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8" r:id="rId3"/>
    <p:sldId id="262" r:id="rId4"/>
    <p:sldId id="260" r:id="rId5"/>
    <p:sldId id="269"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7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diagrams/_rels/data2.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svg" /><Relationship Id="rId1" Type="http://schemas.openxmlformats.org/officeDocument/2006/relationships/image" Target="../media/image18.png" /><Relationship Id="rId6" Type="http://schemas.openxmlformats.org/officeDocument/2006/relationships/image" Target="../media/image23.svg" /><Relationship Id="rId5" Type="http://schemas.openxmlformats.org/officeDocument/2006/relationships/image" Target="../media/image22.png" /><Relationship Id="rId4" Type="http://schemas.openxmlformats.org/officeDocument/2006/relationships/image" Target="../media/image21.svg" /></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svg" /><Relationship Id="rId1" Type="http://schemas.openxmlformats.org/officeDocument/2006/relationships/image" Target="../media/image18.png" /><Relationship Id="rId6" Type="http://schemas.openxmlformats.org/officeDocument/2006/relationships/image" Target="../media/image23.svg" /><Relationship Id="rId5" Type="http://schemas.openxmlformats.org/officeDocument/2006/relationships/image" Target="../media/image22.png" /><Relationship Id="rId4" Type="http://schemas.openxmlformats.org/officeDocument/2006/relationships/image" Target="../media/image21.sv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E695AEC-6C33-463D-8EF1-CBD3F64DDCE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CE6AA01-FFBE-4D3A-927A-B27029EAC31F}">
      <dgm:prSet/>
      <dgm:spPr/>
      <dgm:t>
        <a:bodyPr/>
        <a:lstStyle/>
        <a:p>
          <a:r>
            <a:rPr lang="en-US"/>
            <a:t>There are a lot of  parameters for  judging water quality. Using multiple parameters, we can get a more accurate estimate of water quality. </a:t>
          </a:r>
        </a:p>
      </dgm:t>
    </dgm:pt>
    <dgm:pt modelId="{25110125-68EB-473F-A01F-48E3FC6B7778}" type="parTrans" cxnId="{E8D07E23-D0FD-4916-AD99-EA8486320C8C}">
      <dgm:prSet/>
      <dgm:spPr/>
      <dgm:t>
        <a:bodyPr/>
        <a:lstStyle/>
        <a:p>
          <a:endParaRPr lang="en-US"/>
        </a:p>
      </dgm:t>
    </dgm:pt>
    <dgm:pt modelId="{A1948867-1367-4683-B6DD-EAF7D80DE9D0}" type="sibTrans" cxnId="{E8D07E23-D0FD-4916-AD99-EA8486320C8C}">
      <dgm:prSet/>
      <dgm:spPr/>
      <dgm:t>
        <a:bodyPr/>
        <a:lstStyle/>
        <a:p>
          <a:endParaRPr lang="en-US"/>
        </a:p>
      </dgm:t>
    </dgm:pt>
    <dgm:pt modelId="{167EAFDD-D871-4204-8DA7-E2A682776882}">
      <dgm:prSet/>
      <dgm:spPr/>
      <dgm:t>
        <a:bodyPr/>
        <a:lstStyle/>
        <a:p>
          <a:r>
            <a:rPr lang="en-US"/>
            <a:t>Increasing the parameters will increase the use of multiple sensors and cost. </a:t>
          </a:r>
        </a:p>
      </dgm:t>
    </dgm:pt>
    <dgm:pt modelId="{2FF0CB60-4A64-40F7-96A5-09E756CEA8E3}" type="parTrans" cxnId="{8AE3747E-D212-4E87-89C5-414A694573B2}">
      <dgm:prSet/>
      <dgm:spPr/>
      <dgm:t>
        <a:bodyPr/>
        <a:lstStyle/>
        <a:p>
          <a:endParaRPr lang="en-US"/>
        </a:p>
      </dgm:t>
    </dgm:pt>
    <dgm:pt modelId="{878D2CB4-8748-4AA2-BF52-3098C3FAC3E1}" type="sibTrans" cxnId="{8AE3747E-D212-4E87-89C5-414A694573B2}">
      <dgm:prSet/>
      <dgm:spPr/>
      <dgm:t>
        <a:bodyPr/>
        <a:lstStyle/>
        <a:p>
          <a:endParaRPr lang="en-US"/>
        </a:p>
      </dgm:t>
    </dgm:pt>
    <dgm:pt modelId="{EAE4256B-1FEA-413E-B597-7924207B7BAB}">
      <dgm:prSet/>
      <dgm:spPr/>
      <dgm:t>
        <a:bodyPr/>
        <a:lstStyle/>
        <a:p>
          <a:r>
            <a:rPr lang="en-US"/>
            <a:t>So, in our product we are using 6 parameters but only using 3 sensors, and extraction of remaining parameters were from a combination of these sensors. </a:t>
          </a:r>
        </a:p>
      </dgm:t>
    </dgm:pt>
    <dgm:pt modelId="{282782D8-DA36-4DA5-AF49-D784E7270B86}" type="parTrans" cxnId="{9ABCB5B1-135D-4671-976D-0EDA27AAFAF0}">
      <dgm:prSet/>
      <dgm:spPr/>
      <dgm:t>
        <a:bodyPr/>
        <a:lstStyle/>
        <a:p>
          <a:endParaRPr lang="en-US"/>
        </a:p>
      </dgm:t>
    </dgm:pt>
    <dgm:pt modelId="{2A6F1CEA-BA53-40E0-8AAB-05493B1DD7A0}" type="sibTrans" cxnId="{9ABCB5B1-135D-4671-976D-0EDA27AAFAF0}">
      <dgm:prSet/>
      <dgm:spPr/>
      <dgm:t>
        <a:bodyPr/>
        <a:lstStyle/>
        <a:p>
          <a:endParaRPr lang="en-US"/>
        </a:p>
      </dgm:t>
    </dgm:pt>
    <dgm:pt modelId="{1B537063-850C-47E2-98CD-2F3FFFB1FF25}" type="pres">
      <dgm:prSet presAssocID="{CE695AEC-6C33-463D-8EF1-CBD3F64DDCEF}" presName="linear" presStyleCnt="0">
        <dgm:presLayoutVars>
          <dgm:animLvl val="lvl"/>
          <dgm:resizeHandles val="exact"/>
        </dgm:presLayoutVars>
      </dgm:prSet>
      <dgm:spPr/>
    </dgm:pt>
    <dgm:pt modelId="{31012595-07B3-49E8-82B5-CEBE80B1D9AC}" type="pres">
      <dgm:prSet presAssocID="{DCE6AA01-FFBE-4D3A-927A-B27029EAC31F}" presName="parentText" presStyleLbl="node1" presStyleIdx="0" presStyleCnt="3">
        <dgm:presLayoutVars>
          <dgm:chMax val="0"/>
          <dgm:bulletEnabled val="1"/>
        </dgm:presLayoutVars>
      </dgm:prSet>
      <dgm:spPr/>
    </dgm:pt>
    <dgm:pt modelId="{35115046-168C-47E3-AA54-8178E6DDA308}" type="pres">
      <dgm:prSet presAssocID="{A1948867-1367-4683-B6DD-EAF7D80DE9D0}" presName="spacer" presStyleCnt="0"/>
      <dgm:spPr/>
    </dgm:pt>
    <dgm:pt modelId="{A5767923-81F4-4321-A31D-FE50041C85DD}" type="pres">
      <dgm:prSet presAssocID="{167EAFDD-D871-4204-8DA7-E2A682776882}" presName="parentText" presStyleLbl="node1" presStyleIdx="1" presStyleCnt="3">
        <dgm:presLayoutVars>
          <dgm:chMax val="0"/>
          <dgm:bulletEnabled val="1"/>
        </dgm:presLayoutVars>
      </dgm:prSet>
      <dgm:spPr/>
    </dgm:pt>
    <dgm:pt modelId="{D8448523-D0D4-4BA0-8BCF-0773C1A417E1}" type="pres">
      <dgm:prSet presAssocID="{878D2CB4-8748-4AA2-BF52-3098C3FAC3E1}" presName="spacer" presStyleCnt="0"/>
      <dgm:spPr/>
    </dgm:pt>
    <dgm:pt modelId="{080E3D90-C35A-458D-8018-57838181D251}" type="pres">
      <dgm:prSet presAssocID="{EAE4256B-1FEA-413E-B597-7924207B7BAB}" presName="parentText" presStyleLbl="node1" presStyleIdx="2" presStyleCnt="3">
        <dgm:presLayoutVars>
          <dgm:chMax val="0"/>
          <dgm:bulletEnabled val="1"/>
        </dgm:presLayoutVars>
      </dgm:prSet>
      <dgm:spPr/>
    </dgm:pt>
  </dgm:ptLst>
  <dgm:cxnLst>
    <dgm:cxn modelId="{33BC7A04-6FF8-412A-A8DF-F32F5E83E5C0}" type="presOf" srcId="{EAE4256B-1FEA-413E-B597-7924207B7BAB}" destId="{080E3D90-C35A-458D-8018-57838181D251}" srcOrd="0" destOrd="0" presId="urn:microsoft.com/office/officeart/2005/8/layout/vList2"/>
    <dgm:cxn modelId="{C1C4AD1E-6843-4B15-9B3D-50FEA652AB78}" type="presOf" srcId="{DCE6AA01-FFBE-4D3A-927A-B27029EAC31F}" destId="{31012595-07B3-49E8-82B5-CEBE80B1D9AC}" srcOrd="0" destOrd="0" presId="urn:microsoft.com/office/officeart/2005/8/layout/vList2"/>
    <dgm:cxn modelId="{E8D07E23-D0FD-4916-AD99-EA8486320C8C}" srcId="{CE695AEC-6C33-463D-8EF1-CBD3F64DDCEF}" destId="{DCE6AA01-FFBE-4D3A-927A-B27029EAC31F}" srcOrd="0" destOrd="0" parTransId="{25110125-68EB-473F-A01F-48E3FC6B7778}" sibTransId="{A1948867-1367-4683-B6DD-EAF7D80DE9D0}"/>
    <dgm:cxn modelId="{1985005B-5A1B-4628-A896-BD88536E10E2}" type="presOf" srcId="{CE695AEC-6C33-463D-8EF1-CBD3F64DDCEF}" destId="{1B537063-850C-47E2-98CD-2F3FFFB1FF25}" srcOrd="0" destOrd="0" presId="urn:microsoft.com/office/officeart/2005/8/layout/vList2"/>
    <dgm:cxn modelId="{89196D7B-DDE4-48E0-B220-E3A1F012BDDB}" type="presOf" srcId="{167EAFDD-D871-4204-8DA7-E2A682776882}" destId="{A5767923-81F4-4321-A31D-FE50041C85DD}" srcOrd="0" destOrd="0" presId="urn:microsoft.com/office/officeart/2005/8/layout/vList2"/>
    <dgm:cxn modelId="{8AE3747E-D212-4E87-89C5-414A694573B2}" srcId="{CE695AEC-6C33-463D-8EF1-CBD3F64DDCEF}" destId="{167EAFDD-D871-4204-8DA7-E2A682776882}" srcOrd="1" destOrd="0" parTransId="{2FF0CB60-4A64-40F7-96A5-09E756CEA8E3}" sibTransId="{878D2CB4-8748-4AA2-BF52-3098C3FAC3E1}"/>
    <dgm:cxn modelId="{9ABCB5B1-135D-4671-976D-0EDA27AAFAF0}" srcId="{CE695AEC-6C33-463D-8EF1-CBD3F64DDCEF}" destId="{EAE4256B-1FEA-413E-B597-7924207B7BAB}" srcOrd="2" destOrd="0" parTransId="{282782D8-DA36-4DA5-AF49-D784E7270B86}" sibTransId="{2A6F1CEA-BA53-40E0-8AAB-05493B1DD7A0}"/>
    <dgm:cxn modelId="{2486E7C8-14A8-4E6F-A259-28FE36896502}" type="presParOf" srcId="{1B537063-850C-47E2-98CD-2F3FFFB1FF25}" destId="{31012595-07B3-49E8-82B5-CEBE80B1D9AC}" srcOrd="0" destOrd="0" presId="urn:microsoft.com/office/officeart/2005/8/layout/vList2"/>
    <dgm:cxn modelId="{52F6B5A1-2D6B-4724-9F4B-0CA175867309}" type="presParOf" srcId="{1B537063-850C-47E2-98CD-2F3FFFB1FF25}" destId="{35115046-168C-47E3-AA54-8178E6DDA308}" srcOrd="1" destOrd="0" presId="urn:microsoft.com/office/officeart/2005/8/layout/vList2"/>
    <dgm:cxn modelId="{53E0F87B-97BB-4933-95AD-69A6FBF214EB}" type="presParOf" srcId="{1B537063-850C-47E2-98CD-2F3FFFB1FF25}" destId="{A5767923-81F4-4321-A31D-FE50041C85DD}" srcOrd="2" destOrd="0" presId="urn:microsoft.com/office/officeart/2005/8/layout/vList2"/>
    <dgm:cxn modelId="{88D5F51C-86F8-4E76-9D55-47F6D03E9164}" type="presParOf" srcId="{1B537063-850C-47E2-98CD-2F3FFFB1FF25}" destId="{D8448523-D0D4-4BA0-8BCF-0773C1A417E1}" srcOrd="3" destOrd="0" presId="urn:microsoft.com/office/officeart/2005/8/layout/vList2"/>
    <dgm:cxn modelId="{05EAAD2F-C8DB-4B1D-BE98-43EA4BE7D92E}" type="presParOf" srcId="{1B537063-850C-47E2-98CD-2F3FFFB1FF25}" destId="{080E3D90-C35A-458D-8018-57838181D251}"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B36190-7DE9-460B-99D6-8FD7F355FC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99E9425-ACB0-4CA3-92A1-B30E76C9C1DF}">
      <dgm:prSet/>
      <dgm:spPr/>
      <dgm:t>
        <a:bodyPr/>
        <a:lstStyle/>
        <a:p>
          <a:r>
            <a:rPr lang="en-US"/>
            <a:t>Detecting the leakage in the pipeline network </a:t>
          </a:r>
        </a:p>
      </dgm:t>
    </dgm:pt>
    <dgm:pt modelId="{23831DBF-9DC9-47E7-94F8-B9DFEE20BC3B}" type="parTrans" cxnId="{BAE9EBEB-5722-4354-A83D-103AD305428D}">
      <dgm:prSet/>
      <dgm:spPr/>
      <dgm:t>
        <a:bodyPr/>
        <a:lstStyle/>
        <a:p>
          <a:endParaRPr lang="en-US"/>
        </a:p>
      </dgm:t>
    </dgm:pt>
    <dgm:pt modelId="{775271DC-35F4-4222-A9EC-FED89E75D075}" type="sibTrans" cxnId="{BAE9EBEB-5722-4354-A83D-103AD305428D}">
      <dgm:prSet/>
      <dgm:spPr/>
      <dgm:t>
        <a:bodyPr/>
        <a:lstStyle/>
        <a:p>
          <a:endParaRPr lang="en-US"/>
        </a:p>
      </dgm:t>
    </dgm:pt>
    <dgm:pt modelId="{2F3A2945-2FCA-479B-B371-97EC1621D422}">
      <dgm:prSet/>
      <dgm:spPr/>
      <dgm:t>
        <a:bodyPr/>
        <a:lstStyle/>
        <a:p>
          <a:r>
            <a:rPr lang="en-US"/>
            <a:t>Currently we are working only on managing the pipeline network, I future we can even solve some pipeline related problems with the help of product it self. </a:t>
          </a:r>
        </a:p>
      </dgm:t>
    </dgm:pt>
    <dgm:pt modelId="{24B38C85-B4A8-413D-B349-1FC2C1DCA898}" type="parTrans" cxnId="{D4E78332-C53D-4DD7-9DE7-AF974D44B21D}">
      <dgm:prSet/>
      <dgm:spPr/>
      <dgm:t>
        <a:bodyPr/>
        <a:lstStyle/>
        <a:p>
          <a:endParaRPr lang="en-US"/>
        </a:p>
      </dgm:t>
    </dgm:pt>
    <dgm:pt modelId="{13719ECD-F7E9-4B3F-AC5C-5798F77DF32A}" type="sibTrans" cxnId="{D4E78332-C53D-4DD7-9DE7-AF974D44B21D}">
      <dgm:prSet/>
      <dgm:spPr/>
      <dgm:t>
        <a:bodyPr/>
        <a:lstStyle/>
        <a:p>
          <a:endParaRPr lang="en-US"/>
        </a:p>
      </dgm:t>
    </dgm:pt>
    <dgm:pt modelId="{234516E2-879B-4815-995D-0D34A234EC46}">
      <dgm:prSet/>
      <dgm:spPr/>
      <dgm:t>
        <a:bodyPr/>
        <a:lstStyle/>
        <a:p>
          <a:r>
            <a:rPr lang="en-US"/>
            <a:t>We can even extend the monitoring capabilities, beyond pipeline networks to commercial house hold , farms etc.</a:t>
          </a:r>
        </a:p>
      </dgm:t>
    </dgm:pt>
    <dgm:pt modelId="{84A01C4A-6AF0-4075-BFD5-8D679D4C5CE1}" type="parTrans" cxnId="{A5911B2C-CC52-4B5E-866F-5B2A4AA56782}">
      <dgm:prSet/>
      <dgm:spPr/>
      <dgm:t>
        <a:bodyPr/>
        <a:lstStyle/>
        <a:p>
          <a:endParaRPr lang="en-US"/>
        </a:p>
      </dgm:t>
    </dgm:pt>
    <dgm:pt modelId="{D14504BD-ECB7-4E4E-A9FE-A89BFF4B2B57}" type="sibTrans" cxnId="{A5911B2C-CC52-4B5E-866F-5B2A4AA56782}">
      <dgm:prSet/>
      <dgm:spPr/>
      <dgm:t>
        <a:bodyPr/>
        <a:lstStyle/>
        <a:p>
          <a:endParaRPr lang="en-US"/>
        </a:p>
      </dgm:t>
    </dgm:pt>
    <dgm:pt modelId="{DD46108F-D6A9-4CDE-9F6A-D3B000A6D876}" type="pres">
      <dgm:prSet presAssocID="{D8B36190-7DE9-460B-99D6-8FD7F355FCF0}" presName="root" presStyleCnt="0">
        <dgm:presLayoutVars>
          <dgm:dir/>
          <dgm:resizeHandles val="exact"/>
        </dgm:presLayoutVars>
      </dgm:prSet>
      <dgm:spPr/>
    </dgm:pt>
    <dgm:pt modelId="{4023EBF1-5B1E-4A15-B49D-B3E64C8D5B18}" type="pres">
      <dgm:prSet presAssocID="{999E9425-ACB0-4CA3-92A1-B30E76C9C1DF}" presName="compNode" presStyleCnt="0"/>
      <dgm:spPr/>
    </dgm:pt>
    <dgm:pt modelId="{06A375E9-F8D6-4966-9A4F-762935048CA6}" type="pres">
      <dgm:prSet presAssocID="{999E9425-ACB0-4CA3-92A1-B30E76C9C1DF}" presName="bgRect" presStyleLbl="bgShp" presStyleIdx="0" presStyleCnt="3"/>
      <dgm:spPr/>
    </dgm:pt>
    <dgm:pt modelId="{7BC5E539-B6D0-4EAB-AFB5-70E69FC1FA46}" type="pres">
      <dgm:prSet presAssocID="{999E9425-ACB0-4CA3-92A1-B30E76C9C1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D1C512A7-6224-4BEB-A652-94C03A805D7B}" type="pres">
      <dgm:prSet presAssocID="{999E9425-ACB0-4CA3-92A1-B30E76C9C1DF}" presName="spaceRect" presStyleCnt="0"/>
      <dgm:spPr/>
    </dgm:pt>
    <dgm:pt modelId="{AAFB2DC1-0928-4F4C-87D7-F4F8CB9D79D7}" type="pres">
      <dgm:prSet presAssocID="{999E9425-ACB0-4CA3-92A1-B30E76C9C1DF}" presName="parTx" presStyleLbl="revTx" presStyleIdx="0" presStyleCnt="3">
        <dgm:presLayoutVars>
          <dgm:chMax val="0"/>
          <dgm:chPref val="0"/>
        </dgm:presLayoutVars>
      </dgm:prSet>
      <dgm:spPr/>
    </dgm:pt>
    <dgm:pt modelId="{220C8B0A-5314-40AB-BA46-5B38C09BC4D0}" type="pres">
      <dgm:prSet presAssocID="{775271DC-35F4-4222-A9EC-FED89E75D075}" presName="sibTrans" presStyleCnt="0"/>
      <dgm:spPr/>
    </dgm:pt>
    <dgm:pt modelId="{A02D8A0E-2626-42DA-A4AF-BA2F546691D0}" type="pres">
      <dgm:prSet presAssocID="{2F3A2945-2FCA-479B-B371-97EC1621D422}" presName="compNode" presStyleCnt="0"/>
      <dgm:spPr/>
    </dgm:pt>
    <dgm:pt modelId="{4CB61653-0EBC-4F47-92F8-E8AA8463EEED}" type="pres">
      <dgm:prSet presAssocID="{2F3A2945-2FCA-479B-B371-97EC1621D422}" presName="bgRect" presStyleLbl="bgShp" presStyleIdx="1" presStyleCnt="3"/>
      <dgm:spPr/>
    </dgm:pt>
    <dgm:pt modelId="{9F168B91-0330-404A-A931-057294E1709D}" type="pres">
      <dgm:prSet presAssocID="{2F3A2945-2FCA-479B-B371-97EC1621D4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2DF915EF-5557-4806-8594-2105DA440608}" type="pres">
      <dgm:prSet presAssocID="{2F3A2945-2FCA-479B-B371-97EC1621D422}" presName="spaceRect" presStyleCnt="0"/>
      <dgm:spPr/>
    </dgm:pt>
    <dgm:pt modelId="{475EC637-9286-43EC-AA64-B28F7196CEFD}" type="pres">
      <dgm:prSet presAssocID="{2F3A2945-2FCA-479B-B371-97EC1621D422}" presName="parTx" presStyleLbl="revTx" presStyleIdx="1" presStyleCnt="3">
        <dgm:presLayoutVars>
          <dgm:chMax val="0"/>
          <dgm:chPref val="0"/>
        </dgm:presLayoutVars>
      </dgm:prSet>
      <dgm:spPr/>
    </dgm:pt>
    <dgm:pt modelId="{CB1A2BA9-B5FE-4B0A-A50B-D63FAF0DDFB6}" type="pres">
      <dgm:prSet presAssocID="{13719ECD-F7E9-4B3F-AC5C-5798F77DF32A}" presName="sibTrans" presStyleCnt="0"/>
      <dgm:spPr/>
    </dgm:pt>
    <dgm:pt modelId="{E0064816-C850-4450-9124-D2221A8BE322}" type="pres">
      <dgm:prSet presAssocID="{234516E2-879B-4815-995D-0D34A234EC46}" presName="compNode" presStyleCnt="0"/>
      <dgm:spPr/>
    </dgm:pt>
    <dgm:pt modelId="{43BEC24E-9B1D-4D53-9FB5-C53009E447F2}" type="pres">
      <dgm:prSet presAssocID="{234516E2-879B-4815-995D-0D34A234EC46}" presName="bgRect" presStyleLbl="bgShp" presStyleIdx="2" presStyleCnt="3"/>
      <dgm:spPr/>
    </dgm:pt>
    <dgm:pt modelId="{55653254-9216-4F01-A2E2-ED3289FC770B}" type="pres">
      <dgm:prSet presAssocID="{234516E2-879B-4815-995D-0D34A234EC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rm scene"/>
        </a:ext>
      </dgm:extLst>
    </dgm:pt>
    <dgm:pt modelId="{23223E8C-B705-4FAC-BBBC-75D28109B675}" type="pres">
      <dgm:prSet presAssocID="{234516E2-879B-4815-995D-0D34A234EC46}" presName="spaceRect" presStyleCnt="0"/>
      <dgm:spPr/>
    </dgm:pt>
    <dgm:pt modelId="{B5932E96-9D5C-451A-BC26-95FC4C60F4DF}" type="pres">
      <dgm:prSet presAssocID="{234516E2-879B-4815-995D-0D34A234EC46}" presName="parTx" presStyleLbl="revTx" presStyleIdx="2" presStyleCnt="3">
        <dgm:presLayoutVars>
          <dgm:chMax val="0"/>
          <dgm:chPref val="0"/>
        </dgm:presLayoutVars>
      </dgm:prSet>
      <dgm:spPr/>
    </dgm:pt>
  </dgm:ptLst>
  <dgm:cxnLst>
    <dgm:cxn modelId="{A5911B2C-CC52-4B5E-866F-5B2A4AA56782}" srcId="{D8B36190-7DE9-460B-99D6-8FD7F355FCF0}" destId="{234516E2-879B-4815-995D-0D34A234EC46}" srcOrd="2" destOrd="0" parTransId="{84A01C4A-6AF0-4075-BFD5-8D679D4C5CE1}" sibTransId="{D14504BD-ECB7-4E4E-A9FE-A89BFF4B2B57}"/>
    <dgm:cxn modelId="{D4E78332-C53D-4DD7-9DE7-AF974D44B21D}" srcId="{D8B36190-7DE9-460B-99D6-8FD7F355FCF0}" destId="{2F3A2945-2FCA-479B-B371-97EC1621D422}" srcOrd="1" destOrd="0" parTransId="{24B38C85-B4A8-413D-B349-1FC2C1DCA898}" sibTransId="{13719ECD-F7E9-4B3F-AC5C-5798F77DF32A}"/>
    <dgm:cxn modelId="{AF20179D-38F5-4765-A7A7-692454DB1D7C}" type="presOf" srcId="{D8B36190-7DE9-460B-99D6-8FD7F355FCF0}" destId="{DD46108F-D6A9-4CDE-9F6A-D3B000A6D876}" srcOrd="0" destOrd="0" presId="urn:microsoft.com/office/officeart/2018/2/layout/IconVerticalSolidList"/>
    <dgm:cxn modelId="{20BCE3BA-15D5-4097-BBB5-BA8F9FF81C79}" type="presOf" srcId="{999E9425-ACB0-4CA3-92A1-B30E76C9C1DF}" destId="{AAFB2DC1-0928-4F4C-87D7-F4F8CB9D79D7}" srcOrd="0" destOrd="0" presId="urn:microsoft.com/office/officeart/2018/2/layout/IconVerticalSolidList"/>
    <dgm:cxn modelId="{A652F8BB-4AB0-4249-8743-EFECA46522F6}" type="presOf" srcId="{2F3A2945-2FCA-479B-B371-97EC1621D422}" destId="{475EC637-9286-43EC-AA64-B28F7196CEFD}" srcOrd="0" destOrd="0" presId="urn:microsoft.com/office/officeart/2018/2/layout/IconVerticalSolidList"/>
    <dgm:cxn modelId="{BAE9EBEB-5722-4354-A83D-103AD305428D}" srcId="{D8B36190-7DE9-460B-99D6-8FD7F355FCF0}" destId="{999E9425-ACB0-4CA3-92A1-B30E76C9C1DF}" srcOrd="0" destOrd="0" parTransId="{23831DBF-9DC9-47E7-94F8-B9DFEE20BC3B}" sibTransId="{775271DC-35F4-4222-A9EC-FED89E75D075}"/>
    <dgm:cxn modelId="{5FD059FE-F0A9-44AC-BD13-670028EA42B9}" type="presOf" srcId="{234516E2-879B-4815-995D-0D34A234EC46}" destId="{B5932E96-9D5C-451A-BC26-95FC4C60F4DF}" srcOrd="0" destOrd="0" presId="urn:microsoft.com/office/officeart/2018/2/layout/IconVerticalSolidList"/>
    <dgm:cxn modelId="{7A760B62-B3DB-4303-A19F-E6220E52AA71}" type="presParOf" srcId="{DD46108F-D6A9-4CDE-9F6A-D3B000A6D876}" destId="{4023EBF1-5B1E-4A15-B49D-B3E64C8D5B18}" srcOrd="0" destOrd="0" presId="urn:microsoft.com/office/officeart/2018/2/layout/IconVerticalSolidList"/>
    <dgm:cxn modelId="{97DA8D29-8B28-49BB-AA8F-B0B3D3394B20}" type="presParOf" srcId="{4023EBF1-5B1E-4A15-B49D-B3E64C8D5B18}" destId="{06A375E9-F8D6-4966-9A4F-762935048CA6}" srcOrd="0" destOrd="0" presId="urn:microsoft.com/office/officeart/2018/2/layout/IconVerticalSolidList"/>
    <dgm:cxn modelId="{0D675A64-9F1C-4B03-847B-2002363A7D36}" type="presParOf" srcId="{4023EBF1-5B1E-4A15-B49D-B3E64C8D5B18}" destId="{7BC5E539-B6D0-4EAB-AFB5-70E69FC1FA46}" srcOrd="1" destOrd="0" presId="urn:microsoft.com/office/officeart/2018/2/layout/IconVerticalSolidList"/>
    <dgm:cxn modelId="{EFB5F5E0-C09A-4421-B914-9FDFF9CF1446}" type="presParOf" srcId="{4023EBF1-5B1E-4A15-B49D-B3E64C8D5B18}" destId="{D1C512A7-6224-4BEB-A652-94C03A805D7B}" srcOrd="2" destOrd="0" presId="urn:microsoft.com/office/officeart/2018/2/layout/IconVerticalSolidList"/>
    <dgm:cxn modelId="{3679E7CC-D2CE-4B32-B377-A0610E91859E}" type="presParOf" srcId="{4023EBF1-5B1E-4A15-B49D-B3E64C8D5B18}" destId="{AAFB2DC1-0928-4F4C-87D7-F4F8CB9D79D7}" srcOrd="3" destOrd="0" presId="urn:microsoft.com/office/officeart/2018/2/layout/IconVerticalSolidList"/>
    <dgm:cxn modelId="{B813582B-A9CC-4E4F-873D-7545EA4363CD}" type="presParOf" srcId="{DD46108F-D6A9-4CDE-9F6A-D3B000A6D876}" destId="{220C8B0A-5314-40AB-BA46-5B38C09BC4D0}" srcOrd="1" destOrd="0" presId="urn:microsoft.com/office/officeart/2018/2/layout/IconVerticalSolidList"/>
    <dgm:cxn modelId="{CB7A9326-7323-43F4-9D46-19610F12E29B}" type="presParOf" srcId="{DD46108F-D6A9-4CDE-9F6A-D3B000A6D876}" destId="{A02D8A0E-2626-42DA-A4AF-BA2F546691D0}" srcOrd="2" destOrd="0" presId="urn:microsoft.com/office/officeart/2018/2/layout/IconVerticalSolidList"/>
    <dgm:cxn modelId="{C7CA8361-CCCC-48E9-90AA-EEECC9019D85}" type="presParOf" srcId="{A02D8A0E-2626-42DA-A4AF-BA2F546691D0}" destId="{4CB61653-0EBC-4F47-92F8-E8AA8463EEED}" srcOrd="0" destOrd="0" presId="urn:microsoft.com/office/officeart/2018/2/layout/IconVerticalSolidList"/>
    <dgm:cxn modelId="{29F823E3-DEAC-42FE-9A55-7BCC57E32F39}" type="presParOf" srcId="{A02D8A0E-2626-42DA-A4AF-BA2F546691D0}" destId="{9F168B91-0330-404A-A931-057294E1709D}" srcOrd="1" destOrd="0" presId="urn:microsoft.com/office/officeart/2018/2/layout/IconVerticalSolidList"/>
    <dgm:cxn modelId="{566AAA7A-9AC9-4DD2-ABC3-9AD39FDC1728}" type="presParOf" srcId="{A02D8A0E-2626-42DA-A4AF-BA2F546691D0}" destId="{2DF915EF-5557-4806-8594-2105DA440608}" srcOrd="2" destOrd="0" presId="urn:microsoft.com/office/officeart/2018/2/layout/IconVerticalSolidList"/>
    <dgm:cxn modelId="{C9DFE62C-DABC-47DD-AE63-3883B161FBCE}" type="presParOf" srcId="{A02D8A0E-2626-42DA-A4AF-BA2F546691D0}" destId="{475EC637-9286-43EC-AA64-B28F7196CEFD}" srcOrd="3" destOrd="0" presId="urn:microsoft.com/office/officeart/2018/2/layout/IconVerticalSolidList"/>
    <dgm:cxn modelId="{EDF55819-6347-4CEE-A89F-591E6BED396D}" type="presParOf" srcId="{DD46108F-D6A9-4CDE-9F6A-D3B000A6D876}" destId="{CB1A2BA9-B5FE-4B0A-A50B-D63FAF0DDFB6}" srcOrd="3" destOrd="0" presId="urn:microsoft.com/office/officeart/2018/2/layout/IconVerticalSolidList"/>
    <dgm:cxn modelId="{4FF0DF6B-C717-4DB9-8462-0E43B4E246EB}" type="presParOf" srcId="{DD46108F-D6A9-4CDE-9F6A-D3B000A6D876}" destId="{E0064816-C850-4450-9124-D2221A8BE322}" srcOrd="4" destOrd="0" presId="urn:microsoft.com/office/officeart/2018/2/layout/IconVerticalSolidList"/>
    <dgm:cxn modelId="{3F86BD95-8B31-4189-A1AF-1EA917FDD21A}" type="presParOf" srcId="{E0064816-C850-4450-9124-D2221A8BE322}" destId="{43BEC24E-9B1D-4D53-9FB5-C53009E447F2}" srcOrd="0" destOrd="0" presId="urn:microsoft.com/office/officeart/2018/2/layout/IconVerticalSolidList"/>
    <dgm:cxn modelId="{6BB44162-8188-42E3-8E59-B71DB710E94F}" type="presParOf" srcId="{E0064816-C850-4450-9124-D2221A8BE322}" destId="{55653254-9216-4F01-A2E2-ED3289FC770B}" srcOrd="1" destOrd="0" presId="urn:microsoft.com/office/officeart/2018/2/layout/IconVerticalSolidList"/>
    <dgm:cxn modelId="{FF831C5E-3FEB-4F31-B877-E36BA2740904}" type="presParOf" srcId="{E0064816-C850-4450-9124-D2221A8BE322}" destId="{23223E8C-B705-4FAC-BBBC-75D28109B675}" srcOrd="2" destOrd="0" presId="urn:microsoft.com/office/officeart/2018/2/layout/IconVerticalSolidList"/>
    <dgm:cxn modelId="{E61F4853-574C-4096-A1FA-3005F3A0CC71}" type="presParOf" srcId="{E0064816-C850-4450-9124-D2221A8BE322}" destId="{B5932E96-9D5C-451A-BC26-95FC4C60F4D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12595-07B3-49E8-82B5-CEBE80B1D9AC}">
      <dsp:nvSpPr>
        <dsp:cNvPr id="0" name=""/>
        <dsp:cNvSpPr/>
      </dsp:nvSpPr>
      <dsp:spPr>
        <a:xfrm>
          <a:off x="0" y="450406"/>
          <a:ext cx="5040285"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There are a lot of  parameters for  judging water quality. Using multiple parameters, we can get a more accurate estimate of water quality. </a:t>
          </a:r>
        </a:p>
      </dsp:txBody>
      <dsp:txXfrm>
        <a:off x="42950" y="493356"/>
        <a:ext cx="4954385" cy="793940"/>
      </dsp:txXfrm>
    </dsp:sp>
    <dsp:sp modelId="{A5767923-81F4-4321-A31D-FE50041C85DD}">
      <dsp:nvSpPr>
        <dsp:cNvPr id="0" name=""/>
        <dsp:cNvSpPr/>
      </dsp:nvSpPr>
      <dsp:spPr>
        <a:xfrm>
          <a:off x="0" y="1376326"/>
          <a:ext cx="5040285"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Increasing the parameters will increase the use of multiple sensors and cost. </a:t>
          </a:r>
        </a:p>
      </dsp:txBody>
      <dsp:txXfrm>
        <a:off x="42950" y="1419276"/>
        <a:ext cx="4954385" cy="793940"/>
      </dsp:txXfrm>
    </dsp:sp>
    <dsp:sp modelId="{080E3D90-C35A-458D-8018-57838181D251}">
      <dsp:nvSpPr>
        <dsp:cNvPr id="0" name=""/>
        <dsp:cNvSpPr/>
      </dsp:nvSpPr>
      <dsp:spPr>
        <a:xfrm>
          <a:off x="0" y="2302246"/>
          <a:ext cx="5040285"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So, in our product we are using 6 parameters but only using 3 sensors, and extraction of remaining parameters were from a combination of these sensors. </a:t>
          </a:r>
        </a:p>
      </dsp:txBody>
      <dsp:txXfrm>
        <a:off x="42950" y="2345196"/>
        <a:ext cx="4954385" cy="793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375E9-F8D6-4966-9A4F-762935048CA6}">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C5E539-B6D0-4EAB-AFB5-70E69FC1FA46}">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FB2DC1-0928-4F4C-87D7-F4F8CB9D79D7}">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Detecting the leakage in the pipeline network </a:t>
          </a:r>
        </a:p>
      </dsp:txBody>
      <dsp:txXfrm>
        <a:off x="1437631" y="531"/>
        <a:ext cx="9077968" cy="1244702"/>
      </dsp:txXfrm>
    </dsp:sp>
    <dsp:sp modelId="{4CB61653-0EBC-4F47-92F8-E8AA8463EEED}">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68B91-0330-404A-A931-057294E1709D}">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5EC637-9286-43EC-AA64-B28F7196CEFD}">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Currently we are working only on managing the pipeline network, I future we can even solve some pipeline related problems with the help of product it self. </a:t>
          </a:r>
        </a:p>
      </dsp:txBody>
      <dsp:txXfrm>
        <a:off x="1437631" y="1556410"/>
        <a:ext cx="9077968" cy="1244702"/>
      </dsp:txXfrm>
    </dsp:sp>
    <dsp:sp modelId="{43BEC24E-9B1D-4D53-9FB5-C53009E447F2}">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653254-9216-4F01-A2E2-ED3289FC770B}">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932E96-9D5C-451A-BC26-95FC4C60F4DF}">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We can even extend the monitoring capabilities, beyond pipeline networks to commercial house hold , farms etc.</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6.xml" /><Relationship Id="rId4" Type="http://schemas.openxmlformats.org/officeDocument/2006/relationships/image" Target="../media/image5.png" /></Relationships>
</file>

<file path=ppt/slides/_rels/slide5.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8" Type="http://schemas.microsoft.com/office/2007/relationships/diagramDrawing" Target="../diagrams/drawing1.xml" /><Relationship Id="rId3" Type="http://schemas.openxmlformats.org/officeDocument/2006/relationships/image" Target="../media/image10.png" /><Relationship Id="rId7" Type="http://schemas.openxmlformats.org/officeDocument/2006/relationships/diagramColors" Target="../diagrams/colors1.xml" /><Relationship Id="rId2" Type="http://schemas.openxmlformats.org/officeDocument/2006/relationships/image" Target="../media/image9.png" /><Relationship Id="rId1" Type="http://schemas.openxmlformats.org/officeDocument/2006/relationships/slideLayout" Target="../slideLayouts/slideLayout7.xml" /><Relationship Id="rId6" Type="http://schemas.openxmlformats.org/officeDocument/2006/relationships/diagramQuickStyle" Target="../diagrams/quickStyle1.xml" /><Relationship Id="rId5" Type="http://schemas.openxmlformats.org/officeDocument/2006/relationships/diagramLayout" Target="../diagrams/layout1.xml" /><Relationship Id="rId4" Type="http://schemas.openxmlformats.org/officeDocument/2006/relationships/diagramData" Target="../diagrams/data1.xml" /><Relationship Id="rId9" Type="http://schemas.openxmlformats.org/officeDocument/2006/relationships/image" Target="../media/image11.png" /></Relationships>
</file>

<file path=ppt/slides/_rels/slide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7.xml" /><Relationship Id="rId6" Type="http://schemas.openxmlformats.org/officeDocument/2006/relationships/image" Target="../media/image17.png" /><Relationship Id="rId5" Type="http://schemas.openxmlformats.org/officeDocument/2006/relationships/image" Target="../media/image16.png" /><Relationship Id="rId4" Type="http://schemas.openxmlformats.org/officeDocument/2006/relationships/image" Target="../media/image15.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004444-B3A9-1BFA-ED0C-F924E7C23FAC}"/>
              </a:ext>
            </a:extLst>
          </p:cNvPr>
          <p:cNvSpPr>
            <a:spLocks noGrp="1"/>
          </p:cNvSpPr>
          <p:nvPr>
            <p:ph type="title"/>
          </p:nvPr>
        </p:nvSpPr>
        <p:spPr>
          <a:xfrm>
            <a:off x="1892473" y="302495"/>
            <a:ext cx="9116861" cy="1325563"/>
          </a:xfrm>
        </p:spPr>
        <p:txBody>
          <a:bodyPr>
            <a:normAutofit fontScale="90000"/>
          </a:bodyPr>
          <a:lstStyle/>
          <a:p>
            <a:r>
              <a:rPr lang="en-US" b="1">
                <a:ea typeface="+mj-lt"/>
                <a:cs typeface="+mj-lt"/>
              </a:rPr>
              <a:t>  WATER PIPELINE MONITORING SYSTEM</a:t>
            </a:r>
            <a:br>
              <a:rPr lang="en-US" b="1">
                <a:ea typeface="+mj-lt"/>
                <a:cs typeface="+mj-lt"/>
              </a:rPr>
            </a:br>
            <a:r>
              <a:rPr lang="en-US" sz="2800" b="1">
                <a:cs typeface="Calibri Light"/>
              </a:rPr>
              <a:t>                 </a:t>
            </a:r>
            <a:r>
              <a:rPr lang="en-US" sz="3600" b="1">
                <a:cs typeface="Calibri Light"/>
              </a:rPr>
              <a:t>        </a:t>
            </a:r>
            <a:r>
              <a:rPr lang="en-US" sz="3600">
                <a:cs typeface="Calibri Light"/>
              </a:rPr>
              <a:t>Product Design Practice</a:t>
            </a:r>
            <a:br>
              <a:rPr lang="en-US" sz="2800">
                <a:cs typeface="Calibri Light"/>
              </a:rPr>
            </a:br>
            <a:r>
              <a:rPr lang="en-US" sz="2800">
                <a:cs typeface="Calibri Light"/>
              </a:rPr>
              <a:t>                                       </a:t>
            </a:r>
          </a:p>
        </p:txBody>
      </p:sp>
      <p:pic>
        <p:nvPicPr>
          <p:cNvPr id="17" name="Picture 17" descr="Logo&#10;&#10;Description automatically generated">
            <a:extLst>
              <a:ext uri="{FF2B5EF4-FFF2-40B4-BE49-F238E27FC236}">
                <a16:creationId xmlns:a16="http://schemas.microsoft.com/office/drawing/2014/main" id="{FB082919-A61A-0122-AD0F-9018EC9BD182}"/>
              </a:ext>
            </a:extLst>
          </p:cNvPr>
          <p:cNvPicPr>
            <a:picLocks noGrp="1" noChangeAspect="1"/>
          </p:cNvPicPr>
          <p:nvPr>
            <p:ph idx="1"/>
          </p:nvPr>
        </p:nvPicPr>
        <p:blipFill>
          <a:blip r:embed="rId2"/>
          <a:stretch>
            <a:fillRect/>
          </a:stretch>
        </p:blipFill>
        <p:spPr>
          <a:xfrm>
            <a:off x="4898982" y="2082473"/>
            <a:ext cx="2023063" cy="2013951"/>
          </a:xfrm>
        </p:spPr>
      </p:pic>
      <p:graphicFrame>
        <p:nvGraphicFramePr>
          <p:cNvPr id="7" name="Table 6">
            <a:extLst>
              <a:ext uri="{FF2B5EF4-FFF2-40B4-BE49-F238E27FC236}">
                <a16:creationId xmlns:a16="http://schemas.microsoft.com/office/drawing/2014/main" id="{191F29DC-5A3C-1AC6-3B68-18B4627D297B}"/>
              </a:ext>
            </a:extLst>
          </p:cNvPr>
          <p:cNvGraphicFramePr>
            <a:graphicFrameLocks noGrp="1"/>
          </p:cNvGraphicFramePr>
          <p:nvPr>
            <p:extLst>
              <p:ext uri="{D42A27DB-BD31-4B8C-83A1-F6EECF244321}">
                <p14:modId xmlns:p14="http://schemas.microsoft.com/office/powerpoint/2010/main" val="3844097663"/>
              </p:ext>
            </p:extLst>
          </p:nvPr>
        </p:nvGraphicFramePr>
        <p:xfrm>
          <a:off x="3944463" y="4664159"/>
          <a:ext cx="4271733" cy="1996440"/>
        </p:xfrm>
        <a:graphic>
          <a:graphicData uri="http://schemas.openxmlformats.org/drawingml/2006/table">
            <a:tbl>
              <a:tblPr firstRow="1" bandRow="1">
                <a:tableStyleId>{5C22544A-7EE6-4342-B048-85BDC9FD1C3A}</a:tableStyleId>
              </a:tblPr>
              <a:tblGrid>
                <a:gridCol w="2668595">
                  <a:extLst>
                    <a:ext uri="{9D8B030D-6E8A-4147-A177-3AD203B41FA5}">
                      <a16:colId xmlns:a16="http://schemas.microsoft.com/office/drawing/2014/main" val="1714277155"/>
                    </a:ext>
                  </a:extLst>
                </a:gridCol>
                <a:gridCol w="1603138">
                  <a:extLst>
                    <a:ext uri="{9D8B030D-6E8A-4147-A177-3AD203B41FA5}">
                      <a16:colId xmlns:a16="http://schemas.microsoft.com/office/drawing/2014/main" val="1714804818"/>
                    </a:ext>
                  </a:extLst>
                </a:gridCol>
              </a:tblGrid>
              <a:tr h="533400">
                <a:tc>
                  <a:txBody>
                    <a:bodyPr/>
                    <a:lstStyle/>
                    <a:p>
                      <a:pPr fontAlgn="base"/>
                      <a:r>
                        <a:rPr lang="en-US" sz="1800">
                          <a:effectLst/>
                        </a:rPr>
                        <a:t>NAME ​</a:t>
                      </a:r>
                      <a:endParaRPr lang="en-US" b="1">
                        <a:solidFill>
                          <a:srgbClr val="FFFFFF"/>
                        </a:solidFill>
                        <a:effectLst/>
                      </a:endParaRPr>
                    </a:p>
                  </a:txBody>
                  <a:tcPr/>
                </a:tc>
                <a:tc>
                  <a:txBody>
                    <a:bodyPr/>
                    <a:lstStyle/>
                    <a:p>
                      <a:pPr fontAlgn="base"/>
                      <a:r>
                        <a:rPr lang="en-US" sz="1800">
                          <a:effectLst/>
                        </a:rPr>
                        <a:t>ROLL NO​</a:t>
                      </a:r>
                      <a:endParaRPr lang="en-US" b="1">
                        <a:solidFill>
                          <a:srgbClr val="FFFFFF"/>
                        </a:solidFill>
                        <a:effectLst/>
                      </a:endParaRPr>
                    </a:p>
                  </a:txBody>
                  <a:tcPr/>
                </a:tc>
                <a:extLst>
                  <a:ext uri="{0D108BD9-81ED-4DB2-BD59-A6C34878D82A}">
                    <a16:rowId xmlns:a16="http://schemas.microsoft.com/office/drawing/2014/main" val="3700175982"/>
                  </a:ext>
                </a:extLst>
              </a:tr>
              <a:tr h="342900">
                <a:tc>
                  <a:txBody>
                    <a:bodyPr/>
                    <a:lstStyle/>
                    <a:p>
                      <a:pPr fontAlgn="base"/>
                      <a:r>
                        <a:rPr lang="en-US" sz="1800">
                          <a:effectLst/>
                        </a:rPr>
                        <a:t>V.PRADEEP KUMAR​</a:t>
                      </a:r>
                      <a:endParaRPr lang="en-US">
                        <a:effectLst/>
                      </a:endParaRPr>
                    </a:p>
                  </a:txBody>
                  <a:tcPr/>
                </a:tc>
                <a:tc>
                  <a:txBody>
                    <a:bodyPr/>
                    <a:lstStyle/>
                    <a:p>
                      <a:pPr fontAlgn="base"/>
                      <a:r>
                        <a:rPr lang="en-US" sz="1800">
                          <a:effectLst/>
                        </a:rPr>
                        <a:t>EDM19B018​</a:t>
                      </a:r>
                      <a:endParaRPr lang="en-US">
                        <a:effectLst/>
                      </a:endParaRPr>
                    </a:p>
                  </a:txBody>
                  <a:tcPr/>
                </a:tc>
                <a:extLst>
                  <a:ext uri="{0D108BD9-81ED-4DB2-BD59-A6C34878D82A}">
                    <a16:rowId xmlns:a16="http://schemas.microsoft.com/office/drawing/2014/main" val="2534460760"/>
                  </a:ext>
                </a:extLst>
              </a:tr>
              <a:tr h="342900">
                <a:tc>
                  <a:txBody>
                    <a:bodyPr/>
                    <a:lstStyle/>
                    <a:p>
                      <a:pPr fontAlgn="base"/>
                      <a:r>
                        <a:rPr lang="en-US" sz="1800">
                          <a:effectLst/>
                        </a:rPr>
                        <a:t>P.LAKSHMI VISWANADH​</a:t>
                      </a:r>
                      <a:endParaRPr lang="en-US">
                        <a:effectLst/>
                      </a:endParaRPr>
                    </a:p>
                  </a:txBody>
                  <a:tcPr/>
                </a:tc>
                <a:tc>
                  <a:txBody>
                    <a:bodyPr/>
                    <a:lstStyle/>
                    <a:p>
                      <a:pPr fontAlgn="base"/>
                      <a:r>
                        <a:rPr lang="en-US" sz="1800">
                          <a:effectLst/>
                        </a:rPr>
                        <a:t>EDM19B021​</a:t>
                      </a:r>
                      <a:endParaRPr lang="en-US">
                        <a:effectLst/>
                      </a:endParaRPr>
                    </a:p>
                  </a:txBody>
                  <a:tcPr/>
                </a:tc>
                <a:extLst>
                  <a:ext uri="{0D108BD9-81ED-4DB2-BD59-A6C34878D82A}">
                    <a16:rowId xmlns:a16="http://schemas.microsoft.com/office/drawing/2014/main" val="4273981053"/>
                  </a:ext>
                </a:extLst>
              </a:tr>
              <a:tr h="342900">
                <a:tc>
                  <a:txBody>
                    <a:bodyPr/>
                    <a:lstStyle/>
                    <a:p>
                      <a:pPr fontAlgn="base"/>
                      <a:r>
                        <a:rPr lang="en-US" sz="1800">
                          <a:effectLst/>
                        </a:rPr>
                        <a:t>YASH KUMAR SAHU​</a:t>
                      </a:r>
                      <a:endParaRPr lang="en-US">
                        <a:effectLst/>
                      </a:endParaRPr>
                    </a:p>
                  </a:txBody>
                  <a:tcPr/>
                </a:tc>
                <a:tc>
                  <a:txBody>
                    <a:bodyPr/>
                    <a:lstStyle/>
                    <a:p>
                      <a:pPr fontAlgn="base"/>
                      <a:r>
                        <a:rPr lang="en-US" sz="1800">
                          <a:effectLst/>
                        </a:rPr>
                        <a:t>CED19I039​</a:t>
                      </a:r>
                      <a:endParaRPr lang="en-US">
                        <a:effectLst/>
                      </a:endParaRPr>
                    </a:p>
                  </a:txBody>
                  <a:tcPr/>
                </a:tc>
                <a:extLst>
                  <a:ext uri="{0D108BD9-81ED-4DB2-BD59-A6C34878D82A}">
                    <a16:rowId xmlns:a16="http://schemas.microsoft.com/office/drawing/2014/main" val="1171668232"/>
                  </a:ext>
                </a:extLst>
              </a:tr>
              <a:tr h="342900">
                <a:tc>
                  <a:txBody>
                    <a:bodyPr/>
                    <a:lstStyle/>
                    <a:p>
                      <a:pPr fontAlgn="base"/>
                      <a:r>
                        <a:rPr lang="en-US" sz="1800">
                          <a:effectLst/>
                        </a:rPr>
                        <a:t>G.PAUL PRINCE​</a:t>
                      </a:r>
                      <a:endParaRPr lang="en-US">
                        <a:effectLst/>
                      </a:endParaRPr>
                    </a:p>
                  </a:txBody>
                  <a:tcPr/>
                </a:tc>
                <a:tc>
                  <a:txBody>
                    <a:bodyPr/>
                    <a:lstStyle/>
                    <a:p>
                      <a:pPr fontAlgn="base"/>
                      <a:r>
                        <a:rPr lang="en-US" sz="1800">
                          <a:effectLst/>
                        </a:rPr>
                        <a:t>COE19B026​</a:t>
                      </a:r>
                      <a:endParaRPr lang="en-US">
                        <a:effectLst/>
                      </a:endParaRPr>
                    </a:p>
                  </a:txBody>
                  <a:tcPr/>
                </a:tc>
                <a:extLst>
                  <a:ext uri="{0D108BD9-81ED-4DB2-BD59-A6C34878D82A}">
                    <a16:rowId xmlns:a16="http://schemas.microsoft.com/office/drawing/2014/main" val="3086110053"/>
                  </a:ext>
                </a:extLst>
              </a:tr>
            </a:tbl>
          </a:graphicData>
        </a:graphic>
      </p:graphicFrame>
    </p:spTree>
    <p:extLst>
      <p:ext uri="{BB962C8B-B14F-4D97-AF65-F5344CB8AC3E}">
        <p14:creationId xmlns:p14="http://schemas.microsoft.com/office/powerpoint/2010/main" val="3654035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6F0C83-6BE0-BA28-1A45-1A83DBFE8A9B}"/>
              </a:ext>
            </a:extLst>
          </p:cNvPr>
          <p:cNvSpPr>
            <a:spLocks noGrp="1"/>
          </p:cNvSpPr>
          <p:nvPr>
            <p:ph type="title"/>
          </p:nvPr>
        </p:nvSpPr>
        <p:spPr>
          <a:xfrm>
            <a:off x="841248" y="256032"/>
            <a:ext cx="10506456" cy="1014984"/>
          </a:xfrm>
        </p:spPr>
        <p:txBody>
          <a:bodyPr anchor="b">
            <a:normAutofit/>
          </a:bodyPr>
          <a:lstStyle/>
          <a:p>
            <a:r>
              <a:rPr lang="en-US">
                <a:ea typeface="+mj-lt"/>
                <a:cs typeface="+mj-lt"/>
              </a:rPr>
              <a:t>Future enhancement</a:t>
            </a: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BDFDDB8-97DF-FFEA-5E29-30173F273C6C}"/>
              </a:ext>
            </a:extLst>
          </p:cNvPr>
          <p:cNvGraphicFramePr>
            <a:graphicFrameLocks noGrp="1"/>
          </p:cNvGraphicFramePr>
          <p:nvPr>
            <p:ph idx="1"/>
            <p:extLst>
              <p:ext uri="{D42A27DB-BD31-4B8C-83A1-F6EECF244321}">
                <p14:modId xmlns:p14="http://schemas.microsoft.com/office/powerpoint/2010/main" val="25230081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628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FC896-8EB9-CF09-287B-8031DF5D0DB5}"/>
              </a:ext>
            </a:extLst>
          </p:cNvPr>
          <p:cNvSpPr>
            <a:spLocks noGrp="1"/>
          </p:cNvSpPr>
          <p:nvPr>
            <p:ph type="title"/>
          </p:nvPr>
        </p:nvSpPr>
        <p:spPr>
          <a:xfrm>
            <a:off x="1171074" y="1396686"/>
            <a:ext cx="3240506" cy="4064628"/>
          </a:xfrm>
        </p:spPr>
        <p:txBody>
          <a:bodyPr>
            <a:normAutofit/>
          </a:bodyPr>
          <a:lstStyle/>
          <a:p>
            <a:r>
              <a:rPr lang="en-US">
                <a:solidFill>
                  <a:srgbClr val="FFFFFF"/>
                </a:solidFill>
                <a:ea typeface="Calibri Light"/>
                <a:cs typeface="Calibri Light"/>
              </a:rPr>
              <a:t>Roadmap</a:t>
            </a:r>
          </a:p>
        </p:txBody>
      </p:sp>
      <p:sp>
        <p:nvSpPr>
          <p:cNvPr id="40"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1"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2" name="Content Placeholder 2">
            <a:extLst>
              <a:ext uri="{FF2B5EF4-FFF2-40B4-BE49-F238E27FC236}">
                <a16:creationId xmlns:a16="http://schemas.microsoft.com/office/drawing/2014/main" id="{36BF842A-95AC-1049-9DF6-26FD3F9ABC9A}"/>
              </a:ext>
            </a:extLst>
          </p:cNvPr>
          <p:cNvSpPr>
            <a:spLocks noGrp="1"/>
          </p:cNvSpPr>
          <p:nvPr>
            <p:ph idx="1"/>
          </p:nvPr>
        </p:nvSpPr>
        <p:spPr>
          <a:xfrm>
            <a:off x="5370153" y="1526033"/>
            <a:ext cx="5536397" cy="3935281"/>
          </a:xfrm>
        </p:spPr>
        <p:txBody>
          <a:bodyPr vert="horz" lIns="91440" tIns="45720" rIns="91440" bIns="45720" rtlCol="0" anchor="t">
            <a:normAutofit/>
          </a:bodyPr>
          <a:lstStyle/>
          <a:p>
            <a:pPr>
              <a:buFont typeface="Arial"/>
              <a:buChar char="•"/>
            </a:pPr>
            <a:r>
              <a:rPr lang="en-US" sz="2000" dirty="0">
                <a:ea typeface="+mn-lt"/>
                <a:cs typeface="+mn-lt"/>
              </a:rPr>
              <a:t>Assess water quality impacts in direct and supplier operations and throughout the product life cycle (where relevant) and use this assessment to inform target-setting and develop short-term priority actions</a:t>
            </a:r>
            <a:endParaRPr lang="en-US" sz="2000" dirty="0">
              <a:ea typeface="Calibri"/>
              <a:cs typeface="Calibri"/>
            </a:endParaRPr>
          </a:p>
          <a:p>
            <a:pPr>
              <a:buFont typeface="Arial"/>
              <a:buChar char="•"/>
            </a:pPr>
            <a:r>
              <a:rPr lang="en-US" sz="2000" dirty="0">
                <a:ea typeface="+mn-lt"/>
                <a:cs typeface="+mn-lt"/>
              </a:rPr>
              <a:t>It evaluates all chemical properties collected by the sensors, when whole product was turned on .</a:t>
            </a:r>
          </a:p>
          <a:p>
            <a:pPr>
              <a:buFont typeface="Arial"/>
              <a:buChar char="•"/>
            </a:pPr>
            <a:r>
              <a:rPr lang="en-US" sz="2000" dirty="0">
                <a:ea typeface="+mn-lt"/>
                <a:cs typeface="+mn-lt"/>
              </a:rPr>
              <a:t>Here</a:t>
            </a:r>
            <a:r>
              <a:rPr lang="en-US" sz="2000" dirty="0">
                <a:ea typeface="Calibri"/>
                <a:cs typeface="Calibri"/>
              </a:rPr>
              <a:t> the product will be useful for external agriculture fields, house water quality testing and city monitoring system.</a:t>
            </a:r>
          </a:p>
          <a:p>
            <a:pPr>
              <a:buFont typeface="Arial"/>
              <a:buChar char="•"/>
            </a:pPr>
            <a:endParaRPr lang="en-US" sz="2000">
              <a:ea typeface="Calibri"/>
              <a:cs typeface="Calibri"/>
            </a:endParaRPr>
          </a:p>
          <a:p>
            <a:pPr marL="0" indent="0">
              <a:buNone/>
            </a:pPr>
            <a:endParaRPr lang="en-US" sz="2000">
              <a:ea typeface="Calibri"/>
              <a:cs typeface="Calibri"/>
            </a:endParaRPr>
          </a:p>
        </p:txBody>
      </p:sp>
    </p:spTree>
    <p:extLst>
      <p:ext uri="{BB962C8B-B14F-4D97-AF65-F5344CB8AC3E}">
        <p14:creationId xmlns:p14="http://schemas.microsoft.com/office/powerpoint/2010/main" val="323153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29"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Graphical user interface, application&#10;&#10;Description automatically generated">
            <a:extLst>
              <a:ext uri="{FF2B5EF4-FFF2-40B4-BE49-F238E27FC236}">
                <a16:creationId xmlns:a16="http://schemas.microsoft.com/office/drawing/2014/main" id="{FC8DEAED-9E4C-8A73-68E1-44ABACB270C7}"/>
              </a:ext>
            </a:extLst>
          </p:cNvPr>
          <p:cNvPicPr>
            <a:picLocks noChangeAspect="1"/>
          </p:cNvPicPr>
          <p:nvPr/>
        </p:nvPicPr>
        <p:blipFill rotWithShape="1">
          <a:blip r:embed="rId2"/>
          <a:srcRect l="19620" r="8429" b="3"/>
          <a:stretch/>
        </p:blipFill>
        <p:spPr>
          <a:xfrm>
            <a:off x="6803647" y="1136311"/>
            <a:ext cx="4730214" cy="4585377"/>
          </a:xfrm>
          <a:prstGeom prst="rect">
            <a:avLst/>
          </a:prstGeom>
        </p:spPr>
      </p:pic>
      <p:grpSp>
        <p:nvGrpSpPr>
          <p:cNvPr id="32" name="Group 31">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3" name="Freeform: Shape 32">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extBox 1">
            <a:extLst>
              <a:ext uri="{FF2B5EF4-FFF2-40B4-BE49-F238E27FC236}">
                <a16:creationId xmlns:a16="http://schemas.microsoft.com/office/drawing/2014/main" id="{7BF23716-4D3D-3E79-3DFD-B31F778ED37E}"/>
              </a:ext>
            </a:extLst>
          </p:cNvPr>
          <p:cNvSpPr txBox="1"/>
          <p:nvPr/>
        </p:nvSpPr>
        <p:spPr>
          <a:xfrm>
            <a:off x="786384" y="841249"/>
            <a:ext cx="5692953" cy="258713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800" kern="1200">
                <a:solidFill>
                  <a:schemeClr val="bg1"/>
                </a:solidFill>
                <a:latin typeface="+mj-lt"/>
                <a:ea typeface="+mj-ea"/>
                <a:cs typeface="+mj-cs"/>
              </a:rPr>
              <a:t>Introduction</a:t>
            </a:r>
          </a:p>
        </p:txBody>
      </p:sp>
      <p:sp>
        <p:nvSpPr>
          <p:cNvPr id="3" name="TextBox 2">
            <a:extLst>
              <a:ext uri="{FF2B5EF4-FFF2-40B4-BE49-F238E27FC236}">
                <a16:creationId xmlns:a16="http://schemas.microsoft.com/office/drawing/2014/main" id="{DC68FEF6-1AB0-5C9F-94D5-E77756E42E34}"/>
              </a:ext>
            </a:extLst>
          </p:cNvPr>
          <p:cNvSpPr txBox="1"/>
          <p:nvPr/>
        </p:nvSpPr>
        <p:spPr>
          <a:xfrm>
            <a:off x="786383" y="3566810"/>
            <a:ext cx="5692953" cy="265111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solidFill>
                  <a:schemeClr val="tx2"/>
                </a:solidFill>
              </a:rPr>
              <a:t>Water pipeline networks in city’s are hard to manage manually. Real-time  Monitoring and detection of water contamination, flow rate , and leaks in pipelines &amp; purity of water are very difficult.</a:t>
            </a:r>
            <a:br>
              <a:rPr lang="en-US"/>
            </a:br>
            <a:endParaRPr lang="en-US">
              <a:solidFill>
                <a:schemeClr val="tx2"/>
              </a:solidFill>
            </a:endParaRPr>
          </a:p>
          <a:p>
            <a:pPr marL="57150" indent="-228600">
              <a:lnSpc>
                <a:spcPct val="90000"/>
              </a:lnSpc>
              <a:spcAft>
                <a:spcPts val="600"/>
              </a:spcAft>
              <a:buFont typeface="Arial" panose="020B0604020202020204" pitchFamily="34" charset="0"/>
              <a:buChar char="•"/>
            </a:pPr>
            <a:endParaRPr lang="en-US" b="1">
              <a:solidFill>
                <a:schemeClr val="tx2"/>
              </a:solidFill>
            </a:endParaRPr>
          </a:p>
        </p:txBody>
      </p:sp>
    </p:spTree>
    <p:extLst>
      <p:ext uri="{BB962C8B-B14F-4D97-AF65-F5344CB8AC3E}">
        <p14:creationId xmlns:p14="http://schemas.microsoft.com/office/powerpoint/2010/main" val="27761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2157-1821-86FF-6A00-84415E0427D8}"/>
              </a:ext>
            </a:extLst>
          </p:cNvPr>
          <p:cNvSpPr>
            <a:spLocks noGrp="1"/>
          </p:cNvSpPr>
          <p:nvPr>
            <p:ph type="title"/>
          </p:nvPr>
        </p:nvSpPr>
        <p:spPr>
          <a:xfrm>
            <a:off x="4752583" y="41536"/>
            <a:ext cx="2384121" cy="563563"/>
          </a:xfrm>
        </p:spPr>
        <p:txBody>
          <a:bodyPr>
            <a:normAutofit fontScale="90000"/>
          </a:bodyPr>
          <a:lstStyle/>
          <a:p>
            <a:r>
              <a:rPr lang="en-US" b="1">
                <a:solidFill>
                  <a:srgbClr val="FF0000"/>
                </a:solidFill>
                <a:ea typeface="+mj-lt"/>
                <a:cs typeface="+mj-lt"/>
              </a:rPr>
              <a:t>Literature</a:t>
            </a:r>
            <a:endParaRPr lang="en-US" b="1">
              <a:solidFill>
                <a:srgbClr val="FF0000"/>
              </a:solidFill>
            </a:endParaRPr>
          </a:p>
        </p:txBody>
      </p:sp>
      <p:sp>
        <p:nvSpPr>
          <p:cNvPr id="4" name="TextBox 3">
            <a:extLst>
              <a:ext uri="{FF2B5EF4-FFF2-40B4-BE49-F238E27FC236}">
                <a16:creationId xmlns:a16="http://schemas.microsoft.com/office/drawing/2014/main" id="{B8E732FD-A731-FFBC-A055-220D911155DE}"/>
              </a:ext>
            </a:extLst>
          </p:cNvPr>
          <p:cNvSpPr txBox="1"/>
          <p:nvPr/>
        </p:nvSpPr>
        <p:spPr>
          <a:xfrm>
            <a:off x="79332" y="688464"/>
            <a:ext cx="3818351"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err="1"/>
              <a:t>Abstarct</a:t>
            </a:r>
            <a:r>
              <a:rPr lang="en-US" sz="1600" b="1"/>
              <a:t> :</a:t>
            </a:r>
            <a:r>
              <a:rPr lang="en-US" sz="1400"/>
              <a:t> Hybrid monitoring techniques are employed to offer a robust approach for leak detection that overcomes the challenges of traditional methods and to enhance the localization process. In this paper, hybrid mechanism based on Real Time Transient Modeling and Wave Propagation Method is implemented to detect and locate the position of the leak in a water pipeline</a:t>
            </a:r>
          </a:p>
        </p:txBody>
      </p:sp>
      <p:pic>
        <p:nvPicPr>
          <p:cNvPr id="6" name="Picture 6" descr="Diagram&#10;&#10;Description automatically generated">
            <a:extLst>
              <a:ext uri="{FF2B5EF4-FFF2-40B4-BE49-F238E27FC236}">
                <a16:creationId xmlns:a16="http://schemas.microsoft.com/office/drawing/2014/main" id="{4856215A-C9F2-6099-51B1-EFF20BC8FCF3}"/>
              </a:ext>
            </a:extLst>
          </p:cNvPr>
          <p:cNvPicPr>
            <a:picLocks noChangeAspect="1"/>
          </p:cNvPicPr>
          <p:nvPr/>
        </p:nvPicPr>
        <p:blipFill>
          <a:blip r:embed="rId2"/>
          <a:stretch>
            <a:fillRect/>
          </a:stretch>
        </p:blipFill>
        <p:spPr>
          <a:xfrm>
            <a:off x="79331" y="2680981"/>
            <a:ext cx="3713966" cy="2790393"/>
          </a:xfrm>
          <a:prstGeom prst="rect">
            <a:avLst/>
          </a:prstGeom>
        </p:spPr>
      </p:pic>
      <p:sp>
        <p:nvSpPr>
          <p:cNvPr id="7" name="TextBox 6">
            <a:extLst>
              <a:ext uri="{FF2B5EF4-FFF2-40B4-BE49-F238E27FC236}">
                <a16:creationId xmlns:a16="http://schemas.microsoft.com/office/drawing/2014/main" id="{A2CD90A5-E2B2-3332-7C7E-A44070162485}"/>
              </a:ext>
            </a:extLst>
          </p:cNvPr>
          <p:cNvSpPr txBox="1"/>
          <p:nvPr/>
        </p:nvSpPr>
        <p:spPr>
          <a:xfrm>
            <a:off x="-4175" y="5538592"/>
            <a:ext cx="371396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Conclusion:</a:t>
            </a:r>
            <a:r>
              <a:rPr lang="en-US" sz="1400"/>
              <a:t> In this paper, in order to guarantee a suitable water pipeline monitoring in this project, we have implemented hybrid technique that combines the RTTM method for real-time leak detection with the wave propagation method for leak</a:t>
            </a:r>
          </a:p>
        </p:txBody>
      </p:sp>
      <p:sp>
        <p:nvSpPr>
          <p:cNvPr id="8" name="TextBox 7">
            <a:extLst>
              <a:ext uri="{FF2B5EF4-FFF2-40B4-BE49-F238E27FC236}">
                <a16:creationId xmlns:a16="http://schemas.microsoft.com/office/drawing/2014/main" id="{D55B746B-4749-451A-2202-A6F2D88E4817}"/>
              </a:ext>
            </a:extLst>
          </p:cNvPr>
          <p:cNvSpPr txBox="1"/>
          <p:nvPr/>
        </p:nvSpPr>
        <p:spPr>
          <a:xfrm>
            <a:off x="37578" y="131523"/>
            <a:ext cx="38601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70C0"/>
                </a:solidFill>
              </a:rPr>
              <a:t>1) Hybrid Mechanism for Remote Water Pipeline Monitoring System</a:t>
            </a:r>
          </a:p>
        </p:txBody>
      </p:sp>
      <p:sp>
        <p:nvSpPr>
          <p:cNvPr id="9" name="TextBox 8">
            <a:extLst>
              <a:ext uri="{FF2B5EF4-FFF2-40B4-BE49-F238E27FC236}">
                <a16:creationId xmlns:a16="http://schemas.microsoft.com/office/drawing/2014/main" id="{AA9C81C4-6781-2EBD-4A72-FB550E1E870E}"/>
              </a:ext>
            </a:extLst>
          </p:cNvPr>
          <p:cNvSpPr txBox="1"/>
          <p:nvPr/>
        </p:nvSpPr>
        <p:spPr>
          <a:xfrm>
            <a:off x="3435401" y="538619"/>
            <a:ext cx="48204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70C0"/>
                </a:solidFill>
              </a:rPr>
              <a:t>2) Remote Water Pipeline Monitoring System IoT-based Architecture for new Industrial era 4.0</a:t>
            </a:r>
          </a:p>
        </p:txBody>
      </p:sp>
      <p:sp>
        <p:nvSpPr>
          <p:cNvPr id="10" name="TextBox 9">
            <a:extLst>
              <a:ext uri="{FF2B5EF4-FFF2-40B4-BE49-F238E27FC236}">
                <a16:creationId xmlns:a16="http://schemas.microsoft.com/office/drawing/2014/main" id="{394CE9C5-D82A-034B-8EF0-C3F5BE5F77C5}"/>
              </a:ext>
            </a:extLst>
          </p:cNvPr>
          <p:cNvSpPr txBox="1"/>
          <p:nvPr/>
        </p:nvSpPr>
        <p:spPr>
          <a:xfrm>
            <a:off x="3531542" y="1124403"/>
            <a:ext cx="471041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err="1">
                <a:ea typeface="+mn-lt"/>
                <a:cs typeface="+mn-lt"/>
              </a:rPr>
              <a:t>Abstarct</a:t>
            </a:r>
            <a:r>
              <a:rPr lang="en-US" sz="1400" b="1">
                <a:ea typeface="+mn-lt"/>
                <a:cs typeface="+mn-lt"/>
              </a:rPr>
              <a:t> : </a:t>
            </a:r>
            <a:r>
              <a:rPr lang="en-US" sz="1400"/>
              <a:t>Internet of Things (IoT) technology based on intelligent sensors and physical objects networks is implemented to supervise the Water Distribution System and to cope with water wastage during the supply process.</a:t>
            </a:r>
            <a:endParaRPr lang="en-US"/>
          </a:p>
        </p:txBody>
      </p:sp>
      <p:pic>
        <p:nvPicPr>
          <p:cNvPr id="3" name="Picture 4" descr="Diagram, schematic&#10;&#10;Description automatically generated">
            <a:extLst>
              <a:ext uri="{FF2B5EF4-FFF2-40B4-BE49-F238E27FC236}">
                <a16:creationId xmlns:a16="http://schemas.microsoft.com/office/drawing/2014/main" id="{9047952E-6A67-2265-1206-635D2D0381C9}"/>
              </a:ext>
            </a:extLst>
          </p:cNvPr>
          <p:cNvPicPr>
            <a:picLocks noChangeAspect="1"/>
          </p:cNvPicPr>
          <p:nvPr/>
        </p:nvPicPr>
        <p:blipFill rotWithShape="1">
          <a:blip r:embed="rId3"/>
          <a:srcRect l="-70" t="6685" r="-305" b="6685"/>
          <a:stretch/>
        </p:blipFill>
        <p:spPr>
          <a:xfrm>
            <a:off x="3899935" y="2076799"/>
            <a:ext cx="3307005" cy="3124531"/>
          </a:xfrm>
          <a:prstGeom prst="rect">
            <a:avLst/>
          </a:prstGeom>
        </p:spPr>
      </p:pic>
      <p:sp>
        <p:nvSpPr>
          <p:cNvPr id="5" name="TextBox 4">
            <a:extLst>
              <a:ext uri="{FF2B5EF4-FFF2-40B4-BE49-F238E27FC236}">
                <a16:creationId xmlns:a16="http://schemas.microsoft.com/office/drawing/2014/main" id="{ED09C075-56B5-1ABF-7523-9C485AF3EAD2}"/>
              </a:ext>
            </a:extLst>
          </p:cNvPr>
          <p:cNvSpPr txBox="1"/>
          <p:nvPr/>
        </p:nvSpPr>
        <p:spPr>
          <a:xfrm>
            <a:off x="3791953" y="5496426"/>
            <a:ext cx="376588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mn-lt"/>
                <a:cs typeface="+mn-lt"/>
              </a:rPr>
              <a:t>Conclusion:</a:t>
            </a:r>
            <a:r>
              <a:rPr lang="en-US" sz="1400" b="1"/>
              <a:t> </a:t>
            </a:r>
            <a:r>
              <a:rPr lang="en-US" sz="1400"/>
              <a:t>A proposed IoT-based Water Pipeline Monitoring System is highlighted with detailing its implemented layered architecture</a:t>
            </a:r>
            <a:endParaRPr lang="en-US" sz="1400">
              <a:cs typeface="Calibri"/>
            </a:endParaRPr>
          </a:p>
        </p:txBody>
      </p:sp>
      <p:sp>
        <p:nvSpPr>
          <p:cNvPr id="11" name="TextBox 10">
            <a:extLst>
              <a:ext uri="{FF2B5EF4-FFF2-40B4-BE49-F238E27FC236}">
                <a16:creationId xmlns:a16="http://schemas.microsoft.com/office/drawing/2014/main" id="{5E74E4E8-2297-B287-14D7-D392EB64BD62}"/>
              </a:ext>
            </a:extLst>
          </p:cNvPr>
          <p:cNvSpPr txBox="1"/>
          <p:nvPr/>
        </p:nvSpPr>
        <p:spPr>
          <a:xfrm>
            <a:off x="8243637" y="42111"/>
            <a:ext cx="4267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70C0"/>
                </a:solidFill>
              </a:rPr>
              <a:t>3) A Proposed Scalable Design and Simulation of Wireless Sensor Network-Based Long-Distance Water Pipeline Leakage Monitoring System</a:t>
            </a:r>
          </a:p>
        </p:txBody>
      </p:sp>
      <p:sp>
        <p:nvSpPr>
          <p:cNvPr id="12" name="TextBox 11">
            <a:extLst>
              <a:ext uri="{FF2B5EF4-FFF2-40B4-BE49-F238E27FC236}">
                <a16:creationId xmlns:a16="http://schemas.microsoft.com/office/drawing/2014/main" id="{06DDBF53-A167-6F76-591E-117B8B481FE9}"/>
              </a:ext>
            </a:extLst>
          </p:cNvPr>
          <p:cNvSpPr txBox="1"/>
          <p:nvPr/>
        </p:nvSpPr>
        <p:spPr>
          <a:xfrm>
            <a:off x="8203532" y="1235243"/>
            <a:ext cx="375585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err="1"/>
              <a:t>Abstarct</a:t>
            </a:r>
            <a:r>
              <a:rPr lang="en-US" sz="1400" b="1"/>
              <a:t> :</a:t>
            </a:r>
            <a:r>
              <a:rPr lang="en-US" sz="1400"/>
              <a:t> The proposed design targets long-distance aboveground water pipelines that have special considerations for maintenance, energy consumption and cost.</a:t>
            </a:r>
          </a:p>
        </p:txBody>
      </p:sp>
      <p:pic>
        <p:nvPicPr>
          <p:cNvPr id="13" name="Picture 13" descr="Diagram&#10;&#10;Description automatically generated">
            <a:extLst>
              <a:ext uri="{FF2B5EF4-FFF2-40B4-BE49-F238E27FC236}">
                <a16:creationId xmlns:a16="http://schemas.microsoft.com/office/drawing/2014/main" id="{215988EF-4893-B680-8A98-27834F987441}"/>
              </a:ext>
            </a:extLst>
          </p:cNvPr>
          <p:cNvPicPr>
            <a:picLocks noChangeAspect="1"/>
          </p:cNvPicPr>
          <p:nvPr/>
        </p:nvPicPr>
        <p:blipFill>
          <a:blip r:embed="rId4"/>
          <a:stretch>
            <a:fillRect/>
          </a:stretch>
        </p:blipFill>
        <p:spPr>
          <a:xfrm>
            <a:off x="8073190" y="2190294"/>
            <a:ext cx="4026568" cy="2136516"/>
          </a:xfrm>
          <a:prstGeom prst="rect">
            <a:avLst/>
          </a:prstGeom>
        </p:spPr>
      </p:pic>
      <p:sp>
        <p:nvSpPr>
          <p:cNvPr id="14" name="TextBox 13">
            <a:extLst>
              <a:ext uri="{FF2B5EF4-FFF2-40B4-BE49-F238E27FC236}">
                <a16:creationId xmlns:a16="http://schemas.microsoft.com/office/drawing/2014/main" id="{311B8FC7-A105-9728-1127-2C756B1D9822}"/>
              </a:ext>
            </a:extLst>
          </p:cNvPr>
          <p:cNvSpPr txBox="1"/>
          <p:nvPr/>
        </p:nvSpPr>
        <p:spPr>
          <a:xfrm>
            <a:off x="7902740" y="4403557"/>
            <a:ext cx="419701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Conclusion</a:t>
            </a:r>
            <a:r>
              <a:rPr lang="en-US" sz="1400"/>
              <a:t>: In this paper, a scalable design and simulation of a non-real-time RFID-WSN-based long-distance aboveground water pipeline leakage monitoring system is presented. The system is based on deploying multiple mobile sensor nodes such that only one node is active for specific period of time. While a node is active, the other nodes are in sleep mode</a:t>
            </a:r>
          </a:p>
        </p:txBody>
      </p:sp>
    </p:spTree>
    <p:extLst>
      <p:ext uri="{BB962C8B-B14F-4D97-AF65-F5344CB8AC3E}">
        <p14:creationId xmlns:p14="http://schemas.microsoft.com/office/powerpoint/2010/main" val="288992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9F87-825D-C03E-BEBA-0C8EF8CBAEB7}"/>
              </a:ext>
            </a:extLst>
          </p:cNvPr>
          <p:cNvSpPr>
            <a:spLocks noGrp="1"/>
          </p:cNvSpPr>
          <p:nvPr>
            <p:ph type="title"/>
          </p:nvPr>
        </p:nvSpPr>
        <p:spPr>
          <a:xfrm>
            <a:off x="467071" y="1093577"/>
            <a:ext cx="4676978" cy="1690905"/>
          </a:xfrm>
        </p:spPr>
        <p:txBody>
          <a:bodyPr vert="horz" lIns="91440" tIns="45720" rIns="91440" bIns="45720" rtlCol="0" anchor="ctr">
            <a:normAutofit/>
          </a:bodyPr>
          <a:lstStyle/>
          <a:p>
            <a:r>
              <a:rPr lang="en-US" kern="1200">
                <a:solidFill>
                  <a:schemeClr val="tx1"/>
                </a:solidFill>
                <a:latin typeface="+mj-lt"/>
                <a:ea typeface="+mj-ea"/>
                <a:cs typeface="+mj-cs"/>
              </a:rPr>
              <a:t>Current Contest</a:t>
            </a:r>
          </a:p>
        </p:txBody>
      </p:sp>
      <p:sp>
        <p:nvSpPr>
          <p:cNvPr id="5" name="TextBox 4">
            <a:extLst>
              <a:ext uri="{FF2B5EF4-FFF2-40B4-BE49-F238E27FC236}">
                <a16:creationId xmlns:a16="http://schemas.microsoft.com/office/drawing/2014/main" id="{569981C2-59A3-C6BE-FE37-FCD37DA23403}"/>
              </a:ext>
            </a:extLst>
          </p:cNvPr>
          <p:cNvSpPr txBox="1"/>
          <p:nvPr/>
        </p:nvSpPr>
        <p:spPr>
          <a:xfrm>
            <a:off x="137489" y="3038996"/>
            <a:ext cx="6625372" cy="395412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Our product consists of three sensors and one Esp module.</a:t>
            </a:r>
          </a:p>
          <a:p>
            <a:pPr indent="-228600">
              <a:lnSpc>
                <a:spcPct val="90000"/>
              </a:lnSpc>
              <a:spcAft>
                <a:spcPts val="600"/>
              </a:spcAft>
              <a:buFont typeface="Arial" panose="020B0604020202020204" pitchFamily="34" charset="0"/>
              <a:buChar char="•"/>
            </a:pPr>
            <a:r>
              <a:rPr lang="en-US"/>
              <a:t>Our product was packed up with a box and interior with wiring modules .</a:t>
            </a:r>
            <a:endParaRPr lang="en-US">
              <a:ea typeface="Calibri"/>
              <a:cs typeface="Calibri"/>
            </a:endParaRPr>
          </a:p>
          <a:p>
            <a:pPr indent="-228600">
              <a:lnSpc>
                <a:spcPct val="90000"/>
              </a:lnSpc>
              <a:spcAft>
                <a:spcPts val="600"/>
              </a:spcAft>
              <a:buFont typeface="Arial" panose="020B0604020202020204" pitchFamily="34" charset="0"/>
              <a:buChar char="•"/>
            </a:pPr>
            <a:r>
              <a:rPr lang="en-US"/>
              <a:t>we measured water quality can be measured by collecting water samples for laboratory analysis or by using probes which can record data at a single point in time or logged at regular intervals over an extended period.</a:t>
            </a:r>
            <a:endParaRPr lang="en-US">
              <a:ea typeface="Calibri"/>
              <a:cs typeface="Calibri"/>
            </a:endParaRPr>
          </a:p>
          <a:p>
            <a:pPr indent="-228600">
              <a:lnSpc>
                <a:spcPct val="90000"/>
              </a:lnSpc>
              <a:spcAft>
                <a:spcPts val="600"/>
              </a:spcAft>
              <a:buFont typeface="Arial" panose="020B0604020202020204" pitchFamily="34" charset="0"/>
              <a:buChar char="•"/>
            </a:pPr>
            <a:endParaRPr lang="en-US"/>
          </a:p>
        </p:txBody>
      </p:sp>
      <p:sp>
        <p:nvSpPr>
          <p:cNvPr id="15" name="Freeform: Shape 14">
            <a:extLst>
              <a:ext uri="{FF2B5EF4-FFF2-40B4-BE49-F238E27FC236}">
                <a16:creationId xmlns:a16="http://schemas.microsoft.com/office/drawing/2014/main" id="{A86541C6-61B1-4DAA-B57A-EAF3F24F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33310" y="1"/>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a:extLst>
              <a:ext uri="{FF2B5EF4-FFF2-40B4-BE49-F238E27FC236}">
                <a16:creationId xmlns:a16="http://schemas.microsoft.com/office/drawing/2014/main" id="{4FF4F9E8-C706-4B97-91B2-9B8E074673EC}"/>
              </a:ext>
            </a:extLst>
          </p:cNvPr>
          <p:cNvPicPr>
            <a:picLocks noChangeAspect="1"/>
          </p:cNvPicPr>
          <p:nvPr/>
        </p:nvPicPr>
        <p:blipFill rotWithShape="1">
          <a:blip r:embed="rId2"/>
          <a:srcRect b="16446"/>
          <a:stretch/>
        </p:blipFill>
        <p:spPr>
          <a:xfrm>
            <a:off x="5142944" y="3"/>
            <a:ext cx="6069184" cy="2839783"/>
          </a:xfrm>
          <a:custGeom>
            <a:avLst/>
            <a:gdLst/>
            <a:ahLst/>
            <a:cxnLst/>
            <a:rect l="l" t="t" r="r" b="b"/>
            <a:pathLst>
              <a:path w="6069184" h="2839783">
                <a:moveTo>
                  <a:pt x="0" y="0"/>
                </a:moveTo>
                <a:lnTo>
                  <a:pt x="6069184" y="0"/>
                </a:lnTo>
                <a:lnTo>
                  <a:pt x="6063823" y="106160"/>
                </a:lnTo>
                <a:cubicBezTo>
                  <a:pt x="5907891" y="1641596"/>
                  <a:pt x="4611168" y="2839783"/>
                  <a:pt x="3034592" y="2839783"/>
                </a:cubicBezTo>
                <a:cubicBezTo>
                  <a:pt x="1458016" y="2839783"/>
                  <a:pt x="161292" y="1641596"/>
                  <a:pt x="5360" y="106160"/>
                </a:cubicBezTo>
                <a:close/>
              </a:path>
            </a:pathLst>
          </a:custGeom>
        </p:spPr>
      </p:pic>
      <p:sp>
        <p:nvSpPr>
          <p:cNvPr id="17" name="Freeform: Shape 16">
            <a:extLst>
              <a:ext uri="{FF2B5EF4-FFF2-40B4-BE49-F238E27FC236}">
                <a16:creationId xmlns:a16="http://schemas.microsoft.com/office/drawing/2014/main" id="{71750011-2006-46BB-AFDE-C6E461752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93989" y="2900758"/>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3">
            <a:extLst>
              <a:ext uri="{FF2B5EF4-FFF2-40B4-BE49-F238E27FC236}">
                <a16:creationId xmlns:a16="http://schemas.microsoft.com/office/drawing/2014/main" id="{EFD42E72-F3A5-000D-6035-B1435307626C}"/>
              </a:ext>
            </a:extLst>
          </p:cNvPr>
          <p:cNvPicPr>
            <a:picLocks noChangeAspect="1"/>
          </p:cNvPicPr>
          <p:nvPr/>
        </p:nvPicPr>
        <p:blipFill rotWithShape="1">
          <a:blip r:embed="rId3"/>
          <a:srcRect t="2564" r="4" b="6133"/>
          <a:stretch/>
        </p:blipFill>
        <p:spPr>
          <a:xfrm>
            <a:off x="7190587" y="3124784"/>
            <a:ext cx="5001415" cy="3733214"/>
          </a:xfrm>
          <a:custGeom>
            <a:avLst/>
            <a:gdLst/>
            <a:ahLst/>
            <a:cxnLst/>
            <a:rect l="l" t="t" r="r" b="b"/>
            <a:pathLst>
              <a:path w="5001415" h="3733214">
                <a:moveTo>
                  <a:pt x="3044952" y="0"/>
                </a:moveTo>
                <a:cubicBezTo>
                  <a:pt x="3780687" y="0"/>
                  <a:pt x="4455477" y="260939"/>
                  <a:pt x="4981824" y="695319"/>
                </a:cubicBezTo>
                <a:lnTo>
                  <a:pt x="5001415" y="713124"/>
                </a:lnTo>
                <a:lnTo>
                  <a:pt x="5001415" y="3733214"/>
                </a:lnTo>
                <a:lnTo>
                  <a:pt x="81043" y="3733214"/>
                </a:lnTo>
                <a:lnTo>
                  <a:pt x="61862" y="3658617"/>
                </a:lnTo>
                <a:cubicBezTo>
                  <a:pt x="21301" y="3460397"/>
                  <a:pt x="0" y="3255162"/>
                  <a:pt x="0" y="3044952"/>
                </a:cubicBezTo>
                <a:cubicBezTo>
                  <a:pt x="0" y="1363271"/>
                  <a:pt x="1363271" y="0"/>
                  <a:pt x="3044952" y="0"/>
                </a:cubicBezTo>
                <a:close/>
              </a:path>
            </a:pathLst>
          </a:custGeom>
        </p:spPr>
      </p:pic>
    </p:spTree>
    <p:extLst>
      <p:ext uri="{BB962C8B-B14F-4D97-AF65-F5344CB8AC3E}">
        <p14:creationId xmlns:p14="http://schemas.microsoft.com/office/powerpoint/2010/main" val="288305646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D3A4EE0-65F3-C525-B8D4-0C73EEE4DD2F}"/>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kern="1200">
                <a:solidFill>
                  <a:srgbClr val="FFFFFF"/>
                </a:solidFill>
                <a:latin typeface="+mj-lt"/>
                <a:ea typeface="+mj-ea"/>
                <a:cs typeface="+mj-cs"/>
              </a:rPr>
              <a:t>Working principle </a:t>
            </a:r>
          </a:p>
        </p:txBody>
      </p:sp>
      <p:sp>
        <p:nvSpPr>
          <p:cNvPr id="3" name="TextBox 2">
            <a:extLst>
              <a:ext uri="{FF2B5EF4-FFF2-40B4-BE49-F238E27FC236}">
                <a16:creationId xmlns:a16="http://schemas.microsoft.com/office/drawing/2014/main" id="{B422C132-EEA9-3545-584B-10574C56A2B4}"/>
              </a:ext>
            </a:extLst>
          </p:cNvPr>
          <p:cNvSpPr txBox="1"/>
          <p:nvPr/>
        </p:nvSpPr>
        <p:spPr>
          <a:xfrm>
            <a:off x="1424904" y="2494450"/>
            <a:ext cx="4053545" cy="356315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The solution is to make an IoT-based product that monitors the water contamination, purity, pipeline pressure, and flow rate in real-time.​</a:t>
            </a:r>
          </a:p>
          <a:p>
            <a:pPr indent="-228600">
              <a:lnSpc>
                <a:spcPct val="90000"/>
              </a:lnSpc>
              <a:spcAft>
                <a:spcPts val="600"/>
              </a:spcAft>
              <a:buFont typeface="Arial" panose="020B0604020202020204" pitchFamily="34" charset="0"/>
              <a:buChar char="•"/>
            </a:pPr>
            <a:r>
              <a:rPr lang="en-US" sz="2200"/>
              <a:t>The data collected from the device will update on a website. ​</a:t>
            </a:r>
          </a:p>
          <a:p>
            <a:pPr indent="-228600">
              <a:lnSpc>
                <a:spcPct val="90000"/>
              </a:lnSpc>
              <a:spcAft>
                <a:spcPts val="600"/>
              </a:spcAft>
              <a:buFont typeface="Arial" panose="020B0604020202020204" pitchFamily="34" charset="0"/>
              <a:buChar char="•"/>
            </a:pPr>
            <a:r>
              <a:rPr lang="en-US" sz="2200"/>
              <a:t>By using the data available from the cloud, it is easy to manage the complex pipeline networks.</a:t>
            </a:r>
          </a:p>
        </p:txBody>
      </p:sp>
      <p:pic>
        <p:nvPicPr>
          <p:cNvPr id="4" name="Picture 4" descr="Diagram&#10;&#10;Description automatically generated">
            <a:extLst>
              <a:ext uri="{FF2B5EF4-FFF2-40B4-BE49-F238E27FC236}">
                <a16:creationId xmlns:a16="http://schemas.microsoft.com/office/drawing/2014/main" id="{CAE59FC0-5370-FC1E-420E-61BC9A2018FF}"/>
              </a:ext>
            </a:extLst>
          </p:cNvPr>
          <p:cNvPicPr>
            <a:picLocks noChangeAspect="1"/>
          </p:cNvPicPr>
          <p:nvPr/>
        </p:nvPicPr>
        <p:blipFill>
          <a:blip r:embed="rId2"/>
          <a:stretch>
            <a:fillRect/>
          </a:stretch>
        </p:blipFill>
        <p:spPr>
          <a:xfrm>
            <a:off x="6098892" y="2635242"/>
            <a:ext cx="4802404" cy="3277640"/>
          </a:xfrm>
          <a:prstGeom prst="rect">
            <a:avLst/>
          </a:prstGeom>
        </p:spPr>
      </p:pic>
    </p:spTree>
    <p:extLst>
      <p:ext uri="{BB962C8B-B14F-4D97-AF65-F5344CB8AC3E}">
        <p14:creationId xmlns:p14="http://schemas.microsoft.com/office/powerpoint/2010/main" val="242052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DF1A630-2A9B-41A0-92F9-FDA261070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9" name="Rectangle 28">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E64C928-F8FA-FC8A-33DD-A4378757A84E}"/>
              </a:ext>
            </a:extLst>
          </p:cNvPr>
          <p:cNvSpPr txBox="1"/>
          <p:nvPr/>
        </p:nvSpPr>
        <p:spPr>
          <a:xfrm>
            <a:off x="1057025" y="922644"/>
            <a:ext cx="5040285" cy="116958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700">
                <a:latin typeface="+mj-lt"/>
                <a:ea typeface="+mj-ea"/>
                <a:cs typeface="+mj-cs"/>
              </a:rPr>
              <a:t>Parameters to be collected</a:t>
            </a:r>
          </a:p>
        </p:txBody>
      </p:sp>
      <p:sp>
        <p:nvSpPr>
          <p:cNvPr id="34" name="Rectangle 33">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a:extLst>
              <a:ext uri="{FF2B5EF4-FFF2-40B4-BE49-F238E27FC236}">
                <a16:creationId xmlns:a16="http://schemas.microsoft.com/office/drawing/2014/main" id="{2E16F74D-B347-BD17-867F-00BB183A50A6}"/>
              </a:ext>
            </a:extLst>
          </p:cNvPr>
          <p:cNvPicPr>
            <a:picLocks noChangeAspect="1"/>
          </p:cNvPicPr>
          <p:nvPr/>
        </p:nvPicPr>
        <p:blipFill>
          <a:blip r:embed="rId2"/>
          <a:stretch>
            <a:fillRect/>
          </a:stretch>
        </p:blipFill>
        <p:spPr>
          <a:xfrm>
            <a:off x="5969564" y="638586"/>
            <a:ext cx="1999673" cy="1999673"/>
          </a:xfrm>
          <a:prstGeom prst="rect">
            <a:avLst/>
          </a:prstGeom>
        </p:spPr>
      </p:pic>
      <p:pic>
        <p:nvPicPr>
          <p:cNvPr id="8" name="Picture 8" descr="Graphical user interface, text&#10;&#10;Description automatically generated">
            <a:extLst>
              <a:ext uri="{FF2B5EF4-FFF2-40B4-BE49-F238E27FC236}">
                <a16:creationId xmlns:a16="http://schemas.microsoft.com/office/drawing/2014/main" id="{AF144778-17BD-1342-C569-C89D7F64C530}"/>
              </a:ext>
            </a:extLst>
          </p:cNvPr>
          <p:cNvPicPr>
            <a:picLocks noChangeAspect="1"/>
          </p:cNvPicPr>
          <p:nvPr/>
        </p:nvPicPr>
        <p:blipFill>
          <a:blip r:embed="rId3"/>
          <a:stretch>
            <a:fillRect/>
          </a:stretch>
        </p:blipFill>
        <p:spPr>
          <a:xfrm>
            <a:off x="9578427" y="696686"/>
            <a:ext cx="2112264" cy="1737336"/>
          </a:xfrm>
          <a:prstGeom prst="rect">
            <a:avLst/>
          </a:prstGeom>
        </p:spPr>
      </p:pic>
      <p:graphicFrame>
        <p:nvGraphicFramePr>
          <p:cNvPr id="6" name="Table 6">
            <a:extLst>
              <a:ext uri="{FF2B5EF4-FFF2-40B4-BE49-F238E27FC236}">
                <a16:creationId xmlns:a16="http://schemas.microsoft.com/office/drawing/2014/main" id="{A6EFDDD2-4823-4AC5-EBDF-A4E07CA76F59}"/>
              </a:ext>
            </a:extLst>
          </p:cNvPr>
          <p:cNvGraphicFramePr>
            <a:graphicFrameLocks noGrp="1"/>
          </p:cNvGraphicFramePr>
          <p:nvPr>
            <p:extLst>
              <p:ext uri="{D42A27DB-BD31-4B8C-83A1-F6EECF244321}">
                <p14:modId xmlns:p14="http://schemas.microsoft.com/office/powerpoint/2010/main" val="3483757182"/>
              </p:ext>
            </p:extLst>
          </p:nvPr>
        </p:nvGraphicFramePr>
        <p:xfrm>
          <a:off x="6127315" y="2776603"/>
          <a:ext cx="5341651" cy="3117798"/>
        </p:xfrm>
        <a:graphic>
          <a:graphicData uri="http://schemas.openxmlformats.org/drawingml/2006/table">
            <a:tbl>
              <a:tblPr firstRow="1" bandRow="1">
                <a:noFill/>
                <a:tableStyleId>{5C22544A-7EE6-4342-B048-85BDC9FD1C3A}</a:tableStyleId>
              </a:tblPr>
              <a:tblGrid>
                <a:gridCol w="856531">
                  <a:extLst>
                    <a:ext uri="{9D8B030D-6E8A-4147-A177-3AD203B41FA5}">
                      <a16:colId xmlns:a16="http://schemas.microsoft.com/office/drawing/2014/main" val="817676369"/>
                    </a:ext>
                  </a:extLst>
                </a:gridCol>
                <a:gridCol w="1649302">
                  <a:extLst>
                    <a:ext uri="{9D8B030D-6E8A-4147-A177-3AD203B41FA5}">
                      <a16:colId xmlns:a16="http://schemas.microsoft.com/office/drawing/2014/main" val="2063669482"/>
                    </a:ext>
                  </a:extLst>
                </a:gridCol>
                <a:gridCol w="2835818">
                  <a:extLst>
                    <a:ext uri="{9D8B030D-6E8A-4147-A177-3AD203B41FA5}">
                      <a16:colId xmlns:a16="http://schemas.microsoft.com/office/drawing/2014/main" val="1637980947"/>
                    </a:ext>
                  </a:extLst>
                </a:gridCol>
              </a:tblGrid>
              <a:tr h="314515">
                <a:tc>
                  <a:txBody>
                    <a:bodyPr/>
                    <a:lstStyle/>
                    <a:p>
                      <a:pPr lvl="0">
                        <a:buNone/>
                      </a:pPr>
                      <a:r>
                        <a:rPr lang="en-US" sz="1200"/>
                        <a:t>SN.NO</a:t>
                      </a:r>
                    </a:p>
                  </a:txBody>
                  <a:tcPr marL="62160" marR="62160" marT="31081" marB="31081">
                    <a:lnL w="12700" cmpd="sng">
                      <a:noFill/>
                    </a:lnL>
                    <a:lnR w="12700" cmpd="sng">
                      <a:noFill/>
                    </a:lnR>
                    <a:lnT w="19050" cap="flat" cmpd="sng" algn="ctr">
                      <a:noFill/>
                      <a:prstDash val="solid"/>
                    </a:lnT>
                    <a:lnB w="38100" cmpd="sng">
                      <a:noFill/>
                    </a:lnB>
                    <a:solidFill>
                      <a:schemeClr val="tx1"/>
                    </a:solidFill>
                  </a:tcPr>
                </a:tc>
                <a:tc>
                  <a:txBody>
                    <a:bodyPr/>
                    <a:lstStyle/>
                    <a:p>
                      <a:pPr lvl="0">
                        <a:buNone/>
                      </a:pPr>
                      <a:r>
                        <a:rPr lang="en-US" sz="1200"/>
                        <a:t>PARAMETER </a:t>
                      </a:r>
                    </a:p>
                  </a:txBody>
                  <a:tcPr marL="62160" marR="62160" marT="31081" marB="31081">
                    <a:lnL w="12700" cmpd="sng">
                      <a:noFill/>
                    </a:lnL>
                    <a:lnR w="12700" cmpd="sng">
                      <a:noFill/>
                    </a:lnR>
                    <a:lnT w="19050" cap="flat" cmpd="sng" algn="ctr">
                      <a:noFill/>
                      <a:prstDash val="solid"/>
                    </a:lnT>
                    <a:lnB w="38100" cmpd="sng">
                      <a:noFill/>
                    </a:lnB>
                    <a:solidFill>
                      <a:schemeClr val="tx1"/>
                    </a:solidFill>
                  </a:tcPr>
                </a:tc>
                <a:tc>
                  <a:txBody>
                    <a:bodyPr/>
                    <a:lstStyle/>
                    <a:p>
                      <a:r>
                        <a:rPr lang="en-US" sz="1200"/>
                        <a:t>MODE OF SENSING</a:t>
                      </a:r>
                    </a:p>
                  </a:txBody>
                  <a:tcPr marL="62160" marR="62160" marT="31081" marB="31081">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945201333"/>
                  </a:ext>
                </a:extLst>
              </a:tr>
              <a:tr h="341863">
                <a:tc>
                  <a:txBody>
                    <a:bodyPr/>
                    <a:lstStyle/>
                    <a:p>
                      <a:pPr lvl="0">
                        <a:buNone/>
                      </a:pPr>
                      <a:r>
                        <a:rPr lang="en-US" sz="1200"/>
                        <a:t>1)</a:t>
                      </a:r>
                    </a:p>
                  </a:txBody>
                  <a:tcPr marL="62160" marR="62160" marT="31081" marB="31081">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r>
                        <a:rPr lang="en-US" sz="1200"/>
                        <a:t>PH</a:t>
                      </a:r>
                    </a:p>
                  </a:txBody>
                  <a:tcPr marL="62160" marR="62160" marT="31081" marB="31081">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r>
                        <a:rPr lang="en-US" sz="1200"/>
                        <a:t>PH SENSOR</a:t>
                      </a:r>
                    </a:p>
                  </a:txBody>
                  <a:tcPr marL="62160" marR="62160" marT="31081" marB="31081">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3173136857"/>
                  </a:ext>
                </a:extLst>
              </a:tr>
              <a:tr h="533308">
                <a:tc>
                  <a:txBody>
                    <a:bodyPr/>
                    <a:lstStyle/>
                    <a:p>
                      <a:pPr lvl="0">
                        <a:buNone/>
                      </a:pPr>
                      <a:r>
                        <a:rPr lang="en-US" sz="1200"/>
                        <a:t>2)</a:t>
                      </a:r>
                    </a:p>
                  </a:txBody>
                  <a:tcPr marL="62160" marR="62160" marT="31081" marB="3108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en-US" sz="1200"/>
                        <a:t>TDS</a:t>
                      </a:r>
                    </a:p>
                  </a:txBody>
                  <a:tcPr marL="62160" marR="62160" marT="31081" marB="3108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en-US" sz="1200"/>
                        <a:t>TDS SENSOR &amp; TEMP SENSOR</a:t>
                      </a:r>
                    </a:p>
                  </a:txBody>
                  <a:tcPr marL="62160" marR="62160" marT="31081" marB="3108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234855249"/>
                  </a:ext>
                </a:extLst>
              </a:tr>
              <a:tr h="533308">
                <a:tc>
                  <a:txBody>
                    <a:bodyPr/>
                    <a:lstStyle/>
                    <a:p>
                      <a:pPr lvl="0">
                        <a:buNone/>
                      </a:pPr>
                      <a:r>
                        <a:rPr lang="en-US" sz="1200"/>
                        <a:t>3)</a:t>
                      </a:r>
                    </a:p>
                  </a:txBody>
                  <a:tcPr marL="62160" marR="62160" marT="31081" marB="31081">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r>
                        <a:rPr lang="en-US" sz="1200"/>
                        <a:t>CONDUCTIVITY</a:t>
                      </a:r>
                    </a:p>
                  </a:txBody>
                  <a:tcPr marL="62160" marR="62160" marT="31081" marB="31081">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lvl="0">
                        <a:buNone/>
                      </a:pPr>
                      <a:r>
                        <a:rPr lang="en-US" sz="1200" b="1" i="0" u="none" strike="noStrike" noProof="0">
                          <a:latin typeface="Calibri"/>
                        </a:rPr>
                        <a:t>TDS(mg/L)≅EC(</a:t>
                      </a:r>
                      <a:r>
                        <a:rPr lang="en-US" sz="1200" b="1" i="0" u="none" strike="noStrike" noProof="0" err="1">
                          <a:latin typeface="Calibri"/>
                        </a:rPr>
                        <a:t>dS</a:t>
                      </a:r>
                      <a:r>
                        <a:rPr lang="en-US" sz="1200" b="1" i="0" u="none" strike="noStrike" noProof="0">
                          <a:latin typeface="Calibri"/>
                        </a:rPr>
                        <a:t>/mor </a:t>
                      </a:r>
                      <a:r>
                        <a:rPr lang="en-US" sz="1200" b="1" i="0" u="none" strike="noStrike" noProof="0" err="1">
                          <a:latin typeface="Calibri"/>
                        </a:rPr>
                        <a:t>umho</a:t>
                      </a:r>
                      <a:r>
                        <a:rPr lang="en-US" sz="1200" b="1" i="0" u="none" strike="noStrike" noProof="0">
                          <a:latin typeface="Calibri"/>
                        </a:rPr>
                        <a:t>/cm)×(0.55–0.7)</a:t>
                      </a:r>
                      <a:endParaRPr lang="en-US" sz="1200"/>
                    </a:p>
                  </a:txBody>
                  <a:tcPr marL="62160" marR="62160" marT="31081" marB="31081">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911993612"/>
                  </a:ext>
                </a:extLst>
              </a:tr>
              <a:tr h="519633">
                <a:tc>
                  <a:txBody>
                    <a:bodyPr/>
                    <a:lstStyle/>
                    <a:p>
                      <a:pPr lvl="0">
                        <a:buNone/>
                      </a:pPr>
                      <a:r>
                        <a:rPr lang="en-US" sz="1200"/>
                        <a:t>4)</a:t>
                      </a:r>
                    </a:p>
                  </a:txBody>
                  <a:tcPr marL="62160" marR="62160" marT="31081" marB="3108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en-US" sz="1200"/>
                        <a:t>HARDNESS</a:t>
                      </a:r>
                    </a:p>
                  </a:txBody>
                  <a:tcPr marL="62160" marR="62160" marT="31081" marB="3108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en-US" sz="1200"/>
                        <a:t>From </a:t>
                      </a:r>
                      <a:r>
                        <a:rPr lang="en-US" sz="1200" err="1"/>
                        <a:t>tds</a:t>
                      </a:r>
                      <a:r>
                        <a:rPr lang="en-US" sz="1200"/>
                        <a:t> sensor we can extract hardness </a:t>
                      </a:r>
                    </a:p>
                  </a:txBody>
                  <a:tcPr marL="62160" marR="62160" marT="31081" marB="3108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90004524"/>
                  </a:ext>
                </a:extLst>
              </a:tr>
              <a:tr h="341863">
                <a:tc>
                  <a:txBody>
                    <a:bodyPr/>
                    <a:lstStyle/>
                    <a:p>
                      <a:pPr lvl="0">
                        <a:buNone/>
                      </a:pPr>
                      <a:r>
                        <a:rPr lang="en-US" sz="1200"/>
                        <a:t>5)</a:t>
                      </a:r>
                    </a:p>
                  </a:txBody>
                  <a:tcPr marL="62160" marR="62160" marT="31081" marB="31081">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r>
                        <a:rPr lang="en-US" sz="1200"/>
                        <a:t>SALANITY</a:t>
                      </a:r>
                    </a:p>
                  </a:txBody>
                  <a:tcPr marL="62160" marR="62160" marT="31081" marB="31081">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r>
                        <a:rPr lang="en-US" sz="1200"/>
                        <a:t>SAR = {(PH – a)*(1 + c*EC)/b}^2</a:t>
                      </a:r>
                    </a:p>
                  </a:txBody>
                  <a:tcPr marL="62160" marR="62160" marT="31081" marB="31081">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361747138"/>
                  </a:ext>
                </a:extLst>
              </a:tr>
              <a:tr h="533308">
                <a:tc>
                  <a:txBody>
                    <a:bodyPr/>
                    <a:lstStyle/>
                    <a:p>
                      <a:pPr lvl="0">
                        <a:buNone/>
                      </a:pPr>
                      <a:r>
                        <a:rPr lang="en-US" sz="1200"/>
                        <a:t>6)</a:t>
                      </a:r>
                    </a:p>
                  </a:txBody>
                  <a:tcPr marL="62160" marR="62160" marT="31081" marB="3108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en-US" sz="1200"/>
                        <a:t>CHLORINITY</a:t>
                      </a:r>
                    </a:p>
                  </a:txBody>
                  <a:tcPr marL="62160" marR="62160" marT="31081" marB="3108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en-US" sz="1200"/>
                        <a:t>S</a:t>
                      </a:r>
                      <a:r>
                        <a:rPr lang="en-US" sz="1200" b="0" i="0" u="none" strike="noStrike" noProof="0">
                          <a:latin typeface="Calibri"/>
                        </a:rPr>
                        <a:t>ALANITY = 1.80655*Chlorinity(ppt)</a:t>
                      </a:r>
                      <a:endParaRPr lang="en-US" sz="1200"/>
                    </a:p>
                  </a:txBody>
                  <a:tcPr marL="62160" marR="62160" marT="31081" marB="3108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985690036"/>
                  </a:ext>
                </a:extLst>
              </a:tr>
            </a:tbl>
          </a:graphicData>
        </a:graphic>
      </p:graphicFrame>
      <p:graphicFrame>
        <p:nvGraphicFramePr>
          <p:cNvPr id="36" name="TextBox 3">
            <a:extLst>
              <a:ext uri="{FF2B5EF4-FFF2-40B4-BE49-F238E27FC236}">
                <a16:creationId xmlns:a16="http://schemas.microsoft.com/office/drawing/2014/main" id="{AC4A1A4B-50A6-00AC-7151-1C7146C832EE}"/>
              </a:ext>
            </a:extLst>
          </p:cNvPr>
          <p:cNvGraphicFramePr/>
          <p:nvPr>
            <p:extLst>
              <p:ext uri="{D42A27DB-BD31-4B8C-83A1-F6EECF244321}">
                <p14:modId xmlns:p14="http://schemas.microsoft.com/office/powerpoint/2010/main" val="2412847026"/>
              </p:ext>
            </p:extLst>
          </p:nvPr>
        </p:nvGraphicFramePr>
        <p:xfrm>
          <a:off x="1003523" y="2330653"/>
          <a:ext cx="5040285" cy="36324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Picture 15">
            <a:extLst>
              <a:ext uri="{FF2B5EF4-FFF2-40B4-BE49-F238E27FC236}">
                <a16:creationId xmlns:a16="http://schemas.microsoft.com/office/drawing/2014/main" id="{A9EEAF0E-4C46-8F16-7891-C82B9252D379}"/>
              </a:ext>
            </a:extLst>
          </p:cNvPr>
          <p:cNvPicPr>
            <a:picLocks noChangeAspect="1"/>
          </p:cNvPicPr>
          <p:nvPr/>
        </p:nvPicPr>
        <p:blipFill rotWithShape="1">
          <a:blip r:embed="rId9"/>
          <a:srcRect l="8529" t="13218" r="10671" b="15223"/>
          <a:stretch/>
        </p:blipFill>
        <p:spPr>
          <a:xfrm>
            <a:off x="7922176" y="878389"/>
            <a:ext cx="1746128" cy="1555457"/>
          </a:xfrm>
          <a:prstGeom prst="rect">
            <a:avLst/>
          </a:prstGeom>
        </p:spPr>
      </p:pic>
    </p:spTree>
    <p:extLst>
      <p:ext uri="{BB962C8B-B14F-4D97-AF65-F5344CB8AC3E}">
        <p14:creationId xmlns:p14="http://schemas.microsoft.com/office/powerpoint/2010/main" val="187792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261C9BB0-DD36-40BD-0A39-54F7456D938A}"/>
              </a:ext>
            </a:extLst>
          </p:cNvPr>
          <p:cNvSpPr txBox="1"/>
          <p:nvPr/>
        </p:nvSpPr>
        <p:spPr>
          <a:xfrm>
            <a:off x="1047280" y="759805"/>
            <a:ext cx="1030652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u="sng" kern="1200">
                <a:solidFill>
                  <a:srgbClr val="FFFFFF"/>
                </a:solidFill>
                <a:latin typeface="+mj-lt"/>
                <a:ea typeface="+mj-ea"/>
                <a:cs typeface="+mj-cs"/>
              </a:rPr>
              <a:t>Product’s placement in  a pipeline network:</a:t>
            </a:r>
            <a:endParaRPr lang="en-US" sz="4000" kern="1200">
              <a:solidFill>
                <a:srgbClr val="FFFFFF"/>
              </a:solidFill>
              <a:latin typeface="+mj-lt"/>
              <a:ea typeface="+mj-ea"/>
              <a:cs typeface="+mj-cs"/>
            </a:endParaRPr>
          </a:p>
        </p:txBody>
      </p:sp>
      <p:sp>
        <p:nvSpPr>
          <p:cNvPr id="2" name="TextBox 1">
            <a:extLst>
              <a:ext uri="{FF2B5EF4-FFF2-40B4-BE49-F238E27FC236}">
                <a16:creationId xmlns:a16="http://schemas.microsoft.com/office/drawing/2014/main" id="{78175B9F-1100-05BA-19F5-820CA7722FD9}"/>
              </a:ext>
            </a:extLst>
          </p:cNvPr>
          <p:cNvSpPr txBox="1"/>
          <p:nvPr/>
        </p:nvSpPr>
        <p:spPr>
          <a:xfrm>
            <a:off x="203463" y="2976303"/>
            <a:ext cx="6978278" cy="17590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indent="-228600">
              <a:lnSpc>
                <a:spcPct val="90000"/>
              </a:lnSpc>
              <a:spcAft>
                <a:spcPts val="600"/>
              </a:spcAft>
              <a:buFont typeface="Arial" panose="020B0604020202020204" pitchFamily="34" charset="0"/>
              <a:buChar char="•"/>
            </a:pPr>
            <a:endParaRPr lang="en-US" sz="1600" b="1" u="sng">
              <a:ea typeface="Calibri"/>
              <a:cs typeface="Calibri"/>
            </a:endParaRPr>
          </a:p>
          <a:p>
            <a:pPr marL="285750" indent="-228600">
              <a:lnSpc>
                <a:spcPct val="90000"/>
              </a:lnSpc>
              <a:spcAft>
                <a:spcPts val="600"/>
              </a:spcAft>
              <a:buFont typeface="Arial" panose="020B0604020202020204" pitchFamily="34" charset="0"/>
              <a:buChar char="•"/>
            </a:pPr>
            <a:r>
              <a:rPr lang="en-US" sz="1600"/>
              <a:t>The most significant challenges currently facing implementing the product in the pipeline system and placing of the product.</a:t>
            </a:r>
            <a:endParaRPr lang="en-US" sz="1600">
              <a:ea typeface="Calibri"/>
              <a:cs typeface="Calibri"/>
            </a:endParaRPr>
          </a:p>
          <a:p>
            <a:pPr marL="285750" indent="-228600">
              <a:lnSpc>
                <a:spcPct val="90000"/>
              </a:lnSpc>
              <a:spcAft>
                <a:spcPts val="600"/>
              </a:spcAft>
              <a:buFont typeface="Arial" panose="020B0604020202020204" pitchFamily="34" charset="0"/>
              <a:buChar char="•"/>
            </a:pPr>
            <a:r>
              <a:rPr lang="en-US" sz="1600"/>
              <a:t>The function of a water pipeline system is to deliver water to all locations within the pipeline.</a:t>
            </a:r>
            <a:endParaRPr lang="en-US" sz="1600">
              <a:ea typeface="Calibri"/>
              <a:cs typeface="Calibri"/>
            </a:endParaRPr>
          </a:p>
          <a:p>
            <a:pPr marL="285750" indent="-228600">
              <a:lnSpc>
                <a:spcPct val="90000"/>
              </a:lnSpc>
              <a:spcAft>
                <a:spcPts val="600"/>
              </a:spcAft>
              <a:buFont typeface="Arial" panose="020B0604020202020204" pitchFamily="34" charset="0"/>
              <a:buChar char="•"/>
            </a:pPr>
            <a:r>
              <a:rPr lang="en-US" sz="1600"/>
              <a:t>Here the product needs to cover the whole network and monitor the readings.</a:t>
            </a:r>
            <a:br>
              <a:rPr lang="en-US" sz="1600"/>
            </a:br>
            <a:endParaRPr lang="en-US" sz="1600">
              <a:ea typeface="Calibri"/>
              <a:cs typeface="Calibri"/>
            </a:endParaRPr>
          </a:p>
          <a:p>
            <a:pPr indent="-228600">
              <a:lnSpc>
                <a:spcPct val="90000"/>
              </a:lnSpc>
              <a:spcAft>
                <a:spcPts val="600"/>
              </a:spcAft>
              <a:buFont typeface="Arial" panose="020B0604020202020204" pitchFamily="34" charset="0"/>
              <a:buChar char="•"/>
            </a:pPr>
            <a:endParaRPr lang="en-US" sz="1100"/>
          </a:p>
          <a:p>
            <a:pPr marL="285750" indent="-228600">
              <a:lnSpc>
                <a:spcPct val="90000"/>
              </a:lnSpc>
              <a:spcAft>
                <a:spcPts val="600"/>
              </a:spcAft>
              <a:buFont typeface="Arial" panose="020B0604020202020204" pitchFamily="34" charset="0"/>
              <a:buChar char="•"/>
            </a:pPr>
            <a:endParaRPr lang="en-US" sz="1100"/>
          </a:p>
          <a:p>
            <a:pPr indent="-228600">
              <a:lnSpc>
                <a:spcPct val="90000"/>
              </a:lnSpc>
              <a:spcAft>
                <a:spcPts val="600"/>
              </a:spcAft>
              <a:buFont typeface="Arial" panose="020B0604020202020204" pitchFamily="34" charset="0"/>
              <a:buChar char="•"/>
            </a:pPr>
            <a:endParaRPr lang="en-US" sz="1100"/>
          </a:p>
        </p:txBody>
      </p:sp>
      <p:pic>
        <p:nvPicPr>
          <p:cNvPr id="3" name="Picture 4" descr="Diagram&#10;&#10;Description automatically generated">
            <a:extLst>
              <a:ext uri="{FF2B5EF4-FFF2-40B4-BE49-F238E27FC236}">
                <a16:creationId xmlns:a16="http://schemas.microsoft.com/office/drawing/2014/main" id="{93C2A3BA-0E27-F16D-348D-92FE028502E2}"/>
              </a:ext>
            </a:extLst>
          </p:cNvPr>
          <p:cNvPicPr>
            <a:picLocks noChangeAspect="1"/>
          </p:cNvPicPr>
          <p:nvPr/>
        </p:nvPicPr>
        <p:blipFill>
          <a:blip r:embed="rId2"/>
          <a:stretch>
            <a:fillRect/>
          </a:stretch>
        </p:blipFill>
        <p:spPr>
          <a:xfrm>
            <a:off x="7085010" y="2714064"/>
            <a:ext cx="5093756" cy="1853729"/>
          </a:xfrm>
          <a:prstGeom prst="rect">
            <a:avLst/>
          </a:prstGeom>
        </p:spPr>
      </p:pic>
      <p:sp>
        <p:nvSpPr>
          <p:cNvPr id="5" name="TextBox 4">
            <a:extLst>
              <a:ext uri="{FF2B5EF4-FFF2-40B4-BE49-F238E27FC236}">
                <a16:creationId xmlns:a16="http://schemas.microsoft.com/office/drawing/2014/main" id="{1471BA05-1F35-DFFE-D360-84B009C8776E}"/>
              </a:ext>
            </a:extLst>
          </p:cNvPr>
          <p:cNvSpPr txBox="1"/>
          <p:nvPr/>
        </p:nvSpPr>
        <p:spPr>
          <a:xfrm>
            <a:off x="314885" y="4830856"/>
            <a:ext cx="10979522" cy="19236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28600">
              <a:lnSpc>
                <a:spcPct val="90000"/>
              </a:lnSpc>
              <a:spcAft>
                <a:spcPts val="600"/>
              </a:spcAft>
              <a:buFont typeface="Arial,Sans-Serif"/>
              <a:buChar char="•"/>
            </a:pPr>
            <a:r>
              <a:rPr lang="en-US" b="1" u="sng">
                <a:ea typeface="+mn-lt"/>
                <a:cs typeface="+mn-lt"/>
              </a:rPr>
              <a:t>SOLUTIONS</a:t>
            </a:r>
            <a:endParaRPr lang="en-US">
              <a:ea typeface="+mn-lt"/>
              <a:cs typeface="+mn-lt"/>
            </a:endParaRPr>
          </a:p>
          <a:p>
            <a:pPr marL="285750" indent="-228600">
              <a:lnSpc>
                <a:spcPct val="90000"/>
              </a:lnSpc>
              <a:spcAft>
                <a:spcPts val="600"/>
              </a:spcAft>
              <a:buFont typeface="Arial,Sans-Serif"/>
              <a:buChar char="•"/>
            </a:pPr>
            <a:r>
              <a:rPr lang="en-US">
                <a:ea typeface="+mn-lt"/>
                <a:cs typeface="+mn-lt"/>
              </a:rPr>
              <a:t>Hence for monitoring the pipeline network we are placing our product at some junctions where it can cover whole sides of the pipeline.</a:t>
            </a:r>
          </a:p>
          <a:p>
            <a:pPr marL="285750" indent="-228600">
              <a:lnSpc>
                <a:spcPct val="90000"/>
              </a:lnSpc>
              <a:spcAft>
                <a:spcPts val="600"/>
              </a:spcAft>
              <a:buFont typeface="Arial,Sans-Serif"/>
              <a:buChar char="•"/>
            </a:pPr>
            <a:r>
              <a:rPr lang="en-US">
                <a:ea typeface="+mn-lt"/>
                <a:cs typeface="+mn-lt"/>
              </a:rPr>
              <a:t>Here we can see the rough sketch of pipeline network</a:t>
            </a:r>
          </a:p>
          <a:p>
            <a:pPr marL="285750" indent="-228600">
              <a:lnSpc>
                <a:spcPct val="90000"/>
              </a:lnSpc>
              <a:spcAft>
                <a:spcPts val="600"/>
              </a:spcAft>
              <a:buFont typeface="Arial,Sans-Serif"/>
              <a:buChar char="•"/>
            </a:pPr>
            <a:r>
              <a:rPr lang="en-US">
                <a:ea typeface="+mn-lt"/>
                <a:cs typeface="+mn-lt"/>
              </a:rPr>
              <a:t>The product was being placed at top of the pipeline ; it should be closed by using a threaded forcible cap </a:t>
            </a:r>
          </a:p>
          <a:p>
            <a:pPr algn="l"/>
            <a:endParaRPr lang="en-US">
              <a:ea typeface="Calibri"/>
              <a:cs typeface="Calibri"/>
            </a:endParaRPr>
          </a:p>
        </p:txBody>
      </p:sp>
    </p:spTree>
    <p:extLst>
      <p:ext uri="{BB962C8B-B14F-4D97-AF65-F5344CB8AC3E}">
        <p14:creationId xmlns:p14="http://schemas.microsoft.com/office/powerpoint/2010/main" val="3886558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2">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261224" y="4577975"/>
            <a:ext cx="7539349"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A5F94E8-34A6-F0A8-71C3-4F2A7B28D7B3}"/>
              </a:ext>
            </a:extLst>
          </p:cNvPr>
          <p:cNvSpPr txBox="1"/>
          <p:nvPr/>
        </p:nvSpPr>
        <p:spPr>
          <a:xfrm>
            <a:off x="4603468" y="4741948"/>
            <a:ext cx="6829520" cy="86203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000" b="1" u="sng" kern="1200">
                <a:solidFill>
                  <a:srgbClr val="FFFFFF"/>
                </a:solidFill>
                <a:latin typeface="+mj-lt"/>
                <a:ea typeface="+mj-ea"/>
                <a:cs typeface="+mj-cs"/>
              </a:rPr>
              <a:t>RESULTS</a:t>
            </a:r>
          </a:p>
        </p:txBody>
      </p:sp>
      <p:pic>
        <p:nvPicPr>
          <p:cNvPr id="7" name="Picture 7">
            <a:extLst>
              <a:ext uri="{FF2B5EF4-FFF2-40B4-BE49-F238E27FC236}">
                <a16:creationId xmlns:a16="http://schemas.microsoft.com/office/drawing/2014/main" id="{4FFE9724-B527-7C44-0B07-FCEFBD2F64F3}"/>
              </a:ext>
            </a:extLst>
          </p:cNvPr>
          <p:cNvPicPr>
            <a:picLocks noChangeAspect="1"/>
          </p:cNvPicPr>
          <p:nvPr/>
        </p:nvPicPr>
        <p:blipFill>
          <a:blip r:embed="rId2"/>
          <a:stretch>
            <a:fillRect/>
          </a:stretch>
        </p:blipFill>
        <p:spPr>
          <a:xfrm>
            <a:off x="262258" y="82250"/>
            <a:ext cx="3200611" cy="2128842"/>
          </a:xfrm>
          <a:prstGeom prst="rect">
            <a:avLst/>
          </a:prstGeom>
        </p:spPr>
      </p:pic>
      <p:pic>
        <p:nvPicPr>
          <p:cNvPr id="6" name="Picture 6" descr="Chart, line chart&#10;&#10;Description automatically generated">
            <a:extLst>
              <a:ext uri="{FF2B5EF4-FFF2-40B4-BE49-F238E27FC236}">
                <a16:creationId xmlns:a16="http://schemas.microsoft.com/office/drawing/2014/main" id="{CC977C63-F879-96A0-D44A-4B57704ACB76}"/>
              </a:ext>
            </a:extLst>
          </p:cNvPr>
          <p:cNvPicPr>
            <a:picLocks noChangeAspect="1"/>
          </p:cNvPicPr>
          <p:nvPr/>
        </p:nvPicPr>
        <p:blipFill>
          <a:blip r:embed="rId3"/>
          <a:stretch>
            <a:fillRect/>
          </a:stretch>
        </p:blipFill>
        <p:spPr>
          <a:xfrm>
            <a:off x="8500979" y="267304"/>
            <a:ext cx="3136981" cy="2119240"/>
          </a:xfrm>
          <a:prstGeom prst="rect">
            <a:avLst/>
          </a:prstGeom>
        </p:spPr>
      </p:pic>
      <p:pic>
        <p:nvPicPr>
          <p:cNvPr id="4" name="Picture 4" descr="Chart, line chart&#10;&#10;Description automatically generated">
            <a:extLst>
              <a:ext uri="{FF2B5EF4-FFF2-40B4-BE49-F238E27FC236}">
                <a16:creationId xmlns:a16="http://schemas.microsoft.com/office/drawing/2014/main" id="{2C5D2B2C-C4D3-E35E-8FE2-09E63A5D07A5}"/>
              </a:ext>
            </a:extLst>
          </p:cNvPr>
          <p:cNvPicPr>
            <a:picLocks noChangeAspect="1"/>
          </p:cNvPicPr>
          <p:nvPr/>
        </p:nvPicPr>
        <p:blipFill>
          <a:blip r:embed="rId4"/>
          <a:stretch>
            <a:fillRect/>
          </a:stretch>
        </p:blipFill>
        <p:spPr>
          <a:xfrm>
            <a:off x="263134" y="2304225"/>
            <a:ext cx="3198853" cy="2128493"/>
          </a:xfrm>
          <a:prstGeom prst="rect">
            <a:avLst/>
          </a:prstGeom>
        </p:spPr>
      </p:pic>
      <p:pic>
        <p:nvPicPr>
          <p:cNvPr id="3" name="Picture 3" descr="Graphical user interface, website&#10;&#10;Description automatically generated">
            <a:extLst>
              <a:ext uri="{FF2B5EF4-FFF2-40B4-BE49-F238E27FC236}">
                <a16:creationId xmlns:a16="http://schemas.microsoft.com/office/drawing/2014/main" id="{65BA3FB1-9718-6E0E-5D13-32BA3711B38A}"/>
              </a:ext>
            </a:extLst>
          </p:cNvPr>
          <p:cNvPicPr>
            <a:picLocks noChangeAspect="1"/>
          </p:cNvPicPr>
          <p:nvPr/>
        </p:nvPicPr>
        <p:blipFill>
          <a:blip r:embed="rId5"/>
          <a:stretch>
            <a:fillRect/>
          </a:stretch>
        </p:blipFill>
        <p:spPr>
          <a:xfrm>
            <a:off x="3643422" y="656632"/>
            <a:ext cx="4670623" cy="3295754"/>
          </a:xfrm>
          <a:prstGeom prst="rect">
            <a:avLst/>
          </a:prstGeom>
        </p:spPr>
      </p:pic>
      <p:pic>
        <p:nvPicPr>
          <p:cNvPr id="2" name="Picture 2" descr="A picture containing text, device, thermometer, gauge&#10;&#10;Description automatically generated">
            <a:extLst>
              <a:ext uri="{FF2B5EF4-FFF2-40B4-BE49-F238E27FC236}">
                <a16:creationId xmlns:a16="http://schemas.microsoft.com/office/drawing/2014/main" id="{6199F423-7B72-FBC3-06DF-48D18254D547}"/>
              </a:ext>
            </a:extLst>
          </p:cNvPr>
          <p:cNvPicPr>
            <a:picLocks noChangeAspect="1"/>
          </p:cNvPicPr>
          <p:nvPr/>
        </p:nvPicPr>
        <p:blipFill>
          <a:blip r:embed="rId6"/>
          <a:stretch>
            <a:fillRect/>
          </a:stretch>
        </p:blipFill>
        <p:spPr>
          <a:xfrm>
            <a:off x="8436236" y="2532825"/>
            <a:ext cx="3205591" cy="1787117"/>
          </a:xfrm>
          <a:prstGeom prst="rect">
            <a:avLst/>
          </a:prstGeom>
        </p:spPr>
      </p:pic>
      <p:pic>
        <p:nvPicPr>
          <p:cNvPr id="5" name="Picture 5" descr="Chart, line chart&#10;&#10;Description automatically generated">
            <a:extLst>
              <a:ext uri="{FF2B5EF4-FFF2-40B4-BE49-F238E27FC236}">
                <a16:creationId xmlns:a16="http://schemas.microsoft.com/office/drawing/2014/main" id="{4EA93B3F-19D9-6E14-676C-18FAA7596CE5}"/>
              </a:ext>
            </a:extLst>
          </p:cNvPr>
          <p:cNvPicPr>
            <a:picLocks noChangeAspect="1"/>
          </p:cNvPicPr>
          <p:nvPr/>
        </p:nvPicPr>
        <p:blipFill>
          <a:blip r:embed="rId2"/>
          <a:stretch>
            <a:fillRect/>
          </a:stretch>
        </p:blipFill>
        <p:spPr>
          <a:xfrm>
            <a:off x="301876" y="4576361"/>
            <a:ext cx="3208455" cy="2188506"/>
          </a:xfrm>
          <a:prstGeom prst="rect">
            <a:avLst/>
          </a:prstGeom>
        </p:spPr>
      </p:pic>
      <p:cxnSp>
        <p:nvCxnSpPr>
          <p:cNvPr id="36" name="Straight Connector 24">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19934" y="5694097"/>
            <a:ext cx="54864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3623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WATER PIPELINE MONITORING SYSTEM                          Product Design Practice                                        </vt:lpstr>
      <vt:lpstr>Roadmap</vt:lpstr>
      <vt:lpstr>PowerPoint Presentation</vt:lpstr>
      <vt:lpstr>Literature</vt:lpstr>
      <vt:lpstr>Current Contest</vt:lpstr>
      <vt:lpstr>Working principle </vt:lpstr>
      <vt:lpstr>PowerPoint Presentation</vt:lpstr>
      <vt:lpstr>PowerPoint Presentation</vt:lpstr>
      <vt:lpstr>PowerPoint Presentation</vt:lpstr>
      <vt:lpstr>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edm19b018@iiitdm.ac.in</cp:lastModifiedBy>
  <cp:revision>27</cp:revision>
  <dcterms:created xsi:type="dcterms:W3CDTF">2022-04-21T10:27:10Z</dcterms:created>
  <dcterms:modified xsi:type="dcterms:W3CDTF">2022-04-25T11:29:41Z</dcterms:modified>
</cp:coreProperties>
</file>