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68" r:id="rId15"/>
    <p:sldId id="269" r:id="rId16"/>
    <p:sldId id="270" r:id="rId17"/>
    <p:sldId id="271" r:id="rId18"/>
  </p:sldIdLst>
  <p:sldSz cx="9144000" cy="6858000" type="screen4x3"/>
  <p:notesSz cx="6858000" cy="9144000"/>
  <p:defaultTextStyle>
    <a:defPPr lvl="0">
      <a:defRPr lang="en-US"/>
    </a:defPPr>
    <a:lvl1pPr lvl="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lvl="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lvl="2"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lvl="3"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lvl="4"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lvl="5"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lvl="6"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lvl="7"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lvl="8"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330"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2FB92D-0D14-081A-838E-7FB744AD8C1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5681D97D-CA38-7CF2-C39B-D951AB7F0CC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8B00473-E3A1-4C14-9882-F5FC3B6B7F51}" type="datetimeFigureOut">
              <a:rPr lang="en-US"/>
              <a:pPr>
                <a:defRPr/>
              </a:pPr>
              <a:t>3/30/2024</a:t>
            </a:fld>
            <a:endParaRPr lang="en-US"/>
          </a:p>
        </p:txBody>
      </p:sp>
      <p:sp>
        <p:nvSpPr>
          <p:cNvPr id="4" name="Slide Image Placeholder 3">
            <a:extLst>
              <a:ext uri="{FF2B5EF4-FFF2-40B4-BE49-F238E27FC236}">
                <a16:creationId xmlns:a16="http://schemas.microsoft.com/office/drawing/2014/main" id="{3E68D99F-B6F6-7062-BA86-0C828209126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D924B47-23C8-999C-F411-367D8ADE541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3DF1690-EA4C-968E-12C0-11CABD326A9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B98B33AB-CBF8-F16D-7AA3-2027873BFE7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F8B380B-5799-4302-94DB-DA5BB0068F5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7543DAAD-3BD8-863C-8673-DC1D061622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EE0CAF45-9FF9-A8FA-0749-BA9ECC2E6A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IN" altLang="en-US"/>
          </a:p>
        </p:txBody>
      </p:sp>
      <p:sp>
        <p:nvSpPr>
          <p:cNvPr id="4" name="Slide Number Placeholder 3">
            <a:extLst>
              <a:ext uri="{FF2B5EF4-FFF2-40B4-BE49-F238E27FC236}">
                <a16:creationId xmlns:a16="http://schemas.microsoft.com/office/drawing/2014/main" id="{AD9C3171-D931-A2A4-DE59-4A23479309D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F74E3E-C18F-4E35-9908-07BE225C5CB9}"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8B380B-5799-4302-94DB-DA5BB0068F5E}" type="slidenum">
              <a:rPr lang="en-US" altLang="en-US" smtClean="0"/>
              <a:pPr/>
              <a:t>5</a:t>
            </a:fld>
            <a:endParaRPr lang="en-US" altLang="en-US"/>
          </a:p>
        </p:txBody>
      </p:sp>
    </p:spTree>
    <p:extLst>
      <p:ext uri="{BB962C8B-B14F-4D97-AF65-F5344CB8AC3E}">
        <p14:creationId xmlns:p14="http://schemas.microsoft.com/office/powerpoint/2010/main" val="4287076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A468A5-5915-5B97-1581-5F98723D9AF7}"/>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3" name="Rounded Rectangle 11">
            <a:extLst>
              <a:ext uri="{FF2B5EF4-FFF2-40B4-BE49-F238E27FC236}">
                <a16:creationId xmlns:a16="http://schemas.microsoft.com/office/drawing/2014/main" id="{B6E0FDD6-451C-A9A6-1055-2933DDF36054}"/>
              </a:ext>
            </a:extLst>
          </p:cNvPr>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4" name="Rectangle 3">
            <a:extLst>
              <a:ext uri="{FF2B5EF4-FFF2-40B4-BE49-F238E27FC236}">
                <a16:creationId xmlns:a16="http://schemas.microsoft.com/office/drawing/2014/main" id="{96B2A480-0642-4C4B-E3C5-96BF42C6ED85}"/>
              </a:ext>
            </a:extLst>
          </p:cNvPr>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12F8146B-13A9-E91B-836F-3EC3CE79DCAD}"/>
              </a:ext>
            </a:extLst>
          </p:cNvPr>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72287ADD-312A-3CA4-B365-D5978C296BD9}"/>
              </a:ext>
            </a:extLst>
          </p:cNvPr>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45041065-8CBA-CABC-2C19-09D1717F4CB5}"/>
              </a:ext>
            </a:extLst>
          </p:cNvPr>
          <p:cNvSpPr>
            <a:spLocks noGrp="1"/>
          </p:cNvSpPr>
          <p:nvPr>
            <p:ph type="dt" sz="half" idx="10"/>
          </p:nvPr>
        </p:nvSpPr>
        <p:spPr/>
        <p:txBody>
          <a:bodyPr/>
          <a:lstStyle>
            <a:lvl1pPr>
              <a:defRPr/>
            </a:lvl1pPr>
          </a:lstStyle>
          <a:p>
            <a:pPr>
              <a:defRPr/>
            </a:pPr>
            <a:fld id="{89EC9D1A-26DC-47EF-A7BE-6EFCC6EF8866}" type="datetimeFigureOut">
              <a:rPr lang="en-US"/>
              <a:pPr>
                <a:defRPr/>
              </a:pPr>
              <a:t>3/30/2024</a:t>
            </a:fld>
            <a:endParaRPr lang="en-US" dirty="0"/>
          </a:p>
        </p:txBody>
      </p:sp>
      <p:sp>
        <p:nvSpPr>
          <p:cNvPr id="10" name="Footer Placeholder 16">
            <a:extLst>
              <a:ext uri="{FF2B5EF4-FFF2-40B4-BE49-F238E27FC236}">
                <a16:creationId xmlns:a16="http://schemas.microsoft.com/office/drawing/2014/main" id="{D644C3AD-DDC8-14E1-DB76-AA10417FF391}"/>
              </a:ext>
            </a:extLst>
          </p:cNvPr>
          <p:cNvSpPr>
            <a:spLocks noGrp="1"/>
          </p:cNvSpPr>
          <p:nvPr>
            <p:ph type="ftr" sz="quarter" idx="11"/>
          </p:nvPr>
        </p:nvSpPr>
        <p:spPr/>
        <p:txBody>
          <a:bodyPr/>
          <a:lstStyle>
            <a:lvl1pPr>
              <a:defRPr/>
            </a:lvl1pPr>
          </a:lstStyle>
          <a:p>
            <a:pPr>
              <a:defRPr/>
            </a:pPr>
            <a:r>
              <a:rPr lang="en-US"/>
              <a:t>Department of Electronics &amp; Telecommunication Engineering</a:t>
            </a:r>
            <a:endParaRPr lang="en-US" dirty="0"/>
          </a:p>
        </p:txBody>
      </p:sp>
      <p:sp>
        <p:nvSpPr>
          <p:cNvPr id="11" name="Slide Number Placeholder 28">
            <a:extLst>
              <a:ext uri="{FF2B5EF4-FFF2-40B4-BE49-F238E27FC236}">
                <a16:creationId xmlns:a16="http://schemas.microsoft.com/office/drawing/2014/main" id="{84A62553-9650-A408-A1E3-67CF2DFD7088}"/>
              </a:ext>
            </a:extLst>
          </p:cNvPr>
          <p:cNvSpPr>
            <a:spLocks noGrp="1"/>
          </p:cNvSpPr>
          <p:nvPr>
            <p:ph type="sldNum" sz="quarter" idx="12"/>
          </p:nvPr>
        </p:nvSpPr>
        <p:spPr/>
        <p:txBody>
          <a:bodyPr/>
          <a:lstStyle>
            <a:lvl1pPr>
              <a:defRPr/>
            </a:lvl1pPr>
          </a:lstStyle>
          <a:p>
            <a:fld id="{9A9843B5-4C58-4C15-A1EA-321AAB110BD3}" type="slidenum">
              <a:rPr lang="en-US" altLang="en-US"/>
              <a:pPr/>
              <a:t>‹#›</a:t>
            </a:fld>
            <a:endParaRPr lang="en-US" altLang="en-US"/>
          </a:p>
        </p:txBody>
      </p:sp>
    </p:spTree>
    <p:extLst>
      <p:ext uri="{BB962C8B-B14F-4D97-AF65-F5344CB8AC3E}">
        <p14:creationId xmlns:p14="http://schemas.microsoft.com/office/powerpoint/2010/main" val="35722685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12252-64F5-5DA0-0A91-1FA63E39BABB}"/>
              </a:ext>
            </a:extLst>
          </p:cNvPr>
          <p:cNvSpPr>
            <a:spLocks noGrp="1"/>
          </p:cNvSpPr>
          <p:nvPr>
            <p:ph type="dt" sz="half" idx="10"/>
          </p:nvPr>
        </p:nvSpPr>
        <p:spPr/>
        <p:txBody>
          <a:bodyPr/>
          <a:lstStyle>
            <a:lvl1pPr>
              <a:defRPr/>
            </a:lvl1pPr>
          </a:lstStyle>
          <a:p>
            <a:pPr>
              <a:defRPr/>
            </a:pPr>
            <a:fld id="{805760F2-685B-4161-9B7E-B0E0A98FFA07}" type="datetimeFigureOut">
              <a:rPr lang="en-US"/>
              <a:pPr>
                <a:defRPr/>
              </a:pPr>
              <a:t>3/30/2024</a:t>
            </a:fld>
            <a:endParaRPr lang="en-US"/>
          </a:p>
        </p:txBody>
      </p:sp>
      <p:sp>
        <p:nvSpPr>
          <p:cNvPr id="5" name="Footer Placeholder 4">
            <a:extLst>
              <a:ext uri="{FF2B5EF4-FFF2-40B4-BE49-F238E27FC236}">
                <a16:creationId xmlns:a16="http://schemas.microsoft.com/office/drawing/2014/main" id="{2AC055A5-C5BC-27A2-BE1B-0016C1D077F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052D24F-D1D2-AB8D-E5FB-B49F8A360353}"/>
              </a:ext>
            </a:extLst>
          </p:cNvPr>
          <p:cNvSpPr>
            <a:spLocks noGrp="1"/>
          </p:cNvSpPr>
          <p:nvPr>
            <p:ph type="sldNum" sz="quarter" idx="12"/>
          </p:nvPr>
        </p:nvSpPr>
        <p:spPr/>
        <p:txBody>
          <a:bodyPr/>
          <a:lstStyle>
            <a:lvl1pPr>
              <a:defRPr/>
            </a:lvl1pPr>
          </a:lstStyle>
          <a:p>
            <a:fld id="{3613F56B-4AEA-4A7C-A4AF-0E3B837F00D4}" type="slidenum">
              <a:rPr lang="en-US" altLang="en-US"/>
              <a:pPr/>
              <a:t>‹#›</a:t>
            </a:fld>
            <a:endParaRPr lang="en-US" altLang="en-US"/>
          </a:p>
        </p:txBody>
      </p:sp>
    </p:spTree>
    <p:extLst>
      <p:ext uri="{BB962C8B-B14F-4D97-AF65-F5344CB8AC3E}">
        <p14:creationId xmlns:p14="http://schemas.microsoft.com/office/powerpoint/2010/main" val="221672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D74BE-2AC4-7163-8E4B-AD611FA659C8}"/>
              </a:ext>
            </a:extLst>
          </p:cNvPr>
          <p:cNvSpPr>
            <a:spLocks noGrp="1"/>
          </p:cNvSpPr>
          <p:nvPr>
            <p:ph type="dt" sz="half" idx="10"/>
          </p:nvPr>
        </p:nvSpPr>
        <p:spPr/>
        <p:txBody>
          <a:bodyPr/>
          <a:lstStyle>
            <a:lvl1pPr>
              <a:defRPr/>
            </a:lvl1pPr>
          </a:lstStyle>
          <a:p>
            <a:pPr>
              <a:defRPr/>
            </a:pPr>
            <a:fld id="{18B571B4-5F62-486E-AE3E-83B84BE7740E}" type="datetimeFigureOut">
              <a:rPr lang="en-US"/>
              <a:pPr>
                <a:defRPr/>
              </a:pPr>
              <a:t>3/30/2024</a:t>
            </a:fld>
            <a:endParaRPr lang="en-US"/>
          </a:p>
        </p:txBody>
      </p:sp>
      <p:sp>
        <p:nvSpPr>
          <p:cNvPr id="5" name="Footer Placeholder 4">
            <a:extLst>
              <a:ext uri="{FF2B5EF4-FFF2-40B4-BE49-F238E27FC236}">
                <a16:creationId xmlns:a16="http://schemas.microsoft.com/office/drawing/2014/main" id="{BF715E42-2219-D2D9-6182-894BC1F60DE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E5F954C-0977-2588-ADE4-1CFD6E231DB0}"/>
              </a:ext>
            </a:extLst>
          </p:cNvPr>
          <p:cNvSpPr>
            <a:spLocks noGrp="1"/>
          </p:cNvSpPr>
          <p:nvPr>
            <p:ph type="sldNum" sz="quarter" idx="12"/>
          </p:nvPr>
        </p:nvSpPr>
        <p:spPr/>
        <p:txBody>
          <a:bodyPr/>
          <a:lstStyle>
            <a:lvl1pPr>
              <a:defRPr/>
            </a:lvl1pPr>
          </a:lstStyle>
          <a:p>
            <a:fld id="{F725E42C-8459-48AF-8CEA-7CCCC868B751}" type="slidenum">
              <a:rPr lang="en-US" altLang="en-US"/>
              <a:pPr/>
              <a:t>‹#›</a:t>
            </a:fld>
            <a:endParaRPr lang="en-US" altLang="en-US"/>
          </a:p>
        </p:txBody>
      </p:sp>
    </p:spTree>
    <p:extLst>
      <p:ext uri="{BB962C8B-B14F-4D97-AF65-F5344CB8AC3E}">
        <p14:creationId xmlns:p14="http://schemas.microsoft.com/office/powerpoint/2010/main" val="908465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C89D67-4E08-0076-60AA-4AC758641D50}"/>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3" name="Straight Connector 2">
            <a:extLst>
              <a:ext uri="{FF2B5EF4-FFF2-40B4-BE49-F238E27FC236}">
                <a16:creationId xmlns:a16="http://schemas.microsoft.com/office/drawing/2014/main" id="{84882BA1-76BC-A549-A52E-2593980B7A41}"/>
              </a:ext>
            </a:extLst>
          </p:cNvPr>
          <p:cNvCxnSpPr/>
          <p:nvPr userDrawn="1"/>
        </p:nvCxnSpPr>
        <p:spPr>
          <a:xfrm>
            <a:off x="0" y="6477000"/>
            <a:ext cx="91440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4" name="Straight Connector 3">
            <a:extLst>
              <a:ext uri="{FF2B5EF4-FFF2-40B4-BE49-F238E27FC236}">
                <a16:creationId xmlns:a16="http://schemas.microsoft.com/office/drawing/2014/main" id="{058BE5AD-895C-01D5-B5FB-F7AD3310A543}"/>
              </a:ext>
            </a:extLst>
          </p:cNvPr>
          <p:cNvCxnSpPr/>
          <p:nvPr userDrawn="1"/>
        </p:nvCxnSpPr>
        <p:spPr>
          <a:xfrm>
            <a:off x="0" y="6858000"/>
            <a:ext cx="91440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F5375C72-5A67-F53B-D364-D4526609D1ED}"/>
              </a:ext>
            </a:extLst>
          </p:cNvPr>
          <p:cNvCxnSpPr/>
          <p:nvPr userDrawn="1"/>
        </p:nvCxnSpPr>
        <p:spPr>
          <a:xfrm rot="5400000">
            <a:off x="-3117850" y="3727450"/>
            <a:ext cx="62357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CE326164-EC28-6EFB-6477-94FA8C4CF6E6}"/>
              </a:ext>
            </a:extLst>
          </p:cNvPr>
          <p:cNvCxnSpPr/>
          <p:nvPr userDrawn="1"/>
        </p:nvCxnSpPr>
        <p:spPr>
          <a:xfrm rot="5400000">
            <a:off x="6026150" y="3727450"/>
            <a:ext cx="62357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
        <p:nvSpPr>
          <p:cNvPr id="7" name="Date Placeholder 3">
            <a:extLst>
              <a:ext uri="{FF2B5EF4-FFF2-40B4-BE49-F238E27FC236}">
                <a16:creationId xmlns:a16="http://schemas.microsoft.com/office/drawing/2014/main" id="{548A1271-B04A-7678-1B76-DB08DFC1D0C6}"/>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fontAlgn="auto">
              <a:spcBef>
                <a:spcPts val="0"/>
              </a:spcBef>
              <a:spcAft>
                <a:spcPts val="0"/>
              </a:spcAft>
              <a:defRPr/>
            </a:pPr>
            <a:fld id="{7A94AE8C-280C-4674-8E56-7AB46455F251}" type="datetimeFigureOut">
              <a:rPr lang="en-US" smtClean="0">
                <a:latin typeface="+mn-lt"/>
                <a:cs typeface="+mn-cs"/>
              </a:rPr>
              <a:pPr fontAlgn="auto">
                <a:spcBef>
                  <a:spcPts val="0"/>
                </a:spcBef>
                <a:spcAft>
                  <a:spcPts val="0"/>
                </a:spcAft>
                <a:defRPr/>
              </a:pPr>
              <a:t>3/30/2024</a:t>
            </a:fld>
            <a:endParaRPr lang="en-US" dirty="0">
              <a:latin typeface="+mn-lt"/>
              <a:cs typeface="+mn-cs"/>
            </a:endParaRPr>
          </a:p>
        </p:txBody>
      </p:sp>
      <p:sp>
        <p:nvSpPr>
          <p:cNvPr id="8" name="Footer Placeholder 4">
            <a:extLst>
              <a:ext uri="{FF2B5EF4-FFF2-40B4-BE49-F238E27FC236}">
                <a16:creationId xmlns:a16="http://schemas.microsoft.com/office/drawing/2014/main" id="{E71BE12F-CD5D-FE9E-8B23-BA417C3743A2}"/>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fontAlgn="auto">
              <a:spcBef>
                <a:spcPts val="0"/>
              </a:spcBef>
              <a:spcAft>
                <a:spcPts val="0"/>
              </a:spcAft>
              <a:defRPr/>
            </a:pPr>
            <a:r>
              <a:rPr lang="en-US" sz="1400" dirty="0"/>
              <a:t>Department of Electronics &amp; Telecommunication Engineering</a:t>
            </a:r>
          </a:p>
        </p:txBody>
      </p:sp>
      <p:sp>
        <p:nvSpPr>
          <p:cNvPr id="9" name="Slide Number Placeholder 5">
            <a:extLst>
              <a:ext uri="{FF2B5EF4-FFF2-40B4-BE49-F238E27FC236}">
                <a16:creationId xmlns:a16="http://schemas.microsoft.com/office/drawing/2014/main" id="{9D9CB73A-E137-06C0-4A81-8C6823454600}"/>
              </a:ext>
            </a:extLst>
          </p:cNvPr>
          <p:cNvSpPr txBox="1">
            <a:spLocks/>
          </p:cNvSpPr>
          <p:nvPr userDrawn="1"/>
        </p:nvSpPr>
        <p:spPr>
          <a:xfrm>
            <a:off x="6629400" y="6492875"/>
            <a:ext cx="2133600" cy="365125"/>
          </a:xfrm>
          <a:prstGeom prst="rect">
            <a:avLst/>
          </a:prstGeo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2796D9D-953B-48F1-A329-1E36B2EB3E60}" type="slidenum">
              <a:rPr lang="en-US" altLang="en-US" sz="1200">
                <a:solidFill>
                  <a:srgbClr val="C00000"/>
                </a:solidFill>
                <a:latin typeface="Perpetua" panose="02020502060401020303" pitchFamily="18" charset="0"/>
              </a:rPr>
              <a:pPr algn="r" eaLnBrk="1" hangingPunct="1"/>
              <a:t>‹#›</a:t>
            </a:fld>
            <a:endParaRPr lang="en-US" altLang="en-US" sz="1200">
              <a:solidFill>
                <a:srgbClr val="C00000"/>
              </a:solidFill>
              <a:latin typeface="Perpetua" panose="02020502060401020303" pitchFamily="18" charset="0"/>
            </a:endParaRPr>
          </a:p>
        </p:txBody>
      </p:sp>
      <p:sp>
        <p:nvSpPr>
          <p:cNvPr id="17" name="Title 1"/>
          <p:cNvSpPr>
            <a:spLocks noGrp="1"/>
          </p:cNvSpPr>
          <p:nvPr>
            <p:ph type="title"/>
          </p:nvPr>
        </p:nvSpPr>
        <p:spPr>
          <a:xfrm>
            <a:off x="0" y="76200"/>
            <a:ext cx="9144000" cy="457200"/>
          </a:xfrm>
        </p:spPr>
        <p:txBody>
          <a:bodyPr>
            <a:normAutofit/>
          </a:bodyPr>
          <a:lstStyle>
            <a:lvl1pPr>
              <a:defRPr sz="2400">
                <a:solidFill>
                  <a:schemeClr val="bg1"/>
                </a:solidFill>
                <a:effectLst>
                  <a:outerShdw blurRad="38100" dist="38100" dir="2700000" algn="tl">
                    <a:srgbClr val="000000">
                      <a:alpha val="43137"/>
                    </a:srgbClr>
                  </a:outerShdw>
                </a:effectLst>
                <a:latin typeface="Arial Black" pitchFamily="34" charset="0"/>
              </a:defRPr>
            </a:lvl1pPr>
          </a:lstStyle>
          <a:p>
            <a:r>
              <a:rPr lang="en-US" dirty="0"/>
              <a:t>Click to edit Master title style</a:t>
            </a:r>
          </a:p>
        </p:txBody>
      </p:sp>
    </p:spTree>
    <p:extLst>
      <p:ext uri="{BB962C8B-B14F-4D97-AF65-F5344CB8AC3E}">
        <p14:creationId xmlns:p14="http://schemas.microsoft.com/office/powerpoint/2010/main" val="12891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47B45-BB50-740A-0825-415F9AD55431}"/>
              </a:ext>
            </a:extLst>
          </p:cNvPr>
          <p:cNvSpPr txBox="1"/>
          <p:nvPr userDrawn="1"/>
        </p:nvSpPr>
        <p:spPr>
          <a:xfrm>
            <a:off x="0" y="0"/>
            <a:ext cx="9171432" cy="1169551"/>
          </a:xfrm>
          <a:prstGeom prst="rect">
            <a:avLst/>
          </a:prstGeom>
          <a:solidFill>
            <a:schemeClr val="accent1">
              <a:lumMod val="50000"/>
            </a:schemeClr>
          </a:solidFill>
          <a:ln>
            <a:solidFill>
              <a:schemeClr val="tx2"/>
            </a:solidFill>
          </a:ln>
          <a:effectLst/>
          <a:scene3d>
            <a:camera prst="orthographicFront"/>
            <a:lightRig rig="threePt" dir="t"/>
          </a:scene3d>
          <a:sp3d>
            <a:bevelT w="139700" h="139700" prst="divot"/>
          </a:sp3d>
        </p:spPr>
        <p:txBody>
          <a:bodyPr>
            <a:spAutoFit/>
          </a:bodyPr>
          <a:lstStyle/>
          <a:p>
            <a:pPr fontAlgn="auto">
              <a:spcBef>
                <a:spcPts val="0"/>
              </a:spcBef>
              <a:spcAft>
                <a:spcPts val="600"/>
              </a:spcAft>
              <a:defRPr/>
            </a:pPr>
            <a:r>
              <a:rPr lang="en-US" sz="3200" b="1" dirty="0">
                <a:solidFill>
                  <a:schemeClr val="bg2">
                    <a:lumMod val="90000"/>
                  </a:schemeClr>
                </a:solidFill>
                <a:latin typeface="Times New Roman" pitchFamily="18" charset="0"/>
                <a:cs typeface="Times New Roman" pitchFamily="18" charset="0"/>
              </a:rPr>
              <a:t>           </a:t>
            </a:r>
            <a:r>
              <a:rPr lang="en-US" sz="3200" b="1" dirty="0">
                <a:solidFill>
                  <a:schemeClr val="bg1"/>
                </a:solidFill>
                <a:latin typeface="Times New Roman" pitchFamily="18" charset="0"/>
                <a:cs typeface="Times New Roman" pitchFamily="18" charset="0"/>
              </a:rPr>
              <a:t>Yeshwantrao Chavan College of Engineering</a:t>
            </a:r>
            <a:r>
              <a:rPr lang="en-US" sz="500" b="1" dirty="0">
                <a:solidFill>
                  <a:srgbClr val="FFFF00"/>
                </a:solidFill>
                <a:latin typeface="+mn-lt"/>
                <a:cs typeface="+mn-cs"/>
              </a:rPr>
              <a:t> </a:t>
            </a:r>
          </a:p>
          <a:p>
            <a:pPr fontAlgn="auto">
              <a:spcBef>
                <a:spcPts val="0"/>
              </a:spcBef>
              <a:spcAft>
                <a:spcPts val="600"/>
              </a:spcAft>
              <a:defRPr/>
            </a:pPr>
            <a:r>
              <a:rPr lang="en-US" sz="2400" b="1" dirty="0">
                <a:solidFill>
                  <a:srgbClr val="FFC000"/>
                </a:solidFill>
                <a:latin typeface="Times New Roman" pitchFamily="18" charset="0"/>
                <a:cs typeface="Times New Roman" pitchFamily="18" charset="0"/>
              </a:rPr>
              <a:t>                 </a:t>
            </a:r>
            <a:r>
              <a:rPr lang="en-US" sz="2200" b="1" dirty="0">
                <a:solidFill>
                  <a:srgbClr val="FFFF00"/>
                </a:solidFill>
                <a:latin typeface="Times New Roman" pitchFamily="18" charset="0"/>
                <a:cs typeface="Times New Roman" pitchFamily="18" charset="0"/>
              </a:rPr>
              <a:t>Department of Electronics &amp; Telecommunication Engineering</a:t>
            </a:r>
          </a:p>
          <a:p>
            <a:pPr fontAlgn="auto">
              <a:spcBef>
                <a:spcPts val="0"/>
              </a:spcBef>
              <a:spcAft>
                <a:spcPts val="0"/>
              </a:spcAft>
              <a:defRPr/>
            </a:pPr>
            <a:endParaRPr lang="en-US" sz="400" b="1" dirty="0">
              <a:solidFill>
                <a:srgbClr val="FFFF00"/>
              </a:solidFill>
              <a:latin typeface="Times New Roman" pitchFamily="18" charset="0"/>
              <a:cs typeface="Times New Roman" pitchFamily="18" charset="0"/>
            </a:endParaRPr>
          </a:p>
        </p:txBody>
      </p:sp>
      <p:pic>
        <p:nvPicPr>
          <p:cNvPr id="3" name="Picture 5" descr="ycce_logo_col.png">
            <a:extLst>
              <a:ext uri="{FF2B5EF4-FFF2-40B4-BE49-F238E27FC236}">
                <a16:creationId xmlns:a16="http://schemas.microsoft.com/office/drawing/2014/main" id="{36E50891-3693-E1D3-79CE-D2E2362A0517}"/>
              </a:ext>
            </a:extLst>
          </p:cNvPr>
          <p:cNvPicPr>
            <a:picLocks noChangeAspect="1"/>
          </p:cNvPicPr>
          <p:nvPr userDrawn="1"/>
        </p:nvPicPr>
        <p:blipFill>
          <a:blip r:embed="rId2">
            <a:lum bright="6000" contrast="2000"/>
            <a:extLst>
              <a:ext uri="{28A0092B-C50C-407E-A947-70E740481C1C}">
                <a14:useLocalDpi xmlns:a14="http://schemas.microsoft.com/office/drawing/2010/main" val="0"/>
              </a:ext>
            </a:extLst>
          </a:blip>
          <a:srcRect/>
          <a:stretch>
            <a:fillRect/>
          </a:stretch>
        </p:blipFill>
        <p:spPr bwMode="auto">
          <a:xfrm>
            <a:off x="152400" y="136525"/>
            <a:ext cx="9175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Rectangle 3">
            <a:extLst>
              <a:ext uri="{FF2B5EF4-FFF2-40B4-BE49-F238E27FC236}">
                <a16:creationId xmlns:a16="http://schemas.microsoft.com/office/drawing/2014/main" id="{631787E9-69EC-168E-372E-AC28BF2D4573}"/>
              </a:ext>
            </a:extLst>
          </p:cNvPr>
          <p:cNvSpPr/>
          <p:nvPr userDrawn="1"/>
        </p:nvSpPr>
        <p:spPr>
          <a:xfrm>
            <a:off x="76200" y="1219200"/>
            <a:ext cx="9025128" cy="5568696"/>
          </a:xfrm>
          <a:prstGeom prst="rect">
            <a:avLst/>
          </a:prstGeom>
          <a:noFill/>
          <a:ln w="127000" cmpd="sng">
            <a:solidFill>
              <a:schemeClr val="tx2"/>
            </a:solid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4950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ED594A71-01C2-781A-F0A0-B6449ADC56F2}"/>
              </a:ext>
            </a:extLst>
          </p:cNvPr>
          <p:cNvSpPr>
            <a:spLocks noGrp="1"/>
          </p:cNvSpPr>
          <p:nvPr>
            <p:ph type="dt" sz="half" idx="10"/>
          </p:nvPr>
        </p:nvSpPr>
        <p:spPr/>
        <p:txBody>
          <a:bodyPr/>
          <a:lstStyle>
            <a:lvl1pPr>
              <a:defRPr/>
            </a:lvl1pPr>
          </a:lstStyle>
          <a:p>
            <a:pPr>
              <a:defRPr/>
            </a:pPr>
            <a:fld id="{7AA4A0DC-9373-481E-98A5-5F536E690CC2}" type="datetimeFigureOut">
              <a:rPr lang="en-US"/>
              <a:pPr>
                <a:defRPr/>
              </a:pPr>
              <a:t>3/30/2024</a:t>
            </a:fld>
            <a:endParaRPr lang="en-US" dirty="0"/>
          </a:p>
        </p:txBody>
      </p:sp>
      <p:sp>
        <p:nvSpPr>
          <p:cNvPr id="4" name="Footer Placeholder 2">
            <a:extLst>
              <a:ext uri="{FF2B5EF4-FFF2-40B4-BE49-F238E27FC236}">
                <a16:creationId xmlns:a16="http://schemas.microsoft.com/office/drawing/2014/main" id="{0731656B-37FF-BA16-9BEE-843A156453B6}"/>
              </a:ext>
            </a:extLst>
          </p:cNvPr>
          <p:cNvSpPr>
            <a:spLocks noGrp="1"/>
          </p:cNvSpPr>
          <p:nvPr>
            <p:ph type="ftr" sz="quarter" idx="11"/>
          </p:nvPr>
        </p:nvSpPr>
        <p:spPr/>
        <p:txBody>
          <a:bodyPr/>
          <a:lstStyle>
            <a:lvl1pPr>
              <a:defRPr/>
            </a:lvl1pPr>
          </a:lstStyle>
          <a:p>
            <a:pPr>
              <a:defRPr/>
            </a:pPr>
            <a:r>
              <a:rPr lang="en-US"/>
              <a:t>Department of Electronics &amp; Telecommunication Engineering</a:t>
            </a:r>
            <a:endParaRPr lang="en-US" dirty="0"/>
          </a:p>
        </p:txBody>
      </p:sp>
      <p:sp>
        <p:nvSpPr>
          <p:cNvPr id="5" name="Slide Number Placeholder 22">
            <a:extLst>
              <a:ext uri="{FF2B5EF4-FFF2-40B4-BE49-F238E27FC236}">
                <a16:creationId xmlns:a16="http://schemas.microsoft.com/office/drawing/2014/main" id="{9D71FAC5-15D8-8017-543F-F63B3CC11459}"/>
              </a:ext>
            </a:extLst>
          </p:cNvPr>
          <p:cNvSpPr>
            <a:spLocks noGrp="1"/>
          </p:cNvSpPr>
          <p:nvPr>
            <p:ph type="sldNum" sz="quarter" idx="12"/>
          </p:nvPr>
        </p:nvSpPr>
        <p:spPr/>
        <p:txBody>
          <a:bodyPr/>
          <a:lstStyle>
            <a:lvl1pPr>
              <a:defRPr/>
            </a:lvl1pPr>
          </a:lstStyle>
          <a:p>
            <a:fld id="{7CAA0BB3-C93A-46F9-A549-1B785061540E}" type="slidenum">
              <a:rPr lang="en-US" altLang="en-US"/>
              <a:pPr/>
              <a:t>‹#›</a:t>
            </a:fld>
            <a:endParaRPr lang="en-US" altLang="en-US"/>
          </a:p>
        </p:txBody>
      </p:sp>
    </p:spTree>
    <p:extLst>
      <p:ext uri="{BB962C8B-B14F-4D97-AF65-F5344CB8AC3E}">
        <p14:creationId xmlns:p14="http://schemas.microsoft.com/office/powerpoint/2010/main" val="416981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178DD3-3220-B9B3-2898-B3886A5AD32D}"/>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11">
            <a:extLst>
              <a:ext uri="{FF2B5EF4-FFF2-40B4-BE49-F238E27FC236}">
                <a16:creationId xmlns:a16="http://schemas.microsoft.com/office/drawing/2014/main" id="{EF86A402-0ECC-153D-C250-BF81A87E9BDC}"/>
              </a:ext>
            </a:extLst>
          </p:cNvPr>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D2EB3922-DA1F-C760-C2DC-7405289531A4}"/>
              </a:ext>
            </a:extLst>
          </p:cNvPr>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1C702059-7ACF-1F0F-9C83-13D0B5F5E9B8}"/>
              </a:ext>
            </a:extLst>
          </p:cNvPr>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B016D22F-30AB-262A-FEA2-5A343E9EAD99}"/>
              </a:ext>
            </a:extLst>
          </p:cNvPr>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extBox 8">
            <a:extLst>
              <a:ext uri="{FF2B5EF4-FFF2-40B4-BE49-F238E27FC236}">
                <a16:creationId xmlns:a16="http://schemas.microsoft.com/office/drawing/2014/main" id="{9C04C316-BF11-1837-A4DA-7EC768028747}"/>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10" name="Straight Connector 9">
            <a:extLst>
              <a:ext uri="{FF2B5EF4-FFF2-40B4-BE49-F238E27FC236}">
                <a16:creationId xmlns:a16="http://schemas.microsoft.com/office/drawing/2014/main" id="{AF9FB09E-3655-41D0-56ED-F46CCF5F9B72}"/>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869003B2-3283-78B1-E74F-676F936AA87C}"/>
              </a:ext>
            </a:extLst>
          </p:cNvPr>
          <p:cNvCxnSpPr/>
          <p:nvPr userDrawn="1"/>
        </p:nvCxnSpPr>
        <p:spPr>
          <a:xfrm>
            <a:off x="0" y="6477000"/>
            <a:ext cx="9144000" cy="0"/>
          </a:xfrm>
          <a:prstGeom prst="line">
            <a:avLst/>
          </a:prstGeom>
          <a:ln>
            <a:solidFill>
              <a:schemeClr val="tx1">
                <a:lumMod val="75000"/>
                <a:lumOff val="25000"/>
              </a:schemeClr>
            </a:solidFill>
          </a:ln>
        </p:spPr>
        <p:style>
          <a:lnRef idx="3">
            <a:schemeClr val="dk1"/>
          </a:lnRef>
          <a:fillRef idx="0">
            <a:schemeClr val="dk1"/>
          </a:fillRef>
          <a:effectRef idx="2">
            <a:schemeClr val="dk1"/>
          </a:effectRef>
          <a:fontRef idx="minor">
            <a:schemeClr val="tx1"/>
          </a:fontRef>
        </p:style>
      </p:cxnSp>
      <p:sp>
        <p:nvSpPr>
          <p:cNvPr id="12" name="Date Placeholder 3">
            <a:extLst>
              <a:ext uri="{FF2B5EF4-FFF2-40B4-BE49-F238E27FC236}">
                <a16:creationId xmlns:a16="http://schemas.microsoft.com/office/drawing/2014/main" id="{E35D693C-4D9F-414D-3EF3-A131AA7AC9C3}"/>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fontAlgn="auto">
              <a:spcBef>
                <a:spcPts val="0"/>
              </a:spcBef>
              <a:spcAft>
                <a:spcPts val="0"/>
              </a:spcAft>
              <a:defRPr/>
            </a:pPr>
            <a:fld id="{7A94AE8C-280C-4674-8E56-7AB46455F251}" type="datetimeFigureOut">
              <a:rPr lang="en-US" smtClean="0">
                <a:latin typeface="+mn-lt"/>
                <a:cs typeface="+mn-cs"/>
              </a:rPr>
              <a:pPr fontAlgn="auto">
                <a:spcBef>
                  <a:spcPts val="0"/>
                </a:spcBef>
                <a:spcAft>
                  <a:spcPts val="0"/>
                </a:spcAft>
                <a:defRPr/>
              </a:pPr>
              <a:t>3/30/2024</a:t>
            </a:fld>
            <a:endParaRPr lang="en-US" dirty="0">
              <a:latin typeface="+mn-lt"/>
              <a:cs typeface="+mn-cs"/>
            </a:endParaRPr>
          </a:p>
        </p:txBody>
      </p:sp>
      <p:sp>
        <p:nvSpPr>
          <p:cNvPr id="13" name="Footer Placeholder 4">
            <a:extLst>
              <a:ext uri="{FF2B5EF4-FFF2-40B4-BE49-F238E27FC236}">
                <a16:creationId xmlns:a16="http://schemas.microsoft.com/office/drawing/2014/main" id="{8204ECB5-A648-B0E5-83A1-8E8E76BAD5DF}"/>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fontAlgn="auto">
              <a:spcBef>
                <a:spcPts val="0"/>
              </a:spcBef>
              <a:spcAft>
                <a:spcPts val="0"/>
              </a:spcAft>
              <a:defRPr/>
            </a:pPr>
            <a:r>
              <a:rPr lang="en-US" dirty="0"/>
              <a:t>Department of Electronics &amp; Telecommunication Engineering</a:t>
            </a: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4" name="Date Placeholder 3">
            <a:extLst>
              <a:ext uri="{FF2B5EF4-FFF2-40B4-BE49-F238E27FC236}">
                <a16:creationId xmlns:a16="http://schemas.microsoft.com/office/drawing/2014/main" id="{62C274FB-E823-EF0F-5163-B47C4CAB7BDF}"/>
              </a:ext>
            </a:extLst>
          </p:cNvPr>
          <p:cNvSpPr>
            <a:spLocks noGrp="1"/>
          </p:cNvSpPr>
          <p:nvPr>
            <p:ph type="dt" sz="half" idx="10"/>
          </p:nvPr>
        </p:nvSpPr>
        <p:spPr/>
        <p:txBody>
          <a:bodyPr/>
          <a:lstStyle>
            <a:lvl1pPr>
              <a:defRPr/>
            </a:lvl1pPr>
          </a:lstStyle>
          <a:p>
            <a:pPr>
              <a:defRPr/>
            </a:pPr>
            <a:fld id="{7443EE9A-0490-464A-8071-16C04B8E1D55}" type="datetimeFigureOut">
              <a:rPr lang="en-US"/>
              <a:pPr>
                <a:defRPr/>
              </a:pPr>
              <a:t>3/30/2024</a:t>
            </a:fld>
            <a:endParaRPr lang="en-US"/>
          </a:p>
        </p:txBody>
      </p:sp>
      <p:sp>
        <p:nvSpPr>
          <p:cNvPr id="15" name="Footer Placeholder 4">
            <a:extLst>
              <a:ext uri="{FF2B5EF4-FFF2-40B4-BE49-F238E27FC236}">
                <a16:creationId xmlns:a16="http://schemas.microsoft.com/office/drawing/2014/main" id="{FE55B36D-13B0-3126-B360-EF88ADEFFC3E}"/>
              </a:ext>
            </a:extLst>
          </p:cNvPr>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6" name="Slide Number Placeholder 5">
            <a:extLst>
              <a:ext uri="{FF2B5EF4-FFF2-40B4-BE49-F238E27FC236}">
                <a16:creationId xmlns:a16="http://schemas.microsoft.com/office/drawing/2014/main" id="{B66E8C94-6DDC-B4BA-F06C-C6CFEEC2B343}"/>
              </a:ext>
            </a:extLst>
          </p:cNvPr>
          <p:cNvSpPr>
            <a:spLocks noGrp="1"/>
          </p:cNvSpPr>
          <p:nvPr>
            <p:ph type="sldNum" sz="quarter" idx="12"/>
          </p:nvPr>
        </p:nvSpPr>
        <p:spPr>
          <a:xfrm>
            <a:off x="146050" y="6208713"/>
            <a:ext cx="457200" cy="457200"/>
          </a:xfrm>
        </p:spPr>
        <p:txBody>
          <a:bodyPr/>
          <a:lstStyle>
            <a:lvl1pPr>
              <a:defRPr/>
            </a:lvl1pPr>
          </a:lstStyle>
          <a:p>
            <a:fld id="{DCD385D7-4D84-4212-8CA3-C36AAB467620}" type="slidenum">
              <a:rPr lang="en-US" altLang="en-US"/>
              <a:pPr/>
              <a:t>‹#›</a:t>
            </a:fld>
            <a:endParaRPr lang="en-US" altLang="en-US"/>
          </a:p>
        </p:txBody>
      </p:sp>
    </p:spTree>
    <p:extLst>
      <p:ext uri="{BB962C8B-B14F-4D97-AF65-F5344CB8AC3E}">
        <p14:creationId xmlns:p14="http://schemas.microsoft.com/office/powerpoint/2010/main" val="68009524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4FA6D4-0444-EEBB-4285-82565B484FBE}"/>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4" name="Straight Connector 3">
            <a:extLst>
              <a:ext uri="{FF2B5EF4-FFF2-40B4-BE49-F238E27FC236}">
                <a16:creationId xmlns:a16="http://schemas.microsoft.com/office/drawing/2014/main" id="{1D7F3490-8222-9568-95A4-06078C4A93AC}"/>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5" name="Date Placeholder 3">
            <a:extLst>
              <a:ext uri="{FF2B5EF4-FFF2-40B4-BE49-F238E27FC236}">
                <a16:creationId xmlns:a16="http://schemas.microsoft.com/office/drawing/2014/main" id="{98993383-8D43-8ECA-2751-2BA42F2CE111}"/>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fontAlgn="auto">
              <a:spcBef>
                <a:spcPts val="0"/>
              </a:spcBef>
              <a:spcAft>
                <a:spcPts val="0"/>
              </a:spcAft>
              <a:defRPr/>
            </a:pPr>
            <a:fld id="{7A94AE8C-280C-4674-8E56-7AB46455F251}" type="datetimeFigureOut">
              <a:rPr lang="en-US" smtClean="0">
                <a:latin typeface="+mn-lt"/>
                <a:cs typeface="+mn-cs"/>
              </a:rPr>
              <a:pPr fontAlgn="auto">
                <a:spcBef>
                  <a:spcPts val="0"/>
                </a:spcBef>
                <a:spcAft>
                  <a:spcPts val="0"/>
                </a:spcAft>
                <a:defRPr/>
              </a:pPr>
              <a:t>3/30/2024</a:t>
            </a:fld>
            <a:endParaRPr lang="en-US" dirty="0">
              <a:latin typeface="+mn-lt"/>
              <a:cs typeface="+mn-cs"/>
            </a:endParaRPr>
          </a:p>
        </p:txBody>
      </p:sp>
      <p:sp>
        <p:nvSpPr>
          <p:cNvPr id="6" name="Footer Placeholder 4">
            <a:extLst>
              <a:ext uri="{FF2B5EF4-FFF2-40B4-BE49-F238E27FC236}">
                <a16:creationId xmlns:a16="http://schemas.microsoft.com/office/drawing/2014/main" id="{3ADDCE9F-5524-2A95-C95D-09D051A81F2B}"/>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fontAlgn="auto">
              <a:spcBef>
                <a:spcPts val="0"/>
              </a:spcBef>
              <a:spcAft>
                <a:spcPts val="0"/>
              </a:spcAft>
              <a:defRPr/>
            </a:pPr>
            <a:r>
              <a:rPr lang="en-US" dirty="0"/>
              <a:t>Department of Electronics &amp; Telecommunication Engineering</a:t>
            </a:r>
          </a:p>
        </p:txBody>
      </p:sp>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72FD6643-EAFC-8238-5B7D-583CDC657F72}"/>
              </a:ext>
            </a:extLst>
          </p:cNvPr>
          <p:cNvSpPr>
            <a:spLocks noGrp="1"/>
          </p:cNvSpPr>
          <p:nvPr>
            <p:ph type="dt" sz="half" idx="10"/>
          </p:nvPr>
        </p:nvSpPr>
        <p:spPr/>
        <p:txBody>
          <a:bodyPr/>
          <a:lstStyle>
            <a:lvl1pPr>
              <a:defRPr/>
            </a:lvl1pPr>
          </a:lstStyle>
          <a:p>
            <a:pPr>
              <a:defRPr/>
            </a:pPr>
            <a:fld id="{A8CECA9D-60DB-4CCE-BA8C-75439D0F5CDB}" type="datetimeFigureOut">
              <a:rPr lang="en-US"/>
              <a:pPr>
                <a:defRPr/>
              </a:pPr>
              <a:t>3/30/2024</a:t>
            </a:fld>
            <a:endParaRPr lang="en-US"/>
          </a:p>
        </p:txBody>
      </p:sp>
      <p:sp>
        <p:nvSpPr>
          <p:cNvPr id="8" name="Footer Placeholder 5">
            <a:extLst>
              <a:ext uri="{FF2B5EF4-FFF2-40B4-BE49-F238E27FC236}">
                <a16:creationId xmlns:a16="http://schemas.microsoft.com/office/drawing/2014/main" id="{A4C34071-07F5-560C-6AFE-56C9D15FF41A}"/>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3E4D1CC8-6412-4506-E55F-43A271AB6DAE}"/>
              </a:ext>
            </a:extLst>
          </p:cNvPr>
          <p:cNvSpPr>
            <a:spLocks noGrp="1"/>
          </p:cNvSpPr>
          <p:nvPr>
            <p:ph type="sldNum" sz="quarter" idx="12"/>
          </p:nvPr>
        </p:nvSpPr>
        <p:spPr/>
        <p:txBody>
          <a:bodyPr/>
          <a:lstStyle>
            <a:lvl1pPr>
              <a:defRPr/>
            </a:lvl1pPr>
          </a:lstStyle>
          <a:p>
            <a:fld id="{ECFBC575-FE60-4DBF-B35C-276B61E3DD05}" type="slidenum">
              <a:rPr lang="en-US" altLang="en-US"/>
              <a:pPr/>
              <a:t>‹#›</a:t>
            </a:fld>
            <a:endParaRPr lang="en-US" altLang="en-US"/>
          </a:p>
        </p:txBody>
      </p:sp>
    </p:spTree>
    <p:extLst>
      <p:ext uri="{BB962C8B-B14F-4D97-AF65-F5344CB8AC3E}">
        <p14:creationId xmlns:p14="http://schemas.microsoft.com/office/powerpoint/2010/main" val="70794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DA830B-13C1-ABF1-C644-F811DA31D34D}"/>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6" name="Straight Connector 5">
            <a:extLst>
              <a:ext uri="{FF2B5EF4-FFF2-40B4-BE49-F238E27FC236}">
                <a16:creationId xmlns:a16="http://schemas.microsoft.com/office/drawing/2014/main" id="{CFF4458D-BB7D-0683-577D-E3EEE0E3D3CE}"/>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7" name="Date Placeholder 3">
            <a:extLst>
              <a:ext uri="{FF2B5EF4-FFF2-40B4-BE49-F238E27FC236}">
                <a16:creationId xmlns:a16="http://schemas.microsoft.com/office/drawing/2014/main" id="{E05274B7-34D1-6EA3-F128-69CE9346FB83}"/>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fontAlgn="auto">
              <a:spcBef>
                <a:spcPts val="0"/>
              </a:spcBef>
              <a:spcAft>
                <a:spcPts val="0"/>
              </a:spcAft>
              <a:defRPr/>
            </a:pPr>
            <a:fld id="{7A94AE8C-280C-4674-8E56-7AB46455F251}" type="datetimeFigureOut">
              <a:rPr lang="en-US" smtClean="0">
                <a:latin typeface="+mn-lt"/>
                <a:cs typeface="+mn-cs"/>
              </a:rPr>
              <a:pPr fontAlgn="auto">
                <a:spcBef>
                  <a:spcPts val="0"/>
                </a:spcBef>
                <a:spcAft>
                  <a:spcPts val="0"/>
                </a:spcAft>
                <a:defRPr/>
              </a:pPr>
              <a:t>3/30/2024</a:t>
            </a:fld>
            <a:endParaRPr lang="en-US" dirty="0">
              <a:latin typeface="+mn-lt"/>
              <a:cs typeface="+mn-cs"/>
            </a:endParaRPr>
          </a:p>
        </p:txBody>
      </p:sp>
      <p:sp>
        <p:nvSpPr>
          <p:cNvPr id="8" name="Footer Placeholder 4">
            <a:extLst>
              <a:ext uri="{FF2B5EF4-FFF2-40B4-BE49-F238E27FC236}">
                <a16:creationId xmlns:a16="http://schemas.microsoft.com/office/drawing/2014/main" id="{474E7185-91A6-F3FF-B196-5AC75DB23A39}"/>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fontAlgn="auto">
              <a:spcBef>
                <a:spcPts val="0"/>
              </a:spcBef>
              <a:spcAft>
                <a:spcPts val="0"/>
              </a:spcAft>
              <a:defRPr/>
            </a:pPr>
            <a:r>
              <a:rPr lang="en-US" dirty="0"/>
              <a:t>Department of Electronics &amp; Telecommunication Engineering</a:t>
            </a:r>
          </a:p>
        </p:txBody>
      </p:sp>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6">
            <a:extLst>
              <a:ext uri="{FF2B5EF4-FFF2-40B4-BE49-F238E27FC236}">
                <a16:creationId xmlns:a16="http://schemas.microsoft.com/office/drawing/2014/main" id="{784CD153-557E-CFA8-B2B5-255869747802}"/>
              </a:ext>
            </a:extLst>
          </p:cNvPr>
          <p:cNvSpPr>
            <a:spLocks noGrp="1"/>
          </p:cNvSpPr>
          <p:nvPr>
            <p:ph type="dt" sz="half" idx="10"/>
          </p:nvPr>
        </p:nvSpPr>
        <p:spPr/>
        <p:txBody>
          <a:bodyPr/>
          <a:lstStyle>
            <a:lvl1pPr>
              <a:defRPr/>
            </a:lvl1pPr>
          </a:lstStyle>
          <a:p>
            <a:pPr>
              <a:defRPr/>
            </a:pPr>
            <a:fld id="{976F82CD-5310-4F4F-9DF4-B56A18C603AD}" type="datetimeFigureOut">
              <a:rPr lang="en-US"/>
              <a:pPr>
                <a:defRPr/>
              </a:pPr>
              <a:t>3/30/2024</a:t>
            </a:fld>
            <a:endParaRPr lang="en-US"/>
          </a:p>
        </p:txBody>
      </p:sp>
      <p:sp>
        <p:nvSpPr>
          <p:cNvPr id="10" name="Footer Placeholder 7">
            <a:extLst>
              <a:ext uri="{FF2B5EF4-FFF2-40B4-BE49-F238E27FC236}">
                <a16:creationId xmlns:a16="http://schemas.microsoft.com/office/drawing/2014/main" id="{6BDCA358-FB61-7C80-2411-4D0BE7B1BE0C}"/>
              </a:ext>
            </a:extLst>
          </p:cNvPr>
          <p:cNvSpPr>
            <a:spLocks noGrp="1"/>
          </p:cNvSpPr>
          <p:nvPr>
            <p:ph type="ftr" sz="quarter" idx="11"/>
          </p:nvPr>
        </p:nvSpPr>
        <p:spPr/>
        <p:txBody>
          <a:bodyPr/>
          <a:lstStyle>
            <a:lvl1pPr>
              <a:defRPr/>
            </a:lvl1pPr>
          </a:lstStyle>
          <a:p>
            <a:pPr>
              <a:defRPr/>
            </a:pPr>
            <a:endParaRPr lang="en-US"/>
          </a:p>
        </p:txBody>
      </p:sp>
      <p:sp>
        <p:nvSpPr>
          <p:cNvPr id="12" name="Slide Number Placeholder 8">
            <a:extLst>
              <a:ext uri="{FF2B5EF4-FFF2-40B4-BE49-F238E27FC236}">
                <a16:creationId xmlns:a16="http://schemas.microsoft.com/office/drawing/2014/main" id="{788ACF77-8F9E-E270-479D-2242A7C87F9B}"/>
              </a:ext>
            </a:extLst>
          </p:cNvPr>
          <p:cNvSpPr>
            <a:spLocks noGrp="1"/>
          </p:cNvSpPr>
          <p:nvPr>
            <p:ph type="sldNum" sz="quarter" idx="12"/>
          </p:nvPr>
        </p:nvSpPr>
        <p:spPr/>
        <p:txBody>
          <a:bodyPr/>
          <a:lstStyle>
            <a:lvl1pPr>
              <a:defRPr/>
            </a:lvl1pPr>
          </a:lstStyle>
          <a:p>
            <a:fld id="{579499CD-DF7A-4978-9357-4D7336030B94}" type="slidenum">
              <a:rPr lang="en-US" altLang="en-US"/>
              <a:pPr/>
              <a:t>‹#›</a:t>
            </a:fld>
            <a:endParaRPr lang="en-US" altLang="en-US"/>
          </a:p>
        </p:txBody>
      </p:sp>
    </p:spTree>
    <p:extLst>
      <p:ext uri="{BB962C8B-B14F-4D97-AF65-F5344CB8AC3E}">
        <p14:creationId xmlns:p14="http://schemas.microsoft.com/office/powerpoint/2010/main" val="1768082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EE6378-7D87-C9CA-FCC8-B3E00834A4F5}"/>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4" name="Straight Connector 3">
            <a:extLst>
              <a:ext uri="{FF2B5EF4-FFF2-40B4-BE49-F238E27FC236}">
                <a16:creationId xmlns:a16="http://schemas.microsoft.com/office/drawing/2014/main" id="{0A782850-930B-2D70-3F6F-426ADA4D890F}"/>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5" name="Date Placeholder 2">
            <a:extLst>
              <a:ext uri="{FF2B5EF4-FFF2-40B4-BE49-F238E27FC236}">
                <a16:creationId xmlns:a16="http://schemas.microsoft.com/office/drawing/2014/main" id="{C946485B-02B2-4A73-E8E8-754215950F50}"/>
              </a:ext>
            </a:extLst>
          </p:cNvPr>
          <p:cNvSpPr>
            <a:spLocks noGrp="1"/>
          </p:cNvSpPr>
          <p:nvPr>
            <p:ph type="dt" sz="half" idx="10"/>
          </p:nvPr>
        </p:nvSpPr>
        <p:spPr/>
        <p:txBody>
          <a:bodyPr/>
          <a:lstStyle>
            <a:lvl1pPr>
              <a:defRPr/>
            </a:lvl1pPr>
          </a:lstStyle>
          <a:p>
            <a:pPr>
              <a:defRPr/>
            </a:pPr>
            <a:fld id="{8BCF6937-4D05-4159-9FF2-3EEAF62E27B0}" type="datetimeFigureOut">
              <a:rPr lang="en-US"/>
              <a:pPr>
                <a:defRPr/>
              </a:pPr>
              <a:t>3/30/2024</a:t>
            </a:fld>
            <a:endParaRPr lang="en-US" dirty="0"/>
          </a:p>
        </p:txBody>
      </p:sp>
      <p:sp>
        <p:nvSpPr>
          <p:cNvPr id="6" name="Footer Placeholder 3">
            <a:extLst>
              <a:ext uri="{FF2B5EF4-FFF2-40B4-BE49-F238E27FC236}">
                <a16:creationId xmlns:a16="http://schemas.microsoft.com/office/drawing/2014/main" id="{6D2A83C8-5D97-07E1-7799-04CD4FE6F88F}"/>
              </a:ext>
            </a:extLst>
          </p:cNvPr>
          <p:cNvSpPr>
            <a:spLocks noGrp="1"/>
          </p:cNvSpPr>
          <p:nvPr>
            <p:ph type="ftr" sz="quarter" idx="11"/>
          </p:nvPr>
        </p:nvSpPr>
        <p:spPr/>
        <p:txBody>
          <a:bodyPr/>
          <a:lstStyle>
            <a:lvl1pPr>
              <a:defRPr/>
            </a:lvl1pPr>
          </a:lstStyle>
          <a:p>
            <a:pPr>
              <a:defRPr/>
            </a:pPr>
            <a:r>
              <a:rPr lang="en-US"/>
              <a:t>Department of Electronics &amp; Telecommunication Engineering</a:t>
            </a:r>
            <a:endParaRPr lang="en-US" dirty="0"/>
          </a:p>
        </p:txBody>
      </p:sp>
      <p:sp>
        <p:nvSpPr>
          <p:cNvPr id="7" name="Slide Number Placeholder 4">
            <a:extLst>
              <a:ext uri="{FF2B5EF4-FFF2-40B4-BE49-F238E27FC236}">
                <a16:creationId xmlns:a16="http://schemas.microsoft.com/office/drawing/2014/main" id="{04BD90C1-5418-E85B-09D8-D657082CC1D7}"/>
              </a:ext>
            </a:extLst>
          </p:cNvPr>
          <p:cNvSpPr>
            <a:spLocks noGrp="1"/>
          </p:cNvSpPr>
          <p:nvPr>
            <p:ph type="sldNum" sz="quarter" idx="12"/>
          </p:nvPr>
        </p:nvSpPr>
        <p:spPr/>
        <p:txBody>
          <a:bodyPr/>
          <a:lstStyle>
            <a:lvl1pPr>
              <a:defRPr/>
            </a:lvl1pPr>
          </a:lstStyle>
          <a:p>
            <a:fld id="{E2F703E7-8B02-4B26-BA51-DFD30EEF0DEE}" type="slidenum">
              <a:rPr lang="en-US" altLang="en-US"/>
              <a:pPr/>
              <a:t>‹#›</a:t>
            </a:fld>
            <a:endParaRPr lang="en-US" altLang="en-US"/>
          </a:p>
        </p:txBody>
      </p:sp>
    </p:spTree>
    <p:extLst>
      <p:ext uri="{BB962C8B-B14F-4D97-AF65-F5344CB8AC3E}">
        <p14:creationId xmlns:p14="http://schemas.microsoft.com/office/powerpoint/2010/main" val="325848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2C1EC-C815-906A-C3D6-1F83D529F761}"/>
              </a:ext>
            </a:extLst>
          </p:cNvPr>
          <p:cNvSpPr txBox="1"/>
          <p:nvPr userDrawn="1"/>
        </p:nvSpPr>
        <p:spPr>
          <a:xfrm>
            <a:off x="0" y="1"/>
            <a:ext cx="9171432" cy="646331"/>
          </a:xfrm>
          <a:prstGeom prst="rect">
            <a:avLst/>
          </a:prstGeom>
          <a:solidFill>
            <a:schemeClr val="accent1">
              <a:lumMod val="60000"/>
              <a:lumOff val="40000"/>
            </a:schemeClr>
          </a:solidFill>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cxnSp>
        <p:nvCxnSpPr>
          <p:cNvPr id="3" name="Straight Connector 2">
            <a:extLst>
              <a:ext uri="{FF2B5EF4-FFF2-40B4-BE49-F238E27FC236}">
                <a16:creationId xmlns:a16="http://schemas.microsoft.com/office/drawing/2014/main" id="{AD04A0ED-78C2-805B-B0E6-1F5C638DD7A5}"/>
              </a:ext>
            </a:extLst>
          </p:cNvPr>
          <p:cNvCxnSpPr/>
          <p:nvPr userDrawn="1"/>
        </p:nvCxnSpPr>
        <p:spPr>
          <a:xfrm>
            <a:off x="0" y="6477000"/>
            <a:ext cx="9144000" cy="0"/>
          </a:xfrm>
          <a:prstGeom prst="line">
            <a:avLst/>
          </a:prstGeom>
          <a:ln>
            <a:solidFill>
              <a:schemeClr val="tx1">
                <a:lumMod val="65000"/>
                <a:lumOff val="35000"/>
              </a:schemeClr>
            </a:solidFill>
          </a:ln>
        </p:spPr>
        <p:style>
          <a:lnRef idx="3">
            <a:schemeClr val="dk1"/>
          </a:lnRef>
          <a:fillRef idx="0">
            <a:schemeClr val="dk1"/>
          </a:fillRef>
          <a:effectRef idx="2">
            <a:schemeClr val="dk1"/>
          </a:effectRef>
          <a:fontRef idx="minor">
            <a:schemeClr val="tx1"/>
          </a:fontRef>
        </p:style>
      </p:cxnSp>
      <p:sp>
        <p:nvSpPr>
          <p:cNvPr id="4" name="Date Placeholder 3">
            <a:extLst>
              <a:ext uri="{FF2B5EF4-FFF2-40B4-BE49-F238E27FC236}">
                <a16:creationId xmlns:a16="http://schemas.microsoft.com/office/drawing/2014/main" id="{1B67AEBB-F7C5-4791-1038-4FA1721F0975}"/>
              </a:ext>
            </a:extLst>
          </p:cNvPr>
          <p:cNvSpPr txBox="1">
            <a:spLocks/>
          </p:cNvSpPr>
          <p:nvPr userDrawn="1"/>
        </p:nvSpPr>
        <p:spPr>
          <a:xfrm>
            <a:off x="304800" y="6492875"/>
            <a:ext cx="2133600" cy="365125"/>
          </a:xfrm>
          <a:prstGeom prst="rect">
            <a:avLst/>
          </a:prstGeom>
        </p:spPr>
        <p:txBody>
          <a:bodyPr/>
          <a:lstStyle>
            <a:lvl1pPr>
              <a:defRPr sz="1200" b="1">
                <a:solidFill>
                  <a:srgbClr val="C00000"/>
                </a:solidFill>
              </a:defRPr>
            </a:lvl1pPr>
          </a:lstStyle>
          <a:p>
            <a:pPr fontAlgn="auto">
              <a:spcBef>
                <a:spcPts val="0"/>
              </a:spcBef>
              <a:spcAft>
                <a:spcPts val="0"/>
              </a:spcAft>
              <a:defRPr/>
            </a:pPr>
            <a:fld id="{7A94AE8C-280C-4674-8E56-7AB46455F251}" type="datetimeFigureOut">
              <a:rPr lang="en-US" smtClean="0">
                <a:latin typeface="+mn-lt"/>
                <a:cs typeface="+mn-cs"/>
              </a:rPr>
              <a:pPr fontAlgn="auto">
                <a:spcBef>
                  <a:spcPts val="0"/>
                </a:spcBef>
                <a:spcAft>
                  <a:spcPts val="0"/>
                </a:spcAft>
                <a:defRPr/>
              </a:pPr>
              <a:t>3/30/2024</a:t>
            </a:fld>
            <a:endParaRPr lang="en-US" dirty="0">
              <a:latin typeface="+mn-lt"/>
              <a:cs typeface="+mn-cs"/>
            </a:endParaRPr>
          </a:p>
        </p:txBody>
      </p:sp>
      <p:sp>
        <p:nvSpPr>
          <p:cNvPr id="5" name="Footer Placeholder 4">
            <a:extLst>
              <a:ext uri="{FF2B5EF4-FFF2-40B4-BE49-F238E27FC236}">
                <a16:creationId xmlns:a16="http://schemas.microsoft.com/office/drawing/2014/main" id="{21FD62F7-C023-78DC-E2C0-EF75D8CB1FC1}"/>
              </a:ext>
            </a:extLst>
          </p:cNvPr>
          <p:cNvSpPr txBox="1">
            <a:spLocks/>
          </p:cNvSpPr>
          <p:nvPr userDrawn="1"/>
        </p:nvSpPr>
        <p:spPr>
          <a:xfrm>
            <a:off x="1676400" y="6492875"/>
            <a:ext cx="5791200" cy="365125"/>
          </a:xfrm>
          <a:prstGeom prst="rect">
            <a:avLst/>
          </a:prstGeom>
        </p:spPr>
        <p:txBody>
          <a:bodyPr/>
          <a:lstStyle>
            <a:lvl1pPr>
              <a:defRPr sz="1200" b="1">
                <a:solidFill>
                  <a:srgbClr val="C00000"/>
                </a:solidFill>
                <a:latin typeface="Times New Roman" pitchFamily="18" charset="0"/>
                <a:cs typeface="Times New Roman" pitchFamily="18" charset="0"/>
              </a:defRPr>
            </a:lvl1pPr>
          </a:lstStyle>
          <a:p>
            <a:pPr algn="ctr" fontAlgn="auto">
              <a:spcBef>
                <a:spcPts val="0"/>
              </a:spcBef>
              <a:spcAft>
                <a:spcPts val="0"/>
              </a:spcAft>
              <a:defRPr/>
            </a:pPr>
            <a:r>
              <a:rPr lang="en-US" dirty="0"/>
              <a:t>Department of Electronics &amp; Telecommunication Engineering</a:t>
            </a:r>
          </a:p>
        </p:txBody>
      </p:sp>
      <p:sp>
        <p:nvSpPr>
          <p:cNvPr id="6" name="Date Placeholder 1">
            <a:extLst>
              <a:ext uri="{FF2B5EF4-FFF2-40B4-BE49-F238E27FC236}">
                <a16:creationId xmlns:a16="http://schemas.microsoft.com/office/drawing/2014/main" id="{A2EC06B0-EED3-AAB5-B30A-9963A2607C66}"/>
              </a:ext>
            </a:extLst>
          </p:cNvPr>
          <p:cNvSpPr>
            <a:spLocks noGrp="1"/>
          </p:cNvSpPr>
          <p:nvPr>
            <p:ph type="dt" sz="half" idx="10"/>
          </p:nvPr>
        </p:nvSpPr>
        <p:spPr/>
        <p:txBody>
          <a:bodyPr/>
          <a:lstStyle>
            <a:lvl1pPr>
              <a:defRPr/>
            </a:lvl1pPr>
          </a:lstStyle>
          <a:p>
            <a:pPr>
              <a:defRPr/>
            </a:pPr>
            <a:fld id="{9CD48323-7AD9-404E-9FAA-8BEB6B27764A}" type="datetimeFigureOut">
              <a:rPr lang="en-US"/>
              <a:pPr>
                <a:defRPr/>
              </a:pPr>
              <a:t>3/30/2024</a:t>
            </a:fld>
            <a:endParaRPr lang="en-US"/>
          </a:p>
        </p:txBody>
      </p:sp>
      <p:sp>
        <p:nvSpPr>
          <p:cNvPr id="7" name="Footer Placeholder 2">
            <a:extLst>
              <a:ext uri="{FF2B5EF4-FFF2-40B4-BE49-F238E27FC236}">
                <a16:creationId xmlns:a16="http://schemas.microsoft.com/office/drawing/2014/main" id="{BC963D27-933D-5E28-A133-8D75AD9A7B2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3">
            <a:extLst>
              <a:ext uri="{FF2B5EF4-FFF2-40B4-BE49-F238E27FC236}">
                <a16:creationId xmlns:a16="http://schemas.microsoft.com/office/drawing/2014/main" id="{DAE565DC-91CF-37F5-C51F-8E5C4D3F0AD4}"/>
              </a:ext>
            </a:extLst>
          </p:cNvPr>
          <p:cNvSpPr>
            <a:spLocks noGrp="1"/>
          </p:cNvSpPr>
          <p:nvPr>
            <p:ph type="sldNum" sz="quarter" idx="12"/>
          </p:nvPr>
        </p:nvSpPr>
        <p:spPr/>
        <p:txBody>
          <a:bodyPr/>
          <a:lstStyle>
            <a:lvl1pPr>
              <a:defRPr/>
            </a:lvl1pPr>
          </a:lstStyle>
          <a:p>
            <a:fld id="{6FFB6BD6-07A4-4E34-A334-E7B7D8A4F230}" type="slidenum">
              <a:rPr lang="en-US" altLang="en-US"/>
              <a:pPr/>
              <a:t>‹#›</a:t>
            </a:fld>
            <a:endParaRPr lang="en-US" altLang="en-US"/>
          </a:p>
        </p:txBody>
      </p:sp>
    </p:spTree>
    <p:extLst>
      <p:ext uri="{BB962C8B-B14F-4D97-AF65-F5344CB8AC3E}">
        <p14:creationId xmlns:p14="http://schemas.microsoft.com/office/powerpoint/2010/main" val="62984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59A4A3-AD8D-0282-F50C-CA1103F102EE}"/>
              </a:ext>
            </a:extLst>
          </p:cNvPr>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5" name="Rounded Rectangle 11">
            <a:extLst>
              <a:ext uri="{FF2B5EF4-FFF2-40B4-BE49-F238E27FC236}">
                <a16:creationId xmlns:a16="http://schemas.microsoft.com/office/drawing/2014/main" id="{50A50125-C622-514E-AD2A-90C078E69799}"/>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44F2992B-1119-F5AF-9505-6F507298EBCA}"/>
              </a:ext>
            </a:extLst>
          </p:cNvPr>
          <p:cNvSpPr>
            <a:spLocks noGrp="1"/>
          </p:cNvSpPr>
          <p:nvPr>
            <p:ph type="dt" sz="half" idx="10"/>
          </p:nvPr>
        </p:nvSpPr>
        <p:spPr/>
        <p:txBody>
          <a:bodyPr/>
          <a:lstStyle>
            <a:lvl1pPr>
              <a:defRPr/>
            </a:lvl1pPr>
          </a:lstStyle>
          <a:p>
            <a:pPr>
              <a:defRPr/>
            </a:pPr>
            <a:fld id="{FD3CEDCA-9CEF-4F85-B4E1-9B9D6E8E5638}" type="datetimeFigureOut">
              <a:rPr lang="en-US"/>
              <a:pPr>
                <a:defRPr/>
              </a:pPr>
              <a:t>3/30/2024</a:t>
            </a:fld>
            <a:endParaRPr lang="en-US"/>
          </a:p>
        </p:txBody>
      </p:sp>
      <p:sp>
        <p:nvSpPr>
          <p:cNvPr id="7" name="Footer Placeholder 5">
            <a:extLst>
              <a:ext uri="{FF2B5EF4-FFF2-40B4-BE49-F238E27FC236}">
                <a16:creationId xmlns:a16="http://schemas.microsoft.com/office/drawing/2014/main" id="{F6A93DC9-C163-4789-87D5-886C6EA68E89}"/>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51016AAE-862F-6436-1FDE-D2BB6F92D4A7}"/>
              </a:ext>
            </a:extLst>
          </p:cNvPr>
          <p:cNvSpPr>
            <a:spLocks noGrp="1"/>
          </p:cNvSpPr>
          <p:nvPr>
            <p:ph type="sldNum" sz="quarter" idx="12"/>
          </p:nvPr>
        </p:nvSpPr>
        <p:spPr/>
        <p:txBody>
          <a:bodyPr/>
          <a:lstStyle>
            <a:lvl1pPr>
              <a:defRPr/>
            </a:lvl1pPr>
          </a:lstStyle>
          <a:p>
            <a:fld id="{C14DBFBA-2795-44EB-A84F-B7C9516C41BB}" type="slidenum">
              <a:rPr lang="en-US" altLang="en-US"/>
              <a:pPr/>
              <a:t>‹#›</a:t>
            </a:fld>
            <a:endParaRPr lang="en-US" altLang="en-US"/>
          </a:p>
        </p:txBody>
      </p:sp>
    </p:spTree>
    <p:extLst>
      <p:ext uri="{BB962C8B-B14F-4D97-AF65-F5344CB8AC3E}">
        <p14:creationId xmlns:p14="http://schemas.microsoft.com/office/powerpoint/2010/main" val="138857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9F759A-0B54-5524-7C08-37F4E218C2E6}"/>
              </a:ext>
            </a:extLst>
          </p:cNvPr>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BCCE5D32-AF3E-EB92-2B7E-F96DD7FD4849}"/>
              </a:ext>
            </a:extLst>
          </p:cNvPr>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EFCC419C-85C5-3432-83A9-1D180EE67671}"/>
              </a:ext>
            </a:extLst>
          </p:cNvPr>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6523DB4E-BE64-219D-813C-82273175DAE7}"/>
              </a:ext>
            </a:extLst>
          </p:cNvPr>
          <p:cNvSpPr>
            <a:spLocks noGrp="1"/>
          </p:cNvSpPr>
          <p:nvPr>
            <p:ph type="dt" sz="half" idx="10"/>
          </p:nvPr>
        </p:nvSpPr>
        <p:spPr/>
        <p:txBody>
          <a:bodyPr/>
          <a:lstStyle>
            <a:lvl1pPr>
              <a:defRPr/>
            </a:lvl1pPr>
          </a:lstStyle>
          <a:p>
            <a:pPr>
              <a:defRPr/>
            </a:pPr>
            <a:fld id="{D7409316-33DC-4B21-B42B-3C666F04CFE4}" type="datetimeFigureOut">
              <a:rPr lang="en-US"/>
              <a:pPr>
                <a:defRPr/>
              </a:pPr>
              <a:t>3/30/2024</a:t>
            </a:fld>
            <a:endParaRPr lang="en-US"/>
          </a:p>
        </p:txBody>
      </p:sp>
      <p:sp>
        <p:nvSpPr>
          <p:cNvPr id="9" name="Footer Placeholder 5">
            <a:extLst>
              <a:ext uri="{FF2B5EF4-FFF2-40B4-BE49-F238E27FC236}">
                <a16:creationId xmlns:a16="http://schemas.microsoft.com/office/drawing/2014/main" id="{6E1B1460-2479-5D4B-B1FB-633FE73C872F}"/>
              </a:ext>
            </a:extLst>
          </p:cNvPr>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27CF902E-1689-D2C9-A64D-E2970636E417}"/>
              </a:ext>
            </a:extLst>
          </p:cNvPr>
          <p:cNvSpPr>
            <a:spLocks noGrp="1"/>
          </p:cNvSpPr>
          <p:nvPr>
            <p:ph type="sldNum" sz="quarter" idx="12"/>
          </p:nvPr>
        </p:nvSpPr>
        <p:spPr>
          <a:xfrm>
            <a:off x="146050" y="6208713"/>
            <a:ext cx="457200" cy="457200"/>
          </a:xfrm>
        </p:spPr>
        <p:txBody>
          <a:bodyPr/>
          <a:lstStyle>
            <a:lvl1pPr>
              <a:defRPr/>
            </a:lvl1pPr>
          </a:lstStyle>
          <a:p>
            <a:fld id="{4AE99A02-18B7-4C9C-8918-38223396AAB4}" type="slidenum">
              <a:rPr lang="en-US" altLang="en-US"/>
              <a:pPr/>
              <a:t>‹#›</a:t>
            </a:fld>
            <a:endParaRPr lang="en-US" altLang="en-US"/>
          </a:p>
        </p:txBody>
      </p:sp>
    </p:spTree>
    <p:extLst>
      <p:ext uri="{BB962C8B-B14F-4D97-AF65-F5344CB8AC3E}">
        <p14:creationId xmlns:p14="http://schemas.microsoft.com/office/powerpoint/2010/main" val="373837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FC16D6A-E5F6-44DF-EFA2-339C5FECF27E}"/>
              </a:ext>
            </a:extLst>
          </p:cNvPr>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a:extLst>
              <a:ext uri="{FF2B5EF4-FFF2-40B4-BE49-F238E27FC236}">
                <a16:creationId xmlns:a16="http://schemas.microsoft.com/office/drawing/2014/main" id="{4F89CC00-411E-889A-1C38-D96740251C9C}"/>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a:extLst>
              <a:ext uri="{FF2B5EF4-FFF2-40B4-BE49-F238E27FC236}">
                <a16:creationId xmlns:a16="http://schemas.microsoft.com/office/drawing/2014/main" id="{BE7A9D89-0FA0-87D1-B631-1C68A17AC360}"/>
              </a:ext>
            </a:extLst>
          </p:cNvPr>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9D0EC9CA-AB52-8693-6E05-53435A5F9E41}"/>
              </a:ext>
            </a:extLst>
          </p:cNvPr>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A6B62CCB-63E0-87EC-30B9-71867A5D5618}"/>
              </a:ext>
            </a:extLst>
          </p:cNvPr>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charset="0"/>
                <a:cs typeface="Arial" charset="0"/>
              </a:defRPr>
            </a:lvl1pPr>
          </a:lstStyle>
          <a:p>
            <a:pPr>
              <a:defRPr/>
            </a:pPr>
            <a:fld id="{63D261F6-E1C9-475C-B6B6-17612D2F7F81}" type="datetimeFigureOut">
              <a:rPr lang="en-US"/>
              <a:pPr>
                <a:defRPr/>
              </a:pPr>
              <a:t>3/30/2024</a:t>
            </a:fld>
            <a:endParaRPr lang="en-US" dirty="0"/>
          </a:p>
        </p:txBody>
      </p:sp>
      <p:sp>
        <p:nvSpPr>
          <p:cNvPr id="3" name="Footer Placeholder 2">
            <a:extLst>
              <a:ext uri="{FF2B5EF4-FFF2-40B4-BE49-F238E27FC236}">
                <a16:creationId xmlns:a16="http://schemas.microsoft.com/office/drawing/2014/main" id="{042AADF7-BC71-53A9-4BDF-57D04144B20F}"/>
              </a:ext>
            </a:extLst>
          </p:cNvPr>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cs typeface="Arial" charset="0"/>
              </a:defRPr>
            </a:lvl1pPr>
          </a:lstStyle>
          <a:p>
            <a:pPr>
              <a:defRPr/>
            </a:pPr>
            <a:r>
              <a:rPr lang="en-US"/>
              <a:t>Department of Electronics &amp; Telecommunication Engineering</a:t>
            </a:r>
            <a:endParaRPr lang="en-US" dirty="0"/>
          </a:p>
        </p:txBody>
      </p:sp>
      <p:sp>
        <p:nvSpPr>
          <p:cNvPr id="23" name="Slide Number Placeholder 22">
            <a:extLst>
              <a:ext uri="{FF2B5EF4-FFF2-40B4-BE49-F238E27FC236}">
                <a16:creationId xmlns:a16="http://schemas.microsoft.com/office/drawing/2014/main" id="{C0CB9477-8A0A-126B-D371-2D4D8CB1A4CE}"/>
              </a:ext>
            </a:extLst>
          </p:cNvPr>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anose="020B0503020102020204" pitchFamily="34" charset="0"/>
              </a:defRPr>
            </a:lvl1pPr>
          </a:lstStyle>
          <a:p>
            <a:fld id="{9A6B87E9-A6DC-4769-BCC1-9B53229E256D}" type="slidenum">
              <a:rPr lang="en-US" altLang="en-US"/>
              <a:pPr/>
              <a:t>‹#›</a:t>
            </a:fld>
            <a:endParaRPr lang="en-US" altLang="en-US"/>
          </a:p>
        </p:txBody>
      </p:sp>
      <p:sp>
        <p:nvSpPr>
          <p:cNvPr id="10" name="TextBox 9">
            <a:extLst>
              <a:ext uri="{FF2B5EF4-FFF2-40B4-BE49-F238E27FC236}">
                <a16:creationId xmlns:a16="http://schemas.microsoft.com/office/drawing/2014/main" id="{193CDDEB-F9C3-B9D4-87B7-67B171C658AF}"/>
              </a:ext>
            </a:extLst>
          </p:cNvPr>
          <p:cNvSpPr txBox="1"/>
          <p:nvPr userDrawn="1"/>
        </p:nvSpPr>
        <p:spPr>
          <a:xfrm>
            <a:off x="0" y="1"/>
            <a:ext cx="9171432" cy="646331"/>
          </a:xfrm>
          <a:prstGeom prst="rect">
            <a:avLst/>
          </a:prstGeom>
          <a:solidFill>
            <a:schemeClr val="tx2">
              <a:lumMod val="40000"/>
              <a:lumOff val="60000"/>
            </a:schemeClr>
          </a:solidFill>
          <a:ln>
            <a:solidFill>
              <a:schemeClr val="tx1">
                <a:lumMod val="75000"/>
                <a:lumOff val="25000"/>
              </a:schemeClr>
            </a:solidFill>
          </a:ln>
          <a:effectLst/>
          <a:scene3d>
            <a:camera prst="orthographicFront"/>
            <a:lightRig rig="threePt" dir="t"/>
          </a:scene3d>
          <a:sp3d>
            <a:bevelT w="139700" h="139700" prst="divot"/>
          </a:sp3d>
        </p:spPr>
        <p:txBody>
          <a:bodyPr>
            <a:spAutoFit/>
          </a:bodyPr>
          <a:lstStyle/>
          <a:p>
            <a:pPr algn="ctr" fontAlgn="auto">
              <a:spcBef>
                <a:spcPts val="600"/>
              </a:spcBef>
              <a:spcAft>
                <a:spcPts val="0"/>
              </a:spcAft>
              <a:defRPr/>
            </a:pPr>
            <a:r>
              <a:rPr lang="en-US" sz="3200" b="1" dirty="0">
                <a:solidFill>
                  <a:schemeClr val="accent6">
                    <a:lumMod val="20000"/>
                    <a:lumOff val="80000"/>
                  </a:schemeClr>
                </a:solidFill>
                <a:latin typeface="Times New Roman" pitchFamily="18" charset="0"/>
                <a:cs typeface="Times New Roman" pitchFamily="18" charset="0"/>
              </a:rPr>
              <a:t>   </a:t>
            </a:r>
            <a:endParaRPr lang="en-US" sz="500" b="1" dirty="0">
              <a:solidFill>
                <a:schemeClr val="accent6">
                  <a:lumMod val="20000"/>
                  <a:lumOff val="80000"/>
                </a:schemeClr>
              </a:solidFill>
              <a:latin typeface="+mn-lt"/>
              <a:cs typeface="+mn-cs"/>
            </a:endParaRPr>
          </a:p>
          <a:p>
            <a:pPr fontAlgn="auto">
              <a:spcBef>
                <a:spcPts val="0"/>
              </a:spcBef>
              <a:spcAft>
                <a:spcPts val="0"/>
              </a:spcAft>
              <a:defRPr/>
            </a:pPr>
            <a:endParaRPr lang="en-US" sz="400" b="1" dirty="0">
              <a:solidFill>
                <a:srgbClr val="FFC000"/>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154" r:id="rId1"/>
    <p:sldLayoutId id="2147484153"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5" r:id="rId12"/>
    <p:sldLayoutId id="2147484166" r:id="rId13"/>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a:defRPr>
      </a:lvl2pPr>
      <a:lvl3pPr algn="l" rtl="0" eaLnBrk="0" fontAlgn="base" hangingPunct="0">
        <a:spcBef>
          <a:spcPct val="0"/>
        </a:spcBef>
        <a:spcAft>
          <a:spcPct val="0"/>
        </a:spcAft>
        <a:defRPr sz="4000">
          <a:solidFill>
            <a:schemeClr val="tx2"/>
          </a:solidFill>
          <a:latin typeface="Franklin Gothic Book"/>
        </a:defRPr>
      </a:lvl3pPr>
      <a:lvl4pPr algn="l" rtl="0" eaLnBrk="0" fontAlgn="base" hangingPunct="0">
        <a:spcBef>
          <a:spcPct val="0"/>
        </a:spcBef>
        <a:spcAft>
          <a:spcPct val="0"/>
        </a:spcAft>
        <a:defRPr sz="4000">
          <a:solidFill>
            <a:schemeClr val="tx2"/>
          </a:solidFill>
          <a:latin typeface="Franklin Gothic Book"/>
        </a:defRPr>
      </a:lvl4pPr>
      <a:lvl5pPr algn="l" rtl="0" eaLnBrk="0" fontAlgn="base" hangingPunct="0">
        <a:spcBef>
          <a:spcPct val="0"/>
        </a:spcBef>
        <a:spcAft>
          <a:spcPct val="0"/>
        </a:spcAft>
        <a:defRPr sz="4000">
          <a:solidFill>
            <a:schemeClr val="tx2"/>
          </a:solidFill>
          <a:latin typeface="Franklin Gothic Book"/>
        </a:defRPr>
      </a:lvl5pPr>
      <a:lvl6pPr marL="457200" algn="l" rtl="0" fontAlgn="base">
        <a:spcBef>
          <a:spcPct val="0"/>
        </a:spcBef>
        <a:spcAft>
          <a:spcPct val="0"/>
        </a:spcAft>
        <a:defRPr sz="4000">
          <a:solidFill>
            <a:schemeClr val="tx2"/>
          </a:solidFill>
          <a:latin typeface="Franklin Gothic Book"/>
        </a:defRPr>
      </a:lvl6pPr>
      <a:lvl7pPr marL="914400" algn="l" rtl="0" fontAlgn="base">
        <a:spcBef>
          <a:spcPct val="0"/>
        </a:spcBef>
        <a:spcAft>
          <a:spcPct val="0"/>
        </a:spcAft>
        <a:defRPr sz="4000">
          <a:solidFill>
            <a:schemeClr val="tx2"/>
          </a:solidFill>
          <a:latin typeface="Franklin Gothic Book"/>
        </a:defRPr>
      </a:lvl7pPr>
      <a:lvl8pPr marL="1371600" algn="l" rtl="0" fontAlgn="base">
        <a:spcBef>
          <a:spcPct val="0"/>
        </a:spcBef>
        <a:spcAft>
          <a:spcPct val="0"/>
        </a:spcAft>
        <a:defRPr sz="4000">
          <a:solidFill>
            <a:schemeClr val="tx2"/>
          </a:solidFill>
          <a:latin typeface="Franklin Gothic Book"/>
        </a:defRPr>
      </a:lvl8pPr>
      <a:lvl9pPr marL="1828800" algn="l" rtl="0" fontAlgn="base">
        <a:spcBef>
          <a:spcPct val="0"/>
        </a:spcBef>
        <a:spcAft>
          <a:spcPct val="0"/>
        </a:spcAft>
        <a:defRPr sz="4000">
          <a:solidFill>
            <a:schemeClr val="tx2"/>
          </a:solidFill>
          <a:latin typeface="Franklin Gothic Book"/>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2C1D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9BBB59"/>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9BBB59"/>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5">
            <a:extLst>
              <a:ext uri="{FF2B5EF4-FFF2-40B4-BE49-F238E27FC236}">
                <a16:creationId xmlns:a16="http://schemas.microsoft.com/office/drawing/2014/main" id="{C5549A7A-0C50-92F5-33D1-49DC693C932B}"/>
              </a:ext>
            </a:extLst>
          </p:cNvPr>
          <p:cNvSpPr txBox="1">
            <a:spLocks noChangeArrowheads="1"/>
          </p:cNvSpPr>
          <p:nvPr/>
        </p:nvSpPr>
        <p:spPr bwMode="auto">
          <a:xfrm>
            <a:off x="0" y="1522413"/>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solidFill>
                  <a:srgbClr val="002060"/>
                </a:solidFill>
              </a:rPr>
              <a:t>Forest Fire Detection and Notification System</a:t>
            </a:r>
            <a:endParaRPr lang="en-US" altLang="en-US" sz="2800" dirty="0">
              <a:solidFill>
                <a:srgbClr val="002060"/>
              </a:solidFill>
            </a:endParaRPr>
          </a:p>
        </p:txBody>
      </p:sp>
      <p:sp>
        <p:nvSpPr>
          <p:cNvPr id="14339" name="Rectangle 4">
            <a:extLst>
              <a:ext uri="{FF2B5EF4-FFF2-40B4-BE49-F238E27FC236}">
                <a16:creationId xmlns:a16="http://schemas.microsoft.com/office/drawing/2014/main" id="{EDCC913A-0ACB-15F0-69D6-3CC7715830E5}"/>
              </a:ext>
            </a:extLst>
          </p:cNvPr>
          <p:cNvSpPr>
            <a:spLocks noChangeArrowheads="1"/>
          </p:cNvSpPr>
          <p:nvPr/>
        </p:nvSpPr>
        <p:spPr bwMode="auto">
          <a:xfrm>
            <a:off x="2286000" y="2362200"/>
            <a:ext cx="4572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dirty="0">
                <a:solidFill>
                  <a:srgbClr val="002060"/>
                </a:solidFill>
              </a:rPr>
              <a:t>Presented By </a:t>
            </a:r>
          </a:p>
          <a:p>
            <a:pPr algn="ctr" eaLnBrk="1" hangingPunct="1"/>
            <a:r>
              <a:rPr lang="en-US" altLang="en-US" sz="2400" b="1" dirty="0">
                <a:solidFill>
                  <a:schemeClr val="accent1">
                    <a:lumMod val="75000"/>
                  </a:schemeClr>
                </a:solidFill>
              </a:rPr>
              <a:t>Anish Mendhe</a:t>
            </a:r>
          </a:p>
          <a:p>
            <a:pPr algn="ctr" eaLnBrk="1" hangingPunct="1"/>
            <a:r>
              <a:rPr lang="en-US" altLang="en-US" sz="2400" b="1" dirty="0">
                <a:solidFill>
                  <a:schemeClr val="accent1">
                    <a:lumMod val="75000"/>
                  </a:schemeClr>
                </a:solidFill>
              </a:rPr>
              <a:t>Ayush Mishra</a:t>
            </a:r>
          </a:p>
          <a:p>
            <a:pPr algn="ctr" eaLnBrk="1" hangingPunct="1"/>
            <a:r>
              <a:rPr lang="en-US" altLang="en-US" sz="2400" b="1" dirty="0">
                <a:solidFill>
                  <a:schemeClr val="accent1">
                    <a:lumMod val="75000"/>
                  </a:schemeClr>
                </a:solidFill>
              </a:rPr>
              <a:t>Nakshatra Shindekar</a:t>
            </a:r>
          </a:p>
          <a:p>
            <a:pPr algn="ctr" eaLnBrk="1" hangingPunct="1"/>
            <a:r>
              <a:rPr lang="en-US" altLang="en-US" sz="2400" b="1" dirty="0">
                <a:solidFill>
                  <a:schemeClr val="accent1">
                    <a:lumMod val="75000"/>
                  </a:schemeClr>
                </a:solidFill>
              </a:rPr>
              <a:t>Yash Kangale</a:t>
            </a:r>
          </a:p>
        </p:txBody>
      </p:sp>
      <p:sp>
        <p:nvSpPr>
          <p:cNvPr id="14340" name="Rectangle 5">
            <a:extLst>
              <a:ext uri="{FF2B5EF4-FFF2-40B4-BE49-F238E27FC236}">
                <a16:creationId xmlns:a16="http://schemas.microsoft.com/office/drawing/2014/main" id="{204D5991-8158-5424-C412-35BECA1B5D4E}"/>
              </a:ext>
            </a:extLst>
          </p:cNvPr>
          <p:cNvSpPr>
            <a:spLocks noChangeArrowheads="1"/>
          </p:cNvSpPr>
          <p:nvPr/>
        </p:nvSpPr>
        <p:spPr bwMode="auto">
          <a:xfrm>
            <a:off x="2286000" y="4605805"/>
            <a:ext cx="457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dirty="0">
                <a:solidFill>
                  <a:srgbClr val="002060"/>
                </a:solidFill>
              </a:rPr>
              <a:t>Under the Guidance of</a:t>
            </a:r>
          </a:p>
          <a:p>
            <a:pPr algn="ctr" eaLnBrk="1" hangingPunct="1"/>
            <a:r>
              <a:rPr lang="en-US" altLang="en-US" sz="2400" b="1" dirty="0">
                <a:solidFill>
                  <a:srgbClr val="002060"/>
                </a:solidFill>
              </a:rPr>
              <a:t>Name of Guide</a:t>
            </a:r>
          </a:p>
          <a:p>
            <a:pPr algn="ctr" eaLnBrk="1" hangingPunct="1"/>
            <a:r>
              <a:rPr lang="en-US" altLang="en-US" sz="2400" b="1" dirty="0">
                <a:solidFill>
                  <a:schemeClr val="accent1">
                    <a:lumMod val="75000"/>
                  </a:schemeClr>
                </a:solidFill>
              </a:rPr>
              <a:t>Dr. B. Y. Masram</a:t>
            </a:r>
          </a:p>
          <a:p>
            <a:pPr algn="ctr" eaLnBrk="1" hangingPunct="1"/>
            <a:endParaRPr lang="en-US" altLang="en-US" sz="24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A422F-55F8-8C1D-D227-CE9E8A0E69FA}"/>
              </a:ext>
            </a:extLst>
          </p:cNvPr>
          <p:cNvSpPr>
            <a:spLocks noGrp="1"/>
          </p:cNvSpPr>
          <p:nvPr>
            <p:ph type="title"/>
          </p:nvPr>
        </p:nvSpPr>
        <p:spPr/>
        <p:txBody>
          <a:bodyPr>
            <a:normAutofit fontScale="90000"/>
          </a:bodyPr>
          <a:lstStyle/>
          <a:p>
            <a:r>
              <a:rPr lang="en-IN" dirty="0"/>
              <a:t>Work Done</a:t>
            </a:r>
          </a:p>
        </p:txBody>
      </p:sp>
      <p:pic>
        <p:nvPicPr>
          <p:cNvPr id="4" name="Picture 3">
            <a:extLst>
              <a:ext uri="{FF2B5EF4-FFF2-40B4-BE49-F238E27FC236}">
                <a16:creationId xmlns:a16="http://schemas.microsoft.com/office/drawing/2014/main" id="{19A66281-D79F-E89A-9C66-19C576F94628}"/>
              </a:ext>
            </a:extLst>
          </p:cNvPr>
          <p:cNvPicPr>
            <a:picLocks noChangeAspect="1"/>
          </p:cNvPicPr>
          <p:nvPr/>
        </p:nvPicPr>
        <p:blipFill>
          <a:blip r:embed="rId2"/>
          <a:stretch>
            <a:fillRect/>
          </a:stretch>
        </p:blipFill>
        <p:spPr>
          <a:xfrm>
            <a:off x="1951894" y="1943100"/>
            <a:ext cx="3774830" cy="2831123"/>
          </a:xfrm>
          <a:prstGeom prst="rect">
            <a:avLst/>
          </a:prstGeom>
        </p:spPr>
      </p:pic>
      <p:sp>
        <p:nvSpPr>
          <p:cNvPr id="6" name="Rectangle 5">
            <a:extLst>
              <a:ext uri="{FF2B5EF4-FFF2-40B4-BE49-F238E27FC236}">
                <a16:creationId xmlns:a16="http://schemas.microsoft.com/office/drawing/2014/main" id="{9E42902B-2E09-A475-7F85-9F09A0EB0A48}"/>
              </a:ext>
            </a:extLst>
          </p:cNvPr>
          <p:cNvSpPr/>
          <p:nvPr/>
        </p:nvSpPr>
        <p:spPr>
          <a:xfrm>
            <a:off x="2582009" y="4870938"/>
            <a:ext cx="2763714"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Forest Fire detection Prototype</a:t>
            </a:r>
          </a:p>
        </p:txBody>
      </p:sp>
    </p:spTree>
    <p:extLst>
      <p:ext uri="{BB962C8B-B14F-4D97-AF65-F5344CB8AC3E}">
        <p14:creationId xmlns:p14="http://schemas.microsoft.com/office/powerpoint/2010/main" val="200863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EB50B-D36D-629A-2A60-3CD27C89657C}"/>
              </a:ext>
            </a:extLst>
          </p:cNvPr>
          <p:cNvSpPr>
            <a:spLocks noGrp="1"/>
          </p:cNvSpPr>
          <p:nvPr>
            <p:ph type="title"/>
          </p:nvPr>
        </p:nvSpPr>
        <p:spPr/>
        <p:txBody>
          <a:bodyPr>
            <a:normAutofit fontScale="90000"/>
          </a:bodyPr>
          <a:lstStyle/>
          <a:p>
            <a:r>
              <a:rPr lang="en-IN" dirty="0"/>
              <a:t>Results:</a:t>
            </a:r>
          </a:p>
        </p:txBody>
      </p:sp>
      <p:pic>
        <p:nvPicPr>
          <p:cNvPr id="3" name="Picture 2">
            <a:extLst>
              <a:ext uri="{FF2B5EF4-FFF2-40B4-BE49-F238E27FC236}">
                <a16:creationId xmlns:a16="http://schemas.microsoft.com/office/drawing/2014/main" id="{14BA8075-8A62-2D30-7E99-2858C38E725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531" y="1832609"/>
            <a:ext cx="3428921" cy="2088759"/>
          </a:xfrm>
          <a:prstGeom prst="rect">
            <a:avLst/>
          </a:prstGeom>
          <a:noFill/>
          <a:ln>
            <a:noFill/>
          </a:ln>
        </p:spPr>
      </p:pic>
      <p:pic>
        <p:nvPicPr>
          <p:cNvPr id="4" name="Picture 3">
            <a:extLst>
              <a:ext uri="{FF2B5EF4-FFF2-40B4-BE49-F238E27FC236}">
                <a16:creationId xmlns:a16="http://schemas.microsoft.com/office/drawing/2014/main" id="{B01E385D-C7A8-F20F-0C35-C9BDA1E238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3541" y="1832609"/>
            <a:ext cx="3709983" cy="2088759"/>
          </a:xfrm>
          <a:prstGeom prst="rect">
            <a:avLst/>
          </a:prstGeom>
          <a:noFill/>
          <a:ln>
            <a:noFill/>
          </a:ln>
        </p:spPr>
      </p:pic>
      <p:sp>
        <p:nvSpPr>
          <p:cNvPr id="6" name="TextBox 5">
            <a:extLst>
              <a:ext uri="{FF2B5EF4-FFF2-40B4-BE49-F238E27FC236}">
                <a16:creationId xmlns:a16="http://schemas.microsoft.com/office/drawing/2014/main" id="{B6BB9EAB-DFAE-E181-B8C3-48A19802E9AC}"/>
              </a:ext>
            </a:extLst>
          </p:cNvPr>
          <p:cNvSpPr txBox="1"/>
          <p:nvPr/>
        </p:nvSpPr>
        <p:spPr>
          <a:xfrm>
            <a:off x="4756638" y="3591647"/>
            <a:ext cx="4154366" cy="1002326"/>
          </a:xfrm>
          <a:prstGeom prst="rect">
            <a:avLst/>
          </a:prstGeom>
          <a:noFill/>
        </p:spPr>
        <p:txBody>
          <a:bodyPr wrap="square">
            <a:spAutoFit/>
          </a:bodyPr>
          <a:lstStyle/>
          <a:p>
            <a:pPr indent="182880" algn="just">
              <a:lnSpc>
                <a:spcPct val="95000"/>
              </a:lnSpc>
              <a:spcAft>
                <a:spcPts val="600"/>
              </a:spcAft>
              <a:tabLst>
                <a:tab pos="182880" algn="l"/>
              </a:tabLst>
            </a:pPr>
            <a:r>
              <a:rPr lang="en-US" sz="2400" spc="-5" dirty="0">
                <a:effectLst/>
                <a:latin typeface="Times New Roman" panose="02020603050405020304" pitchFamily="18" charset="0"/>
                <a:ea typeface="SimSun" panose="02010600030101010101" pitchFamily="2" charset="-122"/>
              </a:rPr>
              <a:t> </a:t>
            </a:r>
            <a:endParaRPr lang="en-IN" sz="2400" spc="-5" dirty="0">
              <a:effectLst/>
              <a:latin typeface="Times New Roman" panose="02020603050405020304" pitchFamily="18" charset="0"/>
              <a:ea typeface="SimSun" panose="02010600030101010101" pitchFamily="2" charset="-122"/>
            </a:endParaRPr>
          </a:p>
          <a:p>
            <a:pPr lvl="0" algn="just">
              <a:spcBef>
                <a:spcPts val="400"/>
              </a:spcBef>
              <a:spcAft>
                <a:spcPts val="1000"/>
              </a:spcAft>
              <a:buSzPts val="800"/>
              <a:tabLst>
                <a:tab pos="338455" algn="l"/>
              </a:tabLst>
            </a:pPr>
            <a:r>
              <a:rPr lang="en-US" sz="1400" dirty="0">
                <a:effectLst/>
                <a:latin typeface="Times New Roman" panose="02020603050405020304" pitchFamily="18" charset="0"/>
                <a:ea typeface="SimSun" panose="02010600030101010101" pitchFamily="2" charset="-122"/>
              </a:rPr>
              <a:t>Fig2.Fire detection with 0.49 confidence value  with web cam </a:t>
            </a:r>
            <a:endParaRPr lang="en-IN" sz="1400" dirty="0">
              <a:effectLst/>
              <a:latin typeface="Times New Roman" panose="02020603050405020304" pitchFamily="18" charset="0"/>
              <a:ea typeface="SimSun" panose="02010600030101010101" pitchFamily="2" charset="-122"/>
            </a:endParaRPr>
          </a:p>
        </p:txBody>
      </p:sp>
      <p:sp>
        <p:nvSpPr>
          <p:cNvPr id="8" name="TextBox 7">
            <a:extLst>
              <a:ext uri="{FF2B5EF4-FFF2-40B4-BE49-F238E27FC236}">
                <a16:creationId xmlns:a16="http://schemas.microsoft.com/office/drawing/2014/main" id="{7668E843-C13A-42C8-3C1A-6794058DB7D7}"/>
              </a:ext>
            </a:extLst>
          </p:cNvPr>
          <p:cNvSpPr txBox="1"/>
          <p:nvPr/>
        </p:nvSpPr>
        <p:spPr>
          <a:xfrm>
            <a:off x="415436" y="4070752"/>
            <a:ext cx="3602649" cy="461665"/>
          </a:xfrm>
          <a:prstGeom prst="rect">
            <a:avLst/>
          </a:prstGeom>
          <a:noFill/>
        </p:spPr>
        <p:txBody>
          <a:bodyPr wrap="square">
            <a:spAutoFit/>
          </a:bodyPr>
          <a:lstStyle/>
          <a:p>
            <a:pPr marL="342900" lvl="0" indent="-342900" algn="just">
              <a:spcBef>
                <a:spcPts val="400"/>
              </a:spcBef>
              <a:spcAft>
                <a:spcPts val="1000"/>
              </a:spcAft>
              <a:buSzPts val="800"/>
              <a:buFont typeface="Times New Roman" panose="02020603050405020304" pitchFamily="18" charset="0"/>
              <a:buAutoNum type="arabicPeriod"/>
              <a:tabLst>
                <a:tab pos="338455" algn="l"/>
              </a:tabLst>
            </a:pPr>
            <a:r>
              <a:rPr lang="en-US" sz="1200" dirty="0">
                <a:effectLst/>
                <a:latin typeface="Times New Roman" panose="02020603050405020304" pitchFamily="18" charset="0"/>
                <a:ea typeface="SimSun" panose="02010600030101010101" pitchFamily="2" charset="-122"/>
              </a:rPr>
              <a:t>Low Resolution stock video with different resolution value </a:t>
            </a:r>
            <a:endParaRPr lang="en-IN" sz="1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93912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3315-9E94-3001-D49B-C29F731825BD}"/>
              </a:ext>
            </a:extLst>
          </p:cNvPr>
          <p:cNvSpPr>
            <a:spLocks noGrp="1"/>
          </p:cNvSpPr>
          <p:nvPr>
            <p:ph type="title"/>
          </p:nvPr>
        </p:nvSpPr>
        <p:spPr>
          <a:xfrm>
            <a:off x="138953" y="172397"/>
            <a:ext cx="8991600" cy="457200"/>
          </a:xfrm>
        </p:spPr>
        <p:txBody>
          <a:bodyPr>
            <a:normAutofit fontScale="90000"/>
          </a:bodyPr>
          <a:lstStyle/>
          <a:p>
            <a:r>
              <a:rPr lang="en-US" dirty="0"/>
              <a:t>Project plan</a:t>
            </a:r>
          </a:p>
        </p:txBody>
      </p:sp>
      <p:pic>
        <p:nvPicPr>
          <p:cNvPr id="4" name="Picture 3">
            <a:extLst>
              <a:ext uri="{FF2B5EF4-FFF2-40B4-BE49-F238E27FC236}">
                <a16:creationId xmlns:a16="http://schemas.microsoft.com/office/drawing/2014/main" id="{257A2041-3470-D5EE-93F9-DEDB47A24910}"/>
              </a:ext>
            </a:extLst>
          </p:cNvPr>
          <p:cNvPicPr>
            <a:picLocks noChangeAspect="1"/>
          </p:cNvPicPr>
          <p:nvPr/>
        </p:nvPicPr>
        <p:blipFill rotWithShape="1">
          <a:blip r:embed="rId2"/>
          <a:srcRect l="7258" t="13999"/>
          <a:stretch/>
        </p:blipFill>
        <p:spPr>
          <a:xfrm>
            <a:off x="190500" y="1295400"/>
            <a:ext cx="8763000" cy="4878336"/>
          </a:xfrm>
          <a:prstGeom prst="rect">
            <a:avLst/>
          </a:prstGeom>
        </p:spPr>
      </p:pic>
      <p:sp>
        <p:nvSpPr>
          <p:cNvPr id="6" name="TextBox 5">
            <a:extLst>
              <a:ext uri="{FF2B5EF4-FFF2-40B4-BE49-F238E27FC236}">
                <a16:creationId xmlns:a16="http://schemas.microsoft.com/office/drawing/2014/main" id="{C3B747A5-1CAA-4F03-3215-9B11E41941E0}"/>
              </a:ext>
            </a:extLst>
          </p:cNvPr>
          <p:cNvSpPr txBox="1"/>
          <p:nvPr/>
        </p:nvSpPr>
        <p:spPr>
          <a:xfrm>
            <a:off x="2250142" y="734990"/>
            <a:ext cx="4643716" cy="560410"/>
          </a:xfrm>
          <a:prstGeom prst="rect">
            <a:avLst/>
          </a:prstGeom>
          <a:noFill/>
        </p:spPr>
        <p:txBody>
          <a:bodyPr wrap="square">
            <a:spAutoFit/>
          </a:bodyPr>
          <a:lstStyle/>
          <a:p>
            <a:pPr eaLnBrk="1" hangingPunct="1">
              <a:lnSpc>
                <a:spcPct val="200000"/>
              </a:lnSpc>
            </a:pPr>
            <a:r>
              <a:rPr lang="en-US" altLang="en-US" sz="1800" dirty="0">
                <a:latin typeface="Arial" panose="020B0604020202020204" pitchFamily="34" charset="0"/>
                <a:cs typeface="Arial" panose="020B0604020202020204" pitchFamily="34" charset="0"/>
              </a:rPr>
              <a:t>Wireless Sensor Network</a:t>
            </a:r>
          </a:p>
        </p:txBody>
      </p:sp>
    </p:spTree>
    <p:extLst>
      <p:ext uri="{BB962C8B-B14F-4D97-AF65-F5344CB8AC3E}">
        <p14:creationId xmlns:p14="http://schemas.microsoft.com/office/powerpoint/2010/main" val="378562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77D11-3B24-ADB0-74DB-038DB60F6153}"/>
              </a:ext>
            </a:extLst>
          </p:cNvPr>
          <p:cNvSpPr>
            <a:spLocks noGrp="1"/>
          </p:cNvSpPr>
          <p:nvPr>
            <p:ph type="title"/>
          </p:nvPr>
        </p:nvSpPr>
        <p:spPr/>
        <p:txBody>
          <a:bodyPr>
            <a:normAutofit fontScale="90000"/>
          </a:bodyPr>
          <a:lstStyle/>
          <a:p>
            <a:r>
              <a:rPr lang="en-IN" dirty="0"/>
              <a:t>Project Plan</a:t>
            </a:r>
          </a:p>
        </p:txBody>
      </p:sp>
      <p:sp>
        <p:nvSpPr>
          <p:cNvPr id="7" name="TextBox 6">
            <a:extLst>
              <a:ext uri="{FF2B5EF4-FFF2-40B4-BE49-F238E27FC236}">
                <a16:creationId xmlns:a16="http://schemas.microsoft.com/office/drawing/2014/main" id="{866CBFED-C6BD-CC80-8B71-F91E10AA07F8}"/>
              </a:ext>
            </a:extLst>
          </p:cNvPr>
          <p:cNvSpPr txBox="1"/>
          <p:nvPr/>
        </p:nvSpPr>
        <p:spPr>
          <a:xfrm>
            <a:off x="457200" y="1066800"/>
            <a:ext cx="8382000" cy="4524315"/>
          </a:xfrm>
          <a:prstGeom prst="rect">
            <a:avLst/>
          </a:prstGeom>
          <a:noFill/>
        </p:spPr>
        <p:txBody>
          <a:bodyPr wrap="square">
            <a:spAutoFit/>
          </a:bodyPr>
          <a:lstStyle/>
          <a:p>
            <a:pPr algn="l">
              <a:buFont typeface="Arial" panose="020B0604020202020204" pitchFamily="34" charset="0"/>
              <a:buChar char="•"/>
            </a:pPr>
            <a:r>
              <a:rPr lang="en-US" b="0" i="0" dirty="0">
                <a:effectLst/>
              </a:rPr>
              <a:t>Proposal: Extension of a two-step wildfire detection system with Raspberry Pi serving as a central base station to coordinate a Wireless Sensor Network (WSN).</a:t>
            </a:r>
          </a:p>
          <a:p>
            <a:pPr algn="l">
              <a:buFont typeface="Arial" panose="020B0604020202020204" pitchFamily="34" charset="0"/>
              <a:buChar char="•"/>
            </a:pPr>
            <a:r>
              <a:rPr lang="en-US" b="0" i="0" dirty="0">
                <a:effectLst/>
              </a:rPr>
              <a:t>Integration: Incorporation of Esp8266 wireless communication nodes into the existing sensor network framework for enhanced coverage and scalability.</a:t>
            </a:r>
          </a:p>
          <a:p>
            <a:pPr algn="l">
              <a:buFont typeface="Arial" panose="020B0604020202020204" pitchFamily="34" charset="0"/>
              <a:buChar char="•"/>
            </a:pPr>
            <a:r>
              <a:rPr lang="en-US" b="0" i="0" dirty="0">
                <a:effectLst/>
              </a:rPr>
              <a:t>Data Handling: Raspberry Pi acts as the central hub for data aggregation and processing, receiving data from strategically deployed Esp8266 nodes across the forest area.</a:t>
            </a:r>
          </a:p>
          <a:p>
            <a:pPr algn="l">
              <a:buFont typeface="Arial" panose="020B0604020202020204" pitchFamily="34" charset="0"/>
              <a:buChar char="•"/>
            </a:pPr>
            <a:r>
              <a:rPr lang="en-US" b="0" i="0" dirty="0">
                <a:effectLst/>
              </a:rPr>
              <a:t>Continuous Monitoring: Utilization of MQ sensors in the WSN for real-time monitoring of gas and smoke emissions in forest regions.</a:t>
            </a:r>
          </a:p>
          <a:p>
            <a:pPr algn="l">
              <a:buFont typeface="Arial" panose="020B0604020202020204" pitchFamily="34" charset="0"/>
              <a:buChar char="•"/>
            </a:pPr>
            <a:r>
              <a:rPr lang="en-US" b="0" i="0" dirty="0">
                <a:effectLst/>
              </a:rPr>
              <a:t>Image Analysis: On-board image analysis conducted on the Raspberry Pi using the YOLOv8 Object Detection Model to confirm the presence of wildfires based on visual cues.</a:t>
            </a:r>
          </a:p>
          <a:p>
            <a:pPr algn="l">
              <a:buFont typeface="Arial" panose="020B0604020202020204" pitchFamily="34" charset="0"/>
              <a:buChar char="•"/>
            </a:pPr>
            <a:r>
              <a:rPr lang="en-US" b="0" i="0" dirty="0">
                <a:effectLst/>
              </a:rPr>
              <a:t>Objectives: Aim to improve wildfire detection accuracy, optimize resource utilization, and facilitate coordinated response actions for effective wildfire management.</a:t>
            </a:r>
          </a:p>
        </p:txBody>
      </p:sp>
    </p:spTree>
    <p:extLst>
      <p:ext uri="{BB962C8B-B14F-4D97-AF65-F5344CB8AC3E}">
        <p14:creationId xmlns:p14="http://schemas.microsoft.com/office/powerpoint/2010/main" val="185190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56EC2C-D67B-89B8-2822-99F75BC06682}"/>
              </a:ext>
            </a:extLst>
          </p:cNvPr>
          <p:cNvPicPr>
            <a:picLocks noChangeAspect="1"/>
          </p:cNvPicPr>
          <p:nvPr/>
        </p:nvPicPr>
        <p:blipFill>
          <a:blip r:embed="rId2"/>
          <a:stretch>
            <a:fillRect/>
          </a:stretch>
        </p:blipFill>
        <p:spPr>
          <a:xfrm>
            <a:off x="2590800" y="2433058"/>
            <a:ext cx="1205754" cy="1991884"/>
          </a:xfrm>
          <a:prstGeom prst="rect">
            <a:avLst/>
          </a:prstGeom>
        </p:spPr>
      </p:pic>
      <p:pic>
        <p:nvPicPr>
          <p:cNvPr id="5" name="Picture 4">
            <a:extLst>
              <a:ext uri="{FF2B5EF4-FFF2-40B4-BE49-F238E27FC236}">
                <a16:creationId xmlns:a16="http://schemas.microsoft.com/office/drawing/2014/main" id="{92FDC9BE-7C21-7BFF-1242-F7F490E6C415}"/>
              </a:ext>
            </a:extLst>
          </p:cNvPr>
          <p:cNvPicPr>
            <a:picLocks noChangeAspect="1"/>
          </p:cNvPicPr>
          <p:nvPr/>
        </p:nvPicPr>
        <p:blipFill>
          <a:blip r:embed="rId2"/>
          <a:stretch>
            <a:fillRect/>
          </a:stretch>
        </p:blipFill>
        <p:spPr>
          <a:xfrm>
            <a:off x="5181600" y="762000"/>
            <a:ext cx="968655" cy="1600200"/>
          </a:xfrm>
          <a:prstGeom prst="rect">
            <a:avLst/>
          </a:prstGeom>
        </p:spPr>
      </p:pic>
      <p:pic>
        <p:nvPicPr>
          <p:cNvPr id="7" name="Picture 6">
            <a:extLst>
              <a:ext uri="{FF2B5EF4-FFF2-40B4-BE49-F238E27FC236}">
                <a16:creationId xmlns:a16="http://schemas.microsoft.com/office/drawing/2014/main" id="{7CACA856-4C65-02CE-2E86-9635CDED3701}"/>
              </a:ext>
            </a:extLst>
          </p:cNvPr>
          <p:cNvPicPr>
            <a:picLocks noChangeAspect="1"/>
          </p:cNvPicPr>
          <p:nvPr/>
        </p:nvPicPr>
        <p:blipFill>
          <a:blip r:embed="rId2"/>
          <a:stretch>
            <a:fillRect/>
          </a:stretch>
        </p:blipFill>
        <p:spPr>
          <a:xfrm>
            <a:off x="5410200" y="4648200"/>
            <a:ext cx="968655" cy="1600200"/>
          </a:xfrm>
          <a:prstGeom prst="rect">
            <a:avLst/>
          </a:prstGeom>
        </p:spPr>
      </p:pic>
      <p:pic>
        <p:nvPicPr>
          <p:cNvPr id="9" name="Picture 8">
            <a:extLst>
              <a:ext uri="{FF2B5EF4-FFF2-40B4-BE49-F238E27FC236}">
                <a16:creationId xmlns:a16="http://schemas.microsoft.com/office/drawing/2014/main" id="{A8462766-4636-2084-65E5-E3949A2FC6B1}"/>
              </a:ext>
            </a:extLst>
          </p:cNvPr>
          <p:cNvPicPr>
            <a:picLocks noChangeAspect="1"/>
          </p:cNvPicPr>
          <p:nvPr/>
        </p:nvPicPr>
        <p:blipFill rotWithShape="1">
          <a:blip r:embed="rId3"/>
          <a:srcRect l="2261" t="2222" r="5443" b="2222"/>
          <a:stretch/>
        </p:blipFill>
        <p:spPr>
          <a:xfrm>
            <a:off x="311821" y="1960179"/>
            <a:ext cx="1981200" cy="2937641"/>
          </a:xfrm>
          <a:prstGeom prst="rect">
            <a:avLst/>
          </a:prstGeom>
        </p:spPr>
      </p:pic>
      <p:cxnSp>
        <p:nvCxnSpPr>
          <p:cNvPr id="8" name="Straight Arrow Connector 7">
            <a:extLst>
              <a:ext uri="{FF2B5EF4-FFF2-40B4-BE49-F238E27FC236}">
                <a16:creationId xmlns:a16="http://schemas.microsoft.com/office/drawing/2014/main" id="{FA0A780F-14CC-0514-CF28-08781736F757}"/>
              </a:ext>
            </a:extLst>
          </p:cNvPr>
          <p:cNvCxnSpPr>
            <a:stCxn id="5" idx="1"/>
            <a:endCxn id="3" idx="3"/>
          </p:cNvCxnSpPr>
          <p:nvPr/>
        </p:nvCxnSpPr>
        <p:spPr>
          <a:xfrm flipH="1">
            <a:off x="3796554" y="1562100"/>
            <a:ext cx="1385046" cy="18669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6CC734C2-85E6-CABB-CC69-9C3AD5412CFD}"/>
              </a:ext>
            </a:extLst>
          </p:cNvPr>
          <p:cNvCxnSpPr>
            <a:stCxn id="7" idx="1"/>
            <a:endCxn id="3" idx="3"/>
          </p:cNvCxnSpPr>
          <p:nvPr/>
        </p:nvCxnSpPr>
        <p:spPr>
          <a:xfrm flipH="1" flipV="1">
            <a:off x="3796554" y="3429000"/>
            <a:ext cx="1613646" cy="20193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A837BF4D-959C-BE0B-E8F1-B07494AFB22D}"/>
              </a:ext>
            </a:extLst>
          </p:cNvPr>
          <p:cNvCxnSpPr>
            <a:stCxn id="3" idx="1"/>
            <a:endCxn id="9" idx="3"/>
          </p:cNvCxnSpPr>
          <p:nvPr/>
        </p:nvCxnSpPr>
        <p:spPr>
          <a:xfrm flipH="1">
            <a:off x="2293021" y="3429000"/>
            <a:ext cx="297779"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9" name="TextBox 18">
            <a:extLst>
              <a:ext uri="{FF2B5EF4-FFF2-40B4-BE49-F238E27FC236}">
                <a16:creationId xmlns:a16="http://schemas.microsoft.com/office/drawing/2014/main" id="{BF1F905E-FA85-4780-3121-845938AFCE4D}"/>
              </a:ext>
            </a:extLst>
          </p:cNvPr>
          <p:cNvSpPr txBox="1"/>
          <p:nvPr/>
        </p:nvSpPr>
        <p:spPr>
          <a:xfrm>
            <a:off x="6127843" y="762000"/>
            <a:ext cx="1949357" cy="560410"/>
          </a:xfrm>
          <a:prstGeom prst="rect">
            <a:avLst/>
          </a:prstGeom>
          <a:noFill/>
        </p:spPr>
        <p:txBody>
          <a:bodyPr wrap="square">
            <a:spAutoFit/>
          </a:bodyPr>
          <a:lstStyle/>
          <a:p>
            <a:pPr eaLnBrk="1" hangingPunct="1">
              <a:lnSpc>
                <a:spcPct val="200000"/>
              </a:lnSpc>
            </a:pPr>
            <a:r>
              <a:rPr lang="en-US" altLang="en-US" sz="1800" dirty="0">
                <a:latin typeface="Arial" panose="020B0604020202020204" pitchFamily="34" charset="0"/>
                <a:cs typeface="Arial" panose="020B0604020202020204" pitchFamily="34" charset="0"/>
              </a:rPr>
              <a:t>Node address: 1</a:t>
            </a:r>
          </a:p>
        </p:txBody>
      </p:sp>
      <p:sp>
        <p:nvSpPr>
          <p:cNvPr id="23" name="TextBox 22">
            <a:extLst>
              <a:ext uri="{FF2B5EF4-FFF2-40B4-BE49-F238E27FC236}">
                <a16:creationId xmlns:a16="http://schemas.microsoft.com/office/drawing/2014/main" id="{4304E21F-9901-BD0D-AE7A-621E2FA91B1E}"/>
              </a:ext>
            </a:extLst>
          </p:cNvPr>
          <p:cNvSpPr txBox="1"/>
          <p:nvPr/>
        </p:nvSpPr>
        <p:spPr>
          <a:xfrm>
            <a:off x="6292633" y="4337410"/>
            <a:ext cx="2100107" cy="560410"/>
          </a:xfrm>
          <a:prstGeom prst="rect">
            <a:avLst/>
          </a:prstGeom>
          <a:noFill/>
        </p:spPr>
        <p:txBody>
          <a:bodyPr wrap="square">
            <a:spAutoFit/>
          </a:bodyPr>
          <a:lstStyle/>
          <a:p>
            <a:pPr eaLnBrk="1" hangingPunct="1">
              <a:lnSpc>
                <a:spcPct val="200000"/>
              </a:lnSpc>
            </a:pPr>
            <a:r>
              <a:rPr lang="en-US" altLang="en-US" sz="1800" dirty="0">
                <a:latin typeface="Arial" panose="020B0604020202020204" pitchFamily="34" charset="0"/>
                <a:cs typeface="Arial" panose="020B0604020202020204" pitchFamily="34" charset="0"/>
              </a:rPr>
              <a:t>Node address: 3</a:t>
            </a:r>
          </a:p>
        </p:txBody>
      </p:sp>
      <p:sp>
        <p:nvSpPr>
          <p:cNvPr id="25" name="TextBox 24">
            <a:extLst>
              <a:ext uri="{FF2B5EF4-FFF2-40B4-BE49-F238E27FC236}">
                <a16:creationId xmlns:a16="http://schemas.microsoft.com/office/drawing/2014/main" id="{07A12810-B5FC-750F-FAF6-6F47794F2064}"/>
              </a:ext>
            </a:extLst>
          </p:cNvPr>
          <p:cNvSpPr txBox="1"/>
          <p:nvPr/>
        </p:nvSpPr>
        <p:spPr>
          <a:xfrm>
            <a:off x="2293021" y="1842305"/>
            <a:ext cx="2050379" cy="560410"/>
          </a:xfrm>
          <a:prstGeom prst="rect">
            <a:avLst/>
          </a:prstGeom>
          <a:noFill/>
        </p:spPr>
        <p:txBody>
          <a:bodyPr wrap="square">
            <a:spAutoFit/>
          </a:bodyPr>
          <a:lstStyle/>
          <a:p>
            <a:pPr eaLnBrk="1" hangingPunct="1">
              <a:lnSpc>
                <a:spcPct val="200000"/>
              </a:lnSpc>
            </a:pPr>
            <a:r>
              <a:rPr lang="en-US" altLang="en-US" dirty="0"/>
              <a:t>Base</a:t>
            </a:r>
            <a:r>
              <a:rPr lang="en-US" altLang="en-US" sz="1800" dirty="0">
                <a:latin typeface="Arial" panose="020B0604020202020204" pitchFamily="34" charset="0"/>
                <a:cs typeface="Arial" panose="020B0604020202020204" pitchFamily="34" charset="0"/>
              </a:rPr>
              <a:t> address: A</a:t>
            </a:r>
          </a:p>
        </p:txBody>
      </p:sp>
      <p:sp>
        <p:nvSpPr>
          <p:cNvPr id="27" name="TextBox 26">
            <a:extLst>
              <a:ext uri="{FF2B5EF4-FFF2-40B4-BE49-F238E27FC236}">
                <a16:creationId xmlns:a16="http://schemas.microsoft.com/office/drawing/2014/main" id="{D87AAF6D-B6B8-7FA5-FF39-7F50F2CA5DB1}"/>
              </a:ext>
            </a:extLst>
          </p:cNvPr>
          <p:cNvSpPr txBox="1"/>
          <p:nvPr/>
        </p:nvSpPr>
        <p:spPr>
          <a:xfrm>
            <a:off x="4029635" y="2811439"/>
            <a:ext cx="2303930" cy="560410"/>
          </a:xfrm>
          <a:prstGeom prst="rect">
            <a:avLst/>
          </a:prstGeom>
          <a:noFill/>
        </p:spPr>
        <p:txBody>
          <a:bodyPr wrap="square">
            <a:spAutoFit/>
          </a:bodyPr>
          <a:lstStyle/>
          <a:p>
            <a:pPr eaLnBrk="1" hangingPunct="1">
              <a:lnSpc>
                <a:spcPct val="200000"/>
              </a:lnSpc>
            </a:pPr>
            <a:r>
              <a:rPr lang="en-US" altLang="en-US" sz="1800" dirty="0">
                <a:solidFill>
                  <a:schemeClr val="accent1">
                    <a:lumMod val="75000"/>
                  </a:schemeClr>
                </a:solidFill>
                <a:latin typeface="Arial" panose="020B0604020202020204" pitchFamily="34" charset="0"/>
                <a:cs typeface="Arial" panose="020B0604020202020204" pitchFamily="34" charset="0"/>
              </a:rPr>
              <a:t>Every 10s</a:t>
            </a:r>
          </a:p>
        </p:txBody>
      </p:sp>
      <p:sp>
        <p:nvSpPr>
          <p:cNvPr id="29" name="TextBox 28">
            <a:extLst>
              <a:ext uri="{FF2B5EF4-FFF2-40B4-BE49-F238E27FC236}">
                <a16:creationId xmlns:a16="http://schemas.microsoft.com/office/drawing/2014/main" id="{7B3E4C98-2814-B293-BDC2-1E26D47F952F}"/>
              </a:ext>
            </a:extLst>
          </p:cNvPr>
          <p:cNvSpPr txBox="1"/>
          <p:nvPr/>
        </p:nvSpPr>
        <p:spPr>
          <a:xfrm>
            <a:off x="2390291" y="5125853"/>
            <a:ext cx="1883055" cy="820417"/>
          </a:xfrm>
          <a:prstGeom prst="rect">
            <a:avLst/>
          </a:prstGeom>
          <a:noFill/>
        </p:spPr>
        <p:txBody>
          <a:bodyPr wrap="square">
            <a:spAutoFit/>
          </a:bodyPr>
          <a:lstStyle/>
          <a:p>
            <a:pPr eaLnBrk="1" hangingPunct="1">
              <a:lnSpc>
                <a:spcPct val="200000"/>
              </a:lnSpc>
            </a:pPr>
            <a:r>
              <a:rPr lang="en-US" altLang="en-US" sz="2800" b="1" dirty="0">
                <a:latin typeface="Arial" panose="020B0604020202020204" pitchFamily="34" charset="0"/>
                <a:cs typeface="Arial" panose="020B0604020202020204" pitchFamily="34" charset="0"/>
              </a:rPr>
              <a:t>ESP8266</a:t>
            </a:r>
          </a:p>
        </p:txBody>
      </p:sp>
      <p:cxnSp>
        <p:nvCxnSpPr>
          <p:cNvPr id="31" name="Straight Arrow Connector 30">
            <a:extLst>
              <a:ext uri="{FF2B5EF4-FFF2-40B4-BE49-F238E27FC236}">
                <a16:creationId xmlns:a16="http://schemas.microsoft.com/office/drawing/2014/main" id="{D7FEDA0A-F0D4-D0CB-573F-A08132169EDB}"/>
              </a:ext>
            </a:extLst>
          </p:cNvPr>
          <p:cNvCxnSpPr>
            <a:cxnSpLocks/>
          </p:cNvCxnSpPr>
          <p:nvPr/>
        </p:nvCxnSpPr>
        <p:spPr>
          <a:xfrm flipH="1" flipV="1">
            <a:off x="3202469" y="4424942"/>
            <a:ext cx="463923" cy="9090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FF84B2A-4A6D-D202-9447-5FB4A6C819F6}"/>
              </a:ext>
            </a:extLst>
          </p:cNvPr>
          <p:cNvCxnSpPr>
            <a:endCxn id="7" idx="1"/>
          </p:cNvCxnSpPr>
          <p:nvPr/>
        </p:nvCxnSpPr>
        <p:spPr>
          <a:xfrm>
            <a:off x="3657600" y="5334000"/>
            <a:ext cx="1752600"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BA422F2E-FAEE-3872-B120-6A021BF0879A}"/>
              </a:ext>
            </a:extLst>
          </p:cNvPr>
          <p:cNvSpPr/>
          <p:nvPr/>
        </p:nvSpPr>
        <p:spPr>
          <a:xfrm>
            <a:off x="5975443" y="811190"/>
            <a:ext cx="152400" cy="1905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C9C1B8B6-A738-79B6-8951-1E42A1B3A333}"/>
              </a:ext>
            </a:extLst>
          </p:cNvPr>
          <p:cNvSpPr/>
          <p:nvPr/>
        </p:nvSpPr>
        <p:spPr>
          <a:xfrm>
            <a:off x="6216433" y="4648199"/>
            <a:ext cx="152400" cy="1905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A39758E-9DAA-AEA6-C6EE-6ECECF4B67F9}"/>
              </a:ext>
            </a:extLst>
          </p:cNvPr>
          <p:cNvSpPr/>
          <p:nvPr/>
        </p:nvSpPr>
        <p:spPr>
          <a:xfrm flipH="1">
            <a:off x="1066800" y="1763006"/>
            <a:ext cx="129400" cy="13823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E9E34A6-9AD4-6EDD-78C1-9BE9FE9B3799}"/>
              </a:ext>
            </a:extLst>
          </p:cNvPr>
          <p:cNvSpPr/>
          <p:nvPr/>
        </p:nvSpPr>
        <p:spPr>
          <a:xfrm flipH="1">
            <a:off x="1219200" y="1766764"/>
            <a:ext cx="129400" cy="138236"/>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D2B5F8A-2822-8FA9-359D-BDBE770C60AE}"/>
              </a:ext>
            </a:extLst>
          </p:cNvPr>
          <p:cNvSpPr/>
          <p:nvPr/>
        </p:nvSpPr>
        <p:spPr>
          <a:xfrm flipH="1">
            <a:off x="1376799" y="1763006"/>
            <a:ext cx="129400" cy="13823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3F65FF8-7BB4-9C97-EDAC-0E6A3135EF0F}"/>
              </a:ext>
            </a:extLst>
          </p:cNvPr>
          <p:cNvSpPr txBox="1"/>
          <p:nvPr/>
        </p:nvSpPr>
        <p:spPr>
          <a:xfrm>
            <a:off x="391531" y="1222958"/>
            <a:ext cx="2050379" cy="560410"/>
          </a:xfrm>
          <a:prstGeom prst="rect">
            <a:avLst/>
          </a:prstGeom>
          <a:noFill/>
        </p:spPr>
        <p:txBody>
          <a:bodyPr wrap="square">
            <a:spAutoFit/>
          </a:bodyPr>
          <a:lstStyle/>
          <a:p>
            <a:pPr eaLnBrk="1" hangingPunct="1">
              <a:lnSpc>
                <a:spcPct val="200000"/>
              </a:lnSpc>
            </a:pPr>
            <a:r>
              <a:rPr lang="en-US" altLang="en-US" dirty="0">
                <a:solidFill>
                  <a:srgbClr val="3B8A62"/>
                </a:solidFill>
              </a:rPr>
              <a:t>Node A2: Active</a:t>
            </a:r>
            <a:endParaRPr lang="en-US" altLang="en-US" sz="1800" dirty="0">
              <a:solidFill>
                <a:srgbClr val="3B8A6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8506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35BBEA7-9E99-6502-C73C-4B1261109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15287"/>
            <a:ext cx="8839200" cy="541247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A42A062B-AAD6-E7CD-2955-8E97D7223AE4}"/>
              </a:ext>
            </a:extLst>
          </p:cNvPr>
          <p:cNvSpPr/>
          <p:nvPr/>
        </p:nvSpPr>
        <p:spPr>
          <a:xfrm>
            <a:off x="7239000" y="4038600"/>
            <a:ext cx="685800" cy="457200"/>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E5945980-DC0C-1526-457E-C0086589BAA6}"/>
              </a:ext>
            </a:extLst>
          </p:cNvPr>
          <p:cNvSpPr txBox="1"/>
          <p:nvPr/>
        </p:nvSpPr>
        <p:spPr>
          <a:xfrm>
            <a:off x="1447800" y="3440668"/>
            <a:ext cx="246530" cy="369332"/>
          </a:xfrm>
          <a:prstGeom prst="rect">
            <a:avLst/>
          </a:prstGeom>
          <a:noFill/>
        </p:spPr>
        <p:txBody>
          <a:bodyPr wrap="square">
            <a:spAutoFit/>
          </a:bodyPr>
          <a:lstStyle/>
          <a:p>
            <a:r>
              <a:rPr lang="en-US" dirty="0">
                <a:solidFill>
                  <a:schemeClr val="bg1"/>
                </a:solidFill>
              </a:rPr>
              <a:t>a</a:t>
            </a:r>
          </a:p>
        </p:txBody>
      </p:sp>
      <p:sp>
        <p:nvSpPr>
          <p:cNvPr id="5" name="TextBox 4">
            <a:extLst>
              <a:ext uri="{FF2B5EF4-FFF2-40B4-BE49-F238E27FC236}">
                <a16:creationId xmlns:a16="http://schemas.microsoft.com/office/drawing/2014/main" id="{3F603033-62A2-2AA6-BB6B-1758651D8309}"/>
              </a:ext>
            </a:extLst>
          </p:cNvPr>
          <p:cNvSpPr txBox="1"/>
          <p:nvPr/>
        </p:nvSpPr>
        <p:spPr>
          <a:xfrm>
            <a:off x="2819400" y="4724400"/>
            <a:ext cx="246530" cy="369332"/>
          </a:xfrm>
          <a:prstGeom prst="rect">
            <a:avLst/>
          </a:prstGeom>
          <a:noFill/>
        </p:spPr>
        <p:txBody>
          <a:bodyPr wrap="square">
            <a:spAutoFit/>
          </a:bodyPr>
          <a:lstStyle/>
          <a:p>
            <a:r>
              <a:rPr lang="en-US" dirty="0">
                <a:solidFill>
                  <a:schemeClr val="bg1"/>
                </a:solidFill>
              </a:rPr>
              <a:t>b</a:t>
            </a:r>
          </a:p>
        </p:txBody>
      </p:sp>
      <p:sp>
        <p:nvSpPr>
          <p:cNvPr id="6" name="TextBox 5">
            <a:extLst>
              <a:ext uri="{FF2B5EF4-FFF2-40B4-BE49-F238E27FC236}">
                <a16:creationId xmlns:a16="http://schemas.microsoft.com/office/drawing/2014/main" id="{AECE7865-01E8-B64C-4401-7A41AAF064F6}"/>
              </a:ext>
            </a:extLst>
          </p:cNvPr>
          <p:cNvSpPr txBox="1"/>
          <p:nvPr/>
        </p:nvSpPr>
        <p:spPr>
          <a:xfrm>
            <a:off x="4630270" y="3440668"/>
            <a:ext cx="246530" cy="369332"/>
          </a:xfrm>
          <a:prstGeom prst="rect">
            <a:avLst/>
          </a:prstGeom>
          <a:noFill/>
        </p:spPr>
        <p:txBody>
          <a:bodyPr wrap="square">
            <a:spAutoFit/>
          </a:bodyPr>
          <a:lstStyle/>
          <a:p>
            <a:r>
              <a:rPr lang="en-US" dirty="0">
                <a:solidFill>
                  <a:schemeClr val="bg1"/>
                </a:solidFill>
              </a:rPr>
              <a:t>c</a:t>
            </a:r>
          </a:p>
        </p:txBody>
      </p:sp>
      <p:sp>
        <p:nvSpPr>
          <p:cNvPr id="7" name="TextBox 6">
            <a:extLst>
              <a:ext uri="{FF2B5EF4-FFF2-40B4-BE49-F238E27FC236}">
                <a16:creationId xmlns:a16="http://schemas.microsoft.com/office/drawing/2014/main" id="{8B4F282A-68E0-6676-9F70-00B6E210E3B3}"/>
              </a:ext>
            </a:extLst>
          </p:cNvPr>
          <p:cNvSpPr txBox="1"/>
          <p:nvPr/>
        </p:nvSpPr>
        <p:spPr>
          <a:xfrm>
            <a:off x="7373470" y="3657600"/>
            <a:ext cx="246530" cy="369332"/>
          </a:xfrm>
          <a:prstGeom prst="rect">
            <a:avLst/>
          </a:prstGeom>
          <a:noFill/>
        </p:spPr>
        <p:txBody>
          <a:bodyPr wrap="square">
            <a:spAutoFit/>
          </a:bodyPr>
          <a:lstStyle/>
          <a:p>
            <a:r>
              <a:rPr lang="en-US" dirty="0">
                <a:solidFill>
                  <a:schemeClr val="bg1"/>
                </a:solidFill>
              </a:rPr>
              <a:t>e</a:t>
            </a:r>
          </a:p>
        </p:txBody>
      </p:sp>
      <p:sp>
        <p:nvSpPr>
          <p:cNvPr id="8" name="TextBox 7">
            <a:extLst>
              <a:ext uri="{FF2B5EF4-FFF2-40B4-BE49-F238E27FC236}">
                <a16:creationId xmlns:a16="http://schemas.microsoft.com/office/drawing/2014/main" id="{AD753EE6-4E5C-A05D-0987-7A147D6F3B6A}"/>
              </a:ext>
            </a:extLst>
          </p:cNvPr>
          <p:cNvSpPr txBox="1"/>
          <p:nvPr/>
        </p:nvSpPr>
        <p:spPr>
          <a:xfrm>
            <a:off x="6306670" y="4876800"/>
            <a:ext cx="246530" cy="369332"/>
          </a:xfrm>
          <a:prstGeom prst="rect">
            <a:avLst/>
          </a:prstGeom>
          <a:noFill/>
        </p:spPr>
        <p:txBody>
          <a:bodyPr wrap="square">
            <a:spAutoFit/>
          </a:bodyPr>
          <a:lstStyle/>
          <a:p>
            <a:r>
              <a:rPr lang="en-US" dirty="0">
                <a:solidFill>
                  <a:schemeClr val="bg1"/>
                </a:solidFill>
              </a:rPr>
              <a:t>d</a:t>
            </a:r>
          </a:p>
        </p:txBody>
      </p:sp>
      <p:sp>
        <p:nvSpPr>
          <p:cNvPr id="9" name="TextBox 8">
            <a:extLst>
              <a:ext uri="{FF2B5EF4-FFF2-40B4-BE49-F238E27FC236}">
                <a16:creationId xmlns:a16="http://schemas.microsoft.com/office/drawing/2014/main" id="{D7D1FDC0-EBB2-F8B9-790A-DBA31F6FF8F7}"/>
              </a:ext>
            </a:extLst>
          </p:cNvPr>
          <p:cNvSpPr txBox="1"/>
          <p:nvPr/>
        </p:nvSpPr>
        <p:spPr>
          <a:xfrm>
            <a:off x="7162800" y="5117068"/>
            <a:ext cx="246530" cy="369332"/>
          </a:xfrm>
          <a:prstGeom prst="rect">
            <a:avLst/>
          </a:prstGeom>
          <a:noFill/>
        </p:spPr>
        <p:txBody>
          <a:bodyPr wrap="square">
            <a:spAutoFit/>
          </a:bodyPr>
          <a:lstStyle/>
          <a:p>
            <a:r>
              <a:rPr lang="en-US" dirty="0">
                <a:solidFill>
                  <a:schemeClr val="tx1">
                    <a:lumMod val="95000"/>
                    <a:lumOff val="5000"/>
                  </a:schemeClr>
                </a:solidFill>
              </a:rPr>
              <a:t>1</a:t>
            </a:r>
          </a:p>
        </p:txBody>
      </p:sp>
      <p:sp>
        <p:nvSpPr>
          <p:cNvPr id="10" name="TextBox 9">
            <a:extLst>
              <a:ext uri="{FF2B5EF4-FFF2-40B4-BE49-F238E27FC236}">
                <a16:creationId xmlns:a16="http://schemas.microsoft.com/office/drawing/2014/main" id="{91F74476-EC34-0E56-B2CF-2FA66FC6F2EA}"/>
              </a:ext>
            </a:extLst>
          </p:cNvPr>
          <p:cNvSpPr txBox="1"/>
          <p:nvPr/>
        </p:nvSpPr>
        <p:spPr>
          <a:xfrm>
            <a:off x="6781800" y="5638800"/>
            <a:ext cx="246530" cy="369332"/>
          </a:xfrm>
          <a:prstGeom prst="rect">
            <a:avLst/>
          </a:prstGeom>
          <a:noFill/>
        </p:spPr>
        <p:txBody>
          <a:bodyPr wrap="square">
            <a:spAutoFit/>
          </a:bodyPr>
          <a:lstStyle/>
          <a:p>
            <a:r>
              <a:rPr lang="en-US" dirty="0">
                <a:solidFill>
                  <a:schemeClr val="tx1">
                    <a:lumMod val="95000"/>
                    <a:lumOff val="5000"/>
                  </a:schemeClr>
                </a:solidFill>
              </a:rPr>
              <a:t>2</a:t>
            </a:r>
          </a:p>
        </p:txBody>
      </p:sp>
      <p:sp>
        <p:nvSpPr>
          <p:cNvPr id="11" name="TextBox 10">
            <a:extLst>
              <a:ext uri="{FF2B5EF4-FFF2-40B4-BE49-F238E27FC236}">
                <a16:creationId xmlns:a16="http://schemas.microsoft.com/office/drawing/2014/main" id="{B6E5C917-D95E-08E9-6B1E-3BAC284BEE02}"/>
              </a:ext>
            </a:extLst>
          </p:cNvPr>
          <p:cNvSpPr txBox="1"/>
          <p:nvPr/>
        </p:nvSpPr>
        <p:spPr>
          <a:xfrm>
            <a:off x="5239870" y="5498068"/>
            <a:ext cx="246530" cy="369332"/>
          </a:xfrm>
          <a:prstGeom prst="rect">
            <a:avLst/>
          </a:prstGeom>
          <a:noFill/>
        </p:spPr>
        <p:txBody>
          <a:bodyPr wrap="square">
            <a:spAutoFit/>
          </a:bodyPr>
          <a:lstStyle/>
          <a:p>
            <a:r>
              <a:rPr lang="en-US" dirty="0">
                <a:solidFill>
                  <a:schemeClr val="tx1">
                    <a:lumMod val="95000"/>
                    <a:lumOff val="5000"/>
                  </a:schemeClr>
                </a:solidFill>
              </a:rPr>
              <a:t>4</a:t>
            </a:r>
          </a:p>
        </p:txBody>
      </p:sp>
      <p:sp>
        <p:nvSpPr>
          <p:cNvPr id="12" name="TextBox 11">
            <a:extLst>
              <a:ext uri="{FF2B5EF4-FFF2-40B4-BE49-F238E27FC236}">
                <a16:creationId xmlns:a16="http://schemas.microsoft.com/office/drawing/2014/main" id="{4E3A5B0B-6D8C-D873-9794-0064AA3F1AE9}"/>
              </a:ext>
            </a:extLst>
          </p:cNvPr>
          <p:cNvSpPr txBox="1"/>
          <p:nvPr/>
        </p:nvSpPr>
        <p:spPr>
          <a:xfrm>
            <a:off x="5181600" y="4964668"/>
            <a:ext cx="246530" cy="369332"/>
          </a:xfrm>
          <a:prstGeom prst="rect">
            <a:avLst/>
          </a:prstGeom>
          <a:noFill/>
        </p:spPr>
        <p:txBody>
          <a:bodyPr wrap="square">
            <a:spAutoFit/>
          </a:bodyPr>
          <a:lstStyle/>
          <a:p>
            <a:r>
              <a:rPr lang="en-US" dirty="0">
                <a:solidFill>
                  <a:schemeClr val="tx1">
                    <a:lumMod val="95000"/>
                    <a:lumOff val="5000"/>
                  </a:schemeClr>
                </a:solidFill>
              </a:rPr>
              <a:t>5</a:t>
            </a:r>
          </a:p>
        </p:txBody>
      </p:sp>
      <p:sp>
        <p:nvSpPr>
          <p:cNvPr id="13" name="Oval 12">
            <a:extLst>
              <a:ext uri="{FF2B5EF4-FFF2-40B4-BE49-F238E27FC236}">
                <a16:creationId xmlns:a16="http://schemas.microsoft.com/office/drawing/2014/main" id="{A1693F81-DAF6-23B0-CCE2-68BFFBC54422}"/>
              </a:ext>
            </a:extLst>
          </p:cNvPr>
          <p:cNvSpPr/>
          <p:nvPr/>
        </p:nvSpPr>
        <p:spPr>
          <a:xfrm>
            <a:off x="5943600" y="5682734"/>
            <a:ext cx="246530" cy="260866"/>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C713EF3-D12C-94B4-AC9F-4798AF463F92}"/>
              </a:ext>
            </a:extLst>
          </p:cNvPr>
          <p:cNvSpPr txBox="1"/>
          <p:nvPr/>
        </p:nvSpPr>
        <p:spPr>
          <a:xfrm>
            <a:off x="5916706" y="5628501"/>
            <a:ext cx="246530" cy="369332"/>
          </a:xfrm>
          <a:prstGeom prst="rect">
            <a:avLst/>
          </a:prstGeom>
          <a:noFill/>
        </p:spPr>
        <p:txBody>
          <a:bodyPr wrap="square">
            <a:spAutoFit/>
          </a:bodyPr>
          <a:lstStyle/>
          <a:p>
            <a:r>
              <a:rPr lang="en-US" dirty="0">
                <a:solidFill>
                  <a:schemeClr val="tx1">
                    <a:lumMod val="95000"/>
                    <a:lumOff val="5000"/>
                  </a:schemeClr>
                </a:solidFill>
              </a:rPr>
              <a:t>3</a:t>
            </a:r>
          </a:p>
        </p:txBody>
      </p:sp>
      <p:sp>
        <p:nvSpPr>
          <p:cNvPr id="15" name="TextBox 14">
            <a:extLst>
              <a:ext uri="{FF2B5EF4-FFF2-40B4-BE49-F238E27FC236}">
                <a16:creationId xmlns:a16="http://schemas.microsoft.com/office/drawing/2014/main" id="{18684B7E-2E67-67F8-7A63-D1C5E1357B9E}"/>
              </a:ext>
            </a:extLst>
          </p:cNvPr>
          <p:cNvSpPr txBox="1"/>
          <p:nvPr/>
        </p:nvSpPr>
        <p:spPr>
          <a:xfrm>
            <a:off x="3505200" y="1066800"/>
            <a:ext cx="1564340" cy="646331"/>
          </a:xfrm>
          <a:prstGeom prst="rect">
            <a:avLst/>
          </a:prstGeom>
          <a:noFill/>
        </p:spPr>
        <p:txBody>
          <a:bodyPr wrap="square">
            <a:spAutoFit/>
          </a:bodyPr>
          <a:lstStyle/>
          <a:p>
            <a:r>
              <a:rPr lang="en-US" dirty="0">
                <a:solidFill>
                  <a:srgbClr val="00B050"/>
                </a:solidFill>
              </a:rPr>
              <a:t>Node D3 Active</a:t>
            </a:r>
          </a:p>
        </p:txBody>
      </p:sp>
    </p:spTree>
    <p:extLst>
      <p:ext uri="{BB962C8B-B14F-4D97-AF65-F5344CB8AC3E}">
        <p14:creationId xmlns:p14="http://schemas.microsoft.com/office/powerpoint/2010/main" val="3445331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B70DAB7-4B79-8D7B-9647-C5AD12D518D3}"/>
              </a:ext>
            </a:extLst>
          </p:cNvPr>
          <p:cNvSpPr>
            <a:spLocks noGrp="1"/>
          </p:cNvSpPr>
          <p:nvPr>
            <p:ph type="title"/>
          </p:nvPr>
        </p:nvSpPr>
        <p:spPr>
          <a:xfrm>
            <a:off x="0" y="0"/>
            <a:ext cx="8229600" cy="609600"/>
          </a:xfrm>
          <a:solidFill>
            <a:schemeClr val="accent1"/>
          </a:solidFill>
          <a:ln>
            <a:solidFill>
              <a:srgbClr val="0070C0"/>
            </a:solidFill>
          </a:ln>
        </p:spPr>
        <p:txBody>
          <a:bodyPr>
            <a:normAutofit fontScale="90000"/>
          </a:bodyPr>
          <a:lstStyle/>
          <a:p>
            <a:pPr eaLnBrk="1" fontAlgn="auto" hangingPunct="1">
              <a:spcAft>
                <a:spcPts val="0"/>
              </a:spcAft>
              <a:defRPr/>
            </a:pPr>
            <a:br>
              <a:rPr lang="en-US" sz="3200" b="1" dirty="0">
                <a:latin typeface="Arial" charset="0"/>
                <a:cs typeface="Arial" charset="0"/>
              </a:rPr>
            </a:br>
            <a:br>
              <a:rPr lang="en-US" sz="3200" b="1" dirty="0">
                <a:latin typeface="Arial" charset="0"/>
                <a:cs typeface="Arial" charset="0"/>
              </a:rPr>
            </a:br>
            <a:br>
              <a:rPr lang="en-US" sz="3200" b="1" dirty="0">
                <a:latin typeface="Arial" charset="0"/>
                <a:cs typeface="Arial" charset="0"/>
              </a:rPr>
            </a:br>
            <a:br>
              <a:rPr lang="en-US" sz="3200" b="1" dirty="0">
                <a:latin typeface="Arial" charset="0"/>
                <a:cs typeface="Arial" charset="0"/>
              </a:rPr>
            </a:br>
            <a:br>
              <a:rPr lang="en-US" sz="3200" b="1" dirty="0">
                <a:latin typeface="Arial" charset="0"/>
                <a:cs typeface="Arial" charset="0"/>
              </a:rPr>
            </a:br>
            <a:br>
              <a:rPr lang="en-US" sz="3200" b="1" dirty="0">
                <a:latin typeface="Arial" charset="0"/>
                <a:cs typeface="Arial" charset="0"/>
              </a:rPr>
            </a:br>
            <a:br>
              <a:rPr lang="en-US" sz="3200" b="1" dirty="0">
                <a:latin typeface="Arial" charset="0"/>
                <a:cs typeface="Arial" charset="0"/>
              </a:rPr>
            </a:br>
            <a:br>
              <a:rPr lang="en-US" sz="3200" b="1" dirty="0">
                <a:latin typeface="Arial" charset="0"/>
                <a:cs typeface="Arial" charset="0"/>
              </a:rPr>
            </a:br>
            <a:br>
              <a:rPr lang="en-US" sz="3200" b="1" dirty="0">
                <a:latin typeface="Arial" charset="0"/>
                <a:cs typeface="Arial" charset="0"/>
              </a:rPr>
            </a:br>
            <a:r>
              <a:rPr lang="en-US" sz="3200" b="1" dirty="0">
                <a:latin typeface="Arial" charset="0"/>
                <a:cs typeface="Arial" charset="0"/>
              </a:rPr>
              <a:t>                                                                                 </a:t>
            </a:r>
            <a:br>
              <a:rPr lang="en-US" sz="3200" dirty="0">
                <a:latin typeface="Arial" charset="0"/>
                <a:cs typeface="Arial" charset="0"/>
              </a:rPr>
            </a:br>
            <a:r>
              <a:rPr lang="en-US" sz="3200" b="1" dirty="0">
                <a:solidFill>
                  <a:schemeClr val="tx1"/>
                </a:solidFill>
                <a:latin typeface="Arial" charset="0"/>
                <a:cs typeface="Arial" charset="0"/>
              </a:rPr>
              <a:t> References</a:t>
            </a:r>
            <a:endParaRPr lang="en-US" sz="3200" dirty="0">
              <a:solidFill>
                <a:schemeClr val="tx1"/>
              </a:solidFill>
            </a:endParaRPr>
          </a:p>
        </p:txBody>
      </p:sp>
      <p:sp>
        <p:nvSpPr>
          <p:cNvPr id="15363" name="Content Placeholder 2">
            <a:extLst>
              <a:ext uri="{FF2B5EF4-FFF2-40B4-BE49-F238E27FC236}">
                <a16:creationId xmlns:a16="http://schemas.microsoft.com/office/drawing/2014/main" id="{16B3B007-2953-FDC0-6F5C-CC68099CBD90}"/>
              </a:ext>
            </a:extLst>
          </p:cNvPr>
          <p:cNvSpPr>
            <a:spLocks noGrp="1"/>
          </p:cNvSpPr>
          <p:nvPr>
            <p:ph sz="quarter" idx="1"/>
          </p:nvPr>
        </p:nvSpPr>
        <p:spPr>
          <a:xfrm>
            <a:off x="304800" y="685800"/>
            <a:ext cx="8534400" cy="5181600"/>
          </a:xfrm>
        </p:spPr>
        <p:txBody>
          <a:bodyPr>
            <a:normAutofit fontScale="25000" lnSpcReduction="20000"/>
          </a:bodyPr>
          <a:lstStyle/>
          <a:p>
            <a:pPr marL="514350" indent="-514350" algn="just" eaLnBrk="1" fontAlgn="auto" hangingPunct="1">
              <a:spcBef>
                <a:spcPts val="580"/>
              </a:spcBef>
              <a:spcAft>
                <a:spcPts val="0"/>
              </a:spcAft>
              <a:buFont typeface="Calibri" pitchFamily="34" charset="0"/>
              <a:buAutoNum type="arabicPeriod"/>
              <a:defRPr/>
            </a:pPr>
            <a:endParaRPr lang="en-US" sz="2200" dirty="0">
              <a:latin typeface="Arial" charset="0"/>
              <a:cs typeface="Arial" charset="0"/>
            </a:endParaRPr>
          </a:p>
          <a:p>
            <a:pPr marL="514350" indent="-514350" algn="just" eaLnBrk="1" fontAlgn="auto" hangingPunct="1">
              <a:spcBef>
                <a:spcPts val="580"/>
              </a:spcBef>
              <a:spcAft>
                <a:spcPts val="0"/>
              </a:spcAft>
              <a:buFont typeface="Arial" charset="0"/>
              <a:buNone/>
              <a:defRPr/>
            </a:pPr>
            <a:r>
              <a:rPr lang="en-US" sz="7600" dirty="0">
                <a:cs typeface="Arial" charset="0"/>
              </a:rPr>
              <a:t>[1] D. T. Phan, K. -H. Yap, K. Garg and B. S. Han, "Vision-Based Early Fire and Smoke</a:t>
            </a:r>
          </a:p>
          <a:p>
            <a:pPr marL="514350" indent="-514350" algn="just" eaLnBrk="1" fontAlgn="auto" hangingPunct="1">
              <a:spcBef>
                <a:spcPts val="580"/>
              </a:spcBef>
              <a:spcAft>
                <a:spcPts val="0"/>
              </a:spcAft>
              <a:buFont typeface="Arial" charset="0"/>
              <a:buNone/>
              <a:defRPr/>
            </a:pPr>
            <a:r>
              <a:rPr lang="en-US" sz="7600" dirty="0">
                <a:cs typeface="Arial" charset="0"/>
              </a:rPr>
              <a:t>Detection for Smart Factory Applications Using FFS-YOLO," 2023 IEEE 25th International</a:t>
            </a:r>
          </a:p>
          <a:p>
            <a:pPr marL="514350" indent="-514350" algn="just" eaLnBrk="1" fontAlgn="auto" hangingPunct="1">
              <a:spcBef>
                <a:spcPts val="580"/>
              </a:spcBef>
              <a:spcAft>
                <a:spcPts val="0"/>
              </a:spcAft>
              <a:buFont typeface="Arial" charset="0"/>
              <a:buNone/>
              <a:defRPr/>
            </a:pPr>
            <a:r>
              <a:rPr lang="en-US" sz="7600" dirty="0">
                <a:cs typeface="Arial" charset="0"/>
              </a:rPr>
              <a:t>Workshop on Multimedia Signal Processing (MMSP), Poitiers, France, 2023, pp. 1-6, </a:t>
            </a:r>
            <a:r>
              <a:rPr lang="en-US" sz="7600" dirty="0" err="1">
                <a:cs typeface="Arial" charset="0"/>
              </a:rPr>
              <a:t>doi</a:t>
            </a:r>
            <a:r>
              <a:rPr lang="en-US" sz="7600" dirty="0">
                <a:cs typeface="Arial" charset="0"/>
              </a:rPr>
              <a:t>:</a:t>
            </a:r>
          </a:p>
          <a:p>
            <a:pPr marL="514350" indent="-514350" algn="just" eaLnBrk="1" fontAlgn="auto" hangingPunct="1">
              <a:spcBef>
                <a:spcPts val="580"/>
              </a:spcBef>
              <a:spcAft>
                <a:spcPts val="0"/>
              </a:spcAft>
              <a:buFont typeface="Arial" charset="0"/>
              <a:buNone/>
              <a:defRPr/>
            </a:pPr>
            <a:r>
              <a:rPr lang="en-US" sz="7600" dirty="0">
                <a:cs typeface="Arial" charset="0"/>
              </a:rPr>
              <a:t>10.1109/MMSP59012.2023.10337640.</a:t>
            </a:r>
          </a:p>
          <a:p>
            <a:pPr marL="514350" indent="-514350" algn="just" eaLnBrk="1" fontAlgn="auto" hangingPunct="1">
              <a:spcBef>
                <a:spcPts val="580"/>
              </a:spcBef>
              <a:spcAft>
                <a:spcPts val="0"/>
              </a:spcAft>
              <a:buFont typeface="Arial" charset="0"/>
              <a:buNone/>
              <a:defRPr/>
            </a:pPr>
            <a:r>
              <a:rPr lang="en-US" sz="7600" dirty="0">
                <a:cs typeface="Arial" charset="0"/>
              </a:rPr>
              <a:t>Vision-Based Early Fire and Smoke Detection for Smart Factory Applications Using FFS-YOLO</a:t>
            </a:r>
          </a:p>
          <a:p>
            <a:pPr marL="514350" indent="-514350" algn="just" eaLnBrk="1" fontAlgn="auto" hangingPunct="1">
              <a:spcBef>
                <a:spcPts val="580"/>
              </a:spcBef>
              <a:spcAft>
                <a:spcPts val="0"/>
              </a:spcAft>
              <a:buFont typeface="Arial" charset="0"/>
              <a:buNone/>
              <a:defRPr/>
            </a:pPr>
            <a:r>
              <a:rPr lang="en-US" sz="7600" dirty="0">
                <a:cs typeface="Arial" charset="0"/>
              </a:rPr>
              <a:t>| IEEE Conference Publication | IEEE Xplore</a:t>
            </a:r>
          </a:p>
          <a:p>
            <a:pPr marL="514350" indent="-514350" algn="just" eaLnBrk="1" fontAlgn="auto" hangingPunct="1">
              <a:spcBef>
                <a:spcPts val="580"/>
              </a:spcBef>
              <a:spcAft>
                <a:spcPts val="0"/>
              </a:spcAft>
              <a:buFont typeface="Arial" charset="0"/>
              <a:buNone/>
              <a:defRPr/>
            </a:pPr>
            <a:r>
              <a:rPr lang="en-US" sz="7600" dirty="0">
                <a:cs typeface="Arial" charset="0"/>
              </a:rPr>
              <a:t>[2] S. </a:t>
            </a:r>
            <a:r>
              <a:rPr lang="en-US" sz="7600" dirty="0" err="1">
                <a:cs typeface="Arial" charset="0"/>
              </a:rPr>
              <a:t>Madkar</a:t>
            </a:r>
            <a:r>
              <a:rPr lang="en-US" sz="7600" dirty="0">
                <a:cs typeface="Arial" charset="0"/>
              </a:rPr>
              <a:t>, D. Y. </a:t>
            </a:r>
            <a:r>
              <a:rPr lang="en-US" sz="7600" dirty="0" err="1">
                <a:cs typeface="Arial" charset="0"/>
              </a:rPr>
              <a:t>Sakhare</a:t>
            </a:r>
            <a:r>
              <a:rPr lang="en-US" sz="7600" dirty="0">
                <a:cs typeface="Arial" charset="0"/>
              </a:rPr>
              <a:t>, K. A. </a:t>
            </a:r>
            <a:r>
              <a:rPr lang="en-US" sz="7600" dirty="0" err="1">
                <a:cs typeface="Arial" charset="0"/>
              </a:rPr>
              <a:t>Phutane</a:t>
            </a:r>
            <a:r>
              <a:rPr lang="en-US" sz="7600" dirty="0">
                <a:cs typeface="Arial" charset="0"/>
              </a:rPr>
              <a:t>, A. P. </a:t>
            </a:r>
            <a:r>
              <a:rPr lang="en-US" sz="7600" dirty="0" err="1">
                <a:cs typeface="Arial" charset="0"/>
              </a:rPr>
              <a:t>Haral</a:t>
            </a:r>
            <a:r>
              <a:rPr lang="en-US" sz="7600" dirty="0">
                <a:cs typeface="Arial" charset="0"/>
              </a:rPr>
              <a:t>, K. B. </a:t>
            </a:r>
            <a:r>
              <a:rPr lang="en-US" sz="7600" dirty="0" err="1">
                <a:cs typeface="Arial" charset="0"/>
              </a:rPr>
              <a:t>Nikam</a:t>
            </a:r>
            <a:r>
              <a:rPr lang="en-US" sz="7600" dirty="0">
                <a:cs typeface="Arial" charset="0"/>
              </a:rPr>
              <a:t> and S. </a:t>
            </a:r>
            <a:r>
              <a:rPr lang="en-US" sz="7600" dirty="0" err="1">
                <a:cs typeface="Arial" charset="0"/>
              </a:rPr>
              <a:t>Tharunyha</a:t>
            </a:r>
            <a:r>
              <a:rPr lang="en-US" sz="7600" dirty="0">
                <a:cs typeface="Arial" charset="0"/>
              </a:rPr>
              <a:t>, "Video</a:t>
            </a:r>
          </a:p>
          <a:p>
            <a:pPr marL="514350" indent="-514350" algn="just" eaLnBrk="1" fontAlgn="auto" hangingPunct="1">
              <a:spcBef>
                <a:spcPts val="580"/>
              </a:spcBef>
              <a:spcAft>
                <a:spcPts val="0"/>
              </a:spcAft>
              <a:buFont typeface="Arial" charset="0"/>
              <a:buNone/>
              <a:defRPr/>
            </a:pPr>
            <a:r>
              <a:rPr lang="en-US" sz="7600" dirty="0">
                <a:cs typeface="Arial" charset="0"/>
              </a:rPr>
              <a:t>Based Forest Fire and Smoke Detection Using </a:t>
            </a:r>
            <a:r>
              <a:rPr lang="en-US" sz="7600" dirty="0" err="1">
                <a:cs typeface="Arial" charset="0"/>
              </a:rPr>
              <a:t>YoLo</a:t>
            </a:r>
            <a:r>
              <a:rPr lang="en-US" sz="7600" dirty="0">
                <a:cs typeface="Arial" charset="0"/>
              </a:rPr>
              <a:t> and CNN," 2022 International Conference</a:t>
            </a:r>
          </a:p>
          <a:p>
            <a:pPr marL="514350" indent="-514350" algn="just" eaLnBrk="1" fontAlgn="auto" hangingPunct="1">
              <a:spcBef>
                <a:spcPts val="580"/>
              </a:spcBef>
              <a:spcAft>
                <a:spcPts val="0"/>
              </a:spcAft>
              <a:buFont typeface="Arial" charset="0"/>
              <a:buNone/>
              <a:defRPr/>
            </a:pPr>
            <a:r>
              <a:rPr lang="en-US" sz="7600" dirty="0">
                <a:cs typeface="Arial" charset="0"/>
              </a:rPr>
              <a:t>On Power, Energy, Control and Transmission Systems (ICPECTS), Chennai, India, 2022, pp. 1</a:t>
            </a:r>
          </a:p>
          <a:p>
            <a:pPr marL="514350" indent="-514350" algn="just" eaLnBrk="1" fontAlgn="auto" hangingPunct="1">
              <a:spcBef>
                <a:spcPts val="580"/>
              </a:spcBef>
              <a:spcAft>
                <a:spcPts val="0"/>
              </a:spcAft>
              <a:buFont typeface="Arial" charset="0"/>
              <a:buNone/>
              <a:defRPr/>
            </a:pPr>
            <a:r>
              <a:rPr lang="en-US" sz="7600" dirty="0">
                <a:cs typeface="Arial" charset="0"/>
              </a:rPr>
              <a:t>5, doi:10.1109/ICPECTS56089.2022.10046717. Video Based Forest Fire and Smoke</a:t>
            </a:r>
          </a:p>
          <a:p>
            <a:pPr marL="514350" indent="-514350" algn="just" eaLnBrk="1" fontAlgn="auto" hangingPunct="1">
              <a:spcBef>
                <a:spcPts val="580"/>
              </a:spcBef>
              <a:spcAft>
                <a:spcPts val="0"/>
              </a:spcAft>
              <a:buFont typeface="Arial" charset="0"/>
              <a:buNone/>
              <a:defRPr/>
            </a:pPr>
            <a:r>
              <a:rPr lang="en-US" sz="7600" dirty="0">
                <a:cs typeface="Arial" charset="0"/>
              </a:rPr>
              <a:t>Detection Using </a:t>
            </a:r>
            <a:r>
              <a:rPr lang="en-US" sz="7600" dirty="0" err="1">
                <a:cs typeface="Arial" charset="0"/>
              </a:rPr>
              <a:t>YoLo</a:t>
            </a:r>
            <a:r>
              <a:rPr lang="en-US" sz="7600" dirty="0">
                <a:cs typeface="Arial" charset="0"/>
              </a:rPr>
              <a:t> and CNN | IEEE Conference Publication | IEEE Xplore</a:t>
            </a:r>
          </a:p>
          <a:p>
            <a:pPr marL="514350" indent="-514350" algn="just" eaLnBrk="1" fontAlgn="auto" hangingPunct="1">
              <a:spcBef>
                <a:spcPts val="580"/>
              </a:spcBef>
              <a:spcAft>
                <a:spcPts val="0"/>
              </a:spcAft>
              <a:buFont typeface="Arial" charset="0"/>
              <a:buNone/>
              <a:defRPr/>
            </a:pPr>
            <a:r>
              <a:rPr lang="en-US" sz="7600" dirty="0">
                <a:cs typeface="Arial" charset="0"/>
              </a:rPr>
              <a:t>[3] T. Wang, R. Cao and L. Wang, "FE-YOLO: An Efficient and Lightweight Feature-Enhanced</a:t>
            </a:r>
          </a:p>
          <a:p>
            <a:pPr marL="514350" indent="-514350" algn="just" eaLnBrk="1" fontAlgn="auto" hangingPunct="1">
              <a:spcBef>
                <a:spcPts val="580"/>
              </a:spcBef>
              <a:spcAft>
                <a:spcPts val="0"/>
              </a:spcAft>
              <a:buFont typeface="Arial" charset="0"/>
              <a:buNone/>
              <a:defRPr/>
            </a:pPr>
            <a:r>
              <a:rPr lang="en-US" sz="7600" dirty="0">
                <a:cs typeface="Arial" charset="0"/>
              </a:rPr>
              <a:t>Fire Detection Method," 2022 3rd International Conference on Electronics, Communications</a:t>
            </a:r>
          </a:p>
          <a:p>
            <a:pPr marL="514350" indent="-514350" algn="just" eaLnBrk="1" fontAlgn="auto" hangingPunct="1">
              <a:spcBef>
                <a:spcPts val="580"/>
              </a:spcBef>
              <a:spcAft>
                <a:spcPts val="0"/>
              </a:spcAft>
              <a:buFont typeface="Arial" charset="0"/>
              <a:buNone/>
              <a:defRPr/>
            </a:pPr>
            <a:r>
              <a:rPr lang="en-US" sz="7600" dirty="0">
                <a:cs typeface="Arial" charset="0"/>
              </a:rPr>
              <a:t>And Information Technology (CECIT), Sanya, China, 2022, pp. 253-258, </a:t>
            </a:r>
            <a:r>
              <a:rPr lang="en-US" sz="7600" dirty="0" err="1">
                <a:cs typeface="Arial" charset="0"/>
              </a:rPr>
              <a:t>doi</a:t>
            </a:r>
            <a:r>
              <a:rPr lang="en-US" sz="7600" dirty="0">
                <a:cs typeface="Arial" charset="0"/>
              </a:rPr>
              <a:t>:</a:t>
            </a:r>
          </a:p>
          <a:p>
            <a:pPr marL="514350" indent="-514350" algn="just" eaLnBrk="1" fontAlgn="auto" hangingPunct="1">
              <a:spcBef>
                <a:spcPts val="580"/>
              </a:spcBef>
              <a:spcAft>
                <a:spcPts val="0"/>
              </a:spcAft>
              <a:buFont typeface="Arial" charset="0"/>
              <a:buNone/>
              <a:defRPr/>
            </a:pPr>
            <a:r>
              <a:rPr lang="en-US" sz="7600" dirty="0">
                <a:cs typeface="Arial" charset="0"/>
              </a:rPr>
              <a:t>10.1109/CECIT58139.2022.00051. </a:t>
            </a:r>
          </a:p>
          <a:p>
            <a:pPr marL="514350" indent="-514350" algn="just" eaLnBrk="1" fontAlgn="auto" hangingPunct="1">
              <a:spcBef>
                <a:spcPts val="580"/>
              </a:spcBef>
              <a:spcAft>
                <a:spcPts val="0"/>
              </a:spcAft>
              <a:buFont typeface="Calibri" pitchFamily="34" charset="0"/>
              <a:buAutoNum type="arabicPeriod"/>
              <a:defRPr/>
            </a:pPr>
            <a:endParaRPr lang="en-US" sz="2200" dirty="0">
              <a:latin typeface="Arial" charset="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7C6F226-9AA5-03C1-3914-C0E9BC3ADAAC}"/>
              </a:ext>
            </a:extLst>
          </p:cNvPr>
          <p:cNvSpPr>
            <a:spLocks noGrp="1"/>
          </p:cNvSpPr>
          <p:nvPr>
            <p:ph type="title"/>
          </p:nvPr>
        </p:nvSpPr>
        <p:spPr>
          <a:xfrm>
            <a:off x="2057400" y="2209800"/>
            <a:ext cx="4267200" cy="1143000"/>
          </a:xfrm>
        </p:spPr>
        <p:txBody>
          <a:bodyPr/>
          <a:lstStyle/>
          <a:p>
            <a:pPr eaLnBrk="1" hangingPunct="1"/>
            <a:r>
              <a:rPr lang="en-US" altLang="en-US" b="1">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E51345-557A-3960-2E85-6E6F05C91493}"/>
              </a:ext>
            </a:extLst>
          </p:cNvPr>
          <p:cNvSpPr txBox="1">
            <a:spLocks/>
          </p:cNvSpPr>
          <p:nvPr/>
        </p:nvSpPr>
        <p:spPr>
          <a:xfrm>
            <a:off x="0" y="0"/>
            <a:ext cx="9144000" cy="609600"/>
          </a:xfrm>
          <a:prstGeom prst="rect">
            <a:avLst/>
          </a:prstGeom>
        </p:spPr>
        <p:txBody>
          <a:bodyPr/>
          <a:lstStyle>
            <a:lvl1pPr>
              <a:defRPr sz="4400"/>
            </a:lvl1pPr>
          </a:lstStyle>
          <a:p>
            <a:pPr algn="ctr" fontAlgn="auto">
              <a:spcAft>
                <a:spcPts val="0"/>
              </a:spcAft>
              <a:defRPr/>
            </a:pPr>
            <a:r>
              <a:rPr lang="en-US" sz="3200" b="1" dirty="0">
                <a:effectLst>
                  <a:outerShdw blurRad="38100" dist="38100" dir="2700000" algn="tl">
                    <a:srgbClr val="000000">
                      <a:alpha val="43137"/>
                    </a:srgbClr>
                  </a:outerShdw>
                </a:effectLst>
                <a:ea typeface="+mj-ea"/>
              </a:rPr>
              <a:t>Contents</a:t>
            </a:r>
          </a:p>
        </p:txBody>
      </p:sp>
      <p:sp>
        <p:nvSpPr>
          <p:cNvPr id="15363" name="TextBox 9">
            <a:extLst>
              <a:ext uri="{FF2B5EF4-FFF2-40B4-BE49-F238E27FC236}">
                <a16:creationId xmlns:a16="http://schemas.microsoft.com/office/drawing/2014/main" id="{C95ECD66-8212-81E4-D8DC-20FDB5222527}"/>
              </a:ext>
            </a:extLst>
          </p:cNvPr>
          <p:cNvSpPr txBox="1">
            <a:spLocks noChangeArrowheads="1"/>
          </p:cNvSpPr>
          <p:nvPr/>
        </p:nvSpPr>
        <p:spPr bwMode="auto">
          <a:xfrm>
            <a:off x="0" y="6858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5364" name="Content Placeholder 2">
            <a:extLst>
              <a:ext uri="{FF2B5EF4-FFF2-40B4-BE49-F238E27FC236}">
                <a16:creationId xmlns:a16="http://schemas.microsoft.com/office/drawing/2014/main" id="{A2FB9A45-4A0A-413C-9819-269AF28D6476}"/>
              </a:ext>
            </a:extLst>
          </p:cNvPr>
          <p:cNvSpPr>
            <a:spLocks noGrp="1"/>
          </p:cNvSpPr>
          <p:nvPr>
            <p:ph idx="4294967295"/>
          </p:nvPr>
        </p:nvSpPr>
        <p:spPr>
          <a:xfrm>
            <a:off x="609600" y="914400"/>
            <a:ext cx="8534400" cy="5334000"/>
          </a:xfrm>
        </p:spPr>
        <p:txBody>
          <a:bodyPr/>
          <a:lstStyle/>
          <a:p>
            <a:pPr eaLnBrk="1" hangingPunct="1">
              <a:lnSpc>
                <a:spcPct val="200000"/>
              </a:lnSpc>
            </a:pPr>
            <a:r>
              <a:rPr lang="en-US" altLang="en-US" sz="2200" dirty="0">
                <a:latin typeface="Arial" panose="020B0604020202020204" pitchFamily="34" charset="0"/>
                <a:cs typeface="Arial" panose="020B0604020202020204" pitchFamily="34" charset="0"/>
              </a:rPr>
              <a:t>Introduction</a:t>
            </a:r>
          </a:p>
          <a:p>
            <a:pPr eaLnBrk="1" hangingPunct="1">
              <a:lnSpc>
                <a:spcPct val="200000"/>
              </a:lnSpc>
            </a:pPr>
            <a:r>
              <a:rPr lang="en-US" altLang="en-US" sz="2200" dirty="0">
                <a:latin typeface="Arial" panose="020B0604020202020204" pitchFamily="34" charset="0"/>
                <a:cs typeface="Arial" panose="020B0604020202020204" pitchFamily="34" charset="0"/>
              </a:rPr>
              <a:t>Problem Statement</a:t>
            </a:r>
          </a:p>
          <a:p>
            <a:pPr eaLnBrk="1" hangingPunct="1">
              <a:lnSpc>
                <a:spcPct val="200000"/>
              </a:lnSpc>
            </a:pPr>
            <a:r>
              <a:rPr lang="en-US" altLang="en-US" sz="2200" dirty="0">
                <a:latin typeface="Arial" panose="020B0604020202020204" pitchFamily="34" charset="0"/>
                <a:cs typeface="Arial" panose="020B0604020202020204" pitchFamily="34" charset="0"/>
              </a:rPr>
              <a:t>Literature Survey</a:t>
            </a:r>
          </a:p>
          <a:p>
            <a:pPr eaLnBrk="1" hangingPunct="1">
              <a:lnSpc>
                <a:spcPct val="200000"/>
              </a:lnSpc>
            </a:pPr>
            <a:r>
              <a:rPr lang="en-US" altLang="en-US" sz="2200" dirty="0">
                <a:latin typeface="Arial" panose="020B0604020202020204" pitchFamily="34" charset="0"/>
                <a:cs typeface="Arial" panose="020B0604020202020204" pitchFamily="34" charset="0"/>
              </a:rPr>
              <a:t>Methodology</a:t>
            </a:r>
          </a:p>
          <a:p>
            <a:pPr eaLnBrk="1" hangingPunct="1">
              <a:lnSpc>
                <a:spcPct val="200000"/>
              </a:lnSpc>
            </a:pPr>
            <a:r>
              <a:rPr lang="en-US" altLang="en-US" sz="2200" dirty="0">
                <a:latin typeface="Arial" panose="020B0604020202020204" pitchFamily="34" charset="0"/>
                <a:cs typeface="Arial" panose="020B0604020202020204" pitchFamily="34" charset="0"/>
              </a:rPr>
              <a:t>Work Done</a:t>
            </a:r>
          </a:p>
          <a:p>
            <a:pPr eaLnBrk="1" hangingPunct="1">
              <a:lnSpc>
                <a:spcPct val="200000"/>
              </a:lnSpc>
            </a:pPr>
            <a:r>
              <a:rPr lang="en-US" altLang="en-US" sz="2200" dirty="0">
                <a:latin typeface="Arial" panose="020B0604020202020204" pitchFamily="34" charset="0"/>
                <a:cs typeface="Arial" panose="020B0604020202020204" pitchFamily="34" charset="0"/>
              </a:rPr>
              <a:t>References </a:t>
            </a:r>
          </a:p>
          <a:p>
            <a:pPr eaLnBrk="1" hangingPunct="1">
              <a:lnSpc>
                <a:spcPct val="200000"/>
              </a:lnSpc>
              <a:buFont typeface="Arial" panose="020B0604020202020204" pitchFamily="34" charset="0"/>
              <a:buNone/>
            </a:pPr>
            <a:endParaRPr lang="en-US" altLang="en-US"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1BD5-2E71-C8B7-02BA-02845F6D171F}"/>
              </a:ext>
            </a:extLst>
          </p:cNvPr>
          <p:cNvSpPr>
            <a:spLocks noGrp="1"/>
          </p:cNvSpPr>
          <p:nvPr>
            <p:ph type="title"/>
          </p:nvPr>
        </p:nvSpPr>
        <p:spPr>
          <a:xfrm>
            <a:off x="0" y="152400"/>
            <a:ext cx="9144000" cy="457200"/>
          </a:xfrm>
        </p:spPr>
        <p:txBody>
          <a:bodyPr>
            <a:normAutofit fontScale="90000"/>
          </a:bodyPr>
          <a:lstStyle/>
          <a:p>
            <a:r>
              <a:rPr lang="en-IN" dirty="0"/>
              <a:t>Introduction</a:t>
            </a:r>
          </a:p>
        </p:txBody>
      </p:sp>
      <p:sp>
        <p:nvSpPr>
          <p:cNvPr id="4" name="TextBox 3">
            <a:extLst>
              <a:ext uri="{FF2B5EF4-FFF2-40B4-BE49-F238E27FC236}">
                <a16:creationId xmlns:a16="http://schemas.microsoft.com/office/drawing/2014/main" id="{B0C45C37-80A5-4083-9E66-BBBBAEB0CFFA}"/>
              </a:ext>
            </a:extLst>
          </p:cNvPr>
          <p:cNvSpPr txBox="1"/>
          <p:nvPr/>
        </p:nvSpPr>
        <p:spPr>
          <a:xfrm>
            <a:off x="304800" y="1066800"/>
            <a:ext cx="8077200" cy="4154984"/>
          </a:xfrm>
          <a:prstGeom prst="rect">
            <a:avLst/>
          </a:prstGeom>
          <a:noFill/>
        </p:spPr>
        <p:txBody>
          <a:bodyPr wrap="square">
            <a:spAutoFit/>
          </a:bodyPr>
          <a:lstStyle/>
          <a:p>
            <a:pPr algn="just"/>
            <a:r>
              <a:rPr lang="en-US" sz="2200" dirty="0">
                <a:effectLst/>
                <a:ea typeface="SimSun" panose="02010600030101010101" pitchFamily="2" charset="-122"/>
              </a:rPr>
              <a:t>Forest fires pose a significant global challenge, particularly during the summer months. According to the Forest Survey of India, an alarming number of over 300,000 forest fires were detected between November 2020 and June 2021 alone. Moreover, the Indian State of Forest Report (ISFR) for 2019 highlights that approximately 36% of the country's forest cover is susceptible to wildfires, with around 54.4% of forests in India being exposed to occasional fires. This escalating trend in forest fires has devastating consequences, including the destruction of vegetation, habitats for wildlife, and soil quality degradation. Additionally, the emission of toxic gases and CO2 exacerbates health risks and contributes to global warming.</a:t>
            </a:r>
            <a:endParaRPr lang="en-IN" sz="2200" dirty="0">
              <a:effectLst/>
              <a:ea typeface="SimSun" panose="02010600030101010101" pitchFamily="2" charset="-122"/>
            </a:endParaRPr>
          </a:p>
        </p:txBody>
      </p:sp>
    </p:spTree>
    <p:extLst>
      <p:ext uri="{BB962C8B-B14F-4D97-AF65-F5344CB8AC3E}">
        <p14:creationId xmlns:p14="http://schemas.microsoft.com/office/powerpoint/2010/main" val="308754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1A17-042E-CF30-ECFE-28E5DED906D9}"/>
              </a:ext>
            </a:extLst>
          </p:cNvPr>
          <p:cNvSpPr>
            <a:spLocks noGrp="1"/>
          </p:cNvSpPr>
          <p:nvPr>
            <p:ph type="title"/>
          </p:nvPr>
        </p:nvSpPr>
        <p:spPr/>
        <p:txBody>
          <a:bodyPr>
            <a:normAutofit fontScale="90000"/>
          </a:bodyPr>
          <a:lstStyle/>
          <a:p>
            <a:r>
              <a:rPr lang="en-IN" dirty="0"/>
              <a:t>Problem Statement</a:t>
            </a:r>
          </a:p>
        </p:txBody>
      </p:sp>
      <p:sp>
        <p:nvSpPr>
          <p:cNvPr id="4" name="TextBox 3">
            <a:extLst>
              <a:ext uri="{FF2B5EF4-FFF2-40B4-BE49-F238E27FC236}">
                <a16:creationId xmlns:a16="http://schemas.microsoft.com/office/drawing/2014/main" id="{F7CD7521-5520-2364-28EE-08C7B0C0C866}"/>
              </a:ext>
            </a:extLst>
          </p:cNvPr>
          <p:cNvSpPr txBox="1"/>
          <p:nvPr/>
        </p:nvSpPr>
        <p:spPr>
          <a:xfrm>
            <a:off x="152400" y="990601"/>
            <a:ext cx="8686800" cy="2112886"/>
          </a:xfrm>
          <a:prstGeom prst="rect">
            <a:avLst/>
          </a:prstGeom>
          <a:noFill/>
        </p:spPr>
        <p:txBody>
          <a:bodyPr wrap="square">
            <a:spAutoFit/>
          </a:bodyPr>
          <a:lstStyle/>
          <a:p>
            <a:pPr>
              <a:lnSpc>
                <a:spcPct val="120000"/>
              </a:lnSpc>
              <a:spcBef>
                <a:spcPts val="600"/>
              </a:spcBef>
            </a:pPr>
            <a:r>
              <a:rPr lang="en-US" sz="2200" dirty="0">
                <a:effectLst/>
                <a:ea typeface="Open Sans" panose="020B0606030504020204" pitchFamily="34" charset="0"/>
              </a:rPr>
              <a:t>Traditional fire detection methods such as Patrols, Lookout towers require constant human supervision and hence, tend to be slower and very exhaustive. Satellites Imagery provide a faster but costly alternative.</a:t>
            </a:r>
          </a:p>
          <a:p>
            <a:pPr>
              <a:lnSpc>
                <a:spcPct val="120000"/>
              </a:lnSpc>
              <a:spcBef>
                <a:spcPts val="600"/>
              </a:spcBef>
            </a:pPr>
            <a:endParaRPr lang="en-IN" b="1" dirty="0">
              <a:solidFill>
                <a:srgbClr val="695D46"/>
              </a:solidFill>
              <a:effectLst/>
              <a:latin typeface="+mn-lt"/>
              <a:ea typeface="Open Sans" panose="020B0606030504020204" pitchFamily="34" charset="0"/>
            </a:endParaRPr>
          </a:p>
        </p:txBody>
      </p:sp>
      <p:sp>
        <p:nvSpPr>
          <p:cNvPr id="8" name="TextBox 7">
            <a:extLst>
              <a:ext uri="{FF2B5EF4-FFF2-40B4-BE49-F238E27FC236}">
                <a16:creationId xmlns:a16="http://schemas.microsoft.com/office/drawing/2014/main" id="{915F901C-67D9-E9BA-887A-19A55C5A8B09}"/>
              </a:ext>
            </a:extLst>
          </p:cNvPr>
          <p:cNvSpPr txBox="1"/>
          <p:nvPr/>
        </p:nvSpPr>
        <p:spPr>
          <a:xfrm>
            <a:off x="152400" y="2819400"/>
            <a:ext cx="8839200" cy="2800767"/>
          </a:xfrm>
          <a:prstGeom prst="rect">
            <a:avLst/>
          </a:prstGeom>
          <a:noFill/>
        </p:spPr>
        <p:txBody>
          <a:bodyPr wrap="square">
            <a:spAutoFit/>
          </a:bodyPr>
          <a:lstStyle/>
          <a:p>
            <a:r>
              <a:rPr lang="en-US" sz="2200" dirty="0"/>
              <a:t>A 2-step wildfire detection system combines sensor network monitoring for real-time gas and smoke detection with camera-based image analysis to substantially decrease false positives. By utilizing MQ sensors in a Wireless Sensor Network (WSN) to detect forest fire emissions and conducting on-board image processing with the YOLOv8 Object Detection Model on a Raspberry Pi, the system effectively confirms wildfire presence, minimizing unnecessary alerts and optimizing resource utilization.</a:t>
            </a:r>
            <a:endParaRPr lang="en-IN" sz="2200" dirty="0"/>
          </a:p>
        </p:txBody>
      </p:sp>
    </p:spTree>
    <p:extLst>
      <p:ext uri="{BB962C8B-B14F-4D97-AF65-F5344CB8AC3E}">
        <p14:creationId xmlns:p14="http://schemas.microsoft.com/office/powerpoint/2010/main" val="1290190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FF87-6AA7-A0C8-8935-0AC3CAC49F35}"/>
              </a:ext>
            </a:extLst>
          </p:cNvPr>
          <p:cNvSpPr>
            <a:spLocks noGrp="1"/>
          </p:cNvSpPr>
          <p:nvPr>
            <p:ph type="title"/>
          </p:nvPr>
        </p:nvSpPr>
        <p:spPr/>
        <p:txBody>
          <a:bodyPr>
            <a:normAutofit fontScale="90000"/>
          </a:bodyPr>
          <a:lstStyle/>
          <a:p>
            <a:r>
              <a:rPr lang="en-IN" dirty="0"/>
              <a:t>Literature Review</a:t>
            </a:r>
          </a:p>
        </p:txBody>
      </p:sp>
      <p:graphicFrame>
        <p:nvGraphicFramePr>
          <p:cNvPr id="7" name="Table 6">
            <a:extLst>
              <a:ext uri="{FF2B5EF4-FFF2-40B4-BE49-F238E27FC236}">
                <a16:creationId xmlns:a16="http://schemas.microsoft.com/office/drawing/2014/main" id="{503EAC50-8A12-0599-F8AB-A404203324DD}"/>
              </a:ext>
            </a:extLst>
          </p:cNvPr>
          <p:cNvGraphicFramePr>
            <a:graphicFrameLocks noGrp="1"/>
          </p:cNvGraphicFramePr>
          <p:nvPr>
            <p:extLst>
              <p:ext uri="{D42A27DB-BD31-4B8C-83A1-F6EECF244321}">
                <p14:modId xmlns:p14="http://schemas.microsoft.com/office/powerpoint/2010/main" val="4129610955"/>
              </p:ext>
            </p:extLst>
          </p:nvPr>
        </p:nvGraphicFramePr>
        <p:xfrm>
          <a:off x="152400" y="762000"/>
          <a:ext cx="8762999" cy="5562600"/>
        </p:xfrm>
        <a:graphic>
          <a:graphicData uri="http://schemas.openxmlformats.org/drawingml/2006/table">
            <a:tbl>
              <a:tblPr firstRow="1" bandRow="1">
                <a:tableStyleId>{5C22544A-7EE6-4342-B048-85BDC9FD1C3A}</a:tableStyleId>
              </a:tblPr>
              <a:tblGrid>
                <a:gridCol w="966628">
                  <a:extLst>
                    <a:ext uri="{9D8B030D-6E8A-4147-A177-3AD203B41FA5}">
                      <a16:colId xmlns:a16="http://schemas.microsoft.com/office/drawing/2014/main" val="903945529"/>
                    </a:ext>
                  </a:extLst>
                </a:gridCol>
                <a:gridCol w="3109361">
                  <a:extLst>
                    <a:ext uri="{9D8B030D-6E8A-4147-A177-3AD203B41FA5}">
                      <a16:colId xmlns:a16="http://schemas.microsoft.com/office/drawing/2014/main" val="1935472423"/>
                    </a:ext>
                  </a:extLst>
                </a:gridCol>
                <a:gridCol w="4687010">
                  <a:extLst>
                    <a:ext uri="{9D8B030D-6E8A-4147-A177-3AD203B41FA5}">
                      <a16:colId xmlns:a16="http://schemas.microsoft.com/office/drawing/2014/main" val="2230251532"/>
                    </a:ext>
                  </a:extLst>
                </a:gridCol>
              </a:tblGrid>
              <a:tr h="427366">
                <a:tc>
                  <a:txBody>
                    <a:bodyPr/>
                    <a:lstStyle/>
                    <a:p>
                      <a:pPr rtl="0" fontAlgn="base"/>
                      <a:r>
                        <a:rPr lang="en-IN" dirty="0">
                          <a:effectLst/>
                        </a:rPr>
                        <a:t>Sr no​</a:t>
                      </a:r>
                      <a:endParaRPr lang="en-IN" b="1" dirty="0">
                        <a:solidFill>
                          <a:srgbClr val="FFFFFF"/>
                        </a:solidFill>
                        <a:effectLst/>
                      </a:endParaRPr>
                    </a:p>
                  </a:txBody>
                  <a:tcPr/>
                </a:tc>
                <a:tc>
                  <a:txBody>
                    <a:bodyPr/>
                    <a:lstStyle/>
                    <a:p>
                      <a:pPr rtl="0" fontAlgn="base"/>
                      <a:r>
                        <a:rPr lang="en-IN">
                          <a:effectLst/>
                        </a:rPr>
                        <a:t>Research Paper ​</a:t>
                      </a:r>
                      <a:endParaRPr lang="en-IN" b="1">
                        <a:solidFill>
                          <a:srgbClr val="FFFFFF"/>
                        </a:solidFill>
                        <a:effectLst/>
                      </a:endParaRPr>
                    </a:p>
                  </a:txBody>
                  <a:tcPr/>
                </a:tc>
                <a:tc>
                  <a:txBody>
                    <a:bodyPr/>
                    <a:lstStyle/>
                    <a:p>
                      <a:pPr rtl="0" fontAlgn="base"/>
                      <a:r>
                        <a:rPr lang="en-IN" dirty="0">
                          <a:effectLst/>
                        </a:rPr>
                        <a:t> Finding​</a:t>
                      </a:r>
                      <a:endParaRPr lang="en-IN" b="1" dirty="0">
                        <a:solidFill>
                          <a:srgbClr val="FFFFFF"/>
                        </a:solidFill>
                        <a:effectLst/>
                      </a:endParaRPr>
                    </a:p>
                  </a:txBody>
                  <a:tcPr/>
                </a:tc>
                <a:extLst>
                  <a:ext uri="{0D108BD9-81ED-4DB2-BD59-A6C34878D82A}">
                    <a16:rowId xmlns:a16="http://schemas.microsoft.com/office/drawing/2014/main" val="2215489125"/>
                  </a:ext>
                </a:extLst>
              </a:tr>
              <a:tr h="4273665">
                <a:tc>
                  <a:txBody>
                    <a:bodyPr/>
                    <a:lstStyle/>
                    <a:p>
                      <a:pPr lvl="0">
                        <a:buNone/>
                      </a:pPr>
                      <a:r>
                        <a:rPr lang="en-IN" dirty="0">
                          <a:effectLst/>
                        </a:rPr>
                        <a:t>1</a:t>
                      </a: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txBody>
                  <a:tcPr/>
                </a:tc>
                <a:tc>
                  <a:txBody>
                    <a:bodyPr/>
                    <a:lstStyle/>
                    <a:p>
                      <a:r>
                        <a:rPr kumimoji="0" lang="en-US" sz="1800" kern="1200" dirty="0">
                          <a:solidFill>
                            <a:schemeClr val="dk1"/>
                          </a:solidFill>
                          <a:effectLst/>
                          <a:latin typeface="+mn-lt"/>
                          <a:ea typeface="+mn-ea"/>
                          <a:cs typeface="+mn-cs"/>
                        </a:rPr>
                        <a:t>Real-time Forest Fire Detection with Wireless Sensor Networks. </a:t>
                      </a:r>
                      <a:endParaRPr kumimoji="0" lang="en-IN" sz="1800" kern="1200" dirty="0">
                        <a:solidFill>
                          <a:schemeClr val="dk1"/>
                        </a:solidFill>
                        <a:effectLst/>
                        <a:latin typeface="+mn-lt"/>
                        <a:ea typeface="+mn-ea"/>
                        <a:cs typeface="+mn-cs"/>
                      </a:endParaRPr>
                    </a:p>
                    <a:p>
                      <a:r>
                        <a:rPr kumimoji="0" lang="en-US" sz="1800" kern="1200" dirty="0" err="1">
                          <a:solidFill>
                            <a:schemeClr val="dk1"/>
                          </a:solidFill>
                          <a:effectLst/>
                          <a:latin typeface="+mn-lt"/>
                          <a:ea typeface="+mn-ea"/>
                          <a:cs typeface="+mn-cs"/>
                        </a:rPr>
                        <a:t>Liyang</a:t>
                      </a:r>
                      <a:r>
                        <a:rPr kumimoji="0" lang="en-US" sz="1800" kern="1200" dirty="0">
                          <a:solidFill>
                            <a:schemeClr val="dk1"/>
                          </a:solidFill>
                          <a:effectLst/>
                          <a:latin typeface="+mn-lt"/>
                          <a:ea typeface="+mn-ea"/>
                          <a:cs typeface="+mn-cs"/>
                        </a:rPr>
                        <a:t> Yu, Neng Wang, </a:t>
                      </a:r>
                      <a:r>
                        <a:rPr kumimoji="0" lang="en-US" sz="1800" kern="1200" dirty="0" err="1">
                          <a:solidFill>
                            <a:schemeClr val="dk1"/>
                          </a:solidFill>
                          <a:effectLst/>
                          <a:latin typeface="+mn-lt"/>
                          <a:ea typeface="+mn-ea"/>
                          <a:cs typeface="+mn-cs"/>
                        </a:rPr>
                        <a:t>Xiaoqiao</a:t>
                      </a:r>
                      <a:r>
                        <a:rPr kumimoji="0" lang="en-US" sz="1800" kern="1200" dirty="0">
                          <a:solidFill>
                            <a:schemeClr val="dk1"/>
                          </a:solidFill>
                          <a:effectLst/>
                          <a:latin typeface="+mn-lt"/>
                          <a:ea typeface="+mn-ea"/>
                          <a:cs typeface="+mn-cs"/>
                        </a:rPr>
                        <a:t> Meng.</a:t>
                      </a:r>
                    </a:p>
                    <a:p>
                      <a:r>
                        <a:rPr kumimoji="0" lang="en-US" sz="1800" kern="1200" dirty="0">
                          <a:solidFill>
                            <a:schemeClr val="dk1"/>
                          </a:solidFill>
                          <a:effectLst/>
                          <a:latin typeface="+mn-lt"/>
                          <a:ea typeface="+mn-ea"/>
                          <a:cs typeface="+mn-cs"/>
                        </a:rPr>
                        <a:t>IEEE</a:t>
                      </a:r>
                    </a:p>
                    <a:p>
                      <a:r>
                        <a:rPr kumimoji="0" lang="en-US" sz="1800" kern="1200" dirty="0">
                          <a:solidFill>
                            <a:schemeClr val="dk1"/>
                          </a:solidFill>
                          <a:effectLst/>
                          <a:latin typeface="+mn-lt"/>
                          <a:ea typeface="+mn-ea"/>
                          <a:cs typeface="+mn-cs"/>
                        </a:rPr>
                        <a:t>Date of Conference:25-27</a:t>
                      </a:r>
                    </a:p>
                    <a:p>
                      <a:r>
                        <a:rPr kumimoji="0" lang="en-US" sz="1800" kern="1200" dirty="0">
                          <a:solidFill>
                            <a:schemeClr val="dk1"/>
                          </a:solidFill>
                          <a:effectLst/>
                          <a:latin typeface="+mn-lt"/>
                          <a:ea typeface="+mn-ea"/>
                          <a:cs typeface="+mn-cs"/>
                        </a:rPr>
                        <a:t>May 2009</a:t>
                      </a:r>
                    </a:p>
                    <a:p>
                      <a:r>
                        <a:rPr kumimoji="0" lang="en-US" sz="1800" kern="1200" dirty="0">
                          <a:solidFill>
                            <a:schemeClr val="dk1"/>
                          </a:solidFill>
                          <a:effectLst/>
                          <a:latin typeface="+mn-lt"/>
                          <a:ea typeface="+mn-ea"/>
                          <a:cs typeface="+mn-cs"/>
                        </a:rPr>
                        <a:t>Date Added to IEEE</a:t>
                      </a:r>
                    </a:p>
                    <a:p>
                      <a:r>
                        <a:rPr kumimoji="0" lang="en-US" sz="1800" kern="1200" dirty="0">
                          <a:solidFill>
                            <a:schemeClr val="dk1"/>
                          </a:solidFill>
                          <a:effectLst/>
                          <a:latin typeface="+mn-lt"/>
                          <a:ea typeface="+mn-ea"/>
                          <a:cs typeface="+mn-cs"/>
                        </a:rPr>
                        <a:t>Xplore:30 June 2009</a:t>
                      </a:r>
                    </a:p>
                    <a:p>
                      <a:endParaRPr kumimoji="0" lang="en-US" sz="1800" kern="1200" dirty="0">
                        <a:solidFill>
                          <a:schemeClr val="dk1"/>
                        </a:solidFill>
                        <a:effectLst/>
                        <a:latin typeface="+mn-lt"/>
                        <a:ea typeface="+mn-ea"/>
                        <a:cs typeface="+mn-cs"/>
                      </a:endParaRPr>
                    </a:p>
                    <a:p>
                      <a:endParaRPr kumimoji="0" lang="en-US" sz="1800" kern="1200" dirty="0">
                        <a:solidFill>
                          <a:schemeClr val="dk1"/>
                        </a:solidFill>
                        <a:effectLst/>
                        <a:latin typeface="+mn-lt"/>
                        <a:ea typeface="+mn-ea"/>
                        <a:cs typeface="+mn-cs"/>
                      </a:endParaRPr>
                    </a:p>
                    <a:p>
                      <a:endParaRPr lang="en-IN" dirty="0">
                        <a:effectLst/>
                      </a:endParaRPr>
                    </a:p>
                  </a:txBody>
                  <a:tcPr/>
                </a:tc>
                <a:tc>
                  <a:txBody>
                    <a:bodyPr/>
                    <a:lstStyle/>
                    <a:p>
                      <a:pPr>
                        <a:lnSpc>
                          <a:spcPct val="120000"/>
                        </a:lnSpc>
                        <a:spcBef>
                          <a:spcPts val="600"/>
                        </a:spcBef>
                      </a:pPr>
                      <a:r>
                        <a:rPr lang="en-US" sz="2000" dirty="0">
                          <a:solidFill>
                            <a:schemeClr val="tx1"/>
                          </a:solidFill>
                          <a:effectLst/>
                          <a:latin typeface="+mn-lt"/>
                          <a:ea typeface="Open Sans" panose="020B0606030504020204" pitchFamily="34" charset="0"/>
                        </a:rPr>
                        <a:t>Sensor Network for Forest Fire Detection.</a:t>
                      </a:r>
                      <a:endParaRPr lang="en-IN" sz="2000" dirty="0">
                        <a:solidFill>
                          <a:schemeClr val="tx1"/>
                        </a:solidFill>
                        <a:effectLst/>
                        <a:latin typeface="+mn-lt"/>
                        <a:ea typeface="Open Sans" panose="020B0606030504020204" pitchFamily="34" charset="0"/>
                      </a:endParaRPr>
                    </a:p>
                    <a:p>
                      <a:pPr>
                        <a:lnSpc>
                          <a:spcPct val="120000"/>
                        </a:lnSpc>
                        <a:spcBef>
                          <a:spcPts val="600"/>
                        </a:spcBef>
                      </a:pPr>
                      <a:r>
                        <a:rPr lang="en-US" sz="2000" dirty="0">
                          <a:solidFill>
                            <a:schemeClr val="tx1"/>
                          </a:solidFill>
                          <a:effectLst/>
                          <a:latin typeface="+mn-lt"/>
                          <a:ea typeface="Open Sans" panose="020B0606030504020204" pitchFamily="34" charset="0"/>
                        </a:rPr>
                        <a:t>Clustering, Data Collection, Data Processing in Wireless Sensor Network.</a:t>
                      </a:r>
                      <a:endParaRPr lang="en-IN" sz="2000" dirty="0">
                        <a:solidFill>
                          <a:schemeClr val="tx1"/>
                        </a:solidFill>
                        <a:effectLst/>
                        <a:latin typeface="+mn-lt"/>
                        <a:ea typeface="Open Sans" panose="020B0606030504020204" pitchFamily="34" charset="0"/>
                      </a:endParaRPr>
                    </a:p>
                  </a:txBody>
                  <a:tcPr marL="63500" marR="63500" marT="63500" marB="63500"/>
                </a:tc>
                <a:extLst>
                  <a:ext uri="{0D108BD9-81ED-4DB2-BD59-A6C34878D82A}">
                    <a16:rowId xmlns:a16="http://schemas.microsoft.com/office/drawing/2014/main" val="1729872985"/>
                  </a:ext>
                </a:extLst>
              </a:tr>
              <a:tr h="861569">
                <a:tc>
                  <a:txBody>
                    <a:bodyPr/>
                    <a:lstStyle/>
                    <a:p>
                      <a:pPr lvl="0">
                        <a:buNone/>
                      </a:pPr>
                      <a:endParaRPr lang="en-IN" dirty="0">
                        <a:effectLst/>
                      </a:endParaRPr>
                    </a:p>
                  </a:txBody>
                  <a:tcPr/>
                </a:tc>
                <a:tc>
                  <a:txBody>
                    <a:bodyPr/>
                    <a:lstStyle/>
                    <a:p>
                      <a:endParaRPr lang="en-IN" dirty="0">
                        <a:effectLst/>
                      </a:endParaRPr>
                    </a:p>
                  </a:txBody>
                  <a:tcPr/>
                </a:tc>
                <a:tc>
                  <a:txBody>
                    <a:bodyPr/>
                    <a:lstStyle/>
                    <a:p>
                      <a:pPr lvl="0" algn="just">
                        <a:buNone/>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806675929"/>
                  </a:ext>
                </a:extLst>
              </a:tr>
            </a:tbl>
          </a:graphicData>
        </a:graphic>
      </p:graphicFrame>
    </p:spTree>
    <p:extLst>
      <p:ext uri="{BB962C8B-B14F-4D97-AF65-F5344CB8AC3E}">
        <p14:creationId xmlns:p14="http://schemas.microsoft.com/office/powerpoint/2010/main" val="126429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1F7F-00A8-14B5-63DA-14D4752DCEC3}"/>
              </a:ext>
            </a:extLst>
          </p:cNvPr>
          <p:cNvSpPr>
            <a:spLocks noGrp="1"/>
          </p:cNvSpPr>
          <p:nvPr>
            <p:ph type="title"/>
          </p:nvPr>
        </p:nvSpPr>
        <p:spPr/>
        <p:txBody>
          <a:bodyPr>
            <a:normAutofit fontScale="90000"/>
          </a:bodyPr>
          <a:lstStyle/>
          <a:p>
            <a:r>
              <a:rPr lang="en-IN" dirty="0"/>
              <a:t>Literature Review </a:t>
            </a:r>
          </a:p>
        </p:txBody>
      </p:sp>
      <p:graphicFrame>
        <p:nvGraphicFramePr>
          <p:cNvPr id="6" name="Table 5">
            <a:extLst>
              <a:ext uri="{FF2B5EF4-FFF2-40B4-BE49-F238E27FC236}">
                <a16:creationId xmlns:a16="http://schemas.microsoft.com/office/drawing/2014/main" id="{10F1635A-C664-968E-68C1-4CC837C3339C}"/>
              </a:ext>
            </a:extLst>
          </p:cNvPr>
          <p:cNvGraphicFramePr>
            <a:graphicFrameLocks noGrp="1"/>
          </p:cNvGraphicFramePr>
          <p:nvPr>
            <p:extLst>
              <p:ext uri="{D42A27DB-BD31-4B8C-83A1-F6EECF244321}">
                <p14:modId xmlns:p14="http://schemas.microsoft.com/office/powerpoint/2010/main" val="1883895757"/>
              </p:ext>
            </p:extLst>
          </p:nvPr>
        </p:nvGraphicFramePr>
        <p:xfrm>
          <a:off x="76200" y="762000"/>
          <a:ext cx="8915400" cy="5638799"/>
        </p:xfrm>
        <a:graphic>
          <a:graphicData uri="http://schemas.openxmlformats.org/drawingml/2006/table">
            <a:tbl>
              <a:tblPr firstRow="1" bandRow="1">
                <a:tableStyleId>{5C22544A-7EE6-4342-B048-85BDC9FD1C3A}</a:tableStyleId>
              </a:tblPr>
              <a:tblGrid>
                <a:gridCol w="983439">
                  <a:extLst>
                    <a:ext uri="{9D8B030D-6E8A-4147-A177-3AD203B41FA5}">
                      <a16:colId xmlns:a16="http://schemas.microsoft.com/office/drawing/2014/main" val="903945529"/>
                    </a:ext>
                  </a:extLst>
                </a:gridCol>
                <a:gridCol w="3163437">
                  <a:extLst>
                    <a:ext uri="{9D8B030D-6E8A-4147-A177-3AD203B41FA5}">
                      <a16:colId xmlns:a16="http://schemas.microsoft.com/office/drawing/2014/main" val="1935472423"/>
                    </a:ext>
                  </a:extLst>
                </a:gridCol>
                <a:gridCol w="4768524">
                  <a:extLst>
                    <a:ext uri="{9D8B030D-6E8A-4147-A177-3AD203B41FA5}">
                      <a16:colId xmlns:a16="http://schemas.microsoft.com/office/drawing/2014/main" val="2230251532"/>
                    </a:ext>
                  </a:extLst>
                </a:gridCol>
              </a:tblGrid>
              <a:tr h="459710">
                <a:tc>
                  <a:txBody>
                    <a:bodyPr/>
                    <a:lstStyle/>
                    <a:p>
                      <a:pPr rtl="0" fontAlgn="base"/>
                      <a:r>
                        <a:rPr lang="en-IN" dirty="0">
                          <a:effectLst/>
                        </a:rPr>
                        <a:t>Sr no​</a:t>
                      </a:r>
                      <a:endParaRPr lang="en-IN" b="1" dirty="0">
                        <a:solidFill>
                          <a:srgbClr val="FFFFFF"/>
                        </a:solidFill>
                        <a:effectLst/>
                      </a:endParaRPr>
                    </a:p>
                  </a:txBody>
                  <a:tcPr/>
                </a:tc>
                <a:tc>
                  <a:txBody>
                    <a:bodyPr/>
                    <a:lstStyle/>
                    <a:p>
                      <a:pPr rtl="0" fontAlgn="base"/>
                      <a:r>
                        <a:rPr lang="en-IN" dirty="0">
                          <a:effectLst/>
                        </a:rPr>
                        <a:t>Research Paper ​</a:t>
                      </a:r>
                      <a:endParaRPr lang="en-IN" b="1" dirty="0">
                        <a:solidFill>
                          <a:srgbClr val="FFFFFF"/>
                        </a:solidFill>
                        <a:effectLst/>
                      </a:endParaRPr>
                    </a:p>
                  </a:txBody>
                  <a:tcPr/>
                </a:tc>
                <a:tc>
                  <a:txBody>
                    <a:bodyPr/>
                    <a:lstStyle/>
                    <a:p>
                      <a:pPr rtl="0" fontAlgn="base"/>
                      <a:r>
                        <a:rPr lang="en-IN" dirty="0">
                          <a:effectLst/>
                        </a:rPr>
                        <a:t> Finding​</a:t>
                      </a:r>
                      <a:endParaRPr lang="en-IN" b="1" dirty="0">
                        <a:solidFill>
                          <a:srgbClr val="FFFFFF"/>
                        </a:solidFill>
                        <a:effectLst/>
                      </a:endParaRPr>
                    </a:p>
                  </a:txBody>
                  <a:tcPr/>
                </a:tc>
                <a:extLst>
                  <a:ext uri="{0D108BD9-81ED-4DB2-BD59-A6C34878D82A}">
                    <a16:rowId xmlns:a16="http://schemas.microsoft.com/office/drawing/2014/main" val="2215489125"/>
                  </a:ext>
                </a:extLst>
              </a:tr>
              <a:tr h="4252316">
                <a:tc>
                  <a:txBody>
                    <a:bodyPr/>
                    <a:lstStyle/>
                    <a:p>
                      <a:pPr lvl="0">
                        <a:buNone/>
                      </a:pPr>
                      <a:r>
                        <a:rPr lang="en-IN" dirty="0">
                          <a:effectLst/>
                        </a:rPr>
                        <a:t>2</a:t>
                      </a: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txBody>
                  <a:tcPr/>
                </a:tc>
                <a:tc>
                  <a:txBody>
                    <a:bodyPr/>
                    <a:lstStyle/>
                    <a:p>
                      <a:r>
                        <a:rPr kumimoji="0" lang="en-US" sz="1800" kern="1200" dirty="0">
                          <a:solidFill>
                            <a:schemeClr val="dk1"/>
                          </a:solidFill>
                          <a:effectLst/>
                          <a:latin typeface="+mn-lt"/>
                          <a:ea typeface="+mn-ea"/>
                          <a:cs typeface="+mn-cs"/>
                        </a:rPr>
                        <a:t>[S. </a:t>
                      </a:r>
                      <a:r>
                        <a:rPr kumimoji="0" lang="en-US" sz="1800" kern="1200" dirty="0" err="1">
                          <a:solidFill>
                            <a:schemeClr val="dk1"/>
                          </a:solidFill>
                          <a:effectLst/>
                          <a:latin typeface="+mn-lt"/>
                          <a:ea typeface="+mn-ea"/>
                          <a:cs typeface="+mn-cs"/>
                        </a:rPr>
                        <a:t>Madkar</a:t>
                      </a:r>
                      <a:r>
                        <a:rPr kumimoji="0" lang="en-US" sz="1800" kern="1200" dirty="0">
                          <a:solidFill>
                            <a:schemeClr val="dk1"/>
                          </a:solidFill>
                          <a:effectLst/>
                          <a:latin typeface="+mn-lt"/>
                          <a:ea typeface="+mn-ea"/>
                          <a:cs typeface="+mn-cs"/>
                        </a:rPr>
                        <a:t>, D. Y. </a:t>
                      </a:r>
                      <a:r>
                        <a:rPr kumimoji="0" lang="en-US" sz="1800" kern="1200" dirty="0" err="1">
                          <a:solidFill>
                            <a:schemeClr val="dk1"/>
                          </a:solidFill>
                          <a:effectLst/>
                          <a:latin typeface="+mn-lt"/>
                          <a:ea typeface="+mn-ea"/>
                          <a:cs typeface="+mn-cs"/>
                        </a:rPr>
                        <a:t>Sakhare</a:t>
                      </a:r>
                      <a:r>
                        <a:rPr kumimoji="0" lang="en-US" sz="1800" kern="1200" dirty="0">
                          <a:solidFill>
                            <a:schemeClr val="dk1"/>
                          </a:solidFill>
                          <a:effectLst/>
                          <a:latin typeface="+mn-lt"/>
                          <a:ea typeface="+mn-ea"/>
                          <a:cs typeface="+mn-cs"/>
                        </a:rPr>
                        <a:t>, K. A. </a:t>
                      </a:r>
                      <a:r>
                        <a:rPr kumimoji="0" lang="en-US" sz="1800" kern="1200" dirty="0" err="1">
                          <a:solidFill>
                            <a:schemeClr val="dk1"/>
                          </a:solidFill>
                          <a:effectLst/>
                          <a:latin typeface="+mn-lt"/>
                          <a:ea typeface="+mn-ea"/>
                          <a:cs typeface="+mn-cs"/>
                        </a:rPr>
                        <a:t>Phutane</a:t>
                      </a:r>
                      <a:r>
                        <a:rPr kumimoji="0" lang="en-US" sz="1800" kern="1200" dirty="0">
                          <a:solidFill>
                            <a:schemeClr val="dk1"/>
                          </a:solidFill>
                          <a:effectLst/>
                          <a:latin typeface="+mn-lt"/>
                          <a:ea typeface="+mn-ea"/>
                          <a:cs typeface="+mn-cs"/>
                        </a:rPr>
                        <a:t>, A. P. </a:t>
                      </a:r>
                      <a:r>
                        <a:rPr kumimoji="0" lang="en-US" sz="1800" kern="1200" dirty="0" err="1">
                          <a:solidFill>
                            <a:schemeClr val="dk1"/>
                          </a:solidFill>
                          <a:effectLst/>
                          <a:latin typeface="+mn-lt"/>
                          <a:ea typeface="+mn-ea"/>
                          <a:cs typeface="+mn-cs"/>
                        </a:rPr>
                        <a:t>Haral</a:t>
                      </a:r>
                      <a:r>
                        <a:rPr kumimoji="0" lang="en-US" sz="1800" kern="1200" dirty="0">
                          <a:solidFill>
                            <a:schemeClr val="dk1"/>
                          </a:solidFill>
                          <a:effectLst/>
                          <a:latin typeface="+mn-lt"/>
                          <a:ea typeface="+mn-ea"/>
                          <a:cs typeface="+mn-cs"/>
                        </a:rPr>
                        <a:t>, K. B. </a:t>
                      </a:r>
                      <a:r>
                        <a:rPr kumimoji="0" lang="en-US" sz="1800" kern="1200" dirty="0" err="1">
                          <a:solidFill>
                            <a:schemeClr val="dk1"/>
                          </a:solidFill>
                          <a:effectLst/>
                          <a:latin typeface="+mn-lt"/>
                          <a:ea typeface="+mn-ea"/>
                          <a:cs typeface="+mn-cs"/>
                        </a:rPr>
                        <a:t>Nikam</a:t>
                      </a:r>
                      <a:r>
                        <a:rPr kumimoji="0" lang="en-US" sz="1800" kern="1200" dirty="0">
                          <a:solidFill>
                            <a:schemeClr val="dk1"/>
                          </a:solidFill>
                          <a:effectLst/>
                          <a:latin typeface="+mn-lt"/>
                          <a:ea typeface="+mn-ea"/>
                          <a:cs typeface="+mn-cs"/>
                        </a:rPr>
                        <a:t> and S. </a:t>
                      </a:r>
                      <a:r>
                        <a:rPr kumimoji="0" lang="en-US" sz="1800" kern="1200" dirty="0" err="1">
                          <a:solidFill>
                            <a:schemeClr val="dk1"/>
                          </a:solidFill>
                          <a:effectLst/>
                          <a:latin typeface="+mn-lt"/>
                          <a:ea typeface="+mn-ea"/>
                          <a:cs typeface="+mn-cs"/>
                        </a:rPr>
                        <a:t>Tharunyha</a:t>
                      </a:r>
                      <a:r>
                        <a:rPr kumimoji="0" lang="en-US" sz="1800" kern="1200" dirty="0">
                          <a:solidFill>
                            <a:schemeClr val="dk1"/>
                          </a:solidFill>
                          <a:effectLst/>
                          <a:latin typeface="+mn-lt"/>
                          <a:ea typeface="+mn-ea"/>
                          <a:cs typeface="+mn-cs"/>
                        </a:rPr>
                        <a:t>, "Video Based Forest Fire and Smoke Detection Using </a:t>
                      </a:r>
                      <a:r>
                        <a:rPr kumimoji="0" lang="en-US" sz="1800" kern="1200" dirty="0" err="1">
                          <a:solidFill>
                            <a:schemeClr val="dk1"/>
                          </a:solidFill>
                          <a:effectLst/>
                          <a:latin typeface="+mn-lt"/>
                          <a:ea typeface="+mn-ea"/>
                          <a:cs typeface="+mn-cs"/>
                        </a:rPr>
                        <a:t>YoLo</a:t>
                      </a:r>
                      <a:r>
                        <a:rPr kumimoji="0" lang="en-US" sz="1800" kern="1200" dirty="0">
                          <a:solidFill>
                            <a:schemeClr val="dk1"/>
                          </a:solidFill>
                          <a:effectLst/>
                          <a:latin typeface="+mn-lt"/>
                          <a:ea typeface="+mn-ea"/>
                          <a:cs typeface="+mn-cs"/>
                        </a:rPr>
                        <a:t> and CNN," 2022 International Conference on Power, Energy, Control and Transmission Systems (ICPECTS), Chennai, India, 2022, pp. 1-5, </a:t>
                      </a:r>
                      <a:r>
                        <a:rPr kumimoji="0" lang="en-US" sz="1800" kern="1200" dirty="0" err="1">
                          <a:solidFill>
                            <a:schemeClr val="dk1"/>
                          </a:solidFill>
                          <a:effectLst/>
                          <a:latin typeface="+mn-lt"/>
                          <a:ea typeface="+mn-ea"/>
                          <a:cs typeface="+mn-cs"/>
                        </a:rPr>
                        <a:t>doi</a:t>
                      </a:r>
                      <a:r>
                        <a:rPr kumimoji="0" lang="en-US" sz="1800" kern="1200" dirty="0">
                          <a:solidFill>
                            <a:schemeClr val="dk1"/>
                          </a:solidFill>
                          <a:effectLst/>
                          <a:latin typeface="+mn-lt"/>
                          <a:ea typeface="+mn-ea"/>
                          <a:cs typeface="+mn-cs"/>
                        </a:rPr>
                        <a:t>: 10.1109/ICPECTS56089.2022.10046717.</a:t>
                      </a:r>
                      <a:endParaRPr lang="en-IN" dirty="0">
                        <a:effectLst/>
                      </a:endParaRPr>
                    </a:p>
                  </a:txBody>
                  <a:tcPr/>
                </a:tc>
                <a:tc>
                  <a:txBody>
                    <a:bodyPr/>
                    <a:lstStyle/>
                    <a:p>
                      <a:pPr>
                        <a:lnSpc>
                          <a:spcPct val="120000"/>
                        </a:lnSpc>
                        <a:spcBef>
                          <a:spcPts val="600"/>
                        </a:spcBef>
                      </a:pPr>
                      <a:r>
                        <a:rPr lang="en-US" sz="1800" dirty="0">
                          <a:solidFill>
                            <a:schemeClr val="tx1"/>
                          </a:solidFill>
                          <a:effectLst/>
                          <a:latin typeface="+mn-lt"/>
                          <a:ea typeface="Open Sans" panose="020B0606030504020204" pitchFamily="34" charset="0"/>
                        </a:rPr>
                        <a:t> </a:t>
                      </a:r>
                      <a:r>
                        <a:rPr lang="en-US" sz="2000" dirty="0">
                          <a:solidFill>
                            <a:schemeClr val="tx1"/>
                          </a:solidFill>
                          <a:effectLst/>
                          <a:latin typeface="+mn-lt"/>
                          <a:ea typeface="Open Sans" panose="020B0606030504020204" pitchFamily="34" charset="0"/>
                        </a:rPr>
                        <a:t>The effectiveness of  YOLO and CNN architectures in detecting forest fires and smoke in video footage. The study could discuss the comparative analysis of detection accuracy, speed, and computational efficiency between the two methods. </a:t>
                      </a:r>
                      <a:endParaRPr lang="en-IN" sz="2000" dirty="0">
                        <a:solidFill>
                          <a:schemeClr val="tx1"/>
                        </a:solidFill>
                        <a:effectLst/>
                        <a:latin typeface="+mn-lt"/>
                        <a:ea typeface="Open Sans" panose="020B0606030504020204" pitchFamily="34" charset="0"/>
                      </a:endParaRPr>
                    </a:p>
                  </a:txBody>
                  <a:tcPr marL="63500" marR="63500" marT="63500" marB="63500"/>
                </a:tc>
                <a:extLst>
                  <a:ext uri="{0D108BD9-81ED-4DB2-BD59-A6C34878D82A}">
                    <a16:rowId xmlns:a16="http://schemas.microsoft.com/office/drawing/2014/main" val="1729872985"/>
                  </a:ext>
                </a:extLst>
              </a:tr>
              <a:tr h="926773">
                <a:tc>
                  <a:txBody>
                    <a:bodyPr/>
                    <a:lstStyle/>
                    <a:p>
                      <a:pPr lvl="0">
                        <a:buNone/>
                      </a:pPr>
                      <a:endParaRPr lang="en-IN" dirty="0">
                        <a:effectLst/>
                      </a:endParaRPr>
                    </a:p>
                  </a:txBody>
                  <a:tcPr/>
                </a:tc>
                <a:tc>
                  <a:txBody>
                    <a:bodyPr/>
                    <a:lstStyle/>
                    <a:p>
                      <a:endParaRPr lang="en-IN" dirty="0">
                        <a:effectLst/>
                      </a:endParaRPr>
                    </a:p>
                  </a:txBody>
                  <a:tcPr/>
                </a:tc>
                <a:tc>
                  <a:txBody>
                    <a:bodyPr/>
                    <a:lstStyle/>
                    <a:p>
                      <a:pPr lvl="0" algn="just">
                        <a:buNone/>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806675929"/>
                  </a:ext>
                </a:extLst>
              </a:tr>
            </a:tbl>
          </a:graphicData>
        </a:graphic>
      </p:graphicFrame>
    </p:spTree>
    <p:extLst>
      <p:ext uri="{BB962C8B-B14F-4D97-AF65-F5344CB8AC3E}">
        <p14:creationId xmlns:p14="http://schemas.microsoft.com/office/powerpoint/2010/main" val="229379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0B44-CF7D-3357-F23B-57FB99A97652}"/>
              </a:ext>
            </a:extLst>
          </p:cNvPr>
          <p:cNvSpPr>
            <a:spLocks noGrp="1"/>
          </p:cNvSpPr>
          <p:nvPr>
            <p:ph type="title"/>
          </p:nvPr>
        </p:nvSpPr>
        <p:spPr/>
        <p:txBody>
          <a:bodyPr>
            <a:normAutofit fontScale="90000"/>
          </a:bodyPr>
          <a:lstStyle/>
          <a:p>
            <a:r>
              <a:rPr lang="en-IN" dirty="0"/>
              <a:t>Literature Review </a:t>
            </a:r>
          </a:p>
        </p:txBody>
      </p:sp>
      <p:graphicFrame>
        <p:nvGraphicFramePr>
          <p:cNvPr id="4" name="Table 3">
            <a:extLst>
              <a:ext uri="{FF2B5EF4-FFF2-40B4-BE49-F238E27FC236}">
                <a16:creationId xmlns:a16="http://schemas.microsoft.com/office/drawing/2014/main" id="{876610D0-EF15-905C-E3A1-57A1176BB9B8}"/>
              </a:ext>
            </a:extLst>
          </p:cNvPr>
          <p:cNvGraphicFramePr>
            <a:graphicFrameLocks noGrp="1"/>
          </p:cNvGraphicFramePr>
          <p:nvPr>
            <p:extLst>
              <p:ext uri="{D42A27DB-BD31-4B8C-83A1-F6EECF244321}">
                <p14:modId xmlns:p14="http://schemas.microsoft.com/office/powerpoint/2010/main" val="2684499577"/>
              </p:ext>
            </p:extLst>
          </p:nvPr>
        </p:nvGraphicFramePr>
        <p:xfrm>
          <a:off x="0" y="685800"/>
          <a:ext cx="9144000" cy="5715000"/>
        </p:xfrm>
        <a:graphic>
          <a:graphicData uri="http://schemas.openxmlformats.org/drawingml/2006/table">
            <a:tbl>
              <a:tblPr firstRow="1" bandRow="1">
                <a:tableStyleId>{5C22544A-7EE6-4342-B048-85BDC9FD1C3A}</a:tableStyleId>
              </a:tblPr>
              <a:tblGrid>
                <a:gridCol w="1008655">
                  <a:extLst>
                    <a:ext uri="{9D8B030D-6E8A-4147-A177-3AD203B41FA5}">
                      <a16:colId xmlns:a16="http://schemas.microsoft.com/office/drawing/2014/main" val="903945529"/>
                    </a:ext>
                  </a:extLst>
                </a:gridCol>
                <a:gridCol w="3244551">
                  <a:extLst>
                    <a:ext uri="{9D8B030D-6E8A-4147-A177-3AD203B41FA5}">
                      <a16:colId xmlns:a16="http://schemas.microsoft.com/office/drawing/2014/main" val="1935472423"/>
                    </a:ext>
                  </a:extLst>
                </a:gridCol>
                <a:gridCol w="4890794">
                  <a:extLst>
                    <a:ext uri="{9D8B030D-6E8A-4147-A177-3AD203B41FA5}">
                      <a16:colId xmlns:a16="http://schemas.microsoft.com/office/drawing/2014/main" val="2230251532"/>
                    </a:ext>
                  </a:extLst>
                </a:gridCol>
              </a:tblGrid>
              <a:tr h="465923">
                <a:tc>
                  <a:txBody>
                    <a:bodyPr/>
                    <a:lstStyle/>
                    <a:p>
                      <a:pPr rtl="0" fontAlgn="base"/>
                      <a:r>
                        <a:rPr lang="en-IN" dirty="0">
                          <a:effectLst/>
                        </a:rPr>
                        <a:t>Sr no​</a:t>
                      </a:r>
                      <a:endParaRPr lang="en-IN" b="1" dirty="0">
                        <a:solidFill>
                          <a:srgbClr val="FFFFFF"/>
                        </a:solidFill>
                        <a:effectLst/>
                      </a:endParaRPr>
                    </a:p>
                  </a:txBody>
                  <a:tcPr/>
                </a:tc>
                <a:tc>
                  <a:txBody>
                    <a:bodyPr/>
                    <a:lstStyle/>
                    <a:p>
                      <a:pPr rtl="0" fontAlgn="base"/>
                      <a:r>
                        <a:rPr lang="en-IN" dirty="0">
                          <a:effectLst/>
                        </a:rPr>
                        <a:t>Research Paper ​</a:t>
                      </a:r>
                      <a:endParaRPr lang="en-IN" b="1" dirty="0">
                        <a:solidFill>
                          <a:srgbClr val="FFFFFF"/>
                        </a:solidFill>
                        <a:effectLst/>
                      </a:endParaRPr>
                    </a:p>
                  </a:txBody>
                  <a:tcPr/>
                </a:tc>
                <a:tc>
                  <a:txBody>
                    <a:bodyPr/>
                    <a:lstStyle/>
                    <a:p>
                      <a:pPr rtl="0" fontAlgn="base"/>
                      <a:r>
                        <a:rPr lang="en-IN" dirty="0">
                          <a:effectLst/>
                        </a:rPr>
                        <a:t> Finding​</a:t>
                      </a:r>
                      <a:endParaRPr lang="en-IN" b="1" dirty="0">
                        <a:solidFill>
                          <a:srgbClr val="FFFFFF"/>
                        </a:solidFill>
                        <a:effectLst/>
                      </a:endParaRPr>
                    </a:p>
                  </a:txBody>
                  <a:tcPr/>
                </a:tc>
                <a:extLst>
                  <a:ext uri="{0D108BD9-81ED-4DB2-BD59-A6C34878D82A}">
                    <a16:rowId xmlns:a16="http://schemas.microsoft.com/office/drawing/2014/main" val="2215489125"/>
                  </a:ext>
                </a:extLst>
              </a:tr>
              <a:tr h="4309780">
                <a:tc>
                  <a:txBody>
                    <a:bodyPr/>
                    <a:lstStyle/>
                    <a:p>
                      <a:pPr lvl="0">
                        <a:buNone/>
                      </a:pPr>
                      <a:r>
                        <a:rPr lang="en-IN" dirty="0">
                          <a:effectLst/>
                        </a:rPr>
                        <a:t>3</a:t>
                      </a: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p>
                      <a:pPr lvl="0">
                        <a:buNone/>
                      </a:pPr>
                      <a:endParaRPr lang="en-IN" dirty="0">
                        <a:effectLst/>
                      </a:endParaRPr>
                    </a:p>
                  </a:txBody>
                  <a:tcPr/>
                </a:tc>
                <a:tc>
                  <a:txBody>
                    <a:bodyPr/>
                    <a:lstStyle/>
                    <a:p>
                      <a:r>
                        <a:rPr kumimoji="0" lang="en-US" sz="1800" kern="1200" dirty="0">
                          <a:solidFill>
                            <a:schemeClr val="dk1"/>
                          </a:solidFill>
                          <a:effectLst/>
                          <a:latin typeface="+mn-lt"/>
                          <a:ea typeface="+mn-ea"/>
                          <a:cs typeface="+mn-cs"/>
                        </a:rPr>
                        <a:t>W. Wang, Q. Huang, H. Liu, Y. Jia and Q. Chen, "Forest Fire Detection Method Based on Deep Learning," </a:t>
                      </a:r>
                    </a:p>
                    <a:p>
                      <a:r>
                        <a:rPr kumimoji="0" lang="en-US" sz="1800" kern="1200" dirty="0">
                          <a:solidFill>
                            <a:schemeClr val="dk1"/>
                          </a:solidFill>
                          <a:effectLst/>
                          <a:latin typeface="+mn-lt"/>
                          <a:ea typeface="+mn-ea"/>
                          <a:cs typeface="+mn-cs"/>
                        </a:rPr>
                        <a:t>," 2022 International Conference on Cyber-Physical Social Intelligence (ICCSI), Nanjing, China, 2022</a:t>
                      </a:r>
                    </a:p>
                    <a:p>
                      <a:r>
                        <a:rPr kumimoji="0" lang="en-US" sz="1800" kern="1200" dirty="0">
                          <a:solidFill>
                            <a:schemeClr val="dk1"/>
                          </a:solidFill>
                          <a:effectLst/>
                          <a:latin typeface="+mn-lt"/>
                          <a:ea typeface="+mn-ea"/>
                          <a:cs typeface="+mn-cs"/>
                        </a:rPr>
                        <a:t>Date Added to IEEE Xplore:23-28 2022</a:t>
                      </a:r>
                    </a:p>
                    <a:p>
                      <a:endParaRPr lang="en-IN" dirty="0">
                        <a:effectLst/>
                      </a:endParaRPr>
                    </a:p>
                  </a:txBody>
                  <a:tcPr/>
                </a:tc>
                <a:tc>
                  <a:txBody>
                    <a:bodyPr/>
                    <a:lstStyle/>
                    <a:p>
                      <a:r>
                        <a:rPr kumimoji="0" lang="en-US" sz="2000" b="0" i="0" kern="1200" dirty="0">
                          <a:solidFill>
                            <a:schemeClr val="dk1"/>
                          </a:solidFill>
                          <a:effectLst/>
                          <a:latin typeface="+mn-lt"/>
                          <a:ea typeface="+mn-ea"/>
                          <a:cs typeface="+mn-cs"/>
                        </a:rPr>
                        <a:t>Deep learning methods show promise in improving forest fire detection accuracy compared to traditional approaches.</a:t>
                      </a:r>
                    </a:p>
                    <a:p>
                      <a:r>
                        <a:rPr kumimoji="0" lang="en-US" sz="2000" b="0" i="0" kern="1200" dirty="0">
                          <a:solidFill>
                            <a:schemeClr val="dk1"/>
                          </a:solidFill>
                          <a:effectLst/>
                          <a:latin typeface="+mn-lt"/>
                          <a:ea typeface="+mn-ea"/>
                          <a:cs typeface="+mn-cs"/>
                        </a:rPr>
                        <a:t>Various deep learning architectures, such as convolutional neural networks (CNNs) or recurrent neural networks (RNNs), have been successfully applied in fire detection tasks.</a:t>
                      </a:r>
                    </a:p>
                    <a:p>
                      <a:pPr>
                        <a:lnSpc>
                          <a:spcPct val="120000"/>
                        </a:lnSpc>
                        <a:spcBef>
                          <a:spcPts val="600"/>
                        </a:spcBef>
                      </a:pPr>
                      <a:endParaRPr lang="en-IN" sz="1800" dirty="0">
                        <a:solidFill>
                          <a:schemeClr val="tx1"/>
                        </a:solidFill>
                        <a:effectLst/>
                        <a:latin typeface="+mn-lt"/>
                        <a:ea typeface="Open Sans" panose="020B0606030504020204" pitchFamily="34" charset="0"/>
                      </a:endParaRPr>
                    </a:p>
                  </a:txBody>
                  <a:tcPr marL="63500" marR="63500" marT="63500" marB="63500"/>
                </a:tc>
                <a:extLst>
                  <a:ext uri="{0D108BD9-81ED-4DB2-BD59-A6C34878D82A}">
                    <a16:rowId xmlns:a16="http://schemas.microsoft.com/office/drawing/2014/main" val="1729872985"/>
                  </a:ext>
                </a:extLst>
              </a:tr>
              <a:tr h="939297">
                <a:tc>
                  <a:txBody>
                    <a:bodyPr/>
                    <a:lstStyle/>
                    <a:p>
                      <a:pPr lvl="0">
                        <a:buNone/>
                      </a:pPr>
                      <a:endParaRPr lang="en-IN" dirty="0">
                        <a:effectLst/>
                      </a:endParaRPr>
                    </a:p>
                  </a:txBody>
                  <a:tcPr/>
                </a:tc>
                <a:tc>
                  <a:txBody>
                    <a:bodyPr/>
                    <a:lstStyle/>
                    <a:p>
                      <a:endParaRPr lang="en-IN" dirty="0">
                        <a:effectLst/>
                      </a:endParaRPr>
                    </a:p>
                  </a:txBody>
                  <a:tcPr/>
                </a:tc>
                <a:tc>
                  <a:txBody>
                    <a:bodyPr/>
                    <a:lstStyle/>
                    <a:p>
                      <a:pPr lvl="0" algn="just">
                        <a:buNone/>
                      </a:pP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806675929"/>
                  </a:ext>
                </a:extLst>
              </a:tr>
            </a:tbl>
          </a:graphicData>
        </a:graphic>
      </p:graphicFrame>
    </p:spTree>
    <p:extLst>
      <p:ext uri="{BB962C8B-B14F-4D97-AF65-F5344CB8AC3E}">
        <p14:creationId xmlns:p14="http://schemas.microsoft.com/office/powerpoint/2010/main" val="89228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A5BA-6C36-D5C2-C882-2F990CA6B6DA}"/>
              </a:ext>
            </a:extLst>
          </p:cNvPr>
          <p:cNvSpPr>
            <a:spLocks noGrp="1"/>
          </p:cNvSpPr>
          <p:nvPr>
            <p:ph type="title"/>
          </p:nvPr>
        </p:nvSpPr>
        <p:spPr>
          <a:xfrm>
            <a:off x="-4482" y="152400"/>
            <a:ext cx="9144000" cy="457200"/>
          </a:xfrm>
        </p:spPr>
        <p:txBody>
          <a:bodyPr>
            <a:normAutofit fontScale="90000"/>
          </a:bodyPr>
          <a:lstStyle/>
          <a:p>
            <a:r>
              <a:rPr lang="en-US" dirty="0"/>
              <a:t>   Methodology</a:t>
            </a:r>
          </a:p>
        </p:txBody>
      </p:sp>
      <p:pic>
        <p:nvPicPr>
          <p:cNvPr id="3" name="Picture 2">
            <a:extLst>
              <a:ext uri="{FF2B5EF4-FFF2-40B4-BE49-F238E27FC236}">
                <a16:creationId xmlns:a16="http://schemas.microsoft.com/office/drawing/2014/main" id="{CDFEED8A-3BCD-8D60-D51B-884E9A95B93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870" r="8210"/>
          <a:stretch/>
        </p:blipFill>
        <p:spPr bwMode="auto">
          <a:xfrm>
            <a:off x="990600" y="782607"/>
            <a:ext cx="6705600" cy="529278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601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7CB1-7F48-9E1F-111C-9F64121D52E8}"/>
              </a:ext>
            </a:extLst>
          </p:cNvPr>
          <p:cNvSpPr>
            <a:spLocks noGrp="1"/>
          </p:cNvSpPr>
          <p:nvPr>
            <p:ph type="title"/>
          </p:nvPr>
        </p:nvSpPr>
        <p:spPr/>
        <p:txBody>
          <a:bodyPr>
            <a:normAutofit fontScale="90000"/>
          </a:bodyPr>
          <a:lstStyle/>
          <a:p>
            <a:r>
              <a:rPr lang="en-IN" dirty="0"/>
              <a:t>Work Done</a:t>
            </a:r>
          </a:p>
        </p:txBody>
      </p:sp>
      <p:sp>
        <p:nvSpPr>
          <p:cNvPr id="6" name="TextBox 5">
            <a:extLst>
              <a:ext uri="{FF2B5EF4-FFF2-40B4-BE49-F238E27FC236}">
                <a16:creationId xmlns:a16="http://schemas.microsoft.com/office/drawing/2014/main" id="{1CBCBFB5-A110-04E4-7E5A-6F2218B6CF41}"/>
              </a:ext>
            </a:extLst>
          </p:cNvPr>
          <p:cNvSpPr txBox="1"/>
          <p:nvPr/>
        </p:nvSpPr>
        <p:spPr>
          <a:xfrm>
            <a:off x="304800" y="766732"/>
            <a:ext cx="8382000" cy="5324535"/>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system integrates IoT and Deep Learning to enhance forest fire detection accuracy and power efficiency.</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employs MQ sensors in a Wireless Sensor Network (WSN) to detect gases and smoke generated during forest fires.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Raspberry Pi is utilized for on-board image processing using the YOLOv8 Object Detection Model, reducing memory and power consumption.</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implements a two-step verification process, triggering the camera only after smoke detection, thus optimizing resources.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processing with YOLOv8 enables prompt alert signals to be sent to the fire department, facilitating early response to wildfires.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Raspberry Pi serves as the central base station for the wireless sensor network, coordinating data collection and processing.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3603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1181</Words>
  <Application>Microsoft Office PowerPoint</Application>
  <PresentationFormat>On-screen Show (4:3)</PresentationFormat>
  <Paragraphs>136</Paragraphs>
  <Slides>17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SimSun</vt:lpstr>
      <vt:lpstr>Arial</vt:lpstr>
      <vt:lpstr>Arial Black</vt:lpstr>
      <vt:lpstr>Calibri</vt:lpstr>
      <vt:lpstr>Cambria</vt:lpstr>
      <vt:lpstr>Franklin Gothic Book</vt:lpstr>
      <vt:lpstr>Open Sans</vt:lpstr>
      <vt:lpstr>Perpetua</vt:lpstr>
      <vt:lpstr>Times New Roman</vt:lpstr>
      <vt:lpstr>Wingdings 2</vt:lpstr>
      <vt:lpstr>Equity</vt:lpstr>
      <vt:lpstr>PowerPoint Presentation</vt:lpstr>
      <vt:lpstr>PowerPoint Presentation</vt:lpstr>
      <vt:lpstr>Introduction</vt:lpstr>
      <vt:lpstr>Problem Statement</vt:lpstr>
      <vt:lpstr>Literature Review</vt:lpstr>
      <vt:lpstr>Literature Review </vt:lpstr>
      <vt:lpstr>Literature Review </vt:lpstr>
      <vt:lpstr>   Methodology</vt:lpstr>
      <vt:lpstr>Work Done</vt:lpstr>
      <vt:lpstr>Work Done</vt:lpstr>
      <vt:lpstr>Results:</vt:lpstr>
      <vt:lpstr>Project plan</vt:lpstr>
      <vt:lpstr>Project Plan</vt:lpstr>
      <vt:lpstr>PowerPoint Presentation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dc:creator>
  <cp:lastModifiedBy>Anish Mendhe</cp:lastModifiedBy>
  <cp:revision>1</cp:revision>
  <dcterms:modified xsi:type="dcterms:W3CDTF">2024-03-30T03:14:34Z</dcterms:modified>
</cp:coreProperties>
</file>