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6922"/>
            <a:ext cx="6439217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1860"/>
            <a:ext cx="530288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777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01408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" y="635634"/>
            <a:ext cx="5734050" cy="0"/>
          </a:xfrm>
          <a:custGeom>
            <a:avLst/>
            <a:gdLst/>
            <a:ahLst/>
            <a:cxnLst/>
            <a:rect l="l" t="t" r="r" b="b"/>
            <a:pathLst>
              <a:path w="5734050" h="0">
                <a:moveTo>
                  <a:pt x="0" y="0"/>
                </a:moveTo>
                <a:lnTo>
                  <a:pt x="57340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2741422"/>
            <a:ext cx="53143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684" y="3231776"/>
            <a:ext cx="5558180" cy="489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5687" y="9950768"/>
            <a:ext cx="24241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777" y="9950768"/>
            <a:ext cx="17423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54396" y="9950768"/>
            <a:ext cx="17423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slide" Target="slide6.xml"/><Relationship Id="rId4" Type="http://schemas.openxmlformats.org/officeDocument/2006/relationships/slide" Target="slide7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" TargetMode="External"/><Relationship Id="rId3" Type="http://schemas.openxmlformats.org/officeDocument/2006/relationships/hyperlink" Target="https://www.google.com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alpaca.markets/docs/" TargetMode="External"/><Relationship Id="rId6" Type="http://schemas.openxmlformats.org/officeDocument/2006/relationships/hyperlink" Target="https://polygon.io/docs/getting-started" TargetMode="External"/><Relationship Id="rId7" Type="http://schemas.openxmlformats.org/officeDocument/2006/relationships/hyperlink" Target="https://www.nasdaq.com/" TargetMode="External"/><Relationship Id="rId8" Type="http://schemas.openxmlformats.org/officeDocument/2006/relationships/hyperlink" Target="https://docs.mongodb.com/" TargetMode="External"/><Relationship Id="rId9" Type="http://schemas.openxmlformats.org/officeDocument/2006/relationships/hyperlink" Target="https://reactjs.org/tutorial/tutorial.html" TargetMode="External"/><Relationship Id="rId10" Type="http://schemas.openxmlformats.org/officeDocument/2006/relationships/hyperlink" Target="https://material-ui.com/" TargetMode="External"/><Relationship Id="rId11" Type="http://schemas.openxmlformats.org/officeDocument/2006/relationships/hyperlink" Target="https://console.cron-job.org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604" y="2741422"/>
            <a:ext cx="5294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Dharmsinh</a:t>
            </a:r>
            <a:r>
              <a:rPr dirty="0"/>
              <a:t> </a:t>
            </a:r>
            <a:r>
              <a:rPr dirty="0" spc="-5"/>
              <a:t>Desai</a:t>
            </a:r>
            <a:r>
              <a:rPr dirty="0" spc="5"/>
              <a:t> </a:t>
            </a:r>
            <a:r>
              <a:rPr dirty="0" spc="-5"/>
              <a:t>University,</a:t>
            </a:r>
            <a:r>
              <a:rPr dirty="0" spc="-15"/>
              <a:t> </a:t>
            </a:r>
            <a:r>
              <a:rPr dirty="0" spc="-5"/>
              <a:t>Nadiad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8684" y="3231776"/>
            <a:ext cx="5365115" cy="489077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algn="ctr" marL="168910">
              <a:lnSpc>
                <a:spcPct val="100000"/>
              </a:lnSpc>
              <a:spcBef>
                <a:spcPts val="1025"/>
              </a:spcBef>
            </a:pPr>
            <a:r>
              <a:rPr dirty="0" sz="1600" spc="-5">
                <a:latin typeface="Times New Roman"/>
                <a:cs typeface="Times New Roman"/>
              </a:rPr>
              <a:t>Faculty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Technology, Department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">
                <a:latin typeface="Times New Roman"/>
                <a:cs typeface="Times New Roman"/>
              </a:rPr>
              <a:t> Information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Technology</a:t>
            </a:r>
            <a:endParaRPr sz="1600">
              <a:latin typeface="Times New Roman"/>
              <a:cs typeface="Times New Roman"/>
            </a:endParaRPr>
          </a:p>
          <a:p>
            <a:pPr algn="ctr" marL="1588770" marR="1406525">
              <a:lnSpc>
                <a:spcPts val="3400"/>
              </a:lnSpc>
              <a:spcBef>
                <a:spcPts val="125"/>
              </a:spcBef>
            </a:pPr>
            <a:r>
              <a:rPr dirty="0" sz="1800">
                <a:latin typeface="Times New Roman"/>
                <a:cs typeface="Times New Roman"/>
              </a:rPr>
              <a:t>B.Tech.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Semester</a:t>
            </a:r>
            <a:r>
              <a:rPr dirty="0" sz="1800">
                <a:latin typeface="Times New Roman"/>
                <a:cs typeface="Times New Roman"/>
              </a:rPr>
              <a:t> –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VI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Subject:</a:t>
            </a:r>
            <a:r>
              <a:rPr dirty="0" sz="1800" spc="-5">
                <a:latin typeface="Times New Roman"/>
                <a:cs typeface="Times New Roman"/>
              </a:rPr>
              <a:t> SDP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17653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Project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Title:</a:t>
            </a:r>
            <a:endParaRPr sz="1600">
              <a:latin typeface="Times New Roman"/>
              <a:cs typeface="Times New Roman"/>
            </a:endParaRPr>
          </a:p>
          <a:p>
            <a:pPr algn="ctr" marL="239395" marR="69850">
              <a:lnSpc>
                <a:spcPts val="2760"/>
              </a:lnSpc>
              <a:spcBef>
                <a:spcPts val="1335"/>
              </a:spcBef>
            </a:pPr>
            <a:r>
              <a:rPr dirty="0" sz="2400" spc="-5" b="1">
                <a:latin typeface="Times New Roman"/>
                <a:cs typeface="Times New Roman"/>
              </a:rPr>
              <a:t>Stock </a:t>
            </a:r>
            <a:r>
              <a:rPr dirty="0" sz="2400" b="1">
                <a:latin typeface="Times New Roman"/>
                <a:cs typeface="Times New Roman"/>
              </a:rPr>
              <a:t>Market </a:t>
            </a:r>
            <a:r>
              <a:rPr dirty="0" sz="2400" spc="-5" b="1">
                <a:latin typeface="Times New Roman"/>
                <a:cs typeface="Times New Roman"/>
              </a:rPr>
              <a:t>Look-up And </a:t>
            </a:r>
            <a:r>
              <a:rPr dirty="0" sz="2400" b="1">
                <a:latin typeface="Times New Roman"/>
                <a:cs typeface="Times New Roman"/>
              </a:rPr>
              <a:t>Prediction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9685" marR="2429510" indent="-7620">
              <a:lnSpc>
                <a:spcPts val="2300"/>
              </a:lnSpc>
            </a:pPr>
            <a:r>
              <a:rPr dirty="0" sz="2000" b="1">
                <a:latin typeface="Times New Roman"/>
                <a:cs typeface="Times New Roman"/>
              </a:rPr>
              <a:t>NAME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KANJIYA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YASH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ROLL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 IT054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9685" marR="1703070">
              <a:lnSpc>
                <a:spcPts val="2300"/>
              </a:lnSpc>
            </a:pPr>
            <a:r>
              <a:rPr dirty="0" sz="2000" b="1">
                <a:latin typeface="Times New Roman"/>
                <a:cs typeface="Times New Roman"/>
              </a:rPr>
              <a:t>NAME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KARANGIYA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KULDIP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ROLL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IT055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70" y="1074419"/>
            <a:ext cx="2098294" cy="1458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812038"/>
            <a:ext cx="6536055" cy="748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495300" marR="3899535" indent="-495934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95934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18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heavy" sz="18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Triggering</a:t>
            </a:r>
            <a:endParaRPr sz="1800">
              <a:latin typeface="Times New Roman"/>
              <a:cs typeface="Times New Roman"/>
            </a:endParaRPr>
          </a:p>
          <a:p>
            <a:pPr algn="ctr" marR="3903979">
              <a:lnSpc>
                <a:spcPct val="100000"/>
              </a:lnSpc>
              <a:spcBef>
                <a:spcPts val="1520"/>
              </a:spcBef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lvl="2" marL="1173480" indent="-5016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7411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Put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 Trigger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977265" marR="1645920">
              <a:lnSpc>
                <a:spcPts val="1839"/>
              </a:lnSpc>
              <a:tabLst>
                <a:tab pos="182943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Trigger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the </a:t>
            </a:r>
            <a:r>
              <a:rPr dirty="0" sz="1600" spc="-5">
                <a:latin typeface="Times New Roman"/>
                <a:cs typeface="Times New Roman"/>
              </a:rPr>
              <a:t>particular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Success/Failure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message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lvl="2" marL="1225550" indent="-503555">
              <a:lnSpc>
                <a:spcPct val="100000"/>
              </a:lnSpc>
              <a:buAutoNum type="arabicPeriod" startAt="2"/>
              <a:tabLst>
                <a:tab pos="122618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Update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Trigger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1077595" marR="2477770">
              <a:lnSpc>
                <a:spcPts val="1850"/>
              </a:lnSpc>
              <a:tabLst>
                <a:tab pos="1929764" algn="l"/>
              </a:tabLst>
            </a:pPr>
            <a:r>
              <a:rPr dirty="0" sz="1600">
                <a:latin typeface="Times New Roman"/>
                <a:cs typeface="Times New Roman"/>
              </a:rPr>
              <a:t>INPUT	</a:t>
            </a:r>
            <a:r>
              <a:rPr dirty="0" sz="1600" spc="-5">
                <a:latin typeface="Times New Roman"/>
                <a:cs typeface="Times New Roman"/>
              </a:rPr>
              <a:t>: Updated Trigger Price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Success/Failure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message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lvl="2" marL="1275715" indent="-503555">
              <a:lnSpc>
                <a:spcPct val="100000"/>
              </a:lnSpc>
              <a:buAutoNum type="arabicPeriod" startAt="3"/>
              <a:tabLst>
                <a:tab pos="127635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Delete the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Trigger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3"/>
            </a:pPr>
            <a:endParaRPr sz="1600">
              <a:latin typeface="Times New Roman"/>
              <a:cs typeface="Times New Roman"/>
            </a:endParaRPr>
          </a:p>
          <a:p>
            <a:pPr marL="1129665" marR="2427605">
              <a:lnSpc>
                <a:spcPts val="1839"/>
              </a:lnSpc>
              <a:tabLst>
                <a:tab pos="197993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Triggered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Success/Failure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message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alert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 any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update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delete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trigger.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 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will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cross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limit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instant</a:t>
            </a:r>
            <a:r>
              <a:rPr dirty="0" sz="1600">
                <a:latin typeface="Times New Roman"/>
                <a:cs typeface="Times New Roman"/>
              </a:rPr>
              <a:t> e-mail 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Related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 stock.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lvl="1" marL="407034" indent="-394970">
              <a:lnSpc>
                <a:spcPct val="100000"/>
              </a:lnSpc>
              <a:spcBef>
                <a:spcPts val="1395"/>
              </a:spcBef>
              <a:buAutoNum type="arabicPeriod" startAt="4"/>
              <a:tabLst>
                <a:tab pos="407670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18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heavy" sz="18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Portfolio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Market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endParaRPr sz="1800">
              <a:latin typeface="Times New Roman"/>
              <a:cs typeface="Times New Roman"/>
            </a:endParaRPr>
          </a:p>
          <a:p>
            <a:pPr marL="417830">
              <a:lnSpc>
                <a:spcPct val="100000"/>
              </a:lnSpc>
              <a:spcBef>
                <a:spcPts val="1535"/>
              </a:spcBef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lvl="2" marL="1123315" indent="-503555">
              <a:lnSpc>
                <a:spcPct val="100000"/>
              </a:lnSpc>
              <a:buAutoNum type="arabicPeriod"/>
              <a:tabLst>
                <a:tab pos="112395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Information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about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IPO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179830">
              <a:lnSpc>
                <a:spcPts val="1885"/>
              </a:lnSpc>
              <a:spcBef>
                <a:spcPts val="5"/>
              </a:spcBef>
              <a:tabLst>
                <a:tab pos="203200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 Click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IPO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tab</a:t>
            </a:r>
            <a:endParaRPr sz="1600">
              <a:latin typeface="Times New Roman"/>
              <a:cs typeface="Times New Roman"/>
            </a:endParaRPr>
          </a:p>
          <a:p>
            <a:pPr marL="1179830">
              <a:lnSpc>
                <a:spcPts val="1885"/>
              </a:lnSpc>
            </a:pP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Display</a:t>
            </a:r>
            <a:r>
              <a:rPr dirty="0" sz="1600">
                <a:latin typeface="Times New Roman"/>
                <a:cs typeface="Times New Roman"/>
              </a:rPr>
              <a:t> all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related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IPO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3622" y="8905493"/>
            <a:ext cx="4824730" cy="1436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User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 detail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IPO.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R.4.2 :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Manage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Portfolio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698500" marR="5080">
              <a:lnSpc>
                <a:spcPts val="1839"/>
              </a:lnSpc>
            </a:pPr>
            <a:r>
              <a:rPr dirty="0" sz="1600">
                <a:latin typeface="Times New Roman"/>
                <a:cs typeface="Times New Roman"/>
              </a:rPr>
              <a:t>Input</a:t>
            </a:r>
            <a:r>
              <a:rPr dirty="0" sz="1600" spc="-5">
                <a:latin typeface="Times New Roman"/>
                <a:cs typeface="Times New Roman"/>
              </a:rPr>
              <a:t> 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stock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 quantity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Display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profit 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invested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amount.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188" y="439927"/>
            <a:ext cx="5948045" cy="639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3589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2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  <a:p>
            <a:pPr marL="1077595" marR="328295" indent="-646430">
              <a:lnSpc>
                <a:spcPts val="1839"/>
              </a:lnSpc>
              <a:spcBef>
                <a:spcPts val="135"/>
              </a:spcBef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Display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total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invested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amount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give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profit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value after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given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range.</a:t>
            </a:r>
            <a:endParaRPr sz="1600">
              <a:latin typeface="Times New Roman"/>
              <a:cs typeface="Times New Roman"/>
            </a:endParaRPr>
          </a:p>
          <a:p>
            <a:pPr marL="1002665">
              <a:lnSpc>
                <a:spcPts val="1885"/>
              </a:lnSpc>
              <a:spcBef>
                <a:spcPts val="1475"/>
              </a:spcBef>
            </a:pP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545465">
              <a:lnSpc>
                <a:spcPts val="1885"/>
              </a:lnSpc>
            </a:pPr>
            <a:r>
              <a:rPr dirty="0" sz="1600" spc="-5" b="1">
                <a:latin typeface="Times New Roman"/>
                <a:cs typeface="Times New Roman"/>
              </a:rPr>
              <a:t>R.4.3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Market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Prediction</a:t>
            </a:r>
            <a:endParaRPr sz="1600">
              <a:latin typeface="Times New Roman"/>
              <a:cs typeface="Times New Roman"/>
            </a:endParaRPr>
          </a:p>
          <a:p>
            <a:pPr marL="888365">
              <a:lnSpc>
                <a:spcPct val="100000"/>
              </a:lnSpc>
              <a:spcBef>
                <a:spcPts val="1520"/>
              </a:spcBef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94130">
              <a:lnSpc>
                <a:spcPts val="1880"/>
              </a:lnSpc>
              <a:tabLst>
                <a:tab pos="214630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Select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endParaRPr sz="1600">
              <a:latin typeface="Times New Roman"/>
              <a:cs typeface="Times New Roman"/>
            </a:endParaRPr>
          </a:p>
          <a:p>
            <a:pPr marL="1294130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OUTPUT 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Display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Bullish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Bearish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value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93916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Display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market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Trade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predictive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chart.</a:t>
            </a:r>
            <a:endParaRPr sz="1600">
              <a:latin typeface="Times New Roman"/>
              <a:cs typeface="Times New Roman"/>
            </a:endParaRPr>
          </a:p>
          <a:p>
            <a:pPr lvl="1" marL="407034" indent="-394970">
              <a:lnSpc>
                <a:spcPct val="100000"/>
              </a:lnSpc>
              <a:spcBef>
                <a:spcPts val="1515"/>
              </a:spcBef>
              <a:buAutoNum type="arabicPeriod" startAt="5"/>
              <a:tabLst>
                <a:tab pos="407670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heavy" sz="18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  <a:p>
            <a:pPr lvl="2" marL="1085215" indent="-502284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108585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Login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091565" marR="2228850">
              <a:lnSpc>
                <a:spcPts val="1839"/>
              </a:lnSpc>
              <a:tabLst>
                <a:tab pos="194373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 Email and Password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 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Login Successful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lvl="2" marL="1136650" indent="-502920">
              <a:lnSpc>
                <a:spcPct val="100000"/>
              </a:lnSpc>
              <a:buAutoNum type="arabicPeriod" startAt="2"/>
              <a:tabLst>
                <a:tab pos="113728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View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141730" marR="2228215">
              <a:lnSpc>
                <a:spcPts val="1850"/>
              </a:lnSpc>
              <a:spcBef>
                <a:spcPts val="5"/>
              </a:spcBef>
              <a:tabLst>
                <a:tab pos="199390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Username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853564" marR="352425" indent="-1117600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Admin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Username.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42033"/>
            <a:ext cx="2972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 b="1">
                <a:solidFill>
                  <a:srgbClr val="341B74"/>
                </a:solidFill>
                <a:uFill>
                  <a:solidFill>
                    <a:srgbClr val="341B74"/>
                  </a:solidFill>
                </a:uFill>
                <a:latin typeface="Times New Roman"/>
                <a:cs typeface="Times New Roman"/>
              </a:rPr>
              <a:t>Non Functional</a:t>
            </a:r>
            <a:r>
              <a:rPr dirty="0" u="heavy" sz="1800" spc="5" b="1">
                <a:solidFill>
                  <a:srgbClr val="341B74"/>
                </a:solidFill>
                <a:uFill>
                  <a:solidFill>
                    <a:srgbClr val="341B7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341B74"/>
                </a:solidFill>
                <a:uFill>
                  <a:solidFill>
                    <a:srgbClr val="341B74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2566161"/>
            <a:ext cx="6045835" cy="9702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100330">
              <a:lnSpc>
                <a:spcPct val="95900"/>
              </a:lnSpc>
              <a:spcBef>
                <a:spcPts val="175"/>
              </a:spcBef>
            </a:pPr>
            <a:r>
              <a:rPr dirty="0" sz="1600" spc="-5" b="1">
                <a:latin typeface="Times New Roman"/>
                <a:cs typeface="Times New Roman"/>
              </a:rPr>
              <a:t>Performance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very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important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know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performs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certain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functions under specific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conditions. Examples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</a:t>
            </a:r>
            <a:r>
              <a:rPr dirty="0" sz="1600">
                <a:latin typeface="Times New Roman"/>
                <a:cs typeface="Times New Roman"/>
              </a:rPr>
              <a:t> speed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response,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throughput, execution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storage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capacity.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designed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way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performance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 smooth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796" y="4201794"/>
            <a:ext cx="6267450" cy="736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75"/>
              </a:spcBef>
            </a:pPr>
            <a:r>
              <a:rPr dirty="0" sz="1600" spc="-5" b="1">
                <a:latin typeface="Times New Roman"/>
                <a:cs typeface="Times New Roman"/>
              </a:rPr>
              <a:t>Security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It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primary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requirement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must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maintain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unauthorized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entities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not </a:t>
            </a:r>
            <a:r>
              <a:rPr dirty="0" sz="1600" spc="-5">
                <a:latin typeface="Times New Roman"/>
                <a:cs typeface="Times New Roman"/>
              </a:rPr>
              <a:t>have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illegal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96" y="5604128"/>
            <a:ext cx="6394450" cy="736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75"/>
              </a:spcBef>
            </a:pPr>
            <a:r>
              <a:rPr dirty="0" sz="1600" spc="-5" b="1">
                <a:latin typeface="Times New Roman"/>
                <a:cs typeface="Times New Roman"/>
              </a:rPr>
              <a:t>Availability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must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available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 authorized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 is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abnormal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situation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loss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internet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connection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user’s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 should</a:t>
            </a:r>
            <a:r>
              <a:rPr dirty="0" sz="1600">
                <a:latin typeface="Times New Roman"/>
                <a:cs typeface="Times New Roman"/>
              </a:rPr>
              <a:t> not</a:t>
            </a:r>
            <a:r>
              <a:rPr dirty="0" sz="1600" spc="-5">
                <a:latin typeface="Times New Roman"/>
                <a:cs typeface="Times New Roman"/>
              </a:rPr>
              <a:t> be lost.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796" y="7006208"/>
            <a:ext cx="6502400" cy="120332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75"/>
              </a:spcBef>
            </a:pPr>
            <a:r>
              <a:rPr dirty="0" sz="1600" spc="-5" b="1">
                <a:latin typeface="Times New Roman"/>
                <a:cs typeface="Times New Roman"/>
              </a:rPr>
              <a:t>Scalability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property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 that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describes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ability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handle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increasing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decreasing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workload.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means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ability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 grow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 shrink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piece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meet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changing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demands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business.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scalability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critical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support growth, but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pivot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during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uncertainty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scale back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operations as needed.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2011425"/>
            <a:ext cx="1948180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EC7C30"/>
                </a:solidFill>
                <a:latin typeface="Times New Roman"/>
                <a:cs typeface="Times New Roman"/>
              </a:rPr>
              <a:t>DESIGN</a:t>
            </a:r>
            <a:r>
              <a:rPr dirty="0" sz="1600" spc="-35" b="1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EC7C30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Use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Case</a:t>
            </a:r>
            <a:r>
              <a:rPr dirty="0" sz="1600" spc="-1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Diagram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582" y="3716139"/>
            <a:ext cx="5876166" cy="45410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1776729"/>
            <a:ext cx="14243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Class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Diagram</a:t>
            </a:r>
            <a:r>
              <a:rPr dirty="0" sz="1600" spc="-3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45" y="2598678"/>
            <a:ext cx="5858554" cy="5347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1776729"/>
            <a:ext cx="1773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Sequence</a:t>
            </a:r>
            <a:r>
              <a:rPr dirty="0" sz="1600" spc="-1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Diagram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2504312"/>
            <a:ext cx="5977890" cy="3463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6906780"/>
            <a:ext cx="6096000" cy="35488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1336547"/>
            <a:ext cx="6061075" cy="40264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6064110"/>
            <a:ext cx="6144259" cy="39463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1776729"/>
            <a:ext cx="20789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ACTIVITY</a:t>
            </a:r>
            <a:r>
              <a:rPr dirty="0" sz="1600" spc="-3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DIAGRM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675" y="2537434"/>
            <a:ext cx="4638675" cy="76002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046" y="2175162"/>
            <a:ext cx="6074648" cy="61373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635507"/>
            <a:ext cx="5596890" cy="7951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842" y="3087750"/>
            <a:ext cx="1434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CERTIFICAT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536" y="3902177"/>
            <a:ext cx="5626100" cy="140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81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certify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entitled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“Stock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>
                <a:latin typeface="Times New Roman"/>
                <a:cs typeface="Times New Roman"/>
              </a:rPr>
              <a:t> Look-Up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Prediction System” is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bonafide </a:t>
            </a:r>
            <a:r>
              <a:rPr dirty="0" sz="1400" spc="-10">
                <a:latin typeface="Times New Roman"/>
                <a:cs typeface="Times New Roman"/>
              </a:rPr>
              <a:t>report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the work carried out by Kuldip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Karangiya,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Student</a:t>
            </a:r>
            <a:r>
              <a:rPr dirty="0" sz="1400">
                <a:latin typeface="Times New Roman"/>
                <a:cs typeface="Times New Roman"/>
              </a:rPr>
              <a:t> ID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19ITUBS068</a:t>
            </a:r>
            <a:r>
              <a:rPr dirty="0" sz="1400">
                <a:latin typeface="Times New Roman"/>
                <a:cs typeface="Times New Roman"/>
              </a:rPr>
              <a:t>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Yash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Kanjiya</a:t>
            </a:r>
            <a:r>
              <a:rPr dirty="0" sz="1400">
                <a:latin typeface="Times New Roman"/>
                <a:cs typeface="Times New Roman"/>
              </a:rPr>
              <a:t> ,Student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19ITUOS057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Department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Information Technology, semester </a:t>
            </a:r>
            <a:r>
              <a:rPr dirty="0" sz="1400">
                <a:latin typeface="Times New Roman"/>
                <a:cs typeface="Times New Roman"/>
              </a:rPr>
              <a:t>VI, </a:t>
            </a:r>
            <a:r>
              <a:rPr dirty="0" sz="1400" spc="-5">
                <a:latin typeface="Times New Roman"/>
                <a:cs typeface="Times New Roman"/>
              </a:rPr>
              <a:t>under </a:t>
            </a:r>
            <a:r>
              <a:rPr dirty="0" sz="1400">
                <a:latin typeface="Times New Roman"/>
                <a:cs typeface="Times New Roman"/>
              </a:rPr>
              <a:t> the </a:t>
            </a:r>
            <a:r>
              <a:rPr dirty="0" sz="1400" spc="-5">
                <a:latin typeface="Times New Roman"/>
                <a:cs typeface="Times New Roman"/>
              </a:rPr>
              <a:t>guidance and supervision for the subject Software Development Project.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were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involved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training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during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academic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year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2021-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2022.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250304"/>
            <a:ext cx="2104390" cy="1386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Prof.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Anand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 </a:t>
            </a:r>
            <a:r>
              <a:rPr dirty="0" sz="1400" spc="-10" b="1">
                <a:latin typeface="Times New Roman"/>
                <a:cs typeface="Times New Roman"/>
              </a:rPr>
              <a:t>Dave,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78600"/>
              </a:lnSpc>
            </a:pPr>
            <a:r>
              <a:rPr dirty="0" sz="1400" spc="-5">
                <a:latin typeface="Times New Roman"/>
                <a:cs typeface="Times New Roman"/>
              </a:rPr>
              <a:t>Information Technology,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Dharmsinh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Desai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University,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400" spc="-5">
                <a:latin typeface="Times New Roman"/>
                <a:cs typeface="Times New Roman"/>
              </a:rPr>
              <a:t>Nadiad.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157209"/>
            <a:ext cx="148272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Prof.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Vipul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Dabhi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400" spc="-5">
                <a:latin typeface="Times New Roman"/>
                <a:cs typeface="Times New Roman"/>
              </a:rPr>
              <a:t>Head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department.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3775" y="1014094"/>
            <a:ext cx="5562600" cy="1701800"/>
            <a:chOff x="993775" y="1014094"/>
            <a:chExt cx="5562600" cy="1701800"/>
          </a:xfrm>
        </p:grpSpPr>
        <p:sp>
          <p:nvSpPr>
            <p:cNvPr id="8" name="object 8"/>
            <p:cNvSpPr/>
            <p:nvPr/>
          </p:nvSpPr>
          <p:spPr>
            <a:xfrm>
              <a:off x="993775" y="1014094"/>
              <a:ext cx="5562600" cy="1701800"/>
            </a:xfrm>
            <a:custGeom>
              <a:avLst/>
              <a:gdLst/>
              <a:ahLst/>
              <a:cxnLst/>
              <a:rect l="l" t="t" r="r" b="b"/>
              <a:pathLst>
                <a:path w="5562600" h="1701800">
                  <a:moveTo>
                    <a:pt x="6350" y="0"/>
                  </a:moveTo>
                  <a:lnTo>
                    <a:pt x="6350" y="1701800"/>
                  </a:lnTo>
                </a:path>
                <a:path w="5562600" h="1701800">
                  <a:moveTo>
                    <a:pt x="0" y="6350"/>
                  </a:moveTo>
                  <a:lnTo>
                    <a:pt x="5562600" y="6350"/>
                  </a:lnTo>
                </a:path>
                <a:path w="5562600" h="1701800">
                  <a:moveTo>
                    <a:pt x="0" y="1695450"/>
                  </a:moveTo>
                  <a:lnTo>
                    <a:pt x="5562600" y="16954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025" y="1111249"/>
              <a:ext cx="1771650" cy="13716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05125" y="1020444"/>
            <a:ext cx="3657600" cy="1689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algn="ctr" marL="263525" marR="259079">
              <a:lnSpc>
                <a:spcPts val="1730"/>
              </a:lnSpc>
              <a:spcBef>
                <a:spcPts val="580"/>
              </a:spcBef>
            </a:pPr>
            <a:r>
              <a:rPr dirty="0" sz="1500" spc="-5" b="1">
                <a:latin typeface="Times New Roman"/>
                <a:cs typeface="Times New Roman"/>
              </a:rPr>
              <a:t>DHARMSINH </a:t>
            </a:r>
            <a:r>
              <a:rPr dirty="0" sz="1500" b="1">
                <a:latin typeface="Times New Roman"/>
                <a:cs typeface="Times New Roman"/>
              </a:rPr>
              <a:t>DESAI </a:t>
            </a:r>
            <a:r>
              <a:rPr dirty="0" sz="1500" spc="-5" b="1">
                <a:latin typeface="Times New Roman"/>
                <a:cs typeface="Times New Roman"/>
              </a:rPr>
              <a:t>UNIVERSITY, </a:t>
            </a:r>
            <a:r>
              <a:rPr dirty="0" sz="1500" spc="-36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NADIAD</a:t>
            </a:r>
            <a:endParaRPr sz="1500">
              <a:latin typeface="Times New Roman"/>
              <a:cs typeface="Times New Roman"/>
            </a:endParaRPr>
          </a:p>
          <a:p>
            <a:pPr algn="ctr" marL="255904" marR="259715" indent="-8890">
              <a:lnSpc>
                <a:spcPts val="2930"/>
              </a:lnSpc>
              <a:spcBef>
                <a:spcPts val="235"/>
              </a:spcBef>
            </a:pPr>
            <a:r>
              <a:rPr dirty="0" sz="1500" spc="-5" b="1">
                <a:latin typeface="Times New Roman"/>
                <a:cs typeface="Times New Roman"/>
              </a:rPr>
              <a:t>FACULTY </a:t>
            </a:r>
            <a:r>
              <a:rPr dirty="0" sz="1500" b="1">
                <a:latin typeface="Times New Roman"/>
                <a:cs typeface="Times New Roman"/>
              </a:rPr>
              <a:t>OF </a:t>
            </a:r>
            <a:r>
              <a:rPr dirty="0" sz="1500" spc="-5" b="1">
                <a:latin typeface="Times New Roman"/>
                <a:cs typeface="Times New Roman"/>
              </a:rPr>
              <a:t>TECHNOLOGY </a:t>
            </a:r>
            <a:r>
              <a:rPr dirty="0" sz="1500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DEPARTMENT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INFORMATION </a:t>
            </a:r>
            <a:r>
              <a:rPr dirty="0" sz="1500" spc="-360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TECHNOLOGY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2011425"/>
            <a:ext cx="19773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Component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Diagram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273" y="3366982"/>
            <a:ext cx="4747337" cy="34249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1075689"/>
            <a:ext cx="2011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Deployment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Diagram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2037587"/>
            <a:ext cx="5539740" cy="52219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842517"/>
            <a:ext cx="5607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DFD</a:t>
            </a:r>
            <a:r>
              <a:rPr dirty="0" sz="1600" spc="-7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1569719"/>
            <a:ext cx="5768975" cy="34165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5220194"/>
            <a:ext cx="5665470" cy="44947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5178932"/>
            <a:ext cx="1491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Structure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chart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868679"/>
            <a:ext cx="5692775" cy="41010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5671108"/>
            <a:ext cx="5829300" cy="39133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67485"/>
            <a:ext cx="5733415" cy="8993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Implementation</a:t>
            </a:r>
            <a:r>
              <a:rPr dirty="0" sz="2000" spc="-15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421640">
              <a:lnSpc>
                <a:spcPct val="110000"/>
              </a:lnSpc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implemented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MERN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stack.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highchart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Material-UI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 designing.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Alpaca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fetching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price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Polygon.io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fetching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Fundamental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company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 marR="43815">
              <a:lnSpc>
                <a:spcPct val="1102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JWT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authentication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registering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login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users.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email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5">
                <a:latin typeface="Times New Roman"/>
                <a:cs typeface="Times New Roman"/>
              </a:rPr>
              <a:t> password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backend.</a:t>
            </a:r>
            <a:r>
              <a:rPr dirty="0" sz="1400">
                <a:latin typeface="Times New Roman"/>
                <a:cs typeface="Times New Roman"/>
              </a:rPr>
              <a:t> so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generates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token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token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sends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frontend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saves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localstorage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browser.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when </a:t>
            </a:r>
            <a:r>
              <a:rPr dirty="0" sz="1400">
                <a:latin typeface="Times New Roman"/>
                <a:cs typeface="Times New Roman"/>
              </a:rPr>
              <a:t> we </a:t>
            </a:r>
            <a:r>
              <a:rPr dirty="0" sz="1400" spc="-5">
                <a:latin typeface="Times New Roman"/>
                <a:cs typeface="Times New Roman"/>
              </a:rPr>
              <a:t>do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another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request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token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header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request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backend.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backend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verifies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receives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userid </a:t>
            </a:r>
            <a:r>
              <a:rPr dirty="0" sz="1400">
                <a:latin typeface="Times New Roman"/>
                <a:cs typeface="Times New Roman"/>
              </a:rPr>
              <a:t> from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token.</a:t>
            </a:r>
            <a:endParaRPr sz="1400">
              <a:latin typeface="Times New Roman"/>
              <a:cs typeface="Times New Roman"/>
            </a:endParaRPr>
          </a:p>
          <a:p>
            <a:pPr marL="12700" marR="97155">
              <a:lnSpc>
                <a:spcPct val="1100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>
                <a:latin typeface="Times New Roman"/>
                <a:cs typeface="Times New Roman"/>
              </a:rPr>
              <a:t> a </a:t>
            </a:r>
            <a:r>
              <a:rPr dirty="0" sz="1400" spc="-5">
                <a:latin typeface="Times New Roman"/>
                <a:cs typeface="Times New Roman"/>
              </a:rPr>
              <a:t>select-option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select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watchlist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(limit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maximum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stocks)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stock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OHLC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>
                <a:latin typeface="Times New Roman"/>
                <a:cs typeface="Times New Roman"/>
              </a:rPr>
              <a:t> 1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jan,2018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up-to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date.</a:t>
            </a:r>
            <a:endParaRPr sz="1400">
              <a:latin typeface="Times New Roman"/>
              <a:cs typeface="Times New Roman"/>
            </a:endParaRPr>
          </a:p>
          <a:p>
            <a:pPr marL="12700" marR="166370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-5">
                <a:latin typeface="Times New Roman"/>
                <a:cs typeface="Times New Roman"/>
              </a:rPr>
              <a:t> 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opening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India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>
                <a:latin typeface="Times New Roman"/>
                <a:cs typeface="Times New Roman"/>
              </a:rPr>
              <a:t> 7:00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1:30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am.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>
                <a:latin typeface="Times New Roman"/>
                <a:cs typeface="Times New Roman"/>
              </a:rPr>
              <a:t> a </a:t>
            </a:r>
            <a:r>
              <a:rPr dirty="0" sz="1400" spc="-5">
                <a:latin typeface="Times New Roman"/>
                <a:cs typeface="Times New Roman"/>
              </a:rPr>
              <a:t>live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(Candlestick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bar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chart)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updated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minute.</a:t>
            </a:r>
            <a:endParaRPr sz="1400">
              <a:latin typeface="Times New Roman"/>
              <a:cs typeface="Times New Roman"/>
            </a:endParaRPr>
          </a:p>
          <a:p>
            <a:pPr marL="12700" marR="182880">
              <a:lnSpc>
                <a:spcPct val="110000"/>
              </a:lnSpc>
              <a:spcBef>
                <a:spcPts val="1019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 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highcharts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library which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provides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wide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range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charting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tools.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like,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view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full-screen,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export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image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file</a:t>
            </a:r>
            <a:r>
              <a:rPr dirty="0" sz="1400" spc="-10">
                <a:latin typeface="Times New Roman"/>
                <a:cs typeface="Times New Roman"/>
              </a:rPr>
              <a:t> 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.csv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file,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(line,candlestick,ohlc)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flag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labels, draw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resistance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support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line,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indicators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technical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analysis. 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select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(range)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1m,3m,1y,3y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>
                <a:latin typeface="Times New Roman"/>
                <a:cs typeface="Times New Roman"/>
              </a:rPr>
              <a:t> for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analysis.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400">
                <a:latin typeface="Times New Roman"/>
                <a:cs typeface="Times New Roman"/>
              </a:rPr>
              <a:t>→we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created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IPO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link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IPO.</a:t>
            </a:r>
            <a:endParaRPr sz="1400">
              <a:latin typeface="Times New Roman"/>
              <a:cs typeface="Times New Roman"/>
            </a:endParaRPr>
          </a:p>
          <a:p>
            <a:pPr marL="12700" marR="132080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trigger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(providing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upper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lower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limit).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 when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current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going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outside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range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mail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trigger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executed.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limit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no.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triggers.</a:t>
            </a:r>
            <a:endParaRPr sz="1400">
              <a:latin typeface="Times New Roman"/>
              <a:cs typeface="Times New Roman"/>
            </a:endParaRPr>
          </a:p>
          <a:p>
            <a:pPr marL="12700" marR="146685">
              <a:lnSpc>
                <a:spcPct val="1100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 have provided only 500 stock details which </a:t>
            </a:r>
            <a:r>
              <a:rPr dirty="0" sz="1400">
                <a:latin typeface="Times New Roman"/>
                <a:cs typeface="Times New Roman"/>
              </a:rPr>
              <a:t>are in the </a:t>
            </a:r>
            <a:r>
              <a:rPr dirty="0" sz="1400" spc="-5">
                <a:latin typeface="Times New Roman"/>
                <a:cs typeface="Times New Roman"/>
              </a:rPr>
              <a:t>list </a:t>
            </a:r>
            <a:r>
              <a:rPr dirty="0" sz="1400">
                <a:latin typeface="Times New Roman"/>
                <a:cs typeface="Times New Roman"/>
              </a:rPr>
              <a:t>of S&amp;P </a:t>
            </a:r>
            <a:r>
              <a:rPr dirty="0" sz="1400" spc="-5">
                <a:latin typeface="Times New Roman"/>
                <a:cs typeface="Times New Roman"/>
              </a:rPr>
              <a:t>500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index.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fetched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combined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many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exchanges.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Clock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 present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web-app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UTC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(Universal</a:t>
            </a:r>
            <a:r>
              <a:rPr dirty="0" sz="1400">
                <a:latin typeface="Times New Roman"/>
                <a:cs typeface="Times New Roman"/>
              </a:rPr>
              <a:t> Time)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format.</a:t>
            </a:r>
            <a:endParaRPr sz="1400">
              <a:latin typeface="Times New Roman"/>
              <a:cs typeface="Times New Roman"/>
            </a:endParaRPr>
          </a:p>
          <a:p>
            <a:pPr marL="12700" marR="401320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→we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streamlit App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framework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stock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portfolio.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9927"/>
            <a:ext cx="5764530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2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 marR="375285">
              <a:lnSpc>
                <a:spcPct val="110000"/>
              </a:lnSpc>
            </a:pPr>
            <a:r>
              <a:rPr dirty="0" sz="1400">
                <a:latin typeface="Times New Roman"/>
                <a:cs typeface="Times New Roman"/>
              </a:rPr>
              <a:t>→In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portfolio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assumed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after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selected</a:t>
            </a:r>
            <a:r>
              <a:rPr dirty="0" sz="1400">
                <a:latin typeface="Times New Roman"/>
                <a:cs typeface="Times New Roman"/>
              </a:rPr>
              <a:t> time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range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profit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invested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amount.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1200657"/>
            <a:ext cx="320040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Screen-shots</a:t>
            </a:r>
            <a:r>
              <a:rPr dirty="0" sz="2000" spc="-30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of</a:t>
            </a:r>
            <a:r>
              <a:rPr dirty="0" sz="2000" spc="-15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System</a:t>
            </a:r>
            <a:r>
              <a:rPr dirty="0" sz="2000" spc="-20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Sign</a:t>
            </a:r>
            <a:r>
              <a:rPr dirty="0" sz="1600" spc="-3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Up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564" y="2725292"/>
            <a:ext cx="5991131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842517"/>
            <a:ext cx="725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Log</a:t>
            </a:r>
            <a:r>
              <a:rPr dirty="0" sz="1600" spc="-3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In</a:t>
            </a:r>
            <a:r>
              <a:rPr dirty="0" sz="1600" spc="-4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5628512"/>
            <a:ext cx="962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About</a:t>
            </a:r>
            <a:r>
              <a:rPr dirty="0" sz="1600" spc="-4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Us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13" y="1263395"/>
            <a:ext cx="5496929" cy="4184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082" y="5887592"/>
            <a:ext cx="5675230" cy="33448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609091"/>
            <a:ext cx="1108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Contact</a:t>
            </a:r>
            <a:r>
              <a:rPr dirty="0" sz="1600" spc="-4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Us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5576696"/>
            <a:ext cx="978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Watchlist</a:t>
            </a:r>
            <a:r>
              <a:rPr dirty="0" sz="1600" spc="-5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787" y="938659"/>
            <a:ext cx="5613514" cy="4430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950" y="5836856"/>
            <a:ext cx="4898257" cy="41887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842517"/>
            <a:ext cx="661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Chart</a:t>
            </a:r>
            <a:r>
              <a:rPr dirty="0" sz="1600" spc="-7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5724525"/>
            <a:ext cx="1775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Fundamental</a:t>
            </a:r>
            <a:r>
              <a:rPr dirty="0" sz="1600" spc="-1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Data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873" y="1147232"/>
            <a:ext cx="5730565" cy="4576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882" y="6217970"/>
            <a:ext cx="5916467" cy="4001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487679"/>
          <a:ext cx="5812790" cy="832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6490"/>
                <a:gridCol w="2145030"/>
              </a:tblGrid>
              <a:tr h="1479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050"/>
                        </a:lnSpc>
                      </a:pPr>
                      <a:r>
                        <a:rPr dirty="0" sz="1100">
                          <a:solidFill>
                            <a:srgbClr val="7D7D7D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100" spc="-25">
                          <a:solidFill>
                            <a:srgbClr val="7D7D7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|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016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1F124D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2000" spc="-20" b="1">
                          <a:solidFill>
                            <a:srgbClr val="1F12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F124D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0" b="1">
                          <a:solidFill>
                            <a:srgbClr val="1F12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1F124D"/>
                          </a:solidFill>
                          <a:latin typeface="Times New Roman"/>
                          <a:cs typeface="Times New Roman"/>
                        </a:rPr>
                        <a:t>Content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spc="-2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ab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717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Abstract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  <a:hlinkClick r:id="rId2" action="ppaction://hlinksldjump"/>
                        </a:rPr>
                        <a:t>Introduction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2" action="ppaction://hlinksldjump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8132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  <a:hlinkClick r:id="rId2" action="ppaction://hlinksldjump"/>
                        </a:rPr>
                        <a:t>Purpose</a:t>
                      </a:r>
                      <a:r>
                        <a:rPr dirty="0" sz="1100" spc="-45" b="1">
                          <a:latin typeface="Calibri"/>
                          <a:cs typeface="Calibri"/>
                          <a:hlinkClick r:id="rId2" action="ppaction://hlinksldjump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  <a:hlinkClick r:id="rId2" action="ppaction://hlinksldjump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2" action="ppaction://hlinksldjump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</a:tr>
              <a:tr h="29737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2" action="ppaction://hlinksldjump"/>
                        </a:rPr>
                        <a:t>Scope</a:t>
                      </a:r>
                      <a:r>
                        <a:rPr dirty="0" sz="1100" spc="-55" b="1">
                          <a:latin typeface="Calibri"/>
                          <a:cs typeface="Calibri"/>
                          <a:hlinkClick r:id="rId2" action="ppaction://hlinksldjump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  <a:hlinkClick r:id="rId2" action="ppaction://hlinksldjump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2" action="ppaction://hlinksldjump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18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20" b="1">
                          <a:latin typeface="Calibri"/>
                          <a:cs typeface="Calibri"/>
                          <a:hlinkClick r:id="rId3" action="ppaction://hlinksldjump"/>
                        </a:rPr>
                        <a:t>Technologies</a:t>
                      </a:r>
                      <a:r>
                        <a:rPr dirty="0" sz="1100" spc="-40" b="1">
                          <a:latin typeface="Calibri"/>
                          <a:cs typeface="Calibri"/>
                          <a:hlinkClick r:id="rId3" action="ppaction://hlinksldjump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  <a:hlinkClick r:id="rId3" action="ppaction://hlinksldjump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3" action="ppaction://hlinksldjump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1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20" b="1">
                          <a:latin typeface="Calibri"/>
                          <a:cs typeface="Calibri"/>
                          <a:hlinkClick r:id="rId3" action="ppaction://hlinksldjump"/>
                        </a:rPr>
                        <a:t>T</a:t>
                      </a:r>
                      <a:r>
                        <a:rPr dirty="0" sz="1100" spc="-30" b="1">
                          <a:latin typeface="Calibri"/>
                          <a:cs typeface="Calibri"/>
                          <a:hlinkClick r:id="rId3" action="ppaction://hlinksldjump"/>
                        </a:rPr>
                        <a:t>oo</a:t>
                      </a:r>
                      <a:r>
                        <a:rPr dirty="0" sz="1100" spc="-20" b="1">
                          <a:latin typeface="Calibri"/>
                          <a:cs typeface="Calibri"/>
                          <a:hlinkClick r:id="rId3" action="ppaction://hlinksldjump"/>
                        </a:rPr>
                        <a:t>l</a:t>
                      </a:r>
                      <a:r>
                        <a:rPr dirty="0" sz="1100" b="1">
                          <a:latin typeface="Calibri"/>
                          <a:cs typeface="Calibri"/>
                          <a:hlinkClick r:id="rId3" action="ppaction://hlinksldjump"/>
                        </a:rPr>
                        <a:t>s</a:t>
                      </a:r>
                      <a:r>
                        <a:rPr dirty="0" sz="1100" spc="-30" b="1">
                          <a:latin typeface="Calibri"/>
                          <a:cs typeface="Calibri"/>
                          <a:hlinkClick r:id="rId3" action="ppaction://hlinksldjump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  <a:hlinkClick r:id="rId3" action="ppaction://hlinksldjump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3" action="ppaction://hlinksldjump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  <a:hlinkClick r:id="rId4" action="ppaction://hlinksldjump"/>
                        </a:rPr>
                        <a:t>Software</a:t>
                      </a:r>
                      <a:r>
                        <a:rPr dirty="0" sz="1100" spc="-30" b="1">
                          <a:latin typeface="Calibri"/>
                          <a:cs typeface="Calibri"/>
                          <a:hlinkClick r:id="rId4" action="ppaction://hlinksldjump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  <a:hlinkClick r:id="rId4" action="ppaction://hlinksldjump"/>
                        </a:rPr>
                        <a:t>Requirement</a:t>
                      </a:r>
                      <a:r>
                        <a:rPr dirty="0" sz="1100" spc="-15" b="1">
                          <a:latin typeface="Calibri"/>
                          <a:cs typeface="Calibri"/>
                          <a:hlinkClick r:id="rId4" action="ppaction://hlinksldjump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  <a:hlinkClick r:id="rId4" action="ppaction://hlinksldjump"/>
                        </a:rPr>
                        <a:t>Specification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4" action="ppaction://hlinksldjump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</a:tr>
              <a:tr h="297179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  <a:hlinkClick r:id="rId4" action="ppaction://hlinksldjump"/>
                        </a:rPr>
                        <a:t>Functional</a:t>
                      </a:r>
                      <a:r>
                        <a:rPr dirty="0" sz="1100" spc="-25" b="1">
                          <a:latin typeface="Calibri"/>
                          <a:cs typeface="Calibri"/>
                          <a:hlinkClick r:id="rId4" action="ppaction://hlinksldjump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  <a:hlinkClick r:id="rId4" action="ppaction://hlinksldjump"/>
                        </a:rPr>
                        <a:t>Requirements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  <a:hlinkClick r:id="rId4" action="ppaction://hlinksldjump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Design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307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Use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Case</a:t>
                      </a:r>
                      <a:r>
                        <a:rPr dirty="0" sz="11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Diagram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806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Diagram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2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Sequence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Diagram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</a:tr>
              <a:tr h="297179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Activity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Diagram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18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Component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Diagram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1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Deployment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Diagram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2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Flow Diagram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</a:tr>
              <a:tr h="382714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Chart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: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382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Details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7112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80"/>
                </a:tc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Screen-shots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System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Conclusion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  <a:tr h="297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Limitations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Future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Enhancement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4450"/>
                </a:tc>
              </a:tr>
              <a:tr h="218693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Bef>
                          <a:spcPts val="345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Reference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275"/>
                        </a:lnSpc>
                        <a:spcBef>
                          <a:spcPts val="345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81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842517"/>
            <a:ext cx="1040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Real</a:t>
            </a:r>
            <a:r>
              <a:rPr dirty="0" sz="1600" spc="-4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Time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6206108"/>
            <a:ext cx="1232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471C4"/>
                </a:solidFill>
                <a:latin typeface="Times New Roman"/>
                <a:cs typeface="Times New Roman"/>
              </a:rPr>
              <a:t>Add</a:t>
            </a:r>
            <a:r>
              <a:rPr dirty="0" sz="1600" spc="-3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Trigger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492" y="1336547"/>
            <a:ext cx="5668127" cy="48888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387" y="6699453"/>
            <a:ext cx="5870827" cy="37337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842517"/>
            <a:ext cx="1334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Show</a:t>
            </a:r>
            <a:r>
              <a:rPr dirty="0" sz="1600" spc="-3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Trigger</a:t>
            </a:r>
            <a:r>
              <a:rPr dirty="0" sz="1600" spc="-3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4828158"/>
            <a:ext cx="12261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Mail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4471C4"/>
                </a:solidFill>
                <a:latin typeface="Times New Roman"/>
                <a:cs typeface="Times New Roman"/>
              </a:rPr>
              <a:t>to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User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418" y="1381767"/>
            <a:ext cx="5611251" cy="32388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5321807"/>
            <a:ext cx="5824220" cy="34574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1310385"/>
            <a:ext cx="504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IPO</a:t>
            </a:r>
            <a:r>
              <a:rPr dirty="0" sz="1600" spc="-7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2504312"/>
            <a:ext cx="6207759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609091"/>
            <a:ext cx="1581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Stock</a:t>
            </a:r>
            <a:r>
              <a:rPr dirty="0" sz="1600" spc="-25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Prediction</a:t>
            </a:r>
            <a:r>
              <a:rPr dirty="0" sz="1600" spc="-2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868679"/>
            <a:ext cx="5414645" cy="91503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609091"/>
            <a:ext cx="910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Portfolio</a:t>
            </a:r>
            <a:r>
              <a:rPr dirty="0" sz="1600" spc="-50" b="1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4471C4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1102359"/>
            <a:ext cx="6181725" cy="49168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25397"/>
            <a:ext cx="1240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Conclus</a:t>
            </a:r>
            <a:r>
              <a:rPr dirty="0" sz="2000" spc="-10" b="1">
                <a:solidFill>
                  <a:srgbClr val="1F124D"/>
                </a:solidFill>
                <a:latin typeface="Times New Roman"/>
                <a:cs typeface="Times New Roman"/>
              </a:rPr>
              <a:t>i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012949"/>
            <a:ext cx="5709920" cy="525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functionality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completely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implemented.</a:t>
            </a:r>
            <a:endParaRPr sz="1400">
              <a:latin typeface="Times New Roman"/>
              <a:cs typeface="Times New Roman"/>
            </a:endParaRPr>
          </a:p>
          <a:p>
            <a:pPr marL="12700" marR="363855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learn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 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registration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login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</a:t>
            </a:r>
            <a:r>
              <a:rPr dirty="0" sz="1400">
                <a:latin typeface="Times New Roman"/>
                <a:cs typeface="Times New Roman"/>
              </a:rPr>
              <a:t> how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JWT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works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Authentication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Authorization.</a:t>
            </a:r>
            <a:endParaRPr sz="1400">
              <a:latin typeface="Times New Roman"/>
              <a:cs typeface="Times New Roman"/>
            </a:endParaRPr>
          </a:p>
          <a:p>
            <a:pPr marL="12700" marR="153670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learn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how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>
                <a:latin typeface="Times New Roman"/>
                <a:cs typeface="Times New Roman"/>
              </a:rPr>
              <a:t> get</a:t>
            </a:r>
            <a:r>
              <a:rPr dirty="0" sz="1400" spc="-5">
                <a:latin typeface="Times New Roman"/>
                <a:cs typeface="Times New Roman"/>
              </a:rPr>
              <a:t> data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from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convert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json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objects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good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readable</a:t>
            </a:r>
            <a:r>
              <a:rPr dirty="0" sz="1400">
                <a:latin typeface="Times New Roman"/>
                <a:cs typeface="Times New Roman"/>
              </a:rPr>
              <a:t> or </a:t>
            </a:r>
            <a:r>
              <a:rPr dirty="0" sz="1400" spc="-5">
                <a:latin typeface="Times New Roman"/>
                <a:cs typeface="Times New Roman"/>
              </a:rPr>
              <a:t>maintainable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format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mongoose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models.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even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rate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limit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api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calls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fetching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javascript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setInterval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method.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400">
                <a:latin typeface="Times New Roman"/>
                <a:cs typeface="Times New Roman"/>
              </a:rPr>
              <a:t>→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learn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highchart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options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showing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learn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cron-job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cleaning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more…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learn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streamlit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framework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keras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python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library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numpy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pandas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manage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portfolio.</a:t>
            </a:r>
            <a:endParaRPr sz="1400">
              <a:latin typeface="Times New Roman"/>
              <a:cs typeface="Times New Roman"/>
            </a:endParaRPr>
          </a:p>
          <a:p>
            <a:pPr marL="12700" marR="50800">
              <a:lnSpc>
                <a:spcPct val="1102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→Our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useful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trading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quants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make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instant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move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change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position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trigger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executed.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indicators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technical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analysis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advanced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stock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tools.</a:t>
            </a:r>
            <a:endParaRPr sz="1400">
              <a:latin typeface="Times New Roman"/>
              <a:cs typeface="Times New Roman"/>
            </a:endParaRPr>
          </a:p>
          <a:p>
            <a:pPr marL="12700" marR="128270">
              <a:lnSpc>
                <a:spcPct val="109300"/>
              </a:lnSpc>
              <a:spcBef>
                <a:spcPts val="1019"/>
              </a:spcBef>
            </a:pPr>
            <a:r>
              <a:rPr dirty="0" sz="1400">
                <a:latin typeface="Times New Roman"/>
                <a:cs typeface="Times New Roman"/>
              </a:rPr>
              <a:t>→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very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useful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who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predicted</a:t>
            </a:r>
            <a:r>
              <a:rPr dirty="0" sz="1400">
                <a:latin typeface="Times New Roman"/>
                <a:cs typeface="Times New Roman"/>
              </a:rPr>
              <a:t> value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price </a:t>
            </a:r>
            <a:r>
              <a:rPr dirty="0" sz="1400" spc="-5">
                <a:latin typeface="Times New Roman"/>
                <a:cs typeface="Times New Roman"/>
              </a:rPr>
              <a:t>after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given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range(like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six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month, one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year, etc.)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400">
                <a:latin typeface="Times New Roman"/>
                <a:cs typeface="Times New Roman"/>
              </a:rPr>
              <a:t>→In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ROI(return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investment)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571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92809"/>
            <a:ext cx="4124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Limitations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and Future</a:t>
            </a:r>
            <a:r>
              <a:rPr dirty="0" sz="2000" spc="-15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Enhancement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858111"/>
            <a:ext cx="5725160" cy="384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3060">
              <a:lnSpc>
                <a:spcPct val="11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→</a:t>
            </a:r>
            <a:r>
              <a:rPr dirty="0" sz="1400" spc="-5">
                <a:latin typeface="Times New Roman"/>
                <a:cs typeface="Times New Roman"/>
              </a:rPr>
              <a:t> apps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are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limited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few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(500).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make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more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web-app.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make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comparison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between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005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latest news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about 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company.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catch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react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triggering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increasing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computational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power.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400">
                <a:latin typeface="Times New Roman"/>
                <a:cs typeface="Times New Roman"/>
              </a:rPr>
              <a:t>→ </a:t>
            </a:r>
            <a:r>
              <a:rPr dirty="0" sz="1400" spc="-5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improve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notification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currently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only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mail.</a:t>
            </a:r>
            <a:endParaRPr sz="1400">
              <a:latin typeface="Times New Roman"/>
              <a:cs typeface="Times New Roman"/>
            </a:endParaRPr>
          </a:p>
          <a:p>
            <a:pPr marL="12700" marR="254635">
              <a:lnSpc>
                <a:spcPct val="110000"/>
              </a:lnSpc>
              <a:spcBef>
                <a:spcPts val="765"/>
              </a:spcBef>
            </a:pPr>
            <a:r>
              <a:rPr dirty="0" sz="1400">
                <a:latin typeface="Times New Roman"/>
                <a:cs typeface="Times New Roman"/>
              </a:rPr>
              <a:t>→In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future,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update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clock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user's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local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region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timing.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400">
                <a:latin typeface="Times New Roman"/>
                <a:cs typeface="Times New Roman"/>
              </a:rPr>
              <a:t>→we </a:t>
            </a:r>
            <a:r>
              <a:rPr dirty="0" sz="1400" spc="-5">
                <a:latin typeface="Times New Roman"/>
                <a:cs typeface="Times New Roman"/>
              </a:rPr>
              <a:t>can improve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accuracy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predicted price.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Reference</a:t>
            </a:r>
            <a:r>
              <a:rPr dirty="0" sz="2000" spc="-30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/</a:t>
            </a:r>
            <a:r>
              <a:rPr dirty="0" sz="2000" spc="-30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Bibliography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358508"/>
            <a:ext cx="2759075" cy="3500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2"/>
              </a:rPr>
              <a:t>https://www.youtube.com/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69800"/>
              </a:lnSpc>
            </a:pP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3"/>
              </a:rPr>
              <a:t>https://www.google.com/ </a:t>
            </a:r>
            <a:r>
              <a:rPr dirty="0" sz="1400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4"/>
              </a:rPr>
              <a:t>https://stackoverflow.com/ </a:t>
            </a:r>
            <a:r>
              <a:rPr dirty="0" sz="1400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5"/>
              </a:rPr>
              <a:t>https://alpaca.markets/docs/ </a:t>
            </a:r>
            <a:r>
              <a:rPr dirty="0" sz="1400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6"/>
              </a:rPr>
              <a:t>https://polygon.io/docs/getting-started </a:t>
            </a:r>
            <a:r>
              <a:rPr dirty="0" sz="1400" spc="-335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7"/>
              </a:rPr>
              <a:t>https://www.nasdaq.com/ </a:t>
            </a:r>
            <a:r>
              <a:rPr dirty="0" sz="1400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8"/>
              </a:rPr>
              <a:t>https://docs.mongodb.com/ </a:t>
            </a:r>
            <a:r>
              <a:rPr dirty="0" sz="1400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9"/>
              </a:rPr>
              <a:t>https://reactjs.org/tutorial/tutorial.html </a:t>
            </a:r>
            <a:r>
              <a:rPr dirty="0" sz="1400" spc="-335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10"/>
              </a:rPr>
              <a:t>https://material-ui.com/ </a:t>
            </a:r>
            <a:r>
              <a:rPr dirty="0" sz="1400">
                <a:solidFill>
                  <a:srgbClr val="1153CC"/>
                </a:solidFill>
                <a:latin typeface="Times New Roman"/>
                <a:cs typeface="Times New Roman"/>
              </a:rPr>
              <a:t> </a:t>
            </a:r>
            <a:r>
              <a:rPr dirty="0" u="sng" sz="1400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11"/>
              </a:rPr>
              <a:t>https://console.cron-job.org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2304033"/>
            <a:ext cx="970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3265449"/>
            <a:ext cx="5784215" cy="405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 marR="98425">
              <a:lnSpc>
                <a:spcPct val="1100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Stock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Market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time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live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">
                <a:latin typeface="Times New Roman"/>
                <a:cs typeface="Times New Roman"/>
              </a:rPr>
              <a:t>stocks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indexes.</a:t>
            </a:r>
            <a:endParaRPr sz="16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Times New Roman"/>
                <a:cs typeface="Times New Roman"/>
              </a:rPr>
              <a:t>Using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our system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account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get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152400" marR="16510">
              <a:lnSpc>
                <a:spcPct val="110000"/>
              </a:lnSpc>
              <a:spcBef>
                <a:spcPts val="15"/>
              </a:spcBef>
            </a:pPr>
            <a:r>
              <a:rPr dirty="0" sz="1600" spc="-5">
                <a:latin typeface="Times New Roman"/>
                <a:cs typeface="Times New Roman"/>
              </a:rPr>
              <a:t>historical prices</a:t>
            </a:r>
            <a:r>
              <a:rPr dirty="0" sz="1600">
                <a:latin typeface="Times New Roman"/>
                <a:cs typeface="Times New Roman"/>
              </a:rPr>
              <a:t> 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charts.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>
                <a:latin typeface="Times New Roman"/>
                <a:cs typeface="Times New Roman"/>
              </a:rPr>
              <a:t> users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decisions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buy 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how </a:t>
            </a:r>
            <a:r>
              <a:rPr dirty="0" sz="1600" spc="-10">
                <a:latin typeface="Times New Roman"/>
                <a:cs typeface="Times New Roman"/>
              </a:rPr>
              <a:t>much.</a:t>
            </a:r>
            <a:endParaRPr sz="16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latin typeface="Times New Roman"/>
                <a:cs typeface="Times New Roman"/>
              </a:rPr>
              <a:t>Users 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triggers 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stocks.</a:t>
            </a:r>
            <a:endParaRPr sz="1600">
              <a:latin typeface="Times New Roman"/>
              <a:cs typeface="Times New Roman"/>
            </a:endParaRPr>
          </a:p>
          <a:p>
            <a:pPr marL="152400" marR="2049145">
              <a:lnSpc>
                <a:spcPct val="110100"/>
              </a:lnSpc>
              <a:spcBef>
                <a:spcPts val="10"/>
              </a:spcBef>
            </a:pP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watch-lists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 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wants.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see</a:t>
            </a:r>
            <a:r>
              <a:rPr dirty="0" sz="1600" spc="-5">
                <a:latin typeface="Times New Roman"/>
                <a:cs typeface="Times New Roman"/>
              </a:rPr>
              <a:t> the information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related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5">
                <a:latin typeface="Times New Roman"/>
                <a:cs typeface="Times New Roman"/>
              </a:rPr>
              <a:t>IPO.</a:t>
            </a:r>
            <a:endParaRPr sz="1600">
              <a:latin typeface="Times New Roman"/>
              <a:cs typeface="Times New Roman"/>
            </a:endParaRPr>
          </a:p>
          <a:p>
            <a:pPr marL="152400" marR="22860">
              <a:lnSpc>
                <a:spcPts val="212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Our System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reliable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charts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company.</a:t>
            </a:r>
            <a:endParaRPr sz="1600">
              <a:latin typeface="Times New Roman"/>
              <a:cs typeface="Times New Roman"/>
            </a:endParaRPr>
          </a:p>
          <a:p>
            <a:pPr marL="152400" marR="5080">
              <a:lnSpc>
                <a:spcPts val="211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Our system</a:t>
            </a:r>
            <a:r>
              <a:rPr dirty="0" sz="1600">
                <a:latin typeface="Times New Roman"/>
                <a:cs typeface="Times New Roman"/>
              </a:rPr>
              <a:t> provides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basic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fundamental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company.</a:t>
            </a:r>
            <a:endParaRPr sz="16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Times New Roman"/>
                <a:cs typeface="Times New Roman"/>
              </a:rPr>
              <a:t>Users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market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related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prediction.</a:t>
            </a:r>
            <a:endParaRPr sz="1600">
              <a:latin typeface="Times New Roman"/>
              <a:cs typeface="Times New Roman"/>
            </a:endParaRPr>
          </a:p>
          <a:p>
            <a:pPr marL="12700" marR="466725" indent="100330">
              <a:lnSpc>
                <a:spcPct val="110000"/>
              </a:lnSpc>
            </a:pPr>
            <a:r>
              <a:rPr dirty="0" sz="1600" spc="-5">
                <a:latin typeface="Times New Roman"/>
                <a:cs typeface="Times New Roman"/>
              </a:rPr>
              <a:t>Users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manage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portfolio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ROI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(Return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Investment)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Value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79093"/>
            <a:ext cx="567436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Stock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look-up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Admin.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1010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system,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 </a:t>
            </a:r>
            <a:r>
              <a:rPr dirty="0" sz="1400">
                <a:latin typeface="Times New Roman"/>
                <a:cs typeface="Times New Roman"/>
              </a:rPr>
              <a:t>provide 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search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searching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companies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them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watchlist.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look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chart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take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decisions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them.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get</a:t>
            </a:r>
            <a:r>
              <a:rPr dirty="0" sz="1400">
                <a:latin typeface="Times New Roman"/>
                <a:cs typeface="Times New Roman"/>
              </a:rPr>
              <a:t> OHLC (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Open,High,Low,Close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day.User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Produce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Trigger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-5">
                <a:latin typeface="Times New Roman"/>
                <a:cs typeface="Times New Roman"/>
              </a:rPr>
              <a:t> that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when price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reaches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level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then system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notified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also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view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company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details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(like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current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price,symbol,sectors,description,etc.. </a:t>
            </a:r>
            <a:r>
              <a:rPr dirty="0" sz="1400">
                <a:latin typeface="Times New Roman"/>
                <a:cs typeface="Times New Roman"/>
              </a:rPr>
              <a:t>).Users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stocks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related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prediction.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portfolio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ROI(Return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Investment) value.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704714"/>
            <a:ext cx="5643245" cy="161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41B74"/>
                </a:solidFill>
                <a:latin typeface="Times New Roman"/>
                <a:cs typeface="Times New Roman"/>
              </a:rPr>
              <a:t>Purpose</a:t>
            </a:r>
            <a:r>
              <a:rPr dirty="0" sz="1800" spc="-70" b="1">
                <a:solidFill>
                  <a:srgbClr val="341B7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41B74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200"/>
              </a:lnSpc>
            </a:pPr>
            <a:r>
              <a:rPr dirty="0" sz="1400" spc="-5">
                <a:latin typeface="Times New Roman"/>
                <a:cs typeface="Times New Roman"/>
              </a:rPr>
              <a:t>This document consists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all the functional and nonfunctional requirements of </a:t>
            </a:r>
            <a:r>
              <a:rPr dirty="0" sz="1400">
                <a:latin typeface="Times New Roman"/>
                <a:cs typeface="Times New Roman"/>
              </a:rPr>
              <a:t> the </a:t>
            </a:r>
            <a:r>
              <a:rPr dirty="0" sz="1400" spc="-5">
                <a:latin typeface="Times New Roman"/>
                <a:cs typeface="Times New Roman"/>
              </a:rPr>
              <a:t>Stock Market </a:t>
            </a:r>
            <a:r>
              <a:rPr dirty="0" sz="1400">
                <a:latin typeface="Times New Roman"/>
                <a:cs typeface="Times New Roman"/>
              </a:rPr>
              <a:t>Look-up </a:t>
            </a:r>
            <a:r>
              <a:rPr dirty="0" sz="1400" spc="-5">
                <a:latin typeface="Times New Roman"/>
                <a:cs typeface="Times New Roman"/>
              </a:rPr>
              <a:t>system </a:t>
            </a:r>
            <a:r>
              <a:rPr dirty="0" sz="1400" spc="-1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all </a:t>
            </a:r>
            <a:r>
              <a:rPr dirty="0" sz="1400">
                <a:latin typeface="Times New Roman"/>
                <a:cs typeface="Times New Roman"/>
              </a:rPr>
              <a:t>the other </a:t>
            </a:r>
            <a:r>
              <a:rPr dirty="0" sz="1400" spc="-5">
                <a:latin typeface="Times New Roman"/>
                <a:cs typeface="Times New Roman"/>
              </a:rPr>
              <a:t>requirement </a:t>
            </a:r>
            <a:r>
              <a:rPr dirty="0" sz="1400">
                <a:latin typeface="Times New Roman"/>
                <a:cs typeface="Times New Roman"/>
              </a:rPr>
              <a:t>related </a:t>
            </a:r>
            <a:r>
              <a:rPr dirty="0" sz="1400" spc="-5">
                <a:latin typeface="Times New Roman"/>
                <a:cs typeface="Times New Roman"/>
              </a:rPr>
              <a:t>details.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 SRS document will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used </a:t>
            </a:r>
            <a:r>
              <a:rPr dirty="0" sz="1400" spc="-10">
                <a:latin typeface="Times New Roman"/>
                <a:cs typeface="Times New Roman"/>
              </a:rPr>
              <a:t>as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reference and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-5">
                <a:latin typeface="Times New Roman"/>
                <a:cs typeface="Times New Roman"/>
              </a:rPr>
              <a:t>guidance for the designer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development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process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ahead.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882764"/>
            <a:ext cx="5643880" cy="266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41B74"/>
                </a:solidFill>
                <a:latin typeface="Times New Roman"/>
                <a:cs typeface="Times New Roman"/>
              </a:rPr>
              <a:t>Scope</a:t>
            </a:r>
            <a:r>
              <a:rPr dirty="0" sz="1800" spc="-80" b="1">
                <a:solidFill>
                  <a:srgbClr val="341B7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41B74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  <a:spcBef>
                <a:spcPts val="1530"/>
              </a:spcBef>
            </a:pPr>
            <a:r>
              <a:rPr dirty="0" sz="1400" spc="-5">
                <a:latin typeface="Times New Roman"/>
                <a:cs typeface="Times New Roman"/>
              </a:rPr>
              <a:t>This System can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useful </a:t>
            </a:r>
            <a:r>
              <a:rPr dirty="0" sz="140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everyone who wants </a:t>
            </a:r>
            <a:r>
              <a:rPr dirty="0" sz="1400">
                <a:latin typeface="Times New Roman"/>
                <a:cs typeface="Times New Roman"/>
              </a:rPr>
              <a:t>to see </a:t>
            </a:r>
            <a:r>
              <a:rPr dirty="0" sz="1400" spc="-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real-time </a:t>
            </a:r>
            <a:r>
              <a:rPr dirty="0" sz="1400" spc="-5">
                <a:latin typeface="Times New Roman"/>
                <a:cs typeface="Times New Roman"/>
              </a:rPr>
              <a:t>price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stock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he/she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needs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register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through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our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portal.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designed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traders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investors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research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platform.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Scope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application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global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users. End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have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his </a:t>
            </a:r>
            <a:r>
              <a:rPr dirty="0" sz="1400" spc="-5">
                <a:latin typeface="Times New Roman"/>
                <a:cs typeface="Times New Roman"/>
              </a:rPr>
              <a:t>details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5">
                <a:latin typeface="Times New Roman"/>
                <a:cs typeface="Times New Roman"/>
              </a:rPr>
              <a:t> name,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email,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phone_no. 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other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notify 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about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triggering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that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platform. Users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market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related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prediction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portfolio.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82141"/>
            <a:ext cx="5434965" cy="613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41B74"/>
                </a:solidFill>
                <a:latin typeface="Times New Roman"/>
                <a:cs typeface="Times New Roman"/>
              </a:rPr>
              <a:t>Technologies</a:t>
            </a:r>
            <a:r>
              <a:rPr dirty="0" sz="1800" spc="-40" b="1">
                <a:solidFill>
                  <a:srgbClr val="341B7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41B74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HTML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5,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CSS3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Material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UI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React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JS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Express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JS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Node.JS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Highcharts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MongoDB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Alp</a:t>
            </a:r>
            <a:r>
              <a:rPr dirty="0" sz="1600" spc="-5">
                <a:latin typeface="Times New Roman"/>
                <a:cs typeface="Times New Roman"/>
              </a:rPr>
              <a:t>aca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P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</a:t>
            </a:r>
            <a:r>
              <a:rPr dirty="0" sz="1600" spc="5">
                <a:latin typeface="Times New Roman"/>
                <a:cs typeface="Times New Roman"/>
              </a:rPr>
              <a:t>t</a:t>
            </a:r>
            <a:r>
              <a:rPr dirty="0" sz="1600" spc="-5">
                <a:latin typeface="Times New Roman"/>
                <a:cs typeface="Times New Roman"/>
              </a:rPr>
              <a:t>ting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arket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Polygon.io for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getting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fundamental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Stremlite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python App Framework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Sqlite3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Keras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python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library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Numpy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pandas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icrosoft Sans Serif"/>
              <a:buChar char="●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●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341B74"/>
                </a:solidFill>
                <a:latin typeface="Times New Roman"/>
                <a:cs typeface="Times New Roman"/>
              </a:rPr>
              <a:t>Tools</a:t>
            </a:r>
            <a:r>
              <a:rPr dirty="0" sz="1800" spc="-80" b="1">
                <a:solidFill>
                  <a:srgbClr val="341B74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41B74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25">
                <a:latin typeface="Times New Roman"/>
                <a:cs typeface="Times New Roman"/>
              </a:rPr>
              <a:t>Visual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Studio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Code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Extension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typescripting(ESLint)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4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Postman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testi</a:t>
            </a:r>
            <a:r>
              <a:rPr dirty="0" sz="1600">
                <a:latin typeface="Times New Roman"/>
                <a:cs typeface="Times New Roman"/>
              </a:rPr>
              <a:t>n</a:t>
            </a:r>
            <a:r>
              <a:rPr dirty="0" sz="1600" spc="-5">
                <a:latin typeface="Times New Roman"/>
                <a:cs typeface="Times New Roman"/>
              </a:rPr>
              <a:t>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W</a:t>
            </a:r>
            <a:r>
              <a:rPr dirty="0" sz="1600" spc="-5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b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</a:t>
            </a:r>
            <a:r>
              <a:rPr dirty="0" sz="1600">
                <a:latin typeface="Times New Roman"/>
                <a:cs typeface="Times New Roman"/>
              </a:rPr>
              <a:t>q</a:t>
            </a:r>
            <a:r>
              <a:rPr dirty="0" sz="1600" spc="-5">
                <a:latin typeface="Times New Roman"/>
                <a:cs typeface="Times New Roman"/>
              </a:rPr>
              <a:t>u</a:t>
            </a:r>
            <a:r>
              <a:rPr dirty="0" sz="1600" spc="-5">
                <a:latin typeface="Times New Roman"/>
                <a:cs typeface="Times New Roman"/>
              </a:rPr>
              <a:t>est</a:t>
            </a:r>
            <a:endParaRPr sz="16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600" spc="-5">
                <a:latin typeface="Times New Roman"/>
                <a:cs typeface="Times New Roman"/>
              </a:rPr>
              <a:t>MongoDB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compass (GUI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MongoDB)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79093"/>
            <a:ext cx="5565140" cy="803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Software</a:t>
            </a:r>
            <a:r>
              <a:rPr dirty="0" sz="2000" spc="-15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Requirement</a:t>
            </a:r>
            <a:r>
              <a:rPr dirty="0" sz="2000" b="1">
                <a:solidFill>
                  <a:srgbClr val="1F124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1F124D"/>
                </a:solidFill>
                <a:latin typeface="Times New Roman"/>
                <a:cs typeface="Times New Roman"/>
              </a:rPr>
              <a:t>Specification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Types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2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End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17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dirty="0" sz="1400" spc="-5">
                <a:latin typeface="Times New Roman"/>
                <a:cs typeface="Times New Roman"/>
              </a:rPr>
              <a:t>Admin</a:t>
            </a:r>
            <a:endParaRPr sz="1400">
              <a:latin typeface="Times New Roman"/>
              <a:cs typeface="Times New Roman"/>
            </a:endParaRPr>
          </a:p>
          <a:p>
            <a:pPr marL="12700" marR="3060700">
              <a:lnSpc>
                <a:spcPct val="227800"/>
              </a:lnSpc>
              <a:spcBef>
                <a:spcPts val="1030"/>
              </a:spcBef>
            </a:pPr>
            <a:r>
              <a:rPr dirty="0" sz="1800" spc="-5" b="1">
                <a:solidFill>
                  <a:srgbClr val="341B74"/>
                </a:solidFill>
                <a:latin typeface="Times New Roman"/>
                <a:cs typeface="Times New Roman"/>
              </a:rPr>
              <a:t>Functional Requirements </a:t>
            </a:r>
            <a:r>
              <a:rPr dirty="0" sz="1800" spc="-434" b="1">
                <a:solidFill>
                  <a:srgbClr val="341B74"/>
                </a:solid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R.1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: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lvl="2" marL="920115" indent="-50292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920750" algn="l"/>
                <a:tab pos="113982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	Sign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824865">
              <a:lnSpc>
                <a:spcPts val="1880"/>
              </a:lnSpc>
              <a:spcBef>
                <a:spcPts val="5"/>
              </a:spcBef>
            </a:pPr>
            <a:r>
              <a:rPr dirty="0" sz="1600" spc="-5">
                <a:latin typeface="Times New Roman"/>
                <a:cs typeface="Times New Roman"/>
              </a:rPr>
              <a:t>Primary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Actor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 marL="824865">
              <a:lnSpc>
                <a:spcPts val="1880"/>
              </a:lnSpc>
              <a:tabLst>
                <a:tab pos="2065655" algn="l"/>
              </a:tabLst>
            </a:pPr>
            <a:r>
              <a:rPr dirty="0" sz="1600" spc="-5">
                <a:latin typeface="Times New Roman"/>
                <a:cs typeface="Times New Roman"/>
              </a:rPr>
              <a:t>Precondition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Internet connection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available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824865" marR="487680">
              <a:lnSpc>
                <a:spcPts val="1850"/>
              </a:lnSpc>
              <a:tabLst>
                <a:tab pos="172720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Name,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Email,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Phone number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Registration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Successful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User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make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account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sign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up.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lvl="2" marL="920115" indent="-502920">
              <a:lnSpc>
                <a:spcPct val="100000"/>
              </a:lnSpc>
              <a:buAutoNum type="arabicPeriod" startAt="2"/>
              <a:tabLst>
                <a:tab pos="920750" algn="l"/>
                <a:tab pos="113982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	Login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824865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Primary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Actor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 marL="824865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Precondition 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must be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registered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824865">
              <a:lnSpc>
                <a:spcPts val="1880"/>
              </a:lnSpc>
              <a:spcBef>
                <a:spcPts val="5"/>
              </a:spcBef>
              <a:tabLst>
                <a:tab pos="1677035" algn="l"/>
                <a:tab pos="188658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	Email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Password</a:t>
            </a:r>
            <a:endParaRPr sz="1600">
              <a:latin typeface="Times New Roman"/>
              <a:cs typeface="Times New Roman"/>
            </a:endParaRPr>
          </a:p>
          <a:p>
            <a:pPr marL="824865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successful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redirected</a:t>
            </a:r>
            <a:r>
              <a:rPr dirty="0" sz="1600">
                <a:latin typeface="Times New Roman"/>
                <a:cs typeface="Times New Roman"/>
              </a:rPr>
              <a:t> 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Homepage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login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38" y="439927"/>
            <a:ext cx="4991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3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038" y="842517"/>
            <a:ext cx="5734685" cy="284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2" marL="514350" indent="-502284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514984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Forgot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Password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1500">
              <a:latin typeface="Times New Roman"/>
              <a:cs typeface="Times New Roman"/>
            </a:endParaRPr>
          </a:p>
          <a:p>
            <a:pPr marL="317500">
              <a:lnSpc>
                <a:spcPts val="1880"/>
              </a:lnSpc>
              <a:tabLst>
                <a:tab pos="116776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Click the</a:t>
            </a:r>
            <a:r>
              <a:rPr dirty="0" sz="1600">
                <a:latin typeface="Times New Roman"/>
                <a:cs typeface="Times New Roman"/>
              </a:rPr>
              <a:t> forgot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link</a:t>
            </a:r>
            <a:endParaRPr sz="1600">
              <a:latin typeface="Times New Roman"/>
              <a:cs typeface="Times New Roman"/>
            </a:endParaRPr>
          </a:p>
          <a:p>
            <a:pPr marL="317500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OUTPUT 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new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confirm password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129665" marR="344805" indent="-1117600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forget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reset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 OTP.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lvl="2" marL="514350" indent="-502284">
              <a:lnSpc>
                <a:spcPct val="100000"/>
              </a:lnSpc>
              <a:buAutoNum type="arabicPeriod" startAt="4"/>
              <a:tabLst>
                <a:tab pos="514984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Logout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17830" marR="2336800">
              <a:lnSpc>
                <a:spcPts val="1850"/>
              </a:lnSpc>
              <a:tabLst>
                <a:tab pos="127000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Click 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Logout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Successfully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Logged </a:t>
            </a:r>
            <a:r>
              <a:rPr dirty="0" sz="1600">
                <a:latin typeface="Times New Roman"/>
                <a:cs typeface="Times New Roman"/>
              </a:rPr>
              <a:t>out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96" y="4346574"/>
            <a:ext cx="6522084" cy="584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507365" indent="-39497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508000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Stocks</a:t>
            </a:r>
            <a:endParaRPr sz="1800">
              <a:latin typeface="Times New Roman"/>
              <a:cs typeface="Times New Roman"/>
            </a:endParaRPr>
          </a:p>
          <a:p>
            <a:pPr lvl="2" marL="1091565" indent="-50355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10922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 Add</a:t>
            </a:r>
            <a:r>
              <a:rPr dirty="0" sz="1600" spc="-10" b="1">
                <a:latin typeface="Times New Roman"/>
                <a:cs typeface="Times New Roman"/>
              </a:rPr>
              <a:t> the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Stocks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on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Watch-List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1027430">
              <a:lnSpc>
                <a:spcPts val="1880"/>
              </a:lnSpc>
              <a:tabLst>
                <a:tab pos="1879600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Company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Symbol</a:t>
            </a:r>
            <a:endParaRPr sz="1600">
              <a:latin typeface="Times New Roman"/>
              <a:cs typeface="Times New Roman"/>
            </a:endParaRPr>
          </a:p>
          <a:p>
            <a:pPr marL="1027430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OUTPUT 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name shown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dashboard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indent="607695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User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company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watchlist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lvl="2" marL="1173480" indent="-50165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17411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Delete the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Stocks on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Watch-List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1077595" marR="2229485">
              <a:lnSpc>
                <a:spcPts val="1839"/>
              </a:lnSpc>
              <a:spcBef>
                <a:spcPts val="5"/>
              </a:spcBef>
              <a:tabLst>
                <a:tab pos="1929764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Click 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 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Watchlist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successfully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deleted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342900" indent="557530">
              <a:lnSpc>
                <a:spcPts val="1839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User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watchlist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Delete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watchlist.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lvl="2" marL="1109980" indent="-502284">
              <a:lnSpc>
                <a:spcPts val="1880"/>
              </a:lnSpc>
              <a:spcBef>
                <a:spcPts val="1365"/>
              </a:spcBef>
              <a:buAutoNum type="arabicPeriod" startAt="3"/>
              <a:tabLst>
                <a:tab pos="111061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Watch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the </a:t>
            </a:r>
            <a:r>
              <a:rPr dirty="0" sz="1600" b="1">
                <a:latin typeface="Times New Roman"/>
                <a:cs typeface="Times New Roman"/>
              </a:rPr>
              <a:t>stock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prize</a:t>
            </a:r>
            <a:endParaRPr sz="1600">
              <a:latin typeface="Times New Roman"/>
              <a:cs typeface="Times New Roman"/>
            </a:endParaRPr>
          </a:p>
          <a:p>
            <a:pPr marL="1015365">
              <a:lnSpc>
                <a:spcPts val="1880"/>
              </a:lnSpc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977265" marR="2433320">
              <a:lnSpc>
                <a:spcPts val="1839"/>
              </a:lnSpc>
              <a:tabLst>
                <a:tab pos="182943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 Search any Stock or Index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Display the Stock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780" y="439927"/>
            <a:ext cx="5579745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Calibri"/>
                <a:cs typeface="Calibri"/>
              </a:rPr>
              <a:t>Page</a:t>
            </a:r>
            <a:r>
              <a:rPr dirty="0" sz="1100" spc="-25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|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search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company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stock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538" y="2098293"/>
            <a:ext cx="5462905" cy="6490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2" marL="551815" indent="-50165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55245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Watch all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information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about stocks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150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558165">
              <a:lnSpc>
                <a:spcPts val="1885"/>
              </a:lnSpc>
              <a:tabLst>
                <a:tab pos="141033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Company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Symbol</a:t>
            </a:r>
            <a:endParaRPr sz="1600">
              <a:latin typeface="Times New Roman"/>
              <a:cs typeface="Times New Roman"/>
            </a:endParaRPr>
          </a:p>
          <a:p>
            <a:pPr marL="558165">
              <a:lnSpc>
                <a:spcPts val="1885"/>
              </a:lnSpc>
            </a:pP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Name,Current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Price,(OHLC),Sector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Description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see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lvl="2" marL="551815" indent="-501650">
              <a:lnSpc>
                <a:spcPct val="100000"/>
              </a:lnSpc>
              <a:buAutoNum type="arabicPeriod" startAt="5"/>
              <a:tabLst>
                <a:tab pos="55245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View Chart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(Historical and Live)</a:t>
            </a:r>
            <a:endParaRPr sz="16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150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558165" marR="1064260">
              <a:lnSpc>
                <a:spcPts val="1839"/>
              </a:lnSpc>
              <a:tabLst>
                <a:tab pos="1410335" algn="l"/>
              </a:tabLst>
            </a:pPr>
            <a:r>
              <a:rPr dirty="0" sz="1600" spc="-5">
                <a:latin typeface="Times New Roman"/>
                <a:cs typeface="Times New Roman"/>
              </a:rPr>
              <a:t>INPUT	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Click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selected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watchlist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</a:t>
            </a:r>
            <a:r>
              <a:rPr dirty="0" sz="1600">
                <a:latin typeface="Times New Roman"/>
                <a:cs typeface="Times New Roman"/>
              </a:rPr>
              <a:t>View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chart</a:t>
            </a:r>
            <a:r>
              <a:rPr dirty="0" sz="1600" spc="-5">
                <a:latin typeface="Times New Roman"/>
                <a:cs typeface="Times New Roman"/>
              </a:rPr>
              <a:t> 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selected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historical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chart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any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stock.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lvl="2" marL="523240" indent="-501650">
              <a:lnSpc>
                <a:spcPct val="100000"/>
              </a:lnSpc>
              <a:spcBef>
                <a:spcPts val="1175"/>
              </a:spcBef>
              <a:buAutoNum type="arabicPeriod" startAt="6"/>
              <a:tabLst>
                <a:tab pos="52324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:</a:t>
            </a:r>
            <a:r>
              <a:rPr dirty="0" sz="1600" spc="3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Computation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Precondition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05765" marR="927100">
              <a:lnSpc>
                <a:spcPts val="1850"/>
              </a:lnSpc>
              <a:spcBef>
                <a:spcPts val="5"/>
              </a:spcBef>
              <a:tabLst>
                <a:tab pos="1257935" algn="l"/>
              </a:tabLst>
            </a:pPr>
            <a:r>
              <a:rPr dirty="0" sz="1600">
                <a:latin typeface="Times New Roman"/>
                <a:cs typeface="Times New Roman"/>
              </a:rPr>
              <a:t>INPUT	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invested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amount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year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OUTPUT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ROI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Description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: User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profit.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2022-05-05T14:33:08Z</dcterms:created>
  <dcterms:modified xsi:type="dcterms:W3CDTF">2022-05-05T14:33:08Z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2022-05-05T00:00:00Z</vt:filetime>
  </property>
</Properties>
</file>