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4"/>
  </p:notesMasterIdLst>
  <p:handoutMasterIdLst>
    <p:handoutMasterId r:id="rId45"/>
  </p:handoutMasterIdLst>
  <p:sldIdLst>
    <p:sldId id="256" r:id="rId2"/>
    <p:sldId id="433" r:id="rId3"/>
    <p:sldId id="260" r:id="rId4"/>
    <p:sldId id="261" r:id="rId5"/>
    <p:sldId id="312" r:id="rId6"/>
    <p:sldId id="313" r:id="rId7"/>
    <p:sldId id="317" r:id="rId8"/>
    <p:sldId id="263" r:id="rId9"/>
    <p:sldId id="264" r:id="rId10"/>
    <p:sldId id="318" r:id="rId11"/>
    <p:sldId id="265" r:id="rId12"/>
    <p:sldId id="336" r:id="rId13"/>
    <p:sldId id="320" r:id="rId14"/>
    <p:sldId id="321" r:id="rId15"/>
    <p:sldId id="273" r:id="rId16"/>
    <p:sldId id="309" r:id="rId17"/>
    <p:sldId id="274" r:id="rId18"/>
    <p:sldId id="275" r:id="rId19"/>
    <p:sldId id="276" r:id="rId20"/>
    <p:sldId id="279" r:id="rId21"/>
    <p:sldId id="330" r:id="rId22"/>
    <p:sldId id="282" r:id="rId23"/>
    <p:sldId id="310" r:id="rId24"/>
    <p:sldId id="293" r:id="rId25"/>
    <p:sldId id="294" r:id="rId26"/>
    <p:sldId id="435" r:id="rId27"/>
    <p:sldId id="257" r:id="rId28"/>
    <p:sldId id="258" r:id="rId29"/>
    <p:sldId id="337" r:id="rId30"/>
    <p:sldId id="339" r:id="rId31"/>
    <p:sldId id="340" r:id="rId32"/>
    <p:sldId id="342" r:id="rId33"/>
    <p:sldId id="267" r:id="rId34"/>
    <p:sldId id="343" r:id="rId35"/>
    <p:sldId id="270" r:id="rId36"/>
    <p:sldId id="271" r:id="rId37"/>
    <p:sldId id="272" r:id="rId38"/>
    <p:sldId id="345" r:id="rId39"/>
    <p:sldId id="346" r:id="rId40"/>
    <p:sldId id="438" r:id="rId41"/>
    <p:sldId id="348" r:id="rId42"/>
    <p:sldId id="43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clrMode="gray"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193" autoAdjust="0"/>
  </p:normalViewPr>
  <p:slideViewPr>
    <p:cSldViewPr snapToGrid="0">
      <p:cViewPr varScale="1">
        <p:scale>
          <a:sx n="86" d="100"/>
          <a:sy n="86" d="100"/>
        </p:scale>
        <p:origin x="88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9673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B5C97B-FF7F-4DDB-AD4A-F44CDCA9BAFD}" type="datetimeFigureOut">
              <a:rPr lang="en-GB" smtClean="0"/>
              <a:t>24/09/2018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76FD6E-501E-4E1E-8F30-253046AC5716}" type="slidenum">
              <a:rPr lang="en-GB" smtClean="0"/>
              <a:t>‹#›</a:t>
            </a:fld>
            <a:endParaRPr lang="en-GB"/>
          </a:p>
        </p:txBody>
      </p:sp>
    </p:spTree>
    <p:extLst>
      <p:ext uri="{BB962C8B-B14F-4D97-AF65-F5344CB8AC3E}">
        <p14:creationId xmlns:p14="http://schemas.microsoft.com/office/powerpoint/2010/main" val="3774364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6553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2</a:t>
            </a:r>
          </a:p>
        </p:txBody>
      </p:sp>
      <p:sp>
        <p:nvSpPr>
          <p:cNvPr id="6554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6554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65542" name="Rectangle 6"/>
          <p:cNvSpPr>
            <a:spLocks noGrp="1" noRot="1" noChangeAspect="1" noChangeArrowheads="1" noTextEdit="1"/>
          </p:cNvSpPr>
          <p:nvPr>
            <p:ph type="sldImg"/>
          </p:nvPr>
        </p:nvSpPr>
        <p:spPr>
          <a:xfrm>
            <a:off x="393700" y="692150"/>
            <a:ext cx="6070600" cy="3416300"/>
          </a:xfrm>
          <a:ln cap="flat"/>
        </p:spPr>
      </p:sp>
      <p:sp>
        <p:nvSpPr>
          <p:cNvPr id="65543"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itchFamily="34" charset="0"/>
            </a:endParaRPr>
          </a:p>
        </p:txBody>
      </p:sp>
    </p:spTree>
    <p:extLst>
      <p:ext uri="{BB962C8B-B14F-4D97-AF65-F5344CB8AC3E}">
        <p14:creationId xmlns:p14="http://schemas.microsoft.com/office/powerpoint/2010/main" val="1680292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577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5</a:t>
            </a:r>
          </a:p>
        </p:txBody>
      </p:sp>
      <p:sp>
        <p:nvSpPr>
          <p:cNvPr id="7578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578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5782" name="Rectangle 6"/>
          <p:cNvSpPr>
            <a:spLocks noGrp="1" noRot="1" noChangeAspect="1" noChangeArrowheads="1" noTextEdit="1"/>
          </p:cNvSpPr>
          <p:nvPr>
            <p:ph type="sldImg"/>
          </p:nvPr>
        </p:nvSpPr>
        <p:spPr>
          <a:xfrm>
            <a:off x="393700" y="692150"/>
            <a:ext cx="6070600" cy="3416300"/>
          </a:xfrm>
          <a:ln cap="flat"/>
        </p:spPr>
      </p:sp>
      <p:sp>
        <p:nvSpPr>
          <p:cNvPr id="75783"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cs typeface="Arial" pitchFamily="34" charset="0"/>
            </a:endParaRPr>
          </a:p>
        </p:txBody>
      </p:sp>
    </p:spTree>
    <p:extLst>
      <p:ext uri="{BB962C8B-B14F-4D97-AF65-F5344CB8AC3E}">
        <p14:creationId xmlns:p14="http://schemas.microsoft.com/office/powerpoint/2010/main" val="4226986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680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5</a:t>
            </a:r>
          </a:p>
        </p:txBody>
      </p:sp>
      <p:sp>
        <p:nvSpPr>
          <p:cNvPr id="7680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680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6806" name="Rectangle 6"/>
          <p:cNvSpPr>
            <a:spLocks noGrp="1" noRot="1" noChangeAspect="1" noChangeArrowheads="1" noTextEdit="1"/>
          </p:cNvSpPr>
          <p:nvPr>
            <p:ph type="sldImg"/>
          </p:nvPr>
        </p:nvSpPr>
        <p:spPr>
          <a:xfrm>
            <a:off x="393700" y="692150"/>
            <a:ext cx="6070600" cy="3416300"/>
          </a:xfrm>
          <a:ln cap="flat"/>
        </p:spPr>
      </p:sp>
      <p:sp>
        <p:nvSpPr>
          <p:cNvPr id="76807"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itchFamily="34" charset="0"/>
            </a:endParaRPr>
          </a:p>
        </p:txBody>
      </p:sp>
    </p:spTree>
    <p:extLst>
      <p:ext uri="{BB962C8B-B14F-4D97-AF65-F5344CB8AC3E}">
        <p14:creationId xmlns:p14="http://schemas.microsoft.com/office/powerpoint/2010/main" val="1583081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9875"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6</a:t>
            </a:r>
          </a:p>
        </p:txBody>
      </p:sp>
      <p:sp>
        <p:nvSpPr>
          <p:cNvPr id="79876"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9877"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9878" name="Rectangle 6"/>
          <p:cNvSpPr>
            <a:spLocks noGrp="1" noRot="1" noChangeAspect="1" noChangeArrowheads="1" noTextEdit="1"/>
          </p:cNvSpPr>
          <p:nvPr>
            <p:ph type="sldImg"/>
          </p:nvPr>
        </p:nvSpPr>
        <p:spPr>
          <a:xfrm>
            <a:off x="393700" y="692150"/>
            <a:ext cx="6070600" cy="3416300"/>
          </a:xfrm>
          <a:ln cap="flat"/>
        </p:spPr>
      </p:sp>
      <p:sp>
        <p:nvSpPr>
          <p:cNvPr id="79879"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cs typeface="Arial" pitchFamily="34" charset="0"/>
            </a:endParaRPr>
          </a:p>
        </p:txBody>
      </p:sp>
    </p:spTree>
    <p:extLst>
      <p:ext uri="{BB962C8B-B14F-4D97-AF65-F5344CB8AC3E}">
        <p14:creationId xmlns:p14="http://schemas.microsoft.com/office/powerpoint/2010/main" val="1893796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xfrm>
            <a:off x="393700" y="692150"/>
            <a:ext cx="6070600" cy="3416300"/>
          </a:xfrm>
          <a:ln/>
        </p:spPr>
      </p:sp>
      <p:sp>
        <p:nvSpPr>
          <p:cNvPr id="849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itchFamily="34" charset="0"/>
            </a:endParaRPr>
          </a:p>
        </p:txBody>
      </p:sp>
    </p:spTree>
    <p:extLst>
      <p:ext uri="{BB962C8B-B14F-4D97-AF65-F5344CB8AC3E}">
        <p14:creationId xmlns:p14="http://schemas.microsoft.com/office/powerpoint/2010/main" val="2927864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601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17</a:t>
            </a:r>
          </a:p>
        </p:txBody>
      </p:sp>
      <p:sp>
        <p:nvSpPr>
          <p:cNvPr id="8602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602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6022" name="Rectangle 6"/>
          <p:cNvSpPr>
            <a:spLocks noGrp="1" noRot="1" noChangeAspect="1" noChangeArrowheads="1" noTextEdit="1"/>
          </p:cNvSpPr>
          <p:nvPr>
            <p:ph type="sldImg"/>
          </p:nvPr>
        </p:nvSpPr>
        <p:spPr>
          <a:xfrm>
            <a:off x="393700" y="692150"/>
            <a:ext cx="6070600" cy="3416300"/>
          </a:xfrm>
          <a:ln cap="flat"/>
        </p:spPr>
      </p:sp>
      <p:sp>
        <p:nvSpPr>
          <p:cNvPr id="86023"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itchFamily="34" charset="0"/>
            </a:endParaRPr>
          </a:p>
        </p:txBody>
      </p:sp>
    </p:spTree>
    <p:extLst>
      <p:ext uri="{BB962C8B-B14F-4D97-AF65-F5344CB8AC3E}">
        <p14:creationId xmlns:p14="http://schemas.microsoft.com/office/powerpoint/2010/main" val="16005650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704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16</a:t>
            </a:r>
          </a:p>
        </p:txBody>
      </p:sp>
      <p:sp>
        <p:nvSpPr>
          <p:cNvPr id="8704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704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7046" name="Rectangle 6"/>
          <p:cNvSpPr>
            <a:spLocks noGrp="1" noRot="1" noChangeAspect="1" noChangeArrowheads="1" noTextEdit="1"/>
          </p:cNvSpPr>
          <p:nvPr>
            <p:ph type="sldImg"/>
          </p:nvPr>
        </p:nvSpPr>
        <p:spPr>
          <a:xfrm>
            <a:off x="393700" y="692150"/>
            <a:ext cx="6070600" cy="3416300"/>
          </a:xfrm>
          <a:ln cap="flat"/>
        </p:spPr>
      </p:sp>
      <p:sp>
        <p:nvSpPr>
          <p:cNvPr id="87047"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itchFamily="34" charset="0"/>
              </a:rPr>
              <a:t>Most relationships are</a:t>
            </a:r>
            <a:r>
              <a:rPr lang="en-US" altLang="en-US" baseline="0" dirty="0">
                <a:cs typeface="Arial" pitchFamily="34" charset="0"/>
              </a:rPr>
              <a:t> of binary degree. But it is possible to have any number of entities involved in a relationship “Ternary” refers to three. If you have more than that, it is sometimes referred to generically as an “n-</a:t>
            </a:r>
            <a:r>
              <a:rPr lang="en-US" altLang="en-US" baseline="0" dirty="0" err="1">
                <a:cs typeface="Arial" pitchFamily="34" charset="0"/>
              </a:rPr>
              <a:t>ary</a:t>
            </a:r>
            <a:r>
              <a:rPr lang="en-US" altLang="en-US" baseline="0" dirty="0">
                <a:cs typeface="Arial" pitchFamily="34" charset="0"/>
              </a:rPr>
              <a:t>” relationship.</a:t>
            </a:r>
            <a:endParaRPr lang="en-US" altLang="en-US" dirty="0">
              <a:cs typeface="Arial" pitchFamily="34" charset="0"/>
            </a:endParaRPr>
          </a:p>
        </p:txBody>
      </p:sp>
    </p:spTree>
    <p:extLst>
      <p:ext uri="{BB962C8B-B14F-4D97-AF65-F5344CB8AC3E}">
        <p14:creationId xmlns:p14="http://schemas.microsoft.com/office/powerpoint/2010/main" val="3385112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806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8</a:t>
            </a:r>
          </a:p>
        </p:txBody>
      </p:sp>
      <p:sp>
        <p:nvSpPr>
          <p:cNvPr id="8806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806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88070" name="Rectangle 6"/>
          <p:cNvSpPr>
            <a:spLocks noGrp="1" noRot="1" noChangeAspect="1" noChangeArrowheads="1" noTextEdit="1"/>
          </p:cNvSpPr>
          <p:nvPr>
            <p:ph type="sldImg"/>
          </p:nvPr>
        </p:nvSpPr>
        <p:spPr>
          <a:xfrm>
            <a:off x="393700" y="692150"/>
            <a:ext cx="6070600" cy="3416300"/>
          </a:xfrm>
          <a:ln cap="flat"/>
        </p:spPr>
      </p:sp>
      <p:sp>
        <p:nvSpPr>
          <p:cNvPr id="88071"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itchFamily="34" charset="0"/>
            </a:endParaRPr>
          </a:p>
        </p:txBody>
      </p:sp>
    </p:spTree>
    <p:extLst>
      <p:ext uri="{BB962C8B-B14F-4D97-AF65-F5344CB8AC3E}">
        <p14:creationId xmlns:p14="http://schemas.microsoft.com/office/powerpoint/2010/main" val="4180431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xfrm>
            <a:off x="393700" y="692150"/>
            <a:ext cx="6070600" cy="3416300"/>
          </a:xfrm>
          <a:ln/>
        </p:spPr>
      </p:sp>
      <p:sp>
        <p:nvSpPr>
          <p:cNvPr id="890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itchFamily="34" charset="0"/>
            </a:endParaRPr>
          </a:p>
        </p:txBody>
      </p:sp>
    </p:spTree>
    <p:extLst>
      <p:ext uri="{BB962C8B-B14F-4D97-AF65-F5344CB8AC3E}">
        <p14:creationId xmlns:p14="http://schemas.microsoft.com/office/powerpoint/2010/main" val="42262334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0115"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22</a:t>
            </a:r>
          </a:p>
        </p:txBody>
      </p:sp>
      <p:sp>
        <p:nvSpPr>
          <p:cNvPr id="90116"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0117"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0118" name="Rectangle 6"/>
          <p:cNvSpPr>
            <a:spLocks noGrp="1" noRot="1" noChangeAspect="1" noChangeArrowheads="1" noTextEdit="1"/>
          </p:cNvSpPr>
          <p:nvPr>
            <p:ph type="sldImg"/>
          </p:nvPr>
        </p:nvSpPr>
        <p:spPr>
          <a:xfrm>
            <a:off x="393700" y="692150"/>
            <a:ext cx="6070600" cy="3416300"/>
          </a:xfrm>
          <a:ln cap="flat"/>
        </p:spPr>
      </p:sp>
      <p:sp>
        <p:nvSpPr>
          <p:cNvPr id="90119"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itchFamily="34" charset="0"/>
            </a:endParaRPr>
          </a:p>
        </p:txBody>
      </p:sp>
    </p:spTree>
    <p:extLst>
      <p:ext uri="{BB962C8B-B14F-4D97-AF65-F5344CB8AC3E}">
        <p14:creationId xmlns:p14="http://schemas.microsoft.com/office/powerpoint/2010/main" val="460907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318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29</a:t>
            </a:r>
          </a:p>
        </p:txBody>
      </p:sp>
      <p:sp>
        <p:nvSpPr>
          <p:cNvPr id="9318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318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3190" name="Rectangle 6"/>
          <p:cNvSpPr>
            <a:spLocks noGrp="1" noRot="1" noChangeAspect="1" noChangeArrowheads="1" noTextEdit="1"/>
          </p:cNvSpPr>
          <p:nvPr>
            <p:ph type="sldImg"/>
          </p:nvPr>
        </p:nvSpPr>
        <p:spPr>
          <a:xfrm>
            <a:off x="393700" y="692150"/>
            <a:ext cx="6070600" cy="3416300"/>
          </a:xfrm>
          <a:ln cap="flat"/>
        </p:spPr>
      </p:sp>
      <p:sp>
        <p:nvSpPr>
          <p:cNvPr id="93191"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itchFamily="34" charset="0"/>
            </a:endParaRPr>
          </a:p>
        </p:txBody>
      </p:sp>
    </p:spTree>
    <p:extLst>
      <p:ext uri="{BB962C8B-B14F-4D97-AF65-F5344CB8AC3E}">
        <p14:creationId xmlns:p14="http://schemas.microsoft.com/office/powerpoint/2010/main" val="2512131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6656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3</a:t>
            </a:r>
          </a:p>
        </p:txBody>
      </p:sp>
      <p:sp>
        <p:nvSpPr>
          <p:cNvPr id="6656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6656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66566" name="Rectangle 6"/>
          <p:cNvSpPr>
            <a:spLocks noGrp="1" noRot="1" noChangeAspect="1" noChangeArrowheads="1" noTextEdit="1"/>
          </p:cNvSpPr>
          <p:nvPr>
            <p:ph type="sldImg"/>
          </p:nvPr>
        </p:nvSpPr>
        <p:spPr>
          <a:xfrm>
            <a:off x="393700" y="692150"/>
            <a:ext cx="6070600" cy="3416300"/>
          </a:xfrm>
          <a:ln cap="flat"/>
        </p:spPr>
      </p:sp>
      <p:sp>
        <p:nvSpPr>
          <p:cNvPr id="66567"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itchFamily="34" charset="0"/>
              </a:rPr>
              <a:t>Entity relationship (ER) diagrams include rectangles representing entities, and lines between the entities representing relationships. Relationships have cardinalities, which can be one-to-one, one-to-many, or many-to-many. In addition, on each side of</a:t>
            </a:r>
            <a:r>
              <a:rPr lang="en-US" altLang="en-US" baseline="0" dirty="0">
                <a:cs typeface="Arial" pitchFamily="34" charset="0"/>
              </a:rPr>
              <a:t> the relationship you can specify that it is mandatory or optional. </a:t>
            </a:r>
            <a:endParaRPr lang="en-US" altLang="en-US" dirty="0">
              <a:cs typeface="Arial" pitchFamily="34" charset="0"/>
            </a:endParaRPr>
          </a:p>
        </p:txBody>
      </p:sp>
    </p:spTree>
    <p:extLst>
      <p:ext uri="{BB962C8B-B14F-4D97-AF65-F5344CB8AC3E}">
        <p14:creationId xmlns:p14="http://schemas.microsoft.com/office/powerpoint/2010/main" val="19951928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421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1</a:t>
            </a:r>
          </a:p>
        </p:txBody>
      </p:sp>
      <p:sp>
        <p:nvSpPr>
          <p:cNvPr id="9421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421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4214" name="Rectangle 6"/>
          <p:cNvSpPr>
            <a:spLocks noGrp="1" noRot="1" noChangeAspect="1" noChangeArrowheads="1" noTextEdit="1"/>
          </p:cNvSpPr>
          <p:nvPr>
            <p:ph type="sldImg"/>
          </p:nvPr>
        </p:nvSpPr>
        <p:spPr>
          <a:xfrm>
            <a:off x="393700" y="692150"/>
            <a:ext cx="6070600" cy="3416300"/>
          </a:xfrm>
          <a:ln cap="flat"/>
        </p:spPr>
      </p:sp>
      <p:sp>
        <p:nvSpPr>
          <p:cNvPr id="94215"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itchFamily="34" charset="0"/>
            </a:endParaRPr>
          </a:p>
        </p:txBody>
      </p:sp>
    </p:spTree>
    <p:extLst>
      <p:ext uri="{BB962C8B-B14F-4D97-AF65-F5344CB8AC3E}">
        <p14:creationId xmlns:p14="http://schemas.microsoft.com/office/powerpoint/2010/main" val="1793416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830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40</a:t>
            </a:r>
          </a:p>
        </p:txBody>
      </p:sp>
      <p:sp>
        <p:nvSpPr>
          <p:cNvPr id="9830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830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98310" name="Rectangle 6"/>
          <p:cNvSpPr>
            <a:spLocks noGrp="1" noRot="1" noChangeAspect="1" noChangeArrowheads="1" noTextEdit="1"/>
          </p:cNvSpPr>
          <p:nvPr>
            <p:ph type="sldImg"/>
          </p:nvPr>
        </p:nvSpPr>
        <p:spPr>
          <a:xfrm>
            <a:off x="393700" y="692150"/>
            <a:ext cx="6070600" cy="3416300"/>
          </a:xfrm>
          <a:ln cap="flat"/>
        </p:spPr>
      </p:sp>
      <p:sp>
        <p:nvSpPr>
          <p:cNvPr id="98311"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itchFamily="34" charset="0"/>
              </a:rPr>
              <a:t>Again, we see multiple relationships between</a:t>
            </a:r>
            <a:r>
              <a:rPr lang="en-US" altLang="en-US" baseline="0" dirty="0">
                <a:cs typeface="Arial" pitchFamily="34" charset="0"/>
              </a:rPr>
              <a:t> two entities, this time between professors and courses. The “Is Qualified” relationship is of binary degree and mandatory many-to-many cardinality. A professor must be qualified to teach at least one course. And a course must have at least two qualified professors.</a:t>
            </a:r>
          </a:p>
          <a:p>
            <a:pPr eaLnBrk="1" hangingPunct="1"/>
            <a:endParaRPr lang="en-US" altLang="en-US" baseline="0" dirty="0">
              <a:cs typeface="Arial" pitchFamily="34" charset="0"/>
            </a:endParaRPr>
          </a:p>
          <a:p>
            <a:pPr eaLnBrk="1" hangingPunct="1"/>
            <a:r>
              <a:rPr lang="en-US" altLang="en-US" baseline="0" dirty="0">
                <a:cs typeface="Arial" pitchFamily="34" charset="0"/>
              </a:rPr>
              <a:t>The other relationship is actually implemented via what is called an “associative entity” called Schedule, which has an identifier attribute called Semester. This associative entity is implementing a many to many relationship between professors and courses, indicating that a particular professor may be scheduled during a particular semester to many courses, and vice versa.</a:t>
            </a:r>
            <a:endParaRPr lang="en-US" altLang="en-US" dirty="0">
              <a:cs typeface="Arial" pitchFamily="34" charset="0"/>
            </a:endParaRPr>
          </a:p>
        </p:txBody>
      </p:sp>
    </p:spTree>
    <p:extLst>
      <p:ext uri="{BB962C8B-B14F-4D97-AF65-F5344CB8AC3E}">
        <p14:creationId xmlns:p14="http://schemas.microsoft.com/office/powerpoint/2010/main" val="39034958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xfrm>
            <a:off x="393700" y="692150"/>
            <a:ext cx="6070600" cy="3416300"/>
          </a:xfrm>
          <a:ln/>
        </p:spPr>
      </p:sp>
      <p:sp>
        <p:nvSpPr>
          <p:cNvPr id="1003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itchFamily="34" charset="0"/>
            </a:endParaRPr>
          </a:p>
        </p:txBody>
      </p:sp>
    </p:spTree>
    <p:extLst>
      <p:ext uri="{BB962C8B-B14F-4D97-AF65-F5344CB8AC3E}">
        <p14:creationId xmlns:p14="http://schemas.microsoft.com/office/powerpoint/2010/main" val="38642699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240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21</a:t>
            </a:r>
          </a:p>
        </p:txBody>
      </p:sp>
      <p:sp>
        <p:nvSpPr>
          <p:cNvPr id="10240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240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02406" name="Rectangle 6"/>
          <p:cNvSpPr>
            <a:spLocks noGrp="1" noRot="1" noChangeAspect="1" noChangeArrowheads="1" noTextEdit="1"/>
          </p:cNvSpPr>
          <p:nvPr>
            <p:ph type="sldImg"/>
          </p:nvPr>
        </p:nvSpPr>
        <p:spPr>
          <a:xfrm>
            <a:off x="393700" y="692150"/>
            <a:ext cx="6070600" cy="3416300"/>
          </a:xfrm>
          <a:ln cap="flat"/>
        </p:spPr>
      </p:sp>
      <p:sp>
        <p:nvSpPr>
          <p:cNvPr id="102407"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itchFamily="34" charset="0"/>
            </a:endParaRPr>
          </a:p>
        </p:txBody>
      </p:sp>
    </p:spTree>
    <p:extLst>
      <p:ext uri="{BB962C8B-B14F-4D97-AF65-F5344CB8AC3E}">
        <p14:creationId xmlns:p14="http://schemas.microsoft.com/office/powerpoint/2010/main" val="33938368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xfrm>
            <a:off x="393700" y="692150"/>
            <a:ext cx="6070600" cy="3416300"/>
          </a:xfrm>
          <a:ln/>
        </p:spPr>
      </p:sp>
      <p:sp>
        <p:nvSpPr>
          <p:cNvPr id="460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itchFamily="34" charset="0"/>
              </a:rPr>
              <a:t>The idea</a:t>
            </a:r>
            <a:r>
              <a:rPr lang="en-US" altLang="en-US" baseline="0" dirty="0">
                <a:cs typeface="Arial" pitchFamily="34" charset="0"/>
              </a:rPr>
              <a:t>s of </a:t>
            </a:r>
            <a:r>
              <a:rPr lang="en-US" altLang="en-US" baseline="0" dirty="0" err="1">
                <a:cs typeface="Arial" pitchFamily="34" charset="0"/>
              </a:rPr>
              <a:t>supertypes</a:t>
            </a:r>
            <a:r>
              <a:rPr lang="en-US" altLang="en-US" baseline="0" dirty="0">
                <a:cs typeface="Arial" pitchFamily="34" charset="0"/>
              </a:rPr>
              <a:t>, subtypes and inheritance, which are central to the EER model, are also key concepts in object-oriented software design and programming. If you ever use an object-oriented programming language like Java or C++, you will encounter the concept of classes, which are similar to “types”. These classes are arranged in hierarchies, which enable inheritance.</a:t>
            </a:r>
          </a:p>
          <a:p>
            <a:pPr eaLnBrk="1" hangingPunct="1"/>
            <a:endParaRPr lang="en-US" altLang="en-US" baseline="0" dirty="0">
              <a:cs typeface="Arial" pitchFamily="34" charset="0"/>
            </a:endParaRPr>
          </a:p>
          <a:p>
            <a:pPr eaLnBrk="1" hangingPunct="1"/>
            <a:r>
              <a:rPr lang="en-US" altLang="en-US" baseline="0" dirty="0">
                <a:cs typeface="Arial" pitchFamily="34" charset="0"/>
              </a:rPr>
              <a:t>The difference between object-oriented programming and EER </a:t>
            </a:r>
            <a:r>
              <a:rPr lang="en-US" altLang="en-US" baseline="0" dirty="0" err="1">
                <a:cs typeface="Arial" pitchFamily="34" charset="0"/>
              </a:rPr>
              <a:t>supertypes</a:t>
            </a:r>
            <a:r>
              <a:rPr lang="en-US" altLang="en-US" baseline="0" dirty="0">
                <a:cs typeface="Arial" pitchFamily="34" charset="0"/>
              </a:rPr>
              <a:t>/subtypes is that in object oriented programming there is also the concept of behavior. Objects not only have attributes (which can be inherited), but they also have “methods” which implement active behaviors. </a:t>
            </a:r>
            <a:endParaRPr lang="en-US" altLang="en-US" dirty="0">
              <a:cs typeface="Arial" pitchFamily="34" charset="0"/>
            </a:endParaRPr>
          </a:p>
        </p:txBody>
      </p:sp>
    </p:spTree>
    <p:extLst>
      <p:ext uri="{BB962C8B-B14F-4D97-AF65-F5344CB8AC3E}">
        <p14:creationId xmlns:p14="http://schemas.microsoft.com/office/powerpoint/2010/main" val="131412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381000" y="685800"/>
            <a:ext cx="6096000" cy="3429000"/>
          </a:xfrm>
          <a:ln/>
        </p:spPr>
      </p:sp>
      <p:sp>
        <p:nvSpPr>
          <p:cNvPr id="471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itchFamily="34" charset="0"/>
            </a:endParaRPr>
          </a:p>
        </p:txBody>
      </p:sp>
    </p:spTree>
    <p:extLst>
      <p:ext uri="{BB962C8B-B14F-4D97-AF65-F5344CB8AC3E}">
        <p14:creationId xmlns:p14="http://schemas.microsoft.com/office/powerpoint/2010/main" val="38854395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393700" y="692150"/>
            <a:ext cx="6070600" cy="3416300"/>
          </a:xfrm>
          <a:ln/>
        </p:spPr>
      </p:sp>
      <p:sp>
        <p:nvSpPr>
          <p:cNvPr id="501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itchFamily="34" charset="0"/>
            </a:endParaRPr>
          </a:p>
        </p:txBody>
      </p:sp>
    </p:spTree>
    <p:extLst>
      <p:ext uri="{BB962C8B-B14F-4D97-AF65-F5344CB8AC3E}">
        <p14:creationId xmlns:p14="http://schemas.microsoft.com/office/powerpoint/2010/main" val="20950352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xfrm>
            <a:off x="393700" y="692150"/>
            <a:ext cx="6070600" cy="3416300"/>
          </a:xfrm>
          <a:ln/>
        </p:spPr>
      </p:sp>
      <p:sp>
        <p:nvSpPr>
          <p:cNvPr id="522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itchFamily="34" charset="0"/>
            </a:endParaRPr>
          </a:p>
        </p:txBody>
      </p:sp>
    </p:spTree>
    <p:extLst>
      <p:ext uri="{BB962C8B-B14F-4D97-AF65-F5344CB8AC3E}">
        <p14:creationId xmlns:p14="http://schemas.microsoft.com/office/powerpoint/2010/main" val="39398732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xfrm>
            <a:off x="393700" y="692150"/>
            <a:ext cx="6070600" cy="3416300"/>
          </a:xfrm>
          <a:ln/>
        </p:spPr>
      </p:sp>
      <p:sp>
        <p:nvSpPr>
          <p:cNvPr id="532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itchFamily="34" charset="0"/>
            </a:endParaRPr>
          </a:p>
        </p:txBody>
      </p:sp>
    </p:spTree>
    <p:extLst>
      <p:ext uri="{BB962C8B-B14F-4D97-AF65-F5344CB8AC3E}">
        <p14:creationId xmlns:p14="http://schemas.microsoft.com/office/powerpoint/2010/main" val="14649605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33890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393700" y="692150"/>
            <a:ext cx="6070600" cy="3416300"/>
          </a:xfrm>
          <a:ln/>
        </p:spPr>
      </p:sp>
      <p:sp>
        <p:nvSpPr>
          <p:cNvPr id="686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cs typeface="Arial" pitchFamily="34" charset="0"/>
              </a:rPr>
              <a:t>A business rule is </a:t>
            </a:r>
            <a:r>
              <a:rPr lang="en-US" altLang="en-US" sz="1200" b="0" i="0" u="none" strike="noStrike" kern="1200" baseline="0" dirty="0">
                <a:solidFill>
                  <a:schemeClr val="tx1"/>
                </a:solidFill>
                <a:latin typeface="Times New Roman" pitchFamily="18" charset="0"/>
                <a:ea typeface="+mn-ea"/>
                <a:cs typeface="Arial" charset="0"/>
              </a:rPr>
              <a:t>a</a:t>
            </a:r>
            <a:r>
              <a:rPr lang="en-US" sz="1200" b="0" i="0" u="none" strike="noStrike" kern="1200" baseline="0" dirty="0">
                <a:solidFill>
                  <a:schemeClr val="tx1"/>
                </a:solidFill>
                <a:latin typeface="Times New Roman" pitchFamily="18" charset="0"/>
                <a:ea typeface="+mn-ea"/>
                <a:cs typeface="Arial" charset="0"/>
              </a:rPr>
              <a:t> statement that defines or constrains some aspect of the business. It is intended to assert business structure or to control or influence the behavior of the</a:t>
            </a:r>
          </a:p>
          <a:p>
            <a:r>
              <a:rPr lang="en-US" sz="1200" b="0" i="0" u="none" strike="noStrike" kern="1200" baseline="0" dirty="0">
                <a:solidFill>
                  <a:schemeClr val="tx1"/>
                </a:solidFill>
                <a:latin typeface="Times New Roman" pitchFamily="18" charset="0"/>
                <a:ea typeface="+mn-ea"/>
                <a:cs typeface="Arial" charset="0"/>
              </a:rPr>
              <a:t>business.</a:t>
            </a:r>
          </a:p>
          <a:p>
            <a:endParaRPr lang="en-US" altLang="en-US" sz="1200" b="0" i="0" u="none" strike="noStrike" kern="1200" baseline="0" dirty="0">
              <a:solidFill>
                <a:schemeClr val="tx1"/>
              </a:solidFill>
              <a:latin typeface="Times New Roman" pitchFamily="18" charset="0"/>
              <a:ea typeface="+mn-ea"/>
              <a:cs typeface="Arial" charset="0"/>
            </a:endParaRPr>
          </a:p>
          <a:p>
            <a:r>
              <a:rPr lang="en-US" altLang="en-US" sz="1200" b="0" i="0" u="none" strike="noStrike" kern="1200" baseline="0" dirty="0">
                <a:solidFill>
                  <a:schemeClr val="tx1"/>
                </a:solidFill>
                <a:latin typeface="Times New Roman" pitchFamily="18" charset="0"/>
                <a:ea typeface="+mn-ea"/>
                <a:cs typeface="Arial" charset="0"/>
              </a:rPr>
              <a:t>Not all business rules are implemented in a database, and it is the responsibility of the database analyst to determine which business rules can be expressed through ER models and which cannot.</a:t>
            </a:r>
            <a:endParaRPr lang="en-US" altLang="en-US" dirty="0">
              <a:cs typeface="Arial" pitchFamily="34" charset="0"/>
            </a:endParaRPr>
          </a:p>
        </p:txBody>
      </p:sp>
    </p:spTree>
    <p:extLst>
      <p:ext uri="{BB962C8B-B14F-4D97-AF65-F5344CB8AC3E}">
        <p14:creationId xmlns:p14="http://schemas.microsoft.com/office/powerpoint/2010/main" val="12515607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xfrm>
            <a:off x="393700" y="692150"/>
            <a:ext cx="6070600" cy="3416300"/>
          </a:xfrm>
          <a:ln/>
        </p:spPr>
      </p:sp>
      <p:sp>
        <p:nvSpPr>
          <p:cNvPr id="552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itchFamily="34" charset="0"/>
              </a:rPr>
              <a:t>There are two types of constraints in supertype/subtype relationships. One is called a completeness constraint, and indicates whether there</a:t>
            </a:r>
            <a:r>
              <a:rPr lang="en-US" altLang="en-US" baseline="0" dirty="0">
                <a:cs typeface="Arial" pitchFamily="34" charset="0"/>
              </a:rPr>
              <a:t> must be an explicit subtype for each possible instance of the supertype. The other is called a </a:t>
            </a:r>
            <a:r>
              <a:rPr lang="en-US" altLang="en-US" baseline="0" dirty="0" err="1">
                <a:cs typeface="Arial" pitchFamily="34" charset="0"/>
              </a:rPr>
              <a:t>disjointness</a:t>
            </a:r>
            <a:r>
              <a:rPr lang="en-US" altLang="en-US" baseline="0" dirty="0">
                <a:cs typeface="Arial" pitchFamily="34" charset="0"/>
              </a:rPr>
              <a:t> constraint, which indicates whether a particular instance of a supertype could also be more than one of the subtypes.</a:t>
            </a:r>
            <a:endParaRPr lang="en-US" altLang="en-US" dirty="0">
              <a:cs typeface="Arial" pitchFamily="34" charset="0"/>
            </a:endParaRPr>
          </a:p>
        </p:txBody>
      </p:sp>
    </p:spTree>
    <p:extLst>
      <p:ext uri="{BB962C8B-B14F-4D97-AF65-F5344CB8AC3E}">
        <p14:creationId xmlns:p14="http://schemas.microsoft.com/office/powerpoint/2010/main" val="4218627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lstStyle/>
          <a:p>
            <a:r>
              <a:rPr lang="en-US" dirty="0"/>
              <a:t>In this case, a patient MUST</a:t>
            </a:r>
            <a:r>
              <a:rPr lang="en-US" baseline="0" dirty="0"/>
              <a:t> either be an outpatient or a resident patient. There is no other possibility. This particular completeness constraint is called total specialization, and is represented by double lines coming down from the supertype entity type.</a:t>
            </a:r>
            <a:endParaRPr lang="en-US" dirty="0"/>
          </a:p>
        </p:txBody>
      </p:sp>
    </p:spTree>
    <p:extLst>
      <p:ext uri="{BB962C8B-B14F-4D97-AF65-F5344CB8AC3E}">
        <p14:creationId xmlns:p14="http://schemas.microsoft.com/office/powerpoint/2010/main" val="3659316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393700" y="692150"/>
            <a:ext cx="6070600" cy="3416300"/>
          </a:xfrm>
          <a:ln/>
        </p:spPr>
      </p:sp>
      <p:sp>
        <p:nvSpPr>
          <p:cNvPr id="563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itchFamily="34" charset="0"/>
            </a:endParaRPr>
          </a:p>
        </p:txBody>
      </p:sp>
    </p:spTree>
    <p:extLst>
      <p:ext uri="{BB962C8B-B14F-4D97-AF65-F5344CB8AC3E}">
        <p14:creationId xmlns:p14="http://schemas.microsoft.com/office/powerpoint/2010/main" val="27040261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lstStyle/>
          <a:p>
            <a:r>
              <a:rPr lang="en-US" dirty="0"/>
              <a:t>Here we see a disjoint</a:t>
            </a:r>
            <a:r>
              <a:rPr lang="en-US" baseline="0" dirty="0"/>
              <a:t> (not overlap) rule regarding patients. A patient can’t be both a resident and an outpatient, at least not at the same time. Of course it’s possible for a patient to be a resident for a period of time and then change to an outpatient (or vice versa), but the patient cannot be both simultaneously. </a:t>
            </a:r>
            <a:endParaRPr lang="en-US" dirty="0"/>
          </a:p>
        </p:txBody>
      </p:sp>
    </p:spTree>
    <p:extLst>
      <p:ext uri="{BB962C8B-B14F-4D97-AF65-F5344CB8AC3E}">
        <p14:creationId xmlns:p14="http://schemas.microsoft.com/office/powerpoint/2010/main" val="30643034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lstStyle/>
          <a:p>
            <a:r>
              <a:rPr lang="en-US" dirty="0"/>
              <a:t>Here is</a:t>
            </a:r>
            <a:r>
              <a:rPr lang="en-US" baseline="0" dirty="0"/>
              <a:t> an overlap rule. Some kinds of parts could be manufactured in-house and also purchased from external suppliers. Note the total specialization rule, which we discussed earlier.</a:t>
            </a:r>
            <a:endParaRPr lang="en-US" dirty="0"/>
          </a:p>
        </p:txBody>
      </p:sp>
    </p:spTree>
    <p:extLst>
      <p:ext uri="{BB962C8B-B14F-4D97-AF65-F5344CB8AC3E}">
        <p14:creationId xmlns:p14="http://schemas.microsoft.com/office/powerpoint/2010/main" val="30809210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xfrm>
            <a:off x="393700" y="692150"/>
            <a:ext cx="6070600" cy="3416300"/>
          </a:xfrm>
          <a:ln/>
        </p:spPr>
      </p:sp>
      <p:sp>
        <p:nvSpPr>
          <p:cNvPr id="573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itchFamily="34" charset="0"/>
              </a:rPr>
              <a:t>It</a:t>
            </a:r>
            <a:r>
              <a:rPr lang="en-US" altLang="en-US" baseline="0" dirty="0">
                <a:cs typeface="Arial" pitchFamily="34" charset="0"/>
              </a:rPr>
              <a:t> is often useful at the supertype level to have an attribute that indicates which subtype an instance is. This is easier to do with the disjoint rule than the overlap rule. For disjoint, there is only one possible subtype, but with overlap there are many. That’s why the overlap rule requires a composite attribute.</a:t>
            </a:r>
            <a:endParaRPr lang="en-US" altLang="en-US" dirty="0">
              <a:cs typeface="Arial" pitchFamily="34" charset="0"/>
            </a:endParaRPr>
          </a:p>
        </p:txBody>
      </p:sp>
    </p:spTree>
    <p:extLst>
      <p:ext uri="{BB962C8B-B14F-4D97-AF65-F5344CB8AC3E}">
        <p14:creationId xmlns:p14="http://schemas.microsoft.com/office/powerpoint/2010/main" val="3143796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lstStyle/>
          <a:p>
            <a:r>
              <a:rPr lang="en-US" dirty="0"/>
              <a:t>Here, for the disjoint rule we have Employee Type as the subtype discriminator, and it can have three possible values, one for each subtype.</a:t>
            </a:r>
          </a:p>
          <a:p>
            <a:endParaRPr lang="en-US" dirty="0"/>
          </a:p>
          <a:p>
            <a:r>
              <a:rPr lang="en-US" dirty="0"/>
              <a:t>what would be a possible subtype discriminator, and what would its values be?</a:t>
            </a:r>
          </a:p>
          <a:p>
            <a:endParaRPr lang="en-US" dirty="0"/>
          </a:p>
        </p:txBody>
      </p:sp>
    </p:spTree>
    <p:extLst>
      <p:ext uri="{BB962C8B-B14F-4D97-AF65-F5344CB8AC3E}">
        <p14:creationId xmlns:p14="http://schemas.microsoft.com/office/powerpoint/2010/main" val="12977583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lstStyle/>
          <a:p>
            <a:r>
              <a:rPr lang="en-US" dirty="0"/>
              <a:t>Note the requirement for a composite subtype discriminator here. So, there are three possible scenarios:</a:t>
            </a:r>
          </a:p>
          <a:p>
            <a:endParaRPr lang="en-US" dirty="0"/>
          </a:p>
          <a:p>
            <a:pPr marL="228600" indent="-228600">
              <a:buAutoNum type="arabicParenR"/>
            </a:pPr>
            <a:r>
              <a:rPr lang="en-US" dirty="0"/>
              <a:t>Manufactured = “Y” and Purchased</a:t>
            </a:r>
            <a:r>
              <a:rPr lang="en-US" baseline="0" dirty="0"/>
              <a:t> = “Y”</a:t>
            </a:r>
          </a:p>
          <a:p>
            <a:pPr marL="228600" indent="-228600">
              <a:buAutoNum type="arabicParenR"/>
            </a:pPr>
            <a:r>
              <a:rPr lang="en-US" baseline="0" dirty="0"/>
              <a:t>Manufactured = “Y” and Purchased = “N”</a:t>
            </a:r>
          </a:p>
          <a:p>
            <a:pPr marL="228600" indent="-228600">
              <a:buAutoNum type="arabicParenR"/>
            </a:pPr>
            <a:r>
              <a:rPr lang="en-US" baseline="0" dirty="0"/>
              <a:t>Manufactured = “N” and Purchased = “N”</a:t>
            </a:r>
          </a:p>
          <a:p>
            <a:pPr marL="228600" indent="-228600">
              <a:buAutoNum type="arabicParenR"/>
            </a:pPr>
            <a:endParaRPr lang="en-US" baseline="0" dirty="0"/>
          </a:p>
          <a:p>
            <a:pPr marL="0" indent="0">
              <a:buNone/>
            </a:pPr>
            <a:r>
              <a:rPr lang="en-US" baseline="0" dirty="0"/>
              <a:t>Note that it is impossible for this scenario to occur: Manufactured = “N” and Purchased = “N”.  Why is this not possible?</a:t>
            </a:r>
          </a:p>
          <a:p>
            <a:pPr marL="0" indent="0">
              <a:buNone/>
            </a:pPr>
            <a:endParaRPr lang="en-US" baseline="0" dirty="0"/>
          </a:p>
          <a:p>
            <a:pPr marL="0" indent="0">
              <a:buNone/>
            </a:pPr>
            <a:r>
              <a:rPr lang="en-US" baseline="0" dirty="0"/>
              <a:t>Answer: because of the total specialization rule. At least one of these have to be “Y”.</a:t>
            </a:r>
            <a:endParaRPr lang="en-US" dirty="0"/>
          </a:p>
          <a:p>
            <a:endParaRPr lang="en-US" dirty="0"/>
          </a:p>
        </p:txBody>
      </p:sp>
    </p:spTree>
    <p:extLst>
      <p:ext uri="{BB962C8B-B14F-4D97-AF65-F5344CB8AC3E}">
        <p14:creationId xmlns:p14="http://schemas.microsoft.com/office/powerpoint/2010/main" val="23892950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xfrm>
            <a:off x="393700" y="692150"/>
            <a:ext cx="6070600" cy="3416300"/>
          </a:xfrm>
          <a:ln/>
        </p:spPr>
      </p:sp>
      <p:sp>
        <p:nvSpPr>
          <p:cNvPr id="583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itchFamily="34" charset="0"/>
              </a:rPr>
              <a:t>Supertype/subtype hierarchies</a:t>
            </a:r>
            <a:r>
              <a:rPr lang="en-US" altLang="en-US" baseline="0" dirty="0">
                <a:cs typeface="Arial" pitchFamily="34" charset="0"/>
              </a:rPr>
              <a:t> can be as deep as we want them to be. Here we see that faculty is a type of employee which is a type of person.</a:t>
            </a:r>
          </a:p>
          <a:p>
            <a:pPr eaLnBrk="1" hangingPunct="1"/>
            <a:endParaRPr lang="en-US" altLang="en-US" baseline="0" dirty="0">
              <a:cs typeface="Arial" pitchFamily="34" charset="0"/>
            </a:endParaRPr>
          </a:p>
          <a:p>
            <a:pPr eaLnBrk="1" hangingPunct="1"/>
            <a:r>
              <a:rPr lang="en-US" altLang="en-US" dirty="0">
                <a:cs typeface="Arial" pitchFamily="34" charset="0"/>
              </a:rPr>
              <a:t>Question: Note here that a</a:t>
            </a:r>
            <a:r>
              <a:rPr lang="en-US" altLang="en-US" baseline="0" dirty="0">
                <a:cs typeface="Arial" pitchFamily="34" charset="0"/>
              </a:rPr>
              <a:t> person must be either an employee, alumnus, or student. Is it possible for a person to be both an employee and a student? Why or why not?</a:t>
            </a:r>
          </a:p>
          <a:p>
            <a:pPr eaLnBrk="1" hangingPunct="1"/>
            <a:r>
              <a:rPr lang="en-US" altLang="en-US" baseline="0" dirty="0">
                <a:cs typeface="Arial" pitchFamily="34" charset="0"/>
              </a:rPr>
              <a:t>Answer: yes, because of the overlap rule.</a:t>
            </a:r>
          </a:p>
          <a:p>
            <a:pPr eaLnBrk="1" hangingPunct="1"/>
            <a:r>
              <a:rPr lang="en-US" altLang="en-US" dirty="0">
                <a:cs typeface="Arial" pitchFamily="34" charset="0"/>
              </a:rPr>
              <a:t>Question: Can you envision what the Person’s subtype discriminator would be?</a:t>
            </a:r>
          </a:p>
          <a:p>
            <a:pPr eaLnBrk="1" hangingPunct="1"/>
            <a:r>
              <a:rPr lang="en-US" altLang="en-US" dirty="0">
                <a:cs typeface="Arial" pitchFamily="34" charset="0"/>
              </a:rPr>
              <a:t>Answer: It has</a:t>
            </a:r>
            <a:r>
              <a:rPr lang="en-US" altLang="en-US" baseline="0" dirty="0">
                <a:cs typeface="Arial" pitchFamily="34" charset="0"/>
              </a:rPr>
              <a:t> to be a composite attribute.</a:t>
            </a:r>
          </a:p>
          <a:p>
            <a:pPr eaLnBrk="1" hangingPunct="1"/>
            <a:endParaRPr lang="en-US" altLang="en-US" baseline="0" dirty="0">
              <a:cs typeface="Arial" pitchFamily="34" charset="0"/>
            </a:endParaRPr>
          </a:p>
          <a:p>
            <a:pPr eaLnBrk="1" hangingPunct="1"/>
            <a:r>
              <a:rPr lang="en-US" altLang="en-US" baseline="0" dirty="0">
                <a:cs typeface="Arial" pitchFamily="34" charset="0"/>
              </a:rPr>
              <a:t>Question: is it possible for an employee to be something other than Faculty or Staff? Why or why not?</a:t>
            </a:r>
          </a:p>
          <a:p>
            <a:pPr eaLnBrk="1" hangingPunct="1"/>
            <a:r>
              <a:rPr lang="en-US" altLang="en-US" baseline="0" dirty="0">
                <a:cs typeface="Arial" pitchFamily="34" charset="0"/>
              </a:rPr>
              <a:t>Answer: yes because of partial specialization.</a:t>
            </a:r>
          </a:p>
          <a:p>
            <a:pPr eaLnBrk="1" hangingPunct="1"/>
            <a:r>
              <a:rPr lang="en-US" altLang="en-US" baseline="0" dirty="0">
                <a:cs typeface="Arial" pitchFamily="34" charset="0"/>
              </a:rPr>
              <a:t>Question: is it possible for an employee to be both faculty and staff?</a:t>
            </a:r>
          </a:p>
          <a:p>
            <a:pPr eaLnBrk="1" hangingPunct="1"/>
            <a:r>
              <a:rPr lang="en-US" altLang="en-US" baseline="0" dirty="0">
                <a:cs typeface="Arial" pitchFamily="34" charset="0"/>
              </a:rPr>
              <a:t>Answer: No, because of disjoint (not overlap) under Employee.</a:t>
            </a:r>
          </a:p>
          <a:p>
            <a:pPr eaLnBrk="1" hangingPunct="1"/>
            <a:endParaRPr lang="en-US" altLang="en-US" baseline="0" dirty="0">
              <a:cs typeface="Arial" pitchFamily="34" charset="0"/>
            </a:endParaRPr>
          </a:p>
          <a:p>
            <a:pPr eaLnBrk="1" hangingPunct="1"/>
            <a:r>
              <a:rPr lang="en-US" altLang="en-US" baseline="0" dirty="0">
                <a:cs typeface="Arial" pitchFamily="34" charset="0"/>
              </a:rPr>
              <a:t>Question: is it possible for a staff member to also be a graduate student?</a:t>
            </a:r>
          </a:p>
          <a:p>
            <a:pPr eaLnBrk="1" hangingPunct="1"/>
            <a:r>
              <a:rPr lang="en-US" altLang="en-US" baseline="0" dirty="0">
                <a:cs typeface="Arial" pitchFamily="34" charset="0"/>
              </a:rPr>
              <a:t>Answer: yes, because of the overlap rule under Person. </a:t>
            </a:r>
          </a:p>
          <a:p>
            <a:pPr eaLnBrk="1" hangingPunct="1"/>
            <a:endParaRPr lang="en-US" altLang="en-US" baseline="0" dirty="0">
              <a:cs typeface="Arial" pitchFamily="34" charset="0"/>
            </a:endParaRPr>
          </a:p>
          <a:p>
            <a:pPr eaLnBrk="1" hangingPunct="1"/>
            <a:r>
              <a:rPr lang="en-US" altLang="en-US" baseline="0" dirty="0">
                <a:cs typeface="Arial" pitchFamily="34" charset="0"/>
              </a:rPr>
              <a:t>Question: is it possible for someone to have more than one degree from this university?</a:t>
            </a:r>
          </a:p>
          <a:p>
            <a:pPr eaLnBrk="1" hangingPunct="1"/>
            <a:r>
              <a:rPr lang="en-US" altLang="en-US" baseline="0" dirty="0">
                <a:cs typeface="Arial" pitchFamily="34" charset="0"/>
              </a:rPr>
              <a:t>Answer: yes because Degree is a multivalued attribute.</a:t>
            </a:r>
            <a:endParaRPr lang="en-US" altLang="en-US" dirty="0">
              <a:cs typeface="Arial" pitchFamily="34" charset="0"/>
            </a:endParaRPr>
          </a:p>
        </p:txBody>
      </p:sp>
    </p:spTree>
    <p:extLst>
      <p:ext uri="{BB962C8B-B14F-4D97-AF65-F5344CB8AC3E}">
        <p14:creationId xmlns:p14="http://schemas.microsoft.com/office/powerpoint/2010/main" val="3968108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393700" y="692150"/>
            <a:ext cx="6070600" cy="3416300"/>
          </a:xfrm>
          <a:ln/>
        </p:spPr>
      </p:sp>
      <p:sp>
        <p:nvSpPr>
          <p:cNvPr id="696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a:solidFill>
                  <a:schemeClr val="tx1"/>
                </a:solidFill>
                <a:latin typeface="Times New Roman" pitchFamily="18" charset="0"/>
                <a:ea typeface="+mn-ea"/>
                <a:cs typeface="Arial" charset="0"/>
              </a:rPr>
              <a:t>Business rules appear (possibly implicitly) in descriptions of business functions, events, policies, units, stakeholders, and other objects. These descriptions can be found in interview notes from individual and group information systems requirements collection sessions, organizational documents (e.g., personnel manuals, policies, contracts, marketing brochures, and technical instructions), and other sources. Rules are identified by asking questions about the who, what, when, where, why, and how of the organization.</a:t>
            </a:r>
          </a:p>
          <a:p>
            <a:endParaRPr lang="en-US" altLang="en-US" sz="1200" b="0" i="0" u="none" strike="noStrike" kern="1200" baseline="0" dirty="0">
              <a:solidFill>
                <a:schemeClr val="tx1"/>
              </a:solidFill>
              <a:latin typeface="Times New Roman" pitchFamily="18" charset="0"/>
              <a:ea typeface="+mn-ea"/>
              <a:cs typeface="Arial" charset="0"/>
            </a:endParaRPr>
          </a:p>
          <a:p>
            <a:r>
              <a:rPr lang="en-US" altLang="en-US" sz="1200" b="0" i="0" u="none" strike="noStrike" kern="1200" baseline="0" dirty="0">
                <a:solidFill>
                  <a:schemeClr val="tx1"/>
                </a:solidFill>
                <a:latin typeface="Times New Roman" pitchFamily="18" charset="0"/>
                <a:ea typeface="+mn-ea"/>
                <a:cs typeface="Arial" charset="0"/>
              </a:rPr>
              <a:t>Gathering business rules requires good interviewing and listening skills. </a:t>
            </a:r>
            <a:r>
              <a:rPr lang="en-US" sz="1200" b="0" i="0" u="none" strike="noStrike" kern="1200" baseline="0" dirty="0">
                <a:solidFill>
                  <a:schemeClr val="tx1"/>
                </a:solidFill>
                <a:latin typeface="Times New Roman" pitchFamily="18" charset="0"/>
                <a:ea typeface="+mn-ea"/>
                <a:cs typeface="Arial" charset="0"/>
              </a:rPr>
              <a:t>As a database analyst, you will ask questions about the who, what, when, where, why, and how of the organization. You’ll need to be persistent in clarifying initial statements of rules because initial statements may be vague or imprecise, so this is an iterative inquiry process.</a:t>
            </a:r>
            <a:endParaRPr lang="en-US" altLang="en-US" dirty="0">
              <a:cs typeface="Arial" pitchFamily="34" charset="0"/>
            </a:endParaRPr>
          </a:p>
        </p:txBody>
      </p:sp>
    </p:spTree>
    <p:extLst>
      <p:ext uri="{BB962C8B-B14F-4D97-AF65-F5344CB8AC3E}">
        <p14:creationId xmlns:p14="http://schemas.microsoft.com/office/powerpoint/2010/main" val="237497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393700" y="692150"/>
            <a:ext cx="6070600" cy="3416300"/>
          </a:xfrm>
          <a:ln/>
        </p:spPr>
      </p:sp>
      <p:sp>
        <p:nvSpPr>
          <p:cNvPr id="716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itchFamily="34" charset="0"/>
              </a:rPr>
              <a:t>Here we see the distinction</a:t>
            </a:r>
            <a:r>
              <a:rPr lang="en-US" altLang="en-US" baseline="0" dirty="0">
                <a:cs typeface="Arial" pitchFamily="34" charset="0"/>
              </a:rPr>
              <a:t> between an entity type and an entity instance. The entity type is represented in the first two columns of this figure. It includes the names of the various attributes (remember what we talked about regarding data names), as well as the types of data. By contrast, the third and fourth columns represent two entity instances. These would be actual records (or rows) in the final database table that implements this entity type.</a:t>
            </a:r>
            <a:endParaRPr lang="en-US" altLang="en-US" dirty="0">
              <a:cs typeface="Arial" pitchFamily="34" charset="0"/>
            </a:endParaRPr>
          </a:p>
        </p:txBody>
      </p:sp>
    </p:spTree>
    <p:extLst>
      <p:ext uri="{BB962C8B-B14F-4D97-AF65-F5344CB8AC3E}">
        <p14:creationId xmlns:p14="http://schemas.microsoft.com/office/powerpoint/2010/main" val="2153433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393700" y="692150"/>
            <a:ext cx="6070600" cy="3416300"/>
          </a:xfrm>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itchFamily="34" charset="0"/>
            </a:endParaRPr>
          </a:p>
        </p:txBody>
      </p:sp>
    </p:spTree>
    <p:extLst>
      <p:ext uri="{BB962C8B-B14F-4D97-AF65-F5344CB8AC3E}">
        <p14:creationId xmlns:p14="http://schemas.microsoft.com/office/powerpoint/2010/main" val="3936480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7122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393700" y="692150"/>
            <a:ext cx="6070600" cy="3416300"/>
          </a:xfrm>
          <a:ln/>
        </p:spPr>
      </p:sp>
      <p:sp>
        <p:nvSpPr>
          <p:cNvPr id="737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cs typeface="Arial" pitchFamily="34" charset="0"/>
            </a:endParaRPr>
          </a:p>
        </p:txBody>
      </p:sp>
    </p:spTree>
    <p:extLst>
      <p:ext uri="{BB962C8B-B14F-4D97-AF65-F5344CB8AC3E}">
        <p14:creationId xmlns:p14="http://schemas.microsoft.com/office/powerpoint/2010/main" val="1461534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577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1200">
                <a:latin typeface="Times New Roman" pitchFamily="18" charset="0"/>
              </a:rPr>
              <a:t>5</a:t>
            </a:r>
          </a:p>
        </p:txBody>
      </p:sp>
      <p:sp>
        <p:nvSpPr>
          <p:cNvPr id="7578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578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75782" name="Rectangle 6"/>
          <p:cNvSpPr>
            <a:spLocks noGrp="1" noRot="1" noChangeAspect="1" noChangeArrowheads="1" noTextEdit="1"/>
          </p:cNvSpPr>
          <p:nvPr>
            <p:ph type="sldImg"/>
          </p:nvPr>
        </p:nvSpPr>
        <p:spPr>
          <a:xfrm>
            <a:off x="393700" y="692150"/>
            <a:ext cx="6070600" cy="3416300"/>
          </a:xfrm>
          <a:ln cap="flat"/>
        </p:spPr>
      </p:sp>
      <p:sp>
        <p:nvSpPr>
          <p:cNvPr id="75783"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itchFamily="34" charset="0"/>
            </a:endParaRPr>
          </a:p>
        </p:txBody>
      </p:sp>
    </p:spTree>
    <p:extLst>
      <p:ext uri="{BB962C8B-B14F-4D97-AF65-F5344CB8AC3E}">
        <p14:creationId xmlns:p14="http://schemas.microsoft.com/office/powerpoint/2010/main" val="1321386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36E08-C87E-461E-9EDF-420FFB5186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F231D37-98EB-41F4-8E2C-3BD570F8D6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831222D-77C6-4D9A-B7F7-36545F186D9A}"/>
              </a:ext>
            </a:extLst>
          </p:cNvPr>
          <p:cNvSpPr>
            <a:spLocks noGrp="1"/>
          </p:cNvSpPr>
          <p:nvPr>
            <p:ph type="dt" sz="half" idx="10"/>
          </p:nvPr>
        </p:nvSpPr>
        <p:spPr/>
        <p:txBody>
          <a:bodyPr/>
          <a:lstStyle/>
          <a:p>
            <a:fld id="{77D2C4DD-76C2-4BEB-954D-7B1B5E4CDD10}" type="datetime1">
              <a:rPr lang="en-GB" smtClean="0"/>
              <a:t>24/09/2018</a:t>
            </a:fld>
            <a:endParaRPr lang="en-GB"/>
          </a:p>
        </p:txBody>
      </p:sp>
      <p:sp>
        <p:nvSpPr>
          <p:cNvPr id="5" name="Footer Placeholder 4">
            <a:extLst>
              <a:ext uri="{FF2B5EF4-FFF2-40B4-BE49-F238E27FC236}">
                <a16:creationId xmlns:a16="http://schemas.microsoft.com/office/drawing/2014/main" id="{387EF04C-7656-413A-A6A1-F4424717DDBF}"/>
              </a:ext>
            </a:extLst>
          </p:cNvPr>
          <p:cNvSpPr>
            <a:spLocks noGrp="1"/>
          </p:cNvSpPr>
          <p:nvPr>
            <p:ph type="ftr" sz="quarter" idx="11"/>
          </p:nvPr>
        </p:nvSpPr>
        <p:spPr/>
        <p:txBody>
          <a:bodyPr/>
          <a:lstStyle/>
          <a:p>
            <a:r>
              <a:rPr lang="en-GB"/>
              <a:t>Copyright @ 2016, Pearson Education, Inc. </a:t>
            </a:r>
          </a:p>
        </p:txBody>
      </p:sp>
      <p:sp>
        <p:nvSpPr>
          <p:cNvPr id="6" name="Slide Number Placeholder 5">
            <a:extLst>
              <a:ext uri="{FF2B5EF4-FFF2-40B4-BE49-F238E27FC236}">
                <a16:creationId xmlns:a16="http://schemas.microsoft.com/office/drawing/2014/main" id="{93B2F67C-003B-4BBA-A2A9-87E06A08DCE4}"/>
              </a:ext>
            </a:extLst>
          </p:cNvPr>
          <p:cNvSpPr>
            <a:spLocks noGrp="1"/>
          </p:cNvSpPr>
          <p:nvPr>
            <p:ph type="sldNum" sz="quarter" idx="12"/>
          </p:nvPr>
        </p:nvSpPr>
        <p:spPr/>
        <p:txBody>
          <a:bodyPr/>
          <a:lstStyle/>
          <a:p>
            <a:fld id="{F7630FC9-4184-46F6-BB4F-087AB0673CA3}" type="slidenum">
              <a:rPr lang="en-GB" smtClean="0"/>
              <a:t>‹#›</a:t>
            </a:fld>
            <a:endParaRPr lang="en-GB"/>
          </a:p>
        </p:txBody>
      </p:sp>
    </p:spTree>
    <p:extLst>
      <p:ext uri="{BB962C8B-B14F-4D97-AF65-F5344CB8AC3E}">
        <p14:creationId xmlns:p14="http://schemas.microsoft.com/office/powerpoint/2010/main" val="634251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BDB8D-0D86-4321-97E6-81440FDC108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7FF7FCE-EDBC-4B96-82EA-1AD2E3CD12D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270BA27-D703-4F01-8E45-25A853B22DD6}"/>
              </a:ext>
            </a:extLst>
          </p:cNvPr>
          <p:cNvSpPr>
            <a:spLocks noGrp="1"/>
          </p:cNvSpPr>
          <p:nvPr>
            <p:ph type="dt" sz="half" idx="10"/>
          </p:nvPr>
        </p:nvSpPr>
        <p:spPr/>
        <p:txBody>
          <a:bodyPr/>
          <a:lstStyle/>
          <a:p>
            <a:fld id="{9767A563-CF4B-4D3E-BC95-E67DD3E1EE98}" type="datetime1">
              <a:rPr lang="en-GB" smtClean="0"/>
              <a:t>24/09/2018</a:t>
            </a:fld>
            <a:endParaRPr lang="en-GB"/>
          </a:p>
        </p:txBody>
      </p:sp>
      <p:sp>
        <p:nvSpPr>
          <p:cNvPr id="5" name="Footer Placeholder 4">
            <a:extLst>
              <a:ext uri="{FF2B5EF4-FFF2-40B4-BE49-F238E27FC236}">
                <a16:creationId xmlns:a16="http://schemas.microsoft.com/office/drawing/2014/main" id="{16FBE3EF-F526-4052-8496-C9B965181F09}"/>
              </a:ext>
            </a:extLst>
          </p:cNvPr>
          <p:cNvSpPr>
            <a:spLocks noGrp="1"/>
          </p:cNvSpPr>
          <p:nvPr>
            <p:ph type="ftr" sz="quarter" idx="11"/>
          </p:nvPr>
        </p:nvSpPr>
        <p:spPr/>
        <p:txBody>
          <a:bodyPr/>
          <a:lstStyle/>
          <a:p>
            <a:r>
              <a:rPr lang="en-GB"/>
              <a:t>Copyright @ 2016, Pearson Education, Inc. </a:t>
            </a:r>
          </a:p>
        </p:txBody>
      </p:sp>
      <p:sp>
        <p:nvSpPr>
          <p:cNvPr id="6" name="Slide Number Placeholder 5">
            <a:extLst>
              <a:ext uri="{FF2B5EF4-FFF2-40B4-BE49-F238E27FC236}">
                <a16:creationId xmlns:a16="http://schemas.microsoft.com/office/drawing/2014/main" id="{ABBCF99C-67C2-4F81-9707-AFAE50E74ED2}"/>
              </a:ext>
            </a:extLst>
          </p:cNvPr>
          <p:cNvSpPr>
            <a:spLocks noGrp="1"/>
          </p:cNvSpPr>
          <p:nvPr>
            <p:ph type="sldNum" sz="quarter" idx="12"/>
          </p:nvPr>
        </p:nvSpPr>
        <p:spPr/>
        <p:txBody>
          <a:bodyPr/>
          <a:lstStyle/>
          <a:p>
            <a:fld id="{F7630FC9-4184-46F6-BB4F-087AB0673CA3}" type="slidenum">
              <a:rPr lang="en-GB" smtClean="0"/>
              <a:t>‹#›</a:t>
            </a:fld>
            <a:endParaRPr lang="en-GB"/>
          </a:p>
        </p:txBody>
      </p:sp>
    </p:spTree>
    <p:extLst>
      <p:ext uri="{BB962C8B-B14F-4D97-AF65-F5344CB8AC3E}">
        <p14:creationId xmlns:p14="http://schemas.microsoft.com/office/powerpoint/2010/main" val="2993139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E7C23D-4D0E-4129-B626-3C81BB4985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D32E910-88BE-417D-85C6-30DEEBE5401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A5674BA-1DCC-4DB8-8FB2-30A6F3F9E37D}"/>
              </a:ext>
            </a:extLst>
          </p:cNvPr>
          <p:cNvSpPr>
            <a:spLocks noGrp="1"/>
          </p:cNvSpPr>
          <p:nvPr>
            <p:ph type="dt" sz="half" idx="10"/>
          </p:nvPr>
        </p:nvSpPr>
        <p:spPr/>
        <p:txBody>
          <a:bodyPr/>
          <a:lstStyle/>
          <a:p>
            <a:fld id="{20E91F3F-4378-479C-8299-59EB3B2095C7}" type="datetime1">
              <a:rPr lang="en-GB" smtClean="0"/>
              <a:t>24/09/2018</a:t>
            </a:fld>
            <a:endParaRPr lang="en-GB"/>
          </a:p>
        </p:txBody>
      </p:sp>
      <p:sp>
        <p:nvSpPr>
          <p:cNvPr id="5" name="Footer Placeholder 4">
            <a:extLst>
              <a:ext uri="{FF2B5EF4-FFF2-40B4-BE49-F238E27FC236}">
                <a16:creationId xmlns:a16="http://schemas.microsoft.com/office/drawing/2014/main" id="{E2ADF4A1-2DB2-43B8-AD9A-D5BBC6F1C1FE}"/>
              </a:ext>
            </a:extLst>
          </p:cNvPr>
          <p:cNvSpPr>
            <a:spLocks noGrp="1"/>
          </p:cNvSpPr>
          <p:nvPr>
            <p:ph type="ftr" sz="quarter" idx="11"/>
          </p:nvPr>
        </p:nvSpPr>
        <p:spPr/>
        <p:txBody>
          <a:bodyPr/>
          <a:lstStyle/>
          <a:p>
            <a:r>
              <a:rPr lang="en-GB"/>
              <a:t>Copyright @ 2016, Pearson Education, Inc. </a:t>
            </a:r>
          </a:p>
        </p:txBody>
      </p:sp>
      <p:sp>
        <p:nvSpPr>
          <p:cNvPr id="6" name="Slide Number Placeholder 5">
            <a:extLst>
              <a:ext uri="{FF2B5EF4-FFF2-40B4-BE49-F238E27FC236}">
                <a16:creationId xmlns:a16="http://schemas.microsoft.com/office/drawing/2014/main" id="{D68E55BC-848F-42E7-9AFE-06163BD2E7CF}"/>
              </a:ext>
            </a:extLst>
          </p:cNvPr>
          <p:cNvSpPr>
            <a:spLocks noGrp="1"/>
          </p:cNvSpPr>
          <p:nvPr>
            <p:ph type="sldNum" sz="quarter" idx="12"/>
          </p:nvPr>
        </p:nvSpPr>
        <p:spPr/>
        <p:txBody>
          <a:bodyPr/>
          <a:lstStyle/>
          <a:p>
            <a:fld id="{F7630FC9-4184-46F6-BB4F-087AB0673CA3}" type="slidenum">
              <a:rPr lang="en-GB" smtClean="0"/>
              <a:t>‹#›</a:t>
            </a:fld>
            <a:endParaRPr lang="en-GB"/>
          </a:p>
        </p:txBody>
      </p:sp>
    </p:spTree>
    <p:extLst>
      <p:ext uri="{BB962C8B-B14F-4D97-AF65-F5344CB8AC3E}">
        <p14:creationId xmlns:p14="http://schemas.microsoft.com/office/powerpoint/2010/main" val="2313375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38D7E-F6EC-4CE1-81BA-FCE8D516CE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10A064-B3BD-4A73-AB6A-DD8FAC50898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F4B9312-4EBF-4160-AE44-6CB65859F5A8}"/>
              </a:ext>
            </a:extLst>
          </p:cNvPr>
          <p:cNvSpPr>
            <a:spLocks noGrp="1"/>
          </p:cNvSpPr>
          <p:nvPr>
            <p:ph type="dt" sz="half" idx="10"/>
          </p:nvPr>
        </p:nvSpPr>
        <p:spPr/>
        <p:txBody>
          <a:bodyPr/>
          <a:lstStyle/>
          <a:p>
            <a:fld id="{B4644486-154F-470F-A4A1-9AA52832F9BD}" type="datetime1">
              <a:rPr lang="en-GB" smtClean="0"/>
              <a:t>24/09/2018</a:t>
            </a:fld>
            <a:endParaRPr lang="en-GB"/>
          </a:p>
        </p:txBody>
      </p:sp>
      <p:sp>
        <p:nvSpPr>
          <p:cNvPr id="5" name="Footer Placeholder 4">
            <a:extLst>
              <a:ext uri="{FF2B5EF4-FFF2-40B4-BE49-F238E27FC236}">
                <a16:creationId xmlns:a16="http://schemas.microsoft.com/office/drawing/2014/main" id="{AC081D76-F0F2-49C7-8519-EF776876BC15}"/>
              </a:ext>
            </a:extLst>
          </p:cNvPr>
          <p:cNvSpPr>
            <a:spLocks noGrp="1"/>
          </p:cNvSpPr>
          <p:nvPr>
            <p:ph type="ftr" sz="quarter" idx="11"/>
          </p:nvPr>
        </p:nvSpPr>
        <p:spPr/>
        <p:txBody>
          <a:bodyPr/>
          <a:lstStyle/>
          <a:p>
            <a:r>
              <a:rPr lang="en-GB"/>
              <a:t>Copyright @ 2016, Pearson Education, Inc. </a:t>
            </a:r>
          </a:p>
        </p:txBody>
      </p:sp>
      <p:sp>
        <p:nvSpPr>
          <p:cNvPr id="6" name="Slide Number Placeholder 5">
            <a:extLst>
              <a:ext uri="{FF2B5EF4-FFF2-40B4-BE49-F238E27FC236}">
                <a16:creationId xmlns:a16="http://schemas.microsoft.com/office/drawing/2014/main" id="{207C9ED1-0D03-47F5-B7CE-BCFDA1B51ABB}"/>
              </a:ext>
            </a:extLst>
          </p:cNvPr>
          <p:cNvSpPr>
            <a:spLocks noGrp="1"/>
          </p:cNvSpPr>
          <p:nvPr>
            <p:ph type="sldNum" sz="quarter" idx="12"/>
          </p:nvPr>
        </p:nvSpPr>
        <p:spPr/>
        <p:txBody>
          <a:bodyPr/>
          <a:lstStyle/>
          <a:p>
            <a:fld id="{F7630FC9-4184-46F6-BB4F-087AB0673CA3}" type="slidenum">
              <a:rPr lang="en-GB" smtClean="0"/>
              <a:t>‹#›</a:t>
            </a:fld>
            <a:endParaRPr lang="en-GB"/>
          </a:p>
        </p:txBody>
      </p:sp>
    </p:spTree>
    <p:extLst>
      <p:ext uri="{BB962C8B-B14F-4D97-AF65-F5344CB8AC3E}">
        <p14:creationId xmlns:p14="http://schemas.microsoft.com/office/powerpoint/2010/main" val="304084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852C1-7889-4A54-A616-826C21C8EB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D615478-D08D-43AD-AB88-F5059BC6B7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C33539D-BD14-480B-A4FE-B39A75AC1889}"/>
              </a:ext>
            </a:extLst>
          </p:cNvPr>
          <p:cNvSpPr>
            <a:spLocks noGrp="1"/>
          </p:cNvSpPr>
          <p:nvPr>
            <p:ph type="dt" sz="half" idx="10"/>
          </p:nvPr>
        </p:nvSpPr>
        <p:spPr/>
        <p:txBody>
          <a:bodyPr/>
          <a:lstStyle/>
          <a:p>
            <a:fld id="{8D6F2DE8-973B-4C25-BC84-B6B2E539590B}" type="datetime1">
              <a:rPr lang="en-GB" smtClean="0"/>
              <a:t>24/09/2018</a:t>
            </a:fld>
            <a:endParaRPr lang="en-GB"/>
          </a:p>
        </p:txBody>
      </p:sp>
      <p:sp>
        <p:nvSpPr>
          <p:cNvPr id="5" name="Footer Placeholder 4">
            <a:extLst>
              <a:ext uri="{FF2B5EF4-FFF2-40B4-BE49-F238E27FC236}">
                <a16:creationId xmlns:a16="http://schemas.microsoft.com/office/drawing/2014/main" id="{14E526DA-467F-422C-A0AB-13C1AF9B7C00}"/>
              </a:ext>
            </a:extLst>
          </p:cNvPr>
          <p:cNvSpPr>
            <a:spLocks noGrp="1"/>
          </p:cNvSpPr>
          <p:nvPr>
            <p:ph type="ftr" sz="quarter" idx="11"/>
          </p:nvPr>
        </p:nvSpPr>
        <p:spPr/>
        <p:txBody>
          <a:bodyPr/>
          <a:lstStyle/>
          <a:p>
            <a:r>
              <a:rPr lang="en-GB"/>
              <a:t>Copyright @ 2016, Pearson Education, Inc. </a:t>
            </a:r>
          </a:p>
        </p:txBody>
      </p:sp>
      <p:sp>
        <p:nvSpPr>
          <p:cNvPr id="6" name="Slide Number Placeholder 5">
            <a:extLst>
              <a:ext uri="{FF2B5EF4-FFF2-40B4-BE49-F238E27FC236}">
                <a16:creationId xmlns:a16="http://schemas.microsoft.com/office/drawing/2014/main" id="{D7AB2E17-68EA-4B53-93B2-30241A7D9FDA}"/>
              </a:ext>
            </a:extLst>
          </p:cNvPr>
          <p:cNvSpPr>
            <a:spLocks noGrp="1"/>
          </p:cNvSpPr>
          <p:nvPr>
            <p:ph type="sldNum" sz="quarter" idx="12"/>
          </p:nvPr>
        </p:nvSpPr>
        <p:spPr/>
        <p:txBody>
          <a:bodyPr/>
          <a:lstStyle/>
          <a:p>
            <a:fld id="{F7630FC9-4184-46F6-BB4F-087AB0673CA3}" type="slidenum">
              <a:rPr lang="en-GB" smtClean="0"/>
              <a:t>‹#›</a:t>
            </a:fld>
            <a:endParaRPr lang="en-GB"/>
          </a:p>
        </p:txBody>
      </p:sp>
    </p:spTree>
    <p:extLst>
      <p:ext uri="{BB962C8B-B14F-4D97-AF65-F5344CB8AC3E}">
        <p14:creationId xmlns:p14="http://schemas.microsoft.com/office/powerpoint/2010/main" val="1663385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C40A-22A3-438E-8817-211242E1EC6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91171F2-33A5-497D-ABDF-BDBB86F7FBD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4F61488-1286-40D2-B955-B6B48D19489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8055BB9-8A26-4B02-A90F-0D7596C3F744}"/>
              </a:ext>
            </a:extLst>
          </p:cNvPr>
          <p:cNvSpPr>
            <a:spLocks noGrp="1"/>
          </p:cNvSpPr>
          <p:nvPr>
            <p:ph type="dt" sz="half" idx="10"/>
          </p:nvPr>
        </p:nvSpPr>
        <p:spPr/>
        <p:txBody>
          <a:bodyPr/>
          <a:lstStyle/>
          <a:p>
            <a:fld id="{2563CCAA-289C-4248-8B8E-32D7AA67C573}" type="datetime1">
              <a:rPr lang="en-GB" smtClean="0"/>
              <a:t>24/09/2018</a:t>
            </a:fld>
            <a:endParaRPr lang="en-GB"/>
          </a:p>
        </p:txBody>
      </p:sp>
      <p:sp>
        <p:nvSpPr>
          <p:cNvPr id="6" name="Footer Placeholder 5">
            <a:extLst>
              <a:ext uri="{FF2B5EF4-FFF2-40B4-BE49-F238E27FC236}">
                <a16:creationId xmlns:a16="http://schemas.microsoft.com/office/drawing/2014/main" id="{4BD95EA2-C0C3-47B7-85C3-203F851BE64C}"/>
              </a:ext>
            </a:extLst>
          </p:cNvPr>
          <p:cNvSpPr>
            <a:spLocks noGrp="1"/>
          </p:cNvSpPr>
          <p:nvPr>
            <p:ph type="ftr" sz="quarter" idx="11"/>
          </p:nvPr>
        </p:nvSpPr>
        <p:spPr/>
        <p:txBody>
          <a:bodyPr/>
          <a:lstStyle/>
          <a:p>
            <a:r>
              <a:rPr lang="en-GB"/>
              <a:t>Copyright @ 2016, Pearson Education, Inc. </a:t>
            </a:r>
          </a:p>
        </p:txBody>
      </p:sp>
      <p:sp>
        <p:nvSpPr>
          <p:cNvPr id="7" name="Slide Number Placeholder 6">
            <a:extLst>
              <a:ext uri="{FF2B5EF4-FFF2-40B4-BE49-F238E27FC236}">
                <a16:creationId xmlns:a16="http://schemas.microsoft.com/office/drawing/2014/main" id="{E303A2C7-DE6C-457D-9629-0AB87C922433}"/>
              </a:ext>
            </a:extLst>
          </p:cNvPr>
          <p:cNvSpPr>
            <a:spLocks noGrp="1"/>
          </p:cNvSpPr>
          <p:nvPr>
            <p:ph type="sldNum" sz="quarter" idx="12"/>
          </p:nvPr>
        </p:nvSpPr>
        <p:spPr/>
        <p:txBody>
          <a:bodyPr/>
          <a:lstStyle/>
          <a:p>
            <a:fld id="{F7630FC9-4184-46F6-BB4F-087AB0673CA3}" type="slidenum">
              <a:rPr lang="en-GB" smtClean="0"/>
              <a:t>‹#›</a:t>
            </a:fld>
            <a:endParaRPr lang="en-GB"/>
          </a:p>
        </p:txBody>
      </p:sp>
    </p:spTree>
    <p:extLst>
      <p:ext uri="{BB962C8B-B14F-4D97-AF65-F5344CB8AC3E}">
        <p14:creationId xmlns:p14="http://schemas.microsoft.com/office/powerpoint/2010/main" val="2785874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B5DDC-B0BC-4295-AE8C-9AE5E6918F6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1CBAE51-3BFC-423B-AD88-101C20E3DB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54FF843-CA70-45DE-9966-692CB8610FC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9D6B28A-43F1-4E90-8316-CAE47B261A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991912-BB84-4FD5-9AF9-B6176204447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19D1AC5-91AD-4F96-A1A4-29AFF88F018A}"/>
              </a:ext>
            </a:extLst>
          </p:cNvPr>
          <p:cNvSpPr>
            <a:spLocks noGrp="1"/>
          </p:cNvSpPr>
          <p:nvPr>
            <p:ph type="dt" sz="half" idx="10"/>
          </p:nvPr>
        </p:nvSpPr>
        <p:spPr/>
        <p:txBody>
          <a:bodyPr/>
          <a:lstStyle/>
          <a:p>
            <a:fld id="{120F0AA6-019B-4C69-9C38-9C2E695F2D2C}" type="datetime1">
              <a:rPr lang="en-GB" smtClean="0"/>
              <a:t>24/09/2018</a:t>
            </a:fld>
            <a:endParaRPr lang="en-GB"/>
          </a:p>
        </p:txBody>
      </p:sp>
      <p:sp>
        <p:nvSpPr>
          <p:cNvPr id="8" name="Footer Placeholder 7">
            <a:extLst>
              <a:ext uri="{FF2B5EF4-FFF2-40B4-BE49-F238E27FC236}">
                <a16:creationId xmlns:a16="http://schemas.microsoft.com/office/drawing/2014/main" id="{D1138A63-2E99-414E-928C-C4BD3972274A}"/>
              </a:ext>
            </a:extLst>
          </p:cNvPr>
          <p:cNvSpPr>
            <a:spLocks noGrp="1"/>
          </p:cNvSpPr>
          <p:nvPr>
            <p:ph type="ftr" sz="quarter" idx="11"/>
          </p:nvPr>
        </p:nvSpPr>
        <p:spPr/>
        <p:txBody>
          <a:bodyPr/>
          <a:lstStyle/>
          <a:p>
            <a:r>
              <a:rPr lang="en-GB"/>
              <a:t>Copyright @ 2016, Pearson Education, Inc. </a:t>
            </a:r>
          </a:p>
        </p:txBody>
      </p:sp>
      <p:sp>
        <p:nvSpPr>
          <p:cNvPr id="9" name="Slide Number Placeholder 8">
            <a:extLst>
              <a:ext uri="{FF2B5EF4-FFF2-40B4-BE49-F238E27FC236}">
                <a16:creationId xmlns:a16="http://schemas.microsoft.com/office/drawing/2014/main" id="{77B1DFBF-50D1-4430-9844-988FDC379F45}"/>
              </a:ext>
            </a:extLst>
          </p:cNvPr>
          <p:cNvSpPr>
            <a:spLocks noGrp="1"/>
          </p:cNvSpPr>
          <p:nvPr>
            <p:ph type="sldNum" sz="quarter" idx="12"/>
          </p:nvPr>
        </p:nvSpPr>
        <p:spPr/>
        <p:txBody>
          <a:bodyPr/>
          <a:lstStyle/>
          <a:p>
            <a:fld id="{F7630FC9-4184-46F6-BB4F-087AB0673CA3}" type="slidenum">
              <a:rPr lang="en-GB" smtClean="0"/>
              <a:t>‹#›</a:t>
            </a:fld>
            <a:endParaRPr lang="en-GB"/>
          </a:p>
        </p:txBody>
      </p:sp>
    </p:spTree>
    <p:extLst>
      <p:ext uri="{BB962C8B-B14F-4D97-AF65-F5344CB8AC3E}">
        <p14:creationId xmlns:p14="http://schemas.microsoft.com/office/powerpoint/2010/main" val="4034472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1F0AA-5E56-4284-AB00-845BDE746EF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5AECDCD-67F4-46EC-A3F4-12D36DC59149}"/>
              </a:ext>
            </a:extLst>
          </p:cNvPr>
          <p:cNvSpPr>
            <a:spLocks noGrp="1"/>
          </p:cNvSpPr>
          <p:nvPr>
            <p:ph type="dt" sz="half" idx="10"/>
          </p:nvPr>
        </p:nvSpPr>
        <p:spPr/>
        <p:txBody>
          <a:bodyPr/>
          <a:lstStyle/>
          <a:p>
            <a:fld id="{58FA55B2-D7AE-4C9E-BFE5-61046D3C00DE}" type="datetime1">
              <a:rPr lang="en-GB" smtClean="0"/>
              <a:t>24/09/2018</a:t>
            </a:fld>
            <a:endParaRPr lang="en-GB"/>
          </a:p>
        </p:txBody>
      </p:sp>
      <p:sp>
        <p:nvSpPr>
          <p:cNvPr id="4" name="Footer Placeholder 3">
            <a:extLst>
              <a:ext uri="{FF2B5EF4-FFF2-40B4-BE49-F238E27FC236}">
                <a16:creationId xmlns:a16="http://schemas.microsoft.com/office/drawing/2014/main" id="{A3136EFF-D356-4EF6-A74A-1C7E8550575C}"/>
              </a:ext>
            </a:extLst>
          </p:cNvPr>
          <p:cNvSpPr>
            <a:spLocks noGrp="1"/>
          </p:cNvSpPr>
          <p:nvPr>
            <p:ph type="ftr" sz="quarter" idx="11"/>
          </p:nvPr>
        </p:nvSpPr>
        <p:spPr/>
        <p:txBody>
          <a:bodyPr/>
          <a:lstStyle/>
          <a:p>
            <a:r>
              <a:rPr lang="en-GB"/>
              <a:t>Copyright @ 2016, Pearson Education, Inc. </a:t>
            </a:r>
          </a:p>
        </p:txBody>
      </p:sp>
      <p:sp>
        <p:nvSpPr>
          <p:cNvPr id="5" name="Slide Number Placeholder 4">
            <a:extLst>
              <a:ext uri="{FF2B5EF4-FFF2-40B4-BE49-F238E27FC236}">
                <a16:creationId xmlns:a16="http://schemas.microsoft.com/office/drawing/2014/main" id="{C506C285-7300-4A6E-B493-87519DF3A197}"/>
              </a:ext>
            </a:extLst>
          </p:cNvPr>
          <p:cNvSpPr>
            <a:spLocks noGrp="1"/>
          </p:cNvSpPr>
          <p:nvPr>
            <p:ph type="sldNum" sz="quarter" idx="12"/>
          </p:nvPr>
        </p:nvSpPr>
        <p:spPr/>
        <p:txBody>
          <a:bodyPr/>
          <a:lstStyle/>
          <a:p>
            <a:fld id="{F7630FC9-4184-46F6-BB4F-087AB0673CA3}" type="slidenum">
              <a:rPr lang="en-GB" smtClean="0"/>
              <a:t>‹#›</a:t>
            </a:fld>
            <a:endParaRPr lang="en-GB"/>
          </a:p>
        </p:txBody>
      </p:sp>
    </p:spTree>
    <p:extLst>
      <p:ext uri="{BB962C8B-B14F-4D97-AF65-F5344CB8AC3E}">
        <p14:creationId xmlns:p14="http://schemas.microsoft.com/office/powerpoint/2010/main" val="1189453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945C90-D88C-45DD-967B-783C1613F3AA}"/>
              </a:ext>
            </a:extLst>
          </p:cNvPr>
          <p:cNvSpPr>
            <a:spLocks noGrp="1"/>
          </p:cNvSpPr>
          <p:nvPr>
            <p:ph type="dt" sz="half" idx="10"/>
          </p:nvPr>
        </p:nvSpPr>
        <p:spPr/>
        <p:txBody>
          <a:bodyPr/>
          <a:lstStyle/>
          <a:p>
            <a:fld id="{DD323149-2ADA-41E3-99D3-F0E5DC413EE3}" type="datetime1">
              <a:rPr lang="en-GB" smtClean="0"/>
              <a:t>24/09/2018</a:t>
            </a:fld>
            <a:endParaRPr lang="en-GB"/>
          </a:p>
        </p:txBody>
      </p:sp>
      <p:sp>
        <p:nvSpPr>
          <p:cNvPr id="3" name="Footer Placeholder 2">
            <a:extLst>
              <a:ext uri="{FF2B5EF4-FFF2-40B4-BE49-F238E27FC236}">
                <a16:creationId xmlns:a16="http://schemas.microsoft.com/office/drawing/2014/main" id="{0D7F1983-1A2F-4362-B4A8-D100D3C35D45}"/>
              </a:ext>
            </a:extLst>
          </p:cNvPr>
          <p:cNvSpPr>
            <a:spLocks noGrp="1"/>
          </p:cNvSpPr>
          <p:nvPr>
            <p:ph type="ftr" sz="quarter" idx="11"/>
          </p:nvPr>
        </p:nvSpPr>
        <p:spPr/>
        <p:txBody>
          <a:bodyPr/>
          <a:lstStyle/>
          <a:p>
            <a:r>
              <a:rPr lang="en-GB"/>
              <a:t>Copyright @ 2016, Pearson Education, Inc. </a:t>
            </a:r>
          </a:p>
        </p:txBody>
      </p:sp>
      <p:sp>
        <p:nvSpPr>
          <p:cNvPr id="4" name="Slide Number Placeholder 3">
            <a:extLst>
              <a:ext uri="{FF2B5EF4-FFF2-40B4-BE49-F238E27FC236}">
                <a16:creationId xmlns:a16="http://schemas.microsoft.com/office/drawing/2014/main" id="{829AE7CE-19F8-43C8-B5DF-EDAF38A7D20B}"/>
              </a:ext>
            </a:extLst>
          </p:cNvPr>
          <p:cNvSpPr>
            <a:spLocks noGrp="1"/>
          </p:cNvSpPr>
          <p:nvPr>
            <p:ph type="sldNum" sz="quarter" idx="12"/>
          </p:nvPr>
        </p:nvSpPr>
        <p:spPr/>
        <p:txBody>
          <a:bodyPr/>
          <a:lstStyle/>
          <a:p>
            <a:fld id="{F7630FC9-4184-46F6-BB4F-087AB0673CA3}" type="slidenum">
              <a:rPr lang="en-GB" smtClean="0"/>
              <a:t>‹#›</a:t>
            </a:fld>
            <a:endParaRPr lang="en-GB"/>
          </a:p>
        </p:txBody>
      </p:sp>
    </p:spTree>
    <p:extLst>
      <p:ext uri="{BB962C8B-B14F-4D97-AF65-F5344CB8AC3E}">
        <p14:creationId xmlns:p14="http://schemas.microsoft.com/office/powerpoint/2010/main" val="555333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749FC-94AE-4FDB-96AC-20CCA7530E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9494C3-6A1A-4229-A2AB-4730B8EE18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B752219-557D-4471-B598-948B924A14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80AE5D3-029F-48BA-B8D9-FF5AC0702F99}"/>
              </a:ext>
            </a:extLst>
          </p:cNvPr>
          <p:cNvSpPr>
            <a:spLocks noGrp="1"/>
          </p:cNvSpPr>
          <p:nvPr>
            <p:ph type="dt" sz="half" idx="10"/>
          </p:nvPr>
        </p:nvSpPr>
        <p:spPr/>
        <p:txBody>
          <a:bodyPr/>
          <a:lstStyle/>
          <a:p>
            <a:fld id="{95EC3030-4736-493F-A516-4A5A049CBE58}" type="datetime1">
              <a:rPr lang="en-GB" smtClean="0"/>
              <a:t>24/09/2018</a:t>
            </a:fld>
            <a:endParaRPr lang="en-GB"/>
          </a:p>
        </p:txBody>
      </p:sp>
      <p:sp>
        <p:nvSpPr>
          <p:cNvPr id="6" name="Footer Placeholder 5">
            <a:extLst>
              <a:ext uri="{FF2B5EF4-FFF2-40B4-BE49-F238E27FC236}">
                <a16:creationId xmlns:a16="http://schemas.microsoft.com/office/drawing/2014/main" id="{83876AED-4AB4-43B4-9280-BF6FFEB775DE}"/>
              </a:ext>
            </a:extLst>
          </p:cNvPr>
          <p:cNvSpPr>
            <a:spLocks noGrp="1"/>
          </p:cNvSpPr>
          <p:nvPr>
            <p:ph type="ftr" sz="quarter" idx="11"/>
          </p:nvPr>
        </p:nvSpPr>
        <p:spPr/>
        <p:txBody>
          <a:bodyPr/>
          <a:lstStyle/>
          <a:p>
            <a:r>
              <a:rPr lang="en-GB"/>
              <a:t>Copyright @ 2016, Pearson Education, Inc. </a:t>
            </a:r>
          </a:p>
        </p:txBody>
      </p:sp>
      <p:sp>
        <p:nvSpPr>
          <p:cNvPr id="7" name="Slide Number Placeholder 6">
            <a:extLst>
              <a:ext uri="{FF2B5EF4-FFF2-40B4-BE49-F238E27FC236}">
                <a16:creationId xmlns:a16="http://schemas.microsoft.com/office/drawing/2014/main" id="{88511764-C1F5-4F0F-AF96-E22446B349ED}"/>
              </a:ext>
            </a:extLst>
          </p:cNvPr>
          <p:cNvSpPr>
            <a:spLocks noGrp="1"/>
          </p:cNvSpPr>
          <p:nvPr>
            <p:ph type="sldNum" sz="quarter" idx="12"/>
          </p:nvPr>
        </p:nvSpPr>
        <p:spPr/>
        <p:txBody>
          <a:bodyPr/>
          <a:lstStyle/>
          <a:p>
            <a:fld id="{F7630FC9-4184-46F6-BB4F-087AB0673CA3}" type="slidenum">
              <a:rPr lang="en-GB" smtClean="0"/>
              <a:t>‹#›</a:t>
            </a:fld>
            <a:endParaRPr lang="en-GB"/>
          </a:p>
        </p:txBody>
      </p:sp>
    </p:spTree>
    <p:extLst>
      <p:ext uri="{BB962C8B-B14F-4D97-AF65-F5344CB8AC3E}">
        <p14:creationId xmlns:p14="http://schemas.microsoft.com/office/powerpoint/2010/main" val="2132103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F000C-918A-4B0E-8BF9-06FBBD4620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01AFF99-62EC-41F9-9451-F03CA4BCF7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30970F0-5626-4E00-BC7C-BF1B3748AA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A12ED00-E741-425F-A5AB-1D61BB1C14CB}"/>
              </a:ext>
            </a:extLst>
          </p:cNvPr>
          <p:cNvSpPr>
            <a:spLocks noGrp="1"/>
          </p:cNvSpPr>
          <p:nvPr>
            <p:ph type="dt" sz="half" idx="10"/>
          </p:nvPr>
        </p:nvSpPr>
        <p:spPr/>
        <p:txBody>
          <a:bodyPr/>
          <a:lstStyle/>
          <a:p>
            <a:fld id="{4B331863-523E-4DB0-8425-E045A756CF1E}" type="datetime1">
              <a:rPr lang="en-GB" smtClean="0"/>
              <a:t>24/09/2018</a:t>
            </a:fld>
            <a:endParaRPr lang="en-GB"/>
          </a:p>
        </p:txBody>
      </p:sp>
      <p:sp>
        <p:nvSpPr>
          <p:cNvPr id="6" name="Footer Placeholder 5">
            <a:extLst>
              <a:ext uri="{FF2B5EF4-FFF2-40B4-BE49-F238E27FC236}">
                <a16:creationId xmlns:a16="http://schemas.microsoft.com/office/drawing/2014/main" id="{4860EED1-0ABB-423A-B74C-33AA51C7CB7A}"/>
              </a:ext>
            </a:extLst>
          </p:cNvPr>
          <p:cNvSpPr>
            <a:spLocks noGrp="1"/>
          </p:cNvSpPr>
          <p:nvPr>
            <p:ph type="ftr" sz="quarter" idx="11"/>
          </p:nvPr>
        </p:nvSpPr>
        <p:spPr/>
        <p:txBody>
          <a:bodyPr/>
          <a:lstStyle/>
          <a:p>
            <a:r>
              <a:rPr lang="en-GB"/>
              <a:t>Copyright @ 2016, Pearson Education, Inc. </a:t>
            </a:r>
          </a:p>
        </p:txBody>
      </p:sp>
      <p:sp>
        <p:nvSpPr>
          <p:cNvPr id="7" name="Slide Number Placeholder 6">
            <a:extLst>
              <a:ext uri="{FF2B5EF4-FFF2-40B4-BE49-F238E27FC236}">
                <a16:creationId xmlns:a16="http://schemas.microsoft.com/office/drawing/2014/main" id="{0B9548B2-B2DF-4FEF-8CC4-B4D87ACB7AF2}"/>
              </a:ext>
            </a:extLst>
          </p:cNvPr>
          <p:cNvSpPr>
            <a:spLocks noGrp="1"/>
          </p:cNvSpPr>
          <p:nvPr>
            <p:ph type="sldNum" sz="quarter" idx="12"/>
          </p:nvPr>
        </p:nvSpPr>
        <p:spPr/>
        <p:txBody>
          <a:bodyPr/>
          <a:lstStyle/>
          <a:p>
            <a:fld id="{F7630FC9-4184-46F6-BB4F-087AB0673CA3}" type="slidenum">
              <a:rPr lang="en-GB" smtClean="0"/>
              <a:t>‹#›</a:t>
            </a:fld>
            <a:endParaRPr lang="en-GB"/>
          </a:p>
        </p:txBody>
      </p:sp>
    </p:spTree>
    <p:extLst>
      <p:ext uri="{BB962C8B-B14F-4D97-AF65-F5344CB8AC3E}">
        <p14:creationId xmlns:p14="http://schemas.microsoft.com/office/powerpoint/2010/main" val="145551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96FACE-82DC-46B3-89A7-C48D9F6BA5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B4059E1-DFD5-4E28-BC9A-5255F6D74A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0F7F50-493F-4375-B2C9-25AA5DFC0A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9BFEBE-01A0-4008-A475-F86831BC2FF7}" type="datetime1">
              <a:rPr lang="en-GB" smtClean="0"/>
              <a:t>24/09/2018</a:t>
            </a:fld>
            <a:endParaRPr lang="en-GB"/>
          </a:p>
        </p:txBody>
      </p:sp>
      <p:sp>
        <p:nvSpPr>
          <p:cNvPr id="5" name="Footer Placeholder 4">
            <a:extLst>
              <a:ext uri="{FF2B5EF4-FFF2-40B4-BE49-F238E27FC236}">
                <a16:creationId xmlns:a16="http://schemas.microsoft.com/office/drawing/2014/main" id="{3D843C42-7FA5-4B73-86C4-CA8CEC08ED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Copyright @ 2016, Pearson Education, Inc. </a:t>
            </a:r>
          </a:p>
        </p:txBody>
      </p:sp>
      <p:sp>
        <p:nvSpPr>
          <p:cNvPr id="6" name="Slide Number Placeholder 5">
            <a:extLst>
              <a:ext uri="{FF2B5EF4-FFF2-40B4-BE49-F238E27FC236}">
                <a16:creationId xmlns:a16="http://schemas.microsoft.com/office/drawing/2014/main" id="{4E18D375-4A29-431A-8842-F2F2187D68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30FC9-4184-46F6-BB4F-087AB0673CA3}" type="slidenum">
              <a:rPr lang="en-GB" smtClean="0"/>
              <a:t>‹#›</a:t>
            </a:fld>
            <a:endParaRPr lang="en-GB"/>
          </a:p>
        </p:txBody>
      </p:sp>
    </p:spTree>
    <p:extLst>
      <p:ext uri="{BB962C8B-B14F-4D97-AF65-F5344CB8AC3E}">
        <p14:creationId xmlns:p14="http://schemas.microsoft.com/office/powerpoint/2010/main" val="195902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C51A1-6320-4D8B-AD30-D091A06CB5A4}"/>
              </a:ext>
            </a:extLst>
          </p:cNvPr>
          <p:cNvSpPr>
            <a:spLocks noGrp="1"/>
          </p:cNvSpPr>
          <p:nvPr>
            <p:ph type="ctrTitle"/>
          </p:nvPr>
        </p:nvSpPr>
        <p:spPr/>
        <p:txBody>
          <a:bodyPr/>
          <a:lstStyle/>
          <a:p>
            <a:r>
              <a:rPr lang="en-IE" dirty="0"/>
              <a:t>Relational Databases</a:t>
            </a:r>
            <a:endParaRPr lang="en-GB" dirty="0"/>
          </a:p>
        </p:txBody>
      </p:sp>
      <p:sp>
        <p:nvSpPr>
          <p:cNvPr id="3" name="Subtitle 2">
            <a:extLst>
              <a:ext uri="{FF2B5EF4-FFF2-40B4-BE49-F238E27FC236}">
                <a16:creationId xmlns:a16="http://schemas.microsoft.com/office/drawing/2014/main" id="{D8A2E510-95B4-4DA9-896F-DBDD429BF608}"/>
              </a:ext>
            </a:extLst>
          </p:cNvPr>
          <p:cNvSpPr>
            <a:spLocks noGrp="1"/>
          </p:cNvSpPr>
          <p:nvPr>
            <p:ph type="subTitle" idx="1"/>
          </p:nvPr>
        </p:nvSpPr>
        <p:spPr/>
        <p:txBody>
          <a:bodyPr>
            <a:normAutofit lnSpcReduction="10000"/>
          </a:bodyPr>
          <a:lstStyle/>
          <a:p>
            <a:r>
              <a:rPr lang="en-IE" dirty="0" smtClean="0"/>
              <a:t>Advanced Databases</a:t>
            </a:r>
            <a:endParaRPr lang="en-IE" dirty="0"/>
          </a:p>
          <a:p>
            <a:endParaRPr lang="en-IE" dirty="0"/>
          </a:p>
          <a:p>
            <a:endParaRPr lang="en-IE" dirty="0"/>
          </a:p>
          <a:p>
            <a:r>
              <a:rPr lang="en-IE" sz="2200" dirty="0"/>
              <a:t>Dr Shazia A Afzal</a:t>
            </a:r>
            <a:endParaRPr lang="en-GB" sz="2200" dirty="0"/>
          </a:p>
        </p:txBody>
      </p:sp>
    </p:spTree>
    <p:extLst>
      <p:ext uri="{BB962C8B-B14F-4D97-AF65-F5344CB8AC3E}">
        <p14:creationId xmlns:p14="http://schemas.microsoft.com/office/powerpoint/2010/main" val="4059819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2133600" y="493713"/>
            <a:ext cx="7772400" cy="1143000"/>
          </a:xfrm>
        </p:spPr>
        <p:txBody>
          <a:bodyPr>
            <a:noAutofit/>
          </a:bodyPr>
          <a:lstStyle/>
          <a:p>
            <a:pPr>
              <a:defRPr/>
            </a:pPr>
            <a:r>
              <a:rPr lang="en-US" dirty="0">
                <a:solidFill>
                  <a:srgbClr val="000000"/>
                </a:solidFill>
                <a:effectLst>
                  <a:outerShdw blurRad="38100" dist="38100" dir="2700000" algn="tl">
                    <a:srgbClr val="FFFFFF"/>
                  </a:outerShdw>
                </a:effectLst>
              </a:rPr>
              <a:t>Strong vs. Weak Entities, and</a:t>
            </a:r>
            <a:br>
              <a:rPr lang="en-US" dirty="0">
                <a:solidFill>
                  <a:srgbClr val="000000"/>
                </a:solidFill>
                <a:effectLst>
                  <a:outerShdw blurRad="38100" dist="38100" dir="2700000" algn="tl">
                    <a:srgbClr val="FFFFFF"/>
                  </a:outerShdw>
                </a:effectLst>
              </a:rPr>
            </a:br>
            <a:r>
              <a:rPr lang="en-US" dirty="0">
                <a:solidFill>
                  <a:srgbClr val="000000"/>
                </a:solidFill>
                <a:effectLst>
                  <a:outerShdw blurRad="38100" dist="38100" dir="2700000" algn="tl">
                    <a:srgbClr val="FFFFFF"/>
                  </a:outerShdw>
                </a:effectLst>
              </a:rPr>
              <a:t>Identifying Relationships</a:t>
            </a:r>
          </a:p>
        </p:txBody>
      </p:sp>
      <p:sp>
        <p:nvSpPr>
          <p:cNvPr id="217091" name="Rectangle 3"/>
          <p:cNvSpPr>
            <a:spLocks noGrp="1" noChangeArrowheads="1"/>
          </p:cNvSpPr>
          <p:nvPr>
            <p:ph idx="1"/>
          </p:nvPr>
        </p:nvSpPr>
        <p:spPr>
          <a:xfrm>
            <a:off x="1692275" y="1665288"/>
            <a:ext cx="8610600" cy="3505200"/>
          </a:xfrm>
        </p:spPr>
        <p:txBody>
          <a:bodyPr>
            <a:noAutofit/>
          </a:bodyPr>
          <a:lstStyle/>
          <a:p>
            <a:pPr>
              <a:defRPr/>
            </a:pPr>
            <a:r>
              <a:rPr lang="en-US" dirty="0">
                <a:solidFill>
                  <a:srgbClr val="000000"/>
                </a:solidFill>
                <a:effectLst>
                  <a:outerShdw blurRad="38100" dist="38100" dir="2700000" algn="tl">
                    <a:srgbClr val="FFFFFF"/>
                  </a:outerShdw>
                </a:effectLst>
              </a:rPr>
              <a:t>Strong entity </a:t>
            </a:r>
          </a:p>
          <a:p>
            <a:pPr lvl="1">
              <a:defRPr/>
            </a:pPr>
            <a:r>
              <a:rPr lang="en-US" dirty="0">
                <a:solidFill>
                  <a:srgbClr val="000000"/>
                </a:solidFill>
                <a:effectLst>
                  <a:outerShdw blurRad="38100" dist="38100" dir="2700000" algn="tl">
                    <a:srgbClr val="FFFFFF"/>
                  </a:outerShdw>
                </a:effectLst>
              </a:rPr>
              <a:t>exists independently of other types of entities</a:t>
            </a:r>
          </a:p>
          <a:p>
            <a:pPr lvl="1">
              <a:defRPr/>
            </a:pPr>
            <a:r>
              <a:rPr lang="en-US" dirty="0">
                <a:solidFill>
                  <a:srgbClr val="000000"/>
                </a:solidFill>
                <a:effectLst>
                  <a:outerShdw blurRad="38100" dist="38100" dir="2700000" algn="tl">
                    <a:srgbClr val="FFFFFF"/>
                  </a:outerShdw>
                </a:effectLst>
              </a:rPr>
              <a:t>has its own unique identifier</a:t>
            </a:r>
          </a:p>
          <a:p>
            <a:pPr lvl="2">
              <a:defRPr/>
            </a:pPr>
            <a:r>
              <a:rPr lang="en-US" sz="1800" dirty="0">
                <a:solidFill>
                  <a:srgbClr val="000000"/>
                </a:solidFill>
                <a:effectLst>
                  <a:outerShdw blurRad="38100" dist="38100" dir="2700000" algn="tl">
                    <a:srgbClr val="FFFFFF"/>
                  </a:outerShdw>
                </a:effectLst>
              </a:rPr>
              <a:t>identifier underlined with single line</a:t>
            </a:r>
          </a:p>
          <a:p>
            <a:pPr>
              <a:defRPr/>
            </a:pPr>
            <a:r>
              <a:rPr lang="en-US" dirty="0">
                <a:solidFill>
                  <a:srgbClr val="000000"/>
                </a:solidFill>
                <a:effectLst>
                  <a:outerShdw blurRad="38100" dist="38100" dir="2700000" algn="tl">
                    <a:srgbClr val="FFFFFF"/>
                  </a:outerShdw>
                </a:effectLst>
              </a:rPr>
              <a:t>Weak entity</a:t>
            </a:r>
          </a:p>
          <a:p>
            <a:pPr lvl="1">
              <a:defRPr/>
            </a:pPr>
            <a:r>
              <a:rPr lang="en-US" dirty="0">
                <a:solidFill>
                  <a:srgbClr val="000000"/>
                </a:solidFill>
                <a:effectLst>
                  <a:outerShdw blurRad="38100" dist="38100" dir="2700000" algn="tl">
                    <a:srgbClr val="FFFFFF"/>
                  </a:outerShdw>
                </a:effectLst>
              </a:rPr>
              <a:t>dependent on a strong entity (identifying owner)…cannot exist on its own</a:t>
            </a:r>
          </a:p>
          <a:p>
            <a:pPr lvl="1">
              <a:defRPr/>
            </a:pPr>
            <a:r>
              <a:rPr lang="en-US" dirty="0">
                <a:solidFill>
                  <a:srgbClr val="000000"/>
                </a:solidFill>
                <a:effectLst>
                  <a:outerShdw blurRad="38100" dist="38100" dir="2700000" algn="tl">
                    <a:srgbClr val="FFFFFF"/>
                  </a:outerShdw>
                </a:effectLst>
              </a:rPr>
              <a:t>does not have a unique identifier (only a partial identifier)</a:t>
            </a:r>
          </a:p>
          <a:p>
            <a:pPr lvl="1">
              <a:defRPr/>
            </a:pPr>
            <a:r>
              <a:rPr lang="en-US" dirty="0">
                <a:solidFill>
                  <a:srgbClr val="000000"/>
                </a:solidFill>
                <a:effectLst>
                  <a:outerShdw blurRad="38100" dist="38100" dir="2700000" algn="tl">
                    <a:srgbClr val="FFFFFF"/>
                  </a:outerShdw>
                </a:effectLst>
              </a:rPr>
              <a:t>entity box and partial identifier have double lines</a:t>
            </a:r>
          </a:p>
          <a:p>
            <a:pPr>
              <a:defRPr/>
            </a:pPr>
            <a:r>
              <a:rPr lang="en-US" dirty="0">
                <a:solidFill>
                  <a:srgbClr val="000000"/>
                </a:solidFill>
                <a:effectLst>
                  <a:outerShdw blurRad="38100" dist="38100" dir="2700000" algn="tl">
                    <a:srgbClr val="FFFFFF"/>
                  </a:outerShdw>
                </a:effectLst>
              </a:rPr>
              <a:t>Identifying relationship</a:t>
            </a:r>
          </a:p>
          <a:p>
            <a:pPr lvl="1">
              <a:defRPr/>
            </a:pPr>
            <a:r>
              <a:rPr lang="en-US" dirty="0">
                <a:solidFill>
                  <a:srgbClr val="000000"/>
                </a:solidFill>
                <a:effectLst>
                  <a:outerShdw blurRad="38100" dist="38100" dir="2700000" algn="tl">
                    <a:srgbClr val="FFFFFF"/>
                  </a:outerShdw>
                </a:effectLst>
              </a:rPr>
              <a:t>links strong entities to weak entities</a:t>
            </a:r>
          </a:p>
          <a:p>
            <a:pPr lvl="1">
              <a:defRPr/>
            </a:pPr>
            <a:r>
              <a:rPr lang="en-US" dirty="0">
                <a:solidFill>
                  <a:srgbClr val="000000"/>
                </a:solidFill>
                <a:effectLst>
                  <a:outerShdw blurRad="38100" dist="38100" dir="2700000" algn="tl">
                    <a:srgbClr val="FFFFFF"/>
                  </a:outerShdw>
                </a:effectLst>
              </a:rPr>
              <a:t>Shown by solid line or by double line (depending on the tool)</a:t>
            </a:r>
          </a:p>
        </p:txBody>
      </p:sp>
      <p:sp>
        <p:nvSpPr>
          <p:cNvPr id="2" name="Footer Placeholder 1">
            <a:extLst>
              <a:ext uri="{FF2B5EF4-FFF2-40B4-BE49-F238E27FC236}">
                <a16:creationId xmlns:a16="http://schemas.microsoft.com/office/drawing/2014/main" id="{B76D6F42-3928-4195-AD93-08DB939EB45A}"/>
              </a:ext>
            </a:extLst>
          </p:cNvPr>
          <p:cNvSpPr>
            <a:spLocks noGrp="1"/>
          </p:cNvSpPr>
          <p:nvPr>
            <p:ph type="ftr" sz="quarter" idx="11"/>
          </p:nvPr>
        </p:nvSpPr>
        <p:spPr/>
        <p:txBody>
          <a:bodyPr/>
          <a:lstStyle/>
          <a:p>
            <a:r>
              <a:rPr lang="en-GB"/>
              <a:t>Copyright @ 2016, Pearson Education, Inc.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2076341" y="629304"/>
            <a:ext cx="8143875" cy="838200"/>
          </a:xfrm>
        </p:spPr>
        <p:txBody>
          <a:bodyPr vert="horz" lIns="90488" tIns="44450" rIns="90488" bIns="44450" rtlCol="0" anchor="ctr">
            <a:normAutofit fontScale="90000"/>
          </a:bodyPr>
          <a:lstStyle/>
          <a:p>
            <a:pPr>
              <a:defRPr/>
            </a:pPr>
            <a:r>
              <a:rPr lang="en-US" sz="4000" dirty="0">
                <a:solidFill>
                  <a:srgbClr val="000000"/>
                </a:solidFill>
                <a:effectLst>
                  <a:outerShdw blurRad="38100" dist="38100" dir="2700000" algn="tl">
                    <a:srgbClr val="FFFFFF"/>
                  </a:outerShdw>
                </a:effectLst>
              </a:rPr>
              <a:t>Guidelines for Naming and Defining Entities</a:t>
            </a:r>
          </a:p>
        </p:txBody>
      </p:sp>
      <p:sp>
        <p:nvSpPr>
          <p:cNvPr id="166915" name="Rectangle 3"/>
          <p:cNvSpPr>
            <a:spLocks noGrp="1" noChangeArrowheads="1"/>
          </p:cNvSpPr>
          <p:nvPr>
            <p:ph idx="1"/>
          </p:nvPr>
        </p:nvSpPr>
        <p:spPr>
          <a:xfrm>
            <a:off x="1727199" y="1848393"/>
            <a:ext cx="4244622" cy="4114800"/>
          </a:xfrm>
        </p:spPr>
        <p:txBody>
          <a:bodyPr vert="horz" lIns="90488" tIns="44450" rIns="90488" bIns="44450" rtlCol="0">
            <a:noAutofit/>
          </a:bodyPr>
          <a:lstStyle/>
          <a:p>
            <a:pPr>
              <a:defRPr/>
            </a:pPr>
            <a:r>
              <a:rPr lang="en-US" sz="3200" dirty="0">
                <a:solidFill>
                  <a:srgbClr val="000000"/>
                </a:solidFill>
                <a:effectLst>
                  <a:outerShdw blurRad="38100" dist="38100" dir="2700000" algn="tl">
                    <a:srgbClr val="FFFFFF"/>
                  </a:outerShdw>
                </a:effectLst>
              </a:rPr>
              <a:t>Names:</a:t>
            </a:r>
          </a:p>
          <a:p>
            <a:pPr lvl="1">
              <a:defRPr/>
            </a:pPr>
            <a:r>
              <a:rPr lang="en-US" dirty="0">
                <a:solidFill>
                  <a:srgbClr val="000000"/>
                </a:solidFill>
                <a:effectLst>
                  <a:outerShdw blurRad="38100" dist="38100" dir="2700000" algn="tl">
                    <a:srgbClr val="FFFFFF"/>
                  </a:outerShdw>
                </a:effectLst>
              </a:rPr>
              <a:t>Singular noun</a:t>
            </a:r>
          </a:p>
          <a:p>
            <a:pPr lvl="1">
              <a:defRPr/>
            </a:pPr>
            <a:r>
              <a:rPr lang="en-US" dirty="0">
                <a:solidFill>
                  <a:srgbClr val="000000"/>
                </a:solidFill>
                <a:effectLst>
                  <a:outerShdw blurRad="38100" dist="38100" dir="2700000" algn="tl">
                    <a:srgbClr val="FFFFFF"/>
                  </a:outerShdw>
                </a:effectLst>
              </a:rPr>
              <a:t>Specific to organization</a:t>
            </a:r>
          </a:p>
          <a:p>
            <a:pPr lvl="1">
              <a:defRPr/>
            </a:pPr>
            <a:r>
              <a:rPr lang="en-US" dirty="0">
                <a:solidFill>
                  <a:srgbClr val="000000"/>
                </a:solidFill>
                <a:effectLst>
                  <a:outerShdw blurRad="38100" dist="38100" dir="2700000" algn="tl">
                    <a:srgbClr val="FFFFFF"/>
                  </a:outerShdw>
                </a:effectLst>
              </a:rPr>
              <a:t>Concise, or abbreviation</a:t>
            </a:r>
          </a:p>
          <a:p>
            <a:pPr lvl="1">
              <a:defRPr/>
            </a:pPr>
            <a:r>
              <a:rPr lang="en-US" dirty="0">
                <a:solidFill>
                  <a:srgbClr val="000000"/>
                </a:solidFill>
                <a:effectLst>
                  <a:outerShdw blurRad="38100" dist="38100" dir="2700000" algn="tl">
                    <a:srgbClr val="FFFFFF"/>
                  </a:outerShdw>
                </a:effectLst>
              </a:rPr>
              <a:t>For event entities, the result not the process</a:t>
            </a:r>
          </a:p>
          <a:p>
            <a:pPr lvl="1">
              <a:defRPr/>
            </a:pPr>
            <a:r>
              <a:rPr lang="en-US" dirty="0">
                <a:solidFill>
                  <a:srgbClr val="000000"/>
                </a:solidFill>
                <a:effectLst>
                  <a:outerShdw blurRad="38100" dist="38100" dir="2700000" algn="tl">
                    <a:srgbClr val="FFFFFF"/>
                  </a:outerShdw>
                </a:effectLst>
              </a:rPr>
              <a:t>Name consistent for all diagrams</a:t>
            </a:r>
          </a:p>
          <a:p>
            <a:pPr lvl="1">
              <a:defRPr/>
            </a:pPr>
            <a:endParaRPr lang="en-US" dirty="0">
              <a:solidFill>
                <a:srgbClr val="000000"/>
              </a:solidFill>
              <a:effectLst>
                <a:outerShdw blurRad="38100" dist="38100" dir="2700000" algn="tl">
                  <a:srgbClr val="FFFFFF"/>
                </a:outerShdw>
              </a:effectLst>
            </a:endParaRPr>
          </a:p>
          <a:p>
            <a:pPr lvl="1">
              <a:defRPr/>
            </a:pPr>
            <a:endParaRPr lang="en-US" sz="2800" dirty="0">
              <a:solidFill>
                <a:srgbClr val="000000"/>
              </a:solidFill>
              <a:effectLst>
                <a:outerShdw blurRad="38100" dist="38100" dir="2700000" algn="tl">
                  <a:srgbClr val="FFFFFF"/>
                </a:outerShdw>
              </a:effectLst>
            </a:endParaRPr>
          </a:p>
          <a:p>
            <a:pPr lvl="1">
              <a:defRPr/>
            </a:pPr>
            <a:endParaRPr lang="en-US" sz="2800" dirty="0">
              <a:solidFill>
                <a:srgbClr val="000000"/>
              </a:solidFill>
              <a:effectLst>
                <a:outerShdw blurRad="38100" dist="38100" dir="2700000" algn="tl">
                  <a:srgbClr val="FFFFFF"/>
                </a:outerShdw>
              </a:effectLst>
            </a:endParaRPr>
          </a:p>
        </p:txBody>
      </p:sp>
      <p:sp>
        <p:nvSpPr>
          <p:cNvPr id="2" name="Footer Placeholder 1">
            <a:extLst>
              <a:ext uri="{FF2B5EF4-FFF2-40B4-BE49-F238E27FC236}">
                <a16:creationId xmlns:a16="http://schemas.microsoft.com/office/drawing/2014/main" id="{1F4063C8-62FD-4940-BD8B-526F0E99361F}"/>
              </a:ext>
            </a:extLst>
          </p:cNvPr>
          <p:cNvSpPr>
            <a:spLocks noGrp="1"/>
          </p:cNvSpPr>
          <p:nvPr>
            <p:ph type="ftr" sz="quarter" idx="11"/>
          </p:nvPr>
        </p:nvSpPr>
        <p:spPr/>
        <p:txBody>
          <a:bodyPr/>
          <a:lstStyle/>
          <a:p>
            <a:r>
              <a:rPr lang="en-GB"/>
              <a:t>Copyright @ 2016, Pearson Education, Inc. </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2060576" y="266700"/>
            <a:ext cx="8143875" cy="838200"/>
          </a:xfrm>
        </p:spPr>
        <p:txBody>
          <a:bodyPr vert="horz" lIns="90488" tIns="44450" rIns="90488" bIns="44450" rtlCol="0" anchor="ctr">
            <a:normAutofit/>
          </a:bodyPr>
          <a:lstStyle/>
          <a:p>
            <a:pPr>
              <a:defRPr/>
            </a:pPr>
            <a:r>
              <a:rPr lang="en-US" sz="4000" dirty="0">
                <a:solidFill>
                  <a:srgbClr val="000000"/>
                </a:solidFill>
                <a:effectLst>
                  <a:outerShdw blurRad="38100" dist="38100" dir="2700000" algn="tl">
                    <a:srgbClr val="FFFFFF"/>
                  </a:outerShdw>
                </a:effectLst>
              </a:rPr>
              <a:t>Attributes</a:t>
            </a:r>
          </a:p>
        </p:txBody>
      </p:sp>
      <p:sp>
        <p:nvSpPr>
          <p:cNvPr id="166915" name="Rectangle 3"/>
          <p:cNvSpPr>
            <a:spLocks noGrp="1" noChangeArrowheads="1"/>
          </p:cNvSpPr>
          <p:nvPr>
            <p:ph idx="1"/>
          </p:nvPr>
        </p:nvSpPr>
        <p:spPr>
          <a:xfrm>
            <a:off x="1858963" y="1449388"/>
            <a:ext cx="8229600" cy="4114800"/>
          </a:xfrm>
        </p:spPr>
        <p:txBody>
          <a:bodyPr vert="horz" lIns="90488" tIns="44450" rIns="90488" bIns="44450" rtlCol="0">
            <a:noAutofit/>
          </a:bodyPr>
          <a:lstStyle/>
          <a:p>
            <a:pPr>
              <a:defRPr/>
            </a:pPr>
            <a:r>
              <a:rPr lang="en-US" sz="3600" dirty="0">
                <a:solidFill>
                  <a:srgbClr val="000000"/>
                </a:solidFill>
                <a:effectLst>
                  <a:outerShdw blurRad="38100" dist="38100" dir="2700000" algn="tl">
                    <a:srgbClr val="FFFFFF"/>
                  </a:outerShdw>
                </a:effectLst>
              </a:rPr>
              <a:t>Attribute–property or characteristic of an entity or relationship type</a:t>
            </a:r>
          </a:p>
          <a:p>
            <a:pPr>
              <a:defRPr/>
            </a:pPr>
            <a:r>
              <a:rPr lang="en-US" sz="3600" dirty="0">
                <a:solidFill>
                  <a:srgbClr val="000000"/>
                </a:solidFill>
                <a:effectLst>
                  <a:outerShdw blurRad="38100" dist="38100" dir="2700000" algn="tl">
                    <a:srgbClr val="FFFFFF"/>
                  </a:outerShdw>
                </a:effectLst>
              </a:rPr>
              <a:t>Classifications of attributes:</a:t>
            </a:r>
          </a:p>
          <a:p>
            <a:pPr lvl="1">
              <a:defRPr/>
            </a:pPr>
            <a:r>
              <a:rPr lang="en-US" sz="3200" dirty="0">
                <a:solidFill>
                  <a:srgbClr val="000000"/>
                </a:solidFill>
                <a:effectLst>
                  <a:outerShdw blurRad="38100" dist="38100" dir="2700000" algn="tl">
                    <a:srgbClr val="FFFFFF"/>
                  </a:outerShdw>
                </a:effectLst>
              </a:rPr>
              <a:t>Required versus Optional Attributes</a:t>
            </a:r>
          </a:p>
          <a:p>
            <a:pPr lvl="1">
              <a:defRPr/>
            </a:pPr>
            <a:r>
              <a:rPr lang="en-US" sz="3200" dirty="0">
                <a:solidFill>
                  <a:srgbClr val="000000"/>
                </a:solidFill>
                <a:effectLst>
                  <a:outerShdw blurRad="38100" dist="38100" dir="2700000" algn="tl">
                    <a:srgbClr val="FFFFFF"/>
                  </a:outerShdw>
                </a:effectLst>
              </a:rPr>
              <a:t>Simple versus Composite Attribute</a:t>
            </a:r>
          </a:p>
          <a:p>
            <a:pPr lvl="1">
              <a:defRPr/>
            </a:pPr>
            <a:r>
              <a:rPr lang="en-US" sz="3200" dirty="0">
                <a:solidFill>
                  <a:srgbClr val="000000"/>
                </a:solidFill>
                <a:effectLst>
                  <a:outerShdw blurRad="38100" dist="38100" dir="2700000" algn="tl">
                    <a:srgbClr val="FFFFFF"/>
                  </a:outerShdw>
                </a:effectLst>
              </a:rPr>
              <a:t>Single-Valued versus Multivalued Attribute</a:t>
            </a:r>
          </a:p>
          <a:p>
            <a:pPr lvl="1">
              <a:defRPr/>
            </a:pPr>
            <a:r>
              <a:rPr lang="en-US" sz="3200" dirty="0">
                <a:solidFill>
                  <a:srgbClr val="000000"/>
                </a:solidFill>
                <a:effectLst>
                  <a:outerShdw blurRad="38100" dist="38100" dir="2700000" algn="tl">
                    <a:srgbClr val="FFFFFF"/>
                  </a:outerShdw>
                </a:effectLst>
              </a:rPr>
              <a:t>Stored versus Derived Attributes</a:t>
            </a:r>
          </a:p>
          <a:p>
            <a:pPr lvl="1">
              <a:defRPr/>
            </a:pPr>
            <a:r>
              <a:rPr lang="en-US" sz="3200" dirty="0">
                <a:solidFill>
                  <a:srgbClr val="000000"/>
                </a:solidFill>
                <a:effectLst>
                  <a:outerShdw blurRad="38100" dist="38100" dir="2700000" algn="tl">
                    <a:srgbClr val="FFFFFF"/>
                  </a:outerShdw>
                </a:effectLst>
              </a:rPr>
              <a:t>Identifier Attributes</a:t>
            </a:r>
          </a:p>
        </p:txBody>
      </p:sp>
      <p:sp>
        <p:nvSpPr>
          <p:cNvPr id="2" name="Footer Placeholder 1">
            <a:extLst>
              <a:ext uri="{FF2B5EF4-FFF2-40B4-BE49-F238E27FC236}">
                <a16:creationId xmlns:a16="http://schemas.microsoft.com/office/drawing/2014/main" id="{049C1430-2ABA-4406-8F2D-57B230957003}"/>
              </a:ext>
            </a:extLst>
          </p:cNvPr>
          <p:cNvSpPr>
            <a:spLocks noGrp="1"/>
          </p:cNvSpPr>
          <p:nvPr>
            <p:ph type="ftr" sz="quarter" idx="11"/>
          </p:nvPr>
        </p:nvSpPr>
        <p:spPr/>
        <p:txBody>
          <a:bodyPr/>
          <a:lstStyle/>
          <a:p>
            <a:r>
              <a:rPr lang="en-GB"/>
              <a:t>Copyright @ 2016, Pearson Education, Inc. </a:t>
            </a:r>
          </a:p>
        </p:txBody>
      </p:sp>
    </p:spTree>
    <p:extLst>
      <p:ext uri="{BB962C8B-B14F-4D97-AF65-F5344CB8AC3E}">
        <p14:creationId xmlns:p14="http://schemas.microsoft.com/office/powerpoint/2010/main" val="599926413"/>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1954214" y="0"/>
            <a:ext cx="8523287" cy="1371600"/>
          </a:xfrm>
        </p:spPr>
        <p:txBody>
          <a:bodyPr vert="horz" lIns="90488" tIns="44450" rIns="90488" bIns="44450" rtlCol="0" anchor="ctr">
            <a:normAutofit/>
          </a:bodyPr>
          <a:lstStyle/>
          <a:p>
            <a:pPr>
              <a:defRPr/>
            </a:pPr>
            <a:r>
              <a:rPr lang="en-US" sz="4000" dirty="0">
                <a:solidFill>
                  <a:srgbClr val="000000"/>
                </a:solidFill>
                <a:effectLst>
                  <a:outerShdw blurRad="38100" dist="38100" dir="2700000" algn="tl">
                    <a:srgbClr val="FFFFFF"/>
                  </a:outerShdw>
                </a:effectLst>
              </a:rPr>
              <a:t>Attributes</a:t>
            </a:r>
          </a:p>
        </p:txBody>
      </p:sp>
      <p:sp>
        <p:nvSpPr>
          <p:cNvPr id="27653" name="Rectangle 6"/>
          <p:cNvSpPr>
            <a:spLocks noChangeArrowheads="1"/>
          </p:cNvSpPr>
          <p:nvPr/>
        </p:nvSpPr>
        <p:spPr bwMode="auto">
          <a:xfrm>
            <a:off x="727158" y="3588320"/>
            <a:ext cx="4367212"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b="1" dirty="0"/>
              <a:t>Required</a:t>
            </a:r>
            <a:r>
              <a:rPr lang="en-US" altLang="en-US" dirty="0"/>
              <a:t> – must have a value for every entity (or relationship) instance with which it is associated</a:t>
            </a:r>
          </a:p>
        </p:txBody>
      </p:sp>
      <p:sp>
        <p:nvSpPr>
          <p:cNvPr id="27654" name="Rectangle 7"/>
          <p:cNvSpPr>
            <a:spLocks noChangeArrowheads="1"/>
          </p:cNvSpPr>
          <p:nvPr/>
        </p:nvSpPr>
        <p:spPr bwMode="auto">
          <a:xfrm>
            <a:off x="678744" y="4738235"/>
            <a:ext cx="43656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b="1" dirty="0"/>
              <a:t>Optional</a:t>
            </a:r>
            <a:r>
              <a:rPr lang="en-US" altLang="en-US" dirty="0"/>
              <a:t> – may not have a value for every entity (or relationship) instance with which it is associated</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744" y="1056256"/>
            <a:ext cx="4464040" cy="221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a:extLst>
              <a:ext uri="{FF2B5EF4-FFF2-40B4-BE49-F238E27FC236}">
                <a16:creationId xmlns:a16="http://schemas.microsoft.com/office/drawing/2014/main" id="{6A4A5791-4811-41EC-8003-C8C8E104D2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4270" y="775847"/>
            <a:ext cx="3779473" cy="1717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a:extLst>
              <a:ext uri="{FF2B5EF4-FFF2-40B4-BE49-F238E27FC236}">
                <a16:creationId xmlns:a16="http://schemas.microsoft.com/office/drawing/2014/main" id="{FBACCEED-BF4C-4B41-92A3-9BBC4254A0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5654" y="3097087"/>
            <a:ext cx="5010944" cy="2364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Footer Placeholder 1">
            <a:extLst>
              <a:ext uri="{FF2B5EF4-FFF2-40B4-BE49-F238E27FC236}">
                <a16:creationId xmlns:a16="http://schemas.microsoft.com/office/drawing/2014/main" id="{3119DFBE-A5F9-4F15-8576-F5052237DCA8}"/>
              </a:ext>
            </a:extLst>
          </p:cNvPr>
          <p:cNvSpPr>
            <a:spLocks noGrp="1"/>
          </p:cNvSpPr>
          <p:nvPr>
            <p:ph type="ftr" sz="quarter" idx="11"/>
          </p:nvPr>
        </p:nvSpPr>
        <p:spPr>
          <a:xfrm>
            <a:off x="4038600" y="6356350"/>
            <a:ext cx="4114800" cy="365125"/>
          </a:xfrm>
        </p:spPr>
        <p:txBody>
          <a:bodyPr/>
          <a:lstStyle/>
          <a:p>
            <a:r>
              <a:rPr lang="en-GB" dirty="0"/>
              <a:t>Copyright @ 2016, Pearson Education, Inc. </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1981200" y="293688"/>
            <a:ext cx="8686800" cy="838200"/>
          </a:xfrm>
        </p:spPr>
        <p:txBody>
          <a:bodyPr vert="horz" lIns="90488" tIns="44450" rIns="90488" bIns="44450" rtlCol="0" anchor="ctr">
            <a:normAutofit/>
          </a:bodyPr>
          <a:lstStyle/>
          <a:p>
            <a:pPr>
              <a:defRPr/>
            </a:pPr>
            <a:r>
              <a:rPr lang="en-US" sz="4000" dirty="0">
                <a:solidFill>
                  <a:srgbClr val="000000"/>
                </a:solidFill>
                <a:effectLst>
                  <a:outerShdw blurRad="38100" dist="38100" dir="2700000" algn="tl">
                    <a:srgbClr val="FFFFFF"/>
                  </a:outerShdw>
                </a:effectLst>
              </a:rPr>
              <a:t>Identifiers (Keys)</a:t>
            </a:r>
          </a:p>
        </p:txBody>
      </p:sp>
      <p:sp>
        <p:nvSpPr>
          <p:cNvPr id="168963" name="Rectangle 3"/>
          <p:cNvSpPr>
            <a:spLocks noGrp="1" noChangeArrowheads="1"/>
          </p:cNvSpPr>
          <p:nvPr>
            <p:ph idx="1"/>
          </p:nvPr>
        </p:nvSpPr>
        <p:spPr>
          <a:xfrm>
            <a:off x="838200" y="1349829"/>
            <a:ext cx="10515600" cy="5312227"/>
          </a:xfrm>
        </p:spPr>
        <p:txBody>
          <a:bodyPr vert="horz" lIns="90488" tIns="44450" rIns="90488" bIns="44450" rtlCol="0">
            <a:normAutofit lnSpcReduction="10000"/>
          </a:bodyPr>
          <a:lstStyle/>
          <a:p>
            <a:pPr>
              <a:defRPr/>
            </a:pPr>
            <a:r>
              <a:rPr lang="en-US" sz="3200" dirty="0">
                <a:solidFill>
                  <a:srgbClr val="000000"/>
                </a:solidFill>
                <a:effectLst>
                  <a:outerShdw blurRad="38100" dist="38100" dir="2700000" algn="tl">
                    <a:srgbClr val="FFFFFF"/>
                  </a:outerShdw>
                </a:effectLst>
              </a:rPr>
              <a:t>Identifier (Key)–an attribute (or combination of attributes) that uniquely identifies individual instances of an entity type. Simple versus Composite Identifier</a:t>
            </a:r>
          </a:p>
          <a:p>
            <a:pPr>
              <a:defRPr/>
            </a:pPr>
            <a:r>
              <a:rPr lang="en-US" sz="3200" dirty="0">
                <a:solidFill>
                  <a:srgbClr val="000000"/>
                </a:solidFill>
                <a:effectLst>
                  <a:outerShdw blurRad="38100" dist="38100" dir="2700000" algn="tl">
                    <a:srgbClr val="FFFFFF"/>
                  </a:outerShdw>
                </a:effectLst>
              </a:rPr>
              <a:t>Candidate Identifier–an attribute that could be an identifier…satisfies the requirements for being an identifier</a:t>
            </a:r>
          </a:p>
          <a:p>
            <a:pPr>
              <a:defRPr/>
            </a:pPr>
            <a:r>
              <a:rPr lang="en-US" sz="3200" dirty="0">
                <a:solidFill>
                  <a:srgbClr val="000000"/>
                </a:solidFill>
                <a:effectLst>
                  <a:outerShdw blurRad="38100" dist="38100" dir="2700000" algn="tl">
                    <a:srgbClr val="FFFFFF"/>
                  </a:outerShdw>
                </a:effectLst>
              </a:rPr>
              <a:t>Choose Identifiers that</a:t>
            </a:r>
          </a:p>
          <a:p>
            <a:pPr lvl="1">
              <a:defRPr/>
            </a:pPr>
            <a:r>
              <a:rPr lang="en-US" sz="3200" dirty="0">
                <a:solidFill>
                  <a:srgbClr val="000000"/>
                </a:solidFill>
                <a:effectLst>
                  <a:outerShdw blurRad="38100" dist="38100" dir="2700000" algn="tl">
                    <a:srgbClr val="FFFFFF"/>
                  </a:outerShdw>
                </a:effectLst>
              </a:rPr>
              <a:t>Will not change in value</a:t>
            </a:r>
          </a:p>
          <a:p>
            <a:pPr lvl="1">
              <a:defRPr/>
            </a:pPr>
            <a:r>
              <a:rPr lang="en-US" sz="3200" dirty="0">
                <a:solidFill>
                  <a:srgbClr val="000000"/>
                </a:solidFill>
                <a:effectLst>
                  <a:outerShdw blurRad="38100" dist="38100" dir="2700000" algn="tl">
                    <a:srgbClr val="FFFFFF"/>
                  </a:outerShdw>
                </a:effectLst>
              </a:rPr>
              <a:t>Will not be null</a:t>
            </a:r>
          </a:p>
          <a:p>
            <a:pPr>
              <a:defRPr/>
            </a:pPr>
            <a:r>
              <a:rPr lang="en-US" sz="3200" dirty="0">
                <a:solidFill>
                  <a:srgbClr val="000000"/>
                </a:solidFill>
                <a:effectLst>
                  <a:outerShdw blurRad="38100" dist="38100" dir="2700000" algn="tl">
                    <a:srgbClr val="FFFFFF"/>
                  </a:outerShdw>
                </a:effectLst>
              </a:rPr>
              <a:t>Avoid intelligent identifiers (e.g., containing locations or people that might change)</a:t>
            </a:r>
          </a:p>
          <a:p>
            <a:pPr>
              <a:defRPr/>
            </a:pPr>
            <a:r>
              <a:rPr lang="en-US" sz="3200" dirty="0">
                <a:solidFill>
                  <a:srgbClr val="000000"/>
                </a:solidFill>
                <a:effectLst>
                  <a:outerShdw blurRad="38100" dist="38100" dir="2700000" algn="tl">
                    <a:srgbClr val="FFFFFF"/>
                  </a:outerShdw>
                </a:effectLst>
              </a:rPr>
              <a:t>Substitute new, simple keys for long, composite keys</a:t>
            </a:r>
          </a:p>
          <a:p>
            <a:pPr>
              <a:defRPr/>
            </a:pPr>
            <a:endParaRPr lang="en-US" sz="3600" dirty="0">
              <a:solidFill>
                <a:srgbClr val="000000"/>
              </a:solidFill>
              <a:effectLst>
                <a:outerShdw blurRad="38100" dist="38100" dir="2700000" algn="tl">
                  <a:srgbClr val="FFFFFF"/>
                </a:outerShdw>
              </a:effectLst>
            </a:endParaRPr>
          </a:p>
        </p:txBody>
      </p:sp>
      <p:sp>
        <p:nvSpPr>
          <p:cNvPr id="2" name="Footer Placeholder 1">
            <a:extLst>
              <a:ext uri="{FF2B5EF4-FFF2-40B4-BE49-F238E27FC236}">
                <a16:creationId xmlns:a16="http://schemas.microsoft.com/office/drawing/2014/main" id="{DFFEBD52-E4AF-4E60-8A86-302C4D6369F8}"/>
              </a:ext>
            </a:extLst>
          </p:cNvPr>
          <p:cNvSpPr>
            <a:spLocks noGrp="1"/>
          </p:cNvSpPr>
          <p:nvPr>
            <p:ph type="ftr" sz="quarter" idx="11"/>
          </p:nvPr>
        </p:nvSpPr>
        <p:spPr/>
        <p:txBody>
          <a:bodyPr/>
          <a:lstStyle/>
          <a:p>
            <a:r>
              <a:rPr lang="en-GB"/>
              <a:t>Copyright @ 2016, Pearson Education, Inc. </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2095500" y="0"/>
            <a:ext cx="7772400" cy="1143000"/>
          </a:xfrm>
        </p:spPr>
        <p:txBody>
          <a:bodyPr/>
          <a:lstStyle/>
          <a:p>
            <a:pPr>
              <a:defRPr/>
            </a:pPr>
            <a:r>
              <a:rPr lang="en-US" dirty="0">
                <a:solidFill>
                  <a:srgbClr val="000000"/>
                </a:solidFill>
                <a:effectLst>
                  <a:outerShdw blurRad="38100" dist="38100" dir="2700000" algn="tl">
                    <a:srgbClr val="FFFFFF"/>
                  </a:outerShdw>
                </a:effectLst>
              </a:rPr>
              <a:t>Modeling Relationships</a:t>
            </a:r>
          </a:p>
        </p:txBody>
      </p:sp>
      <p:sp>
        <p:nvSpPr>
          <p:cNvPr id="183299" name="Rectangle 3"/>
          <p:cNvSpPr>
            <a:spLocks noGrp="1" noChangeArrowheads="1"/>
          </p:cNvSpPr>
          <p:nvPr>
            <p:ph idx="1"/>
          </p:nvPr>
        </p:nvSpPr>
        <p:spPr>
          <a:xfrm>
            <a:off x="1863725" y="1431925"/>
            <a:ext cx="7772400" cy="4114800"/>
          </a:xfrm>
        </p:spPr>
        <p:txBody>
          <a:bodyPr>
            <a:noAutofit/>
          </a:bodyPr>
          <a:lstStyle/>
          <a:p>
            <a:pPr>
              <a:defRPr/>
            </a:pPr>
            <a:r>
              <a:rPr lang="en-US" dirty="0">
                <a:solidFill>
                  <a:srgbClr val="000000"/>
                </a:solidFill>
                <a:effectLst>
                  <a:outerShdw blurRad="38100" dist="38100" dir="2700000" algn="tl">
                    <a:srgbClr val="FFFFFF"/>
                  </a:outerShdw>
                </a:effectLst>
              </a:rPr>
              <a:t>Relationship Types vs. Relationship Instances</a:t>
            </a:r>
          </a:p>
          <a:p>
            <a:pPr lvl="1">
              <a:defRPr/>
            </a:pPr>
            <a:r>
              <a:rPr lang="en-US" dirty="0">
                <a:solidFill>
                  <a:srgbClr val="000000"/>
                </a:solidFill>
                <a:effectLst>
                  <a:outerShdw blurRad="38100" dist="38100" dir="2700000" algn="tl">
                    <a:srgbClr val="FFFFFF"/>
                  </a:outerShdw>
                </a:effectLst>
              </a:rPr>
              <a:t>The relationship type is modeled as lines between entity types…the instance is between specific entity instances</a:t>
            </a:r>
          </a:p>
          <a:p>
            <a:pPr>
              <a:defRPr/>
            </a:pPr>
            <a:r>
              <a:rPr lang="en-US" dirty="0">
                <a:solidFill>
                  <a:srgbClr val="000000"/>
                </a:solidFill>
                <a:effectLst>
                  <a:outerShdw blurRad="38100" dist="38100" dir="2700000" algn="tl">
                    <a:srgbClr val="FFFFFF"/>
                  </a:outerShdw>
                </a:effectLst>
              </a:rPr>
              <a:t>Relationships can have attributes</a:t>
            </a:r>
          </a:p>
          <a:p>
            <a:pPr lvl="1">
              <a:defRPr/>
            </a:pPr>
            <a:r>
              <a:rPr lang="en-US" sz="2000" dirty="0">
                <a:solidFill>
                  <a:srgbClr val="000000"/>
                </a:solidFill>
                <a:effectLst>
                  <a:outerShdw blurRad="38100" dist="38100" dir="2700000" algn="tl">
                    <a:srgbClr val="FFFFFF"/>
                  </a:outerShdw>
                </a:effectLst>
              </a:rPr>
              <a:t>These describe features pertaining to the association between the entities in the relationship</a:t>
            </a:r>
          </a:p>
          <a:p>
            <a:pPr>
              <a:defRPr/>
            </a:pPr>
            <a:r>
              <a:rPr lang="en-US" dirty="0">
                <a:solidFill>
                  <a:srgbClr val="000000"/>
                </a:solidFill>
                <a:effectLst>
                  <a:outerShdw blurRad="38100" dist="38100" dir="2700000" algn="tl">
                    <a:srgbClr val="FFFFFF"/>
                  </a:outerShdw>
                </a:effectLst>
              </a:rPr>
              <a:t>Two entities can have more than one type of relationship between them (multiple relationships)</a:t>
            </a:r>
          </a:p>
          <a:p>
            <a:pPr>
              <a:defRPr/>
            </a:pPr>
            <a:r>
              <a:rPr lang="en-US" dirty="0">
                <a:solidFill>
                  <a:srgbClr val="000000"/>
                </a:solidFill>
                <a:effectLst>
                  <a:outerShdw blurRad="38100" dist="38100" dir="2700000" algn="tl">
                    <a:srgbClr val="FFFFFF"/>
                  </a:outerShdw>
                </a:effectLst>
              </a:rPr>
              <a:t>Associative Entity–combination of relationship and entity</a:t>
            </a:r>
          </a:p>
        </p:txBody>
      </p:sp>
      <p:sp>
        <p:nvSpPr>
          <p:cNvPr id="2" name="Footer Placeholder 1">
            <a:extLst>
              <a:ext uri="{FF2B5EF4-FFF2-40B4-BE49-F238E27FC236}">
                <a16:creationId xmlns:a16="http://schemas.microsoft.com/office/drawing/2014/main" id="{A74B1269-5143-401A-BD57-C7986FE135CA}"/>
              </a:ext>
            </a:extLst>
          </p:cNvPr>
          <p:cNvSpPr>
            <a:spLocks noGrp="1"/>
          </p:cNvSpPr>
          <p:nvPr>
            <p:ph type="ftr" sz="quarter" idx="11"/>
          </p:nvPr>
        </p:nvSpPr>
        <p:spPr/>
        <p:txBody>
          <a:bodyPr/>
          <a:lstStyle/>
          <a:p>
            <a:r>
              <a:rPr lang="en-GB"/>
              <a:t>Copyright @ 2016, Pearson Education, Inc.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ChangeArrowheads="1"/>
          </p:cNvSpPr>
          <p:nvPr/>
        </p:nvSpPr>
        <p:spPr bwMode="auto">
          <a:xfrm>
            <a:off x="1906589" y="296864"/>
            <a:ext cx="4596837"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000000"/>
                </a:solidFill>
                <a:cs typeface="Tahoma" pitchFamily="34" charset="0"/>
              </a:rPr>
              <a:t>Relationship types and instances</a:t>
            </a:r>
          </a:p>
        </p:txBody>
      </p:sp>
      <p:sp>
        <p:nvSpPr>
          <p:cNvPr id="36868" name="Text Box 3"/>
          <p:cNvSpPr txBox="1">
            <a:spLocks noChangeArrowheads="1"/>
          </p:cNvSpPr>
          <p:nvPr/>
        </p:nvSpPr>
        <p:spPr bwMode="auto">
          <a:xfrm>
            <a:off x="1812925" y="1314451"/>
            <a:ext cx="22748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000000"/>
                </a:solidFill>
              </a:rPr>
              <a:t>a) Relationship type (Completes)</a:t>
            </a:r>
          </a:p>
        </p:txBody>
      </p:sp>
      <p:sp>
        <p:nvSpPr>
          <p:cNvPr id="36869" name="Text Box 6"/>
          <p:cNvSpPr txBox="1">
            <a:spLocks noChangeArrowheads="1"/>
          </p:cNvSpPr>
          <p:nvPr/>
        </p:nvSpPr>
        <p:spPr bwMode="auto">
          <a:xfrm>
            <a:off x="1828800" y="2986089"/>
            <a:ext cx="20145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000000"/>
                </a:solidFill>
              </a:rPr>
              <a:t>b) Relationship instances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3339" y="755651"/>
            <a:ext cx="5686425" cy="5581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Footer Placeholder 1">
            <a:extLst>
              <a:ext uri="{FF2B5EF4-FFF2-40B4-BE49-F238E27FC236}">
                <a16:creationId xmlns:a16="http://schemas.microsoft.com/office/drawing/2014/main" id="{B9787C8B-6097-4469-B42D-2D77753299E1}"/>
              </a:ext>
            </a:extLst>
          </p:cNvPr>
          <p:cNvSpPr>
            <a:spLocks noGrp="1"/>
          </p:cNvSpPr>
          <p:nvPr>
            <p:ph type="ftr" sz="quarter" idx="11"/>
          </p:nvPr>
        </p:nvSpPr>
        <p:spPr>
          <a:xfrm>
            <a:off x="4038600" y="6356350"/>
            <a:ext cx="4114800" cy="365125"/>
          </a:xfrm>
        </p:spPr>
        <p:txBody>
          <a:bodyPr/>
          <a:lstStyle/>
          <a:p>
            <a:r>
              <a:rPr lang="en-GB" dirty="0"/>
              <a:t>Copyright @ 2016, Pearson Education, Inc. </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1981200" y="347663"/>
            <a:ext cx="8059738" cy="838200"/>
          </a:xfrm>
        </p:spPr>
        <p:txBody>
          <a:bodyPr vert="horz" lIns="90488" tIns="44450" rIns="90488" bIns="44450" rtlCol="0" anchor="ctr">
            <a:normAutofit/>
          </a:bodyPr>
          <a:lstStyle/>
          <a:p>
            <a:pPr>
              <a:defRPr/>
            </a:pPr>
            <a:r>
              <a:rPr lang="en-US" sz="4000" dirty="0">
                <a:solidFill>
                  <a:srgbClr val="000000"/>
                </a:solidFill>
                <a:effectLst>
                  <a:outerShdw blurRad="38100" dist="38100" dir="2700000" algn="tl">
                    <a:srgbClr val="FFFFFF"/>
                  </a:outerShdw>
                </a:effectLst>
              </a:rPr>
              <a:t>Degree of Relationships</a:t>
            </a:r>
          </a:p>
        </p:txBody>
      </p:sp>
      <p:sp>
        <p:nvSpPr>
          <p:cNvPr id="184323" name="Rectangle 3"/>
          <p:cNvSpPr>
            <a:spLocks noGrp="1" noChangeArrowheads="1"/>
          </p:cNvSpPr>
          <p:nvPr>
            <p:ph idx="1"/>
          </p:nvPr>
        </p:nvSpPr>
        <p:spPr/>
        <p:txBody>
          <a:bodyPr vert="horz" lIns="90488" tIns="44450" rIns="90488" bIns="44450" rtlCol="0">
            <a:normAutofit/>
          </a:bodyPr>
          <a:lstStyle/>
          <a:p>
            <a:pPr>
              <a:defRPr/>
            </a:pPr>
            <a:r>
              <a:rPr lang="en-US" sz="3200" dirty="0">
                <a:solidFill>
                  <a:srgbClr val="000000"/>
                </a:solidFill>
                <a:effectLst>
                  <a:outerShdw blurRad="38100" dist="38100" dir="2700000" algn="tl">
                    <a:srgbClr val="FFFFFF"/>
                  </a:outerShdw>
                </a:effectLst>
              </a:rPr>
              <a:t>Degree of a relationship is the number of entity types that participate in it</a:t>
            </a:r>
          </a:p>
          <a:p>
            <a:pPr lvl="1">
              <a:defRPr/>
            </a:pPr>
            <a:r>
              <a:rPr lang="en-US" sz="3200" dirty="0">
                <a:solidFill>
                  <a:srgbClr val="000000"/>
                </a:solidFill>
                <a:effectLst>
                  <a:outerShdw blurRad="38100" dist="38100" dir="2700000" algn="tl">
                    <a:srgbClr val="FFFFFF"/>
                  </a:outerShdw>
                </a:effectLst>
              </a:rPr>
              <a:t>Unary Relationship</a:t>
            </a:r>
          </a:p>
          <a:p>
            <a:pPr lvl="1">
              <a:defRPr/>
            </a:pPr>
            <a:r>
              <a:rPr lang="en-US" sz="3200" dirty="0">
                <a:solidFill>
                  <a:srgbClr val="000000"/>
                </a:solidFill>
                <a:effectLst>
                  <a:outerShdw blurRad="38100" dist="38100" dir="2700000" algn="tl">
                    <a:srgbClr val="FFFFFF"/>
                  </a:outerShdw>
                </a:effectLst>
              </a:rPr>
              <a:t>Binary Relationship</a:t>
            </a:r>
          </a:p>
          <a:p>
            <a:pPr lvl="1">
              <a:defRPr/>
            </a:pPr>
            <a:r>
              <a:rPr lang="en-US" sz="3200" dirty="0">
                <a:solidFill>
                  <a:srgbClr val="000000"/>
                </a:solidFill>
                <a:effectLst>
                  <a:outerShdw blurRad="38100" dist="38100" dir="2700000" algn="tl">
                    <a:srgbClr val="FFFFFF"/>
                  </a:outerShdw>
                </a:effectLst>
              </a:rPr>
              <a:t>Ternary Relationship</a:t>
            </a:r>
          </a:p>
        </p:txBody>
      </p:sp>
      <p:sp>
        <p:nvSpPr>
          <p:cNvPr id="2" name="Footer Placeholder 1">
            <a:extLst>
              <a:ext uri="{FF2B5EF4-FFF2-40B4-BE49-F238E27FC236}">
                <a16:creationId xmlns:a16="http://schemas.microsoft.com/office/drawing/2014/main" id="{27E699E8-03E8-4E6B-92A0-F26E7FCDBD80}"/>
              </a:ext>
            </a:extLst>
          </p:cNvPr>
          <p:cNvSpPr>
            <a:spLocks noGrp="1"/>
          </p:cNvSpPr>
          <p:nvPr>
            <p:ph type="ftr" sz="quarter" idx="11"/>
          </p:nvPr>
        </p:nvSpPr>
        <p:spPr/>
        <p:txBody>
          <a:bodyPr/>
          <a:lstStyle/>
          <a:p>
            <a:r>
              <a:rPr lang="en-GB"/>
              <a:t>Copyright @ 2016, Pearson Education, Inc. </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Picture 16" descr="CA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762000"/>
            <a:ext cx="8001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Rectangle 2"/>
          <p:cNvSpPr>
            <a:spLocks noChangeArrowheads="1"/>
          </p:cNvSpPr>
          <p:nvPr/>
        </p:nvSpPr>
        <p:spPr bwMode="auto">
          <a:xfrm>
            <a:off x="2133601" y="152400"/>
            <a:ext cx="3052119"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000000"/>
                </a:solidFill>
                <a:latin typeface="Times New Roman" pitchFamily="18" charset="0"/>
              </a:rPr>
              <a:t>Degree of relationships</a:t>
            </a:r>
          </a:p>
        </p:txBody>
      </p:sp>
      <p:grpSp>
        <p:nvGrpSpPr>
          <p:cNvPr id="38917" name="Group 7"/>
          <p:cNvGrpSpPr>
            <a:grpSpLocks/>
          </p:cNvGrpSpPr>
          <p:nvPr/>
        </p:nvGrpSpPr>
        <p:grpSpPr bwMode="auto">
          <a:xfrm>
            <a:off x="4708526" y="2768600"/>
            <a:ext cx="1920875" cy="2657472"/>
            <a:chOff x="432" y="2064"/>
            <a:chExt cx="1210" cy="1172"/>
          </a:xfrm>
        </p:grpSpPr>
        <p:sp>
          <p:nvSpPr>
            <p:cNvPr id="38928" name="Text Box 8"/>
            <p:cNvSpPr txBox="1">
              <a:spLocks noChangeArrowheads="1"/>
            </p:cNvSpPr>
            <p:nvPr/>
          </p:nvSpPr>
          <p:spPr bwMode="auto">
            <a:xfrm>
              <a:off x="432" y="2544"/>
              <a:ext cx="1210"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b="1">
                  <a:solidFill>
                    <a:srgbClr val="990000"/>
                  </a:solidFill>
                  <a:latin typeface="Times New Roman" pitchFamily="18" charset="0"/>
                </a:rPr>
                <a:t>Entities of two different types related to each other</a:t>
              </a:r>
            </a:p>
          </p:txBody>
        </p:sp>
        <p:sp>
          <p:nvSpPr>
            <p:cNvPr id="38929" name="Line 9"/>
            <p:cNvSpPr>
              <a:spLocks noChangeShapeType="1"/>
            </p:cNvSpPr>
            <p:nvPr/>
          </p:nvSpPr>
          <p:spPr bwMode="auto">
            <a:xfrm flipV="1">
              <a:off x="1008" y="2064"/>
              <a:ext cx="0" cy="432"/>
            </a:xfrm>
            <a:prstGeom prst="line">
              <a:avLst/>
            </a:prstGeom>
            <a:noFill/>
            <a:ln w="15875">
              <a:solidFill>
                <a:srgbClr val="99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38918" name="Rectangle 18"/>
          <p:cNvSpPr>
            <a:spLocks noChangeArrowheads="1"/>
          </p:cNvSpPr>
          <p:nvPr/>
        </p:nvSpPr>
        <p:spPr bwMode="auto">
          <a:xfrm>
            <a:off x="2362200" y="3581400"/>
            <a:ext cx="1676400" cy="304800"/>
          </a:xfrm>
          <a:prstGeom prst="rect">
            <a:avLst/>
          </a:prstGeom>
          <a:solidFill>
            <a:srgbClr val="E1F0FF"/>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grpSp>
        <p:nvGrpSpPr>
          <p:cNvPr id="38919" name="Group 10"/>
          <p:cNvGrpSpPr>
            <a:grpSpLocks/>
          </p:cNvGrpSpPr>
          <p:nvPr/>
        </p:nvGrpSpPr>
        <p:grpSpPr bwMode="auto">
          <a:xfrm>
            <a:off x="7696200" y="3759200"/>
            <a:ext cx="2286000" cy="2497139"/>
            <a:chOff x="432" y="2064"/>
            <a:chExt cx="1210" cy="1101"/>
          </a:xfrm>
        </p:grpSpPr>
        <p:sp>
          <p:nvSpPr>
            <p:cNvPr id="38926" name="Text Box 11"/>
            <p:cNvSpPr txBox="1">
              <a:spLocks noChangeArrowheads="1"/>
            </p:cNvSpPr>
            <p:nvPr/>
          </p:nvSpPr>
          <p:spPr bwMode="auto">
            <a:xfrm>
              <a:off x="432" y="2473"/>
              <a:ext cx="1210"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b="1">
                  <a:solidFill>
                    <a:srgbClr val="990000"/>
                  </a:solidFill>
                  <a:latin typeface="Times New Roman" pitchFamily="18" charset="0"/>
                </a:rPr>
                <a:t>Entities of three different types related to each other</a:t>
              </a:r>
            </a:p>
          </p:txBody>
        </p:sp>
        <p:sp>
          <p:nvSpPr>
            <p:cNvPr id="38927" name="Line 12"/>
            <p:cNvSpPr>
              <a:spLocks noChangeShapeType="1"/>
            </p:cNvSpPr>
            <p:nvPr/>
          </p:nvSpPr>
          <p:spPr bwMode="auto">
            <a:xfrm flipV="1">
              <a:off x="1008" y="2064"/>
              <a:ext cx="0" cy="432"/>
            </a:xfrm>
            <a:prstGeom prst="line">
              <a:avLst/>
            </a:prstGeom>
            <a:noFill/>
            <a:ln w="15875">
              <a:solidFill>
                <a:srgbClr val="99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38920" name="Group 17"/>
          <p:cNvGrpSpPr>
            <a:grpSpLocks/>
          </p:cNvGrpSpPr>
          <p:nvPr/>
        </p:nvGrpSpPr>
        <p:grpSpPr bwMode="auto">
          <a:xfrm>
            <a:off x="2209801" y="2819400"/>
            <a:ext cx="1920875" cy="3233738"/>
            <a:chOff x="432" y="1776"/>
            <a:chExt cx="1210" cy="2037"/>
          </a:xfrm>
        </p:grpSpPr>
        <p:sp>
          <p:nvSpPr>
            <p:cNvPr id="38924" name="Text Box 5"/>
            <p:cNvSpPr txBox="1">
              <a:spLocks noChangeArrowheads="1"/>
            </p:cNvSpPr>
            <p:nvPr/>
          </p:nvSpPr>
          <p:spPr bwMode="auto">
            <a:xfrm>
              <a:off x="432" y="2592"/>
              <a:ext cx="1210" cy="1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b="1">
                  <a:solidFill>
                    <a:srgbClr val="990000"/>
                  </a:solidFill>
                  <a:latin typeface="Times New Roman" pitchFamily="18" charset="0"/>
                </a:rPr>
                <a:t>One entity related to another of the same entity type</a:t>
              </a:r>
            </a:p>
          </p:txBody>
        </p:sp>
        <p:sp>
          <p:nvSpPr>
            <p:cNvPr id="38925" name="Line 6"/>
            <p:cNvSpPr>
              <a:spLocks noChangeShapeType="1"/>
            </p:cNvSpPr>
            <p:nvPr/>
          </p:nvSpPr>
          <p:spPr bwMode="auto">
            <a:xfrm flipV="1">
              <a:off x="1008" y="1776"/>
              <a:ext cx="0" cy="768"/>
            </a:xfrm>
            <a:prstGeom prst="line">
              <a:avLst/>
            </a:prstGeom>
            <a:noFill/>
            <a:ln w="15875">
              <a:solidFill>
                <a:srgbClr val="99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14" name="Footer Placeholder 1">
            <a:extLst>
              <a:ext uri="{FF2B5EF4-FFF2-40B4-BE49-F238E27FC236}">
                <a16:creationId xmlns:a16="http://schemas.microsoft.com/office/drawing/2014/main" id="{B5EF80DC-460D-4B02-90D5-3A2B61C7BECB}"/>
              </a:ext>
            </a:extLst>
          </p:cNvPr>
          <p:cNvSpPr>
            <a:spLocks noGrp="1"/>
          </p:cNvSpPr>
          <p:nvPr>
            <p:ph type="ftr" sz="quarter" idx="11"/>
          </p:nvPr>
        </p:nvSpPr>
        <p:spPr>
          <a:xfrm>
            <a:off x="4038600" y="6356350"/>
            <a:ext cx="4114800" cy="365125"/>
          </a:xfrm>
        </p:spPr>
        <p:txBody>
          <a:bodyPr/>
          <a:lstStyle/>
          <a:p>
            <a:r>
              <a:rPr lang="en-GB" dirty="0"/>
              <a:t>Copyright @ 2016, Pearson Education, Inc. </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1981200" y="320675"/>
            <a:ext cx="8686800" cy="838200"/>
          </a:xfrm>
        </p:spPr>
        <p:txBody>
          <a:bodyPr/>
          <a:lstStyle/>
          <a:p>
            <a:pPr>
              <a:defRPr/>
            </a:pPr>
            <a:r>
              <a:rPr lang="en-US" sz="4000" dirty="0">
                <a:solidFill>
                  <a:srgbClr val="000000"/>
                </a:solidFill>
                <a:effectLst>
                  <a:outerShdw blurRad="38100" dist="38100" dir="2700000" algn="tl">
                    <a:srgbClr val="FFFFFF"/>
                  </a:outerShdw>
                </a:effectLst>
              </a:rPr>
              <a:t>Cardinality of Relationships</a:t>
            </a:r>
          </a:p>
        </p:txBody>
      </p:sp>
      <p:sp>
        <p:nvSpPr>
          <p:cNvPr id="188419" name="Rectangle 3"/>
          <p:cNvSpPr>
            <a:spLocks noGrp="1" noChangeArrowheads="1"/>
          </p:cNvSpPr>
          <p:nvPr>
            <p:ph idx="1"/>
          </p:nvPr>
        </p:nvSpPr>
        <p:spPr>
          <a:xfrm>
            <a:off x="1760538" y="1458913"/>
            <a:ext cx="8686800" cy="4525962"/>
          </a:xfrm>
        </p:spPr>
        <p:txBody>
          <a:bodyPr>
            <a:noAutofit/>
          </a:bodyPr>
          <a:lstStyle/>
          <a:p>
            <a:pPr>
              <a:defRPr/>
            </a:pPr>
            <a:r>
              <a:rPr lang="en-US" dirty="0">
                <a:solidFill>
                  <a:srgbClr val="000000"/>
                </a:solidFill>
                <a:effectLst>
                  <a:outerShdw blurRad="38100" dist="38100" dir="2700000" algn="tl">
                    <a:srgbClr val="FFFFFF"/>
                  </a:outerShdw>
                </a:effectLst>
              </a:rPr>
              <a:t>One-to-One</a:t>
            </a:r>
          </a:p>
          <a:p>
            <a:pPr lvl="1">
              <a:defRPr/>
            </a:pPr>
            <a:r>
              <a:rPr lang="en-US" dirty="0">
                <a:solidFill>
                  <a:srgbClr val="000000"/>
                </a:solidFill>
                <a:effectLst>
                  <a:outerShdw blurRad="38100" dist="38100" dir="2700000" algn="tl">
                    <a:srgbClr val="FFFFFF"/>
                  </a:outerShdw>
                </a:effectLst>
              </a:rPr>
              <a:t>Each entity in the relationship will have exactly one related entity</a:t>
            </a:r>
          </a:p>
          <a:p>
            <a:pPr>
              <a:defRPr/>
            </a:pPr>
            <a:r>
              <a:rPr lang="en-US" dirty="0">
                <a:solidFill>
                  <a:srgbClr val="000000"/>
                </a:solidFill>
                <a:effectLst>
                  <a:outerShdw blurRad="38100" dist="38100" dir="2700000" algn="tl">
                    <a:srgbClr val="FFFFFF"/>
                  </a:outerShdw>
                </a:effectLst>
              </a:rPr>
              <a:t>One-to-Many</a:t>
            </a:r>
          </a:p>
          <a:p>
            <a:pPr lvl="1">
              <a:defRPr/>
            </a:pPr>
            <a:r>
              <a:rPr lang="en-US" dirty="0">
                <a:solidFill>
                  <a:srgbClr val="000000"/>
                </a:solidFill>
                <a:effectLst>
                  <a:outerShdw blurRad="38100" dist="38100" dir="2700000" algn="tl">
                    <a:srgbClr val="FFFFFF"/>
                  </a:outerShdw>
                </a:effectLst>
              </a:rPr>
              <a:t>An entity on one side of the relationship can have many related entities, but an entity on the other side will have a maximum of one related entity</a:t>
            </a:r>
          </a:p>
          <a:p>
            <a:pPr>
              <a:defRPr/>
            </a:pPr>
            <a:r>
              <a:rPr lang="en-US" dirty="0">
                <a:solidFill>
                  <a:srgbClr val="000000"/>
                </a:solidFill>
                <a:effectLst>
                  <a:outerShdw blurRad="38100" dist="38100" dir="2700000" algn="tl">
                    <a:srgbClr val="FFFFFF"/>
                  </a:outerShdw>
                </a:effectLst>
              </a:rPr>
              <a:t>Many-to-Many</a:t>
            </a:r>
          </a:p>
          <a:p>
            <a:pPr lvl="1">
              <a:defRPr/>
            </a:pPr>
            <a:r>
              <a:rPr lang="en-US" dirty="0">
                <a:solidFill>
                  <a:srgbClr val="000000"/>
                </a:solidFill>
                <a:effectLst>
                  <a:outerShdw blurRad="38100" dist="38100" dir="2700000" algn="tl">
                    <a:srgbClr val="FFFFFF"/>
                  </a:outerShdw>
                </a:effectLst>
              </a:rPr>
              <a:t>Entities on both sides of the relationship can have many related entities on the other side</a:t>
            </a:r>
          </a:p>
        </p:txBody>
      </p:sp>
      <p:sp>
        <p:nvSpPr>
          <p:cNvPr id="2" name="Footer Placeholder 1">
            <a:extLst>
              <a:ext uri="{FF2B5EF4-FFF2-40B4-BE49-F238E27FC236}">
                <a16:creationId xmlns:a16="http://schemas.microsoft.com/office/drawing/2014/main" id="{67EA6D79-9641-4841-AA99-64734D9F39C2}"/>
              </a:ext>
            </a:extLst>
          </p:cNvPr>
          <p:cNvSpPr>
            <a:spLocks noGrp="1"/>
          </p:cNvSpPr>
          <p:nvPr>
            <p:ph type="ftr" sz="quarter" idx="11"/>
          </p:nvPr>
        </p:nvSpPr>
        <p:spPr/>
        <p:txBody>
          <a:bodyPr/>
          <a:lstStyle/>
          <a:p>
            <a:r>
              <a:rPr lang="en-GB"/>
              <a:t>Copyright @ 2016, Pearson Education, Inc.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2E2A7-19B4-4936-95A9-87DD231930BA}"/>
              </a:ext>
            </a:extLst>
          </p:cNvPr>
          <p:cNvSpPr>
            <a:spLocks noGrp="1"/>
          </p:cNvSpPr>
          <p:nvPr>
            <p:ph type="title"/>
          </p:nvPr>
        </p:nvSpPr>
        <p:spPr>
          <a:xfrm>
            <a:off x="838200" y="2019753"/>
            <a:ext cx="10515600" cy="1325563"/>
          </a:xfrm>
        </p:spPr>
        <p:txBody>
          <a:bodyPr/>
          <a:lstStyle/>
          <a:p>
            <a:pPr algn="ctr"/>
            <a:r>
              <a:rPr lang="en-IE" dirty="0"/>
              <a:t>ER Modelling – Analysis Stage</a:t>
            </a:r>
            <a:endParaRPr lang="en-GB" dirty="0"/>
          </a:p>
        </p:txBody>
      </p:sp>
      <p:sp>
        <p:nvSpPr>
          <p:cNvPr id="3" name="Footer Placeholder 2">
            <a:extLst>
              <a:ext uri="{FF2B5EF4-FFF2-40B4-BE49-F238E27FC236}">
                <a16:creationId xmlns:a16="http://schemas.microsoft.com/office/drawing/2014/main" id="{FB02B694-15E1-4922-B898-F84FBE5E4C26}"/>
              </a:ext>
            </a:extLst>
          </p:cNvPr>
          <p:cNvSpPr>
            <a:spLocks noGrp="1"/>
          </p:cNvSpPr>
          <p:nvPr>
            <p:ph type="ftr" sz="quarter" idx="11"/>
          </p:nvPr>
        </p:nvSpPr>
        <p:spPr/>
        <p:txBody>
          <a:bodyPr/>
          <a:lstStyle/>
          <a:p>
            <a:r>
              <a:rPr lang="en-GB"/>
              <a:t>Copyright @ 2016, Pearson Education, Inc. </a:t>
            </a:r>
          </a:p>
        </p:txBody>
      </p:sp>
    </p:spTree>
    <p:extLst>
      <p:ext uri="{BB962C8B-B14F-4D97-AF65-F5344CB8AC3E}">
        <p14:creationId xmlns:p14="http://schemas.microsoft.com/office/powerpoint/2010/main" val="3326245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7"/>
          <p:cNvSpPr txBox="1">
            <a:spLocks noChangeArrowheads="1"/>
          </p:cNvSpPr>
          <p:nvPr/>
        </p:nvSpPr>
        <p:spPr bwMode="auto">
          <a:xfrm>
            <a:off x="2041526" y="387351"/>
            <a:ext cx="535800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dirty="0">
                <a:solidFill>
                  <a:srgbClr val="000000"/>
                </a:solidFill>
              </a:rPr>
              <a:t>Examples of relationships of different degrees</a:t>
            </a:r>
          </a:p>
          <a:p>
            <a:pPr eaLnBrk="1" hangingPunct="1"/>
            <a:endParaRPr lang="en-US" altLang="en-US" sz="2000" dirty="0">
              <a:solidFill>
                <a:srgbClr val="000000"/>
              </a:solidFill>
            </a:endParaRPr>
          </a:p>
          <a:p>
            <a:pPr eaLnBrk="1" hangingPunct="1"/>
            <a:r>
              <a:rPr lang="en-US" altLang="en-US" sz="2000" dirty="0">
                <a:solidFill>
                  <a:srgbClr val="000000"/>
                </a:solidFill>
              </a:rPr>
              <a:t>a) Unary relationships</a:t>
            </a: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 r="36852" b="2157"/>
          <a:stretch/>
        </p:blipFill>
        <p:spPr bwMode="auto">
          <a:xfrm>
            <a:off x="838642" y="1403014"/>
            <a:ext cx="4059930" cy="23345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a:extLst>
              <a:ext uri="{FF2B5EF4-FFF2-40B4-BE49-F238E27FC236}">
                <a16:creationId xmlns:a16="http://schemas.microsoft.com/office/drawing/2014/main" id="{14708547-8791-4E2C-9034-BD99DB9388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4499" y="1403014"/>
            <a:ext cx="5895831" cy="250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a:extLst>
              <a:ext uri="{FF2B5EF4-FFF2-40B4-BE49-F238E27FC236}">
                <a16:creationId xmlns:a16="http://schemas.microsoft.com/office/drawing/2014/main" id="{094F8734-B8D8-47C8-991C-4963A21DE104}"/>
              </a:ext>
            </a:extLst>
          </p:cNvPr>
          <p:cNvSpPr/>
          <p:nvPr/>
        </p:nvSpPr>
        <p:spPr>
          <a:xfrm>
            <a:off x="5675318" y="1033682"/>
            <a:ext cx="2281074" cy="369332"/>
          </a:xfrm>
          <a:prstGeom prst="rect">
            <a:avLst/>
          </a:prstGeom>
        </p:spPr>
        <p:txBody>
          <a:bodyPr wrap="none">
            <a:spAutoFit/>
          </a:bodyPr>
          <a:lstStyle/>
          <a:p>
            <a:r>
              <a:rPr lang="en-US" altLang="en-US" dirty="0">
                <a:solidFill>
                  <a:srgbClr val="000000"/>
                </a:solidFill>
              </a:rPr>
              <a:t>b) Binary relationships</a:t>
            </a:r>
          </a:p>
        </p:txBody>
      </p:sp>
      <p:pic>
        <p:nvPicPr>
          <p:cNvPr id="6" name="Picture 2">
            <a:extLst>
              <a:ext uri="{FF2B5EF4-FFF2-40B4-BE49-F238E27FC236}">
                <a16:creationId xmlns:a16="http://schemas.microsoft.com/office/drawing/2014/main" id="{57653E7D-7E52-4A04-8B78-CB640EB824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939" y="4278346"/>
            <a:ext cx="4876050" cy="24260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23A35B97-1EAB-4E6B-BBAD-726EEF2BEF97}"/>
              </a:ext>
            </a:extLst>
          </p:cNvPr>
          <p:cNvSpPr/>
          <p:nvPr/>
        </p:nvSpPr>
        <p:spPr>
          <a:xfrm>
            <a:off x="1277759" y="3909014"/>
            <a:ext cx="2277739" cy="369332"/>
          </a:xfrm>
          <a:prstGeom prst="rect">
            <a:avLst/>
          </a:prstGeom>
        </p:spPr>
        <p:txBody>
          <a:bodyPr wrap="none">
            <a:spAutoFit/>
          </a:bodyPr>
          <a:lstStyle/>
          <a:p>
            <a:r>
              <a:rPr lang="en-US" altLang="en-US" dirty="0">
                <a:solidFill>
                  <a:srgbClr val="000000"/>
                </a:solidFill>
              </a:rPr>
              <a:t>c) Ternary relationship</a:t>
            </a:r>
          </a:p>
        </p:txBody>
      </p:sp>
      <p:sp>
        <p:nvSpPr>
          <p:cNvPr id="8" name="Footer Placeholder 1">
            <a:extLst>
              <a:ext uri="{FF2B5EF4-FFF2-40B4-BE49-F238E27FC236}">
                <a16:creationId xmlns:a16="http://schemas.microsoft.com/office/drawing/2014/main" id="{DE45E9CF-8B2F-4A8C-A3CC-6E19C674BB16}"/>
              </a:ext>
            </a:extLst>
          </p:cNvPr>
          <p:cNvSpPr>
            <a:spLocks noGrp="1"/>
          </p:cNvSpPr>
          <p:nvPr>
            <p:ph type="ftr" sz="quarter" idx="11"/>
          </p:nvPr>
        </p:nvSpPr>
        <p:spPr>
          <a:xfrm>
            <a:off x="6096000" y="6470649"/>
            <a:ext cx="4114800" cy="365125"/>
          </a:xfrm>
        </p:spPr>
        <p:txBody>
          <a:bodyPr/>
          <a:lstStyle/>
          <a:p>
            <a:r>
              <a:rPr lang="en-GB" dirty="0"/>
              <a:t>Copyright @ 2016, Pearson Education, Inc. </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1981200" y="347663"/>
            <a:ext cx="8686800" cy="838200"/>
          </a:xfrm>
        </p:spPr>
        <p:txBody>
          <a:bodyPr vert="horz" lIns="90488" tIns="44450" rIns="90488" bIns="44450" rtlCol="0" anchor="ctr">
            <a:normAutofit/>
          </a:bodyPr>
          <a:lstStyle/>
          <a:p>
            <a:pPr>
              <a:defRPr/>
            </a:pPr>
            <a:r>
              <a:rPr lang="en-US" sz="4000" dirty="0">
                <a:solidFill>
                  <a:srgbClr val="000000"/>
                </a:solidFill>
                <a:effectLst>
                  <a:outerShdw blurRad="38100" dist="38100" dir="2700000" algn="tl">
                    <a:srgbClr val="FFFFFF"/>
                  </a:outerShdw>
                </a:effectLst>
              </a:rPr>
              <a:t>Cardinality Constraints</a:t>
            </a:r>
          </a:p>
        </p:txBody>
      </p:sp>
      <p:sp>
        <p:nvSpPr>
          <p:cNvPr id="189443" name="Rectangle 3"/>
          <p:cNvSpPr>
            <a:spLocks noGrp="1" noChangeArrowheads="1"/>
          </p:cNvSpPr>
          <p:nvPr>
            <p:ph idx="1"/>
          </p:nvPr>
        </p:nvSpPr>
        <p:spPr>
          <a:xfrm>
            <a:off x="1793875" y="1397000"/>
            <a:ext cx="8534400" cy="4114800"/>
          </a:xfrm>
        </p:spPr>
        <p:txBody>
          <a:bodyPr vert="horz" lIns="90488" tIns="44450" rIns="90488" bIns="44450" rtlCol="0">
            <a:noAutofit/>
          </a:bodyPr>
          <a:lstStyle/>
          <a:p>
            <a:pPr>
              <a:defRPr/>
            </a:pPr>
            <a:r>
              <a:rPr lang="en-US" sz="3600" dirty="0">
                <a:solidFill>
                  <a:srgbClr val="000000"/>
                </a:solidFill>
                <a:effectLst>
                  <a:outerShdw blurRad="38100" dist="38100" dir="2700000" algn="tl">
                    <a:srgbClr val="FFFFFF"/>
                  </a:outerShdw>
                </a:effectLst>
              </a:rPr>
              <a:t>Cardinality Constraints—the number of instances of one entity that can or must be associated with each instance of another entity</a:t>
            </a:r>
          </a:p>
          <a:p>
            <a:pPr>
              <a:defRPr/>
            </a:pPr>
            <a:r>
              <a:rPr lang="en-US" sz="3600" dirty="0">
                <a:solidFill>
                  <a:srgbClr val="000000"/>
                </a:solidFill>
                <a:effectLst>
                  <a:outerShdw blurRad="38100" dist="38100" dir="2700000" algn="tl">
                    <a:srgbClr val="FFFFFF"/>
                  </a:outerShdw>
                </a:effectLst>
              </a:rPr>
              <a:t>Minimum Cardinality</a:t>
            </a:r>
          </a:p>
          <a:p>
            <a:pPr lvl="1">
              <a:defRPr/>
            </a:pPr>
            <a:r>
              <a:rPr lang="en-US" sz="3200" dirty="0">
                <a:solidFill>
                  <a:srgbClr val="000000"/>
                </a:solidFill>
                <a:effectLst>
                  <a:outerShdw blurRad="38100" dist="38100" dir="2700000" algn="tl">
                    <a:srgbClr val="FFFFFF"/>
                  </a:outerShdw>
                </a:effectLst>
              </a:rPr>
              <a:t>If zero, then optional</a:t>
            </a:r>
          </a:p>
          <a:p>
            <a:pPr lvl="1">
              <a:defRPr/>
            </a:pPr>
            <a:r>
              <a:rPr lang="en-US" sz="3200" dirty="0">
                <a:solidFill>
                  <a:srgbClr val="000000"/>
                </a:solidFill>
                <a:effectLst>
                  <a:outerShdw blurRad="38100" dist="38100" dir="2700000" algn="tl">
                    <a:srgbClr val="FFFFFF"/>
                  </a:outerShdw>
                </a:effectLst>
              </a:rPr>
              <a:t>If one or more, then mandatory</a:t>
            </a:r>
          </a:p>
          <a:p>
            <a:pPr>
              <a:defRPr/>
            </a:pPr>
            <a:r>
              <a:rPr lang="en-US" sz="3600" dirty="0">
                <a:solidFill>
                  <a:srgbClr val="000000"/>
                </a:solidFill>
                <a:effectLst>
                  <a:outerShdw blurRad="38100" dist="38100" dir="2700000" algn="tl">
                    <a:srgbClr val="FFFFFF"/>
                  </a:outerShdw>
                </a:effectLst>
              </a:rPr>
              <a:t>Maximum Cardinality</a:t>
            </a:r>
          </a:p>
          <a:p>
            <a:pPr lvl="1">
              <a:defRPr/>
            </a:pPr>
            <a:r>
              <a:rPr lang="en-US" sz="3200" dirty="0">
                <a:solidFill>
                  <a:srgbClr val="000000"/>
                </a:solidFill>
                <a:effectLst>
                  <a:outerShdw blurRad="38100" dist="38100" dir="2700000" algn="tl">
                    <a:srgbClr val="FFFFFF"/>
                  </a:outerShdw>
                </a:effectLst>
              </a:rPr>
              <a:t>The maximum number</a:t>
            </a:r>
          </a:p>
          <a:p>
            <a:pPr>
              <a:defRPr/>
            </a:pPr>
            <a:endParaRPr lang="en-US" dirty="0">
              <a:solidFill>
                <a:srgbClr val="000000"/>
              </a:solidFill>
              <a:effectLst>
                <a:outerShdw blurRad="38100" dist="38100" dir="2700000" algn="tl">
                  <a:srgbClr val="FFFFFF"/>
                </a:outerShdw>
              </a:effectLst>
            </a:endParaRPr>
          </a:p>
        </p:txBody>
      </p:sp>
      <p:sp>
        <p:nvSpPr>
          <p:cNvPr id="2" name="Footer Placeholder 1">
            <a:extLst>
              <a:ext uri="{FF2B5EF4-FFF2-40B4-BE49-F238E27FC236}">
                <a16:creationId xmlns:a16="http://schemas.microsoft.com/office/drawing/2014/main" id="{B0A52D71-BA4C-4870-BC6D-62C774B1F4F9}"/>
              </a:ext>
            </a:extLst>
          </p:cNvPr>
          <p:cNvSpPr>
            <a:spLocks noGrp="1"/>
          </p:cNvSpPr>
          <p:nvPr>
            <p:ph type="ftr" sz="quarter" idx="11"/>
          </p:nvPr>
        </p:nvSpPr>
        <p:spPr/>
        <p:txBody>
          <a:bodyPr/>
          <a:lstStyle/>
          <a:p>
            <a:r>
              <a:rPr lang="en-GB"/>
              <a:t>Copyright @ 2016, Pearson Education, Inc. </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11"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6651" y="1503599"/>
            <a:ext cx="5830206"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Rectangle 2"/>
          <p:cNvSpPr>
            <a:spLocks noChangeArrowheads="1"/>
          </p:cNvSpPr>
          <p:nvPr/>
        </p:nvSpPr>
        <p:spPr bwMode="auto">
          <a:xfrm>
            <a:off x="500743" y="253208"/>
            <a:ext cx="10657795" cy="2305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000000"/>
                </a:solidFill>
                <a:cs typeface="Tahoma" pitchFamily="34" charset="0"/>
              </a:rPr>
              <a:t>Examples of cardinality constraints</a:t>
            </a:r>
          </a:p>
          <a:p>
            <a:endParaRPr lang="en-US" altLang="en-US" sz="2400" dirty="0">
              <a:solidFill>
                <a:srgbClr val="000000"/>
              </a:solidFill>
              <a:cs typeface="Tahoma" pitchFamily="34" charset="0"/>
            </a:endParaRPr>
          </a:p>
          <a:p>
            <a:r>
              <a:rPr lang="en-US" altLang="en-US" sz="2400" dirty="0">
                <a:solidFill>
                  <a:srgbClr val="000000"/>
                </a:solidFill>
                <a:latin typeface="Times New Roman" pitchFamily="18" charset="0"/>
              </a:rPr>
              <a:t>a) Mandatory cardinalities</a:t>
            </a:r>
          </a:p>
          <a:p>
            <a:endParaRPr lang="en-US" altLang="en-US" sz="2400" dirty="0">
              <a:solidFill>
                <a:srgbClr val="000000"/>
              </a:solidFill>
              <a:latin typeface="Times New Roman" pitchFamily="18" charset="0"/>
            </a:endParaRPr>
          </a:p>
          <a:p>
            <a:endParaRPr lang="en-US" altLang="en-US" sz="2400" dirty="0">
              <a:solidFill>
                <a:srgbClr val="000000"/>
              </a:solidFill>
              <a:latin typeface="Times New Roman" pitchFamily="18" charset="0"/>
            </a:endParaRPr>
          </a:p>
          <a:p>
            <a:endParaRPr lang="en-US" altLang="en-US" sz="2400" dirty="0">
              <a:solidFill>
                <a:srgbClr val="000000"/>
              </a:solidFill>
              <a:latin typeface="Times New Roman" pitchFamily="18" charset="0"/>
            </a:endParaRPr>
          </a:p>
        </p:txBody>
      </p:sp>
      <p:pic>
        <p:nvPicPr>
          <p:cNvPr id="45061" name="Picture 7" descr="CAP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8136" y="304800"/>
            <a:ext cx="3429000" cy="169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062" name="Group 11"/>
          <p:cNvGrpSpPr>
            <a:grpSpLocks/>
          </p:cNvGrpSpPr>
          <p:nvPr/>
        </p:nvGrpSpPr>
        <p:grpSpPr bwMode="auto">
          <a:xfrm>
            <a:off x="4727268" y="3146055"/>
            <a:ext cx="1959658" cy="2208346"/>
            <a:chOff x="2935" y="2313"/>
            <a:chExt cx="2153" cy="3399"/>
          </a:xfrm>
        </p:grpSpPr>
        <p:sp>
          <p:nvSpPr>
            <p:cNvPr id="45069" name="Text Box 8"/>
            <p:cNvSpPr txBox="1">
              <a:spLocks noChangeArrowheads="1"/>
            </p:cNvSpPr>
            <p:nvPr/>
          </p:nvSpPr>
          <p:spPr bwMode="auto">
            <a:xfrm>
              <a:off x="3072" y="3024"/>
              <a:ext cx="2016" cy="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dirty="0">
                  <a:solidFill>
                    <a:srgbClr val="990000"/>
                  </a:solidFill>
                </a:rPr>
                <a:t>A patient must have recorded at least one </a:t>
              </a:r>
              <a:r>
                <a:rPr lang="en-US" altLang="en-US" sz="1600" dirty="0">
                  <a:solidFill>
                    <a:srgbClr val="990000"/>
                  </a:solidFill>
                </a:rPr>
                <a:t>history</a:t>
              </a:r>
              <a:r>
                <a:rPr lang="en-US" altLang="en-US" dirty="0">
                  <a:solidFill>
                    <a:srgbClr val="990000"/>
                  </a:solidFill>
                </a:rPr>
                <a:t>, and can have many</a:t>
              </a:r>
            </a:p>
          </p:txBody>
        </p:sp>
        <p:sp>
          <p:nvSpPr>
            <p:cNvPr id="45070" name="Line 10"/>
            <p:cNvSpPr>
              <a:spLocks noChangeShapeType="1"/>
            </p:cNvSpPr>
            <p:nvPr/>
          </p:nvSpPr>
          <p:spPr bwMode="auto">
            <a:xfrm flipH="1" flipV="1">
              <a:off x="2935" y="2313"/>
              <a:ext cx="185" cy="759"/>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45063" name="Group 13"/>
          <p:cNvGrpSpPr>
            <a:grpSpLocks/>
          </p:cNvGrpSpPr>
          <p:nvPr/>
        </p:nvGrpSpPr>
        <p:grpSpPr bwMode="auto">
          <a:xfrm>
            <a:off x="1722555" y="2858378"/>
            <a:ext cx="2260600" cy="2325688"/>
            <a:chOff x="240" y="2267"/>
            <a:chExt cx="1424" cy="1465"/>
          </a:xfrm>
        </p:grpSpPr>
        <p:sp>
          <p:nvSpPr>
            <p:cNvPr id="45067" name="Rectangle 9"/>
            <p:cNvSpPr>
              <a:spLocks noChangeArrowheads="1"/>
            </p:cNvSpPr>
            <p:nvPr/>
          </p:nvSpPr>
          <p:spPr bwMode="auto">
            <a:xfrm>
              <a:off x="240" y="2976"/>
              <a:ext cx="1349"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dirty="0">
                  <a:solidFill>
                    <a:srgbClr val="990000"/>
                  </a:solidFill>
                </a:rPr>
                <a:t>A patient history is recorded for one and only one patient</a:t>
              </a:r>
            </a:p>
          </p:txBody>
        </p:sp>
        <p:sp>
          <p:nvSpPr>
            <p:cNvPr id="45068" name="Line 12"/>
            <p:cNvSpPr>
              <a:spLocks noChangeShapeType="1"/>
            </p:cNvSpPr>
            <p:nvPr/>
          </p:nvSpPr>
          <p:spPr bwMode="auto">
            <a:xfrm flipV="1">
              <a:off x="1440" y="2267"/>
              <a:ext cx="224" cy="709"/>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pic>
        <p:nvPicPr>
          <p:cNvPr id="19" name="Picture 11" descr="Noname.gif">
            <a:extLst>
              <a:ext uri="{FF2B5EF4-FFF2-40B4-BE49-F238E27FC236}">
                <a16:creationId xmlns:a16="http://schemas.microsoft.com/office/drawing/2014/main" id="{46990D07-0B3B-4EB9-9843-D2AE9A1FABE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862951" y="3057813"/>
            <a:ext cx="4932398" cy="169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50FA847A-619F-4265-A6EB-5504A7701EAC}"/>
              </a:ext>
            </a:extLst>
          </p:cNvPr>
          <p:cNvSpPr/>
          <p:nvPr/>
        </p:nvSpPr>
        <p:spPr>
          <a:xfrm>
            <a:off x="6763681" y="2558967"/>
            <a:ext cx="3127779" cy="369332"/>
          </a:xfrm>
          <a:prstGeom prst="rect">
            <a:avLst/>
          </a:prstGeom>
        </p:spPr>
        <p:txBody>
          <a:bodyPr wrap="none">
            <a:spAutoFit/>
          </a:bodyPr>
          <a:lstStyle/>
          <a:p>
            <a:r>
              <a:rPr lang="en-US" altLang="en-US" dirty="0">
                <a:solidFill>
                  <a:srgbClr val="000000"/>
                </a:solidFill>
                <a:latin typeface="Times New Roman" pitchFamily="18" charset="0"/>
              </a:rPr>
              <a:t>b) One optional, one mandatory</a:t>
            </a:r>
          </a:p>
        </p:txBody>
      </p:sp>
      <p:sp>
        <p:nvSpPr>
          <p:cNvPr id="21" name="Footer Placeholder 1">
            <a:extLst>
              <a:ext uri="{FF2B5EF4-FFF2-40B4-BE49-F238E27FC236}">
                <a16:creationId xmlns:a16="http://schemas.microsoft.com/office/drawing/2014/main" id="{C4B197DE-7062-4B2A-BE3A-EBAC3328508A}"/>
              </a:ext>
            </a:extLst>
          </p:cNvPr>
          <p:cNvSpPr>
            <a:spLocks noGrp="1"/>
          </p:cNvSpPr>
          <p:nvPr>
            <p:ph type="ftr" sz="quarter" idx="11"/>
          </p:nvPr>
        </p:nvSpPr>
        <p:spPr>
          <a:xfrm>
            <a:off x="3455873" y="6370637"/>
            <a:ext cx="4114800" cy="365125"/>
          </a:xfrm>
        </p:spPr>
        <p:txBody>
          <a:bodyPr/>
          <a:lstStyle/>
          <a:p>
            <a:r>
              <a:rPr lang="en-GB" dirty="0"/>
              <a:t>Copyright @ 2016, Pearson Education, Inc. </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ChangeArrowheads="1"/>
          </p:cNvSpPr>
          <p:nvPr/>
        </p:nvSpPr>
        <p:spPr bwMode="auto">
          <a:xfrm>
            <a:off x="1752601" y="304801"/>
            <a:ext cx="936307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000000"/>
                </a:solidFill>
                <a:cs typeface="Tahoma" pitchFamily="34" charset="0"/>
              </a:rPr>
              <a:t>Examples of multiple relationships (cont.)</a:t>
            </a:r>
          </a:p>
          <a:p>
            <a:endParaRPr lang="en-US" altLang="en-US" sz="2400" dirty="0">
              <a:solidFill>
                <a:srgbClr val="000000"/>
              </a:solidFill>
              <a:cs typeface="Tahoma" pitchFamily="34" charset="0"/>
            </a:endParaRPr>
          </a:p>
          <a:p>
            <a:r>
              <a:rPr lang="en-US" altLang="en-US" sz="2400" dirty="0">
                <a:solidFill>
                  <a:srgbClr val="000000"/>
                </a:solidFill>
                <a:latin typeface="Times New Roman" pitchFamily="18" charset="0"/>
              </a:rPr>
              <a:t>Professors and courses (fixed lower limit constraint)</a:t>
            </a:r>
          </a:p>
        </p:txBody>
      </p:sp>
      <p:sp>
        <p:nvSpPr>
          <p:cNvPr id="49156" name="Text Box 6"/>
          <p:cNvSpPr txBox="1">
            <a:spLocks noChangeArrowheads="1"/>
          </p:cNvSpPr>
          <p:nvPr/>
        </p:nvSpPr>
        <p:spPr bwMode="auto">
          <a:xfrm>
            <a:off x="2424114" y="4729163"/>
            <a:ext cx="72278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990000"/>
                </a:solidFill>
                <a:latin typeface="Times New Roman" pitchFamily="18" charset="0"/>
              </a:rPr>
              <a:t>Here, min cardinality constraint is 2. At least two professors must be qualified to teach each course. Each professor must be qualified to teach at least one course.</a:t>
            </a:r>
          </a:p>
        </p:txBody>
      </p:sp>
      <p:pic>
        <p:nvPicPr>
          <p:cNvPr id="49157" name="Picture 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60613" y="1973264"/>
            <a:ext cx="7289800" cy="257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1">
            <a:extLst>
              <a:ext uri="{FF2B5EF4-FFF2-40B4-BE49-F238E27FC236}">
                <a16:creationId xmlns:a16="http://schemas.microsoft.com/office/drawing/2014/main" id="{EBA9D252-989C-43A2-A6EE-F7B755DF02CF}"/>
              </a:ext>
            </a:extLst>
          </p:cNvPr>
          <p:cNvSpPr>
            <a:spLocks noGrp="1"/>
          </p:cNvSpPr>
          <p:nvPr>
            <p:ph type="ftr" sz="quarter" idx="11"/>
          </p:nvPr>
        </p:nvSpPr>
        <p:spPr>
          <a:xfrm>
            <a:off x="4038600" y="6356350"/>
            <a:ext cx="4114800" cy="365125"/>
          </a:xfrm>
        </p:spPr>
        <p:txBody>
          <a:bodyPr/>
          <a:lstStyle/>
          <a:p>
            <a:r>
              <a:rPr lang="en-GB" dirty="0"/>
              <a:t>Copyright @ 2016, Pearson Education, Inc. </a:t>
            </a: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1981200" y="320675"/>
            <a:ext cx="8223250" cy="838200"/>
          </a:xfrm>
        </p:spPr>
        <p:txBody>
          <a:bodyPr/>
          <a:lstStyle/>
          <a:p>
            <a:pPr>
              <a:defRPr/>
            </a:pPr>
            <a:r>
              <a:rPr lang="en-US" sz="4000" dirty="0">
                <a:solidFill>
                  <a:srgbClr val="000000"/>
                </a:solidFill>
                <a:effectLst>
                  <a:outerShdw blurRad="38100" dist="38100" dir="2700000" algn="tl">
                    <a:srgbClr val="FFFFFF"/>
                  </a:outerShdw>
                </a:effectLst>
              </a:rPr>
              <a:t>Associative Entities</a:t>
            </a:r>
          </a:p>
        </p:txBody>
      </p:sp>
      <p:sp>
        <p:nvSpPr>
          <p:cNvPr id="219139" name="Rectangle 3"/>
          <p:cNvSpPr>
            <a:spLocks noGrp="1" noChangeArrowheads="1"/>
          </p:cNvSpPr>
          <p:nvPr>
            <p:ph idx="1"/>
          </p:nvPr>
        </p:nvSpPr>
        <p:spPr>
          <a:xfrm>
            <a:off x="1524000" y="1171575"/>
            <a:ext cx="8980488" cy="4114800"/>
          </a:xfrm>
        </p:spPr>
        <p:txBody>
          <a:bodyPr>
            <a:noAutofit/>
          </a:bodyPr>
          <a:lstStyle/>
          <a:p>
            <a:pPr>
              <a:defRPr/>
            </a:pPr>
            <a:r>
              <a:rPr lang="en-US" dirty="0">
                <a:solidFill>
                  <a:srgbClr val="000000"/>
                </a:solidFill>
                <a:effectLst>
                  <a:outerShdw blurRad="38100" dist="38100" dir="2700000" algn="tl">
                    <a:srgbClr val="FFFFFF"/>
                  </a:outerShdw>
                </a:effectLst>
              </a:rPr>
              <a:t>An entity–has attributes</a:t>
            </a:r>
          </a:p>
          <a:p>
            <a:pPr>
              <a:defRPr/>
            </a:pPr>
            <a:r>
              <a:rPr lang="en-US" dirty="0">
                <a:solidFill>
                  <a:srgbClr val="000000"/>
                </a:solidFill>
                <a:effectLst>
                  <a:outerShdw blurRad="38100" dist="38100" dir="2700000" algn="tl">
                    <a:srgbClr val="FFFFFF"/>
                  </a:outerShdw>
                </a:effectLst>
              </a:rPr>
              <a:t>A relationship–links entities together</a:t>
            </a:r>
          </a:p>
          <a:p>
            <a:pPr>
              <a:defRPr/>
            </a:pPr>
            <a:r>
              <a:rPr lang="en-US" dirty="0">
                <a:solidFill>
                  <a:srgbClr val="000000"/>
                </a:solidFill>
                <a:effectLst>
                  <a:outerShdw blurRad="38100" dist="38100" dir="2700000" algn="tl">
                    <a:srgbClr val="FFFFFF"/>
                  </a:outerShdw>
                </a:effectLst>
              </a:rPr>
              <a:t>When should a </a:t>
            </a:r>
            <a:r>
              <a:rPr lang="en-US" i="1" dirty="0">
                <a:solidFill>
                  <a:srgbClr val="000000"/>
                </a:solidFill>
                <a:effectLst>
                  <a:outerShdw blurRad="38100" dist="38100" dir="2700000" algn="tl">
                    <a:srgbClr val="FFFFFF"/>
                  </a:outerShdw>
                </a:effectLst>
              </a:rPr>
              <a:t>relationship with attributes</a:t>
            </a:r>
            <a:r>
              <a:rPr lang="en-US" dirty="0">
                <a:solidFill>
                  <a:srgbClr val="000000"/>
                </a:solidFill>
                <a:effectLst>
                  <a:outerShdw blurRad="38100" dist="38100" dir="2700000" algn="tl">
                    <a:srgbClr val="FFFFFF"/>
                  </a:outerShdw>
                </a:effectLst>
              </a:rPr>
              <a:t> instead be an </a:t>
            </a:r>
            <a:r>
              <a:rPr lang="en-US" i="1" dirty="0">
                <a:solidFill>
                  <a:srgbClr val="000000"/>
                </a:solidFill>
                <a:effectLst>
                  <a:outerShdw blurRad="38100" dist="38100" dir="2700000" algn="tl">
                    <a:srgbClr val="FFFFFF"/>
                  </a:outerShdw>
                </a:effectLst>
              </a:rPr>
              <a:t>associative entity</a:t>
            </a:r>
            <a:r>
              <a:rPr lang="en-US" dirty="0">
                <a:solidFill>
                  <a:srgbClr val="000000"/>
                </a:solidFill>
                <a:effectLst>
                  <a:outerShdw blurRad="38100" dist="38100" dir="2700000" algn="tl">
                    <a:srgbClr val="FFFFFF"/>
                  </a:outerShdw>
                </a:effectLst>
              </a:rPr>
              <a:t>? </a:t>
            </a:r>
          </a:p>
          <a:p>
            <a:pPr lvl="1">
              <a:defRPr/>
            </a:pPr>
            <a:r>
              <a:rPr lang="en-US" dirty="0">
                <a:solidFill>
                  <a:srgbClr val="000000"/>
                </a:solidFill>
                <a:effectLst>
                  <a:outerShdw blurRad="38100" dist="38100" dir="2700000" algn="tl">
                    <a:srgbClr val="FFFFFF"/>
                  </a:outerShdw>
                </a:effectLst>
              </a:rPr>
              <a:t>All relationships for the associative entity should be many</a:t>
            </a:r>
          </a:p>
          <a:p>
            <a:pPr lvl="1">
              <a:defRPr/>
            </a:pPr>
            <a:r>
              <a:rPr lang="en-US" dirty="0">
                <a:solidFill>
                  <a:srgbClr val="000000"/>
                </a:solidFill>
                <a:effectLst>
                  <a:outerShdw blurRad="38100" dist="38100" dir="2700000" algn="tl">
                    <a:srgbClr val="FFFFFF"/>
                  </a:outerShdw>
                </a:effectLst>
              </a:rPr>
              <a:t>The associative entity could have meaning independent of the other entities</a:t>
            </a:r>
          </a:p>
          <a:p>
            <a:pPr lvl="1">
              <a:defRPr/>
            </a:pPr>
            <a:r>
              <a:rPr lang="en-US" dirty="0">
                <a:solidFill>
                  <a:srgbClr val="000000"/>
                </a:solidFill>
                <a:effectLst>
                  <a:outerShdw blurRad="38100" dist="38100" dir="2700000" algn="tl">
                    <a:srgbClr val="FFFFFF"/>
                  </a:outerShdw>
                </a:effectLst>
              </a:rPr>
              <a:t>The associative entity preferably has a unique identifier, and should also have other attributes</a:t>
            </a:r>
          </a:p>
          <a:p>
            <a:pPr lvl="1">
              <a:defRPr/>
            </a:pPr>
            <a:r>
              <a:rPr lang="en-US" dirty="0">
                <a:solidFill>
                  <a:srgbClr val="000000"/>
                </a:solidFill>
                <a:effectLst>
                  <a:outerShdw blurRad="38100" dist="38100" dir="2700000" algn="tl">
                    <a:srgbClr val="FFFFFF"/>
                  </a:outerShdw>
                </a:effectLst>
              </a:rPr>
              <a:t>The associative entity may participate in other relationships other than the entities of the associated relationship</a:t>
            </a:r>
          </a:p>
          <a:p>
            <a:pPr lvl="1">
              <a:defRPr/>
            </a:pPr>
            <a:r>
              <a:rPr lang="en-US" dirty="0">
                <a:solidFill>
                  <a:srgbClr val="000000"/>
                </a:solidFill>
                <a:effectLst>
                  <a:outerShdw blurRad="38100" dist="38100" dir="2700000" algn="tl">
                    <a:srgbClr val="FFFFFF"/>
                  </a:outerShdw>
                </a:effectLst>
              </a:rPr>
              <a:t>Ternary relationships should be converted to associative entities</a:t>
            </a:r>
          </a:p>
          <a:p>
            <a:pPr lvl="1">
              <a:defRPr/>
            </a:pPr>
            <a:endParaRPr lang="en-US" sz="2000" dirty="0">
              <a:solidFill>
                <a:srgbClr val="000000"/>
              </a:solidFill>
              <a:effectLst>
                <a:outerShdw blurRad="38100" dist="38100" dir="2700000" algn="tl">
                  <a:srgbClr val="FFFFFF"/>
                </a:outerShdw>
              </a:effectLst>
            </a:endParaRPr>
          </a:p>
          <a:p>
            <a:pPr>
              <a:defRPr/>
            </a:pPr>
            <a:endParaRPr lang="en-US" sz="2400" dirty="0"/>
          </a:p>
          <a:p>
            <a:pPr>
              <a:defRPr/>
            </a:pPr>
            <a:endParaRPr lang="en-US" sz="1400" dirty="0"/>
          </a:p>
        </p:txBody>
      </p:sp>
      <p:sp>
        <p:nvSpPr>
          <p:cNvPr id="2" name="Footer Placeholder 1">
            <a:extLst>
              <a:ext uri="{FF2B5EF4-FFF2-40B4-BE49-F238E27FC236}">
                <a16:creationId xmlns:a16="http://schemas.microsoft.com/office/drawing/2014/main" id="{8CED9681-1A7D-42E5-8763-EB7CDB0D96D5}"/>
              </a:ext>
            </a:extLst>
          </p:cNvPr>
          <p:cNvSpPr>
            <a:spLocks noGrp="1"/>
          </p:cNvSpPr>
          <p:nvPr>
            <p:ph type="ftr" sz="quarter" idx="11"/>
          </p:nvPr>
        </p:nvSpPr>
        <p:spPr/>
        <p:txBody>
          <a:bodyPr/>
          <a:lstStyle/>
          <a:p>
            <a:r>
              <a:rPr lang="en-GB"/>
              <a:t>Copyright @ 2016, Pearson Education, Inc.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ChangeArrowheads="1"/>
          </p:cNvSpPr>
          <p:nvPr/>
        </p:nvSpPr>
        <p:spPr bwMode="auto">
          <a:xfrm>
            <a:off x="2043113" y="347664"/>
            <a:ext cx="5105566"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000000"/>
                </a:solidFill>
                <a:cs typeface="Tahoma" pitchFamily="34" charset="0"/>
              </a:rPr>
              <a:t>An associative entity (CERTIFICATE)</a:t>
            </a:r>
          </a:p>
        </p:txBody>
      </p:sp>
      <p:sp>
        <p:nvSpPr>
          <p:cNvPr id="53252" name="Text Box 4"/>
          <p:cNvSpPr txBox="1">
            <a:spLocks noChangeArrowheads="1"/>
          </p:cNvSpPr>
          <p:nvPr/>
        </p:nvSpPr>
        <p:spPr bwMode="auto">
          <a:xfrm>
            <a:off x="1981200" y="3810001"/>
            <a:ext cx="8229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000000"/>
                </a:solidFill>
                <a:latin typeface="Times New Roman" pitchFamily="18" charset="0"/>
              </a:rPr>
              <a:t>Associative entity is like a relationship with an attribute, but it is also considered to be an entity in its own right.</a:t>
            </a:r>
          </a:p>
          <a:p>
            <a:endParaRPr lang="en-US" altLang="en-US" sz="2400" dirty="0">
              <a:solidFill>
                <a:srgbClr val="000000"/>
              </a:solidFill>
              <a:latin typeface="Times New Roman" pitchFamily="18" charset="0"/>
            </a:endParaRPr>
          </a:p>
          <a:p>
            <a:r>
              <a:rPr lang="en-US" altLang="en-US" sz="2400" dirty="0">
                <a:solidFill>
                  <a:srgbClr val="000000"/>
                </a:solidFill>
                <a:latin typeface="Times New Roman" pitchFamily="18" charset="0"/>
              </a:rPr>
              <a:t>Note that the many-to-many cardinality between entities has been replaced by two one-to-many relationships with the associative entity.</a:t>
            </a:r>
          </a:p>
        </p:txBody>
      </p:sp>
      <p:pic>
        <p:nvPicPr>
          <p:cNvPr id="53253" name="Picture 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2289" y="1262063"/>
            <a:ext cx="8658225"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1">
            <a:extLst>
              <a:ext uri="{FF2B5EF4-FFF2-40B4-BE49-F238E27FC236}">
                <a16:creationId xmlns:a16="http://schemas.microsoft.com/office/drawing/2014/main" id="{C48CEAD7-0F16-4D93-AC26-6857CE21D948}"/>
              </a:ext>
            </a:extLst>
          </p:cNvPr>
          <p:cNvSpPr>
            <a:spLocks noGrp="1"/>
          </p:cNvSpPr>
          <p:nvPr>
            <p:ph type="ftr" sz="quarter" idx="11"/>
          </p:nvPr>
        </p:nvSpPr>
        <p:spPr>
          <a:xfrm>
            <a:off x="4038600" y="6356350"/>
            <a:ext cx="4114800" cy="365125"/>
          </a:xfrm>
        </p:spPr>
        <p:txBody>
          <a:bodyPr/>
          <a:lstStyle/>
          <a:p>
            <a:r>
              <a:rPr lang="en-GB" dirty="0"/>
              <a:t>Copyright @ 2016, Pearson Education, Inc. </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8C7D1-F0C0-41E6-ABAF-2D092B2C33F6}"/>
              </a:ext>
            </a:extLst>
          </p:cNvPr>
          <p:cNvSpPr>
            <a:spLocks noGrp="1"/>
          </p:cNvSpPr>
          <p:nvPr>
            <p:ph type="title"/>
          </p:nvPr>
        </p:nvSpPr>
        <p:spPr>
          <a:xfrm>
            <a:off x="718457" y="1823811"/>
            <a:ext cx="10515600" cy="1325563"/>
          </a:xfrm>
        </p:spPr>
        <p:txBody>
          <a:bodyPr/>
          <a:lstStyle/>
          <a:p>
            <a:r>
              <a:rPr lang="en-IE" dirty="0"/>
              <a:t>EER Modelling</a:t>
            </a:r>
            <a:endParaRPr lang="en-GB" dirty="0"/>
          </a:p>
        </p:txBody>
      </p:sp>
      <p:sp>
        <p:nvSpPr>
          <p:cNvPr id="4" name="Footer Placeholder 3">
            <a:extLst>
              <a:ext uri="{FF2B5EF4-FFF2-40B4-BE49-F238E27FC236}">
                <a16:creationId xmlns:a16="http://schemas.microsoft.com/office/drawing/2014/main" id="{512C976B-DCAC-4EEC-A622-6D57DFA57885}"/>
              </a:ext>
            </a:extLst>
          </p:cNvPr>
          <p:cNvSpPr>
            <a:spLocks noGrp="1"/>
          </p:cNvSpPr>
          <p:nvPr>
            <p:ph type="ftr" sz="quarter" idx="11"/>
          </p:nvPr>
        </p:nvSpPr>
        <p:spPr/>
        <p:txBody>
          <a:bodyPr/>
          <a:lstStyle/>
          <a:p>
            <a:r>
              <a:rPr lang="en-GB"/>
              <a:t>Copyright @ 2016, Pearson Education, Inc. </a:t>
            </a:r>
          </a:p>
        </p:txBody>
      </p:sp>
    </p:spTree>
    <p:extLst>
      <p:ext uri="{BB962C8B-B14F-4D97-AF65-F5344CB8AC3E}">
        <p14:creationId xmlns:p14="http://schemas.microsoft.com/office/powerpoint/2010/main" val="553713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1328057" y="228600"/>
            <a:ext cx="7772400" cy="1143000"/>
          </a:xfrm>
        </p:spPr>
        <p:txBody>
          <a:bodyPr/>
          <a:lstStyle/>
          <a:p>
            <a:pPr>
              <a:defRPr/>
            </a:pPr>
            <a:r>
              <a:rPr lang="en-US" sz="4000" dirty="0">
                <a:solidFill>
                  <a:srgbClr val="000000"/>
                </a:solidFill>
                <a:effectLst>
                  <a:outerShdw blurRad="38100" dist="38100" dir="2700000" algn="tl">
                    <a:srgbClr val="FFFFFF"/>
                  </a:outerShdw>
                </a:effectLst>
              </a:rPr>
              <a:t>Supertypes and Subtypes</a:t>
            </a:r>
          </a:p>
        </p:txBody>
      </p:sp>
      <p:sp>
        <p:nvSpPr>
          <p:cNvPr id="153603" name="Rectangle 3"/>
          <p:cNvSpPr>
            <a:spLocks noGrp="1" noChangeArrowheads="1"/>
          </p:cNvSpPr>
          <p:nvPr>
            <p:ph idx="1"/>
          </p:nvPr>
        </p:nvSpPr>
        <p:spPr>
          <a:xfrm>
            <a:off x="1328057" y="1295400"/>
            <a:ext cx="8577943" cy="4114800"/>
          </a:xfrm>
        </p:spPr>
        <p:txBody>
          <a:bodyPr>
            <a:noAutofit/>
          </a:bodyPr>
          <a:lstStyle/>
          <a:p>
            <a:pPr>
              <a:defRPr/>
            </a:pPr>
            <a:r>
              <a:rPr lang="en-US" dirty="0">
                <a:solidFill>
                  <a:srgbClr val="000000"/>
                </a:solidFill>
                <a:effectLst>
                  <a:outerShdw blurRad="38100" dist="38100" dir="2700000" algn="tl">
                    <a:srgbClr val="FFFFFF"/>
                  </a:outerShdw>
                </a:effectLst>
              </a:rPr>
              <a:t>Enhanced ER model: </a:t>
            </a:r>
            <a:r>
              <a:rPr lang="en-US" sz="2400" dirty="0">
                <a:solidFill>
                  <a:srgbClr val="000000"/>
                </a:solidFill>
                <a:effectLst>
                  <a:outerShdw blurRad="38100" dist="38100" dir="2700000" algn="tl">
                    <a:srgbClr val="FFFFFF"/>
                  </a:outerShdw>
                </a:effectLst>
              </a:rPr>
              <a:t>extends original ER model with new modeling constructs</a:t>
            </a:r>
          </a:p>
          <a:p>
            <a:pPr>
              <a:defRPr/>
            </a:pPr>
            <a:r>
              <a:rPr lang="en-US" dirty="0">
                <a:solidFill>
                  <a:srgbClr val="000000"/>
                </a:solidFill>
                <a:effectLst>
                  <a:outerShdw blurRad="38100" dist="38100" dir="2700000" algn="tl">
                    <a:srgbClr val="FFFFFF"/>
                  </a:outerShdw>
                </a:effectLst>
              </a:rPr>
              <a:t>Subtype: </a:t>
            </a:r>
            <a:r>
              <a:rPr lang="en-US" sz="2400" dirty="0">
                <a:solidFill>
                  <a:srgbClr val="000000"/>
                </a:solidFill>
                <a:effectLst>
                  <a:outerShdw blurRad="38100" dist="38100" dir="2700000" algn="tl">
                    <a:srgbClr val="FFFFFF"/>
                  </a:outerShdw>
                </a:effectLst>
              </a:rPr>
              <a:t>A subgrouping of the entities in an entity type that has attributes distinct from those in other subgroupings</a:t>
            </a:r>
          </a:p>
          <a:p>
            <a:pPr>
              <a:defRPr/>
            </a:pPr>
            <a:r>
              <a:rPr lang="en-US" dirty="0">
                <a:solidFill>
                  <a:srgbClr val="000000"/>
                </a:solidFill>
                <a:effectLst>
                  <a:outerShdw blurRad="38100" dist="38100" dir="2700000" algn="tl">
                    <a:srgbClr val="FFFFFF"/>
                  </a:outerShdw>
                </a:effectLst>
              </a:rPr>
              <a:t>Supertype: </a:t>
            </a:r>
            <a:r>
              <a:rPr lang="en-US" sz="2400" dirty="0">
                <a:solidFill>
                  <a:srgbClr val="000000"/>
                </a:solidFill>
                <a:effectLst>
                  <a:outerShdw blurRad="38100" dist="38100" dir="2700000" algn="tl">
                    <a:srgbClr val="FFFFFF"/>
                  </a:outerShdw>
                </a:effectLst>
              </a:rPr>
              <a:t>A generic entity type that has a relationship with one or more subtypes</a:t>
            </a:r>
          </a:p>
          <a:p>
            <a:pPr>
              <a:defRPr/>
            </a:pPr>
            <a:r>
              <a:rPr lang="en-US" dirty="0">
                <a:solidFill>
                  <a:srgbClr val="000000"/>
                </a:solidFill>
                <a:effectLst>
                  <a:outerShdw blurRad="38100" dist="38100" dir="2700000" algn="tl">
                    <a:srgbClr val="FFFFFF"/>
                  </a:outerShdw>
                </a:effectLst>
              </a:rPr>
              <a:t>Attribute Inheritance:</a:t>
            </a:r>
          </a:p>
          <a:p>
            <a:pPr lvl="1">
              <a:defRPr/>
            </a:pPr>
            <a:r>
              <a:rPr lang="en-US" dirty="0">
                <a:solidFill>
                  <a:srgbClr val="000000"/>
                </a:solidFill>
                <a:effectLst>
                  <a:outerShdw blurRad="38100" dist="38100" dir="2700000" algn="tl">
                    <a:srgbClr val="FFFFFF"/>
                  </a:outerShdw>
                </a:effectLst>
              </a:rPr>
              <a:t>Subtype entities inherit values of all attributes of the supertype</a:t>
            </a:r>
          </a:p>
          <a:p>
            <a:pPr lvl="1">
              <a:defRPr/>
            </a:pPr>
            <a:r>
              <a:rPr lang="en-US" dirty="0">
                <a:solidFill>
                  <a:srgbClr val="000000"/>
                </a:solidFill>
                <a:effectLst>
                  <a:outerShdw blurRad="38100" dist="38100" dir="2700000" algn="tl">
                    <a:srgbClr val="FFFFFF"/>
                  </a:outerShdw>
                </a:effectLst>
              </a:rPr>
              <a:t>An instance of a subtype is also an instance of the supertype</a:t>
            </a:r>
          </a:p>
        </p:txBody>
      </p:sp>
      <p:sp>
        <p:nvSpPr>
          <p:cNvPr id="2" name="Footer Placeholder 1">
            <a:extLst>
              <a:ext uri="{FF2B5EF4-FFF2-40B4-BE49-F238E27FC236}">
                <a16:creationId xmlns:a16="http://schemas.microsoft.com/office/drawing/2014/main" id="{23C7BF9E-1158-4EC1-AE61-1208770FB837}"/>
              </a:ext>
            </a:extLst>
          </p:cNvPr>
          <p:cNvSpPr>
            <a:spLocks noGrp="1"/>
          </p:cNvSpPr>
          <p:nvPr>
            <p:ph type="ftr" sz="quarter" idx="11"/>
          </p:nvPr>
        </p:nvSpPr>
        <p:spPr/>
        <p:txBody>
          <a:bodyPr/>
          <a:lstStyle/>
          <a:p>
            <a:r>
              <a:rPr lang="en-GB"/>
              <a:t>Copyright @ 2016, Pearson Education, Inc.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906" y="1648208"/>
            <a:ext cx="4745747" cy="3108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6" name="Text Box 6"/>
          <p:cNvSpPr txBox="1">
            <a:spLocks noChangeArrowheads="1"/>
          </p:cNvSpPr>
          <p:nvPr/>
        </p:nvSpPr>
        <p:spPr bwMode="auto">
          <a:xfrm>
            <a:off x="2422525" y="304801"/>
            <a:ext cx="53545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dirty="0">
                <a:solidFill>
                  <a:srgbClr val="000000"/>
                </a:solidFill>
              </a:rPr>
              <a:t>Basic notation for supertype/subtype notation</a:t>
            </a:r>
          </a:p>
        </p:txBody>
      </p:sp>
      <p:sp>
        <p:nvSpPr>
          <p:cNvPr id="13317" name="Text Box 8"/>
          <p:cNvSpPr txBox="1">
            <a:spLocks noChangeArrowheads="1"/>
          </p:cNvSpPr>
          <p:nvPr/>
        </p:nvSpPr>
        <p:spPr bwMode="auto">
          <a:xfrm>
            <a:off x="1045029" y="1186543"/>
            <a:ext cx="13774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1200" dirty="0">
                <a:solidFill>
                  <a:srgbClr val="000000"/>
                </a:solidFill>
              </a:rPr>
              <a:t>EER            notation</a:t>
            </a:r>
          </a:p>
        </p:txBody>
      </p:sp>
      <p:pic>
        <p:nvPicPr>
          <p:cNvPr id="5" name="Picture 2">
            <a:extLst>
              <a:ext uri="{FF2B5EF4-FFF2-40B4-BE49-F238E27FC236}">
                <a16:creationId xmlns:a16="http://schemas.microsoft.com/office/drawing/2014/main" id="{6DCFE389-CDF4-45F3-917F-A5A6F3E292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5911" y="1464852"/>
            <a:ext cx="5041060" cy="329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Footer Placeholder 1">
            <a:extLst>
              <a:ext uri="{FF2B5EF4-FFF2-40B4-BE49-F238E27FC236}">
                <a16:creationId xmlns:a16="http://schemas.microsoft.com/office/drawing/2014/main" id="{C92D65A9-12DA-4421-B145-470EE694904B}"/>
              </a:ext>
            </a:extLst>
          </p:cNvPr>
          <p:cNvSpPr>
            <a:spLocks noGrp="1"/>
          </p:cNvSpPr>
          <p:nvPr>
            <p:ph type="ftr" sz="quarter" idx="11"/>
          </p:nvPr>
        </p:nvSpPr>
        <p:spPr>
          <a:xfrm>
            <a:off x="4038600" y="6356350"/>
            <a:ext cx="4114800" cy="365125"/>
          </a:xfrm>
        </p:spPr>
        <p:txBody>
          <a:bodyPr/>
          <a:lstStyle/>
          <a:p>
            <a:r>
              <a:rPr lang="en-GB" dirty="0"/>
              <a:t>Copyright @ 2016, Pearson Education, Inc.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2057400" y="304800"/>
            <a:ext cx="8686800" cy="838200"/>
          </a:xfrm>
        </p:spPr>
        <p:txBody>
          <a:bodyPr/>
          <a:lstStyle/>
          <a:p>
            <a:pPr>
              <a:defRPr/>
            </a:pPr>
            <a:r>
              <a:rPr lang="en-US" sz="4000" dirty="0">
                <a:solidFill>
                  <a:srgbClr val="000000"/>
                </a:solidFill>
                <a:effectLst>
                  <a:outerShdw blurRad="38100" dist="38100" dir="2700000" algn="tl">
                    <a:srgbClr val="FFFFFF"/>
                  </a:outerShdw>
                </a:effectLst>
              </a:rPr>
              <a:t>Relationships and Subtypes</a:t>
            </a:r>
          </a:p>
        </p:txBody>
      </p:sp>
      <p:sp>
        <p:nvSpPr>
          <p:cNvPr id="157699" name="Rectangle 3"/>
          <p:cNvSpPr>
            <a:spLocks noGrp="1" noChangeArrowheads="1"/>
          </p:cNvSpPr>
          <p:nvPr>
            <p:ph idx="1"/>
          </p:nvPr>
        </p:nvSpPr>
        <p:spPr>
          <a:xfrm>
            <a:off x="838200" y="1825625"/>
            <a:ext cx="4898571" cy="4351338"/>
          </a:xfrm>
        </p:spPr>
        <p:txBody>
          <a:bodyPr>
            <a:normAutofit/>
          </a:bodyPr>
          <a:lstStyle/>
          <a:p>
            <a:pPr>
              <a:defRPr/>
            </a:pPr>
            <a:r>
              <a:rPr lang="en-US" dirty="0">
                <a:solidFill>
                  <a:srgbClr val="000000"/>
                </a:solidFill>
                <a:effectLst>
                  <a:outerShdw blurRad="38100" dist="38100" dir="2700000" algn="tl">
                    <a:srgbClr val="FFFFFF"/>
                  </a:outerShdw>
                </a:effectLst>
              </a:rPr>
              <a:t>Relationships at the </a:t>
            </a:r>
            <a:r>
              <a:rPr lang="en-US" b="1" i="1" dirty="0">
                <a:solidFill>
                  <a:srgbClr val="000000"/>
                </a:solidFill>
                <a:effectLst>
                  <a:outerShdw blurRad="38100" dist="38100" dir="2700000" algn="tl">
                    <a:srgbClr val="FFFFFF"/>
                  </a:outerShdw>
                </a:effectLst>
              </a:rPr>
              <a:t>supertype</a:t>
            </a:r>
            <a:r>
              <a:rPr lang="en-US" dirty="0">
                <a:solidFill>
                  <a:srgbClr val="000000"/>
                </a:solidFill>
                <a:effectLst>
                  <a:outerShdw blurRad="38100" dist="38100" dir="2700000" algn="tl">
                    <a:srgbClr val="FFFFFF"/>
                  </a:outerShdw>
                </a:effectLst>
              </a:rPr>
              <a:t> level indicate that all subtypes will participate in the relationship</a:t>
            </a:r>
          </a:p>
          <a:p>
            <a:pPr>
              <a:defRPr/>
            </a:pPr>
            <a:r>
              <a:rPr lang="en-US" dirty="0">
                <a:solidFill>
                  <a:srgbClr val="000000"/>
                </a:solidFill>
                <a:effectLst>
                  <a:outerShdw blurRad="38100" dist="38100" dir="2700000" algn="tl">
                    <a:srgbClr val="FFFFFF"/>
                  </a:outerShdw>
                </a:effectLst>
              </a:rPr>
              <a:t>The instances of a </a:t>
            </a:r>
            <a:r>
              <a:rPr lang="en-US" b="1" i="1" dirty="0">
                <a:solidFill>
                  <a:srgbClr val="000000"/>
                </a:solidFill>
                <a:effectLst>
                  <a:outerShdw blurRad="38100" dist="38100" dir="2700000" algn="tl">
                    <a:srgbClr val="FFFFFF"/>
                  </a:outerShdw>
                </a:effectLst>
              </a:rPr>
              <a:t>subtype</a:t>
            </a:r>
            <a:r>
              <a:rPr lang="en-US" dirty="0">
                <a:solidFill>
                  <a:srgbClr val="000000"/>
                </a:solidFill>
                <a:effectLst>
                  <a:outerShdw blurRad="38100" dist="38100" dir="2700000" algn="tl">
                    <a:srgbClr val="FFFFFF"/>
                  </a:outerShdw>
                </a:effectLst>
              </a:rPr>
              <a:t> may participate in a relationship unique to that subtype.  In this situation, the relationship is shown at the subtype level</a:t>
            </a:r>
          </a:p>
        </p:txBody>
      </p:sp>
      <p:pic>
        <p:nvPicPr>
          <p:cNvPr id="4" name="Picture 2">
            <a:extLst>
              <a:ext uri="{FF2B5EF4-FFF2-40B4-BE49-F238E27FC236}">
                <a16:creationId xmlns:a16="http://schemas.microsoft.com/office/drawing/2014/main" id="{5756D5F5-C56F-4382-889B-7F186FB5B9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1213" y="1675400"/>
            <a:ext cx="5277645" cy="4072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ooter Placeholder 1">
            <a:extLst>
              <a:ext uri="{FF2B5EF4-FFF2-40B4-BE49-F238E27FC236}">
                <a16:creationId xmlns:a16="http://schemas.microsoft.com/office/drawing/2014/main" id="{C684569A-CBF1-444F-ADCE-A5BD90F1D5DD}"/>
              </a:ext>
            </a:extLst>
          </p:cNvPr>
          <p:cNvSpPr>
            <a:spLocks noGrp="1"/>
          </p:cNvSpPr>
          <p:nvPr>
            <p:ph type="ftr" sz="quarter" idx="11"/>
          </p:nvPr>
        </p:nvSpPr>
        <p:spPr>
          <a:xfrm>
            <a:off x="4038600" y="6356350"/>
            <a:ext cx="4114800" cy="365125"/>
          </a:xfrm>
        </p:spPr>
        <p:txBody>
          <a:bodyPr/>
          <a:lstStyle/>
          <a:p>
            <a:r>
              <a:rPr lang="en-GB" dirty="0"/>
              <a:t>Copyright @ 2016, Pearson Education, Inc.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2209800" y="76200"/>
            <a:ext cx="7772400" cy="1143000"/>
          </a:xfrm>
        </p:spPr>
        <p:txBody>
          <a:bodyPr vert="horz" lIns="90488" tIns="44450" rIns="90488" bIns="44450" rtlCol="0" anchor="ctr">
            <a:normAutofit/>
          </a:bodyPr>
          <a:lstStyle/>
          <a:p>
            <a:pPr>
              <a:defRPr/>
            </a:pPr>
            <a:r>
              <a:rPr lang="en-US" sz="4000" dirty="0"/>
              <a:t>E-R Model </a:t>
            </a:r>
            <a:r>
              <a:rPr lang="en-US" sz="4000" dirty="0">
                <a:solidFill>
                  <a:srgbClr val="000000"/>
                </a:solidFill>
                <a:effectLst>
                  <a:outerShdw blurRad="38100" dist="38100" dir="2700000" algn="tl">
                    <a:srgbClr val="FFFFFF"/>
                  </a:outerShdw>
                </a:effectLst>
              </a:rPr>
              <a:t>Constructs</a:t>
            </a:r>
            <a:endParaRPr lang="en-US" dirty="0">
              <a:solidFill>
                <a:srgbClr val="000000"/>
              </a:solidFill>
              <a:effectLst>
                <a:outerShdw blurRad="38100" dist="38100" dir="2700000" algn="tl">
                  <a:srgbClr val="FFFFFF"/>
                </a:outerShdw>
              </a:effectLst>
            </a:endParaRPr>
          </a:p>
        </p:txBody>
      </p:sp>
      <p:sp>
        <p:nvSpPr>
          <p:cNvPr id="158723" name="Rectangle 3"/>
          <p:cNvSpPr>
            <a:spLocks noGrp="1" noChangeArrowheads="1"/>
          </p:cNvSpPr>
          <p:nvPr>
            <p:ph idx="1"/>
          </p:nvPr>
        </p:nvSpPr>
        <p:spPr>
          <a:xfrm>
            <a:off x="1727200" y="1457325"/>
            <a:ext cx="8726488" cy="4572000"/>
          </a:xfrm>
        </p:spPr>
        <p:txBody>
          <a:bodyPr vert="horz" lIns="90488" tIns="44450" rIns="90488" bIns="44450" rtlCol="0">
            <a:noAutofit/>
          </a:bodyPr>
          <a:lstStyle/>
          <a:p>
            <a:pPr>
              <a:buFont typeface="Wingdings" panose="05000000000000000000" pitchFamily="2" charset="2"/>
              <a:buChar char="§"/>
              <a:defRPr/>
            </a:pPr>
            <a:r>
              <a:rPr lang="en-US" dirty="0">
                <a:solidFill>
                  <a:srgbClr val="000000"/>
                </a:solidFill>
                <a:effectLst>
                  <a:outerShdw blurRad="38100" dist="38100" dir="2700000" algn="tl">
                    <a:srgbClr val="FFFFFF"/>
                  </a:outerShdw>
                </a:effectLst>
              </a:rPr>
              <a:t>Entities:</a:t>
            </a:r>
          </a:p>
          <a:p>
            <a:pPr lvl="1">
              <a:buFont typeface="Wingdings" panose="05000000000000000000" pitchFamily="2" charset="2"/>
              <a:buChar char="§"/>
              <a:defRPr/>
            </a:pPr>
            <a:r>
              <a:rPr lang="en-US" sz="2200" dirty="0">
                <a:solidFill>
                  <a:srgbClr val="000000"/>
                </a:solidFill>
                <a:effectLst>
                  <a:outerShdw blurRad="38100" dist="38100" dir="2700000" algn="tl">
                    <a:srgbClr val="FFFFFF"/>
                  </a:outerShdw>
                </a:effectLst>
              </a:rPr>
              <a:t>Entity instance–person, place, object, event, concept (often corresponds to a row in a table)</a:t>
            </a:r>
          </a:p>
          <a:p>
            <a:pPr lvl="1">
              <a:buFont typeface="Wingdings" panose="05000000000000000000" pitchFamily="2" charset="2"/>
              <a:buChar char="§"/>
              <a:defRPr/>
            </a:pPr>
            <a:r>
              <a:rPr lang="en-US" sz="2200" dirty="0">
                <a:solidFill>
                  <a:srgbClr val="000000"/>
                </a:solidFill>
                <a:effectLst>
                  <a:outerShdw blurRad="38100" dist="38100" dir="2700000" algn="tl">
                    <a:srgbClr val="FFFFFF"/>
                  </a:outerShdw>
                </a:effectLst>
              </a:rPr>
              <a:t>Entity Type–collection of entities (often corresponds to a table)</a:t>
            </a:r>
          </a:p>
          <a:p>
            <a:pPr>
              <a:buFont typeface="Wingdings" panose="05000000000000000000" pitchFamily="2" charset="2"/>
              <a:buChar char="§"/>
              <a:defRPr/>
            </a:pPr>
            <a:r>
              <a:rPr lang="en-US" dirty="0">
                <a:solidFill>
                  <a:srgbClr val="000000"/>
                </a:solidFill>
                <a:effectLst>
                  <a:outerShdw blurRad="38100" dist="38100" dir="2700000" algn="tl">
                    <a:srgbClr val="FFFFFF"/>
                  </a:outerShdw>
                </a:effectLst>
              </a:rPr>
              <a:t>Relationships:</a:t>
            </a:r>
          </a:p>
          <a:p>
            <a:pPr lvl="1">
              <a:buFont typeface="Wingdings" panose="05000000000000000000" pitchFamily="2" charset="2"/>
              <a:buChar char="§"/>
              <a:defRPr/>
            </a:pPr>
            <a:r>
              <a:rPr lang="en-US" sz="2200" dirty="0">
                <a:solidFill>
                  <a:srgbClr val="000000"/>
                </a:solidFill>
                <a:effectLst>
                  <a:outerShdw blurRad="38100" dist="38100" dir="2700000" algn="tl">
                    <a:srgbClr val="FFFFFF"/>
                  </a:outerShdw>
                </a:effectLst>
              </a:rPr>
              <a:t>Relationship instance–link between entities (corresponds to primary key-foreign key equivalencies in related tables)</a:t>
            </a:r>
          </a:p>
          <a:p>
            <a:pPr lvl="1">
              <a:buFont typeface="Wingdings" panose="05000000000000000000" pitchFamily="2" charset="2"/>
              <a:buChar char="§"/>
              <a:defRPr/>
            </a:pPr>
            <a:r>
              <a:rPr lang="en-US" sz="2200" dirty="0">
                <a:solidFill>
                  <a:srgbClr val="000000"/>
                </a:solidFill>
                <a:effectLst>
                  <a:outerShdw blurRad="38100" dist="38100" dir="2700000" algn="tl">
                    <a:srgbClr val="FFFFFF"/>
                  </a:outerShdw>
                </a:effectLst>
              </a:rPr>
              <a:t>Relationship type–category of relationship…link between entity types</a:t>
            </a:r>
            <a:endParaRPr lang="en-US" dirty="0">
              <a:solidFill>
                <a:srgbClr val="000000"/>
              </a:solidFill>
              <a:effectLst>
                <a:outerShdw blurRad="38100" dist="38100" dir="2700000" algn="tl">
                  <a:srgbClr val="FFFFFF"/>
                </a:outerShdw>
              </a:effectLst>
            </a:endParaRPr>
          </a:p>
          <a:p>
            <a:pPr>
              <a:buFont typeface="Wingdings" panose="05000000000000000000" pitchFamily="2" charset="2"/>
              <a:buChar char="§"/>
              <a:defRPr/>
            </a:pPr>
            <a:r>
              <a:rPr lang="en-US" dirty="0">
                <a:solidFill>
                  <a:srgbClr val="000000"/>
                </a:solidFill>
                <a:effectLst>
                  <a:outerShdw blurRad="38100" dist="38100" dir="2700000" algn="tl">
                    <a:srgbClr val="FFFFFF"/>
                  </a:outerShdw>
                </a:effectLst>
              </a:rPr>
              <a:t>Attributes:</a:t>
            </a:r>
          </a:p>
          <a:p>
            <a:pPr lvl="1">
              <a:buFont typeface="Wingdings" panose="05000000000000000000" pitchFamily="2" charset="2"/>
              <a:buChar char="§"/>
              <a:defRPr/>
            </a:pPr>
            <a:r>
              <a:rPr lang="en-US" sz="2200" dirty="0">
                <a:solidFill>
                  <a:srgbClr val="000000"/>
                </a:solidFill>
                <a:effectLst>
                  <a:outerShdw blurRad="38100" dist="38100" dir="2700000" algn="tl">
                    <a:srgbClr val="FFFFFF"/>
                  </a:outerShdw>
                </a:effectLst>
              </a:rPr>
              <a:t>Properties or characteristics of an entity or relationship type (often corresponds to a field in a table)</a:t>
            </a:r>
          </a:p>
          <a:p>
            <a:pPr>
              <a:buFont typeface="Wingdings" panose="05000000000000000000" pitchFamily="2" charset="2"/>
              <a:buChar char="§"/>
              <a:defRPr/>
            </a:pPr>
            <a:endParaRPr lang="en-US" sz="2400" dirty="0">
              <a:solidFill>
                <a:srgbClr val="000000"/>
              </a:solidFill>
              <a:effectLst>
                <a:outerShdw blurRad="38100" dist="38100" dir="2700000" algn="tl">
                  <a:srgbClr val="FFFFFF"/>
                </a:outerShdw>
              </a:effectLst>
            </a:endParaRPr>
          </a:p>
          <a:p>
            <a:pPr>
              <a:buFont typeface="Wingdings" panose="05000000000000000000" pitchFamily="2" charset="2"/>
              <a:buChar char="§"/>
              <a:defRPr/>
            </a:pPr>
            <a:endParaRPr lang="en-US" sz="2400" dirty="0">
              <a:solidFill>
                <a:srgbClr val="000000"/>
              </a:solidFill>
              <a:effectLst>
                <a:outerShdw blurRad="38100" dist="38100" dir="2700000" algn="tl">
                  <a:srgbClr val="FFFFFF"/>
                </a:outerShdw>
              </a:effectLst>
            </a:endParaRPr>
          </a:p>
          <a:p>
            <a:pPr>
              <a:buFont typeface="Wingdings" panose="05000000000000000000" pitchFamily="2" charset="2"/>
              <a:buChar char="§"/>
              <a:defRPr/>
            </a:pPr>
            <a:endParaRPr lang="en-US" sz="2000" dirty="0"/>
          </a:p>
        </p:txBody>
      </p:sp>
      <p:sp>
        <p:nvSpPr>
          <p:cNvPr id="2" name="Footer Placeholder 1">
            <a:extLst>
              <a:ext uri="{FF2B5EF4-FFF2-40B4-BE49-F238E27FC236}">
                <a16:creationId xmlns:a16="http://schemas.microsoft.com/office/drawing/2014/main" id="{FEB4C56C-6F76-41D5-866B-DDDBFCCEC44A}"/>
              </a:ext>
            </a:extLst>
          </p:cNvPr>
          <p:cNvSpPr>
            <a:spLocks noGrp="1"/>
          </p:cNvSpPr>
          <p:nvPr>
            <p:ph type="ftr" sz="quarter" idx="11"/>
          </p:nvPr>
        </p:nvSpPr>
        <p:spPr/>
        <p:txBody>
          <a:bodyPr/>
          <a:lstStyle/>
          <a:p>
            <a:r>
              <a:rPr lang="en-GB"/>
              <a:t>Copyright @ 2016, Pearson Education, Inc. </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1828800" y="304800"/>
            <a:ext cx="8839200" cy="838200"/>
          </a:xfrm>
        </p:spPr>
        <p:txBody>
          <a:bodyPr>
            <a:noAutofit/>
          </a:bodyPr>
          <a:lstStyle/>
          <a:p>
            <a:pPr>
              <a:defRPr/>
            </a:pPr>
            <a:r>
              <a:rPr lang="en-US" sz="4000" dirty="0">
                <a:solidFill>
                  <a:srgbClr val="000000"/>
                </a:solidFill>
                <a:effectLst>
                  <a:outerShdw blurRad="38100" dist="38100" dir="2700000" algn="tl">
                    <a:srgbClr val="FFFFFF"/>
                  </a:outerShdw>
                </a:effectLst>
              </a:rPr>
              <a:t>Generalization and Specialization</a:t>
            </a:r>
          </a:p>
        </p:txBody>
      </p:sp>
      <p:sp>
        <p:nvSpPr>
          <p:cNvPr id="159747" name="Rectangle 3"/>
          <p:cNvSpPr>
            <a:spLocks noGrp="1" noChangeArrowheads="1"/>
          </p:cNvSpPr>
          <p:nvPr>
            <p:ph idx="1"/>
          </p:nvPr>
        </p:nvSpPr>
        <p:spPr>
          <a:xfrm>
            <a:off x="729343" y="1618796"/>
            <a:ext cx="10515600" cy="4351338"/>
          </a:xfrm>
        </p:spPr>
        <p:txBody>
          <a:bodyPr>
            <a:normAutofit/>
          </a:bodyPr>
          <a:lstStyle/>
          <a:p>
            <a:pPr>
              <a:defRPr/>
            </a:pPr>
            <a:r>
              <a:rPr lang="en-US" sz="4000" b="1" i="1" dirty="0">
                <a:solidFill>
                  <a:srgbClr val="000000"/>
                </a:solidFill>
                <a:effectLst>
                  <a:outerShdw blurRad="38100" dist="38100" dir="2700000" algn="tl">
                    <a:srgbClr val="FFFFFF"/>
                  </a:outerShdw>
                </a:effectLst>
              </a:rPr>
              <a:t>Generalization:</a:t>
            </a:r>
            <a:r>
              <a:rPr lang="en-US" sz="3600" dirty="0">
                <a:solidFill>
                  <a:srgbClr val="000000"/>
                </a:solidFill>
                <a:effectLst>
                  <a:outerShdw blurRad="38100" dist="38100" dir="2700000" algn="tl">
                    <a:srgbClr val="FFFFFF"/>
                  </a:outerShdw>
                </a:effectLst>
              </a:rPr>
              <a:t> The process of defining a more general entity type from a set of more specialized entity types. BOTTOM-UP</a:t>
            </a:r>
          </a:p>
          <a:p>
            <a:pPr>
              <a:defRPr/>
            </a:pPr>
            <a:r>
              <a:rPr lang="en-US" sz="4000" b="1" i="1" dirty="0">
                <a:solidFill>
                  <a:srgbClr val="000000"/>
                </a:solidFill>
                <a:effectLst>
                  <a:outerShdw blurRad="38100" dist="38100" dir="2700000" algn="tl">
                    <a:srgbClr val="FFFFFF"/>
                  </a:outerShdw>
                </a:effectLst>
              </a:rPr>
              <a:t>Specialization:</a:t>
            </a:r>
            <a:r>
              <a:rPr lang="en-US" sz="3600" dirty="0">
                <a:solidFill>
                  <a:srgbClr val="000000"/>
                </a:solidFill>
                <a:effectLst>
                  <a:outerShdw blurRad="38100" dist="38100" dir="2700000" algn="tl">
                    <a:srgbClr val="FFFFFF"/>
                  </a:outerShdw>
                </a:effectLst>
              </a:rPr>
              <a:t> The process of defining one or more subtypes of the supertype and forming supertype/subtype relationships. TOP-DOWN</a:t>
            </a:r>
          </a:p>
        </p:txBody>
      </p:sp>
      <p:sp>
        <p:nvSpPr>
          <p:cNvPr id="2" name="Footer Placeholder 1">
            <a:extLst>
              <a:ext uri="{FF2B5EF4-FFF2-40B4-BE49-F238E27FC236}">
                <a16:creationId xmlns:a16="http://schemas.microsoft.com/office/drawing/2014/main" id="{20D9868A-484D-4F24-A246-A3BA1346DA8C}"/>
              </a:ext>
            </a:extLst>
          </p:cNvPr>
          <p:cNvSpPr>
            <a:spLocks noGrp="1"/>
          </p:cNvSpPr>
          <p:nvPr>
            <p:ph type="ftr" sz="quarter" idx="11"/>
          </p:nvPr>
        </p:nvSpPr>
        <p:spPr/>
        <p:txBody>
          <a:bodyPr/>
          <a:lstStyle/>
          <a:p>
            <a:r>
              <a:rPr lang="en-GB"/>
              <a:t>Copyright @ 2016, Pearson Education, Inc.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p:cNvSpPr txBox="1">
            <a:spLocks noChangeArrowheads="1"/>
          </p:cNvSpPr>
          <p:nvPr/>
        </p:nvSpPr>
        <p:spPr bwMode="auto">
          <a:xfrm>
            <a:off x="3581400" y="152400"/>
            <a:ext cx="38154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000000"/>
                </a:solidFill>
                <a:latin typeface="Arial" pitchFamily="34" charset="0"/>
              </a:rPr>
              <a:t> Example of generalization</a:t>
            </a:r>
          </a:p>
        </p:txBody>
      </p:sp>
      <p:sp>
        <p:nvSpPr>
          <p:cNvPr id="19460" name="Text Box 4"/>
          <p:cNvSpPr txBox="1">
            <a:spLocks noChangeArrowheads="1"/>
          </p:cNvSpPr>
          <p:nvPr/>
        </p:nvSpPr>
        <p:spPr bwMode="auto">
          <a:xfrm>
            <a:off x="275093" y="740229"/>
            <a:ext cx="7907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000000"/>
                </a:solidFill>
                <a:latin typeface="Arial" pitchFamily="34" charset="0"/>
              </a:rPr>
              <a:t>a) Three entity types: CAR, TRUCK, and MOTORCYCLE</a:t>
            </a:r>
          </a:p>
        </p:txBody>
      </p:sp>
      <p:sp>
        <p:nvSpPr>
          <p:cNvPr id="19461" name="Text Box 5"/>
          <p:cNvSpPr txBox="1">
            <a:spLocks noChangeArrowheads="1"/>
          </p:cNvSpPr>
          <p:nvPr/>
        </p:nvSpPr>
        <p:spPr bwMode="auto">
          <a:xfrm>
            <a:off x="609261" y="4093029"/>
            <a:ext cx="723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dirty="0">
                <a:solidFill>
                  <a:srgbClr val="990000"/>
                </a:solidFill>
                <a:latin typeface="Times New Roman" pitchFamily="18" charset="0"/>
              </a:rPr>
              <a:t>All these types of vehicles have common attributes</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261" y="1620314"/>
            <a:ext cx="6245693" cy="2275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a:extLst>
              <a:ext uri="{FF2B5EF4-FFF2-40B4-BE49-F238E27FC236}">
                <a16:creationId xmlns:a16="http://schemas.microsoft.com/office/drawing/2014/main" id="{339A4482-9EB2-4AAA-ADBD-3F1F57F6E3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4020" y="1949224"/>
            <a:ext cx="4981842" cy="3199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Footer Placeholder 1">
            <a:extLst>
              <a:ext uri="{FF2B5EF4-FFF2-40B4-BE49-F238E27FC236}">
                <a16:creationId xmlns:a16="http://schemas.microsoft.com/office/drawing/2014/main" id="{B4D1BCB3-8340-4A8B-8862-9E6E2F24EDC0}"/>
              </a:ext>
            </a:extLst>
          </p:cNvPr>
          <p:cNvSpPr>
            <a:spLocks noGrp="1"/>
          </p:cNvSpPr>
          <p:nvPr>
            <p:ph type="ftr" sz="quarter" idx="11"/>
          </p:nvPr>
        </p:nvSpPr>
        <p:spPr>
          <a:xfrm>
            <a:off x="4038600" y="6356350"/>
            <a:ext cx="4114800" cy="365125"/>
          </a:xfrm>
        </p:spPr>
        <p:txBody>
          <a:bodyPr/>
          <a:lstStyle/>
          <a:p>
            <a:r>
              <a:rPr lang="en-GB" dirty="0"/>
              <a:t>Copyright @ 2016, Pearson Education, Inc.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066800"/>
            <a:ext cx="4419600" cy="3995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508" name="Text Box 3"/>
          <p:cNvSpPr txBox="1">
            <a:spLocks noChangeArrowheads="1"/>
          </p:cNvSpPr>
          <p:nvPr/>
        </p:nvSpPr>
        <p:spPr bwMode="auto">
          <a:xfrm>
            <a:off x="3886201" y="0"/>
            <a:ext cx="36615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000000"/>
                </a:solidFill>
                <a:latin typeface="Arial" pitchFamily="34" charset="0"/>
              </a:rPr>
              <a:t>Example of specialization</a:t>
            </a:r>
          </a:p>
        </p:txBody>
      </p:sp>
      <p:sp>
        <p:nvSpPr>
          <p:cNvPr id="21509" name="Text Box 4"/>
          <p:cNvSpPr txBox="1">
            <a:spLocks noChangeArrowheads="1"/>
          </p:cNvSpPr>
          <p:nvPr/>
        </p:nvSpPr>
        <p:spPr bwMode="auto">
          <a:xfrm>
            <a:off x="500063" y="609600"/>
            <a:ext cx="2943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000000"/>
                </a:solidFill>
                <a:latin typeface="Arial" pitchFamily="34" charset="0"/>
              </a:rPr>
              <a:t> a) Entity type PART</a:t>
            </a:r>
          </a:p>
        </p:txBody>
      </p:sp>
      <p:grpSp>
        <p:nvGrpSpPr>
          <p:cNvPr id="21510" name="Group 15"/>
          <p:cNvGrpSpPr>
            <a:grpSpLocks/>
          </p:cNvGrpSpPr>
          <p:nvPr/>
        </p:nvGrpSpPr>
        <p:grpSpPr bwMode="auto">
          <a:xfrm>
            <a:off x="850674" y="2646529"/>
            <a:ext cx="4733697" cy="1101725"/>
            <a:chOff x="817" y="1804"/>
            <a:chExt cx="4463" cy="694"/>
          </a:xfrm>
        </p:grpSpPr>
        <p:sp>
          <p:nvSpPr>
            <p:cNvPr id="21518" name="Rectangle 9"/>
            <p:cNvSpPr>
              <a:spLocks noChangeArrowheads="1"/>
            </p:cNvSpPr>
            <p:nvPr/>
          </p:nvSpPr>
          <p:spPr bwMode="auto">
            <a:xfrm>
              <a:off x="3456" y="1804"/>
              <a:ext cx="182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1400" dirty="0">
                  <a:solidFill>
                    <a:srgbClr val="990000"/>
                  </a:solidFill>
                </a:rPr>
                <a:t>Only applies to manufactured parts</a:t>
              </a:r>
            </a:p>
          </p:txBody>
        </p:sp>
        <p:sp>
          <p:nvSpPr>
            <p:cNvPr id="21519" name="Rectangle 11"/>
            <p:cNvSpPr>
              <a:spLocks noChangeArrowheads="1"/>
            </p:cNvSpPr>
            <p:nvPr/>
          </p:nvSpPr>
          <p:spPr bwMode="auto">
            <a:xfrm>
              <a:off x="817" y="2304"/>
              <a:ext cx="1393" cy="194"/>
            </a:xfrm>
            <a:prstGeom prst="rect">
              <a:avLst/>
            </a:prstGeom>
            <a:noFill/>
            <a:ln w="127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21520" name="Line 13"/>
            <p:cNvSpPr>
              <a:spLocks noChangeShapeType="1"/>
            </p:cNvSpPr>
            <p:nvPr/>
          </p:nvSpPr>
          <p:spPr bwMode="auto">
            <a:xfrm flipH="1">
              <a:off x="2256" y="2064"/>
              <a:ext cx="1200" cy="288"/>
            </a:xfrm>
            <a:prstGeom prst="line">
              <a:avLst/>
            </a:prstGeom>
            <a:noFill/>
            <a:ln w="12700">
              <a:solidFill>
                <a:srgbClr val="99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grpSp>
      <p:grpSp>
        <p:nvGrpSpPr>
          <p:cNvPr id="21511" name="Group 16"/>
          <p:cNvGrpSpPr>
            <a:grpSpLocks/>
          </p:cNvGrpSpPr>
          <p:nvPr/>
        </p:nvGrpSpPr>
        <p:grpSpPr bwMode="auto">
          <a:xfrm>
            <a:off x="850675" y="3790962"/>
            <a:ext cx="6467805" cy="762000"/>
            <a:chOff x="816" y="2544"/>
            <a:chExt cx="4496" cy="480"/>
          </a:xfrm>
        </p:grpSpPr>
        <p:sp>
          <p:nvSpPr>
            <p:cNvPr id="21515" name="Rectangle 8"/>
            <p:cNvSpPr>
              <a:spLocks noChangeArrowheads="1"/>
            </p:cNvSpPr>
            <p:nvPr/>
          </p:nvSpPr>
          <p:spPr bwMode="auto">
            <a:xfrm>
              <a:off x="3456" y="2688"/>
              <a:ext cx="185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1400" dirty="0">
                  <a:solidFill>
                    <a:srgbClr val="990000"/>
                  </a:solidFill>
                </a:rPr>
                <a:t>Applies only to purchased parts</a:t>
              </a:r>
            </a:p>
          </p:txBody>
        </p:sp>
        <p:sp>
          <p:nvSpPr>
            <p:cNvPr id="21516" name="Rectangle 12"/>
            <p:cNvSpPr>
              <a:spLocks noChangeArrowheads="1"/>
            </p:cNvSpPr>
            <p:nvPr/>
          </p:nvSpPr>
          <p:spPr bwMode="auto">
            <a:xfrm>
              <a:off x="816" y="2544"/>
              <a:ext cx="2160" cy="480"/>
            </a:xfrm>
            <a:prstGeom prst="rect">
              <a:avLst/>
            </a:prstGeom>
            <a:noFill/>
            <a:ln w="127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21517" name="Line 14"/>
            <p:cNvSpPr>
              <a:spLocks noChangeShapeType="1"/>
            </p:cNvSpPr>
            <p:nvPr/>
          </p:nvSpPr>
          <p:spPr bwMode="auto">
            <a:xfrm flipH="1">
              <a:off x="2976" y="2784"/>
              <a:ext cx="480" cy="0"/>
            </a:xfrm>
            <a:prstGeom prst="line">
              <a:avLst/>
            </a:prstGeom>
            <a:noFill/>
            <a:ln w="12700">
              <a:solidFill>
                <a:srgbClr val="99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grpSp>
      <p:pic>
        <p:nvPicPr>
          <p:cNvPr id="22" name="Picture 2">
            <a:extLst>
              <a:ext uri="{FF2B5EF4-FFF2-40B4-BE49-F238E27FC236}">
                <a16:creationId xmlns:a16="http://schemas.microsoft.com/office/drawing/2014/main" id="{4B863ECB-6AEB-49D1-B2FE-888BAFEEB7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7294" y="457202"/>
            <a:ext cx="5487014" cy="3562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Footer Placeholder 1">
            <a:extLst>
              <a:ext uri="{FF2B5EF4-FFF2-40B4-BE49-F238E27FC236}">
                <a16:creationId xmlns:a16="http://schemas.microsoft.com/office/drawing/2014/main" id="{CFA5995B-5183-4686-9EF6-F4889F85C4A4}"/>
              </a:ext>
            </a:extLst>
          </p:cNvPr>
          <p:cNvSpPr>
            <a:spLocks noGrp="1"/>
          </p:cNvSpPr>
          <p:nvPr>
            <p:ph type="ftr" sz="quarter" idx="11"/>
          </p:nvPr>
        </p:nvSpPr>
        <p:spPr>
          <a:xfrm>
            <a:off x="4038600" y="6356350"/>
            <a:ext cx="4114800" cy="365125"/>
          </a:xfrm>
        </p:spPr>
        <p:txBody>
          <a:bodyPr/>
          <a:lstStyle/>
          <a:p>
            <a:r>
              <a:rPr lang="en-GB" dirty="0"/>
              <a:t>Copyright @ 2016, Pearson Education, Inc.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1676400" y="609600"/>
            <a:ext cx="8991600" cy="838200"/>
          </a:xfrm>
        </p:spPr>
        <p:txBody>
          <a:bodyPr>
            <a:noAutofit/>
          </a:bodyPr>
          <a:lstStyle/>
          <a:p>
            <a:pPr>
              <a:defRPr/>
            </a:pPr>
            <a:r>
              <a:rPr lang="en-US" sz="4000" dirty="0">
                <a:solidFill>
                  <a:srgbClr val="000000"/>
                </a:solidFill>
                <a:effectLst>
                  <a:outerShdw blurRad="38100" dist="38100" dir="2700000" algn="tl">
                    <a:srgbClr val="FFFFFF"/>
                  </a:outerShdw>
                </a:effectLst>
              </a:rPr>
              <a:t>Constraints in Supertype/SUBTYPE RELATIONSHIPS</a:t>
            </a:r>
          </a:p>
        </p:txBody>
      </p:sp>
      <p:sp>
        <p:nvSpPr>
          <p:cNvPr id="164867" name="Rectangle 3"/>
          <p:cNvSpPr>
            <a:spLocks noGrp="1" noChangeArrowheads="1"/>
          </p:cNvSpPr>
          <p:nvPr>
            <p:ph idx="1"/>
          </p:nvPr>
        </p:nvSpPr>
        <p:spPr>
          <a:xfrm>
            <a:off x="1676400" y="1828800"/>
            <a:ext cx="8991600" cy="3352800"/>
          </a:xfrm>
        </p:spPr>
        <p:txBody>
          <a:bodyPr>
            <a:noAutofit/>
          </a:bodyPr>
          <a:lstStyle/>
          <a:p>
            <a:pPr>
              <a:defRPr/>
            </a:pPr>
            <a:r>
              <a:rPr lang="en-US" sz="4400" b="1" i="1" dirty="0">
                <a:solidFill>
                  <a:srgbClr val="000000"/>
                </a:solidFill>
                <a:effectLst>
                  <a:outerShdw blurRad="38100" dist="38100" dir="2700000" algn="tl">
                    <a:srgbClr val="FFFFFF"/>
                  </a:outerShdw>
                </a:effectLst>
              </a:rPr>
              <a:t>Completeness Constraints</a:t>
            </a:r>
            <a:r>
              <a:rPr lang="en-US" sz="4000" dirty="0">
                <a:solidFill>
                  <a:srgbClr val="000000"/>
                </a:solidFill>
                <a:effectLst>
                  <a:outerShdw blurRad="38100" dist="38100" dir="2700000" algn="tl">
                    <a:srgbClr val="FFFFFF"/>
                  </a:outerShdw>
                </a:effectLst>
              </a:rPr>
              <a:t>: Whether an instance of a supertype </a:t>
            </a:r>
            <a:r>
              <a:rPr lang="en-US" sz="4000" b="1" i="1" dirty="0">
                <a:solidFill>
                  <a:srgbClr val="000000"/>
                </a:solidFill>
                <a:effectLst>
                  <a:outerShdw blurRad="38100" dist="38100" dir="2700000" algn="tl">
                    <a:srgbClr val="FFFFFF"/>
                  </a:outerShdw>
                </a:effectLst>
              </a:rPr>
              <a:t>must</a:t>
            </a:r>
            <a:r>
              <a:rPr lang="en-US" sz="4000" dirty="0">
                <a:solidFill>
                  <a:srgbClr val="000000"/>
                </a:solidFill>
                <a:effectLst>
                  <a:outerShdw blurRad="38100" dist="38100" dir="2700000" algn="tl">
                    <a:srgbClr val="FFFFFF"/>
                  </a:outerShdw>
                </a:effectLst>
              </a:rPr>
              <a:t> also be a member of at least one subtype</a:t>
            </a:r>
          </a:p>
          <a:p>
            <a:pPr lvl="1">
              <a:defRPr/>
            </a:pPr>
            <a:r>
              <a:rPr lang="en-US" sz="3600" dirty="0">
                <a:solidFill>
                  <a:srgbClr val="000000"/>
                </a:solidFill>
                <a:effectLst>
                  <a:outerShdw blurRad="38100" dist="38100" dir="2700000" algn="tl">
                    <a:srgbClr val="FFFFFF"/>
                  </a:outerShdw>
                </a:effectLst>
              </a:rPr>
              <a:t>Total Specialization Rule: Yes (double line)</a:t>
            </a:r>
          </a:p>
          <a:p>
            <a:pPr lvl="1">
              <a:defRPr/>
            </a:pPr>
            <a:r>
              <a:rPr lang="en-US" sz="3600" dirty="0">
                <a:solidFill>
                  <a:srgbClr val="000000"/>
                </a:solidFill>
                <a:effectLst>
                  <a:outerShdw blurRad="38100" dist="38100" dir="2700000" algn="tl">
                    <a:srgbClr val="FFFFFF"/>
                  </a:outerShdw>
                </a:effectLst>
              </a:rPr>
              <a:t>Partial Specialization Rule: No (single line)</a:t>
            </a:r>
          </a:p>
        </p:txBody>
      </p:sp>
      <p:sp>
        <p:nvSpPr>
          <p:cNvPr id="2" name="Footer Placeholder 1">
            <a:extLst>
              <a:ext uri="{FF2B5EF4-FFF2-40B4-BE49-F238E27FC236}">
                <a16:creationId xmlns:a16="http://schemas.microsoft.com/office/drawing/2014/main" id="{2F363969-EFAB-49B0-AEF9-C3F57DD1EC4C}"/>
              </a:ext>
            </a:extLst>
          </p:cNvPr>
          <p:cNvSpPr>
            <a:spLocks noGrp="1"/>
          </p:cNvSpPr>
          <p:nvPr>
            <p:ph type="ftr" sz="quarter" idx="11"/>
          </p:nvPr>
        </p:nvSpPr>
        <p:spPr/>
        <p:txBody>
          <a:bodyPr/>
          <a:lstStyle/>
          <a:p>
            <a:r>
              <a:rPr lang="en-GB"/>
              <a:t>Copyright @ 2016, Pearson Education, Inc.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3"/>
          <p:cNvSpPr txBox="1">
            <a:spLocks noChangeArrowheads="1"/>
          </p:cNvSpPr>
          <p:nvPr/>
        </p:nvSpPr>
        <p:spPr bwMode="auto">
          <a:xfrm>
            <a:off x="2895601" y="212725"/>
            <a:ext cx="54393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000000"/>
                </a:solidFill>
                <a:latin typeface="Arial" pitchFamily="34" charset="0"/>
              </a:rPr>
              <a:t>Examples of completeness constraints</a:t>
            </a:r>
          </a:p>
        </p:txBody>
      </p:sp>
      <p:sp>
        <p:nvSpPr>
          <p:cNvPr id="24579" name="Text Box 4"/>
          <p:cNvSpPr txBox="1">
            <a:spLocks noChangeArrowheads="1"/>
          </p:cNvSpPr>
          <p:nvPr/>
        </p:nvSpPr>
        <p:spPr bwMode="auto">
          <a:xfrm>
            <a:off x="685801" y="699145"/>
            <a:ext cx="3813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000000"/>
                </a:solidFill>
                <a:latin typeface="Arial" pitchFamily="34" charset="0"/>
              </a:rPr>
              <a:t> a) Total specialization rule</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197" y="1581150"/>
            <a:ext cx="5892750" cy="3695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02BD72A2-D7C9-47EC-869C-5436194F8F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0947" y="1581150"/>
            <a:ext cx="4951110" cy="3695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Box 3">
            <a:extLst>
              <a:ext uri="{FF2B5EF4-FFF2-40B4-BE49-F238E27FC236}">
                <a16:creationId xmlns:a16="http://schemas.microsoft.com/office/drawing/2014/main" id="{EF460A62-B26E-4135-B1BA-5FE2A5E0650B}"/>
              </a:ext>
            </a:extLst>
          </p:cNvPr>
          <p:cNvSpPr txBox="1">
            <a:spLocks noChangeArrowheads="1"/>
          </p:cNvSpPr>
          <p:nvPr/>
        </p:nvSpPr>
        <p:spPr bwMode="auto">
          <a:xfrm>
            <a:off x="7032172" y="927745"/>
            <a:ext cx="3916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000000"/>
                </a:solidFill>
                <a:latin typeface="Arial" pitchFamily="34" charset="0"/>
              </a:rPr>
              <a:t>b) Partial specialization rule</a:t>
            </a:r>
          </a:p>
        </p:txBody>
      </p:sp>
      <p:sp>
        <p:nvSpPr>
          <p:cNvPr id="7" name="Footer Placeholder 1">
            <a:extLst>
              <a:ext uri="{FF2B5EF4-FFF2-40B4-BE49-F238E27FC236}">
                <a16:creationId xmlns:a16="http://schemas.microsoft.com/office/drawing/2014/main" id="{28AE1D6E-EDB8-476B-A228-99F9041EC1DC}"/>
              </a:ext>
            </a:extLst>
          </p:cNvPr>
          <p:cNvSpPr>
            <a:spLocks noGrp="1"/>
          </p:cNvSpPr>
          <p:nvPr>
            <p:ph type="ftr" sz="quarter" idx="11"/>
          </p:nvPr>
        </p:nvSpPr>
        <p:spPr>
          <a:xfrm>
            <a:off x="4038600" y="6356350"/>
            <a:ext cx="4114800" cy="365125"/>
          </a:xfrm>
        </p:spPr>
        <p:txBody>
          <a:bodyPr/>
          <a:lstStyle/>
          <a:p>
            <a:r>
              <a:rPr lang="en-GB" dirty="0"/>
              <a:t>Copyright @ 2016, Pearson Education, Inc.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1676400" y="609600"/>
            <a:ext cx="8991600" cy="838200"/>
          </a:xfrm>
        </p:spPr>
        <p:txBody>
          <a:bodyPr>
            <a:noAutofit/>
          </a:bodyPr>
          <a:lstStyle/>
          <a:p>
            <a:pPr>
              <a:defRPr/>
            </a:pPr>
            <a:r>
              <a:rPr lang="en-US" sz="4000" dirty="0">
                <a:solidFill>
                  <a:srgbClr val="000000"/>
                </a:solidFill>
                <a:effectLst>
                  <a:outerShdw blurRad="38100" dist="38100" dir="2700000" algn="tl">
                    <a:srgbClr val="FFFFFF"/>
                  </a:outerShdw>
                </a:effectLst>
              </a:rPr>
              <a:t>Constraints in Supertype/SUBTYPE RELATIONSHIPS</a:t>
            </a:r>
          </a:p>
        </p:txBody>
      </p:sp>
      <p:sp>
        <p:nvSpPr>
          <p:cNvPr id="167939" name="Rectangle 3"/>
          <p:cNvSpPr>
            <a:spLocks noGrp="1" noChangeArrowheads="1"/>
          </p:cNvSpPr>
          <p:nvPr>
            <p:ph idx="1"/>
          </p:nvPr>
        </p:nvSpPr>
        <p:spPr>
          <a:xfrm>
            <a:off x="1752600" y="1752601"/>
            <a:ext cx="8686800" cy="4525963"/>
          </a:xfrm>
        </p:spPr>
        <p:txBody>
          <a:bodyPr>
            <a:normAutofit/>
          </a:bodyPr>
          <a:lstStyle/>
          <a:p>
            <a:pPr>
              <a:defRPr/>
            </a:pPr>
            <a:r>
              <a:rPr lang="en-US" sz="4000" b="1" i="1" dirty="0">
                <a:solidFill>
                  <a:srgbClr val="000000"/>
                </a:solidFill>
                <a:effectLst>
                  <a:outerShdw blurRad="38100" dist="38100" dir="2700000" algn="tl">
                    <a:srgbClr val="FFFFFF"/>
                  </a:outerShdw>
                </a:effectLst>
              </a:rPr>
              <a:t>Disjointness Constraints</a:t>
            </a:r>
            <a:r>
              <a:rPr lang="en-US" sz="3600" dirty="0">
                <a:solidFill>
                  <a:srgbClr val="000000"/>
                </a:solidFill>
                <a:effectLst>
                  <a:outerShdw blurRad="38100" dist="38100" dir="2700000" algn="tl">
                    <a:srgbClr val="FFFFFF"/>
                  </a:outerShdw>
                </a:effectLst>
              </a:rPr>
              <a:t>:  Whether an instance of a supertype may </a:t>
            </a:r>
            <a:r>
              <a:rPr lang="en-US" sz="3600" i="1" dirty="0">
                <a:solidFill>
                  <a:srgbClr val="000000"/>
                </a:solidFill>
                <a:effectLst>
                  <a:outerShdw blurRad="38100" dist="38100" dir="2700000" algn="tl">
                    <a:srgbClr val="FFFFFF"/>
                  </a:outerShdw>
                </a:effectLst>
              </a:rPr>
              <a:t>simultaneously</a:t>
            </a:r>
            <a:r>
              <a:rPr lang="en-US" sz="3600" dirty="0">
                <a:solidFill>
                  <a:srgbClr val="000000"/>
                </a:solidFill>
                <a:effectLst>
                  <a:outerShdw blurRad="38100" dist="38100" dir="2700000" algn="tl">
                    <a:srgbClr val="FFFFFF"/>
                  </a:outerShdw>
                </a:effectLst>
              </a:rPr>
              <a:t> be a member of two (or more) subtypes</a:t>
            </a:r>
          </a:p>
          <a:p>
            <a:pPr lvl="1">
              <a:defRPr/>
            </a:pPr>
            <a:r>
              <a:rPr lang="en-US" sz="3200" dirty="0">
                <a:solidFill>
                  <a:srgbClr val="000000"/>
                </a:solidFill>
                <a:effectLst>
                  <a:outerShdw blurRad="38100" dist="38100" dir="2700000" algn="tl">
                    <a:srgbClr val="FFFFFF"/>
                  </a:outerShdw>
                </a:effectLst>
              </a:rPr>
              <a:t>Disjoint Rule: An instance of the supertype can be only ONE of the subtypes</a:t>
            </a:r>
          </a:p>
          <a:p>
            <a:pPr lvl="1">
              <a:defRPr/>
            </a:pPr>
            <a:r>
              <a:rPr lang="en-US" sz="3200" dirty="0">
                <a:solidFill>
                  <a:srgbClr val="000000"/>
                </a:solidFill>
                <a:effectLst>
                  <a:outerShdw blurRad="38100" dist="38100" dir="2700000" algn="tl">
                    <a:srgbClr val="FFFFFF"/>
                  </a:outerShdw>
                </a:effectLst>
              </a:rPr>
              <a:t>Overlap Rule: An instance of the supertype could be more than one of the subtypes</a:t>
            </a:r>
          </a:p>
        </p:txBody>
      </p:sp>
      <p:sp>
        <p:nvSpPr>
          <p:cNvPr id="2" name="Footer Placeholder 1">
            <a:extLst>
              <a:ext uri="{FF2B5EF4-FFF2-40B4-BE49-F238E27FC236}">
                <a16:creationId xmlns:a16="http://schemas.microsoft.com/office/drawing/2014/main" id="{2695BF06-BBBF-4E9C-B919-6059DFA65236}"/>
              </a:ext>
            </a:extLst>
          </p:cNvPr>
          <p:cNvSpPr>
            <a:spLocks noGrp="1"/>
          </p:cNvSpPr>
          <p:nvPr>
            <p:ph type="ftr" sz="quarter" idx="11"/>
          </p:nvPr>
        </p:nvSpPr>
        <p:spPr/>
        <p:txBody>
          <a:bodyPr/>
          <a:lstStyle/>
          <a:p>
            <a:r>
              <a:rPr lang="en-GB"/>
              <a:t>Copyright @ 2016, Pearson Education, Inc.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3"/>
          <p:cNvSpPr txBox="1">
            <a:spLocks noChangeArrowheads="1"/>
          </p:cNvSpPr>
          <p:nvPr/>
        </p:nvSpPr>
        <p:spPr bwMode="auto">
          <a:xfrm>
            <a:off x="5029201" y="609600"/>
            <a:ext cx="221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 a) Disjoint rule</a:t>
            </a:r>
          </a:p>
        </p:txBody>
      </p:sp>
      <p:sp>
        <p:nvSpPr>
          <p:cNvPr id="27652" name="Text Box 4"/>
          <p:cNvSpPr txBox="1">
            <a:spLocks noChangeArrowheads="1"/>
          </p:cNvSpPr>
          <p:nvPr/>
        </p:nvSpPr>
        <p:spPr bwMode="auto">
          <a:xfrm>
            <a:off x="2743201" y="0"/>
            <a:ext cx="51491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000000"/>
                </a:solidFill>
                <a:latin typeface="Arial" pitchFamily="34" charset="0"/>
              </a:rPr>
              <a:t>Examples of disjointness constraints</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1" y="1219200"/>
            <a:ext cx="7992341"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ooter Placeholder 1">
            <a:extLst>
              <a:ext uri="{FF2B5EF4-FFF2-40B4-BE49-F238E27FC236}">
                <a16:creationId xmlns:a16="http://schemas.microsoft.com/office/drawing/2014/main" id="{0481556C-4E4C-4256-8C45-035765C3B02F}"/>
              </a:ext>
            </a:extLst>
          </p:cNvPr>
          <p:cNvSpPr>
            <a:spLocks noGrp="1"/>
          </p:cNvSpPr>
          <p:nvPr>
            <p:ph type="ftr" sz="quarter" idx="11"/>
          </p:nvPr>
        </p:nvSpPr>
        <p:spPr>
          <a:xfrm>
            <a:off x="4038600" y="6356350"/>
            <a:ext cx="4114800" cy="365125"/>
          </a:xfrm>
        </p:spPr>
        <p:txBody>
          <a:bodyPr/>
          <a:lstStyle/>
          <a:p>
            <a:r>
              <a:rPr lang="en-GB" dirty="0"/>
              <a:t>Copyright @ 2016, Pearson Education, Inc.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3"/>
          <p:cNvSpPr txBox="1">
            <a:spLocks noChangeArrowheads="1"/>
          </p:cNvSpPr>
          <p:nvPr/>
        </p:nvSpPr>
        <p:spPr bwMode="auto">
          <a:xfrm>
            <a:off x="5257801" y="457200"/>
            <a:ext cx="2201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b) Overlap rule</a:t>
            </a:r>
          </a:p>
        </p:txBody>
      </p:sp>
      <p:sp>
        <p:nvSpPr>
          <p:cNvPr id="28676" name="Text Box 8"/>
          <p:cNvSpPr txBox="1">
            <a:spLocks noChangeArrowheads="1"/>
          </p:cNvSpPr>
          <p:nvPr/>
        </p:nvSpPr>
        <p:spPr bwMode="auto">
          <a:xfrm>
            <a:off x="2362201" y="76200"/>
            <a:ext cx="61061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000000"/>
                </a:solidFill>
                <a:latin typeface="Arial" pitchFamily="34" charset="0"/>
              </a:rPr>
              <a:t>Examples of disjointness constraints (cont.)</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1" y="1219200"/>
            <a:ext cx="8689009"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ooter Placeholder 1">
            <a:extLst>
              <a:ext uri="{FF2B5EF4-FFF2-40B4-BE49-F238E27FC236}">
                <a16:creationId xmlns:a16="http://schemas.microsoft.com/office/drawing/2014/main" id="{26CF95ED-E37B-46F2-9513-55277E2B0C4F}"/>
              </a:ext>
            </a:extLst>
          </p:cNvPr>
          <p:cNvSpPr>
            <a:spLocks noGrp="1"/>
          </p:cNvSpPr>
          <p:nvPr>
            <p:ph type="ftr" sz="quarter" idx="11"/>
          </p:nvPr>
        </p:nvSpPr>
        <p:spPr>
          <a:xfrm>
            <a:off x="4038600" y="6356350"/>
            <a:ext cx="4114800" cy="365125"/>
          </a:xfrm>
        </p:spPr>
        <p:txBody>
          <a:bodyPr/>
          <a:lstStyle/>
          <a:p>
            <a:r>
              <a:rPr lang="en-GB" dirty="0"/>
              <a:t>Copyright @ 2016, Pearson Education, Inc.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676400" y="609600"/>
            <a:ext cx="8991600" cy="838200"/>
          </a:xfrm>
        </p:spPr>
        <p:txBody>
          <a:bodyPr>
            <a:noAutofit/>
          </a:bodyPr>
          <a:lstStyle/>
          <a:p>
            <a:pPr>
              <a:defRPr/>
            </a:pPr>
            <a:r>
              <a:rPr lang="en-US" sz="4000" dirty="0">
                <a:solidFill>
                  <a:srgbClr val="000000"/>
                </a:solidFill>
                <a:effectLst>
                  <a:outerShdw blurRad="38100" dist="38100" dir="2700000" algn="tl">
                    <a:srgbClr val="FFFFFF"/>
                  </a:outerShdw>
                </a:effectLst>
              </a:rPr>
              <a:t>Constraints in Supertype/SUBTYPE RELATIONSHIPS</a:t>
            </a:r>
          </a:p>
        </p:txBody>
      </p:sp>
      <p:sp>
        <p:nvSpPr>
          <p:cNvPr id="171011" name="Rectangle 3"/>
          <p:cNvSpPr>
            <a:spLocks noGrp="1" noChangeArrowheads="1"/>
          </p:cNvSpPr>
          <p:nvPr>
            <p:ph idx="1"/>
          </p:nvPr>
        </p:nvSpPr>
        <p:spPr>
          <a:xfrm>
            <a:off x="1524000" y="1752601"/>
            <a:ext cx="8991600" cy="4525963"/>
          </a:xfrm>
        </p:spPr>
        <p:txBody>
          <a:bodyPr>
            <a:noAutofit/>
          </a:bodyPr>
          <a:lstStyle/>
          <a:p>
            <a:pPr>
              <a:buFont typeface="Wingdings 2"/>
              <a:buChar char=""/>
              <a:defRPr/>
            </a:pPr>
            <a:r>
              <a:rPr lang="en-US" sz="3600" b="1" i="1" dirty="0">
                <a:solidFill>
                  <a:srgbClr val="000000"/>
                </a:solidFill>
                <a:effectLst>
                  <a:outerShdw blurRad="38100" dist="38100" dir="2700000" algn="tl">
                    <a:srgbClr val="FFFFFF"/>
                  </a:outerShdw>
                </a:effectLst>
              </a:rPr>
              <a:t>Subtype Discriminator</a:t>
            </a:r>
            <a:r>
              <a:rPr lang="en-US" dirty="0">
                <a:solidFill>
                  <a:srgbClr val="000000"/>
                </a:solidFill>
                <a:effectLst>
                  <a:outerShdw blurRad="38100" dist="38100" dir="2700000" algn="tl">
                    <a:srgbClr val="FFFFFF"/>
                  </a:outerShdw>
                </a:effectLst>
              </a:rPr>
              <a:t>: An attribute of the supertype whose values determine the target subtype(s)</a:t>
            </a:r>
          </a:p>
          <a:p>
            <a:pPr lvl="1">
              <a:buFont typeface="Wingdings 2"/>
              <a:buChar char=""/>
              <a:defRPr/>
            </a:pPr>
            <a:r>
              <a:rPr lang="en-US" b="1" dirty="0">
                <a:solidFill>
                  <a:srgbClr val="000000"/>
                </a:solidFill>
                <a:effectLst>
                  <a:outerShdw blurRad="38100" dist="38100" dir="2700000" algn="tl">
                    <a:srgbClr val="FFFFFF"/>
                  </a:outerShdw>
                </a:effectLst>
              </a:rPr>
              <a:t>Disjoint</a:t>
            </a:r>
            <a:r>
              <a:rPr lang="en-US" dirty="0">
                <a:solidFill>
                  <a:srgbClr val="000000"/>
                </a:solidFill>
                <a:effectLst>
                  <a:outerShdw blurRad="38100" dist="38100" dir="2700000" algn="tl">
                    <a:srgbClr val="FFFFFF"/>
                  </a:outerShdw>
                </a:effectLst>
              </a:rPr>
              <a:t> – a </a:t>
            </a:r>
            <a:r>
              <a:rPr lang="en-US" i="1" dirty="0">
                <a:solidFill>
                  <a:srgbClr val="000000"/>
                </a:solidFill>
                <a:effectLst>
                  <a:outerShdw blurRad="38100" dist="38100" dir="2700000" algn="tl">
                    <a:srgbClr val="FFFFFF"/>
                  </a:outerShdw>
                </a:effectLst>
              </a:rPr>
              <a:t>simple</a:t>
            </a:r>
            <a:r>
              <a:rPr lang="en-US" dirty="0">
                <a:solidFill>
                  <a:srgbClr val="000000"/>
                </a:solidFill>
                <a:effectLst>
                  <a:outerShdw blurRad="38100" dist="38100" dir="2700000" algn="tl">
                    <a:srgbClr val="FFFFFF"/>
                  </a:outerShdw>
                </a:effectLst>
              </a:rPr>
              <a:t> attribute with alternative values to indicate the possible subtypes</a:t>
            </a:r>
          </a:p>
          <a:p>
            <a:pPr lvl="1">
              <a:buFont typeface="Wingdings 2"/>
              <a:buChar char=""/>
              <a:defRPr/>
            </a:pPr>
            <a:r>
              <a:rPr lang="en-US" b="1" dirty="0">
                <a:solidFill>
                  <a:srgbClr val="000000"/>
                </a:solidFill>
                <a:effectLst>
                  <a:outerShdw blurRad="38100" dist="38100" dir="2700000" algn="tl">
                    <a:srgbClr val="FFFFFF"/>
                  </a:outerShdw>
                </a:effectLst>
              </a:rPr>
              <a:t>Overlapping</a:t>
            </a:r>
            <a:r>
              <a:rPr lang="en-US" dirty="0">
                <a:solidFill>
                  <a:srgbClr val="000000"/>
                </a:solidFill>
                <a:effectLst>
                  <a:outerShdw blurRad="38100" dist="38100" dir="2700000" algn="tl">
                    <a:srgbClr val="FFFFFF"/>
                  </a:outerShdw>
                </a:effectLst>
              </a:rPr>
              <a:t> – a </a:t>
            </a:r>
            <a:r>
              <a:rPr lang="en-US" i="1" dirty="0">
                <a:solidFill>
                  <a:srgbClr val="000000"/>
                </a:solidFill>
                <a:effectLst>
                  <a:outerShdw blurRad="38100" dist="38100" dir="2700000" algn="tl">
                    <a:srgbClr val="FFFFFF"/>
                  </a:outerShdw>
                </a:effectLst>
              </a:rPr>
              <a:t>composite</a:t>
            </a:r>
            <a:r>
              <a:rPr lang="en-US" dirty="0">
                <a:solidFill>
                  <a:srgbClr val="000000"/>
                </a:solidFill>
                <a:effectLst>
                  <a:outerShdw blurRad="38100" dist="38100" dir="2700000" algn="tl">
                    <a:srgbClr val="FFFFFF"/>
                  </a:outerShdw>
                </a:effectLst>
              </a:rPr>
              <a:t> attribute whose subparts pertain to different subtypes. Each subpart contains a Boolean value to indicate whether or not the instance belongs to the associated subtype</a:t>
            </a:r>
          </a:p>
        </p:txBody>
      </p:sp>
      <p:sp>
        <p:nvSpPr>
          <p:cNvPr id="2" name="Footer Placeholder 1">
            <a:extLst>
              <a:ext uri="{FF2B5EF4-FFF2-40B4-BE49-F238E27FC236}">
                <a16:creationId xmlns:a16="http://schemas.microsoft.com/office/drawing/2014/main" id="{C7525AC2-C995-47B7-9F3C-9296414ED7AE}"/>
              </a:ext>
            </a:extLst>
          </p:cNvPr>
          <p:cNvSpPr>
            <a:spLocks noGrp="1"/>
          </p:cNvSpPr>
          <p:nvPr>
            <p:ph type="ftr" sz="quarter" idx="11"/>
          </p:nvPr>
        </p:nvSpPr>
        <p:spPr/>
        <p:txBody>
          <a:bodyPr/>
          <a:lstStyle/>
          <a:p>
            <a:r>
              <a:rPr lang="en-GB"/>
              <a:t>Copyright @ 2016, Pearson Education, Inc.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3"/>
          <p:cNvSpPr txBox="1">
            <a:spLocks noChangeArrowheads="1"/>
          </p:cNvSpPr>
          <p:nvPr/>
        </p:nvSpPr>
        <p:spPr bwMode="auto">
          <a:xfrm>
            <a:off x="1744664" y="381001"/>
            <a:ext cx="7128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000000"/>
                </a:solidFill>
                <a:latin typeface="Arial" pitchFamily="34" charset="0"/>
              </a:rPr>
              <a:t>Introducing a subtype discriminator (</a:t>
            </a:r>
            <a:r>
              <a:rPr lang="en-US" altLang="en-US" sz="2800" b="1" i="1" dirty="0">
                <a:solidFill>
                  <a:srgbClr val="000000"/>
                </a:solidFill>
                <a:latin typeface="Arial" pitchFamily="34" charset="0"/>
              </a:rPr>
              <a:t>disjoint</a:t>
            </a:r>
            <a:r>
              <a:rPr lang="en-US" altLang="en-US" sz="2400" dirty="0">
                <a:solidFill>
                  <a:srgbClr val="000000"/>
                </a:solidFill>
                <a:latin typeface="Arial" pitchFamily="34" charset="0"/>
              </a:rPr>
              <a:t> rule)</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1" y="1028700"/>
            <a:ext cx="8220075" cy="529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1">
            <a:extLst>
              <a:ext uri="{FF2B5EF4-FFF2-40B4-BE49-F238E27FC236}">
                <a16:creationId xmlns:a16="http://schemas.microsoft.com/office/drawing/2014/main" id="{22B27713-BC8B-42C0-A76D-8331748D56B1}"/>
              </a:ext>
            </a:extLst>
          </p:cNvPr>
          <p:cNvSpPr>
            <a:spLocks noGrp="1"/>
          </p:cNvSpPr>
          <p:nvPr>
            <p:ph type="ftr" sz="quarter" idx="11"/>
          </p:nvPr>
        </p:nvSpPr>
        <p:spPr>
          <a:xfrm>
            <a:off x="4038600" y="6356350"/>
            <a:ext cx="4114800" cy="365125"/>
          </a:xfrm>
        </p:spPr>
        <p:txBody>
          <a:bodyPr/>
          <a:lstStyle/>
          <a:p>
            <a:r>
              <a:rPr lang="en-GB" dirty="0"/>
              <a:t>Copyright @ 2016, Pearson Education, Inc.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ChangeArrowheads="1"/>
          </p:cNvSpPr>
          <p:nvPr/>
        </p:nvSpPr>
        <p:spPr bwMode="auto">
          <a:xfrm>
            <a:off x="3227388" y="166688"/>
            <a:ext cx="56705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800" dirty="0">
                <a:solidFill>
                  <a:srgbClr val="000000"/>
                </a:solidFill>
                <a:latin typeface="Times New Roman" pitchFamily="18" charset="0"/>
              </a:rPr>
              <a:t>Sample E-R Diagram</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6716" y="801831"/>
            <a:ext cx="8911895" cy="5578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1">
            <a:extLst>
              <a:ext uri="{FF2B5EF4-FFF2-40B4-BE49-F238E27FC236}">
                <a16:creationId xmlns:a16="http://schemas.microsoft.com/office/drawing/2014/main" id="{46A4C1D5-53F4-427C-9AF7-B807304618E9}"/>
              </a:ext>
            </a:extLst>
          </p:cNvPr>
          <p:cNvSpPr>
            <a:spLocks noGrp="1"/>
          </p:cNvSpPr>
          <p:nvPr>
            <p:ph type="ftr" sz="quarter" idx="11"/>
          </p:nvPr>
        </p:nvSpPr>
        <p:spPr>
          <a:xfrm>
            <a:off x="4038600" y="6356350"/>
            <a:ext cx="4114800" cy="365125"/>
          </a:xfrm>
        </p:spPr>
        <p:txBody>
          <a:bodyPr/>
          <a:lstStyle/>
          <a:p>
            <a:r>
              <a:rPr lang="en-GB" dirty="0"/>
              <a:t>Copyright @ 2016, Pearson Education, Inc. </a:t>
            </a: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3"/>
          <p:cNvSpPr txBox="1">
            <a:spLocks noChangeArrowheads="1"/>
          </p:cNvSpPr>
          <p:nvPr/>
        </p:nvSpPr>
        <p:spPr bwMode="auto">
          <a:xfrm>
            <a:off x="2860676" y="242888"/>
            <a:ext cx="531587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000000"/>
                </a:solidFill>
                <a:latin typeface="Arial" pitchFamily="34" charset="0"/>
              </a:rPr>
              <a:t>Subtype discriminator (</a:t>
            </a:r>
            <a:r>
              <a:rPr lang="en-US" altLang="en-US" sz="2800" b="1" i="1" dirty="0">
                <a:solidFill>
                  <a:srgbClr val="000000"/>
                </a:solidFill>
                <a:latin typeface="Arial" pitchFamily="34" charset="0"/>
              </a:rPr>
              <a:t>overlap</a:t>
            </a:r>
            <a:r>
              <a:rPr lang="en-US" altLang="en-US" sz="2400" dirty="0">
                <a:solidFill>
                  <a:srgbClr val="000000"/>
                </a:solidFill>
                <a:latin typeface="Arial" pitchFamily="34" charset="0"/>
              </a:rPr>
              <a:t> rule)</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990601"/>
            <a:ext cx="6743700" cy="5266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a:extLst>
              <a:ext uri="{FF2B5EF4-FFF2-40B4-BE49-F238E27FC236}">
                <a16:creationId xmlns:a16="http://schemas.microsoft.com/office/drawing/2014/main" id="{FBD21D40-21CE-4811-B5FE-54CCD54EAC1D}"/>
              </a:ext>
            </a:extLst>
          </p:cNvPr>
          <p:cNvSpPr>
            <a:spLocks noGrp="1"/>
          </p:cNvSpPr>
          <p:nvPr>
            <p:ph type="ftr" sz="quarter" idx="11"/>
          </p:nvPr>
        </p:nvSpPr>
        <p:spPr/>
        <p:txBody>
          <a:bodyPr/>
          <a:lstStyle/>
          <a:p>
            <a:r>
              <a:rPr lang="en-GB"/>
              <a:t>Copyright @ 2016, Pearson Education, Inc.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 Box 5"/>
          <p:cNvSpPr txBox="1">
            <a:spLocks noChangeArrowheads="1"/>
          </p:cNvSpPr>
          <p:nvPr/>
        </p:nvSpPr>
        <p:spPr bwMode="auto">
          <a:xfrm>
            <a:off x="2466975" y="152400"/>
            <a:ext cx="57647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000000"/>
                </a:solidFill>
                <a:latin typeface="Arial" pitchFamily="34" charset="0"/>
              </a:rPr>
              <a:t>Example of supertype/subtype hierarchy </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3164" y="686022"/>
            <a:ext cx="7310437" cy="56385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1">
            <a:extLst>
              <a:ext uri="{FF2B5EF4-FFF2-40B4-BE49-F238E27FC236}">
                <a16:creationId xmlns:a16="http://schemas.microsoft.com/office/drawing/2014/main" id="{5B0967F1-8344-47F8-8907-8BF275DC276A}"/>
              </a:ext>
            </a:extLst>
          </p:cNvPr>
          <p:cNvSpPr>
            <a:spLocks noGrp="1"/>
          </p:cNvSpPr>
          <p:nvPr>
            <p:ph type="ftr" sz="quarter" idx="11"/>
          </p:nvPr>
        </p:nvSpPr>
        <p:spPr>
          <a:xfrm>
            <a:off x="4038600" y="6356350"/>
            <a:ext cx="4114800" cy="365125"/>
          </a:xfrm>
        </p:spPr>
        <p:txBody>
          <a:bodyPr/>
          <a:lstStyle/>
          <a:p>
            <a:r>
              <a:rPr lang="en-GB" dirty="0"/>
              <a:t>Copyright @ 2016, Pearson Education, Inc.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67A89-D907-405D-AB59-6C95CD24AD0C}"/>
              </a:ext>
            </a:extLst>
          </p:cNvPr>
          <p:cNvSpPr>
            <a:spLocks noGrp="1"/>
          </p:cNvSpPr>
          <p:nvPr>
            <p:ph type="title"/>
          </p:nvPr>
        </p:nvSpPr>
        <p:spPr>
          <a:xfrm>
            <a:off x="936172" y="1257753"/>
            <a:ext cx="10515600" cy="1325563"/>
          </a:xfrm>
        </p:spPr>
        <p:txBody>
          <a:bodyPr/>
          <a:lstStyle/>
          <a:p>
            <a:r>
              <a:rPr lang="en-IE" dirty="0"/>
              <a:t>Questions?</a:t>
            </a:r>
            <a:endParaRPr lang="en-GB" dirty="0"/>
          </a:p>
        </p:txBody>
      </p:sp>
      <p:sp>
        <p:nvSpPr>
          <p:cNvPr id="4" name="Footer Placeholder 3">
            <a:extLst>
              <a:ext uri="{FF2B5EF4-FFF2-40B4-BE49-F238E27FC236}">
                <a16:creationId xmlns:a16="http://schemas.microsoft.com/office/drawing/2014/main" id="{A1FB9DAA-5915-4A02-AF57-F69196F12275}"/>
              </a:ext>
            </a:extLst>
          </p:cNvPr>
          <p:cNvSpPr>
            <a:spLocks noGrp="1"/>
          </p:cNvSpPr>
          <p:nvPr>
            <p:ph type="ftr" sz="quarter" idx="11"/>
          </p:nvPr>
        </p:nvSpPr>
        <p:spPr/>
        <p:txBody>
          <a:bodyPr/>
          <a:lstStyle/>
          <a:p>
            <a:r>
              <a:rPr lang="en-GB"/>
              <a:t>Copyright @ 2016, Pearson Education, Inc. </a:t>
            </a:r>
          </a:p>
        </p:txBody>
      </p:sp>
    </p:spTree>
    <p:extLst>
      <p:ext uri="{BB962C8B-B14F-4D97-AF65-F5344CB8AC3E}">
        <p14:creationId xmlns:p14="http://schemas.microsoft.com/office/powerpoint/2010/main" val="3595748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1981200" y="295835"/>
            <a:ext cx="8686800" cy="838200"/>
          </a:xfrm>
        </p:spPr>
        <p:txBody>
          <a:bodyPr/>
          <a:lstStyle/>
          <a:p>
            <a:pPr>
              <a:defRPr/>
            </a:pPr>
            <a:r>
              <a:rPr lang="en-US" dirty="0">
                <a:solidFill>
                  <a:srgbClr val="000000"/>
                </a:solidFill>
                <a:effectLst>
                  <a:outerShdw blurRad="38100" dist="38100" dir="2700000" algn="tl">
                    <a:srgbClr val="FFFFFF"/>
                  </a:outerShdw>
                </a:effectLst>
              </a:rPr>
              <a:t>Business Rules</a:t>
            </a:r>
          </a:p>
        </p:txBody>
      </p:sp>
      <p:sp>
        <p:nvSpPr>
          <p:cNvPr id="231427" name="Rectangle 3"/>
          <p:cNvSpPr>
            <a:spLocks noGrp="1" noChangeArrowheads="1"/>
          </p:cNvSpPr>
          <p:nvPr>
            <p:ph idx="1"/>
          </p:nvPr>
        </p:nvSpPr>
        <p:spPr>
          <a:xfrm>
            <a:off x="1998663" y="1712913"/>
            <a:ext cx="8229600" cy="4114800"/>
          </a:xfrm>
        </p:spPr>
        <p:txBody>
          <a:bodyPr>
            <a:normAutofit/>
          </a:bodyPr>
          <a:lstStyle/>
          <a:p>
            <a:pPr>
              <a:defRPr/>
            </a:pPr>
            <a:r>
              <a:rPr lang="en-US" dirty="0">
                <a:solidFill>
                  <a:srgbClr val="000000"/>
                </a:solidFill>
                <a:effectLst>
                  <a:outerShdw blurRad="38100" dist="38100" dir="2700000" algn="tl">
                    <a:srgbClr val="FFFFFF"/>
                  </a:outerShdw>
                </a:effectLst>
              </a:rPr>
              <a:t>Are statements that define or constrain some aspect of the business</a:t>
            </a:r>
          </a:p>
          <a:p>
            <a:pPr>
              <a:defRPr/>
            </a:pPr>
            <a:r>
              <a:rPr lang="en-US" dirty="0">
                <a:solidFill>
                  <a:srgbClr val="000000"/>
                </a:solidFill>
                <a:effectLst>
                  <a:outerShdw blurRad="38100" dist="38100" dir="2700000" algn="tl">
                    <a:srgbClr val="FFFFFF"/>
                  </a:outerShdw>
                </a:effectLst>
              </a:rPr>
              <a:t>Are derived from policies, procedures, events, functions</a:t>
            </a:r>
          </a:p>
          <a:p>
            <a:pPr>
              <a:defRPr/>
            </a:pPr>
            <a:r>
              <a:rPr lang="en-US" dirty="0">
                <a:solidFill>
                  <a:srgbClr val="000000"/>
                </a:solidFill>
                <a:effectLst>
                  <a:outerShdw blurRad="38100" dist="38100" dir="2700000" algn="tl">
                    <a:srgbClr val="FFFFFF"/>
                  </a:outerShdw>
                </a:effectLst>
              </a:rPr>
              <a:t>Assert business structure</a:t>
            </a:r>
          </a:p>
          <a:p>
            <a:pPr>
              <a:defRPr/>
            </a:pPr>
            <a:r>
              <a:rPr lang="en-US" dirty="0">
                <a:solidFill>
                  <a:srgbClr val="000000"/>
                </a:solidFill>
                <a:effectLst>
                  <a:outerShdw blurRad="38100" dist="38100" dir="2700000" algn="tl">
                    <a:srgbClr val="FFFFFF"/>
                  </a:outerShdw>
                </a:effectLst>
              </a:rPr>
              <a:t>Control/influence business behavior</a:t>
            </a:r>
          </a:p>
          <a:p>
            <a:pPr>
              <a:defRPr/>
            </a:pPr>
            <a:r>
              <a:rPr lang="en-US" dirty="0">
                <a:solidFill>
                  <a:srgbClr val="000000"/>
                </a:solidFill>
                <a:effectLst>
                  <a:outerShdw blurRad="38100" dist="38100" dir="2700000" algn="tl">
                    <a:srgbClr val="FFFFFF"/>
                  </a:outerShdw>
                </a:effectLst>
              </a:rPr>
              <a:t>Are expressed in terms familiar to end users</a:t>
            </a:r>
          </a:p>
          <a:p>
            <a:pPr>
              <a:defRPr/>
            </a:pPr>
            <a:r>
              <a:rPr lang="en-US" dirty="0">
                <a:solidFill>
                  <a:srgbClr val="000000"/>
                </a:solidFill>
                <a:effectLst>
                  <a:outerShdw blurRad="38100" dist="38100" dir="2700000" algn="tl">
                    <a:srgbClr val="FFFFFF"/>
                  </a:outerShdw>
                </a:effectLst>
              </a:rPr>
              <a:t>Are automated through DBMS software</a:t>
            </a:r>
          </a:p>
        </p:txBody>
      </p:sp>
      <p:sp>
        <p:nvSpPr>
          <p:cNvPr id="2" name="Footer Placeholder 1">
            <a:extLst>
              <a:ext uri="{FF2B5EF4-FFF2-40B4-BE49-F238E27FC236}">
                <a16:creationId xmlns:a16="http://schemas.microsoft.com/office/drawing/2014/main" id="{00576048-7DC0-407C-800B-28CEF1F6B82F}"/>
              </a:ext>
            </a:extLst>
          </p:cNvPr>
          <p:cNvSpPr>
            <a:spLocks noGrp="1"/>
          </p:cNvSpPr>
          <p:nvPr>
            <p:ph type="ftr" sz="quarter" idx="11"/>
          </p:nvPr>
        </p:nvSpPr>
        <p:spPr/>
        <p:txBody>
          <a:bodyPr/>
          <a:lstStyle/>
          <a:p>
            <a:r>
              <a:rPr lang="en-GB"/>
              <a:t>Copyright @ 2016, Pearson Education, Inc.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2279650" y="320675"/>
            <a:ext cx="7842250" cy="838200"/>
          </a:xfrm>
        </p:spPr>
        <p:txBody>
          <a:bodyPr/>
          <a:lstStyle/>
          <a:p>
            <a:pPr>
              <a:defRPr/>
            </a:pPr>
            <a:r>
              <a:rPr lang="en-US" sz="4000" dirty="0">
                <a:solidFill>
                  <a:srgbClr val="000000"/>
                </a:solidFill>
                <a:effectLst>
                  <a:outerShdw blurRad="38100" dist="38100" dir="2700000" algn="tl">
                    <a:srgbClr val="FFFFFF"/>
                  </a:outerShdw>
                </a:effectLst>
              </a:rPr>
              <a:t>A Good Business Rule Is:</a:t>
            </a:r>
          </a:p>
        </p:txBody>
      </p:sp>
      <p:sp>
        <p:nvSpPr>
          <p:cNvPr id="157699" name="Rectangle 3"/>
          <p:cNvSpPr>
            <a:spLocks noGrp="1" noChangeArrowheads="1"/>
          </p:cNvSpPr>
          <p:nvPr>
            <p:ph idx="1"/>
          </p:nvPr>
        </p:nvSpPr>
        <p:spPr/>
        <p:txBody>
          <a:bodyPr>
            <a:normAutofit/>
          </a:bodyPr>
          <a:lstStyle/>
          <a:p>
            <a:pPr>
              <a:lnSpc>
                <a:spcPct val="80000"/>
              </a:lnSpc>
              <a:defRPr/>
            </a:pPr>
            <a:r>
              <a:rPr lang="en-US" sz="3600" dirty="0">
                <a:solidFill>
                  <a:srgbClr val="000000"/>
                </a:solidFill>
                <a:effectLst>
                  <a:outerShdw blurRad="38100" dist="38100" dir="2700000" algn="tl">
                    <a:srgbClr val="FFFFFF"/>
                  </a:outerShdw>
                </a:effectLst>
              </a:rPr>
              <a:t>Declarative–what, not how</a:t>
            </a:r>
          </a:p>
          <a:p>
            <a:pPr>
              <a:lnSpc>
                <a:spcPct val="80000"/>
              </a:lnSpc>
              <a:defRPr/>
            </a:pPr>
            <a:r>
              <a:rPr lang="en-US" sz="3600" dirty="0">
                <a:solidFill>
                  <a:srgbClr val="000000"/>
                </a:solidFill>
                <a:effectLst>
                  <a:outerShdw blurRad="38100" dist="38100" dir="2700000" algn="tl">
                    <a:srgbClr val="FFFFFF"/>
                  </a:outerShdw>
                </a:effectLst>
              </a:rPr>
              <a:t>Precise–clear, agreed-upon meaning</a:t>
            </a:r>
          </a:p>
          <a:p>
            <a:pPr>
              <a:lnSpc>
                <a:spcPct val="80000"/>
              </a:lnSpc>
              <a:defRPr/>
            </a:pPr>
            <a:r>
              <a:rPr lang="en-US" sz="3600" dirty="0">
                <a:solidFill>
                  <a:srgbClr val="000000"/>
                </a:solidFill>
                <a:effectLst>
                  <a:outerShdw blurRad="38100" dist="38100" dir="2700000" algn="tl">
                    <a:srgbClr val="FFFFFF"/>
                  </a:outerShdw>
                </a:effectLst>
              </a:rPr>
              <a:t>Atomic–one statement</a:t>
            </a:r>
          </a:p>
          <a:p>
            <a:pPr>
              <a:lnSpc>
                <a:spcPct val="80000"/>
              </a:lnSpc>
              <a:defRPr/>
            </a:pPr>
            <a:r>
              <a:rPr lang="en-US" sz="3600" dirty="0">
                <a:solidFill>
                  <a:srgbClr val="000000"/>
                </a:solidFill>
                <a:effectLst>
                  <a:outerShdw blurRad="38100" dist="38100" dir="2700000" algn="tl">
                    <a:srgbClr val="FFFFFF"/>
                  </a:outerShdw>
                </a:effectLst>
              </a:rPr>
              <a:t>Consistent–internally and externally</a:t>
            </a:r>
          </a:p>
          <a:p>
            <a:pPr>
              <a:lnSpc>
                <a:spcPct val="80000"/>
              </a:lnSpc>
              <a:defRPr/>
            </a:pPr>
            <a:r>
              <a:rPr lang="en-US" sz="3600" dirty="0">
                <a:solidFill>
                  <a:srgbClr val="000000"/>
                </a:solidFill>
                <a:effectLst>
                  <a:outerShdw blurRad="38100" dist="38100" dir="2700000" algn="tl">
                    <a:srgbClr val="FFFFFF"/>
                  </a:outerShdw>
                </a:effectLst>
              </a:rPr>
              <a:t>Expressible–structured, natural language</a:t>
            </a:r>
          </a:p>
          <a:p>
            <a:pPr>
              <a:lnSpc>
                <a:spcPct val="80000"/>
              </a:lnSpc>
              <a:defRPr/>
            </a:pPr>
            <a:r>
              <a:rPr lang="en-US" sz="3600" dirty="0">
                <a:solidFill>
                  <a:srgbClr val="000000"/>
                </a:solidFill>
                <a:effectLst>
                  <a:outerShdw blurRad="38100" dist="38100" dir="2700000" algn="tl">
                    <a:srgbClr val="FFFFFF"/>
                  </a:outerShdw>
                </a:effectLst>
              </a:rPr>
              <a:t>Distinct–non-redundant</a:t>
            </a:r>
          </a:p>
          <a:p>
            <a:pPr>
              <a:lnSpc>
                <a:spcPct val="80000"/>
              </a:lnSpc>
              <a:defRPr/>
            </a:pPr>
            <a:r>
              <a:rPr lang="en-US" sz="3600" dirty="0">
                <a:solidFill>
                  <a:srgbClr val="000000"/>
                </a:solidFill>
                <a:effectLst>
                  <a:outerShdw blurRad="38100" dist="38100" dir="2700000" algn="tl">
                    <a:srgbClr val="FFFFFF"/>
                  </a:outerShdw>
                </a:effectLst>
              </a:rPr>
              <a:t>Business-oriented–understood by business people</a:t>
            </a:r>
          </a:p>
        </p:txBody>
      </p:sp>
      <p:sp>
        <p:nvSpPr>
          <p:cNvPr id="2" name="Footer Placeholder 1">
            <a:extLst>
              <a:ext uri="{FF2B5EF4-FFF2-40B4-BE49-F238E27FC236}">
                <a16:creationId xmlns:a16="http://schemas.microsoft.com/office/drawing/2014/main" id="{EC7AB054-2811-4066-8441-BEAF02332ACD}"/>
              </a:ext>
            </a:extLst>
          </p:cNvPr>
          <p:cNvSpPr>
            <a:spLocks noGrp="1"/>
          </p:cNvSpPr>
          <p:nvPr>
            <p:ph type="ftr" sz="quarter" idx="11"/>
          </p:nvPr>
        </p:nvSpPr>
        <p:spPr/>
        <p:txBody>
          <a:bodyPr/>
          <a:lstStyle/>
          <a:p>
            <a:r>
              <a:rPr lang="en-GB"/>
              <a:t>Copyright @ 2016, Pearson Education, Inc.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1897063" y="334963"/>
            <a:ext cx="8686800" cy="838200"/>
          </a:xfrm>
        </p:spPr>
        <p:txBody>
          <a:bodyPr/>
          <a:lstStyle/>
          <a:p>
            <a:pPr>
              <a:defRPr/>
            </a:pPr>
            <a:r>
              <a:rPr lang="en-US" sz="4000" dirty="0">
                <a:solidFill>
                  <a:srgbClr val="000000"/>
                </a:solidFill>
                <a:effectLst>
                  <a:outerShdw blurRad="38100" dist="38100" dir="2700000" algn="tl">
                    <a:srgbClr val="FFFFFF"/>
                  </a:outerShdw>
                </a:effectLst>
              </a:rPr>
              <a:t>Entity Type and Entity Instances</a:t>
            </a: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27" b="10361"/>
          <a:stretch/>
        </p:blipFill>
        <p:spPr bwMode="auto">
          <a:xfrm>
            <a:off x="1709057" y="1128714"/>
            <a:ext cx="9176633" cy="42379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a:extLst>
              <a:ext uri="{FF2B5EF4-FFF2-40B4-BE49-F238E27FC236}">
                <a16:creationId xmlns:a16="http://schemas.microsoft.com/office/drawing/2014/main" id="{C1F5B049-4566-4E9A-8EDE-81F9E59DD7D9}"/>
              </a:ext>
            </a:extLst>
          </p:cNvPr>
          <p:cNvSpPr>
            <a:spLocks noGrp="1"/>
          </p:cNvSpPr>
          <p:nvPr>
            <p:ph type="ftr" sz="quarter" idx="11"/>
          </p:nvPr>
        </p:nvSpPr>
        <p:spPr/>
        <p:txBody>
          <a:bodyPr/>
          <a:lstStyle/>
          <a:p>
            <a:r>
              <a:rPr lang="en-GB" dirty="0"/>
              <a:t>Copyright @ 2016, Pearson Education, Inc.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2332038" y="177800"/>
            <a:ext cx="7772400" cy="1143000"/>
          </a:xfrm>
        </p:spPr>
        <p:txBody>
          <a:bodyPr/>
          <a:lstStyle/>
          <a:p>
            <a:pPr>
              <a:defRPr/>
            </a:pPr>
            <a:r>
              <a:rPr lang="en-US" dirty="0">
                <a:solidFill>
                  <a:srgbClr val="000000"/>
                </a:solidFill>
                <a:effectLst>
                  <a:outerShdw blurRad="38100" dist="38100" dir="2700000" algn="tl">
                    <a:srgbClr val="FFFFFF"/>
                  </a:outerShdw>
                </a:effectLst>
              </a:rPr>
              <a:t>An Entity…</a:t>
            </a:r>
          </a:p>
        </p:txBody>
      </p:sp>
      <p:sp>
        <p:nvSpPr>
          <p:cNvPr id="164867" name="Rectangle 3"/>
          <p:cNvSpPr>
            <a:spLocks noGrp="1" noChangeArrowheads="1"/>
          </p:cNvSpPr>
          <p:nvPr>
            <p:ph idx="1"/>
          </p:nvPr>
        </p:nvSpPr>
        <p:spPr>
          <a:xfrm>
            <a:off x="2209800" y="1295400"/>
            <a:ext cx="7772400" cy="4800600"/>
          </a:xfrm>
        </p:spPr>
        <p:txBody>
          <a:bodyPr>
            <a:normAutofit/>
          </a:bodyPr>
          <a:lstStyle/>
          <a:p>
            <a:pPr>
              <a:defRPr/>
            </a:pPr>
            <a:r>
              <a:rPr lang="en-US" dirty="0">
                <a:solidFill>
                  <a:srgbClr val="000000"/>
                </a:solidFill>
                <a:effectLst>
                  <a:outerShdw blurRad="38100" dist="38100" dir="2700000" algn="tl">
                    <a:srgbClr val="FFFFFF"/>
                  </a:outerShdw>
                </a:effectLst>
              </a:rPr>
              <a:t>SHOULD BE:</a:t>
            </a:r>
          </a:p>
          <a:p>
            <a:pPr lvl="1">
              <a:defRPr/>
            </a:pPr>
            <a:r>
              <a:rPr lang="en-US" dirty="0">
                <a:solidFill>
                  <a:srgbClr val="000000"/>
                </a:solidFill>
                <a:effectLst>
                  <a:outerShdw blurRad="38100" dist="38100" dir="2700000" algn="tl">
                    <a:srgbClr val="FFFFFF"/>
                  </a:outerShdw>
                </a:effectLst>
              </a:rPr>
              <a:t>An object that will have many instances in the database</a:t>
            </a:r>
          </a:p>
          <a:p>
            <a:pPr lvl="1">
              <a:defRPr/>
            </a:pPr>
            <a:r>
              <a:rPr lang="en-US" dirty="0">
                <a:solidFill>
                  <a:srgbClr val="000000"/>
                </a:solidFill>
                <a:effectLst>
                  <a:outerShdw blurRad="38100" dist="38100" dir="2700000" algn="tl">
                    <a:srgbClr val="FFFFFF"/>
                  </a:outerShdw>
                </a:effectLst>
              </a:rPr>
              <a:t>An object that will be composed of multiple attributes</a:t>
            </a:r>
          </a:p>
          <a:p>
            <a:pPr lvl="1">
              <a:defRPr/>
            </a:pPr>
            <a:r>
              <a:rPr lang="en-US" dirty="0">
                <a:solidFill>
                  <a:srgbClr val="000000"/>
                </a:solidFill>
                <a:effectLst>
                  <a:outerShdw blurRad="38100" dist="38100" dir="2700000" algn="tl">
                    <a:srgbClr val="FFFFFF"/>
                  </a:outerShdw>
                </a:effectLst>
              </a:rPr>
              <a:t>An object that we are trying to model</a:t>
            </a:r>
          </a:p>
          <a:p>
            <a:pPr>
              <a:defRPr/>
            </a:pPr>
            <a:r>
              <a:rPr lang="en-US" dirty="0">
                <a:solidFill>
                  <a:srgbClr val="000000"/>
                </a:solidFill>
                <a:effectLst>
                  <a:outerShdw blurRad="38100" dist="38100" dir="2700000" algn="tl">
                    <a:srgbClr val="FFFFFF"/>
                  </a:outerShdw>
                </a:effectLst>
              </a:rPr>
              <a:t>SHOULD NOT BE:</a:t>
            </a:r>
          </a:p>
          <a:p>
            <a:pPr lvl="1">
              <a:defRPr/>
            </a:pPr>
            <a:r>
              <a:rPr lang="en-US" dirty="0">
                <a:solidFill>
                  <a:srgbClr val="000000"/>
                </a:solidFill>
                <a:effectLst>
                  <a:outerShdw blurRad="38100" dist="38100" dir="2700000" algn="tl">
                    <a:srgbClr val="FFFFFF"/>
                  </a:outerShdw>
                </a:effectLst>
              </a:rPr>
              <a:t>A user of the database system </a:t>
            </a:r>
          </a:p>
          <a:p>
            <a:pPr lvl="1">
              <a:defRPr/>
            </a:pPr>
            <a:r>
              <a:rPr lang="en-US" dirty="0">
                <a:solidFill>
                  <a:srgbClr val="000000"/>
                </a:solidFill>
                <a:effectLst>
                  <a:outerShdw blurRad="38100" dist="38100" dir="2700000" algn="tl">
                    <a:srgbClr val="FFFFFF"/>
                  </a:outerShdw>
                </a:effectLst>
              </a:rPr>
              <a:t>An output of the database system (e.g., a report)</a:t>
            </a:r>
          </a:p>
        </p:txBody>
      </p:sp>
      <p:sp>
        <p:nvSpPr>
          <p:cNvPr id="2" name="Footer Placeholder 1">
            <a:extLst>
              <a:ext uri="{FF2B5EF4-FFF2-40B4-BE49-F238E27FC236}">
                <a16:creationId xmlns:a16="http://schemas.microsoft.com/office/drawing/2014/main" id="{C5FBADD3-16F0-438D-B779-E05333F737A0}"/>
              </a:ext>
            </a:extLst>
          </p:cNvPr>
          <p:cNvSpPr>
            <a:spLocks noGrp="1"/>
          </p:cNvSpPr>
          <p:nvPr>
            <p:ph type="ftr" sz="quarter" idx="11"/>
          </p:nvPr>
        </p:nvSpPr>
        <p:spPr/>
        <p:txBody>
          <a:bodyPr/>
          <a:lstStyle/>
          <a:p>
            <a:r>
              <a:rPr lang="en-GB"/>
              <a:t>Copyright @ 2016, Pearson Education, Inc.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8741" y="1110440"/>
            <a:ext cx="4924790" cy="52254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556" name="Text Box 4"/>
          <p:cNvSpPr txBox="1">
            <a:spLocks noChangeArrowheads="1"/>
          </p:cNvSpPr>
          <p:nvPr/>
        </p:nvSpPr>
        <p:spPr bwMode="auto">
          <a:xfrm>
            <a:off x="4986339" y="2005464"/>
            <a:ext cx="1863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a:solidFill>
                  <a:srgbClr val="990000"/>
                </a:solidFill>
                <a:latin typeface="Times New Roman" pitchFamily="18" charset="0"/>
              </a:rPr>
              <a:t>Inappropriate entities</a:t>
            </a:r>
          </a:p>
        </p:txBody>
      </p:sp>
      <p:grpSp>
        <p:nvGrpSpPr>
          <p:cNvPr id="23557" name="Group 5"/>
          <p:cNvGrpSpPr>
            <a:grpSpLocks/>
          </p:cNvGrpSpPr>
          <p:nvPr/>
        </p:nvGrpSpPr>
        <p:grpSpPr bwMode="auto">
          <a:xfrm>
            <a:off x="2155826" y="1176789"/>
            <a:ext cx="3040063" cy="1457325"/>
            <a:chOff x="58" y="384"/>
            <a:chExt cx="2342" cy="1536"/>
          </a:xfrm>
        </p:grpSpPr>
        <p:sp>
          <p:nvSpPr>
            <p:cNvPr id="23563" name="Rectangle 6"/>
            <p:cNvSpPr>
              <a:spLocks noChangeArrowheads="1"/>
            </p:cNvSpPr>
            <p:nvPr/>
          </p:nvSpPr>
          <p:spPr bwMode="auto">
            <a:xfrm>
              <a:off x="1297" y="384"/>
              <a:ext cx="1103" cy="1536"/>
            </a:xfrm>
            <a:prstGeom prst="rect">
              <a:avLst/>
            </a:prstGeom>
            <a:noFill/>
            <a:ln w="2222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65895" name="Text Box 7"/>
            <p:cNvSpPr txBox="1">
              <a:spLocks noChangeArrowheads="1"/>
            </p:cNvSpPr>
            <p:nvPr/>
          </p:nvSpPr>
          <p:spPr bwMode="auto">
            <a:xfrm>
              <a:off x="58" y="792"/>
              <a:ext cx="1278" cy="876"/>
            </a:xfrm>
            <a:prstGeom prst="rect">
              <a:avLst/>
            </a:prstGeom>
            <a:noFill/>
            <a:ln w="12700">
              <a:noFill/>
              <a:miter lim="800000"/>
              <a:headEnd/>
              <a:tailEnd/>
            </a:ln>
            <a:effectLst/>
          </p:spPr>
          <p:txBody>
            <a:bodyPr>
              <a:spAutoFit/>
            </a:bodyPr>
            <a:lstStyle/>
            <a:p>
              <a:pPr>
                <a:defRPr/>
              </a:pPr>
              <a:r>
                <a:rPr lang="en-US" sz="2400" b="1" dirty="0">
                  <a:solidFill>
                    <a:srgbClr val="990000"/>
                  </a:solidFill>
                  <a:effectLst>
                    <a:outerShdw blurRad="38100" dist="38100" dir="2700000" algn="tl">
                      <a:srgbClr val="000000"/>
                    </a:outerShdw>
                  </a:effectLst>
                  <a:latin typeface="Times New Roman" pitchFamily="18" charset="0"/>
                  <a:cs typeface="Arial" charset="0"/>
                </a:rPr>
                <a:t>System </a:t>
              </a:r>
            </a:p>
            <a:p>
              <a:pPr>
                <a:defRPr/>
              </a:pPr>
              <a:r>
                <a:rPr lang="en-US" sz="2400" b="1" dirty="0">
                  <a:solidFill>
                    <a:srgbClr val="990000"/>
                  </a:solidFill>
                  <a:effectLst>
                    <a:outerShdw blurRad="38100" dist="38100" dir="2700000" algn="tl">
                      <a:srgbClr val="000000"/>
                    </a:outerShdw>
                  </a:effectLst>
                  <a:latin typeface="Times New Roman" pitchFamily="18" charset="0"/>
                  <a:cs typeface="Arial" charset="0"/>
                </a:rPr>
                <a:t>user</a:t>
              </a:r>
            </a:p>
          </p:txBody>
        </p:sp>
      </p:grpSp>
      <p:grpSp>
        <p:nvGrpSpPr>
          <p:cNvPr id="23558" name="Group 8"/>
          <p:cNvGrpSpPr>
            <a:grpSpLocks/>
          </p:cNvGrpSpPr>
          <p:nvPr/>
        </p:nvGrpSpPr>
        <p:grpSpPr bwMode="auto">
          <a:xfrm>
            <a:off x="6677025" y="1157739"/>
            <a:ext cx="4002088" cy="1487487"/>
            <a:chOff x="3120" y="336"/>
            <a:chExt cx="2616" cy="1450"/>
          </a:xfrm>
        </p:grpSpPr>
        <p:sp>
          <p:nvSpPr>
            <p:cNvPr id="23561" name="Rectangle 9"/>
            <p:cNvSpPr>
              <a:spLocks noChangeArrowheads="1"/>
            </p:cNvSpPr>
            <p:nvPr/>
          </p:nvSpPr>
          <p:spPr bwMode="auto">
            <a:xfrm flipH="1">
              <a:off x="3120" y="336"/>
              <a:ext cx="1010" cy="1450"/>
            </a:xfrm>
            <a:prstGeom prst="rect">
              <a:avLst/>
            </a:prstGeom>
            <a:noFill/>
            <a:ln w="2222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65898" name="Text Box 10"/>
            <p:cNvSpPr txBox="1">
              <a:spLocks noChangeArrowheads="1"/>
            </p:cNvSpPr>
            <p:nvPr/>
          </p:nvSpPr>
          <p:spPr bwMode="auto">
            <a:xfrm flipH="1">
              <a:off x="4440" y="649"/>
              <a:ext cx="1296" cy="814"/>
            </a:xfrm>
            <a:prstGeom prst="rect">
              <a:avLst/>
            </a:prstGeom>
            <a:noFill/>
            <a:ln w="12700">
              <a:noFill/>
              <a:miter lim="800000"/>
              <a:headEnd/>
              <a:tailEnd/>
            </a:ln>
            <a:effectLst/>
          </p:spPr>
          <p:txBody>
            <a:bodyPr>
              <a:spAutoFit/>
            </a:bodyPr>
            <a:lstStyle/>
            <a:p>
              <a:pPr>
                <a:defRPr/>
              </a:pPr>
              <a:r>
                <a:rPr lang="en-US" sz="2400" b="1" dirty="0">
                  <a:solidFill>
                    <a:srgbClr val="990000"/>
                  </a:solidFill>
                  <a:effectLst>
                    <a:outerShdw blurRad="38100" dist="38100" dir="2700000" algn="tl">
                      <a:srgbClr val="000000"/>
                    </a:outerShdw>
                  </a:effectLst>
                  <a:latin typeface="Times New Roman" pitchFamily="18" charset="0"/>
                  <a:cs typeface="Arial" charset="0"/>
                </a:rPr>
                <a:t>System output</a:t>
              </a:r>
            </a:p>
          </p:txBody>
        </p:sp>
      </p:grpSp>
      <p:sp>
        <p:nvSpPr>
          <p:cNvPr id="23559" name="Text Box 14"/>
          <p:cNvSpPr txBox="1">
            <a:spLocks noChangeArrowheads="1"/>
          </p:cNvSpPr>
          <p:nvPr/>
        </p:nvSpPr>
        <p:spPr bwMode="auto">
          <a:xfrm>
            <a:off x="1847311" y="359103"/>
            <a:ext cx="42883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dirty="0">
                <a:solidFill>
                  <a:srgbClr val="000000"/>
                </a:solidFill>
                <a:latin typeface="Times New Roman" pitchFamily="18" charset="0"/>
              </a:rPr>
              <a:t>Example of inappropriate entities</a:t>
            </a:r>
          </a:p>
        </p:txBody>
      </p:sp>
      <p:sp>
        <p:nvSpPr>
          <p:cNvPr id="23560" name="Text Box 13"/>
          <p:cNvSpPr txBox="1">
            <a:spLocks noChangeArrowheads="1"/>
          </p:cNvSpPr>
          <p:nvPr/>
        </p:nvSpPr>
        <p:spPr bwMode="auto">
          <a:xfrm>
            <a:off x="8534400" y="5305269"/>
            <a:ext cx="2057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200">
                <a:solidFill>
                  <a:srgbClr val="990000"/>
                </a:solidFill>
                <a:latin typeface="Times New Roman" pitchFamily="18" charset="0"/>
              </a:rPr>
              <a:t>Appropriate entities</a:t>
            </a:r>
          </a:p>
        </p:txBody>
      </p:sp>
      <p:sp>
        <p:nvSpPr>
          <p:cNvPr id="13" name="Footer Placeholder 1">
            <a:extLst>
              <a:ext uri="{FF2B5EF4-FFF2-40B4-BE49-F238E27FC236}">
                <a16:creationId xmlns:a16="http://schemas.microsoft.com/office/drawing/2014/main" id="{5402DC80-AD8B-4EF1-BFB5-A9DBD9CA1D49}"/>
              </a:ext>
            </a:extLst>
          </p:cNvPr>
          <p:cNvSpPr>
            <a:spLocks noGrp="1"/>
          </p:cNvSpPr>
          <p:nvPr>
            <p:ph type="ftr" sz="quarter" idx="11"/>
          </p:nvPr>
        </p:nvSpPr>
        <p:spPr>
          <a:xfrm>
            <a:off x="4038600" y="6356350"/>
            <a:ext cx="4114800" cy="365125"/>
          </a:xfrm>
        </p:spPr>
        <p:txBody>
          <a:bodyPr/>
          <a:lstStyle/>
          <a:p>
            <a:r>
              <a:rPr lang="en-GB" dirty="0"/>
              <a:t>Copyright @ 2016, Pearson Education, Inc.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3048</Words>
  <Application>Microsoft Office PowerPoint</Application>
  <PresentationFormat>Widescreen</PresentationFormat>
  <Paragraphs>300</Paragraphs>
  <Slides>42</Slides>
  <Notes>38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Calibri Light</vt:lpstr>
      <vt:lpstr>Tahoma</vt:lpstr>
      <vt:lpstr>Times New Roman</vt:lpstr>
      <vt:lpstr>Wingdings</vt:lpstr>
      <vt:lpstr>Wingdings 2</vt:lpstr>
      <vt:lpstr>Office Theme</vt:lpstr>
      <vt:lpstr>Relational Databases</vt:lpstr>
      <vt:lpstr>ER Modelling – Analysis Stage</vt:lpstr>
      <vt:lpstr>E-R Model Constructs</vt:lpstr>
      <vt:lpstr>PowerPoint Presentation</vt:lpstr>
      <vt:lpstr>Business Rules</vt:lpstr>
      <vt:lpstr>A Good Business Rule Is:</vt:lpstr>
      <vt:lpstr>Entity Type and Entity Instances</vt:lpstr>
      <vt:lpstr>An Entity…</vt:lpstr>
      <vt:lpstr>PowerPoint Presentation</vt:lpstr>
      <vt:lpstr>Strong vs. Weak Entities, and Identifying Relationships</vt:lpstr>
      <vt:lpstr>Guidelines for Naming and Defining Entities</vt:lpstr>
      <vt:lpstr>Attributes</vt:lpstr>
      <vt:lpstr>Attributes</vt:lpstr>
      <vt:lpstr>Identifiers (Keys)</vt:lpstr>
      <vt:lpstr>Modeling Relationships</vt:lpstr>
      <vt:lpstr>PowerPoint Presentation</vt:lpstr>
      <vt:lpstr>Degree of Relationships</vt:lpstr>
      <vt:lpstr>PowerPoint Presentation</vt:lpstr>
      <vt:lpstr>Cardinality of Relationships</vt:lpstr>
      <vt:lpstr>PowerPoint Presentation</vt:lpstr>
      <vt:lpstr>Cardinality Constraints</vt:lpstr>
      <vt:lpstr>PowerPoint Presentation</vt:lpstr>
      <vt:lpstr>PowerPoint Presentation</vt:lpstr>
      <vt:lpstr>Associative Entities</vt:lpstr>
      <vt:lpstr>PowerPoint Presentation</vt:lpstr>
      <vt:lpstr>EER Modelling</vt:lpstr>
      <vt:lpstr>Supertypes and Subtypes</vt:lpstr>
      <vt:lpstr>PowerPoint Presentation</vt:lpstr>
      <vt:lpstr>Relationships and Subtypes</vt:lpstr>
      <vt:lpstr>Generalization and Specialization</vt:lpstr>
      <vt:lpstr>PowerPoint Presentation</vt:lpstr>
      <vt:lpstr>PowerPoint Presentation</vt:lpstr>
      <vt:lpstr>Constraints in Supertype/SUBTYPE RELATIONSHIPS</vt:lpstr>
      <vt:lpstr>PowerPoint Presentation</vt:lpstr>
      <vt:lpstr>Constraints in Supertype/SUBTYPE RELATIONSHIPS</vt:lpstr>
      <vt:lpstr>PowerPoint Presentation</vt:lpstr>
      <vt:lpstr>PowerPoint Presentation</vt:lpstr>
      <vt:lpstr>Constraints in Supertype/SUBTYPE RELATIONSHIPS</vt:lpstr>
      <vt:lpstr>PowerPoint Presentation</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Databases</dc:title>
  <dc:creator>haarisafzal@gmail.com</dc:creator>
  <cp:lastModifiedBy>Shazia Afzal</cp:lastModifiedBy>
  <cp:revision>21</cp:revision>
  <dcterms:created xsi:type="dcterms:W3CDTF">2018-09-23T17:00:28Z</dcterms:created>
  <dcterms:modified xsi:type="dcterms:W3CDTF">2018-09-24T12:19:04Z</dcterms:modified>
</cp:coreProperties>
</file>