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6"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D4A9C8-72F8-447F-B436-E990E5A708FC}"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8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D4A9C8-72F8-447F-B436-E990E5A708FC}"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604901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D4A9C8-72F8-447F-B436-E990E5A708FC}"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3309901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D4A9C8-72F8-447F-B436-E990E5A708FC}"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879606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D4A9C8-72F8-447F-B436-E990E5A708FC}"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514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D4A9C8-72F8-447F-B436-E990E5A708FC}" type="datetimeFigureOut">
              <a:rPr lang="en-IN" smtClean="0"/>
              <a:t>10/03/2023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3695387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D4A9C8-72F8-447F-B436-E990E5A708FC}" type="datetimeFigureOut">
              <a:rPr lang="en-IN" smtClean="0"/>
              <a:t>10/03/2023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386563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D4A9C8-72F8-447F-B436-E990E5A708FC}" type="datetimeFigureOut">
              <a:rPr lang="en-IN" smtClean="0"/>
              <a:t>10/03/2023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3239106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5D4A9C8-72F8-447F-B436-E990E5A708FC}" type="datetimeFigureOut">
              <a:rPr lang="en-IN" smtClean="0"/>
              <a:t>10/03/2023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3372677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5D4A9C8-72F8-447F-B436-E990E5A708FC}" type="datetimeFigureOut">
              <a:rPr lang="en-IN" smtClean="0"/>
              <a:t>10/03/2023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502E96D-A5B9-430B-BEB8-F8988832069C}" type="slidenum">
              <a:rPr lang="en-IN" smtClean="0"/>
              <a:t>‹#›</a:t>
            </a:fld>
            <a:endParaRPr lang="en-IN"/>
          </a:p>
        </p:txBody>
      </p:sp>
    </p:spTree>
    <p:extLst>
      <p:ext uri="{BB962C8B-B14F-4D97-AF65-F5344CB8AC3E}">
        <p14:creationId xmlns:p14="http://schemas.microsoft.com/office/powerpoint/2010/main" val="1052264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D4A9C8-72F8-447F-B436-E990E5A708FC}" type="datetimeFigureOut">
              <a:rPr lang="en-IN" smtClean="0"/>
              <a:t>10/03/2023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55822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5D4A9C8-72F8-447F-B436-E990E5A708FC}" type="datetimeFigureOut">
              <a:rPr lang="en-IN" smtClean="0"/>
              <a:t>10/03/2023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502E96D-A5B9-430B-BEB8-F8988832069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4813763"/>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tmp"/><Relationship Id="rId4" Type="http://schemas.openxmlformats.org/officeDocument/2006/relationships/image" Target="../media/image8.tmp"/></Relationships>
</file>

<file path=ppt/slides/_rels/slide12.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echtarget.com/searchbusinessanalytics/definition/business-intelligence-architecture"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C20B1-C8D3-6F69-B57A-17FC14C4DE41}"/>
              </a:ext>
            </a:extLst>
          </p:cNvPr>
          <p:cNvSpPr>
            <a:spLocks noGrp="1"/>
          </p:cNvSpPr>
          <p:nvPr>
            <p:ph type="ctrTitle"/>
          </p:nvPr>
        </p:nvSpPr>
        <p:spPr>
          <a:xfrm>
            <a:off x="248477" y="758952"/>
            <a:ext cx="11420061" cy="2043883"/>
          </a:xfrm>
        </p:spPr>
        <p:txBody>
          <a:bodyPr>
            <a:normAutofit/>
          </a:bodyPr>
          <a:lstStyle/>
          <a:p>
            <a:pPr algn="ctr"/>
            <a:r>
              <a:rPr lang="en-IN" sz="6000" b="1" dirty="0">
                <a:latin typeface="Times New Roman" panose="02020603050405020304" pitchFamily="18" charset="0"/>
                <a:cs typeface="Times New Roman" panose="02020603050405020304" pitchFamily="18" charset="0"/>
              </a:rPr>
              <a:t>E-COMMERCE DASHBOARD</a:t>
            </a:r>
          </a:p>
        </p:txBody>
      </p:sp>
      <p:sp>
        <p:nvSpPr>
          <p:cNvPr id="3" name="Subtitle 2">
            <a:extLst>
              <a:ext uri="{FF2B5EF4-FFF2-40B4-BE49-F238E27FC236}">
                <a16:creationId xmlns:a16="http://schemas.microsoft.com/office/drawing/2014/main" id="{6CFBD8B6-A8B6-CEA8-5D00-F9DF48CD611B}"/>
              </a:ext>
            </a:extLst>
          </p:cNvPr>
          <p:cNvSpPr>
            <a:spLocks noGrp="1"/>
          </p:cNvSpPr>
          <p:nvPr>
            <p:ph type="subTitle" idx="1"/>
          </p:nvPr>
        </p:nvSpPr>
        <p:spPr>
          <a:xfrm>
            <a:off x="1139807" y="3483666"/>
            <a:ext cx="10058400" cy="1143000"/>
          </a:xfrm>
        </p:spPr>
        <p:txBody>
          <a:bodyPr>
            <a:normAutofit/>
          </a:bodyPr>
          <a:lstStyle/>
          <a:p>
            <a:pPr algn="ctr"/>
            <a:r>
              <a:rPr lang="en-IN" sz="4000" b="1" dirty="0">
                <a:latin typeface="Times New Roman" panose="02020603050405020304" pitchFamily="18" charset="0"/>
                <a:cs typeface="Times New Roman" panose="02020603050405020304" pitchFamily="18" charset="0"/>
              </a:rPr>
              <a:t>Project Report</a:t>
            </a:r>
          </a:p>
        </p:txBody>
      </p:sp>
      <p:pic>
        <p:nvPicPr>
          <p:cNvPr id="4" name="Picture 3" descr="Affordable &amp; Competent Courses | iNeuron.ai">
            <a:extLst>
              <a:ext uri="{FF2B5EF4-FFF2-40B4-BE49-F238E27FC236}">
                <a16:creationId xmlns:a16="http://schemas.microsoft.com/office/drawing/2014/main" id="{6BC2CB4A-9B01-4969-8524-3E74FE26199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170887"/>
            <a:ext cx="1594234" cy="435400"/>
          </a:xfrm>
          <a:prstGeom prst="rect">
            <a:avLst/>
          </a:prstGeom>
          <a:noFill/>
          <a:ln>
            <a:noFill/>
          </a:ln>
        </p:spPr>
      </p:pic>
      <p:sp>
        <p:nvSpPr>
          <p:cNvPr id="6" name="TextBox 5">
            <a:extLst>
              <a:ext uri="{FF2B5EF4-FFF2-40B4-BE49-F238E27FC236}">
                <a16:creationId xmlns:a16="http://schemas.microsoft.com/office/drawing/2014/main" id="{3EE88239-4B62-29AD-9B18-C3A795A3BC71}"/>
              </a:ext>
            </a:extLst>
          </p:cNvPr>
          <p:cNvSpPr txBox="1"/>
          <p:nvPr/>
        </p:nvSpPr>
        <p:spPr>
          <a:xfrm>
            <a:off x="8567226" y="4661166"/>
            <a:ext cx="3590230"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Yash Khamitkar</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5562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Steps to create Dashboard - 2</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53270"/>
            <a:ext cx="5810416" cy="3801755"/>
          </a:xfrm>
        </p:spPr>
        <p:txBody>
          <a:bodyPr>
            <a:normAutofit/>
          </a:bodyPr>
          <a:lstStyle/>
          <a:p>
            <a:pPr marL="0" indent="0" algn="just">
              <a:buNone/>
            </a:pPr>
            <a:r>
              <a:rPr lang="en-IN" sz="2200" b="1" dirty="0">
                <a:latin typeface="Times New Roman" panose="02020603050405020304" pitchFamily="18" charset="0"/>
                <a:cs typeface="Times New Roman" panose="02020603050405020304" pitchFamily="18" charset="0"/>
              </a:rPr>
              <a:t>Step 2: Create Slicer</a:t>
            </a:r>
          </a:p>
          <a:p>
            <a:pPr algn="just">
              <a:buClr>
                <a:schemeClr val="tx1"/>
              </a:buClr>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   In PivotChart Fields right click to column click to add a Slicer that column will acts as Slicer.</a:t>
            </a:r>
          </a:p>
          <a:p>
            <a:pPr marL="0" indent="0" algn="just">
              <a:buClr>
                <a:schemeClr val="tx1"/>
              </a:buClr>
              <a:buNone/>
            </a:pPr>
            <a:endParaRPr lang="en-IN" sz="22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7" name="Picture 6" descr="Graphical user interface, application&#10;&#10;Description automatically generated">
            <a:extLst>
              <a:ext uri="{FF2B5EF4-FFF2-40B4-BE49-F238E27FC236}">
                <a16:creationId xmlns:a16="http://schemas.microsoft.com/office/drawing/2014/main" id="{CC73BD47-BC49-98F6-E00F-7CF3F6B521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4347" y="1920054"/>
            <a:ext cx="3210373" cy="4096322"/>
          </a:xfrm>
          <a:prstGeom prst="rect">
            <a:avLst/>
          </a:prstGeom>
        </p:spPr>
      </p:pic>
    </p:spTree>
    <p:extLst>
      <p:ext uri="{BB962C8B-B14F-4D97-AF65-F5344CB8AC3E}">
        <p14:creationId xmlns:p14="http://schemas.microsoft.com/office/powerpoint/2010/main" val="1905211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Steps to create Dashboard - 3</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9087729" cy="492982"/>
          </a:xfrm>
        </p:spPr>
        <p:txBody>
          <a:bodyPr>
            <a:noAutofit/>
          </a:bodyPr>
          <a:lstStyle/>
          <a:p>
            <a:pPr marL="0" indent="0" algn="just">
              <a:buNone/>
            </a:pPr>
            <a:r>
              <a:rPr lang="en-US" sz="2200" dirty="0">
                <a:latin typeface="Times New Roman" panose="02020603050405020304" pitchFamily="18" charset="0"/>
                <a:cs typeface="Times New Roman" panose="02020603050405020304" pitchFamily="18" charset="0"/>
              </a:rPr>
              <a:t>Create Different Pivot table as per your chart requirement </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a:t>
            </a:r>
          </a:p>
          <a:p>
            <a:pPr marL="0" indent="0" algn="just">
              <a:buNone/>
            </a:pPr>
            <a:endParaRPr lang="en-IN" sz="22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7" name="Picture 6" descr="Graphical user interface, application&#10;&#10;Description automatically generated">
            <a:extLst>
              <a:ext uri="{FF2B5EF4-FFF2-40B4-BE49-F238E27FC236}">
                <a16:creationId xmlns:a16="http://schemas.microsoft.com/office/drawing/2014/main" id="{9BA1D9D7-E964-A0C0-43D5-7D1A2A836D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630" y="2593958"/>
            <a:ext cx="3428632" cy="2146853"/>
          </a:xfrm>
          <a:prstGeom prst="rect">
            <a:avLst/>
          </a:prstGeom>
        </p:spPr>
      </p:pic>
      <p:pic>
        <p:nvPicPr>
          <p:cNvPr id="13" name="Picture 12" descr="Graphical user interface, application&#10;&#10;Description automatically generated">
            <a:extLst>
              <a:ext uri="{FF2B5EF4-FFF2-40B4-BE49-F238E27FC236}">
                <a16:creationId xmlns:a16="http://schemas.microsoft.com/office/drawing/2014/main" id="{55E5B9A7-6CE6-FB4F-15B1-BF3CEC21F2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9866" y="2619262"/>
            <a:ext cx="3172268" cy="1619476"/>
          </a:xfrm>
          <a:prstGeom prst="rect">
            <a:avLst/>
          </a:prstGeom>
        </p:spPr>
      </p:pic>
      <p:pic>
        <p:nvPicPr>
          <p:cNvPr id="15" name="Picture 14" descr="Graphical user interface, application&#10;&#10;Description automatically generated">
            <a:extLst>
              <a:ext uri="{FF2B5EF4-FFF2-40B4-BE49-F238E27FC236}">
                <a16:creationId xmlns:a16="http://schemas.microsoft.com/office/drawing/2014/main" id="{6BEE69D1-9FD9-C2E2-49B9-A4C5EB29D2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53582" y="2523998"/>
            <a:ext cx="3162741" cy="1810003"/>
          </a:xfrm>
          <a:prstGeom prst="rect">
            <a:avLst/>
          </a:prstGeom>
        </p:spPr>
      </p:pic>
      <p:sp>
        <p:nvSpPr>
          <p:cNvPr id="16" name="TextBox 15">
            <a:extLst>
              <a:ext uri="{FF2B5EF4-FFF2-40B4-BE49-F238E27FC236}">
                <a16:creationId xmlns:a16="http://schemas.microsoft.com/office/drawing/2014/main" id="{42E9648A-0CD3-3783-418A-93CF59EE1AAF}"/>
              </a:ext>
            </a:extLst>
          </p:cNvPr>
          <p:cNvSpPr txBox="1"/>
          <p:nvPr/>
        </p:nvSpPr>
        <p:spPr>
          <a:xfrm>
            <a:off x="309489" y="4979963"/>
            <a:ext cx="327777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Month wise Sales and Profit</a:t>
            </a:r>
            <a:endParaRPr lang="en-IN"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5E48D4C7-2749-7544-8316-5C5D9866AD8B}"/>
              </a:ext>
            </a:extLst>
          </p:cNvPr>
          <p:cNvSpPr txBox="1"/>
          <p:nvPr/>
        </p:nvSpPr>
        <p:spPr>
          <a:xfrm>
            <a:off x="4650543" y="4610631"/>
            <a:ext cx="327777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Region wise Sales</a:t>
            </a:r>
            <a:endParaRPr lang="en-IN"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2084B6D6-5513-A273-5EA8-6C3C80AB17A0}"/>
              </a:ext>
            </a:extLst>
          </p:cNvPr>
          <p:cNvSpPr txBox="1"/>
          <p:nvPr/>
        </p:nvSpPr>
        <p:spPr>
          <a:xfrm>
            <a:off x="8396065" y="4740811"/>
            <a:ext cx="327777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Sum of Sales, Profit and Quantity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0403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Steps to create Dashboard - 4</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11" name="Picture 10" descr="Graphical user interface, application, Excel&#10;&#10;Description automatically generated">
            <a:extLst>
              <a:ext uri="{FF2B5EF4-FFF2-40B4-BE49-F238E27FC236}">
                <a16:creationId xmlns:a16="http://schemas.microsoft.com/office/drawing/2014/main" id="{1E410EA4-C916-7A55-E461-B9B101F49F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9791" y="1983544"/>
            <a:ext cx="6722126" cy="3974080"/>
          </a:xfrm>
          <a:prstGeom prst="rect">
            <a:avLst/>
          </a:prstGeom>
        </p:spPr>
      </p:pic>
      <p:sp>
        <p:nvSpPr>
          <p:cNvPr id="12" name="TextBox 11">
            <a:extLst>
              <a:ext uri="{FF2B5EF4-FFF2-40B4-BE49-F238E27FC236}">
                <a16:creationId xmlns:a16="http://schemas.microsoft.com/office/drawing/2014/main" id="{8C65304A-980E-C6C3-47DE-0787964239EC}"/>
              </a:ext>
            </a:extLst>
          </p:cNvPr>
          <p:cNvSpPr txBox="1"/>
          <p:nvPr/>
        </p:nvSpPr>
        <p:spPr>
          <a:xfrm>
            <a:off x="281354" y="2335237"/>
            <a:ext cx="4839286" cy="1446550"/>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Now, In PivotTable Analyze select the PivotChart option and choice the appropriate chart </a:t>
            </a:r>
          </a:p>
          <a:p>
            <a:r>
              <a:rPr lang="en-US" sz="2200" dirty="0">
                <a:latin typeface="Times New Roman" panose="02020603050405020304" pitchFamily="18" charset="0"/>
                <a:cs typeface="Times New Roman" panose="02020603050405020304" pitchFamily="18" charset="0"/>
              </a:rPr>
              <a:t>As per columns or requirement .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2420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Steps to create Dashboard - 5</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618978" y="1822762"/>
            <a:ext cx="5154433" cy="3801755"/>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Step 5: Slicer</a:t>
            </a:r>
          </a:p>
          <a:p>
            <a:pPr marL="0" indent="0">
              <a:buNone/>
            </a:pPr>
            <a:r>
              <a:rPr lang="en-US" sz="2200" dirty="0">
                <a:latin typeface="Times New Roman" panose="02020603050405020304" pitchFamily="18" charset="0"/>
                <a:cs typeface="Times New Roman" panose="02020603050405020304" pitchFamily="18" charset="0"/>
              </a:rPr>
              <a:t>Now, Slicer connect to each Chart/Table to interact as per slicer selection.</a:t>
            </a:r>
          </a:p>
          <a:p>
            <a:pPr marL="0" indent="0">
              <a:buNone/>
            </a:pPr>
            <a:r>
              <a:rPr lang="en-US" sz="2200" dirty="0">
                <a:latin typeface="Times New Roman" panose="02020603050405020304" pitchFamily="18" charset="0"/>
                <a:cs typeface="Times New Roman" panose="02020603050405020304" pitchFamily="18" charset="0"/>
              </a:rPr>
              <a:t>In Slicer select Report Connections and </a:t>
            </a:r>
          </a:p>
          <a:p>
            <a:pPr marL="0" indent="0">
              <a:buNone/>
            </a:pPr>
            <a:r>
              <a:rPr lang="en-US" sz="2200" dirty="0">
                <a:latin typeface="Times New Roman" panose="02020603050405020304" pitchFamily="18" charset="0"/>
                <a:cs typeface="Times New Roman" panose="02020603050405020304" pitchFamily="18" charset="0"/>
              </a:rPr>
              <a:t>Dialog box opens check the PivotTable.</a:t>
            </a:r>
          </a:p>
          <a:p>
            <a:pPr marL="0" indent="0">
              <a:buNone/>
            </a:pPr>
            <a:r>
              <a:rPr lang="en-US" sz="2200" dirty="0">
                <a:latin typeface="Times New Roman" panose="02020603050405020304" pitchFamily="18" charset="0"/>
                <a:cs typeface="Times New Roman" panose="02020603050405020304" pitchFamily="18" charset="0"/>
              </a:rPr>
              <a:t>repeat same process for other slicers. </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7" name="Picture 6" descr="Graphical user interface, application, table, Excel&#10;&#10;Description automatically generated">
            <a:extLst>
              <a:ext uri="{FF2B5EF4-FFF2-40B4-BE49-F238E27FC236}">
                <a16:creationId xmlns:a16="http://schemas.microsoft.com/office/drawing/2014/main" id="{55559407-07D4-E3EF-1141-997B8ADAE6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0036" y="1899138"/>
            <a:ext cx="6352812" cy="3376247"/>
          </a:xfrm>
          <a:prstGeom prst="rect">
            <a:avLst/>
          </a:prstGeom>
        </p:spPr>
      </p:pic>
    </p:spTree>
    <p:extLst>
      <p:ext uri="{BB962C8B-B14F-4D97-AF65-F5344CB8AC3E}">
        <p14:creationId xmlns:p14="http://schemas.microsoft.com/office/powerpoint/2010/main" val="2046646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Dashboard</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5" name="Picture 4" descr="Chart, waterfall chart&#10;&#10;Description automatically generated">
            <a:extLst>
              <a:ext uri="{FF2B5EF4-FFF2-40B4-BE49-F238E27FC236}">
                <a16:creationId xmlns:a16="http://schemas.microsoft.com/office/drawing/2014/main" id="{053B29A1-87F4-D02F-E3E9-609378C67D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567" y="1949862"/>
            <a:ext cx="9551962" cy="4263895"/>
          </a:xfrm>
          <a:prstGeom prst="rect">
            <a:avLst/>
          </a:prstGeom>
        </p:spPr>
      </p:pic>
    </p:spTree>
    <p:extLst>
      <p:ext uri="{BB962C8B-B14F-4D97-AF65-F5344CB8AC3E}">
        <p14:creationId xmlns:p14="http://schemas.microsoft.com/office/powerpoint/2010/main" val="406760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Insights</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rmAutofit lnSpcReduction="10000"/>
          </a:bodyPr>
          <a:lstStyle/>
          <a:p>
            <a:pPr lvl="0" algn="just">
              <a:lnSpc>
                <a:spcPct val="107000"/>
              </a:lnSpc>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Electronics is the least-selling category and is preferred by age group 0-1 only.</a:t>
            </a:r>
          </a:p>
          <a:p>
            <a:pPr lvl="0" algn="just">
              <a:lnSpc>
                <a:spcPct val="107000"/>
              </a:lnSpc>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The Central region generates the maximum sales for the company.</a:t>
            </a:r>
          </a:p>
          <a:p>
            <a:pPr lvl="0" algn="just">
              <a:lnSpc>
                <a:spcPct val="107000"/>
              </a:lnSpc>
              <a:spcAft>
                <a:spcPts val="800"/>
              </a:spcAft>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In categories other than the Electronics, the distribution of orders is almost similar for all the age groups.</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spcAft>
                <a:spcPts val="800"/>
              </a:spcAft>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The sales and profit trends for each category keeps on changing monthly.</a:t>
            </a:r>
          </a:p>
          <a:p>
            <a:pPr>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3936672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rmAutofit/>
          </a:bodyPr>
          <a:lstStyle/>
          <a:p>
            <a:pPr algn="just">
              <a:buClrTx/>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To design a dashboard for an E-Commerce company which can help  understand the trends of sales and profits.</a:t>
            </a:r>
          </a:p>
          <a:p>
            <a:pPr algn="just">
              <a:buClrTx/>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To add a User Slicer for the product category and </a:t>
            </a:r>
            <a:r>
              <a:rPr lang="en-IN" sz="2800" dirty="0" err="1">
                <a:latin typeface="Times New Roman" panose="02020603050405020304" pitchFamily="18" charset="0"/>
                <a:cs typeface="Times New Roman" panose="02020603050405020304" pitchFamily="18" charset="0"/>
              </a:rPr>
              <a:t>Monthwise</a:t>
            </a:r>
            <a:r>
              <a:rPr lang="en-IN" sz="2800" dirty="0">
                <a:latin typeface="Times New Roman" panose="02020603050405020304" pitchFamily="18" charset="0"/>
                <a:cs typeface="Times New Roman" panose="02020603050405020304" pitchFamily="18" charset="0"/>
              </a:rPr>
              <a:t>.</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1278952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Benefits</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rmAutofit/>
          </a:bodyPr>
          <a:lstStyle/>
          <a:p>
            <a:pPr marL="0" indent="0">
              <a:buNone/>
            </a:pPr>
            <a:r>
              <a:rPr lang="en-IN" sz="2800" dirty="0">
                <a:latin typeface="Times New Roman" panose="02020603050405020304" pitchFamily="18" charset="0"/>
                <a:cs typeface="Times New Roman" panose="02020603050405020304" pitchFamily="18" charset="0"/>
              </a:rPr>
              <a:t>   The dashboard will help company </a:t>
            </a:r>
          </a:p>
          <a:p>
            <a:pPr>
              <a:buClr>
                <a:schemeClr val="tx1"/>
              </a:buCl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Understand the trends of Monthly Sales and Profits.</a:t>
            </a:r>
          </a:p>
          <a:p>
            <a:pPr>
              <a:buClr>
                <a:schemeClr val="tx1"/>
              </a:buCl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Which region generates the maximum and minimum sales.</a:t>
            </a:r>
          </a:p>
          <a:p>
            <a:pPr>
              <a:buClr>
                <a:schemeClr val="tx1"/>
              </a:buCl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Which regions and product categories need to be focussed in order to boost the sales.</a:t>
            </a:r>
          </a:p>
          <a:p>
            <a:pPr>
              <a:buClr>
                <a:schemeClr val="tx1"/>
              </a:buCl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Distribution of orders in different age-groups.</a:t>
            </a:r>
          </a:p>
          <a:p>
            <a:pPr>
              <a:buClr>
                <a:schemeClr val="tx1"/>
              </a:buCl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Understand the trends of sales and profit monthly as well.</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2902674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rmAutofit/>
          </a:bodyPr>
          <a:lstStyle/>
          <a:p>
            <a:pPr marL="0" indent="0" algn="just">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An online e-commerce company's analytics team wants to create a sales dashboard to evaluate sales based on different product categories. The business aims to provide people more choice over product categories so they may choose one and can observe the trend month- and product-wise as appropriate.</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568931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Architecture</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
        <p:nvSpPr>
          <p:cNvPr id="6" name="TextBox 5">
            <a:extLst>
              <a:ext uri="{FF2B5EF4-FFF2-40B4-BE49-F238E27FC236}">
                <a16:creationId xmlns:a16="http://schemas.microsoft.com/office/drawing/2014/main" id="{564406BA-C563-E9B5-00AB-33DB34B26905}"/>
              </a:ext>
            </a:extLst>
          </p:cNvPr>
          <p:cNvSpPr txBox="1"/>
          <p:nvPr/>
        </p:nvSpPr>
        <p:spPr>
          <a:xfrm>
            <a:off x="892036" y="6008493"/>
            <a:ext cx="11015041" cy="276614"/>
          </a:xfrm>
          <a:prstGeom prst="rect">
            <a:avLst/>
          </a:prstGeom>
          <a:noFill/>
        </p:spPr>
        <p:txBody>
          <a:bodyPr wrap="square">
            <a:spAutoFit/>
          </a:bodyPr>
          <a:lstStyle/>
          <a:p>
            <a:pPr algn="just">
              <a:lnSpc>
                <a:spcPct val="107000"/>
              </a:lnSpc>
              <a:spcAft>
                <a:spcPts val="8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Source: </a:t>
            </a:r>
            <a:r>
              <a:rPr lang="en-IN" sz="1200" b="1" dirty="0">
                <a:latin typeface="Times New Roman" panose="02020603050405020304" pitchFamily="18" charset="0"/>
                <a:ea typeface="Calibri" panose="020F0502020204030204" pitchFamily="34" charset="0"/>
                <a:cs typeface="Times New Roman" panose="02020603050405020304" pitchFamily="18" charset="0"/>
              </a:rPr>
              <a:t> </a:t>
            </a:r>
            <a:r>
              <a:rPr lang="en-IN" sz="1200" b="1" u="sng"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https://www.techtarget.com/searchbusinessanalytics/definition/business-intelligence-architecture</a:t>
            </a:r>
            <a:endParaRPr lang="en-IN" sz="12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2">
            <a:extLst>
              <a:ext uri="{FF2B5EF4-FFF2-40B4-BE49-F238E27FC236}">
                <a16:creationId xmlns:a16="http://schemas.microsoft.com/office/drawing/2014/main" id="{5079C226-8DD7-A836-5CC2-14C7DAACDEE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097" name="Picture 9" descr="Sample BI architecture diagram">
            <a:extLst>
              <a:ext uri="{FF2B5EF4-FFF2-40B4-BE49-F238E27FC236}">
                <a16:creationId xmlns:a16="http://schemas.microsoft.com/office/drawing/2014/main" id="{4F038758-9B4F-3208-9766-164CE569C61E}"/>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l="8067" t="9239" r="7348" b="9750"/>
          <a:stretch/>
        </p:blipFill>
        <p:spPr bwMode="auto">
          <a:xfrm>
            <a:off x="2941982" y="1790725"/>
            <a:ext cx="5744817" cy="4053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431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Autofit/>
          </a:bodyPr>
          <a:lstStyle/>
          <a:p>
            <a:pPr>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The dataset of the e-commerce company is provided in the form of  Excel workbook.</a:t>
            </a:r>
          </a:p>
          <a:p>
            <a:pPr algn="just">
              <a:lnSpc>
                <a:spcPct val="107000"/>
              </a:lnSpc>
              <a:spcAft>
                <a:spcPts val="800"/>
              </a:spcAft>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The dataset contains the following columns:</a:t>
            </a:r>
          </a:p>
          <a:p>
            <a:pPr marL="0" lvl="0" indent="0" algn="just">
              <a:lnSpc>
                <a:spcPct val="107000"/>
              </a:lnSpc>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Order ID, Order Date, Ship Date, Aging, Ship Mode, Product     Category, Product, Sales, Quantity, Discount, Profit, Shipping Cost, Order Priority, Customer ID, Customer Name, Segment, City, State, Country, Region, Months</a:t>
            </a:r>
          </a:p>
          <a:p>
            <a:pPr marL="0" indent="0">
              <a:buNone/>
            </a:pPr>
            <a:endParaRPr lang="en-IN" sz="28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3942900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Data Transformation</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rmAutofit/>
          </a:bodyPr>
          <a:lstStyle/>
          <a:p>
            <a:pPr algn="just">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The dataset doesn’t have any null values and is clean. It is then used for analysis. </a:t>
            </a:r>
          </a:p>
          <a:p>
            <a:pPr algn="just">
              <a:buClr>
                <a:schemeClr val="tx1"/>
              </a:buClr>
              <a:buFont typeface="Wingdings" panose="05000000000000000000" pitchFamily="2" charset="2"/>
              <a:buChar char="§"/>
            </a:pP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SUMIFS and Pivot Table function is used to calculate the sales, profit and quantity metrics.</a:t>
            </a:r>
          </a:p>
          <a:p>
            <a:pPr algn="just">
              <a:buClr>
                <a:schemeClr val="tx1"/>
              </a:buClr>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1135061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Tool Used</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8235563" cy="3801755"/>
          </a:xfrm>
        </p:spPr>
        <p:txBody>
          <a:bodyPr>
            <a:normAutofit/>
          </a:bodyPr>
          <a:lstStyle/>
          <a:p>
            <a:pPr marL="0" indent="0">
              <a:buNone/>
            </a:pPr>
            <a:r>
              <a:rPr lang="en-IN" sz="2800" dirty="0">
                <a:effectLst/>
                <a:latin typeface="Times New Roman" panose="02020603050405020304" pitchFamily="18" charset="0"/>
                <a:ea typeface="Calibri" panose="020F0502020204030204" pitchFamily="34" charset="0"/>
              </a:rPr>
              <a:t>Microsoft Excel is used to design the dashboard to gain insights about the sales and profits trends of the company.</a:t>
            </a:r>
            <a:endParaRPr lang="en-IN" sz="28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9" name="Picture 8">
            <a:extLst>
              <a:ext uri="{FF2B5EF4-FFF2-40B4-BE49-F238E27FC236}">
                <a16:creationId xmlns:a16="http://schemas.microsoft.com/office/drawing/2014/main" id="{B71B6160-360A-233F-C70B-F25181A4000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67037" y="2262992"/>
            <a:ext cx="1651555" cy="1535449"/>
          </a:xfrm>
          <a:prstGeom prst="rect">
            <a:avLst/>
          </a:prstGeom>
          <a:noFill/>
          <a:ln>
            <a:noFill/>
          </a:ln>
        </p:spPr>
      </p:pic>
    </p:spTree>
    <p:extLst>
      <p:ext uri="{BB962C8B-B14F-4D97-AF65-F5344CB8AC3E}">
        <p14:creationId xmlns:p14="http://schemas.microsoft.com/office/powerpoint/2010/main" val="3775172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Steps to create Dashboard - 1</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908437" y="2067337"/>
            <a:ext cx="6317311" cy="3801755"/>
          </a:xfrm>
        </p:spPr>
        <p:txBody>
          <a:bodyPr>
            <a:normAutofit/>
          </a:bodyPr>
          <a:lstStyle/>
          <a:p>
            <a:pPr marL="0" indent="0" algn="just">
              <a:buNone/>
            </a:pPr>
            <a:r>
              <a:rPr lang="en-US" sz="2200" b="1" dirty="0">
                <a:latin typeface="Times New Roman" panose="02020603050405020304" pitchFamily="18" charset="0"/>
                <a:cs typeface="Times New Roman" panose="02020603050405020304" pitchFamily="18" charset="0"/>
              </a:rPr>
              <a:t>Step1: Create Pivot Table for Shipping Days(Aging)</a:t>
            </a:r>
          </a:p>
          <a:p>
            <a:pPr marL="0" indent="0" algn="just">
              <a:buNone/>
            </a:pPr>
            <a:r>
              <a:rPr lang="en-US" sz="2200" dirty="0">
                <a:latin typeface="Times New Roman" panose="02020603050405020304" pitchFamily="18" charset="0"/>
                <a:cs typeface="Times New Roman" panose="02020603050405020304" pitchFamily="18" charset="0"/>
              </a:rPr>
              <a:t>To create pivot table, go to insert &gt; pivot table&gt;select table,</a:t>
            </a:r>
          </a:p>
          <a:p>
            <a:pPr marL="0" indent="0" algn="just">
              <a:buNone/>
            </a:pPr>
            <a:r>
              <a:rPr lang="en-US" sz="2200" dirty="0">
                <a:latin typeface="Times New Roman" panose="02020603050405020304" pitchFamily="18" charset="0"/>
                <a:cs typeface="Times New Roman" panose="02020603050405020304" pitchFamily="18" charset="0"/>
              </a:rPr>
              <a:t>Selected the row as aging and value as sale   </a:t>
            </a:r>
          </a:p>
          <a:p>
            <a:pPr marL="0" indent="0" algn="just">
              <a:buNone/>
            </a:pPr>
            <a:r>
              <a:rPr lang="en-US" sz="2200" dirty="0">
                <a:latin typeface="Times New Roman" panose="02020603050405020304" pitchFamily="18" charset="0"/>
                <a:cs typeface="Times New Roman" panose="02020603050405020304" pitchFamily="18" charset="0"/>
              </a:rPr>
              <a:t>Analysis.</a:t>
            </a:r>
          </a:p>
          <a:p>
            <a:pPr marL="0" indent="0" algn="just">
              <a:buNone/>
            </a:pPr>
            <a:r>
              <a:rPr lang="en-US" sz="2200" dirty="0">
                <a:latin typeface="Times New Roman" panose="02020603050405020304" pitchFamily="18" charset="0"/>
                <a:cs typeface="Times New Roman" panose="02020603050405020304" pitchFamily="18" charset="0"/>
              </a:rPr>
              <a:t>Now, In Pivotable Analyze select PivotChart and click OK insert charts dialog box will appear. Add the required chart.</a:t>
            </a:r>
          </a:p>
          <a:p>
            <a:pPr marL="0" indent="0" algn="just">
              <a:buNone/>
            </a:pPr>
            <a:endParaRPr lang="en-US" sz="22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7" name="Picture 6" descr="Graphical user interface, application&#10;&#10;Description automatically generated">
            <a:extLst>
              <a:ext uri="{FF2B5EF4-FFF2-40B4-BE49-F238E27FC236}">
                <a16:creationId xmlns:a16="http://schemas.microsoft.com/office/drawing/2014/main" id="{977BEAEA-616A-0E7D-F910-332547641D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1785" y="1853369"/>
            <a:ext cx="3219899" cy="4229690"/>
          </a:xfrm>
          <a:prstGeom prst="rect">
            <a:avLst/>
          </a:prstGeom>
        </p:spPr>
      </p:pic>
    </p:spTree>
    <p:extLst>
      <p:ext uri="{BB962C8B-B14F-4D97-AF65-F5344CB8AC3E}">
        <p14:creationId xmlns:p14="http://schemas.microsoft.com/office/powerpoint/2010/main" val="400162827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98</TotalTime>
  <Words>572</Words>
  <Application>Microsoft Office PowerPoint</Application>
  <PresentationFormat>Widescreen</PresentationFormat>
  <Paragraphs>58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Calibri Light</vt:lpstr>
      <vt:lpstr>Times New Roman</vt:lpstr>
      <vt:lpstr>Wingdings</vt:lpstr>
      <vt:lpstr>Retrospect</vt:lpstr>
      <vt:lpstr>E-COMMERCE DASHBOARD</vt:lpstr>
      <vt:lpstr>Objective</vt:lpstr>
      <vt:lpstr>Benefits</vt:lpstr>
      <vt:lpstr>Problem Statement</vt:lpstr>
      <vt:lpstr>Architecture</vt:lpstr>
      <vt:lpstr>Dataset</vt:lpstr>
      <vt:lpstr>Data Transformation</vt:lpstr>
      <vt:lpstr>Tool Used</vt:lpstr>
      <vt:lpstr>Steps to create Dashboard - 1</vt:lpstr>
      <vt:lpstr>Steps to create Dashboard - 2</vt:lpstr>
      <vt:lpstr>Steps to create Dashboard - 3</vt:lpstr>
      <vt:lpstr>Steps to create Dashboard - 4</vt:lpstr>
      <vt:lpstr>Steps to create Dashboard - 5</vt:lpstr>
      <vt:lpstr>Dashboard</vt:lpstr>
      <vt:lpstr>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DASHBOARD</dc:title>
  <dc:creator>nikkimittal19599@gmail.com</dc:creator>
  <cp:lastModifiedBy>Yash Khamitkar</cp:lastModifiedBy>
  <cp:revision>9</cp:revision>
  <dcterms:created xsi:type="dcterms:W3CDTF">2023-01-11T06:43:24Z</dcterms:created>
  <dcterms:modified xsi:type="dcterms:W3CDTF">2023-03-09T19:49:22Z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2023-03-09T19:07:41Z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e4509529-4484-4e73-ac08-5108e82a5c23</vt:lpwstr>
  </property>
  <property fmtid="{D5CDD505-2E9C-101B-9397-08002B2CF9AE}" pid="7" name="MSIP_Label_defa4170-0d19-0005-0004-bc88714345d2_ActionId">
    <vt:lpwstr>4094a130-d71f-4fb9-8d51-edf8604f9638</vt:lpwstr>
  </property>
  <property fmtid="{D5CDD505-2E9C-101B-9397-08002B2CF9AE}" pid="8" name="MSIP_Label_defa4170-0d19-0005-0004-bc88714345d2_ContentBits">
    <vt:lpwstr>0</vt:lpwstr>
  </property>
</Properties>
</file>