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59" r:id="rId6"/>
    <p:sldId id="260" r:id="rId7"/>
    <p:sldId id="282"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5" r:id="rId28"/>
    <p:sldId id="281" r:id="rId29"/>
    <p:sldId id="280"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D2F8-5B83-471B-9A8B-84140F1B1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AB1B4B-D310-4132-9582-931AA4518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12EB39-FB2D-470D-A8E9-8333910F0DA9}"/>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65D6586E-F38E-4567-A646-3B90926E9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2AEEB-AFE2-4902-9147-35DE6753E93A}"/>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289794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AE26-1ACE-4142-A48A-C098C08147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FD582-27B1-49EF-94A5-EBDEC225B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663DC-4F0F-4995-A036-4C696E0E5DBD}"/>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0DEC35C5-EF9E-4D9C-9C54-D511A06E2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A43EC-6104-4C88-B2DF-9568076761D8}"/>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334303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8C254-C886-4AC4-9C3B-4079F97A0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D1ABD-0B18-4E03-A48E-A718F23A0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4E327-EE70-4421-90B6-48D38D9B4F02}"/>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603E2E09-7C9A-4D10-9307-5FEB6AD41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44C6F-F17B-468F-A252-A4266687269F}"/>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9998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9F1F-AF03-4B6B-BC40-6EACD03E9F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023D6-EFC8-42C1-91BC-55D11D378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8177E-02E7-4BE7-A0AB-22ED3845BF8B}"/>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CF60100E-5BF6-4994-812A-B31AD89A0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F19B4-400F-4B8F-8189-51701C21578A}"/>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141760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FE0B-2B54-458E-992D-8EDB91820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BF228B-FC38-488A-AD75-78F31BF87A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3A601-13BC-49C3-948B-A1A553730260}"/>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96AB5B43-2986-4160-AA67-8C160F7FE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A96AC-CE89-49BB-80E5-FD9267CDB86A}"/>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31074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1385-EB68-4BCE-881A-07FDBE537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7964A-C806-4C70-95DF-058F70EC2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ABB80-3C9C-4B83-B766-09030C95E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F2EE8D-9AB2-41E6-BE9C-F84072BC3B2C}"/>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6" name="Footer Placeholder 5">
            <a:extLst>
              <a:ext uri="{FF2B5EF4-FFF2-40B4-BE49-F238E27FC236}">
                <a16:creationId xmlns:a16="http://schemas.microsoft.com/office/drawing/2014/main" id="{DE813562-A289-4757-A040-84F070620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187FF3-1659-44CC-A3FA-46DF7F9C3AD6}"/>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19780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D1C-097E-4601-B17E-3BF31E1EF9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0DC57-C8F5-4493-A67E-E17D22A4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05E6F9-66DB-4375-8BA9-C55D24F9D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21A85-C4E4-4629-B3B8-1A47E97B3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94621-6D2E-474A-B856-BAF2F4001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26444E-FAD1-40AF-9147-114343E3D151}"/>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8" name="Footer Placeholder 7">
            <a:extLst>
              <a:ext uri="{FF2B5EF4-FFF2-40B4-BE49-F238E27FC236}">
                <a16:creationId xmlns:a16="http://schemas.microsoft.com/office/drawing/2014/main" id="{872F496A-88A5-4BD8-BCCA-190AAC64B5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EEC1A8-461F-4636-A1D0-35F26AB12058}"/>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201758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0137-244D-41BE-907C-3CE26F4B9E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FD44FD-F2A9-486A-A53F-B31FF5F089B2}"/>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4" name="Footer Placeholder 3">
            <a:extLst>
              <a:ext uri="{FF2B5EF4-FFF2-40B4-BE49-F238E27FC236}">
                <a16:creationId xmlns:a16="http://schemas.microsoft.com/office/drawing/2014/main" id="{A865709F-133F-4F1D-BF3B-A98039754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D5C22-029D-4EBA-BC12-CAD681B38681}"/>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291424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31ED75-CC33-4A3F-946A-305A2C2C872E}"/>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3" name="Footer Placeholder 2">
            <a:extLst>
              <a:ext uri="{FF2B5EF4-FFF2-40B4-BE49-F238E27FC236}">
                <a16:creationId xmlns:a16="http://schemas.microsoft.com/office/drawing/2014/main" id="{A5D45223-7D65-401B-8155-EC07A2016F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E024AA-0462-44BF-9B22-215B128ACCAF}"/>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79540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D0C0-AEF6-4DDD-8CF5-173CE0EAE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4B8C6C-A952-48D0-BDE9-122527A6C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06BBD0-13C8-4D05-9EF5-BFEB39E82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5C0FF-B831-49AF-A26E-5838932D8702}"/>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6" name="Footer Placeholder 5">
            <a:extLst>
              <a:ext uri="{FF2B5EF4-FFF2-40B4-BE49-F238E27FC236}">
                <a16:creationId xmlns:a16="http://schemas.microsoft.com/office/drawing/2014/main" id="{55B1D39B-D27D-4F1D-B4CE-83AC909B9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FDABA-2CEF-49D7-957B-48719244730D}"/>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25649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2534-C887-4420-A5F9-44134C956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C4F2A-2D1C-46BD-A444-A2E846EBC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2AE70D-8091-44F8-9A6E-10A212CE8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6DBC5-343C-43F5-8098-9373A1FB0986}"/>
              </a:ext>
            </a:extLst>
          </p:cNvPr>
          <p:cNvSpPr>
            <a:spLocks noGrp="1"/>
          </p:cNvSpPr>
          <p:nvPr>
            <p:ph type="dt" sz="half" idx="10"/>
          </p:nvPr>
        </p:nvSpPr>
        <p:spPr/>
        <p:txBody>
          <a:bodyPr/>
          <a:lstStyle/>
          <a:p>
            <a:fld id="{7C5DFE79-71B3-4259-B8BA-010CC7085AE5}" type="datetimeFigureOut">
              <a:rPr lang="en-IN" smtClean="0"/>
              <a:t>24-01-2021</a:t>
            </a:fld>
            <a:endParaRPr lang="en-IN"/>
          </a:p>
        </p:txBody>
      </p:sp>
      <p:sp>
        <p:nvSpPr>
          <p:cNvPr id="6" name="Footer Placeholder 5">
            <a:extLst>
              <a:ext uri="{FF2B5EF4-FFF2-40B4-BE49-F238E27FC236}">
                <a16:creationId xmlns:a16="http://schemas.microsoft.com/office/drawing/2014/main" id="{6AECCEBA-6AD7-4B57-B53B-2B18C4248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BF9FF-D29D-4F4A-B2D7-DBECB510EF6C}"/>
              </a:ext>
            </a:extLst>
          </p:cNvPr>
          <p:cNvSpPr>
            <a:spLocks noGrp="1"/>
          </p:cNvSpPr>
          <p:nvPr>
            <p:ph type="sldNum" sz="quarter" idx="12"/>
          </p:nvPr>
        </p:nvSpPr>
        <p:spPr/>
        <p:txBody>
          <a:bodyPr/>
          <a:lstStyle/>
          <a:p>
            <a:fld id="{47505C49-9A07-4DE5-8A68-D15F91210535}" type="slidenum">
              <a:rPr lang="en-IN" smtClean="0"/>
              <a:t>‹#›</a:t>
            </a:fld>
            <a:endParaRPr lang="en-IN"/>
          </a:p>
        </p:txBody>
      </p:sp>
    </p:spTree>
    <p:extLst>
      <p:ext uri="{BB962C8B-B14F-4D97-AF65-F5344CB8AC3E}">
        <p14:creationId xmlns:p14="http://schemas.microsoft.com/office/powerpoint/2010/main" val="220903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C2761-AF12-4615-BCC1-A89A96E0C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2A9FE7-E16F-4E38-A14B-441036AE4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81645-30DA-413F-B781-3419C6B82A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DFE79-71B3-4259-B8BA-010CC7085AE5}" type="datetimeFigureOut">
              <a:rPr lang="en-IN" smtClean="0"/>
              <a:t>24-01-2021</a:t>
            </a:fld>
            <a:endParaRPr lang="en-IN"/>
          </a:p>
        </p:txBody>
      </p:sp>
      <p:sp>
        <p:nvSpPr>
          <p:cNvPr id="5" name="Footer Placeholder 4">
            <a:extLst>
              <a:ext uri="{FF2B5EF4-FFF2-40B4-BE49-F238E27FC236}">
                <a16:creationId xmlns:a16="http://schemas.microsoft.com/office/drawing/2014/main" id="{BC0C1A75-1603-44F6-B657-311935411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6800B-935F-45AC-9077-1B7EF515D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05C49-9A07-4DE5-8A68-D15F91210535}" type="slidenum">
              <a:rPr lang="en-IN" smtClean="0"/>
              <a:t>‹#›</a:t>
            </a:fld>
            <a:endParaRPr lang="en-IN"/>
          </a:p>
        </p:txBody>
      </p:sp>
    </p:spTree>
    <p:extLst>
      <p:ext uri="{BB962C8B-B14F-4D97-AF65-F5344CB8AC3E}">
        <p14:creationId xmlns:p14="http://schemas.microsoft.com/office/powerpoint/2010/main" val="366626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A50F0D-945B-4439-AC2C-DFAE02EE6D59}"/>
              </a:ext>
            </a:extLst>
          </p:cNvPr>
          <p:cNvSpPr/>
          <p:nvPr/>
        </p:nvSpPr>
        <p:spPr>
          <a:xfrm>
            <a:off x="1910998" y="12680"/>
            <a:ext cx="8011214" cy="3416320"/>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400" b="1" cap="none" spc="0" dirty="0">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bg1"/>
                </a:solidFill>
                <a:effectLst>
                  <a:glow rad="228600">
                    <a:schemeClr val="accent1">
                      <a:satMod val="175000"/>
                      <a:alpha val="40000"/>
                    </a:schemeClr>
                  </a:glow>
                  <a:outerShdw blurRad="50800" dist="50800" dir="5400000" algn="ctr" rotWithShape="0">
                    <a:schemeClr val="bg1"/>
                  </a:outerShdw>
                </a:effectLst>
              </a:rPr>
              <a:t>Exploratory Data Analysis </a:t>
            </a:r>
          </a:p>
          <a:p>
            <a:pPr algn="ctr"/>
            <a:r>
              <a:rPr lang="en-US" sz="5400" b="1" dirty="0">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bg1"/>
                </a:solidFill>
                <a:effectLst>
                  <a:glow rad="228600">
                    <a:schemeClr val="accent1">
                      <a:satMod val="175000"/>
                      <a:alpha val="40000"/>
                    </a:schemeClr>
                  </a:glow>
                  <a:outerShdw blurRad="50800" dist="50800" dir="5400000" algn="ctr" rotWithShape="0">
                    <a:schemeClr val="bg1"/>
                  </a:outerShdw>
                </a:effectLst>
              </a:rPr>
              <a:t>On</a:t>
            </a:r>
          </a:p>
          <a:p>
            <a:pPr algn="ctr"/>
            <a:endParaRPr lang="en-US" sz="5400" b="1" cap="none" spc="0" dirty="0">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bg1"/>
              </a:solidFill>
              <a:effectLst>
                <a:glow rad="228600">
                  <a:schemeClr val="accent1">
                    <a:satMod val="175000"/>
                    <a:alpha val="40000"/>
                  </a:schemeClr>
                </a:glow>
                <a:outerShdw blurRad="50800" dist="50800" dir="5400000" algn="ctr" rotWithShape="0">
                  <a:schemeClr val="bg1"/>
                </a:outerShdw>
              </a:effectLst>
            </a:endParaRPr>
          </a:p>
          <a:p>
            <a:pPr algn="ctr"/>
            <a:r>
              <a:rPr lang="en-US" sz="5400" b="1" dirty="0">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bg1"/>
                </a:solidFill>
                <a:effectLst>
                  <a:glow rad="228600">
                    <a:schemeClr val="accent1">
                      <a:satMod val="175000"/>
                      <a:alpha val="40000"/>
                    </a:schemeClr>
                  </a:glow>
                  <a:outerShdw blurRad="50800" dist="50800" dir="5400000" algn="ctr" rotWithShape="0">
                    <a:schemeClr val="bg1"/>
                  </a:outerShdw>
                </a:effectLst>
              </a:rPr>
              <a:t>User Data</a:t>
            </a:r>
            <a:endParaRPr lang="en-US" sz="5400" b="1" cap="none" spc="0" dirty="0">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bg1"/>
              </a:solidFill>
              <a:effectLst>
                <a:glow rad="228600">
                  <a:schemeClr val="accent1">
                    <a:satMod val="175000"/>
                    <a:alpha val="40000"/>
                  </a:schemeClr>
                </a:glow>
                <a:outerShdw blurRad="50800" dist="50800" dir="5400000" algn="ctr" rotWithShape="0">
                  <a:schemeClr val="bg1"/>
                </a:outerShdw>
              </a:effectLst>
            </a:endParaRPr>
          </a:p>
        </p:txBody>
      </p:sp>
      <p:sp>
        <p:nvSpPr>
          <p:cNvPr id="5" name="Rectangle 4">
            <a:extLst>
              <a:ext uri="{FF2B5EF4-FFF2-40B4-BE49-F238E27FC236}">
                <a16:creationId xmlns:a16="http://schemas.microsoft.com/office/drawing/2014/main" id="{5DE190BD-47F5-4952-93DB-F5F088724E58}"/>
              </a:ext>
            </a:extLst>
          </p:cNvPr>
          <p:cNvSpPr/>
          <p:nvPr/>
        </p:nvSpPr>
        <p:spPr>
          <a:xfrm>
            <a:off x="2064247" y="4295802"/>
            <a:ext cx="7857965" cy="1323439"/>
          </a:xfrm>
          <a:prstGeom prst="rect">
            <a:avLst/>
          </a:prstGeom>
          <a:noFill/>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Guided By: </a:t>
            </a:r>
          </a:p>
          <a:p>
            <a:pPr algn="ctr"/>
            <a:r>
              <a:rPr lang="en-US" sz="4000" b="1" cap="none" spc="50" dirty="0">
                <a:ln w="0"/>
                <a:solidFill>
                  <a:schemeClr val="bg2"/>
                </a:solidFill>
                <a:effectLst>
                  <a:innerShdw blurRad="63500" dist="50800" dir="13500000">
                    <a:srgbClr val="000000">
                      <a:alpha val="50000"/>
                    </a:srgbClr>
                  </a:innerShdw>
                </a:effectLst>
              </a:rPr>
              <a:t>Suchit Majumdar</a:t>
            </a:r>
          </a:p>
        </p:txBody>
      </p:sp>
      <p:pic>
        <p:nvPicPr>
          <p:cNvPr id="7" name="Picture 6">
            <a:extLst>
              <a:ext uri="{FF2B5EF4-FFF2-40B4-BE49-F238E27FC236}">
                <a16:creationId xmlns:a16="http://schemas.microsoft.com/office/drawing/2014/main" id="{94FC5FF6-4C0C-4C21-97C8-A5843941D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7464" y="-291808"/>
            <a:ext cx="2452852" cy="1896872"/>
          </a:xfrm>
          <a:prstGeom prst="rect">
            <a:avLst/>
          </a:prstGeom>
        </p:spPr>
      </p:pic>
      <p:pic>
        <p:nvPicPr>
          <p:cNvPr id="9" name="Picture 8">
            <a:extLst>
              <a:ext uri="{FF2B5EF4-FFF2-40B4-BE49-F238E27FC236}">
                <a16:creationId xmlns:a16="http://schemas.microsoft.com/office/drawing/2014/main" id="{2A93E5CB-7B9D-4782-BB40-BD8A88F63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12132" cy="1412132"/>
          </a:xfrm>
          <a:prstGeom prst="rect">
            <a:avLst/>
          </a:prstGeom>
          <a:gradFill>
            <a:gsLst>
              <a:gs pos="32000">
                <a:schemeClr val="accent1">
                  <a:lumMod val="5000"/>
                  <a:lumOff val="95000"/>
                </a:schemeClr>
              </a:gs>
              <a:gs pos="6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1" name="Picture 10">
            <a:extLst>
              <a:ext uri="{FF2B5EF4-FFF2-40B4-BE49-F238E27FC236}">
                <a16:creationId xmlns:a16="http://schemas.microsoft.com/office/drawing/2014/main" id="{FBEEE77C-47DC-4D17-9713-12B482C148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19241"/>
            <a:ext cx="2821825" cy="1238759"/>
          </a:xfrm>
          <a:prstGeom prst="rect">
            <a:avLst/>
          </a:prstGeom>
          <a:gradFill>
            <a:gsLst>
              <a:gs pos="32000">
                <a:schemeClr val="accent1">
                  <a:lumMod val="5000"/>
                  <a:lumOff val="95000"/>
                </a:schemeClr>
              </a:gs>
              <a:gs pos="6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889D0C82-1291-485C-B799-B3C0C5C6FB14}"/>
              </a:ext>
            </a:extLst>
          </p:cNvPr>
          <p:cNvSpPr txBox="1"/>
          <p:nvPr/>
        </p:nvSpPr>
        <p:spPr>
          <a:xfrm rot="10800000" flipH="1" flipV="1">
            <a:off x="8507374" y="5657671"/>
            <a:ext cx="3982942" cy="1200329"/>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rPr>
              <a:t>Presented By: </a:t>
            </a:r>
          </a:p>
          <a:p>
            <a:pPr algn="ctr"/>
            <a:r>
              <a:rPr lang="en-US" sz="3600" b="1" spc="50" dirty="0">
                <a:ln w="0"/>
                <a:solidFill>
                  <a:schemeClr val="bg2"/>
                </a:solidFill>
                <a:effectLst>
                  <a:innerShdw blurRad="63500" dist="50800" dir="13500000">
                    <a:srgbClr val="000000">
                      <a:alpha val="50000"/>
                    </a:srgbClr>
                  </a:innerShdw>
                </a:effectLst>
              </a:rPr>
              <a:t>Yash Kohad</a:t>
            </a:r>
          </a:p>
        </p:txBody>
      </p:sp>
    </p:spTree>
    <p:extLst>
      <p:ext uri="{BB962C8B-B14F-4D97-AF65-F5344CB8AC3E}">
        <p14:creationId xmlns:p14="http://schemas.microsoft.com/office/powerpoint/2010/main" val="348437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100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B34D1-3845-4A85-B44D-76F6880F15F5}"/>
              </a:ext>
            </a:extLst>
          </p:cNvPr>
          <p:cNvSpPr txBox="1"/>
          <p:nvPr/>
        </p:nvSpPr>
        <p:spPr>
          <a:xfrm>
            <a:off x="2334637" y="404259"/>
            <a:ext cx="6867728" cy="646331"/>
          </a:xfrm>
          <a:prstGeom prst="rect">
            <a:avLst/>
          </a:prstGeom>
          <a:noFill/>
        </p:spPr>
        <p:txBody>
          <a:bodyPr wrap="square" rtlCol="0">
            <a:spAutoFit/>
          </a:bodyPr>
          <a:lstStyle/>
          <a:p>
            <a:pPr algn="ctr"/>
            <a:r>
              <a:rPr lang="en-US" sz="3200" b="1" dirty="0">
                <a:solidFill>
                  <a:schemeClr val="bg1"/>
                </a:solidFill>
              </a:rPr>
              <a:t>Box Plot for Age of </a:t>
            </a:r>
            <a:r>
              <a:rPr lang="en-US" sz="3600" b="1" dirty="0">
                <a:solidFill>
                  <a:schemeClr val="bg1"/>
                </a:solidFill>
              </a:rPr>
              <a:t>Facebook</a:t>
            </a:r>
            <a:r>
              <a:rPr lang="en-US" sz="3200" b="1" dirty="0">
                <a:solidFill>
                  <a:schemeClr val="bg1"/>
                </a:solidFill>
              </a:rPr>
              <a:t> Users</a:t>
            </a:r>
            <a:endParaRPr lang="en-IN" sz="3200" b="1" dirty="0">
              <a:solidFill>
                <a:schemeClr val="bg1"/>
              </a:solidFill>
            </a:endParaRPr>
          </a:p>
        </p:txBody>
      </p:sp>
      <p:sp>
        <p:nvSpPr>
          <p:cNvPr id="3" name="TextBox 2">
            <a:extLst>
              <a:ext uri="{FF2B5EF4-FFF2-40B4-BE49-F238E27FC236}">
                <a16:creationId xmlns:a16="http://schemas.microsoft.com/office/drawing/2014/main" id="{01571884-E941-4F31-89B4-39A6F7CDCC70}"/>
              </a:ext>
            </a:extLst>
          </p:cNvPr>
          <p:cNvSpPr txBox="1"/>
          <p:nvPr/>
        </p:nvSpPr>
        <p:spPr>
          <a:xfrm>
            <a:off x="8550614" y="2021758"/>
            <a:ext cx="3424136" cy="3785652"/>
          </a:xfrm>
          <a:prstGeom prst="rect">
            <a:avLst/>
          </a:prstGeom>
          <a:noFill/>
        </p:spPr>
        <p:txBody>
          <a:bodyPr wrap="square" rtlCol="0">
            <a:spAutoFit/>
          </a:bodyPr>
          <a:lstStyle/>
          <a:p>
            <a:r>
              <a:rPr lang="en-US" sz="2400" b="1" dirty="0">
                <a:solidFill>
                  <a:schemeClr val="bg1"/>
                </a:solidFill>
              </a:rPr>
              <a:t>Median is around 28 years</a:t>
            </a:r>
          </a:p>
          <a:p>
            <a:r>
              <a:rPr lang="en-US" sz="2400" b="1" dirty="0">
                <a:solidFill>
                  <a:schemeClr val="bg1"/>
                </a:solidFill>
              </a:rPr>
              <a:t>Minimum age is 13 years</a:t>
            </a:r>
          </a:p>
          <a:p>
            <a:r>
              <a:rPr lang="en-US" sz="2400" b="1" dirty="0">
                <a:solidFill>
                  <a:schemeClr val="bg1"/>
                </a:solidFill>
              </a:rPr>
              <a:t>5-th percentile is 15 years</a:t>
            </a:r>
          </a:p>
          <a:p>
            <a:r>
              <a:rPr lang="en-US" sz="2400" b="1" dirty="0">
                <a:solidFill>
                  <a:schemeClr val="bg1"/>
                </a:solidFill>
              </a:rPr>
              <a:t>Q1 is 20 years</a:t>
            </a:r>
          </a:p>
          <a:p>
            <a:r>
              <a:rPr lang="en-US" sz="2400" b="1" dirty="0">
                <a:solidFill>
                  <a:schemeClr val="bg1"/>
                </a:solidFill>
              </a:rPr>
              <a:t>Median is 28 years</a:t>
            </a:r>
          </a:p>
          <a:p>
            <a:r>
              <a:rPr lang="en-US" sz="2400" b="1" dirty="0">
                <a:solidFill>
                  <a:schemeClr val="bg1"/>
                </a:solidFill>
              </a:rPr>
              <a:t>Q3 is 48 years</a:t>
            </a:r>
          </a:p>
          <a:p>
            <a:r>
              <a:rPr lang="en-US" sz="2400" b="1" dirty="0">
                <a:solidFill>
                  <a:schemeClr val="bg1"/>
                </a:solidFill>
              </a:rPr>
              <a:t>95-th percentile is 73 years</a:t>
            </a:r>
          </a:p>
          <a:p>
            <a:r>
              <a:rPr lang="en-US" sz="2400" b="1" dirty="0">
                <a:solidFill>
                  <a:schemeClr val="bg1"/>
                </a:solidFill>
              </a:rPr>
              <a:t>Maximum is 105 years</a:t>
            </a:r>
            <a:endParaRPr lang="en-IN" sz="2400" b="1" dirty="0">
              <a:solidFill>
                <a:schemeClr val="bg1"/>
              </a:solidFill>
            </a:endParaRPr>
          </a:p>
        </p:txBody>
      </p:sp>
      <p:pic>
        <p:nvPicPr>
          <p:cNvPr id="5124" name="Picture 4">
            <a:extLst>
              <a:ext uri="{FF2B5EF4-FFF2-40B4-BE49-F238E27FC236}">
                <a16:creationId xmlns:a16="http://schemas.microsoft.com/office/drawing/2014/main" id="{AC530294-B2A8-493A-8277-879815E8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 y="1584697"/>
            <a:ext cx="8439150" cy="4486275"/>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Age : Different Perspectives - Lesley Lyle">
            <a:extLst>
              <a:ext uri="{FF2B5EF4-FFF2-40B4-BE49-F238E27FC236}">
                <a16:creationId xmlns:a16="http://schemas.microsoft.com/office/drawing/2014/main" id="{7F584D71-B056-421F-A608-F522729B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365" y="17905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91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accent1">
                <a:lumMod val="89000"/>
              </a:schemeClr>
            </a:gs>
            <a:gs pos="36000">
              <a:schemeClr val="bg1"/>
            </a:gs>
            <a:gs pos="26000">
              <a:schemeClr val="accent1">
                <a:lumMod val="89000"/>
              </a:schemeClr>
            </a:gs>
            <a:gs pos="69000">
              <a:schemeClr val="accent1">
                <a:lumMod val="75000"/>
              </a:schemeClr>
            </a:gs>
            <a:gs pos="97000">
              <a:schemeClr val="accent1">
                <a:lumMod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3AE95-0675-4EA9-9E57-28835BA06C8A}"/>
              </a:ext>
            </a:extLst>
          </p:cNvPr>
          <p:cNvSpPr txBox="1"/>
          <p:nvPr/>
        </p:nvSpPr>
        <p:spPr>
          <a:xfrm>
            <a:off x="2490281" y="505838"/>
            <a:ext cx="6799634" cy="461665"/>
          </a:xfrm>
          <a:prstGeom prst="rect">
            <a:avLst/>
          </a:prstGeom>
          <a:noFill/>
        </p:spPr>
        <p:txBody>
          <a:bodyPr wrap="square" rtlCol="0">
            <a:spAutoFit/>
          </a:bodyPr>
          <a:lstStyle/>
          <a:p>
            <a:pPr algn="ctr"/>
            <a:r>
              <a:rPr lang="en-US" sz="2400" b="1" dirty="0">
                <a:solidFill>
                  <a:schemeClr val="bg1"/>
                </a:solidFill>
              </a:rPr>
              <a:t>Q. Which gender initiates friendship more?</a:t>
            </a:r>
            <a:endParaRPr lang="en-IN" sz="2400" b="1" dirty="0">
              <a:solidFill>
                <a:schemeClr val="bg1"/>
              </a:solidFill>
            </a:endParaRPr>
          </a:p>
        </p:txBody>
      </p:sp>
      <p:pic>
        <p:nvPicPr>
          <p:cNvPr id="6146" name="Picture 2">
            <a:extLst>
              <a:ext uri="{FF2B5EF4-FFF2-40B4-BE49-F238E27FC236}">
                <a16:creationId xmlns:a16="http://schemas.microsoft.com/office/drawing/2014/main" id="{3CB93193-19A2-41AE-B31E-1876C1F5A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530" y="1681669"/>
            <a:ext cx="7207385"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BAB4DA-466C-465C-85DE-A73AEAC41B9D}"/>
              </a:ext>
            </a:extLst>
          </p:cNvPr>
          <p:cNvSpPr txBox="1"/>
          <p:nvPr/>
        </p:nvSpPr>
        <p:spPr>
          <a:xfrm>
            <a:off x="2334638" y="5710136"/>
            <a:ext cx="7801583" cy="830997"/>
          </a:xfrm>
          <a:prstGeom prst="rect">
            <a:avLst/>
          </a:prstGeom>
          <a:noFill/>
        </p:spPr>
        <p:txBody>
          <a:bodyPr wrap="square" rtlCol="0">
            <a:spAutoFit/>
          </a:bodyPr>
          <a:lstStyle/>
          <a:p>
            <a:pPr algn="ctr"/>
            <a:r>
              <a:rPr lang="en-US" sz="2400" b="1">
                <a:solidFill>
                  <a:schemeClr val="bg1"/>
                </a:solidFill>
              </a:rPr>
              <a:t>Friendship initiation by Females are slightly higher than male.</a:t>
            </a:r>
            <a:endParaRPr lang="en-IN" sz="2400" b="1" dirty="0">
              <a:solidFill>
                <a:schemeClr val="bg1"/>
              </a:solidFill>
            </a:endParaRPr>
          </a:p>
        </p:txBody>
      </p:sp>
      <p:pic>
        <p:nvPicPr>
          <p:cNvPr id="5122" name="Picture 2" descr="Expiring friend requests are Facebook's latest attempt to clean itself up">
            <a:extLst>
              <a:ext uri="{FF2B5EF4-FFF2-40B4-BE49-F238E27FC236}">
                <a16:creationId xmlns:a16="http://schemas.microsoft.com/office/drawing/2014/main" id="{3AB058BD-D63E-4A6D-8D4A-4FE8F07E5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719" y="191084"/>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6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chemeClr val="bg1"/>
            </a:gs>
            <a:gs pos="23000">
              <a:schemeClr val="accent1">
                <a:lumMod val="89000"/>
              </a:schemeClr>
            </a:gs>
            <a:gs pos="69000">
              <a:schemeClr val="accent1">
                <a:lumMod val="75000"/>
              </a:schemeClr>
            </a:gs>
            <a:gs pos="97000">
              <a:schemeClr val="accent1">
                <a:lumMod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9168B-4576-41AA-8159-D69D3E0A9056}"/>
              </a:ext>
            </a:extLst>
          </p:cNvPr>
          <p:cNvSpPr txBox="1"/>
          <p:nvPr/>
        </p:nvSpPr>
        <p:spPr>
          <a:xfrm>
            <a:off x="1468876" y="97277"/>
            <a:ext cx="7830766" cy="461665"/>
          </a:xfrm>
          <a:prstGeom prst="rect">
            <a:avLst/>
          </a:prstGeom>
          <a:noFill/>
        </p:spPr>
        <p:txBody>
          <a:bodyPr wrap="square" rtlCol="0">
            <a:spAutoFit/>
          </a:bodyPr>
          <a:lstStyle/>
          <a:p>
            <a:pPr algn="ctr"/>
            <a:r>
              <a:rPr lang="en-US" sz="2400" b="1" dirty="0">
                <a:solidFill>
                  <a:schemeClr val="bg1"/>
                </a:solidFill>
              </a:rPr>
              <a:t>Q. Which platform is used more by users for liking posts?</a:t>
            </a:r>
            <a:endParaRPr lang="en-IN" sz="2400" b="1" dirty="0">
              <a:solidFill>
                <a:schemeClr val="bg1"/>
              </a:solidFill>
            </a:endParaRPr>
          </a:p>
        </p:txBody>
      </p:sp>
      <p:pic>
        <p:nvPicPr>
          <p:cNvPr id="7170" name="Picture 2">
            <a:extLst>
              <a:ext uri="{FF2B5EF4-FFF2-40B4-BE49-F238E27FC236}">
                <a16:creationId xmlns:a16="http://schemas.microsoft.com/office/drawing/2014/main" id="{2112DDCD-8584-4800-AE37-4E00AB44D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04" y="1537781"/>
            <a:ext cx="7373604" cy="3452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964D5C-5EE3-460E-B404-9972B42DFB49}"/>
              </a:ext>
            </a:extLst>
          </p:cNvPr>
          <p:cNvSpPr txBox="1"/>
          <p:nvPr/>
        </p:nvSpPr>
        <p:spPr>
          <a:xfrm>
            <a:off x="2178996" y="5335927"/>
            <a:ext cx="7373604" cy="830997"/>
          </a:xfrm>
          <a:prstGeom prst="rect">
            <a:avLst/>
          </a:prstGeom>
          <a:noFill/>
        </p:spPr>
        <p:txBody>
          <a:bodyPr wrap="square" rtlCol="0">
            <a:spAutoFit/>
          </a:bodyPr>
          <a:lstStyle/>
          <a:p>
            <a:pPr algn="ctr"/>
            <a:r>
              <a:rPr lang="en-US" sz="2400" b="1" dirty="0">
                <a:solidFill>
                  <a:schemeClr val="bg1"/>
                </a:solidFill>
              </a:rPr>
              <a:t>Mobile platform is used more for liking posts. Web usage is less than half of mobile usage for posts liking.</a:t>
            </a:r>
            <a:endParaRPr lang="en-IN" sz="2400" b="1" dirty="0">
              <a:solidFill>
                <a:schemeClr val="bg1"/>
              </a:solidFill>
            </a:endParaRPr>
          </a:p>
        </p:txBody>
      </p:sp>
      <p:pic>
        <p:nvPicPr>
          <p:cNvPr id="6146" name="Picture 2" descr="Mobile Apps vs Web Apps: What's The Difference? | Koombea">
            <a:extLst>
              <a:ext uri="{FF2B5EF4-FFF2-40B4-BE49-F238E27FC236}">
                <a16:creationId xmlns:a16="http://schemas.microsoft.com/office/drawing/2014/main" id="{313F6048-8876-4348-99FC-AB97298B5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8508" y="87946"/>
            <a:ext cx="2691484" cy="156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07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bg1"/>
            </a:gs>
            <a:gs pos="38099">
              <a:srgbClr val="B1BFD8"/>
            </a:gs>
            <a:gs pos="30000">
              <a:schemeClr val="accent1">
                <a:lumMod val="75000"/>
              </a:schemeClr>
            </a:gs>
            <a:gs pos="97000">
              <a:schemeClr val="accent1">
                <a:lumMod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1EDB6-C2D6-47FF-9F13-03A8729AB900}"/>
              </a:ext>
            </a:extLst>
          </p:cNvPr>
          <p:cNvSpPr txBox="1"/>
          <p:nvPr/>
        </p:nvSpPr>
        <p:spPr>
          <a:xfrm>
            <a:off x="1313235" y="291829"/>
            <a:ext cx="9708203" cy="461665"/>
          </a:xfrm>
          <a:prstGeom prst="rect">
            <a:avLst/>
          </a:prstGeom>
          <a:noFill/>
        </p:spPr>
        <p:txBody>
          <a:bodyPr wrap="square" rtlCol="0">
            <a:spAutoFit/>
          </a:bodyPr>
          <a:lstStyle/>
          <a:p>
            <a:pPr algn="ctr"/>
            <a:r>
              <a:rPr lang="en-US" sz="2400" b="1" dirty="0">
                <a:solidFill>
                  <a:schemeClr val="bg1"/>
                </a:solidFill>
              </a:rPr>
              <a:t>Q. What is the Tenure (in days) for most of the users and it's distribution?</a:t>
            </a:r>
            <a:endParaRPr lang="en-IN" sz="2400" b="1" dirty="0">
              <a:solidFill>
                <a:schemeClr val="bg1"/>
              </a:solidFill>
            </a:endParaRPr>
          </a:p>
        </p:txBody>
      </p:sp>
      <p:pic>
        <p:nvPicPr>
          <p:cNvPr id="8194" name="Picture 2">
            <a:extLst>
              <a:ext uri="{FF2B5EF4-FFF2-40B4-BE49-F238E27FC236}">
                <a16:creationId xmlns:a16="http://schemas.microsoft.com/office/drawing/2014/main" id="{FCC2AA83-8E6A-40AA-ABD9-B9613DF1F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83" y="1171742"/>
            <a:ext cx="10153802" cy="37323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E55A2-141E-4EC5-9202-8D216CE6CFE5}"/>
              </a:ext>
            </a:extLst>
          </p:cNvPr>
          <p:cNvSpPr txBox="1"/>
          <p:nvPr/>
        </p:nvSpPr>
        <p:spPr>
          <a:xfrm>
            <a:off x="2208178" y="5058383"/>
            <a:ext cx="9321835" cy="1200329"/>
          </a:xfrm>
          <a:prstGeom prst="rect">
            <a:avLst/>
          </a:prstGeom>
          <a:noFill/>
        </p:spPr>
        <p:txBody>
          <a:bodyPr wrap="square" rtlCol="0">
            <a:spAutoFit/>
          </a:bodyPr>
          <a:lstStyle/>
          <a:p>
            <a:r>
              <a:rPr lang="en-US" sz="2400" b="1" dirty="0">
                <a:solidFill>
                  <a:schemeClr val="bg1"/>
                </a:solidFill>
              </a:rPr>
              <a:t>Mean &gt; Median , hence the plot is positively or right skewed</a:t>
            </a:r>
          </a:p>
          <a:p>
            <a:r>
              <a:rPr lang="en-US" sz="2400" b="1" dirty="0">
                <a:solidFill>
                  <a:schemeClr val="bg1"/>
                </a:solidFill>
              </a:rPr>
              <a:t>Density is less after 2500 days</a:t>
            </a:r>
          </a:p>
          <a:p>
            <a:r>
              <a:rPr lang="en-US" sz="2400" b="1" dirty="0">
                <a:solidFill>
                  <a:schemeClr val="bg1"/>
                </a:solidFill>
              </a:rPr>
              <a:t>Max density is around 250-500 days</a:t>
            </a:r>
            <a:endParaRPr lang="en-IN" sz="2400" b="1" dirty="0">
              <a:solidFill>
                <a:schemeClr val="bg1"/>
              </a:solidFill>
            </a:endParaRPr>
          </a:p>
        </p:txBody>
      </p:sp>
      <p:pic>
        <p:nvPicPr>
          <p:cNvPr id="20482" name="Picture 2" descr="Indian standard time: Government looks to synchronise Indian Standard Time  - The Economic Times">
            <a:extLst>
              <a:ext uri="{FF2B5EF4-FFF2-40B4-BE49-F238E27FC236}">
                <a16:creationId xmlns:a16="http://schemas.microsoft.com/office/drawing/2014/main" id="{8CE171A1-434C-4B84-9398-3AE608012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3276" y="5236360"/>
            <a:ext cx="2036323" cy="152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68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chemeClr val="bg2"/>
            </a:gs>
            <a:gs pos="17000">
              <a:schemeClr val="accent1"/>
            </a:gs>
            <a:gs pos="85000">
              <a:srgbClr val="002060"/>
            </a:gs>
          </a:gsLst>
          <a:lin ang="5400000" scaled="0"/>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CC275-2747-4185-87A8-AB803A7199E4}"/>
              </a:ext>
            </a:extLst>
          </p:cNvPr>
          <p:cNvSpPr txBox="1"/>
          <p:nvPr/>
        </p:nvSpPr>
        <p:spPr>
          <a:xfrm>
            <a:off x="1332690" y="87549"/>
            <a:ext cx="9163455" cy="523220"/>
          </a:xfrm>
          <a:prstGeom prst="rect">
            <a:avLst/>
          </a:prstGeom>
          <a:noFill/>
        </p:spPr>
        <p:txBody>
          <a:bodyPr wrap="square" rtlCol="0">
            <a:spAutoFit/>
          </a:bodyPr>
          <a:lstStyle/>
          <a:p>
            <a:pPr algn="ctr"/>
            <a:r>
              <a:rPr lang="en-US" sz="2800" b="1" dirty="0">
                <a:solidFill>
                  <a:schemeClr val="bg1"/>
                </a:solidFill>
              </a:rPr>
              <a:t>Q. Which Gender has more Users across all Age groups?</a:t>
            </a:r>
            <a:endParaRPr lang="en-IN" sz="2800" b="1" dirty="0">
              <a:solidFill>
                <a:schemeClr val="bg1"/>
              </a:solidFill>
            </a:endParaRPr>
          </a:p>
        </p:txBody>
      </p:sp>
      <p:pic>
        <p:nvPicPr>
          <p:cNvPr id="9218" name="Picture 2">
            <a:extLst>
              <a:ext uri="{FF2B5EF4-FFF2-40B4-BE49-F238E27FC236}">
                <a16:creationId xmlns:a16="http://schemas.microsoft.com/office/drawing/2014/main" id="{35FD7F81-55D2-4E9A-BB57-B89A7F917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141" y="897018"/>
            <a:ext cx="9689229" cy="35708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9242DA-F8E0-4422-9CD3-62F012729C6D}"/>
              </a:ext>
            </a:extLst>
          </p:cNvPr>
          <p:cNvSpPr txBox="1"/>
          <p:nvPr/>
        </p:nvSpPr>
        <p:spPr>
          <a:xfrm>
            <a:off x="2591167" y="4754129"/>
            <a:ext cx="6673175" cy="1384995"/>
          </a:xfrm>
          <a:prstGeom prst="rect">
            <a:avLst/>
          </a:prstGeom>
          <a:noFill/>
        </p:spPr>
        <p:txBody>
          <a:bodyPr wrap="square" rtlCol="0">
            <a:spAutoFit/>
          </a:bodyPr>
          <a:lstStyle/>
          <a:p>
            <a:endParaRPr lang="en-US" sz="2800" b="1" dirty="0">
              <a:solidFill>
                <a:schemeClr val="bg1"/>
              </a:solidFill>
            </a:endParaRPr>
          </a:p>
          <a:p>
            <a:r>
              <a:rPr lang="en-US" sz="2800" b="1" dirty="0">
                <a:solidFill>
                  <a:schemeClr val="bg1"/>
                </a:solidFill>
              </a:rPr>
              <a:t>Till age 10 to 60 Males Users are more.</a:t>
            </a:r>
          </a:p>
          <a:p>
            <a:r>
              <a:rPr lang="en-US" sz="2800" b="1" dirty="0">
                <a:solidFill>
                  <a:schemeClr val="bg1"/>
                </a:solidFill>
              </a:rPr>
              <a:t>Females are more in age-group: 61-90</a:t>
            </a:r>
            <a:endParaRPr lang="en-IN" sz="2800" b="1" dirty="0">
              <a:solidFill>
                <a:schemeClr val="bg1"/>
              </a:solidFill>
            </a:endParaRPr>
          </a:p>
        </p:txBody>
      </p:sp>
      <p:pic>
        <p:nvPicPr>
          <p:cNvPr id="19458" name="Picture 2" descr="Trophy winner man male human competition icon. Vector graphic — Stock  Vector © djv #118999278">
            <a:extLst>
              <a:ext uri="{FF2B5EF4-FFF2-40B4-BE49-F238E27FC236}">
                <a16:creationId xmlns:a16="http://schemas.microsoft.com/office/drawing/2014/main" id="{7EDAB851-56AC-4A81-A449-A195B53A7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833" y="460300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3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0EAD-DC45-474E-8B6B-9967578291E3}"/>
              </a:ext>
            </a:extLst>
          </p:cNvPr>
          <p:cNvSpPr>
            <a:spLocks noGrp="1"/>
          </p:cNvSpPr>
          <p:nvPr>
            <p:ph type="title"/>
          </p:nvPr>
        </p:nvSpPr>
        <p:spPr>
          <a:xfrm>
            <a:off x="575553" y="160845"/>
            <a:ext cx="10515600" cy="1325563"/>
          </a:xfrm>
        </p:spPr>
        <p:txBody>
          <a:bodyPr>
            <a:normAutofit/>
          </a:bodyPr>
          <a:lstStyle/>
          <a:p>
            <a:pPr algn="ctr"/>
            <a:r>
              <a:rPr lang="en-US" sz="3600" b="1" dirty="0">
                <a:solidFill>
                  <a:schemeClr val="bg1"/>
                </a:solidFill>
                <a:latin typeface="+mn-lt"/>
              </a:rPr>
              <a:t>Top 10 people with Maximum Tenure</a:t>
            </a:r>
            <a:endParaRPr lang="en-IN" sz="3600" b="1" dirty="0">
              <a:solidFill>
                <a:schemeClr val="bg1"/>
              </a:solidFill>
              <a:latin typeface="+mn-lt"/>
            </a:endParaRPr>
          </a:p>
        </p:txBody>
      </p:sp>
      <p:pic>
        <p:nvPicPr>
          <p:cNvPr id="10242" name="Picture 2">
            <a:extLst>
              <a:ext uri="{FF2B5EF4-FFF2-40B4-BE49-F238E27FC236}">
                <a16:creationId xmlns:a16="http://schemas.microsoft.com/office/drawing/2014/main" id="{EAFB25C8-B417-42D8-ACC1-700B6160F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170" y="1357231"/>
            <a:ext cx="4950365" cy="41435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34D747-A166-4072-8D4C-D89C251F4832}"/>
              </a:ext>
            </a:extLst>
          </p:cNvPr>
          <p:cNvSpPr txBox="1"/>
          <p:nvPr/>
        </p:nvSpPr>
        <p:spPr>
          <a:xfrm>
            <a:off x="2568101" y="5846323"/>
            <a:ext cx="6760724" cy="461665"/>
          </a:xfrm>
          <a:prstGeom prst="rect">
            <a:avLst/>
          </a:prstGeom>
          <a:noFill/>
        </p:spPr>
        <p:txBody>
          <a:bodyPr wrap="square" rtlCol="0">
            <a:spAutoFit/>
          </a:bodyPr>
          <a:lstStyle/>
          <a:p>
            <a:pPr algn="ctr"/>
            <a:r>
              <a:rPr lang="en-US" sz="2400" b="1" dirty="0">
                <a:solidFill>
                  <a:schemeClr val="bg1"/>
                </a:solidFill>
              </a:rPr>
              <a:t>Among Top 10 Users with Max tenure 7 are Female</a:t>
            </a:r>
            <a:endParaRPr lang="en-IN" sz="2400" b="1" dirty="0">
              <a:solidFill>
                <a:schemeClr val="bg1"/>
              </a:solidFill>
            </a:endParaRPr>
          </a:p>
        </p:txBody>
      </p:sp>
      <p:pic>
        <p:nvPicPr>
          <p:cNvPr id="18434" name="Picture 2" descr="Female winner Royalty Free Vector Image - VectorStock">
            <a:extLst>
              <a:ext uri="{FF2B5EF4-FFF2-40B4-BE49-F238E27FC236}">
                <a16:creationId xmlns:a16="http://schemas.microsoft.com/office/drawing/2014/main" id="{592F6F62-C54C-4B94-97CA-58B8777D6A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39"/>
          <a:stretch/>
        </p:blipFill>
        <p:spPr bwMode="auto">
          <a:xfrm>
            <a:off x="575552" y="2262187"/>
            <a:ext cx="1962150" cy="218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5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0980-4404-4364-ADC9-A4644A7DF6C6}"/>
              </a:ext>
            </a:extLst>
          </p:cNvPr>
          <p:cNvSpPr>
            <a:spLocks noGrp="1"/>
          </p:cNvSpPr>
          <p:nvPr>
            <p:ph type="title"/>
          </p:nvPr>
        </p:nvSpPr>
        <p:spPr>
          <a:xfrm>
            <a:off x="688909" y="116578"/>
            <a:ext cx="10515600" cy="776288"/>
          </a:xfrm>
        </p:spPr>
        <p:txBody>
          <a:bodyPr>
            <a:normAutofit/>
          </a:bodyPr>
          <a:lstStyle/>
          <a:p>
            <a:pPr algn="ctr"/>
            <a:r>
              <a:rPr lang="en-US" sz="3200" b="1" dirty="0">
                <a:solidFill>
                  <a:schemeClr val="bg1"/>
                </a:solidFill>
                <a:latin typeface="+mn-lt"/>
              </a:rPr>
              <a:t>Top 10 people with most Likes received</a:t>
            </a:r>
            <a:endParaRPr lang="en-IN" sz="3200" b="1" dirty="0">
              <a:solidFill>
                <a:schemeClr val="bg1"/>
              </a:solidFill>
              <a:latin typeface="+mn-lt"/>
            </a:endParaRPr>
          </a:p>
        </p:txBody>
      </p:sp>
      <p:pic>
        <p:nvPicPr>
          <p:cNvPr id="11266" name="Picture 2">
            <a:extLst>
              <a:ext uri="{FF2B5EF4-FFF2-40B4-BE49-F238E27FC236}">
                <a16:creationId xmlns:a16="http://schemas.microsoft.com/office/drawing/2014/main" id="{ED5E2225-86EA-4050-8BC9-3201F428D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949" y="1575801"/>
            <a:ext cx="4854101" cy="40629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172D09-561F-4248-A766-D2E0AB5D7CB7}"/>
              </a:ext>
            </a:extLst>
          </p:cNvPr>
          <p:cNvSpPr txBox="1"/>
          <p:nvPr/>
        </p:nvSpPr>
        <p:spPr>
          <a:xfrm>
            <a:off x="1556426" y="5969655"/>
            <a:ext cx="9028889" cy="523220"/>
          </a:xfrm>
          <a:prstGeom prst="rect">
            <a:avLst/>
          </a:prstGeom>
          <a:noFill/>
        </p:spPr>
        <p:txBody>
          <a:bodyPr wrap="square" rtlCol="0">
            <a:spAutoFit/>
          </a:bodyPr>
          <a:lstStyle/>
          <a:p>
            <a:r>
              <a:rPr lang="en-US" sz="2800" b="1" dirty="0">
                <a:solidFill>
                  <a:schemeClr val="bg1"/>
                </a:solidFill>
              </a:rPr>
              <a:t>6 out of Top 10 Users with most Likes received are Females</a:t>
            </a:r>
            <a:endParaRPr lang="en-IN" sz="2800" b="1" dirty="0">
              <a:solidFill>
                <a:schemeClr val="bg1"/>
              </a:solidFill>
            </a:endParaRPr>
          </a:p>
        </p:txBody>
      </p:sp>
      <p:pic>
        <p:nvPicPr>
          <p:cNvPr id="7170" name="Picture 2" descr="Facebook will disable 'Like' button in third-party mobile apps">
            <a:extLst>
              <a:ext uri="{FF2B5EF4-FFF2-40B4-BE49-F238E27FC236}">
                <a16:creationId xmlns:a16="http://schemas.microsoft.com/office/drawing/2014/main" id="{30A0416A-2C80-452C-B8A2-0599D9FF6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76" y="141287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6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231599"/>
            <a:ext cx="10515600" cy="656279"/>
          </a:xfrm>
        </p:spPr>
        <p:txBody>
          <a:bodyPr>
            <a:normAutofit/>
          </a:bodyPr>
          <a:lstStyle/>
          <a:p>
            <a:pPr algn="ctr"/>
            <a:r>
              <a:rPr lang="en-US" sz="3200" b="1" dirty="0">
                <a:solidFill>
                  <a:schemeClr val="bg1"/>
                </a:solidFill>
                <a:latin typeface="+mn-lt"/>
              </a:rPr>
              <a:t>Top 10 Users with most Friends by Age group</a:t>
            </a:r>
            <a:endParaRPr lang="en-IN" sz="3200" b="1" dirty="0">
              <a:solidFill>
                <a:schemeClr val="bg1"/>
              </a:solidFill>
              <a:latin typeface="+mn-lt"/>
            </a:endParaRPr>
          </a:p>
        </p:txBody>
      </p:sp>
      <p:pic>
        <p:nvPicPr>
          <p:cNvPr id="12290" name="Picture 2">
            <a:extLst>
              <a:ext uri="{FF2B5EF4-FFF2-40B4-BE49-F238E27FC236}">
                <a16:creationId xmlns:a16="http://schemas.microsoft.com/office/drawing/2014/main" id="{8D6E94DF-A9D4-4F2E-9179-2F1C28291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315" y="1437502"/>
            <a:ext cx="5173088" cy="42274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AD2F6C-181F-41D7-8578-2AB9D1B50FCB}"/>
              </a:ext>
            </a:extLst>
          </p:cNvPr>
          <p:cNvSpPr txBox="1"/>
          <p:nvPr/>
        </p:nvSpPr>
        <p:spPr>
          <a:xfrm>
            <a:off x="359923" y="5739319"/>
            <a:ext cx="11430000" cy="461665"/>
          </a:xfrm>
          <a:prstGeom prst="rect">
            <a:avLst/>
          </a:prstGeom>
          <a:noFill/>
        </p:spPr>
        <p:txBody>
          <a:bodyPr wrap="square" rtlCol="0">
            <a:spAutoFit/>
          </a:bodyPr>
          <a:lstStyle/>
          <a:p>
            <a:pPr algn="ctr"/>
            <a:r>
              <a:rPr lang="en-US" sz="2400" b="1" dirty="0">
                <a:solidFill>
                  <a:schemeClr val="bg1"/>
                </a:solidFill>
              </a:rPr>
              <a:t>Age group with most friend count-&gt; 3 out of 10 users are from Age group: 10-20</a:t>
            </a:r>
            <a:endParaRPr lang="en-IN" sz="2400" b="1" dirty="0">
              <a:solidFill>
                <a:schemeClr val="bg1"/>
              </a:solidFill>
            </a:endParaRPr>
          </a:p>
        </p:txBody>
      </p:sp>
      <p:pic>
        <p:nvPicPr>
          <p:cNvPr id="14338" name="Picture 2" descr="friends clipart - Clip Art Library">
            <a:extLst>
              <a:ext uri="{FF2B5EF4-FFF2-40B4-BE49-F238E27FC236}">
                <a16:creationId xmlns:a16="http://schemas.microsoft.com/office/drawing/2014/main" id="{2991CDEA-2CB9-40BD-8372-2F8C20109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50" y="2679699"/>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23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1"/>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170511"/>
            <a:ext cx="10515600" cy="656279"/>
          </a:xfrm>
        </p:spPr>
        <p:txBody>
          <a:bodyPr>
            <a:normAutofit/>
          </a:bodyPr>
          <a:lstStyle/>
          <a:p>
            <a:pPr algn="ctr"/>
            <a:r>
              <a:rPr lang="en-US" sz="3200" b="1" dirty="0">
                <a:solidFill>
                  <a:schemeClr val="bg1"/>
                </a:solidFill>
                <a:latin typeface="+mn-lt"/>
              </a:rPr>
              <a:t>Box Plot for Gender wise Age</a:t>
            </a:r>
            <a:endParaRPr lang="en-IN" sz="3200" b="1" dirty="0">
              <a:solidFill>
                <a:schemeClr val="bg1"/>
              </a:solidFill>
              <a:latin typeface="+mn-lt"/>
            </a:endParaRPr>
          </a:p>
        </p:txBody>
      </p:sp>
      <p:pic>
        <p:nvPicPr>
          <p:cNvPr id="13314" name="Picture 2">
            <a:extLst>
              <a:ext uri="{FF2B5EF4-FFF2-40B4-BE49-F238E27FC236}">
                <a16:creationId xmlns:a16="http://schemas.microsoft.com/office/drawing/2014/main" id="{E5C835ED-5AB0-4388-9129-460EB1A36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198" y="1328737"/>
            <a:ext cx="6896100"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B4CE91-BA16-4DBC-8CD3-1B2BBAF52F91}"/>
              </a:ext>
            </a:extLst>
          </p:cNvPr>
          <p:cNvSpPr txBox="1"/>
          <p:nvPr/>
        </p:nvSpPr>
        <p:spPr>
          <a:xfrm>
            <a:off x="2548648" y="5969655"/>
            <a:ext cx="7315200" cy="461665"/>
          </a:xfrm>
          <a:prstGeom prst="rect">
            <a:avLst/>
          </a:prstGeom>
          <a:noFill/>
        </p:spPr>
        <p:txBody>
          <a:bodyPr wrap="square" rtlCol="0">
            <a:spAutoFit/>
          </a:bodyPr>
          <a:lstStyle/>
          <a:p>
            <a:pPr algn="ctr"/>
            <a:r>
              <a:rPr lang="en-US" sz="2400" b="1" dirty="0">
                <a:solidFill>
                  <a:schemeClr val="bg1"/>
                </a:solidFill>
              </a:rPr>
              <a:t>Median Age of Females is higher</a:t>
            </a:r>
            <a:endParaRPr lang="en-IN" sz="2400" b="1" dirty="0">
              <a:solidFill>
                <a:schemeClr val="bg1"/>
              </a:solidFill>
            </a:endParaRPr>
          </a:p>
        </p:txBody>
      </p:sp>
      <p:pic>
        <p:nvPicPr>
          <p:cNvPr id="4" name="Picture 2" descr="Biological causes of aging and lifespan limitation - Work for human  longevity">
            <a:extLst>
              <a:ext uri="{FF2B5EF4-FFF2-40B4-BE49-F238E27FC236}">
                <a16:creationId xmlns:a16="http://schemas.microsoft.com/office/drawing/2014/main" id="{7319A398-05B0-41E5-83A8-DECE6B218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723" y="5659279"/>
            <a:ext cx="3608050" cy="108241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KS2 Science Year 5 - 2 Animals - Human Ageing - The Schools of King Edward  VI in Birmingham">
            <a:extLst>
              <a:ext uri="{FF2B5EF4-FFF2-40B4-BE49-F238E27FC236}">
                <a16:creationId xmlns:a16="http://schemas.microsoft.com/office/drawing/2014/main" id="{8857B1C5-881E-48BC-AB07-5C7E7B761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21" y="199262"/>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1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1"/>
            </a:gs>
            <a:gs pos="6000">
              <a:schemeClr val="accent1">
                <a:lumMod val="89000"/>
              </a:schemeClr>
            </a:gs>
            <a:gs pos="69000">
              <a:schemeClr val="accent1">
                <a:lumMod val="75000"/>
              </a:schemeClr>
            </a:gs>
            <a:gs pos="9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102479"/>
            <a:ext cx="10515600" cy="763284"/>
          </a:xfrm>
        </p:spPr>
        <p:txBody>
          <a:bodyPr>
            <a:normAutofit/>
          </a:bodyPr>
          <a:lstStyle/>
          <a:p>
            <a:pPr algn="ctr"/>
            <a:r>
              <a:rPr lang="en-US" sz="3200" b="1" dirty="0">
                <a:solidFill>
                  <a:schemeClr val="bg1"/>
                </a:solidFill>
                <a:latin typeface="+mn-lt"/>
              </a:rPr>
              <a:t>Q. Which Age group likes more posts - Gender wise.</a:t>
            </a:r>
            <a:endParaRPr lang="en-IN" sz="3200" b="1" dirty="0">
              <a:solidFill>
                <a:schemeClr val="bg1"/>
              </a:solidFill>
              <a:latin typeface="+mn-lt"/>
            </a:endParaRPr>
          </a:p>
        </p:txBody>
      </p:sp>
      <p:pic>
        <p:nvPicPr>
          <p:cNvPr id="14338" name="Picture 2">
            <a:extLst>
              <a:ext uri="{FF2B5EF4-FFF2-40B4-BE49-F238E27FC236}">
                <a16:creationId xmlns:a16="http://schemas.microsoft.com/office/drawing/2014/main" id="{239D2EFB-36F5-433F-AD9C-8FBEEBD9B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705" y="1060619"/>
            <a:ext cx="9516590"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D176A-3578-49E7-B625-D06499A7FAED}"/>
              </a:ext>
            </a:extLst>
          </p:cNvPr>
          <p:cNvSpPr txBox="1"/>
          <p:nvPr/>
        </p:nvSpPr>
        <p:spPr>
          <a:xfrm>
            <a:off x="2080984" y="5381882"/>
            <a:ext cx="8030031" cy="830997"/>
          </a:xfrm>
          <a:prstGeom prst="rect">
            <a:avLst/>
          </a:prstGeom>
          <a:noFill/>
        </p:spPr>
        <p:txBody>
          <a:bodyPr wrap="square" rtlCol="0">
            <a:spAutoFit/>
          </a:bodyPr>
          <a:lstStyle/>
          <a:p>
            <a:pPr algn="ctr"/>
            <a:r>
              <a:rPr lang="en-US" sz="2400" b="1" dirty="0">
                <a:solidFill>
                  <a:schemeClr val="bg1"/>
                </a:solidFill>
              </a:rPr>
              <a:t>Across all age groups, females likes more posts than male</a:t>
            </a:r>
          </a:p>
          <a:p>
            <a:pPr algn="ctr"/>
            <a:r>
              <a:rPr lang="en-US" sz="2400" b="1" dirty="0">
                <a:solidFill>
                  <a:schemeClr val="bg1"/>
                </a:solidFill>
              </a:rPr>
              <a:t>Max no. of likes by user is in age group 10-20 by female users</a:t>
            </a:r>
            <a:endParaRPr lang="en-IN" sz="2400" b="1" dirty="0">
              <a:solidFill>
                <a:schemeClr val="bg1"/>
              </a:solidFill>
            </a:endParaRPr>
          </a:p>
        </p:txBody>
      </p:sp>
      <p:pic>
        <p:nvPicPr>
          <p:cNvPr id="15362" name="Picture 2" descr="Winner Women Stock Illustrations – 3,013 Winner Women Stock Illustrations,  Vectors &amp; Clipart - Dreamstime">
            <a:extLst>
              <a:ext uri="{FF2B5EF4-FFF2-40B4-BE49-F238E27FC236}">
                <a16:creationId xmlns:a16="http://schemas.microsoft.com/office/drawing/2014/main" id="{9ACEDCC6-89B6-437E-A215-B7CD2FD3A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53" y="5040000"/>
            <a:ext cx="1685439" cy="151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6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AC6E-45B2-4299-8DD8-01751E67BF0F}"/>
              </a:ext>
            </a:extLst>
          </p:cNvPr>
          <p:cNvSpPr>
            <a:spLocks noGrp="1"/>
          </p:cNvSpPr>
          <p:nvPr>
            <p:ph type="title"/>
          </p:nvPr>
        </p:nvSpPr>
        <p:spPr/>
        <p:txBody>
          <a:bodyPr/>
          <a:lstStyle/>
          <a:p>
            <a:pPr algn="ctr"/>
            <a:r>
              <a:rPr lang="en-IN" u="sng" dirty="0">
                <a:solidFill>
                  <a:schemeClr val="bg1"/>
                </a:solidFill>
                <a:latin typeface="Britannic Bold" panose="020B0903060703020204" pitchFamily="34" charset="0"/>
              </a:rPr>
              <a:t>Introduction</a:t>
            </a:r>
          </a:p>
        </p:txBody>
      </p:sp>
      <p:sp>
        <p:nvSpPr>
          <p:cNvPr id="3" name="Content Placeholder 2">
            <a:extLst>
              <a:ext uri="{FF2B5EF4-FFF2-40B4-BE49-F238E27FC236}">
                <a16:creationId xmlns:a16="http://schemas.microsoft.com/office/drawing/2014/main" id="{B8F1A5BA-B8D0-4430-9F48-586A270A8D5B}"/>
              </a:ext>
            </a:extLst>
          </p:cNvPr>
          <p:cNvSpPr>
            <a:spLocks noGrp="1"/>
          </p:cNvSpPr>
          <p:nvPr>
            <p:ph idx="1"/>
          </p:nvPr>
        </p:nvSpPr>
        <p:spPr>
          <a:xfrm>
            <a:off x="838200" y="2141537"/>
            <a:ext cx="10515600" cy="4351338"/>
          </a:xfrm>
        </p:spPr>
        <p:txBody>
          <a:bodyPr>
            <a:normAutofit lnSpcReduction="10000"/>
          </a:bodyPr>
          <a:lstStyle/>
          <a:p>
            <a:r>
              <a:rPr lang="en-US" dirty="0">
                <a:solidFill>
                  <a:schemeClr val="bg1"/>
                </a:solidFill>
              </a:rPr>
              <a:t>Facebook, a social media platform giant was founded by a Harvard sophomore named Mark Zuckerberg on 4th Feb 2004. </a:t>
            </a:r>
          </a:p>
          <a:p>
            <a:r>
              <a:rPr lang="en-US" dirty="0">
                <a:solidFill>
                  <a:schemeClr val="bg1"/>
                </a:solidFill>
              </a:rPr>
              <a:t>It is being used widely all across the world by people to exchange information, ideas, marketing, playing games and for buying/selling products also.</a:t>
            </a:r>
          </a:p>
          <a:p>
            <a:r>
              <a:rPr lang="en-US" dirty="0">
                <a:solidFill>
                  <a:schemeClr val="bg1"/>
                </a:solidFill>
              </a:rPr>
              <a:t>Most valuable companies in the world.</a:t>
            </a:r>
          </a:p>
          <a:p>
            <a:r>
              <a:rPr lang="en-US" dirty="0">
                <a:solidFill>
                  <a:schemeClr val="bg1"/>
                </a:solidFill>
              </a:rPr>
              <a:t>Over 2 billion monthly active users and still growing.</a:t>
            </a:r>
          </a:p>
          <a:p>
            <a:r>
              <a:rPr lang="en-US" dirty="0">
                <a:solidFill>
                  <a:schemeClr val="bg1"/>
                </a:solidFill>
              </a:rPr>
              <a:t>Available in over 111 languages.</a:t>
            </a:r>
          </a:p>
          <a:p>
            <a:r>
              <a:rPr lang="en-US" dirty="0">
                <a:solidFill>
                  <a:schemeClr val="bg1"/>
                </a:solidFill>
              </a:rPr>
              <a:t>Highest number of Facebook users  from India and the United States, followed by Indonesia, Brazil and Mexico.</a:t>
            </a:r>
          </a:p>
          <a:p>
            <a:pPr marL="0" indent="0">
              <a:buNone/>
            </a:pPr>
            <a:endParaRPr lang="en-IN" dirty="0">
              <a:solidFill>
                <a:schemeClr val="bg1"/>
              </a:solidFill>
            </a:endParaRPr>
          </a:p>
        </p:txBody>
      </p:sp>
      <p:pic>
        <p:nvPicPr>
          <p:cNvPr id="5" name="Picture 4">
            <a:extLst>
              <a:ext uri="{FF2B5EF4-FFF2-40B4-BE49-F238E27FC236}">
                <a16:creationId xmlns:a16="http://schemas.microsoft.com/office/drawing/2014/main" id="{51EA94B0-FAA4-4146-BD65-29B550D9B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315" y="81030"/>
            <a:ext cx="1893752" cy="1893752"/>
          </a:xfrm>
          <a:prstGeom prst="rect">
            <a:avLst/>
          </a:prstGeom>
        </p:spPr>
      </p:pic>
      <p:sp>
        <p:nvSpPr>
          <p:cNvPr id="6" name="Rectangle 5">
            <a:extLst>
              <a:ext uri="{FF2B5EF4-FFF2-40B4-BE49-F238E27FC236}">
                <a16:creationId xmlns:a16="http://schemas.microsoft.com/office/drawing/2014/main" id="{554F6558-AD05-4323-A64A-AB2D2AE23E28}"/>
              </a:ext>
            </a:extLst>
          </p:cNvPr>
          <p:cNvSpPr/>
          <p:nvPr/>
        </p:nvSpPr>
        <p:spPr>
          <a:xfrm>
            <a:off x="-661481" y="1328451"/>
            <a:ext cx="4562271" cy="646331"/>
          </a:xfrm>
          <a:prstGeom prst="rect">
            <a:avLst/>
          </a:prstGeom>
          <a:noFill/>
        </p:spPr>
        <p:txBody>
          <a:bodyPr wrap="square" lIns="91440" tIns="45720" rIns="91440" bIns="45720">
            <a:spAutoFit/>
          </a:bodyPr>
          <a:lstStyle/>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4th Feb 2004</a:t>
            </a:r>
            <a:endParaRPr lang="en-IN"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Picture 7">
            <a:extLst>
              <a:ext uri="{FF2B5EF4-FFF2-40B4-BE49-F238E27FC236}">
                <a16:creationId xmlns:a16="http://schemas.microsoft.com/office/drawing/2014/main" id="{24A4DA3F-1204-4B08-B47E-22A315645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76" y="0"/>
            <a:ext cx="1906013" cy="1396773"/>
          </a:xfrm>
          <a:prstGeom prst="rect">
            <a:avLst/>
          </a:prstGeom>
        </p:spPr>
      </p:pic>
    </p:spTree>
    <p:extLst>
      <p:ext uri="{BB962C8B-B14F-4D97-AF65-F5344CB8AC3E}">
        <p14:creationId xmlns:p14="http://schemas.microsoft.com/office/powerpoint/2010/main" val="310319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736">
              <a:srgbClr val="2F5596"/>
            </a:gs>
            <a:gs pos="60000">
              <a:schemeClr val="bg1"/>
            </a:gs>
            <a:gs pos="0">
              <a:schemeClr val="accent1">
                <a:lumMod val="75000"/>
              </a:schemeClr>
            </a:gs>
            <a:gs pos="9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180299"/>
            <a:ext cx="10515600" cy="549275"/>
          </a:xfrm>
        </p:spPr>
        <p:txBody>
          <a:bodyPr>
            <a:normAutofit fontScale="90000"/>
          </a:bodyPr>
          <a:lstStyle/>
          <a:p>
            <a:pPr algn="ctr"/>
            <a:r>
              <a:rPr lang="en-US" sz="3200" b="1" dirty="0">
                <a:solidFill>
                  <a:schemeClr val="bg1"/>
                </a:solidFill>
                <a:latin typeface="+mn-lt"/>
              </a:rPr>
              <a:t>Q. Which Age group received more Likes on posts -Gender wise.</a:t>
            </a:r>
            <a:endParaRPr lang="en-IN" sz="3200" b="1" dirty="0">
              <a:solidFill>
                <a:schemeClr val="bg1"/>
              </a:solidFill>
              <a:latin typeface="+mn-lt"/>
            </a:endParaRPr>
          </a:p>
        </p:txBody>
      </p:sp>
      <p:pic>
        <p:nvPicPr>
          <p:cNvPr id="15362" name="Picture 2">
            <a:extLst>
              <a:ext uri="{FF2B5EF4-FFF2-40B4-BE49-F238E27FC236}">
                <a16:creationId xmlns:a16="http://schemas.microsoft.com/office/drawing/2014/main" id="{FF5853D3-B4CB-4F6F-99BF-A9FB0B62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157896"/>
            <a:ext cx="9029700"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93434E-6D23-4639-BD80-8784F7891C96}"/>
              </a:ext>
            </a:extLst>
          </p:cNvPr>
          <p:cNvSpPr txBox="1"/>
          <p:nvPr/>
        </p:nvSpPr>
        <p:spPr>
          <a:xfrm>
            <a:off x="2198451" y="5204298"/>
            <a:ext cx="8618706" cy="830997"/>
          </a:xfrm>
          <a:prstGeom prst="rect">
            <a:avLst/>
          </a:prstGeom>
          <a:noFill/>
        </p:spPr>
        <p:txBody>
          <a:bodyPr wrap="square" rtlCol="0">
            <a:spAutoFit/>
          </a:bodyPr>
          <a:lstStyle/>
          <a:p>
            <a:pPr algn="ctr"/>
            <a:r>
              <a:rPr lang="en-US" sz="2400" b="1" dirty="0">
                <a:solidFill>
                  <a:schemeClr val="bg1"/>
                </a:solidFill>
              </a:rPr>
              <a:t>Except Age group 71-80, Females receives more Likes than Males.</a:t>
            </a:r>
          </a:p>
          <a:p>
            <a:pPr algn="ctr"/>
            <a:r>
              <a:rPr lang="en-US" sz="2400" b="1" dirty="0">
                <a:solidFill>
                  <a:schemeClr val="bg1"/>
                </a:solidFill>
              </a:rPr>
              <a:t>Age group with Max Likes received is 10-20, again to female users.</a:t>
            </a:r>
            <a:endParaRPr lang="en-IN" sz="2400" b="1" dirty="0">
              <a:solidFill>
                <a:schemeClr val="bg1"/>
              </a:solidFill>
            </a:endParaRPr>
          </a:p>
        </p:txBody>
      </p:sp>
      <p:pic>
        <p:nvPicPr>
          <p:cNvPr id="12290" name="Picture 2" descr="Premium Vector | Businesswoman concept winner success. excited smiling  cartoon female raising up trophy.">
            <a:extLst>
              <a:ext uri="{FF2B5EF4-FFF2-40B4-BE49-F238E27FC236}">
                <a16:creationId xmlns:a16="http://schemas.microsoft.com/office/drawing/2014/main" id="{0272EF4B-1A56-4F19-BA6D-4E61B32C3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94" y="4945225"/>
            <a:ext cx="1962150" cy="182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263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5186">
              <a:schemeClr val="bg1"/>
            </a:gs>
            <a:gs pos="64000">
              <a:schemeClr val="bg1"/>
            </a:gs>
            <a:gs pos="69000">
              <a:schemeClr val="accent1">
                <a:lumMod val="75000"/>
              </a:schemeClr>
            </a:gs>
            <a:gs pos="9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365125"/>
            <a:ext cx="10515600" cy="724373"/>
          </a:xfrm>
        </p:spPr>
        <p:txBody>
          <a:bodyPr>
            <a:normAutofit/>
          </a:bodyPr>
          <a:lstStyle/>
          <a:p>
            <a:pPr algn="ctr"/>
            <a:r>
              <a:rPr lang="en-IN" sz="3200" b="1" dirty="0">
                <a:solidFill>
                  <a:schemeClr val="bg1"/>
                </a:solidFill>
                <a:latin typeface="+mn-lt"/>
              </a:rPr>
              <a:t>Q. </a:t>
            </a:r>
            <a:r>
              <a:rPr lang="en-US" sz="3200" b="1" dirty="0">
                <a:solidFill>
                  <a:schemeClr val="bg1"/>
                </a:solidFill>
                <a:latin typeface="+mn-lt"/>
              </a:rPr>
              <a:t>Which Age group likes more posts by Mobile and Web? </a:t>
            </a:r>
            <a:endParaRPr lang="en-IN" sz="3200" b="1" dirty="0">
              <a:solidFill>
                <a:schemeClr val="bg1"/>
              </a:solidFill>
              <a:latin typeface="+mn-lt"/>
            </a:endParaRPr>
          </a:p>
        </p:txBody>
      </p:sp>
      <p:pic>
        <p:nvPicPr>
          <p:cNvPr id="16386" name="Picture 2">
            <a:extLst>
              <a:ext uri="{FF2B5EF4-FFF2-40B4-BE49-F238E27FC236}">
                <a16:creationId xmlns:a16="http://schemas.microsoft.com/office/drawing/2014/main" id="{EEC38909-CC32-49E2-B763-75A2F3BDA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0" y="1100256"/>
            <a:ext cx="9020175"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998B96-FF09-4005-9E8E-D85C5E48C1B6}"/>
              </a:ext>
            </a:extLst>
          </p:cNvPr>
          <p:cNvSpPr txBox="1"/>
          <p:nvPr/>
        </p:nvSpPr>
        <p:spPr>
          <a:xfrm>
            <a:off x="2399488" y="4797189"/>
            <a:ext cx="7393021" cy="2031325"/>
          </a:xfrm>
          <a:prstGeom prst="rect">
            <a:avLst/>
          </a:prstGeom>
          <a:noFill/>
        </p:spPr>
        <p:txBody>
          <a:bodyPr wrap="square" rtlCol="0">
            <a:spAutoFit/>
          </a:bodyPr>
          <a:lstStyle/>
          <a:p>
            <a:r>
              <a:rPr lang="en-US" b="1" dirty="0">
                <a:solidFill>
                  <a:schemeClr val="bg1"/>
                </a:solidFill>
              </a:rPr>
              <a:t>Across almost all age groups mobiles likes are more than www likes.</a:t>
            </a:r>
          </a:p>
          <a:p>
            <a:r>
              <a:rPr lang="en-US" b="1" dirty="0">
                <a:solidFill>
                  <a:schemeClr val="bg1"/>
                </a:solidFill>
              </a:rPr>
              <a:t>www users are more in older age groups or teenagers as compared to age group 21-50.</a:t>
            </a:r>
          </a:p>
          <a:p>
            <a:r>
              <a:rPr lang="en-US" b="1" dirty="0">
                <a:solidFill>
                  <a:schemeClr val="bg1"/>
                </a:solidFill>
              </a:rPr>
              <a:t>Age groups 10-20 likes more posts.</a:t>
            </a:r>
          </a:p>
          <a:p>
            <a:r>
              <a:rPr lang="en-US" b="1" dirty="0">
                <a:solidFill>
                  <a:schemeClr val="bg1"/>
                </a:solidFill>
              </a:rPr>
              <a:t>Age group 71-80 likes lesser posts.</a:t>
            </a:r>
          </a:p>
          <a:p>
            <a:r>
              <a:rPr lang="en-US" b="1" dirty="0">
                <a:solidFill>
                  <a:schemeClr val="bg1"/>
                </a:solidFill>
              </a:rPr>
              <a:t>10-20 age group gives more Mobile likes.</a:t>
            </a:r>
          </a:p>
          <a:p>
            <a:r>
              <a:rPr lang="en-US" b="1" dirty="0">
                <a:solidFill>
                  <a:schemeClr val="bg1"/>
                </a:solidFill>
              </a:rPr>
              <a:t>61-70 age group gives more www likes.</a:t>
            </a:r>
            <a:endParaRPr lang="en-IN" b="1" dirty="0">
              <a:solidFill>
                <a:schemeClr val="bg1"/>
              </a:solidFill>
            </a:endParaRPr>
          </a:p>
        </p:txBody>
      </p:sp>
      <p:pic>
        <p:nvPicPr>
          <p:cNvPr id="11266" name="Picture 2" descr="3 Creative Ways To Get More Likes On Your Facebook Page - Business 2  Community">
            <a:extLst>
              <a:ext uri="{FF2B5EF4-FFF2-40B4-BE49-F238E27FC236}">
                <a16:creationId xmlns:a16="http://schemas.microsoft.com/office/drawing/2014/main" id="{0F57B45A-E547-4823-A9A9-C71457037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514" y="5575856"/>
            <a:ext cx="2257785" cy="125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12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5000">
              <a:schemeClr val="bg1"/>
            </a:gs>
            <a:gs pos="81000">
              <a:schemeClr val="accent1">
                <a:lumMod val="75000"/>
              </a:schemeClr>
            </a:gs>
            <a:gs pos="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p:txBody>
          <a:bodyPr>
            <a:normAutofit/>
          </a:bodyPr>
          <a:lstStyle/>
          <a:p>
            <a:pPr algn="ctr"/>
            <a:r>
              <a:rPr lang="en-US" sz="3200" b="1" dirty="0">
                <a:solidFill>
                  <a:schemeClr val="bg1"/>
                </a:solidFill>
                <a:latin typeface="+mn-lt"/>
              </a:rPr>
              <a:t>Q. Which Age group received more Likes on posts by Mobile and Web? </a:t>
            </a:r>
            <a:endParaRPr lang="en-IN" sz="3200" b="1" dirty="0">
              <a:solidFill>
                <a:schemeClr val="bg1"/>
              </a:solidFill>
              <a:latin typeface="+mn-lt"/>
            </a:endParaRPr>
          </a:p>
        </p:txBody>
      </p:sp>
      <p:pic>
        <p:nvPicPr>
          <p:cNvPr id="17410" name="Picture 2">
            <a:extLst>
              <a:ext uri="{FF2B5EF4-FFF2-40B4-BE49-F238E27FC236}">
                <a16:creationId xmlns:a16="http://schemas.microsoft.com/office/drawing/2014/main" id="{8D292E7D-28FF-4244-9571-B6030ABCC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2" y="1430270"/>
            <a:ext cx="9020175"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89263D-C31C-4F2C-B3A7-9FEF6BC2CDE4}"/>
              </a:ext>
            </a:extLst>
          </p:cNvPr>
          <p:cNvSpPr txBox="1"/>
          <p:nvPr/>
        </p:nvSpPr>
        <p:spPr>
          <a:xfrm>
            <a:off x="1994170" y="5116445"/>
            <a:ext cx="8611917" cy="1908215"/>
          </a:xfrm>
          <a:prstGeom prst="rect">
            <a:avLst/>
          </a:prstGeom>
          <a:noFill/>
        </p:spPr>
        <p:txBody>
          <a:bodyPr wrap="square" rtlCol="0">
            <a:spAutoFit/>
          </a:bodyPr>
          <a:lstStyle/>
          <a:p>
            <a:r>
              <a:rPr lang="en-US" sz="2000" b="1" dirty="0">
                <a:solidFill>
                  <a:schemeClr val="bg1"/>
                </a:solidFill>
              </a:rPr>
              <a:t>Across almost all age groups mobiles likes received are more than www likes received.</a:t>
            </a:r>
          </a:p>
          <a:p>
            <a:r>
              <a:rPr lang="en-US" sz="2000" b="1" dirty="0">
                <a:solidFill>
                  <a:schemeClr val="bg1"/>
                </a:solidFill>
              </a:rPr>
              <a:t>Age groups 10-20 receive more likes on posts.</a:t>
            </a:r>
          </a:p>
          <a:p>
            <a:r>
              <a:rPr lang="en-US" sz="2000" b="1" dirty="0">
                <a:solidFill>
                  <a:schemeClr val="bg1"/>
                </a:solidFill>
              </a:rPr>
              <a:t>Age groups 71-80 receive less likes on posts.</a:t>
            </a:r>
          </a:p>
          <a:p>
            <a:r>
              <a:rPr lang="en-US" sz="2000" b="1" dirty="0">
                <a:solidFill>
                  <a:schemeClr val="bg1"/>
                </a:solidFill>
              </a:rPr>
              <a:t>10-20 age group gets more Mobile likes and www likes.</a:t>
            </a:r>
          </a:p>
          <a:p>
            <a:endParaRPr lang="en-IN" dirty="0"/>
          </a:p>
        </p:txBody>
      </p:sp>
      <p:pic>
        <p:nvPicPr>
          <p:cNvPr id="10242" name="Picture 2" descr="Like button Royalty Free Vector Image - VectorStock">
            <a:extLst>
              <a:ext uri="{FF2B5EF4-FFF2-40B4-BE49-F238E27FC236}">
                <a16:creationId xmlns:a16="http://schemas.microsoft.com/office/drawing/2014/main" id="{F1FE31DD-BF1A-4392-9278-EE4930C01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946"/>
          <a:stretch/>
        </p:blipFill>
        <p:spPr bwMode="auto">
          <a:xfrm>
            <a:off x="10487608" y="5116445"/>
            <a:ext cx="1527984" cy="162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44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600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68B1-CA1F-4DF5-AC3D-B1488CDB1CF3}"/>
              </a:ext>
            </a:extLst>
          </p:cNvPr>
          <p:cNvSpPr>
            <a:spLocks noGrp="1"/>
          </p:cNvSpPr>
          <p:nvPr>
            <p:ph type="title"/>
          </p:nvPr>
        </p:nvSpPr>
        <p:spPr>
          <a:xfrm>
            <a:off x="838200" y="180300"/>
            <a:ext cx="10515600" cy="607641"/>
          </a:xfrm>
        </p:spPr>
        <p:txBody>
          <a:bodyPr>
            <a:normAutofit/>
          </a:bodyPr>
          <a:lstStyle/>
          <a:p>
            <a:pPr algn="ctr"/>
            <a:r>
              <a:rPr lang="en-US" sz="3200" b="1" dirty="0">
                <a:solidFill>
                  <a:schemeClr val="bg1"/>
                </a:solidFill>
                <a:latin typeface="+mn-lt"/>
              </a:rPr>
              <a:t>Tenure of different Age groups - Gender Wise</a:t>
            </a:r>
            <a:endParaRPr lang="en-IN" sz="3200" b="1" dirty="0">
              <a:solidFill>
                <a:schemeClr val="bg1"/>
              </a:solidFill>
              <a:latin typeface="+mn-lt"/>
            </a:endParaRPr>
          </a:p>
        </p:txBody>
      </p:sp>
      <p:pic>
        <p:nvPicPr>
          <p:cNvPr id="18434" name="Picture 2">
            <a:extLst>
              <a:ext uri="{FF2B5EF4-FFF2-40B4-BE49-F238E27FC236}">
                <a16:creationId xmlns:a16="http://schemas.microsoft.com/office/drawing/2014/main" id="{18579F83-6D95-496E-BD21-AA7FCF92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629" y="787941"/>
            <a:ext cx="7633579" cy="46115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6A88DB-5D31-4C84-9B56-6D02390E8807}"/>
              </a:ext>
            </a:extLst>
          </p:cNvPr>
          <p:cNvSpPr txBox="1"/>
          <p:nvPr/>
        </p:nvSpPr>
        <p:spPr>
          <a:xfrm>
            <a:off x="2181629" y="5591601"/>
            <a:ext cx="9046724" cy="830997"/>
          </a:xfrm>
          <a:prstGeom prst="rect">
            <a:avLst/>
          </a:prstGeom>
          <a:noFill/>
        </p:spPr>
        <p:txBody>
          <a:bodyPr wrap="square" rtlCol="0">
            <a:spAutoFit/>
          </a:bodyPr>
          <a:lstStyle/>
          <a:p>
            <a:r>
              <a:rPr lang="en-US" sz="2400" b="1" dirty="0">
                <a:solidFill>
                  <a:schemeClr val="bg1"/>
                </a:solidFill>
              </a:rPr>
              <a:t>Tenure is higher for users with more Age as expected</a:t>
            </a:r>
          </a:p>
          <a:p>
            <a:r>
              <a:rPr lang="en-US" sz="2400" b="1" dirty="0">
                <a:solidFill>
                  <a:schemeClr val="bg1"/>
                </a:solidFill>
              </a:rPr>
              <a:t>Across almost all Age groups Females have more tenure than Males</a:t>
            </a:r>
            <a:endParaRPr lang="en-IN" sz="2400" b="1" dirty="0">
              <a:solidFill>
                <a:schemeClr val="bg1"/>
              </a:solidFill>
            </a:endParaRPr>
          </a:p>
        </p:txBody>
      </p:sp>
      <p:pic>
        <p:nvPicPr>
          <p:cNvPr id="9218" name="Picture 2" descr="calendar symbol - TeX - LaTeX Stack Exchange">
            <a:extLst>
              <a:ext uri="{FF2B5EF4-FFF2-40B4-BE49-F238E27FC236}">
                <a16:creationId xmlns:a16="http://schemas.microsoft.com/office/drawing/2014/main" id="{7FC5DE7F-151E-4E89-9B28-DF3509081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12" y="180300"/>
            <a:ext cx="1455576" cy="135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30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bg1"/>
            </a:gs>
            <a:gs pos="8000">
              <a:schemeClr val="accent1">
                <a:lumMod val="75000"/>
              </a:schemeClr>
            </a:gs>
            <a:gs pos="97000">
              <a:schemeClr val="accent1">
                <a:lumMod val="70000"/>
              </a:schemeClr>
            </a:gs>
          </a:gsLst>
          <a:lin ang="162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9F85-FF5F-4408-A708-E483B6936410}"/>
              </a:ext>
            </a:extLst>
          </p:cNvPr>
          <p:cNvSpPr>
            <a:spLocks noGrp="1"/>
          </p:cNvSpPr>
          <p:nvPr>
            <p:ph type="title"/>
          </p:nvPr>
        </p:nvSpPr>
        <p:spPr>
          <a:xfrm>
            <a:off x="838200" y="365125"/>
            <a:ext cx="10515600" cy="539547"/>
          </a:xfrm>
        </p:spPr>
        <p:txBody>
          <a:bodyPr>
            <a:noAutofit/>
          </a:bodyPr>
          <a:lstStyle/>
          <a:p>
            <a:r>
              <a:rPr lang="en-US" sz="2800" b="1" dirty="0">
                <a:solidFill>
                  <a:schemeClr val="bg1"/>
                </a:solidFill>
                <a:latin typeface="+mn-lt"/>
              </a:rPr>
              <a:t>Line chart to compare trends of Mobile Likes and Web Likes by Age</a:t>
            </a:r>
            <a:endParaRPr lang="en-IN" sz="2800" b="1" dirty="0">
              <a:solidFill>
                <a:schemeClr val="bg1"/>
              </a:solidFill>
              <a:latin typeface="+mn-lt"/>
            </a:endParaRPr>
          </a:p>
        </p:txBody>
      </p:sp>
      <p:pic>
        <p:nvPicPr>
          <p:cNvPr id="19458" name="Picture 2">
            <a:extLst>
              <a:ext uri="{FF2B5EF4-FFF2-40B4-BE49-F238E27FC236}">
                <a16:creationId xmlns:a16="http://schemas.microsoft.com/office/drawing/2014/main" id="{6F708856-7202-40E6-B125-28EAD8C0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2" y="1217911"/>
            <a:ext cx="11624554" cy="45616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A0F49F-0C5F-44BD-9DEE-1901CFD6F5ED}"/>
              </a:ext>
            </a:extLst>
          </p:cNvPr>
          <p:cNvSpPr txBox="1"/>
          <p:nvPr/>
        </p:nvSpPr>
        <p:spPr>
          <a:xfrm>
            <a:off x="1031132" y="6031210"/>
            <a:ext cx="7947498" cy="830997"/>
          </a:xfrm>
          <a:prstGeom prst="rect">
            <a:avLst/>
          </a:prstGeom>
          <a:noFill/>
        </p:spPr>
        <p:txBody>
          <a:bodyPr wrap="square" rtlCol="0">
            <a:spAutoFit/>
          </a:bodyPr>
          <a:lstStyle/>
          <a:p>
            <a:pPr algn="ctr"/>
            <a:r>
              <a:rPr lang="en-US" sz="2400" b="1" dirty="0">
                <a:solidFill>
                  <a:schemeClr val="bg1"/>
                </a:solidFill>
              </a:rPr>
              <a:t>Mobile likes are higher across almost all age groups than www likes </a:t>
            </a:r>
            <a:endParaRPr lang="en-IN" sz="2400" b="1" dirty="0">
              <a:solidFill>
                <a:schemeClr val="bg1"/>
              </a:solidFill>
            </a:endParaRPr>
          </a:p>
        </p:txBody>
      </p:sp>
      <p:pic>
        <p:nvPicPr>
          <p:cNvPr id="22530" name="Picture 2" descr="Web Analytics Vs. Mobile Analytics: What's The Difference? | Web Analytics  Action Hero">
            <a:extLst>
              <a:ext uri="{FF2B5EF4-FFF2-40B4-BE49-F238E27FC236}">
                <a16:creationId xmlns:a16="http://schemas.microsoft.com/office/drawing/2014/main" id="{98BEFE02-FBF1-4C19-A3F2-2F8CE0693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387" y="5850697"/>
            <a:ext cx="2267456" cy="88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52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49000">
              <a:schemeClr val="bg1"/>
            </a:gs>
            <a:gs pos="1000">
              <a:schemeClr val="accent1">
                <a:lumMod val="75000"/>
              </a:schemeClr>
            </a:gs>
            <a:gs pos="9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896A-B1EE-41D6-B080-AD1ADF36C361}"/>
              </a:ext>
            </a:extLst>
          </p:cNvPr>
          <p:cNvSpPr>
            <a:spLocks noGrp="1"/>
          </p:cNvSpPr>
          <p:nvPr>
            <p:ph type="title"/>
          </p:nvPr>
        </p:nvSpPr>
        <p:spPr>
          <a:xfrm>
            <a:off x="0" y="121935"/>
            <a:ext cx="12101209" cy="559002"/>
          </a:xfrm>
        </p:spPr>
        <p:txBody>
          <a:bodyPr>
            <a:noAutofit/>
          </a:bodyPr>
          <a:lstStyle/>
          <a:p>
            <a:pPr algn="ctr"/>
            <a:r>
              <a:rPr lang="en-US" sz="2800" b="1" dirty="0">
                <a:solidFill>
                  <a:schemeClr val="bg1"/>
                </a:solidFill>
                <a:latin typeface="+mn-lt"/>
              </a:rPr>
              <a:t>Line chart to compare trends of Mobile Likes received and Web Likes received by Age</a:t>
            </a:r>
            <a:endParaRPr lang="en-IN" sz="2800" b="1" dirty="0">
              <a:solidFill>
                <a:schemeClr val="bg1"/>
              </a:solidFill>
              <a:latin typeface="+mn-lt"/>
            </a:endParaRPr>
          </a:p>
        </p:txBody>
      </p:sp>
      <p:pic>
        <p:nvPicPr>
          <p:cNvPr id="20482" name="Picture 2">
            <a:extLst>
              <a:ext uri="{FF2B5EF4-FFF2-40B4-BE49-F238E27FC236}">
                <a16:creationId xmlns:a16="http://schemas.microsoft.com/office/drawing/2014/main" id="{26D86AEB-5C49-4BBC-9D6B-0622475AA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6" y="1031988"/>
            <a:ext cx="11524035" cy="40547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770F3F-6EA8-465E-A59C-7F03BD3449CC}"/>
              </a:ext>
            </a:extLst>
          </p:cNvPr>
          <p:cNvSpPr txBox="1"/>
          <p:nvPr/>
        </p:nvSpPr>
        <p:spPr>
          <a:xfrm>
            <a:off x="457199" y="5622588"/>
            <a:ext cx="9105089" cy="954107"/>
          </a:xfrm>
          <a:prstGeom prst="rect">
            <a:avLst/>
          </a:prstGeom>
          <a:noFill/>
        </p:spPr>
        <p:txBody>
          <a:bodyPr wrap="square" rtlCol="0">
            <a:spAutoFit/>
          </a:bodyPr>
          <a:lstStyle/>
          <a:p>
            <a:pPr algn="ctr"/>
            <a:r>
              <a:rPr lang="en-US" sz="2800" b="1" dirty="0">
                <a:solidFill>
                  <a:schemeClr val="bg1"/>
                </a:solidFill>
              </a:rPr>
              <a:t>Mobile likes received are higher across almost all age groups than www likes received</a:t>
            </a:r>
            <a:endParaRPr lang="en-IN" sz="2800" b="1" dirty="0">
              <a:solidFill>
                <a:schemeClr val="bg1"/>
              </a:solidFill>
            </a:endParaRPr>
          </a:p>
        </p:txBody>
      </p:sp>
      <p:pic>
        <p:nvPicPr>
          <p:cNvPr id="23554" name="Picture 2" descr="MobileWins Review – Honest Rating with Pros &amp; Cons (2020)">
            <a:extLst>
              <a:ext uri="{FF2B5EF4-FFF2-40B4-BE49-F238E27FC236}">
                <a16:creationId xmlns:a16="http://schemas.microsoft.com/office/drawing/2014/main" id="{E79BF276-FF11-443D-AE3B-2B8D54F39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565" y="5209759"/>
            <a:ext cx="2233917" cy="123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28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69000">
              <a:schemeClr val="accent1">
                <a:lumMod val="75000"/>
              </a:schemeClr>
            </a:gs>
            <a:gs pos="97000">
              <a:schemeClr val="accent1">
                <a:lumMod val="7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E833EB-AEDA-47D2-BFCE-FFB2BC0FA2F6}"/>
              </a:ext>
            </a:extLst>
          </p:cNvPr>
          <p:cNvSpPr>
            <a:spLocks noGrp="1"/>
          </p:cNvSpPr>
          <p:nvPr>
            <p:ph type="body" idx="1"/>
          </p:nvPr>
        </p:nvSpPr>
        <p:spPr>
          <a:xfrm>
            <a:off x="838200" y="289838"/>
            <a:ext cx="10515600" cy="507830"/>
          </a:xfrm>
        </p:spPr>
        <p:txBody>
          <a:bodyPr/>
          <a:lstStyle/>
          <a:p>
            <a:pPr algn="ctr"/>
            <a:r>
              <a:rPr lang="en-US" b="1" dirty="0">
                <a:solidFill>
                  <a:schemeClr val="bg1"/>
                </a:solidFill>
              </a:rPr>
              <a:t>Co-Relation among all features via Heat Map</a:t>
            </a:r>
            <a:endParaRPr lang="en-IN" b="1" dirty="0">
              <a:solidFill>
                <a:schemeClr val="bg1"/>
              </a:solidFill>
            </a:endParaRPr>
          </a:p>
        </p:txBody>
      </p:sp>
      <p:pic>
        <p:nvPicPr>
          <p:cNvPr id="21506" name="Picture 2">
            <a:extLst>
              <a:ext uri="{FF2B5EF4-FFF2-40B4-BE49-F238E27FC236}">
                <a16:creationId xmlns:a16="http://schemas.microsoft.com/office/drawing/2014/main" id="{4661C6A4-1F3A-40DF-8DE9-C6C732FC2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325"/>
            <a:ext cx="6577013" cy="6167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2BE3A8-F37E-461A-8E12-14B5630B40D3}"/>
              </a:ext>
            </a:extLst>
          </p:cNvPr>
          <p:cNvSpPr txBox="1"/>
          <p:nvPr/>
        </p:nvSpPr>
        <p:spPr>
          <a:xfrm>
            <a:off x="7013644" y="943583"/>
            <a:ext cx="4494178" cy="5355312"/>
          </a:xfrm>
          <a:prstGeom prst="rect">
            <a:avLst/>
          </a:prstGeom>
          <a:noFill/>
        </p:spPr>
        <p:txBody>
          <a:bodyPr wrap="square" rtlCol="0">
            <a:spAutoFit/>
          </a:bodyPr>
          <a:lstStyle/>
          <a:p>
            <a:r>
              <a:rPr lang="en-US" b="1" u="sng" dirty="0">
                <a:solidFill>
                  <a:schemeClr val="bg1"/>
                </a:solidFill>
              </a:rPr>
              <a:t>Observation:</a:t>
            </a:r>
          </a:p>
          <a:p>
            <a:r>
              <a:rPr lang="en-US" b="1" dirty="0">
                <a:solidFill>
                  <a:schemeClr val="bg1"/>
                </a:solidFill>
              </a:rPr>
              <a:t>1) Diagonals are having values as  +1  as expected as anything is 100% co related to itself</a:t>
            </a:r>
          </a:p>
          <a:p>
            <a:r>
              <a:rPr lang="en-US" b="1" dirty="0">
                <a:solidFill>
                  <a:schemeClr val="bg1"/>
                </a:solidFill>
              </a:rPr>
              <a:t>2) Year of birth and Age are having -1 value as expected</a:t>
            </a:r>
          </a:p>
          <a:p>
            <a:r>
              <a:rPr lang="en-US" b="1" dirty="0">
                <a:solidFill>
                  <a:schemeClr val="bg1"/>
                </a:solidFill>
              </a:rPr>
              <a:t>3) Tenure and Age have some slightly positive co-relation</a:t>
            </a:r>
          </a:p>
          <a:p>
            <a:r>
              <a:rPr lang="en-US" b="1" dirty="0">
                <a:solidFill>
                  <a:schemeClr val="bg1"/>
                </a:solidFill>
              </a:rPr>
              <a:t>4) Friendship Initiated and </a:t>
            </a:r>
            <a:r>
              <a:rPr lang="en-US" b="1" dirty="0" err="1">
                <a:solidFill>
                  <a:schemeClr val="bg1"/>
                </a:solidFill>
              </a:rPr>
              <a:t>friend_count</a:t>
            </a:r>
            <a:r>
              <a:rPr lang="en-US" b="1" dirty="0">
                <a:solidFill>
                  <a:schemeClr val="bg1"/>
                </a:solidFill>
              </a:rPr>
              <a:t> have slightly negative co relation with age </a:t>
            </a:r>
          </a:p>
          <a:p>
            <a:r>
              <a:rPr lang="en-US" b="1" dirty="0">
                <a:solidFill>
                  <a:schemeClr val="bg1"/>
                </a:solidFill>
              </a:rPr>
              <a:t>5) Mobile likes received and www likes received have strong positive co relation with likes received </a:t>
            </a:r>
          </a:p>
          <a:p>
            <a:r>
              <a:rPr lang="en-US" b="1" dirty="0">
                <a:solidFill>
                  <a:schemeClr val="bg1"/>
                </a:solidFill>
              </a:rPr>
              <a:t>6) Mobile likes and likes have stronger positive co relation than www likes and likes</a:t>
            </a:r>
          </a:p>
          <a:p>
            <a:r>
              <a:rPr lang="en-US" b="1" dirty="0">
                <a:solidFill>
                  <a:schemeClr val="bg1"/>
                </a:solidFill>
              </a:rPr>
              <a:t>7) Friendship initiated and friend count have strong positive relationship</a:t>
            </a:r>
          </a:p>
          <a:p>
            <a:r>
              <a:rPr lang="en-US" b="1" dirty="0">
                <a:solidFill>
                  <a:schemeClr val="bg1"/>
                </a:solidFill>
              </a:rPr>
              <a:t>8) www likes received and mobile likes received have strong positive relation</a:t>
            </a:r>
            <a:endParaRPr lang="en-IN" b="1" dirty="0">
              <a:solidFill>
                <a:schemeClr val="bg1"/>
              </a:solidFill>
            </a:endParaRPr>
          </a:p>
        </p:txBody>
      </p:sp>
    </p:spTree>
    <p:extLst>
      <p:ext uri="{BB962C8B-B14F-4D97-AF65-F5344CB8AC3E}">
        <p14:creationId xmlns:p14="http://schemas.microsoft.com/office/powerpoint/2010/main" val="1181973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B93B93-6C8E-4219-B0FE-21133E96CFF7}"/>
              </a:ext>
            </a:extLst>
          </p:cNvPr>
          <p:cNvSpPr txBox="1"/>
          <p:nvPr/>
        </p:nvSpPr>
        <p:spPr>
          <a:xfrm>
            <a:off x="2855167" y="261257"/>
            <a:ext cx="6204857" cy="707886"/>
          </a:xfrm>
          <a:prstGeom prst="rect">
            <a:avLst/>
          </a:prstGeom>
          <a:noFill/>
        </p:spPr>
        <p:txBody>
          <a:bodyPr wrap="square" rtlCol="0">
            <a:spAutoFit/>
          </a:bodyPr>
          <a:lstStyle/>
          <a:p>
            <a:pPr algn="ctr"/>
            <a:r>
              <a:rPr lang="en-IN" sz="4000" b="1" dirty="0"/>
              <a:t>Inactive User symptoms</a:t>
            </a:r>
          </a:p>
        </p:txBody>
      </p:sp>
      <p:sp>
        <p:nvSpPr>
          <p:cNvPr id="5" name="TextBox 4">
            <a:extLst>
              <a:ext uri="{FF2B5EF4-FFF2-40B4-BE49-F238E27FC236}">
                <a16:creationId xmlns:a16="http://schemas.microsoft.com/office/drawing/2014/main" id="{A9148241-B0E5-487E-ACBF-4855C5887AA3}"/>
              </a:ext>
            </a:extLst>
          </p:cNvPr>
          <p:cNvSpPr txBox="1"/>
          <p:nvPr/>
        </p:nvSpPr>
        <p:spPr>
          <a:xfrm>
            <a:off x="422987" y="1110343"/>
            <a:ext cx="11346025" cy="2862322"/>
          </a:xfrm>
          <a:prstGeom prst="rect">
            <a:avLst/>
          </a:prstGeom>
          <a:noFill/>
        </p:spPr>
        <p:txBody>
          <a:bodyPr wrap="square" rtlCol="0">
            <a:spAutoFit/>
          </a:bodyPr>
          <a:lstStyle/>
          <a:p>
            <a:r>
              <a:rPr lang="en-IN" dirty="0"/>
              <a:t>There are several symptoms with which we can assume that the User is not Active on </a:t>
            </a:r>
            <a:r>
              <a:rPr lang="en-IN" dirty="0" err="1"/>
              <a:t>facebook</a:t>
            </a:r>
            <a:r>
              <a:rPr lang="en-IN" dirty="0"/>
              <a:t>. Some of these are:</a:t>
            </a:r>
          </a:p>
          <a:p>
            <a:endParaRPr lang="en-IN" dirty="0"/>
          </a:p>
          <a:p>
            <a:r>
              <a:rPr lang="en-IN" dirty="0"/>
              <a:t>1) Zero Friend count</a:t>
            </a:r>
          </a:p>
          <a:p>
            <a:r>
              <a:rPr lang="en-IN" dirty="0"/>
              <a:t>2) Zero Likes</a:t>
            </a:r>
          </a:p>
          <a:p>
            <a:r>
              <a:rPr lang="en-IN" dirty="0"/>
              <a:t>3) Zero Likes received</a:t>
            </a:r>
          </a:p>
          <a:p>
            <a:r>
              <a:rPr lang="en-IN" dirty="0"/>
              <a:t>4) Zero mobile likes</a:t>
            </a:r>
          </a:p>
          <a:p>
            <a:r>
              <a:rPr lang="en-IN" dirty="0"/>
              <a:t>5) Zero mobile likes received</a:t>
            </a:r>
          </a:p>
          <a:p>
            <a:r>
              <a:rPr lang="en-IN" dirty="0"/>
              <a:t>6) Zero www likes</a:t>
            </a:r>
          </a:p>
          <a:p>
            <a:r>
              <a:rPr lang="en-IN" dirty="0"/>
              <a:t>7) Zero www likes received</a:t>
            </a:r>
          </a:p>
          <a:p>
            <a:endParaRPr lang="en-IN" dirty="0"/>
          </a:p>
        </p:txBody>
      </p:sp>
      <p:pic>
        <p:nvPicPr>
          <p:cNvPr id="1026" name="Picture 2">
            <a:extLst>
              <a:ext uri="{FF2B5EF4-FFF2-40B4-BE49-F238E27FC236}">
                <a16:creationId xmlns:a16="http://schemas.microsoft.com/office/drawing/2014/main" id="{55C03BF8-3833-495E-8CB5-A8FB536B3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426" y="1469766"/>
            <a:ext cx="7334250" cy="546735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ow to Quickly Find Facebook Inactive Friends | The Voice of Amy Lynn">
            <a:extLst>
              <a:ext uri="{FF2B5EF4-FFF2-40B4-BE49-F238E27FC236}">
                <a16:creationId xmlns:a16="http://schemas.microsoft.com/office/drawing/2014/main" id="{52D15B2E-C4F8-4453-8B78-C954B4E73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09" y="4270603"/>
            <a:ext cx="21717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39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B2BDB-F7EF-4CDB-B325-021F0C61DCA3}"/>
              </a:ext>
            </a:extLst>
          </p:cNvPr>
          <p:cNvSpPr>
            <a:spLocks noGrp="1"/>
          </p:cNvSpPr>
          <p:nvPr>
            <p:ph sz="half" idx="1"/>
          </p:nvPr>
        </p:nvSpPr>
        <p:spPr>
          <a:xfrm>
            <a:off x="1772055" y="152467"/>
            <a:ext cx="8043154" cy="917576"/>
          </a:xfrm>
        </p:spPr>
        <p:txBody>
          <a:bodyPr>
            <a:normAutofit/>
          </a:bodyPr>
          <a:lstStyle/>
          <a:p>
            <a:pPr marL="0" indent="0" algn="ctr">
              <a:buNone/>
            </a:pPr>
            <a:r>
              <a:rPr lang="en-IN" sz="4400" b="1" u="sng" dirty="0">
                <a:solidFill>
                  <a:schemeClr val="bg1"/>
                </a:solidFill>
              </a:rPr>
              <a:t>Conclusions</a:t>
            </a:r>
          </a:p>
        </p:txBody>
      </p:sp>
      <p:sp>
        <p:nvSpPr>
          <p:cNvPr id="5" name="TextBox 4">
            <a:extLst>
              <a:ext uri="{FF2B5EF4-FFF2-40B4-BE49-F238E27FC236}">
                <a16:creationId xmlns:a16="http://schemas.microsoft.com/office/drawing/2014/main" id="{A53624A9-29F4-4618-9676-D96E31F40487}"/>
              </a:ext>
            </a:extLst>
          </p:cNvPr>
          <p:cNvSpPr txBox="1"/>
          <p:nvPr/>
        </p:nvSpPr>
        <p:spPr>
          <a:xfrm>
            <a:off x="1772055" y="1249084"/>
            <a:ext cx="9911625" cy="6370975"/>
          </a:xfrm>
          <a:prstGeom prst="rect">
            <a:avLst/>
          </a:prstGeom>
          <a:noFill/>
        </p:spPr>
        <p:txBody>
          <a:bodyPr wrap="square" rtlCol="0">
            <a:spAutoFit/>
          </a:bodyPr>
          <a:lstStyle/>
          <a:p>
            <a:pPr marL="457200" indent="-457200">
              <a:buFont typeface="Wingdings" panose="05000000000000000000" pitchFamily="2" charset="2"/>
              <a:buChar char="Ø"/>
            </a:pPr>
            <a:r>
              <a:rPr lang="en-IN" sz="2400" dirty="0">
                <a:solidFill>
                  <a:schemeClr val="bg1"/>
                </a:solidFill>
              </a:rPr>
              <a:t>No. of Male accounts are higher than Females.</a:t>
            </a:r>
          </a:p>
          <a:p>
            <a:pPr marL="457200" indent="-457200">
              <a:buFont typeface="Wingdings" panose="05000000000000000000" pitchFamily="2" charset="2"/>
              <a:buChar char="Ø"/>
            </a:pPr>
            <a:r>
              <a:rPr lang="en-IN" sz="2400" dirty="0">
                <a:solidFill>
                  <a:schemeClr val="bg1"/>
                </a:solidFill>
              </a:rPr>
              <a:t>Females are more active on Facebook in terms of Likes, Likes Received and initiating Friend requests and also have more Friends.</a:t>
            </a:r>
          </a:p>
          <a:p>
            <a:pPr marL="457200" indent="-457200">
              <a:buFont typeface="Wingdings" panose="05000000000000000000" pitchFamily="2" charset="2"/>
              <a:buChar char="Ø"/>
            </a:pPr>
            <a:r>
              <a:rPr lang="en-IN" sz="2400" dirty="0">
                <a:solidFill>
                  <a:schemeClr val="bg1"/>
                </a:solidFill>
              </a:rPr>
              <a:t>Although Facebook started with Web application, it’s mobile version is more popular now especially among the younger generation.</a:t>
            </a:r>
          </a:p>
          <a:p>
            <a:pPr marL="457200" indent="-457200">
              <a:buFont typeface="Wingdings" panose="05000000000000000000" pitchFamily="2" charset="2"/>
              <a:buChar char="Ø"/>
            </a:pPr>
            <a:r>
              <a:rPr lang="en-IN" sz="2400" dirty="0">
                <a:solidFill>
                  <a:schemeClr val="bg1"/>
                </a:solidFill>
              </a:rPr>
              <a:t> Age group with Maximum no. of users is 21-30 (almost 30%).</a:t>
            </a:r>
          </a:p>
          <a:p>
            <a:pPr marL="457200" indent="-457200">
              <a:buFont typeface="Wingdings" panose="05000000000000000000" pitchFamily="2" charset="2"/>
              <a:buChar char="Ø"/>
            </a:pPr>
            <a:r>
              <a:rPr lang="en-IN" sz="2400" dirty="0">
                <a:solidFill>
                  <a:schemeClr val="bg1"/>
                </a:solidFill>
              </a:rPr>
              <a:t>Age group 21-60 is comparatively less active than the teenagers and older Users.</a:t>
            </a:r>
          </a:p>
          <a:p>
            <a:pPr marL="457200" indent="-457200">
              <a:buFont typeface="Wingdings" panose="05000000000000000000" pitchFamily="2" charset="2"/>
              <a:buChar char="Ø"/>
            </a:pPr>
            <a:r>
              <a:rPr lang="en-IN" sz="2400" dirty="0">
                <a:solidFill>
                  <a:schemeClr val="bg1"/>
                </a:solidFill>
              </a:rPr>
              <a:t>In recent years, Facebook is able to capture a huge no. of users as compared to previous years.</a:t>
            </a:r>
          </a:p>
          <a:p>
            <a:pPr marL="457200" indent="-457200">
              <a:buFont typeface="Wingdings" panose="05000000000000000000" pitchFamily="2" charset="2"/>
              <a:buChar char="Ø"/>
            </a:pPr>
            <a:r>
              <a:rPr lang="en-US" sz="2400" dirty="0">
                <a:solidFill>
                  <a:schemeClr val="bg1"/>
                </a:solidFill>
              </a:rPr>
              <a:t>There are many users which shows symptoms of being inactive like Zero friends, Zero likes, Zero Likes received etc. Lot of these users are Males(almost 75%).</a:t>
            </a:r>
          </a:p>
          <a:p>
            <a:pPr marL="457200" indent="-45720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q"/>
            </a:pPr>
            <a:endParaRPr lang="en-IN" sz="2400" dirty="0">
              <a:solidFill>
                <a:schemeClr val="bg1"/>
              </a:solidFill>
            </a:endParaRPr>
          </a:p>
          <a:p>
            <a:pPr marL="285750" indent="-285750">
              <a:buFont typeface="Wingdings" panose="05000000000000000000" pitchFamily="2" charset="2"/>
              <a:buChar char="q"/>
            </a:pPr>
            <a:endParaRPr lang="en-IN" sz="2400" dirty="0">
              <a:solidFill>
                <a:schemeClr val="bg1"/>
              </a:solidFill>
            </a:endParaRPr>
          </a:p>
          <a:p>
            <a:pPr marL="285750" indent="-285750">
              <a:buFont typeface="Wingdings" panose="05000000000000000000" pitchFamily="2" charset="2"/>
              <a:buChar char="q"/>
            </a:pPr>
            <a:endParaRPr lang="en-IN" sz="2400" dirty="0">
              <a:solidFill>
                <a:schemeClr val="bg1"/>
              </a:solidFill>
            </a:endParaRPr>
          </a:p>
        </p:txBody>
      </p:sp>
      <p:pic>
        <p:nvPicPr>
          <p:cNvPr id="3074" name="Picture 2" descr="ost-construction - conclusion ico PNG image with transparent background |  TOPpng">
            <a:extLst>
              <a:ext uri="{FF2B5EF4-FFF2-40B4-BE49-F238E27FC236}">
                <a16:creationId xmlns:a16="http://schemas.microsoft.com/office/drawing/2014/main" id="{8A2DBF79-7D1A-49A5-AB71-943EA147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548882" cy="158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946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A8A09-9186-48D4-B332-EF35BBFF95D8}"/>
              </a:ext>
            </a:extLst>
          </p:cNvPr>
          <p:cNvSpPr txBox="1">
            <a:spLocks/>
          </p:cNvSpPr>
          <p:nvPr/>
        </p:nvSpPr>
        <p:spPr>
          <a:xfrm>
            <a:off x="1772055" y="152467"/>
            <a:ext cx="8043154" cy="9175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4400" b="1" u="sng" dirty="0">
                <a:solidFill>
                  <a:schemeClr val="bg1"/>
                </a:solidFill>
              </a:rPr>
              <a:t>Actionable Insights</a:t>
            </a:r>
          </a:p>
        </p:txBody>
      </p:sp>
      <p:sp>
        <p:nvSpPr>
          <p:cNvPr id="4" name="TextBox 3">
            <a:extLst>
              <a:ext uri="{FF2B5EF4-FFF2-40B4-BE49-F238E27FC236}">
                <a16:creationId xmlns:a16="http://schemas.microsoft.com/office/drawing/2014/main" id="{ACF0F665-7DEC-4624-A9CA-60E310E998C3}"/>
              </a:ext>
            </a:extLst>
          </p:cNvPr>
          <p:cNvSpPr txBox="1"/>
          <p:nvPr/>
        </p:nvSpPr>
        <p:spPr>
          <a:xfrm>
            <a:off x="707174" y="1075462"/>
            <a:ext cx="10777651" cy="6986528"/>
          </a:xfrm>
          <a:prstGeom prst="rect">
            <a:avLst/>
          </a:prstGeom>
          <a:noFill/>
        </p:spPr>
        <p:txBody>
          <a:bodyPr wrap="square" rtlCol="0">
            <a:spAutoFit/>
          </a:bodyPr>
          <a:lstStyle/>
          <a:p>
            <a:pPr marL="285750" indent="-285750">
              <a:buFont typeface="Wingdings" panose="05000000000000000000" pitchFamily="2" charset="2"/>
              <a:buChar char="q"/>
            </a:pPr>
            <a:endParaRPr lang="en-IN" sz="2800" dirty="0">
              <a:solidFill>
                <a:schemeClr val="bg1"/>
              </a:solidFill>
            </a:endParaRPr>
          </a:p>
          <a:p>
            <a:pPr marL="457200" indent="-457200">
              <a:buFont typeface="Wingdings" panose="05000000000000000000" pitchFamily="2" charset="2"/>
              <a:buChar char="ü"/>
            </a:pPr>
            <a:r>
              <a:rPr lang="en-IN" sz="2800" dirty="0">
                <a:solidFill>
                  <a:schemeClr val="bg1"/>
                </a:solidFill>
              </a:rPr>
              <a:t> Market more Female oriented products, as they are more Active users.</a:t>
            </a:r>
          </a:p>
          <a:p>
            <a:pPr marL="457200" indent="-457200">
              <a:buFont typeface="Wingdings" panose="05000000000000000000" pitchFamily="2" charset="2"/>
              <a:buChar char="ü"/>
            </a:pPr>
            <a:r>
              <a:rPr lang="en-IN" sz="2800" dirty="0">
                <a:solidFill>
                  <a:schemeClr val="bg1"/>
                </a:solidFill>
              </a:rPr>
              <a:t> As mobile users are growing rapidly than web users especially among younger generation, make mobile app more user friendly and improve user experience so that even older generation can use mobile apps.</a:t>
            </a:r>
          </a:p>
          <a:p>
            <a:pPr marL="457200" indent="-457200">
              <a:buFont typeface="Wingdings" panose="05000000000000000000" pitchFamily="2" charset="2"/>
              <a:buChar char="ü"/>
            </a:pPr>
            <a:r>
              <a:rPr lang="en-IN" sz="2800" dirty="0">
                <a:solidFill>
                  <a:schemeClr val="bg1"/>
                </a:solidFill>
              </a:rPr>
              <a:t> Max users are young generation, introduce some new products for adults and old generations by monitoring their activities so that their numbers can also increase, especially for male senior citizens.</a:t>
            </a:r>
          </a:p>
          <a:p>
            <a:pPr marL="457200" indent="-457200">
              <a:buFont typeface="Wingdings" panose="05000000000000000000" pitchFamily="2" charset="2"/>
              <a:buChar char="ü"/>
            </a:pPr>
            <a:r>
              <a:rPr lang="en-IN" sz="2800" dirty="0">
                <a:solidFill>
                  <a:schemeClr val="bg1"/>
                </a:solidFill>
              </a:rPr>
              <a:t> As Males users are higher than Females, but still less active, introduce some new products and features which can keep Males engaged on Facebook likes Games, so that they can be retained as Fb users and be Active.</a:t>
            </a:r>
          </a:p>
          <a:p>
            <a:pPr marL="285750" indent="-285750">
              <a:buFont typeface="Wingdings" panose="05000000000000000000" pitchFamily="2" charset="2"/>
              <a:buChar char="q"/>
            </a:pPr>
            <a:endParaRPr lang="en-IN" sz="2800" dirty="0">
              <a:solidFill>
                <a:schemeClr val="bg1"/>
              </a:solidFill>
            </a:endParaRPr>
          </a:p>
          <a:p>
            <a:pPr marL="285750" indent="-285750">
              <a:buFont typeface="Wingdings" panose="05000000000000000000" pitchFamily="2" charset="2"/>
              <a:buChar char="q"/>
            </a:pPr>
            <a:endParaRPr lang="en-IN" sz="2800" dirty="0">
              <a:solidFill>
                <a:schemeClr val="bg1"/>
              </a:solidFill>
            </a:endParaRPr>
          </a:p>
          <a:p>
            <a:pPr marL="285750" indent="-285750">
              <a:buFont typeface="Wingdings" panose="05000000000000000000" pitchFamily="2" charset="2"/>
              <a:buChar char="q"/>
            </a:pPr>
            <a:endParaRPr lang="en-IN" sz="2800" dirty="0">
              <a:solidFill>
                <a:schemeClr val="bg1"/>
              </a:solidFill>
            </a:endParaRPr>
          </a:p>
        </p:txBody>
      </p:sp>
      <p:pic>
        <p:nvPicPr>
          <p:cNvPr id="2050" name="Picture 2" descr="Gaining Facebook audience through insights">
            <a:extLst>
              <a:ext uri="{FF2B5EF4-FFF2-40B4-BE49-F238E27FC236}">
                <a16:creationId xmlns:a16="http://schemas.microsoft.com/office/drawing/2014/main" id="{86E55D1A-A67F-4A97-A6D6-881885B28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049" y="0"/>
            <a:ext cx="3215950" cy="13770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Use Facebook Audience Insights for Better Targeting">
            <a:extLst>
              <a:ext uri="{FF2B5EF4-FFF2-40B4-BE49-F238E27FC236}">
                <a16:creationId xmlns:a16="http://schemas.microsoft.com/office/drawing/2014/main" id="{8327C342-FB67-49E4-9C8A-0DB00899F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47975" cy="147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4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817B64-BEFA-4BAC-9682-443381A857D9}"/>
              </a:ext>
            </a:extLst>
          </p:cNvPr>
          <p:cNvSpPr txBox="1"/>
          <p:nvPr/>
        </p:nvSpPr>
        <p:spPr>
          <a:xfrm>
            <a:off x="204281" y="0"/>
            <a:ext cx="11760739" cy="7232749"/>
          </a:xfrm>
          <a:prstGeom prst="rect">
            <a:avLst/>
          </a:prstGeom>
          <a:noFill/>
        </p:spPr>
        <p:txBody>
          <a:bodyPr wrap="square" rtlCol="0">
            <a:spAutoFit/>
          </a:bodyPr>
          <a:lstStyle/>
          <a:p>
            <a:r>
              <a:rPr lang="en-IN" sz="3600" b="1" dirty="0">
                <a:solidFill>
                  <a:schemeClr val="bg1"/>
                </a:solidFill>
              </a:rPr>
              <a:t>We shall study and analyse the Dataset of Facebook users </a:t>
            </a:r>
          </a:p>
          <a:p>
            <a:r>
              <a:rPr lang="en-IN" sz="2800" b="1" dirty="0">
                <a:solidFill>
                  <a:srgbClr val="FFFF00"/>
                </a:solidFill>
              </a:rPr>
              <a:t>For:</a:t>
            </a:r>
          </a:p>
          <a:p>
            <a:pPr marL="285750" indent="-285750">
              <a:buFont typeface="Arial" panose="020B0604020202020204" pitchFamily="34" charset="0"/>
              <a:buChar char="•"/>
            </a:pPr>
            <a:r>
              <a:rPr lang="en-IN" sz="2400" dirty="0">
                <a:solidFill>
                  <a:schemeClr val="bg1"/>
                </a:solidFill>
              </a:rPr>
              <a:t>Understanding the Distribution of Users (Age Groups, Gender, etc) and Activities of Users (Likes, Friend Requests etc).</a:t>
            </a:r>
          </a:p>
          <a:p>
            <a:r>
              <a:rPr lang="en-IN" sz="2800" b="1" dirty="0">
                <a:solidFill>
                  <a:srgbClr val="FFFF00"/>
                </a:solidFill>
              </a:rPr>
              <a:t>To:</a:t>
            </a:r>
          </a:p>
          <a:p>
            <a:pPr marL="285750" indent="-285750">
              <a:buFont typeface="Arial" panose="020B0604020202020204" pitchFamily="34" charset="0"/>
              <a:buChar char="•"/>
            </a:pPr>
            <a:r>
              <a:rPr lang="en-IN" sz="2400" dirty="0">
                <a:solidFill>
                  <a:schemeClr val="bg1"/>
                </a:solidFill>
              </a:rPr>
              <a:t>Find Trends and Hidden Patterns in the dataset and to extract meaningful information.</a:t>
            </a:r>
          </a:p>
          <a:p>
            <a:r>
              <a:rPr lang="en-IN" sz="2800" b="1" dirty="0">
                <a:solidFill>
                  <a:srgbClr val="FFFF00"/>
                </a:solidFill>
              </a:rPr>
              <a:t>By:</a:t>
            </a:r>
          </a:p>
          <a:p>
            <a:pPr marL="285750" indent="-285750">
              <a:buFont typeface="Arial" panose="020B0604020202020204" pitchFamily="34" charset="0"/>
              <a:buChar char="•"/>
            </a:pPr>
            <a:r>
              <a:rPr lang="en-IN" sz="2400" dirty="0">
                <a:solidFill>
                  <a:schemeClr val="bg1"/>
                </a:solidFill>
              </a:rPr>
              <a:t>Creating  various charts and graphs (Uni-variate, Bi-variate and Multi-variate).</a:t>
            </a:r>
          </a:p>
          <a:p>
            <a:r>
              <a:rPr lang="en-IN" sz="2800" b="1" dirty="0">
                <a:solidFill>
                  <a:srgbClr val="FFFF00"/>
                </a:solidFill>
              </a:rPr>
              <a:t>To:</a:t>
            </a:r>
          </a:p>
          <a:p>
            <a:pPr marL="285750" indent="-285750">
              <a:buFont typeface="Arial" panose="020B0604020202020204" pitchFamily="34" charset="0"/>
              <a:buChar char="•"/>
            </a:pPr>
            <a:r>
              <a:rPr lang="en-IN" sz="2400" dirty="0">
                <a:solidFill>
                  <a:schemeClr val="bg1"/>
                </a:solidFill>
              </a:rPr>
              <a:t>Derive Conclusions and Actionable insights.</a:t>
            </a:r>
          </a:p>
          <a:p>
            <a:r>
              <a:rPr lang="en-IN" sz="2800" b="1" dirty="0">
                <a:solidFill>
                  <a:srgbClr val="FFFF00"/>
                </a:solidFill>
              </a:rPr>
              <a:t>Which will Help Facebook :</a:t>
            </a:r>
          </a:p>
          <a:p>
            <a:pPr marL="285750" indent="-285750">
              <a:buFont typeface="Arial" panose="020B0604020202020204" pitchFamily="34" charset="0"/>
              <a:buChar char="•"/>
            </a:pPr>
            <a:r>
              <a:rPr lang="en-IN" sz="2400" dirty="0">
                <a:solidFill>
                  <a:schemeClr val="bg1"/>
                </a:solidFill>
              </a:rPr>
              <a:t>To improve Customer’s User experience.</a:t>
            </a:r>
          </a:p>
          <a:p>
            <a:pPr marL="285750" indent="-285750">
              <a:buFont typeface="Arial" panose="020B0604020202020204" pitchFamily="34" charset="0"/>
              <a:buChar char="•"/>
            </a:pPr>
            <a:r>
              <a:rPr lang="en-IN" sz="2400" dirty="0">
                <a:solidFill>
                  <a:schemeClr val="bg1"/>
                </a:solidFill>
              </a:rPr>
              <a:t>To stay updated with latest trends and technologies.</a:t>
            </a:r>
          </a:p>
          <a:p>
            <a:pPr marL="285750" indent="-285750">
              <a:buFont typeface="Arial" panose="020B0604020202020204" pitchFamily="34" charset="0"/>
              <a:buChar char="•"/>
            </a:pPr>
            <a:r>
              <a:rPr lang="en-IN" sz="2400" dirty="0">
                <a:solidFill>
                  <a:schemeClr val="bg1"/>
                </a:solidFill>
              </a:rPr>
              <a:t>To retain the title for being the No. 1 Social Networking site in the World.</a:t>
            </a:r>
          </a:p>
          <a:p>
            <a:pPr marL="285750" indent="-285750">
              <a:buFont typeface="Arial" panose="020B0604020202020204" pitchFamily="34" charset="0"/>
              <a:buChar char="•"/>
            </a:pPr>
            <a:r>
              <a:rPr lang="en-IN" sz="2400" dirty="0">
                <a:solidFill>
                  <a:schemeClr val="bg1"/>
                </a:solidFill>
              </a:rPr>
              <a:t>Expand it’s business across the world.</a:t>
            </a:r>
          </a:p>
          <a:p>
            <a:pPr marL="285750" indent="-285750">
              <a:buFont typeface="Arial" panose="020B0604020202020204" pitchFamily="34" charset="0"/>
              <a:buChar char="•"/>
            </a:pPr>
            <a:endParaRPr lang="en-IN"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pic>
        <p:nvPicPr>
          <p:cNvPr id="6" name="Picture 5">
            <a:extLst>
              <a:ext uri="{FF2B5EF4-FFF2-40B4-BE49-F238E27FC236}">
                <a16:creationId xmlns:a16="http://schemas.microsoft.com/office/drawing/2014/main" id="{1EE91AFA-D1C2-4A79-AD97-007A6AC98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131" y="2400806"/>
            <a:ext cx="4203831" cy="3250963"/>
          </a:xfrm>
          <a:prstGeom prst="rect">
            <a:avLst/>
          </a:prstGeom>
        </p:spPr>
      </p:pic>
    </p:spTree>
    <p:extLst>
      <p:ext uri="{BB962C8B-B14F-4D97-AF65-F5344CB8AC3E}">
        <p14:creationId xmlns:p14="http://schemas.microsoft.com/office/powerpoint/2010/main" val="265244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ips for Writing Professional Thank You Notes | Macaulay Honors College">
            <a:extLst>
              <a:ext uri="{FF2B5EF4-FFF2-40B4-BE49-F238E27FC236}">
                <a16:creationId xmlns:a16="http://schemas.microsoft.com/office/drawing/2014/main" id="{10BEA087-6B49-4256-B29B-D60400E06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AAA7-E3C3-4F58-9669-8312A002AE7B}"/>
              </a:ext>
            </a:extLst>
          </p:cNvPr>
          <p:cNvSpPr>
            <a:spLocks noGrp="1"/>
          </p:cNvSpPr>
          <p:nvPr>
            <p:ph type="title"/>
          </p:nvPr>
        </p:nvSpPr>
        <p:spPr>
          <a:xfrm>
            <a:off x="688578" y="423829"/>
            <a:ext cx="10515600" cy="707894"/>
          </a:xfrm>
        </p:spPr>
        <p:txBody>
          <a:bodyPr>
            <a:normAutofit fontScale="90000"/>
          </a:bodyPr>
          <a:lstStyle/>
          <a:p>
            <a:pPr algn="ctr"/>
            <a:r>
              <a:rPr lang="en-IN" sz="4000" b="1" dirty="0">
                <a:solidFill>
                  <a:schemeClr val="bg1"/>
                </a:solidFill>
                <a:latin typeface="+mn-lt"/>
              </a:rPr>
              <a:t>Data Dictionary</a:t>
            </a:r>
            <a:br>
              <a:rPr lang="en-IN" sz="4000" b="1" dirty="0">
                <a:solidFill>
                  <a:schemeClr val="bg1"/>
                </a:solidFill>
                <a:latin typeface="+mn-lt"/>
              </a:rPr>
            </a:br>
            <a:r>
              <a:rPr lang="en-IN" sz="1600" b="1" i="1" dirty="0">
                <a:solidFill>
                  <a:srgbClr val="FFFF00"/>
                </a:solidFill>
              </a:rPr>
              <a:t>Source of dataset: (https://raw.githubusercontent.com/insaid2018/Term-1/master/Data/Projects/facebook_data.csv)</a:t>
            </a:r>
            <a:br>
              <a:rPr lang="en-IN" sz="1600" i="1" dirty="0">
                <a:solidFill>
                  <a:schemeClr val="bg1"/>
                </a:solidFill>
              </a:rPr>
            </a:br>
            <a:endParaRPr lang="en-IN" sz="4000" b="1" dirty="0">
              <a:solidFill>
                <a:schemeClr val="bg1"/>
              </a:solidFill>
              <a:latin typeface="+mn-lt"/>
            </a:endParaRPr>
          </a:p>
        </p:txBody>
      </p:sp>
      <p:sp>
        <p:nvSpPr>
          <p:cNvPr id="8" name="TextBox 7">
            <a:extLst>
              <a:ext uri="{FF2B5EF4-FFF2-40B4-BE49-F238E27FC236}">
                <a16:creationId xmlns:a16="http://schemas.microsoft.com/office/drawing/2014/main" id="{A3EAC88F-FEAC-4FC7-91F4-333845813EE3}"/>
              </a:ext>
            </a:extLst>
          </p:cNvPr>
          <p:cNvSpPr txBox="1"/>
          <p:nvPr/>
        </p:nvSpPr>
        <p:spPr>
          <a:xfrm>
            <a:off x="1089794" y="1296954"/>
            <a:ext cx="10198360" cy="4801314"/>
          </a:xfrm>
          <a:prstGeom prst="rect">
            <a:avLst/>
          </a:prstGeom>
          <a:noFill/>
        </p:spPr>
        <p:txBody>
          <a:bodyPr wrap="square" rtlCol="0">
            <a:spAutoFit/>
          </a:bodyPr>
          <a:lstStyle/>
          <a:p>
            <a:r>
              <a:rPr lang="en-US" b="1" u="sng" dirty="0">
                <a:solidFill>
                  <a:schemeClr val="bg1"/>
                </a:solidFill>
              </a:rPr>
              <a:t>Sr No.</a:t>
            </a:r>
            <a:r>
              <a:rPr lang="en-US" b="1" dirty="0">
                <a:solidFill>
                  <a:schemeClr val="bg1"/>
                </a:solidFill>
              </a:rPr>
              <a:t>  </a:t>
            </a:r>
            <a:r>
              <a:rPr lang="en-US" b="1" u="sng" dirty="0">
                <a:solidFill>
                  <a:schemeClr val="bg1"/>
                </a:solidFill>
              </a:rPr>
              <a:t>Features</a:t>
            </a:r>
            <a:r>
              <a:rPr lang="en-US" b="1" dirty="0">
                <a:solidFill>
                  <a:schemeClr val="bg1"/>
                </a:solidFill>
              </a:rPr>
              <a:t>                          </a:t>
            </a:r>
            <a:r>
              <a:rPr lang="en-US" b="1" u="sng" dirty="0">
                <a:solidFill>
                  <a:schemeClr val="bg1"/>
                </a:solidFill>
              </a:rPr>
              <a:t>Description</a:t>
            </a:r>
          </a:p>
          <a:p>
            <a:endParaRPr lang="en-US" b="1" u="sng" dirty="0">
              <a:solidFill>
                <a:schemeClr val="bg1"/>
              </a:solidFill>
            </a:endParaRPr>
          </a:p>
          <a:p>
            <a:r>
              <a:rPr lang="en-US" dirty="0">
                <a:solidFill>
                  <a:schemeClr val="bg1"/>
                </a:solidFill>
              </a:rPr>
              <a:t>1.        </a:t>
            </a:r>
            <a:r>
              <a:rPr lang="en-US" dirty="0" err="1">
                <a:solidFill>
                  <a:schemeClr val="bg1"/>
                </a:solidFill>
              </a:rPr>
              <a:t>userid</a:t>
            </a:r>
            <a:r>
              <a:rPr lang="en-US" dirty="0">
                <a:solidFill>
                  <a:schemeClr val="bg1"/>
                </a:solidFill>
              </a:rPr>
              <a:t>                              A numeric value uniquely identifying the user.</a:t>
            </a:r>
          </a:p>
          <a:p>
            <a:r>
              <a:rPr lang="en-US" dirty="0">
                <a:solidFill>
                  <a:schemeClr val="bg1"/>
                </a:solidFill>
              </a:rPr>
              <a:t>2.        age                                  </a:t>
            </a:r>
            <a:r>
              <a:rPr lang="en-US" dirty="0" err="1">
                <a:solidFill>
                  <a:schemeClr val="bg1"/>
                </a:solidFill>
              </a:rPr>
              <a:t>Age</a:t>
            </a:r>
            <a:r>
              <a:rPr lang="en-US" dirty="0">
                <a:solidFill>
                  <a:schemeClr val="bg1"/>
                </a:solidFill>
              </a:rPr>
              <a:t> of the user in years.</a:t>
            </a:r>
          </a:p>
          <a:p>
            <a:r>
              <a:rPr lang="en-US" dirty="0">
                <a:solidFill>
                  <a:schemeClr val="bg1"/>
                </a:solidFill>
              </a:rPr>
              <a:t>3.        </a:t>
            </a:r>
            <a:r>
              <a:rPr lang="en-US" dirty="0" err="1">
                <a:solidFill>
                  <a:schemeClr val="bg1"/>
                </a:solidFill>
              </a:rPr>
              <a:t>dob_day</a:t>
            </a:r>
            <a:r>
              <a:rPr lang="en-US" dirty="0">
                <a:solidFill>
                  <a:schemeClr val="bg1"/>
                </a:solidFill>
              </a:rPr>
              <a:t>                         Day part of the user's date of birth.</a:t>
            </a:r>
          </a:p>
          <a:p>
            <a:r>
              <a:rPr lang="en-US" dirty="0">
                <a:solidFill>
                  <a:schemeClr val="bg1"/>
                </a:solidFill>
              </a:rPr>
              <a:t>4.        </a:t>
            </a:r>
            <a:r>
              <a:rPr lang="en-US" dirty="0" err="1">
                <a:solidFill>
                  <a:schemeClr val="bg1"/>
                </a:solidFill>
              </a:rPr>
              <a:t>dob_year</a:t>
            </a:r>
            <a:r>
              <a:rPr lang="en-US" dirty="0">
                <a:solidFill>
                  <a:schemeClr val="bg1"/>
                </a:solidFill>
              </a:rPr>
              <a:t>                        Year part of the user's date of birth. </a:t>
            </a:r>
          </a:p>
          <a:p>
            <a:r>
              <a:rPr lang="en-US" dirty="0">
                <a:solidFill>
                  <a:schemeClr val="bg1"/>
                </a:solidFill>
              </a:rPr>
              <a:t>5.        </a:t>
            </a:r>
            <a:r>
              <a:rPr lang="en-US" dirty="0" err="1">
                <a:solidFill>
                  <a:schemeClr val="bg1"/>
                </a:solidFill>
              </a:rPr>
              <a:t>dob_month</a:t>
            </a:r>
            <a:r>
              <a:rPr lang="en-US" dirty="0">
                <a:solidFill>
                  <a:schemeClr val="bg1"/>
                </a:solidFill>
              </a:rPr>
              <a:t>                    Month part of the user's date of birth.</a:t>
            </a:r>
          </a:p>
          <a:p>
            <a:r>
              <a:rPr lang="en-US" dirty="0">
                <a:solidFill>
                  <a:schemeClr val="bg1"/>
                </a:solidFill>
              </a:rPr>
              <a:t>6.        gender                             </a:t>
            </a:r>
            <a:r>
              <a:rPr lang="en-US" dirty="0" err="1">
                <a:solidFill>
                  <a:schemeClr val="bg1"/>
                </a:solidFill>
              </a:rPr>
              <a:t>Gender</a:t>
            </a:r>
            <a:r>
              <a:rPr lang="en-US" dirty="0">
                <a:solidFill>
                  <a:schemeClr val="bg1"/>
                </a:solidFill>
              </a:rPr>
              <a:t> of the user.</a:t>
            </a:r>
          </a:p>
          <a:p>
            <a:r>
              <a:rPr lang="en-US" dirty="0">
                <a:solidFill>
                  <a:schemeClr val="bg1"/>
                </a:solidFill>
              </a:rPr>
              <a:t>7.        tenure                             Number of days since the user has been on FB.</a:t>
            </a:r>
          </a:p>
          <a:p>
            <a:r>
              <a:rPr lang="en-US" dirty="0">
                <a:solidFill>
                  <a:schemeClr val="bg1"/>
                </a:solidFill>
              </a:rPr>
              <a:t>8.        </a:t>
            </a:r>
            <a:r>
              <a:rPr lang="en-US" dirty="0" err="1">
                <a:solidFill>
                  <a:schemeClr val="bg1"/>
                </a:solidFill>
              </a:rPr>
              <a:t>friend_count</a:t>
            </a:r>
            <a:r>
              <a:rPr lang="en-US" dirty="0">
                <a:solidFill>
                  <a:schemeClr val="bg1"/>
                </a:solidFill>
              </a:rPr>
              <a:t>                  Number of friends the user has.</a:t>
            </a:r>
          </a:p>
          <a:p>
            <a:r>
              <a:rPr lang="en-US" dirty="0">
                <a:solidFill>
                  <a:schemeClr val="bg1"/>
                </a:solidFill>
              </a:rPr>
              <a:t>9.        </a:t>
            </a:r>
            <a:r>
              <a:rPr lang="en-US" dirty="0" err="1">
                <a:solidFill>
                  <a:schemeClr val="bg1"/>
                </a:solidFill>
              </a:rPr>
              <a:t>friendships_initiated</a:t>
            </a:r>
            <a:r>
              <a:rPr lang="en-US" dirty="0">
                <a:solidFill>
                  <a:schemeClr val="bg1"/>
                </a:solidFill>
              </a:rPr>
              <a:t>    Number of friendships initiated by the user.</a:t>
            </a:r>
          </a:p>
          <a:p>
            <a:r>
              <a:rPr lang="en-US" dirty="0">
                <a:solidFill>
                  <a:schemeClr val="bg1"/>
                </a:solidFill>
              </a:rPr>
              <a:t>10.      likes                                 Total number of posts liked by the user.</a:t>
            </a:r>
          </a:p>
          <a:p>
            <a:r>
              <a:rPr lang="en-US" dirty="0">
                <a:solidFill>
                  <a:schemeClr val="bg1"/>
                </a:solidFill>
              </a:rPr>
              <a:t>11.      </a:t>
            </a:r>
            <a:r>
              <a:rPr lang="en-US" dirty="0" err="1">
                <a:solidFill>
                  <a:schemeClr val="bg1"/>
                </a:solidFill>
              </a:rPr>
              <a:t>likes_received</a:t>
            </a:r>
            <a:r>
              <a:rPr lang="en-US" dirty="0">
                <a:solidFill>
                  <a:schemeClr val="bg1"/>
                </a:solidFill>
              </a:rPr>
              <a:t>                Total Number of likes received by user's posts.</a:t>
            </a:r>
          </a:p>
          <a:p>
            <a:r>
              <a:rPr lang="en-US" dirty="0">
                <a:solidFill>
                  <a:schemeClr val="bg1"/>
                </a:solidFill>
              </a:rPr>
              <a:t>12.      </a:t>
            </a:r>
            <a:r>
              <a:rPr lang="en-US" dirty="0" err="1">
                <a:solidFill>
                  <a:schemeClr val="bg1"/>
                </a:solidFill>
              </a:rPr>
              <a:t>mobile_likes</a:t>
            </a:r>
            <a:r>
              <a:rPr lang="en-US" dirty="0">
                <a:solidFill>
                  <a:schemeClr val="bg1"/>
                </a:solidFill>
              </a:rPr>
              <a:t>                   Number of posts liked by the user through mobile app.</a:t>
            </a:r>
          </a:p>
          <a:p>
            <a:r>
              <a:rPr lang="en-US" dirty="0">
                <a:solidFill>
                  <a:schemeClr val="bg1"/>
                </a:solidFill>
              </a:rPr>
              <a:t>13.      </a:t>
            </a:r>
            <a:r>
              <a:rPr lang="en-US" dirty="0" err="1">
                <a:solidFill>
                  <a:schemeClr val="bg1"/>
                </a:solidFill>
              </a:rPr>
              <a:t>mobile_likes_received</a:t>
            </a:r>
            <a:r>
              <a:rPr lang="en-US" dirty="0">
                <a:solidFill>
                  <a:schemeClr val="bg1"/>
                </a:solidFill>
              </a:rPr>
              <a:t>  Number of likes received by user through mobile app.</a:t>
            </a:r>
          </a:p>
          <a:p>
            <a:r>
              <a:rPr lang="en-US" dirty="0">
                <a:solidFill>
                  <a:schemeClr val="bg1"/>
                </a:solidFill>
              </a:rPr>
              <a:t>14.      </a:t>
            </a:r>
            <a:r>
              <a:rPr lang="en-US" dirty="0" err="1">
                <a:solidFill>
                  <a:schemeClr val="bg1"/>
                </a:solidFill>
              </a:rPr>
              <a:t>www_likes</a:t>
            </a:r>
            <a:r>
              <a:rPr lang="en-US" dirty="0">
                <a:solidFill>
                  <a:schemeClr val="bg1"/>
                </a:solidFill>
              </a:rPr>
              <a:t>                      Number of posts liked by the user through web.</a:t>
            </a:r>
          </a:p>
          <a:p>
            <a:r>
              <a:rPr lang="en-US" dirty="0">
                <a:solidFill>
                  <a:schemeClr val="bg1"/>
                </a:solidFill>
              </a:rPr>
              <a:t>15.      </a:t>
            </a:r>
            <a:r>
              <a:rPr lang="en-US" dirty="0" err="1">
                <a:solidFill>
                  <a:schemeClr val="bg1"/>
                </a:solidFill>
              </a:rPr>
              <a:t>www_likes_received</a:t>
            </a:r>
            <a:r>
              <a:rPr lang="en-US" dirty="0">
                <a:solidFill>
                  <a:schemeClr val="bg1"/>
                </a:solidFill>
              </a:rPr>
              <a:t>     Number of likes received by user  through web. </a:t>
            </a:r>
            <a:endParaRPr lang="en-IN" dirty="0">
              <a:solidFill>
                <a:schemeClr val="bg1"/>
              </a:solidFill>
            </a:endParaRPr>
          </a:p>
        </p:txBody>
      </p:sp>
      <p:pic>
        <p:nvPicPr>
          <p:cNvPr id="1026" name="Picture 2" descr="BYTES of theBIG APPL DCP">
            <a:extLst>
              <a:ext uri="{FF2B5EF4-FFF2-40B4-BE49-F238E27FC236}">
                <a16:creationId xmlns:a16="http://schemas.microsoft.com/office/drawing/2014/main" id="{1ECA7DF7-9BA4-45F5-9937-8B977D5F9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029"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5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5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0437D-1227-4433-BDD9-11D97A885E02}"/>
              </a:ext>
            </a:extLst>
          </p:cNvPr>
          <p:cNvSpPr txBox="1"/>
          <p:nvPr/>
        </p:nvSpPr>
        <p:spPr>
          <a:xfrm>
            <a:off x="2461098" y="82684"/>
            <a:ext cx="6449438" cy="461665"/>
          </a:xfrm>
          <a:prstGeom prst="rect">
            <a:avLst/>
          </a:prstGeom>
          <a:noFill/>
        </p:spPr>
        <p:txBody>
          <a:bodyPr wrap="square" rtlCol="0">
            <a:spAutoFit/>
          </a:bodyPr>
          <a:lstStyle/>
          <a:p>
            <a:r>
              <a:rPr lang="en-US" sz="2400" b="1" u="sng" dirty="0">
                <a:solidFill>
                  <a:schemeClr val="bg1"/>
                </a:solidFill>
              </a:rPr>
              <a:t>Q. To which Gender most no. of users belongs?</a:t>
            </a:r>
            <a:endParaRPr lang="en-IN" sz="2400" b="1" u="sng" dirty="0">
              <a:solidFill>
                <a:schemeClr val="bg1"/>
              </a:solidFill>
            </a:endParaRPr>
          </a:p>
        </p:txBody>
      </p:sp>
      <p:sp>
        <p:nvSpPr>
          <p:cNvPr id="6" name="TextBox 5">
            <a:extLst>
              <a:ext uri="{FF2B5EF4-FFF2-40B4-BE49-F238E27FC236}">
                <a16:creationId xmlns:a16="http://schemas.microsoft.com/office/drawing/2014/main" id="{21C8F8BF-4704-4608-8469-66E666FC6CBA}"/>
              </a:ext>
            </a:extLst>
          </p:cNvPr>
          <p:cNvSpPr txBox="1"/>
          <p:nvPr/>
        </p:nvSpPr>
        <p:spPr>
          <a:xfrm>
            <a:off x="1643974" y="5583677"/>
            <a:ext cx="8472792" cy="461665"/>
          </a:xfrm>
          <a:prstGeom prst="rect">
            <a:avLst/>
          </a:prstGeom>
          <a:noFill/>
        </p:spPr>
        <p:txBody>
          <a:bodyPr wrap="square" rtlCol="0">
            <a:spAutoFit/>
          </a:bodyPr>
          <a:lstStyle/>
          <a:p>
            <a:pPr algn="ctr"/>
            <a:r>
              <a:rPr lang="en-US" sz="2400" dirty="0">
                <a:solidFill>
                  <a:schemeClr val="bg1"/>
                </a:solidFill>
              </a:rPr>
              <a:t>Male Users are high in no. than Females almost 60:40 ratio</a:t>
            </a:r>
            <a:endParaRPr lang="en-IN" sz="2400" dirty="0">
              <a:solidFill>
                <a:schemeClr val="bg1"/>
              </a:solidFill>
            </a:endParaRPr>
          </a:p>
        </p:txBody>
      </p:sp>
      <p:pic>
        <p:nvPicPr>
          <p:cNvPr id="1028" name="Picture 4">
            <a:extLst>
              <a:ext uri="{FF2B5EF4-FFF2-40B4-BE49-F238E27FC236}">
                <a16:creationId xmlns:a16="http://schemas.microsoft.com/office/drawing/2014/main" id="{6A01F1F3-D956-4A95-B86E-974CBE710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62" y="812658"/>
            <a:ext cx="5324475" cy="49434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le or female voice over talent? 3 factors you should consider">
            <a:extLst>
              <a:ext uri="{FF2B5EF4-FFF2-40B4-BE49-F238E27FC236}">
                <a16:creationId xmlns:a16="http://schemas.microsoft.com/office/drawing/2014/main" id="{68A4BF54-35FD-4CC5-AAC8-41938A5C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199" y="82684"/>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68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bg1"/>
            </a:gs>
            <a:gs pos="48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8815E-47CF-463C-9A9C-CA55D6AEF4AF}"/>
              </a:ext>
            </a:extLst>
          </p:cNvPr>
          <p:cNvSpPr txBox="1"/>
          <p:nvPr/>
        </p:nvSpPr>
        <p:spPr>
          <a:xfrm>
            <a:off x="2169268" y="0"/>
            <a:ext cx="8044775" cy="461665"/>
          </a:xfrm>
          <a:prstGeom prst="rect">
            <a:avLst/>
          </a:prstGeom>
          <a:noFill/>
        </p:spPr>
        <p:txBody>
          <a:bodyPr wrap="square" rtlCol="0">
            <a:spAutoFit/>
          </a:bodyPr>
          <a:lstStyle/>
          <a:p>
            <a:r>
              <a:rPr lang="en-US" sz="2400" b="1" dirty="0">
                <a:solidFill>
                  <a:schemeClr val="bg1"/>
                </a:solidFill>
              </a:rPr>
              <a:t>Q. Which Age-group most no. of Facebook Users belong to?</a:t>
            </a:r>
            <a:endParaRPr lang="en-IN" sz="2400" b="1" dirty="0">
              <a:solidFill>
                <a:schemeClr val="bg1"/>
              </a:solidFill>
            </a:endParaRPr>
          </a:p>
        </p:txBody>
      </p:sp>
      <p:pic>
        <p:nvPicPr>
          <p:cNvPr id="2052" name="Picture 4">
            <a:extLst>
              <a:ext uri="{FF2B5EF4-FFF2-40B4-BE49-F238E27FC236}">
                <a16:creationId xmlns:a16="http://schemas.microsoft.com/office/drawing/2014/main" id="{275FB13C-BEA7-407A-B24D-EB7F24BB3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89" y="695325"/>
            <a:ext cx="5423636" cy="5433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07BD6A-35B7-4CAF-A759-C4D2375CA968}"/>
              </a:ext>
            </a:extLst>
          </p:cNvPr>
          <p:cNvSpPr txBox="1"/>
          <p:nvPr/>
        </p:nvSpPr>
        <p:spPr>
          <a:xfrm>
            <a:off x="2169268" y="6118380"/>
            <a:ext cx="8696528" cy="369332"/>
          </a:xfrm>
          <a:prstGeom prst="rect">
            <a:avLst/>
          </a:prstGeom>
          <a:noFill/>
        </p:spPr>
        <p:txBody>
          <a:bodyPr wrap="square" rtlCol="0">
            <a:spAutoFit/>
          </a:bodyPr>
          <a:lstStyle/>
          <a:p>
            <a:r>
              <a:rPr lang="en-US" dirty="0">
                <a:solidFill>
                  <a:schemeClr val="bg1"/>
                </a:solidFill>
              </a:rPr>
              <a:t>Younger generations (Age group: 21-30 years) comprises of almost 30% of our dataset</a:t>
            </a:r>
            <a:endParaRPr lang="en-IN" dirty="0">
              <a:solidFill>
                <a:schemeClr val="bg1"/>
              </a:solidFill>
            </a:endParaRPr>
          </a:p>
        </p:txBody>
      </p:sp>
      <p:pic>
        <p:nvPicPr>
          <p:cNvPr id="3074" name="Picture 2" descr="All Age Generation Men Set - Download Free Vectors, Clipart Graphics &amp;  Vector Art">
            <a:extLst>
              <a:ext uri="{FF2B5EF4-FFF2-40B4-BE49-F238E27FC236}">
                <a16:creationId xmlns:a16="http://schemas.microsoft.com/office/drawing/2014/main" id="{437F8BA4-5138-4729-B65D-CBB53D548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50" y="1163715"/>
            <a:ext cx="305752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42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chemeClr val="bg2"/>
            </a:gs>
            <a:gs pos="4000">
              <a:schemeClr val="accent1">
                <a:lumMod val="89000"/>
              </a:schemeClr>
            </a:gs>
            <a:gs pos="69000">
              <a:schemeClr val="accent1">
                <a:lumMod val="75000"/>
              </a:schemeClr>
            </a:gs>
            <a:gs pos="97000">
              <a:schemeClr val="accent1">
                <a:lumMod val="70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A498-6CB5-44B9-8B19-91DB99263B07}"/>
              </a:ext>
            </a:extLst>
          </p:cNvPr>
          <p:cNvSpPr>
            <a:spLocks noGrp="1"/>
          </p:cNvSpPr>
          <p:nvPr>
            <p:ph type="title"/>
          </p:nvPr>
        </p:nvSpPr>
        <p:spPr>
          <a:xfrm>
            <a:off x="838200" y="188304"/>
            <a:ext cx="10515600" cy="588186"/>
          </a:xfrm>
        </p:spPr>
        <p:txBody>
          <a:bodyPr>
            <a:normAutofit/>
          </a:bodyPr>
          <a:lstStyle/>
          <a:p>
            <a:pPr algn="ctr"/>
            <a:r>
              <a:rPr lang="en-US" sz="3600" b="1" dirty="0">
                <a:solidFill>
                  <a:schemeClr val="bg1"/>
                </a:solidFill>
                <a:latin typeface="+mn-lt"/>
              </a:rPr>
              <a:t>Users with their Tenures in Years</a:t>
            </a:r>
            <a:endParaRPr lang="en-IN" sz="3600" b="1" dirty="0">
              <a:solidFill>
                <a:schemeClr val="bg1"/>
              </a:solidFill>
              <a:latin typeface="+mn-lt"/>
            </a:endParaRPr>
          </a:p>
        </p:txBody>
      </p:sp>
      <p:pic>
        <p:nvPicPr>
          <p:cNvPr id="22530" name="Picture 2">
            <a:extLst>
              <a:ext uri="{FF2B5EF4-FFF2-40B4-BE49-F238E27FC236}">
                <a16:creationId xmlns:a16="http://schemas.microsoft.com/office/drawing/2014/main" id="{C0E3E85A-93EB-4F6F-B4EA-FB4715FC4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6247"/>
            <a:ext cx="10265113" cy="36449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5CDEE-0306-4F42-AE70-B648950A3C02}"/>
              </a:ext>
            </a:extLst>
          </p:cNvPr>
          <p:cNvSpPr txBox="1"/>
          <p:nvPr/>
        </p:nvSpPr>
        <p:spPr>
          <a:xfrm>
            <a:off x="667966" y="4881181"/>
            <a:ext cx="10856068" cy="1384995"/>
          </a:xfrm>
          <a:prstGeom prst="rect">
            <a:avLst/>
          </a:prstGeom>
          <a:noFill/>
        </p:spPr>
        <p:txBody>
          <a:bodyPr wrap="square" rtlCol="0">
            <a:spAutoFit/>
          </a:bodyPr>
          <a:lstStyle/>
          <a:p>
            <a:r>
              <a:rPr lang="en-US" sz="2800" b="1" dirty="0">
                <a:solidFill>
                  <a:schemeClr val="bg1"/>
                </a:solidFill>
              </a:rPr>
              <a:t>Most no. of active </a:t>
            </a:r>
            <a:r>
              <a:rPr lang="en-US" sz="2800" b="1" dirty="0" err="1">
                <a:solidFill>
                  <a:schemeClr val="bg1"/>
                </a:solidFill>
              </a:rPr>
              <a:t>facebook</a:t>
            </a:r>
            <a:r>
              <a:rPr lang="en-US" sz="2800" b="1" dirty="0">
                <a:solidFill>
                  <a:schemeClr val="bg1"/>
                </a:solidFill>
              </a:rPr>
              <a:t> users have a tenure of 2-3 years, it means in the recent years Facebook was able to capture a huge no. of users as compared to previous years.</a:t>
            </a:r>
            <a:endParaRPr lang="en-IN" sz="2800" b="1" dirty="0">
              <a:solidFill>
                <a:schemeClr val="bg1"/>
              </a:solidFill>
            </a:endParaRPr>
          </a:p>
        </p:txBody>
      </p:sp>
      <p:pic>
        <p:nvPicPr>
          <p:cNvPr id="21506" name="Picture 2" descr="How Many Weeks Are In a Year?">
            <a:extLst>
              <a:ext uri="{FF2B5EF4-FFF2-40B4-BE49-F238E27FC236}">
                <a16:creationId xmlns:a16="http://schemas.microsoft.com/office/drawing/2014/main" id="{E8FBDF4D-7B7D-4CB4-82D2-9E78C2E0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53" y="153133"/>
            <a:ext cx="2166228" cy="108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2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13000">
              <a:schemeClr val="accent1"/>
            </a:gs>
            <a:gs pos="53065">
              <a:srgbClr val="ABC0E5"/>
            </a:gs>
            <a:gs pos="85000">
              <a:srgbClr val="5D85CC"/>
            </a:gs>
            <a:gs pos="61000">
              <a:srgbClr val="AFC3E6"/>
            </a:gs>
            <a:gs pos="62000">
              <a:schemeClr val="accent5">
                <a:lumMod val="0"/>
                <a:lumOff val="100000"/>
              </a:schemeClr>
            </a:gs>
          </a:gsLst>
          <a:lin ang="5400000" scaled="0"/>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8CD09-57A6-40CC-8BE6-834FA77B0BD3}"/>
              </a:ext>
            </a:extLst>
          </p:cNvPr>
          <p:cNvSpPr txBox="1"/>
          <p:nvPr/>
        </p:nvSpPr>
        <p:spPr>
          <a:xfrm>
            <a:off x="2373549" y="77822"/>
            <a:ext cx="8589524" cy="461665"/>
          </a:xfrm>
          <a:prstGeom prst="rect">
            <a:avLst/>
          </a:prstGeom>
          <a:noFill/>
        </p:spPr>
        <p:txBody>
          <a:bodyPr wrap="square" rtlCol="0">
            <a:spAutoFit/>
          </a:bodyPr>
          <a:lstStyle/>
          <a:p>
            <a:r>
              <a:rPr lang="en-US" sz="2400" b="1" dirty="0">
                <a:solidFill>
                  <a:schemeClr val="bg1"/>
                </a:solidFill>
              </a:rPr>
              <a:t>Q. How is the Age distribution of Facebook Users?</a:t>
            </a:r>
            <a:endParaRPr lang="en-IN" sz="2400" b="1" dirty="0">
              <a:solidFill>
                <a:schemeClr val="bg1"/>
              </a:solidFill>
            </a:endParaRPr>
          </a:p>
        </p:txBody>
      </p:sp>
      <p:pic>
        <p:nvPicPr>
          <p:cNvPr id="3074" name="Picture 2">
            <a:extLst>
              <a:ext uri="{FF2B5EF4-FFF2-40B4-BE49-F238E27FC236}">
                <a16:creationId xmlns:a16="http://schemas.microsoft.com/office/drawing/2014/main" id="{C4F4B5F8-D117-4E2E-B4B2-27362BC5F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3" y="961721"/>
            <a:ext cx="11447153" cy="43593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7DA50A-0F38-4330-B250-64A2B69A33A1}"/>
              </a:ext>
            </a:extLst>
          </p:cNvPr>
          <p:cNvSpPr txBox="1"/>
          <p:nvPr/>
        </p:nvSpPr>
        <p:spPr>
          <a:xfrm>
            <a:off x="2373549" y="5398851"/>
            <a:ext cx="7782127" cy="1200329"/>
          </a:xfrm>
          <a:prstGeom prst="rect">
            <a:avLst/>
          </a:prstGeom>
          <a:noFill/>
        </p:spPr>
        <p:txBody>
          <a:bodyPr wrap="square" rtlCol="0">
            <a:spAutoFit/>
          </a:bodyPr>
          <a:lstStyle/>
          <a:p>
            <a:r>
              <a:rPr lang="en-US" sz="2400" b="1" dirty="0">
                <a:solidFill>
                  <a:schemeClr val="bg1"/>
                </a:solidFill>
              </a:rPr>
              <a:t>Median of Age of Users: 28 Years</a:t>
            </a:r>
          </a:p>
          <a:p>
            <a:r>
              <a:rPr lang="en-US" sz="2400" b="1" dirty="0">
                <a:solidFill>
                  <a:schemeClr val="bg1"/>
                </a:solidFill>
              </a:rPr>
              <a:t>Mean of Age of Users: 35.66 Years</a:t>
            </a:r>
          </a:p>
          <a:p>
            <a:r>
              <a:rPr lang="en-US" sz="2400" b="1" dirty="0">
                <a:solidFill>
                  <a:schemeClr val="bg1"/>
                </a:solidFill>
              </a:rPr>
              <a:t>Mean &gt; Median, hence Age is Positively or Right skewed.</a:t>
            </a:r>
            <a:endParaRPr lang="en-IN" sz="2400" b="1" dirty="0">
              <a:solidFill>
                <a:schemeClr val="bg1"/>
              </a:solidFill>
            </a:endParaRPr>
          </a:p>
        </p:txBody>
      </p:sp>
      <p:pic>
        <p:nvPicPr>
          <p:cNvPr id="17410" name="Picture 2" descr="What is the Right age for investing in Mutual funds? – Sky Commodities">
            <a:extLst>
              <a:ext uri="{FF2B5EF4-FFF2-40B4-BE49-F238E27FC236}">
                <a16:creationId xmlns:a16="http://schemas.microsoft.com/office/drawing/2014/main" id="{15574F7B-C8B7-43D3-A658-408E780FC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169" y="139437"/>
            <a:ext cx="2603407"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81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9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2BF86-8288-479B-8E8E-75CF25EDB5BE}"/>
              </a:ext>
            </a:extLst>
          </p:cNvPr>
          <p:cNvSpPr txBox="1"/>
          <p:nvPr/>
        </p:nvSpPr>
        <p:spPr>
          <a:xfrm>
            <a:off x="2889115" y="204281"/>
            <a:ext cx="6682902" cy="461665"/>
          </a:xfrm>
          <a:prstGeom prst="rect">
            <a:avLst/>
          </a:prstGeom>
          <a:noFill/>
        </p:spPr>
        <p:txBody>
          <a:bodyPr wrap="square" rtlCol="0">
            <a:spAutoFit/>
          </a:bodyPr>
          <a:lstStyle/>
          <a:p>
            <a:r>
              <a:rPr lang="en-US" sz="2400" b="1" dirty="0">
                <a:solidFill>
                  <a:schemeClr val="bg1"/>
                </a:solidFill>
              </a:rPr>
              <a:t>Q. Which gender has more no. of Friends?</a:t>
            </a:r>
            <a:endParaRPr lang="en-IN" sz="2400" b="1" dirty="0">
              <a:solidFill>
                <a:schemeClr val="bg1"/>
              </a:solidFill>
            </a:endParaRPr>
          </a:p>
        </p:txBody>
      </p:sp>
      <p:pic>
        <p:nvPicPr>
          <p:cNvPr id="4098" name="Picture 2">
            <a:extLst>
              <a:ext uri="{FF2B5EF4-FFF2-40B4-BE49-F238E27FC236}">
                <a16:creationId xmlns:a16="http://schemas.microsoft.com/office/drawing/2014/main" id="{F164EC3B-B907-441F-AFA4-E0CEB5D02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15" y="760437"/>
            <a:ext cx="5865779" cy="5172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2A7753-F7BF-4F3A-9878-F6CE05C95C99}"/>
              </a:ext>
            </a:extLst>
          </p:cNvPr>
          <p:cNvSpPr txBox="1"/>
          <p:nvPr/>
        </p:nvSpPr>
        <p:spPr>
          <a:xfrm>
            <a:off x="2704289" y="6027003"/>
            <a:ext cx="6789907" cy="830997"/>
          </a:xfrm>
          <a:prstGeom prst="rect">
            <a:avLst/>
          </a:prstGeom>
          <a:noFill/>
        </p:spPr>
        <p:txBody>
          <a:bodyPr wrap="square" rtlCol="0">
            <a:spAutoFit/>
          </a:bodyPr>
          <a:lstStyle/>
          <a:p>
            <a:pPr algn="ctr"/>
            <a:r>
              <a:rPr lang="en-US" sz="2400" b="1" dirty="0">
                <a:solidFill>
                  <a:schemeClr val="bg1"/>
                </a:solidFill>
              </a:rPr>
              <a:t>Females have more friends by mean count than Males.</a:t>
            </a:r>
            <a:endParaRPr lang="en-IN" sz="2400" b="1" dirty="0">
              <a:solidFill>
                <a:schemeClr val="bg1"/>
              </a:solidFill>
            </a:endParaRPr>
          </a:p>
        </p:txBody>
      </p:sp>
      <p:pic>
        <p:nvPicPr>
          <p:cNvPr id="4" name="Picture 2" descr="ᐈ Friendship stock icon, Royalty Free friends icon pictures | download on  Depositphotos®">
            <a:extLst>
              <a:ext uri="{FF2B5EF4-FFF2-40B4-BE49-F238E27FC236}">
                <a16:creationId xmlns:a16="http://schemas.microsoft.com/office/drawing/2014/main" id="{CEFB2281-861F-454C-8523-5B55EC6D8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56" y="66594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7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1612</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Britannic Bold</vt:lpstr>
      <vt:lpstr>Calibri</vt:lpstr>
      <vt:lpstr>Calibri Light</vt:lpstr>
      <vt:lpstr>Wingdings</vt:lpstr>
      <vt:lpstr>Office Theme</vt:lpstr>
      <vt:lpstr>PowerPoint Presentation</vt:lpstr>
      <vt:lpstr>Introduction</vt:lpstr>
      <vt:lpstr>PowerPoint Presentation</vt:lpstr>
      <vt:lpstr>Data Dictionary Source of dataset: (https://raw.githubusercontent.com/insaid2018/Term-1/master/Data/Projects/facebook_data.csv) </vt:lpstr>
      <vt:lpstr>PowerPoint Presentation</vt:lpstr>
      <vt:lpstr>PowerPoint Presentation</vt:lpstr>
      <vt:lpstr>Users with their Tenures in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people with Maximum Tenure</vt:lpstr>
      <vt:lpstr>Top 10 people with most Likes received</vt:lpstr>
      <vt:lpstr>Top 10 Users with most Friends by Age group</vt:lpstr>
      <vt:lpstr>Box Plot for Gender wise Age</vt:lpstr>
      <vt:lpstr>Q. Which Age group likes more posts - Gender wise.</vt:lpstr>
      <vt:lpstr>Q. Which Age group received more Likes on posts -Gender wise.</vt:lpstr>
      <vt:lpstr>Q. Which Age group likes more posts by Mobile and Web? </vt:lpstr>
      <vt:lpstr>Q. Which Age group received more Likes on posts by Mobile and Web? </vt:lpstr>
      <vt:lpstr>Tenure of different Age groups - Gender Wise</vt:lpstr>
      <vt:lpstr>Line chart to compare trends of Mobile Likes and Web Likes by Age</vt:lpstr>
      <vt:lpstr>Line chart to compare trends of Mobile Likes received and Web Likes received by Age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Kohad</dc:creator>
  <cp:lastModifiedBy>Yash Kohad</cp:lastModifiedBy>
  <cp:revision>53</cp:revision>
  <dcterms:created xsi:type="dcterms:W3CDTF">2021-01-23T11:20:10Z</dcterms:created>
  <dcterms:modified xsi:type="dcterms:W3CDTF">2021-01-24T12:06:05Z</dcterms:modified>
</cp:coreProperties>
</file>