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5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44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00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87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5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9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7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6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7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3B785A-5208-4871-9637-6B416472A88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51DB-FB44-46CA-9FBE-2717AA9FF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5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46564A-8802-4ED2-A445-72807D49641A}"/>
              </a:ext>
            </a:extLst>
          </p:cNvPr>
          <p:cNvSpPr txBox="1"/>
          <p:nvPr/>
        </p:nvSpPr>
        <p:spPr>
          <a:xfrm>
            <a:off x="2054155" y="129723"/>
            <a:ext cx="8083685" cy="83099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n>
                  <a:solidFill>
                    <a:schemeClr val="tx1"/>
                  </a:solidFill>
                </a:ln>
                <a:pattFill prst="pct10">
                  <a:fgClr>
                    <a:srgbClr val="00B050"/>
                  </a:fgClr>
                  <a:bgClr>
                    <a:srgbClr val="C00000"/>
                  </a:bgClr>
                </a:pattFill>
                <a:effectLst>
                  <a:glow rad="127000">
                    <a:srgbClr val="FFFF00"/>
                  </a:glow>
                </a:effectLst>
              </a:rPr>
              <a:t>Avocado</a:t>
            </a:r>
            <a:r>
              <a:rPr lang="en-IN" sz="4800" b="1" dirty="0">
                <a:ln>
                  <a:solidFill>
                    <a:schemeClr val="tx1"/>
                  </a:solidFill>
                </a:ln>
                <a:pattFill prst="pct10">
                  <a:fgClr>
                    <a:srgbClr val="00B050"/>
                  </a:fgClr>
                  <a:bgClr>
                    <a:srgbClr val="C00000"/>
                  </a:bgClr>
                </a:pattFill>
              </a:rPr>
              <a:t> </a:t>
            </a:r>
            <a:r>
              <a:rPr lang="en-IN" sz="4800" b="1" dirty="0">
                <a:ln>
                  <a:solidFill>
                    <a:schemeClr val="tx1"/>
                  </a:solidFill>
                </a:ln>
                <a:pattFill prst="pct10">
                  <a:fgClr>
                    <a:srgbClr val="00B050"/>
                  </a:fgClr>
                  <a:bgClr>
                    <a:srgbClr val="C00000"/>
                  </a:bgClr>
                </a:pattFill>
                <a:effectLst>
                  <a:glow rad="127000">
                    <a:srgbClr val="FFFF00"/>
                  </a:glow>
                </a:effectLst>
              </a:rPr>
              <a:t>Price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E795E-44AD-422A-A544-9EA8FAF90FA5}"/>
              </a:ext>
            </a:extLst>
          </p:cNvPr>
          <p:cNvSpPr txBox="1"/>
          <p:nvPr/>
        </p:nvSpPr>
        <p:spPr>
          <a:xfrm>
            <a:off x="3610580" y="1138530"/>
            <a:ext cx="4970834" cy="1200329"/>
          </a:xfrm>
          <a:prstGeom prst="rect">
            <a:avLst/>
          </a:prstGeom>
          <a:noFill/>
          <a:effectLst>
            <a:glow rad="139700">
              <a:srgbClr val="FF0000">
                <a:alpha val="79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>
                  <a:solidFill>
                    <a:srgbClr val="660033"/>
                  </a:solidFill>
                </a:ln>
                <a:solidFill>
                  <a:srgbClr val="FF0000"/>
                </a:solidFill>
                <a:effectLst>
                  <a:glow rad="228600">
                    <a:schemeClr val="bg2">
                      <a:lumMod val="40000"/>
                      <a:lumOff val="60000"/>
                      <a:alpha val="38000"/>
                    </a:schemeClr>
                  </a:glow>
                </a:effectLst>
              </a:rPr>
              <a:t>Machine Learning Regression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90EE7-ADED-4E96-9FB0-45C7115D78FE}"/>
              </a:ext>
            </a:extLst>
          </p:cNvPr>
          <p:cNvSpPr txBox="1"/>
          <p:nvPr/>
        </p:nvSpPr>
        <p:spPr>
          <a:xfrm>
            <a:off x="4572808" y="5760933"/>
            <a:ext cx="3046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Presented by:</a:t>
            </a:r>
          </a:p>
          <a:p>
            <a:pPr algn="ctr"/>
            <a:r>
              <a:rPr lang="en-IN" sz="32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Yash Kohad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0FA7A-A696-4A6F-8763-4F38866A6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73" y="2516669"/>
            <a:ext cx="5488450" cy="3086303"/>
          </a:xfrm>
          <a:prstGeom prst="rect">
            <a:avLst/>
          </a:prstGeom>
          <a:effectLst>
            <a:innerShdw blurRad="838200">
              <a:prstClr val="black"/>
            </a:innerShdw>
            <a:softEdge rad="31750"/>
          </a:effectLst>
        </p:spPr>
      </p:pic>
      <p:pic>
        <p:nvPicPr>
          <p:cNvPr id="1026" name="Picture 2" descr="Myths and Facts About Pricing | Renegade">
            <a:extLst>
              <a:ext uri="{FF2B5EF4-FFF2-40B4-BE49-F238E27FC236}">
                <a16:creationId xmlns:a16="http://schemas.microsoft.com/office/drawing/2014/main" id="{96E2AF9C-2A4C-45FF-BF1F-7AD6A551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35" y="2824408"/>
            <a:ext cx="2472857" cy="17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Upward trend">
            <a:extLst>
              <a:ext uri="{FF2B5EF4-FFF2-40B4-BE49-F238E27FC236}">
                <a16:creationId xmlns:a16="http://schemas.microsoft.com/office/drawing/2014/main" id="{0D5296AF-D3AC-4455-BF76-50327143F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08" y="2678491"/>
            <a:ext cx="2315183" cy="2315183"/>
          </a:xfrm>
          <a:prstGeom prst="rect">
            <a:avLst/>
          </a:prstGeom>
        </p:spPr>
      </p:pic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3649EE46-5C28-444F-AF91-CE386C68C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7259" y="129723"/>
            <a:ext cx="914400" cy="914400"/>
          </a:xfrm>
          <a:prstGeom prst="rect">
            <a:avLst/>
          </a:prstGeom>
        </p:spPr>
      </p:pic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4ED4B7C1-3468-4897-BA60-9E97B3D32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846" y="224130"/>
            <a:ext cx="914400" cy="914400"/>
          </a:xfrm>
          <a:prstGeom prst="rect">
            <a:avLst/>
          </a:prstGeom>
        </p:spPr>
      </p:pic>
      <p:pic>
        <p:nvPicPr>
          <p:cNvPr id="15" name="Graphic 14" descr="Lecturer">
            <a:extLst>
              <a:ext uri="{FF2B5EF4-FFF2-40B4-BE49-F238E27FC236}">
                <a16:creationId xmlns:a16="http://schemas.microsoft.com/office/drawing/2014/main" id="{519D21EE-456B-47A9-88F8-ABFB0B8AF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0580" y="5780782"/>
            <a:ext cx="914400" cy="914400"/>
          </a:xfrm>
          <a:prstGeom prst="rect">
            <a:avLst/>
          </a:prstGeom>
        </p:spPr>
      </p:pic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F933DF0E-8C07-4102-840F-B238FC85BF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24214" y="578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2"/>
    </mc:Choice>
    <mc:Fallback xmlns="">
      <p:transition spd="slow" advTm="138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A92E2-0A0E-4C91-A447-03CE7335B357}"/>
              </a:ext>
            </a:extLst>
          </p:cNvPr>
          <p:cNvSpPr txBox="1"/>
          <p:nvPr/>
        </p:nvSpPr>
        <p:spPr>
          <a:xfrm>
            <a:off x="0" y="151814"/>
            <a:ext cx="1063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Which are Top 5 regions where average consumption of Avocado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 is highest?</a:t>
            </a:r>
            <a:endParaRPr lang="en-IN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B1669-F8BD-4266-B407-BAB8778D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78353"/>
            <a:ext cx="10744200" cy="5283538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1441099A-65B3-4053-80CA-96C5CBAF3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1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BCD85-F9BB-4F32-B8D7-1AC0B44319E8}"/>
              </a:ext>
            </a:extLst>
          </p:cNvPr>
          <p:cNvSpPr txBox="1"/>
          <p:nvPr/>
        </p:nvSpPr>
        <p:spPr>
          <a:xfrm>
            <a:off x="-115112" y="31973"/>
            <a:ext cx="10729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 which year and for which region was the average price of </a:t>
            </a:r>
          </a:p>
          <a:p>
            <a:pPr algn="ctr"/>
            <a:r>
              <a:rPr lang="en-US" sz="2400" b="1" dirty="0"/>
              <a:t>Avocado the highest?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06B5F-C049-421D-952C-3E06042B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39" y="1110343"/>
            <a:ext cx="8025319" cy="5589224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1058D87D-D40B-421C-A7FB-C1B89E89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F6BCC-DA55-4BC9-996A-C98ACBE3B2BC}"/>
              </a:ext>
            </a:extLst>
          </p:cNvPr>
          <p:cNvSpPr txBox="1"/>
          <p:nvPr/>
        </p:nvSpPr>
        <p:spPr>
          <a:xfrm>
            <a:off x="768485" y="379378"/>
            <a:ext cx="967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Which Avocado type is costlier in terms of average price?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0033F-C281-4E0D-B97A-5D45DEA0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3" y="1400783"/>
            <a:ext cx="5029099" cy="4980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DD7AD-3E71-4647-BD9E-40456FAF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82" y="1400783"/>
            <a:ext cx="5323354" cy="4980562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45446C52-6306-431C-8B9D-479B0612F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32D65-C0AA-4424-BFE6-ECC949C4EB0C}"/>
              </a:ext>
            </a:extLst>
          </p:cNvPr>
          <p:cNvSpPr txBox="1"/>
          <p:nvPr/>
        </p:nvSpPr>
        <p:spPr>
          <a:xfrm>
            <a:off x="-314528" y="87550"/>
            <a:ext cx="1120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average price is distributed over the months for Conventional </a:t>
            </a:r>
          </a:p>
          <a:p>
            <a:pPr algn="ctr"/>
            <a:r>
              <a:rPr lang="en-US" sz="2400" b="1" dirty="0"/>
              <a:t>and Organic Types?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67CC4-AEBE-4089-8FC5-887D2BA8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70" y="1192556"/>
            <a:ext cx="10337260" cy="5422252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EC1508DF-60F6-44AA-981E-821D7C44A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345F8-F16C-420E-9101-12F3D9A80C49}"/>
              </a:ext>
            </a:extLst>
          </p:cNvPr>
          <p:cNvSpPr txBox="1"/>
          <p:nvPr/>
        </p:nvSpPr>
        <p:spPr>
          <a:xfrm>
            <a:off x="-77820" y="235217"/>
            <a:ext cx="1045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average price is distributed over the days of months for</a:t>
            </a:r>
          </a:p>
          <a:p>
            <a:pPr algn="ctr"/>
            <a:r>
              <a:rPr lang="en-US" sz="2400" b="1" dirty="0"/>
              <a:t> Conventional and Organic Types?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D5E95-8FC7-4A82-BF2A-A6F9C669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41" y="1507787"/>
            <a:ext cx="8276718" cy="5008832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03BE7B52-4B7A-4ADD-826D-8915C5B5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52383-2565-497C-9BA1-E4D0347D7AB3}"/>
              </a:ext>
            </a:extLst>
          </p:cNvPr>
          <p:cNvSpPr txBox="1"/>
          <p:nvPr/>
        </p:nvSpPr>
        <p:spPr>
          <a:xfrm>
            <a:off x="366409" y="175098"/>
            <a:ext cx="991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average price is distributed over Seasons for Conventional and Organic Types?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0CCA6-1F97-48E9-BD66-710F8995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74" y="1507787"/>
            <a:ext cx="8119251" cy="4979852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D0CD93C9-6BCE-4A0B-9908-50D97C834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A737F-41ED-4D53-8AEE-1086082A1469}"/>
              </a:ext>
            </a:extLst>
          </p:cNvPr>
          <p:cNvSpPr txBox="1"/>
          <p:nvPr/>
        </p:nvSpPr>
        <p:spPr>
          <a:xfrm>
            <a:off x="1789889" y="230832"/>
            <a:ext cx="761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are the average prices  over years and by types?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7DEB8-C7EE-40A7-BAA4-A6A765D4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5" y="1435228"/>
            <a:ext cx="4991915" cy="4656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599B4-A8E3-4376-88BF-36F281C4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5229"/>
            <a:ext cx="5004109" cy="4656306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A225185D-CE8B-4DDC-8B5E-AE80571E4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5C1F80-4199-4E37-8C55-A4A477F7C56E}"/>
              </a:ext>
            </a:extLst>
          </p:cNvPr>
          <p:cNvSpPr txBox="1"/>
          <p:nvPr/>
        </p:nvSpPr>
        <p:spPr>
          <a:xfrm>
            <a:off x="1138136" y="165370"/>
            <a:ext cx="84436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EDA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A0C7E-190F-4728-844B-674492B62275}"/>
              </a:ext>
            </a:extLst>
          </p:cNvPr>
          <p:cNvSpPr txBox="1"/>
          <p:nvPr/>
        </p:nvSpPr>
        <p:spPr>
          <a:xfrm>
            <a:off x="1138136" y="1361877"/>
            <a:ext cx="9377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Every year, prices of Avocados are higher in Second half of year, particularly in the September-October month.</a:t>
            </a:r>
          </a:p>
          <a:p>
            <a:pPr marL="285750" indent="-285750">
              <a:buFontTx/>
              <a:buChar char="-"/>
            </a:pPr>
            <a:endParaRPr lang="en-US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Prices are increasing year by year. Prices of Avocados are higher in Autumn season.</a:t>
            </a:r>
          </a:p>
          <a:p>
            <a:pPr marL="285750" indent="-285750">
              <a:buFontTx/>
              <a:buChar char="-"/>
            </a:pPr>
            <a:endParaRPr lang="en-US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Most of the Avocados are in the price range 1.0 to 1.5.</a:t>
            </a:r>
          </a:p>
          <a:p>
            <a:pPr marL="285750" indent="-285750">
              <a:buFontTx/>
              <a:buChar char="-"/>
            </a:pPr>
            <a:endParaRPr lang="en-US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Hart Ford Springfield has highest average price in year 2017. Also, in San Francisco, there was a high rise in prices in year 2016-2017. </a:t>
            </a:r>
          </a:p>
          <a:p>
            <a:pPr marL="285750" indent="-285750">
              <a:buFontTx/>
              <a:buChar char="-"/>
            </a:pPr>
            <a:endParaRPr lang="en-US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Organic Avocados are costlier as compared to Conventional ones. But Conventional ones are high in demand may be due to low prices.</a:t>
            </a:r>
          </a:p>
          <a:p>
            <a:pPr marL="285750" indent="-285750">
              <a:buFontTx/>
              <a:buChar char="-"/>
            </a:pPr>
            <a:endParaRPr lang="en-US" sz="2000" b="1" dirty="0">
              <a:ln>
                <a:solidFill>
                  <a:schemeClr val="bg1"/>
                </a:solidFill>
              </a:ln>
            </a:endParaRPr>
          </a:p>
          <a:p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-    Sales of Avocados with Price Look up code of “4225” are higher.</a:t>
            </a:r>
            <a:endParaRPr lang="en-IN" sz="20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57214B53-E32E-4E63-97F8-C2814E9D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077" y="145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A73FE-DCFD-4CCA-9172-AD3E13186F1F}"/>
              </a:ext>
            </a:extLst>
          </p:cNvPr>
          <p:cNvSpPr txBox="1"/>
          <p:nvPr/>
        </p:nvSpPr>
        <p:spPr>
          <a:xfrm>
            <a:off x="184825" y="155643"/>
            <a:ext cx="10272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Getting ready for ML – Dummy creation, Data Splitting and Scaling</a:t>
            </a:r>
          </a:p>
          <a:p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C1E2F-0C1E-4237-A2C7-7396FD0E9B44}"/>
              </a:ext>
            </a:extLst>
          </p:cNvPr>
          <p:cNvSpPr txBox="1"/>
          <p:nvPr/>
        </p:nvSpPr>
        <p:spPr>
          <a:xfrm>
            <a:off x="836579" y="1742048"/>
            <a:ext cx="1036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b="1" dirty="0">
                <a:ln>
                  <a:solidFill>
                    <a:schemeClr val="bg1"/>
                  </a:solidFill>
                </a:ln>
              </a:rPr>
              <a:t>Dropping Region column.</a:t>
            </a:r>
          </a:p>
          <a:p>
            <a:endParaRPr lang="en-IN" sz="24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IN" sz="2400" b="1" dirty="0">
                <a:ln>
                  <a:solidFill>
                    <a:schemeClr val="bg1"/>
                  </a:solidFill>
                </a:ln>
              </a:rPr>
              <a:t>Dummy creation of Season and Type column using One hot encoding technique.</a:t>
            </a:r>
          </a:p>
          <a:p>
            <a:pPr marL="285750" indent="-285750">
              <a:buFontTx/>
              <a:buChar char="-"/>
            </a:pPr>
            <a:endParaRPr lang="en-IN" sz="24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IN" sz="2400" b="1" dirty="0">
                <a:ln>
                  <a:solidFill>
                    <a:schemeClr val="bg1"/>
                  </a:solidFill>
                </a:ln>
              </a:rPr>
              <a:t>Splitting our data into ‘X’ (Explanatory variables) and ‘y’ (Target variable)</a:t>
            </a:r>
          </a:p>
          <a:p>
            <a:endParaRPr lang="en-IN" sz="24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IN" sz="2400" b="1" dirty="0">
                <a:ln>
                  <a:solidFill>
                    <a:schemeClr val="bg1"/>
                  </a:solidFill>
                </a:ln>
              </a:rPr>
              <a:t>Splitting data into Train and Test with 80:20 ratio.</a:t>
            </a:r>
          </a:p>
          <a:p>
            <a:pPr marL="285750" indent="-285750">
              <a:buFontTx/>
              <a:buChar char="-"/>
            </a:pPr>
            <a:endParaRPr lang="en-IN" sz="24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Tx/>
              <a:buChar char="-"/>
            </a:pPr>
            <a:r>
              <a:rPr lang="en-IN" sz="2400" b="1" dirty="0">
                <a:ln>
                  <a:solidFill>
                    <a:schemeClr val="bg1"/>
                  </a:solidFill>
                </a:ln>
              </a:rPr>
              <a:t>Scaling all X columns of </a:t>
            </a:r>
            <a:r>
              <a:rPr lang="en-US" sz="2400" b="1" dirty="0">
                <a:ln>
                  <a:solidFill>
                    <a:schemeClr val="bg1"/>
                  </a:solidFill>
                </a:ln>
              </a:rPr>
              <a:t>to standardize the independent features present in the data in a fixed range to handle highly varying magnitudes or values or units</a:t>
            </a:r>
            <a:r>
              <a:rPr lang="en-IN" sz="2400" b="1" dirty="0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pic>
        <p:nvPicPr>
          <p:cNvPr id="5" name="Graphic 4" descr="Filter">
            <a:extLst>
              <a:ext uri="{FF2B5EF4-FFF2-40B4-BE49-F238E27FC236}">
                <a16:creationId xmlns:a16="http://schemas.microsoft.com/office/drawing/2014/main" id="{CB60D8DD-51D3-4495-BC98-A2D2A578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715" y="269743"/>
            <a:ext cx="878121" cy="8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A64C6-02C0-49E2-B673-56C96A936726}"/>
              </a:ext>
            </a:extLst>
          </p:cNvPr>
          <p:cNvSpPr txBox="1"/>
          <p:nvPr/>
        </p:nvSpPr>
        <p:spPr>
          <a:xfrm>
            <a:off x="784698" y="126938"/>
            <a:ext cx="10622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Linear Regression 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353691-19F2-4602-A2F6-190876067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30351"/>
              </p:ext>
            </p:extLst>
          </p:nvPr>
        </p:nvGraphicFramePr>
        <p:xfrm>
          <a:off x="2037405" y="2181860"/>
          <a:ext cx="8117190" cy="2219960"/>
        </p:xfrm>
        <a:graphic>
          <a:graphicData uri="http://schemas.openxmlformats.org/drawingml/2006/table">
            <a:tbl>
              <a:tblPr firstRow="1" bandRow="1">
                <a:effectLst>
                  <a:innerShdw blurRad="355600">
                    <a:schemeClr val="bg1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991C869A-57E8-4D5A-A17B-02EF1111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941E8-0BFA-42AF-923D-CBB5049E6A6B}"/>
              </a:ext>
            </a:extLst>
          </p:cNvPr>
          <p:cNvSpPr txBox="1"/>
          <p:nvPr/>
        </p:nvSpPr>
        <p:spPr>
          <a:xfrm>
            <a:off x="2846961" y="107004"/>
            <a:ext cx="64980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n>
                  <a:solidFill>
                    <a:srgbClr val="FF0000"/>
                  </a:solidFill>
                </a:ln>
              </a:rPr>
              <a:t>Contents</a:t>
            </a:r>
            <a:endParaRPr lang="en-IN" sz="6000" b="1" u="sng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79CC9-E674-4372-9139-E4440C456924}"/>
              </a:ext>
            </a:extLst>
          </p:cNvPr>
          <p:cNvSpPr txBox="1"/>
          <p:nvPr/>
        </p:nvSpPr>
        <p:spPr>
          <a:xfrm>
            <a:off x="466926" y="1585608"/>
            <a:ext cx="110117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Problem Statement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Dataset and Data Description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Data Pre-processing and Cleaning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Exploratory Data Analysis (EDA)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Getting ready for ML – Dummy creation, Data </a:t>
            </a:r>
            <a:r>
              <a:rPr lang="en-IN" sz="2800" b="1" dirty="0" err="1">
                <a:ln>
                  <a:solidFill>
                    <a:schemeClr val="bg1"/>
                  </a:solidFill>
                </a:ln>
              </a:rPr>
              <a:t>Spliting</a:t>
            </a: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 and Scaling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Linear regression 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Decision Tree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Model Evaluation Result Comparisons </a:t>
            </a:r>
          </a:p>
          <a:p>
            <a:pPr marL="285750" indent="-285750">
              <a:buFontTx/>
              <a:buChar char="-"/>
            </a:pPr>
            <a:r>
              <a:rPr lang="en-IN" sz="2800" b="1" dirty="0">
                <a:ln>
                  <a:solidFill>
                    <a:schemeClr val="bg1"/>
                  </a:solidFill>
                </a:ln>
              </a:rPr>
              <a:t>Conclusion</a:t>
            </a:r>
          </a:p>
          <a:p>
            <a:pPr marL="285750" indent="-285750">
              <a:buFontTx/>
              <a:buChar char="-"/>
            </a:pPr>
            <a:endParaRPr lang="en-IN" sz="20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D81CE742-7333-48C6-84A6-12B5BACD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804" y="157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6814A76-19E3-4944-B4A2-980B56116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06520"/>
              </p:ext>
            </p:extLst>
          </p:nvPr>
        </p:nvGraphicFramePr>
        <p:xfrm>
          <a:off x="2037405" y="2181860"/>
          <a:ext cx="8117190" cy="221996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AFAB09-3BD5-44AF-A682-136A4575FF1A}"/>
              </a:ext>
            </a:extLst>
          </p:cNvPr>
          <p:cNvSpPr txBox="1"/>
          <p:nvPr/>
        </p:nvSpPr>
        <p:spPr>
          <a:xfrm>
            <a:off x="784698" y="126938"/>
            <a:ext cx="10622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Decision Tree Model 1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9E6C419D-10C1-4F96-AF8E-486910F4E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FC89825-5E0E-4E3F-9485-C24FEF4C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04362"/>
              </p:ext>
            </p:extLst>
          </p:nvPr>
        </p:nvGraphicFramePr>
        <p:xfrm>
          <a:off x="2170350" y="2181860"/>
          <a:ext cx="8117190" cy="2219960"/>
        </p:xfrm>
        <a:graphic>
          <a:graphicData uri="http://schemas.openxmlformats.org/drawingml/2006/table">
            <a:tbl>
              <a:tblPr firstRow="1" bandRow="1">
                <a:effectLst>
                  <a:innerShdw blurRad="177800">
                    <a:prstClr val="black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D2E1D6-67E3-4FDA-911C-D0CD11A4DEE1}"/>
              </a:ext>
            </a:extLst>
          </p:cNvPr>
          <p:cNvSpPr txBox="1"/>
          <p:nvPr/>
        </p:nvSpPr>
        <p:spPr>
          <a:xfrm>
            <a:off x="917643" y="512802"/>
            <a:ext cx="10622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Decision Tree Model 2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70831797-36F8-4ADF-B1E2-1E501DB1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15DFDC7-F6B4-41E7-B07B-63DB0B128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88472"/>
              </p:ext>
            </p:extLst>
          </p:nvPr>
        </p:nvGraphicFramePr>
        <p:xfrm>
          <a:off x="2170350" y="2181860"/>
          <a:ext cx="8117190" cy="224228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B20134-6323-489E-A94F-17F7D0133D8D}"/>
              </a:ext>
            </a:extLst>
          </p:cNvPr>
          <p:cNvSpPr txBox="1"/>
          <p:nvPr/>
        </p:nvSpPr>
        <p:spPr>
          <a:xfrm>
            <a:off x="917643" y="259883"/>
            <a:ext cx="9257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Decision Tree Model 3 </a:t>
            </a:r>
          </a:p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(using Grid Search CV)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ED274598-6172-4870-A678-2EA9349A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8279AA43-EA5E-47D2-9288-AF0052E11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91971"/>
              </p:ext>
            </p:extLst>
          </p:nvPr>
        </p:nvGraphicFramePr>
        <p:xfrm>
          <a:off x="2037405" y="2181860"/>
          <a:ext cx="8117190" cy="2219960"/>
        </p:xfrm>
        <a:graphic>
          <a:graphicData uri="http://schemas.openxmlformats.org/drawingml/2006/table">
            <a:tbl>
              <a:tblPr firstRow="1" bandRow="1">
                <a:effectLst>
                  <a:innerShdw blurRad="457200">
                    <a:prstClr val="black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76FD967-B54C-4D1D-8117-02B2A18FBD65}"/>
              </a:ext>
            </a:extLst>
          </p:cNvPr>
          <p:cNvSpPr txBox="1"/>
          <p:nvPr/>
        </p:nvSpPr>
        <p:spPr>
          <a:xfrm>
            <a:off x="784698" y="379618"/>
            <a:ext cx="10622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Random Forest Model 1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019C5481-32DD-4A32-B047-71BE19AD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0B622C-EC2F-4499-8EA8-28351634E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2722"/>
              </p:ext>
            </p:extLst>
          </p:nvPr>
        </p:nvGraphicFramePr>
        <p:xfrm>
          <a:off x="2037405" y="2181860"/>
          <a:ext cx="8117190" cy="2219960"/>
        </p:xfrm>
        <a:graphic>
          <a:graphicData uri="http://schemas.openxmlformats.org/drawingml/2006/table">
            <a:tbl>
              <a:tblPr firstRow="1" bandRow="1">
                <a:effectLst>
                  <a:innerShdw blurRad="292100">
                    <a:prstClr val="black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A1669F-C219-4E11-99CB-B021F39783CC}"/>
              </a:ext>
            </a:extLst>
          </p:cNvPr>
          <p:cNvSpPr txBox="1"/>
          <p:nvPr/>
        </p:nvSpPr>
        <p:spPr>
          <a:xfrm>
            <a:off x="784698" y="379618"/>
            <a:ext cx="106226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Random Forest Model 2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4CB6A79D-CDC1-4F55-BB34-334D1281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8BB98B1-8D8B-4454-95F7-9D1D9A73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5331"/>
              </p:ext>
            </p:extLst>
          </p:nvPr>
        </p:nvGraphicFramePr>
        <p:xfrm>
          <a:off x="2037405" y="2181860"/>
          <a:ext cx="8117190" cy="221996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/>
                  </a:innerShdw>
                </a:effectLst>
                <a:tableStyleId>{00A15C55-8517-42AA-B614-E9B94910E393}</a:tableStyleId>
              </a:tblPr>
              <a:tblGrid>
                <a:gridCol w="1235412">
                  <a:extLst>
                    <a:ext uri="{9D8B030D-6E8A-4147-A177-3AD203B41FA5}">
                      <a16:colId xmlns:a16="http://schemas.microsoft.com/office/drawing/2014/main" val="705210856"/>
                    </a:ext>
                  </a:extLst>
                </a:gridCol>
                <a:gridCol w="4172445">
                  <a:extLst>
                    <a:ext uri="{9D8B030D-6E8A-4147-A177-3AD203B41FA5}">
                      <a16:colId xmlns:a16="http://schemas.microsoft.com/office/drawing/2014/main" val="3470850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982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Adjusted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602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D0EE27-D127-4750-9012-A769A01F9D8A}"/>
              </a:ext>
            </a:extLst>
          </p:cNvPr>
          <p:cNvSpPr txBox="1"/>
          <p:nvPr/>
        </p:nvSpPr>
        <p:spPr>
          <a:xfrm>
            <a:off x="784698" y="126938"/>
            <a:ext cx="9369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Random Forest Model 3 </a:t>
            </a:r>
          </a:p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(using Grid Search CV)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99EE4C0-8045-4CCE-ADE9-53C2471B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32" y="126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3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12E91-7DA7-406C-8A10-D6B882A95A98}"/>
              </a:ext>
            </a:extLst>
          </p:cNvPr>
          <p:cNvSpPr txBox="1"/>
          <p:nvPr/>
        </p:nvSpPr>
        <p:spPr>
          <a:xfrm>
            <a:off x="1217579" y="127221"/>
            <a:ext cx="857817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Model Evaluation Result Comparisons 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7D35D9-59BE-4D9C-807C-889802D4E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3720"/>
              </p:ext>
            </p:extLst>
          </p:nvPr>
        </p:nvGraphicFramePr>
        <p:xfrm>
          <a:off x="462874" y="1682885"/>
          <a:ext cx="11266251" cy="4903985"/>
        </p:xfrm>
        <a:graphic>
          <a:graphicData uri="http://schemas.openxmlformats.org/drawingml/2006/table">
            <a:tbl>
              <a:tblPr>
                <a:effectLst>
                  <a:innerShdw blurRad="1270000">
                    <a:prstClr val="black"/>
                  </a:innerShdw>
                </a:effectLst>
                <a:tableStyleId>{C4B1156A-380E-4F78-BDF5-A606A8083BF9}</a:tableStyleId>
              </a:tblPr>
              <a:tblGrid>
                <a:gridCol w="2497871">
                  <a:extLst>
                    <a:ext uri="{9D8B030D-6E8A-4147-A177-3AD203B41FA5}">
                      <a16:colId xmlns:a16="http://schemas.microsoft.com/office/drawing/2014/main" val="1906328897"/>
                    </a:ext>
                  </a:extLst>
                </a:gridCol>
                <a:gridCol w="1437645">
                  <a:extLst>
                    <a:ext uri="{9D8B030D-6E8A-4147-A177-3AD203B41FA5}">
                      <a16:colId xmlns:a16="http://schemas.microsoft.com/office/drawing/2014/main" val="276038333"/>
                    </a:ext>
                  </a:extLst>
                </a:gridCol>
                <a:gridCol w="1728933">
                  <a:extLst>
                    <a:ext uri="{9D8B030D-6E8A-4147-A177-3AD203B41FA5}">
                      <a16:colId xmlns:a16="http://schemas.microsoft.com/office/drawing/2014/main" val="2422130867"/>
                    </a:ext>
                  </a:extLst>
                </a:gridCol>
                <a:gridCol w="1587986">
                  <a:extLst>
                    <a:ext uri="{9D8B030D-6E8A-4147-A177-3AD203B41FA5}">
                      <a16:colId xmlns:a16="http://schemas.microsoft.com/office/drawing/2014/main" val="3873696766"/>
                    </a:ext>
                  </a:extLst>
                </a:gridCol>
                <a:gridCol w="1963842">
                  <a:extLst>
                    <a:ext uri="{9D8B030D-6E8A-4147-A177-3AD203B41FA5}">
                      <a16:colId xmlns:a16="http://schemas.microsoft.com/office/drawing/2014/main" val="3873819398"/>
                    </a:ext>
                  </a:extLst>
                </a:gridCol>
                <a:gridCol w="2049974">
                  <a:extLst>
                    <a:ext uri="{9D8B030D-6E8A-4147-A177-3AD203B41FA5}">
                      <a16:colId xmlns:a16="http://schemas.microsoft.com/office/drawing/2014/main" val="2387616748"/>
                    </a:ext>
                  </a:extLst>
                </a:gridCol>
              </a:tblGrid>
              <a:tr h="7435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Regression Model</a:t>
                      </a:r>
                    </a:p>
                  </a:txBody>
                  <a:tcPr marL="82101" marR="82101" marT="41050" marB="4105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Mean Absolute Error</a:t>
                      </a:r>
                    </a:p>
                  </a:txBody>
                  <a:tcPr marL="82101" marR="82101" marT="41050" marB="4105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Mean Squared Error</a:t>
                      </a:r>
                    </a:p>
                  </a:txBody>
                  <a:tcPr marL="82101" marR="82101" marT="41050" marB="4105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Root Mean Squared Error</a:t>
                      </a:r>
                    </a:p>
                  </a:txBody>
                  <a:tcPr marL="82101" marR="82101" marT="41050" marB="4105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R-Square</a:t>
                      </a:r>
                    </a:p>
                  </a:txBody>
                  <a:tcPr marL="82101" marR="82101" marT="41050" marB="4105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Adjusted R-Square</a:t>
                      </a:r>
                    </a:p>
                  </a:txBody>
                  <a:tcPr marL="82101" marR="82101" marT="41050" marB="4105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197798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Linear Regression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0.224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0.084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0.290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0.481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0.479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684766692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Decision Tree Model 1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0.137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0.045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0.214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0.717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0.716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4042918009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Decision Tree Model 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0.173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0.052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0.228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0.679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0.677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372299171"/>
                  </a:ext>
                </a:extLst>
              </a:tr>
              <a:tr h="67045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dirty="0">
                          <a:effectLst/>
                        </a:rPr>
                        <a:t>Decision Tree Model 3 (GSCV)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0.144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0.042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0.207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0.736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0.735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200525565"/>
                  </a:ext>
                </a:extLst>
              </a:tr>
              <a:tr h="670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Random Forest Model 1</a:t>
                      </a:r>
                    </a:p>
                  </a:txBody>
                  <a:tcPr marL="82101" marR="82101" marT="41050" marB="410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0.102</a:t>
                      </a:r>
                    </a:p>
                  </a:txBody>
                  <a:tcPr marL="82101" marR="82101" marT="41050" marB="410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0.021</a:t>
                      </a:r>
                    </a:p>
                  </a:txBody>
                  <a:tcPr marL="82101" marR="82101" marT="41050" marB="410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0.147</a:t>
                      </a:r>
                    </a:p>
                  </a:txBody>
                  <a:tcPr marL="82101" marR="82101" marT="41050" marB="410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0.8667</a:t>
                      </a:r>
                    </a:p>
                  </a:txBody>
                  <a:tcPr marL="82101" marR="82101" marT="41050" marB="410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0.8663</a:t>
                      </a:r>
                    </a:p>
                  </a:txBody>
                  <a:tcPr marL="82101" marR="82101" marT="41050" marB="410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7178"/>
                  </a:ext>
                </a:extLst>
              </a:tr>
              <a:tr h="670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Random Forest Model 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0.108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0.023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0.154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0.852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0.852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068861365"/>
                  </a:ext>
                </a:extLst>
              </a:tr>
              <a:tr h="670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Random Forest Model 3 (GSCV)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0.102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0.021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effectLst/>
                        </a:rPr>
                        <a:t>0.147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0.8667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0.8662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87038620"/>
                  </a:ext>
                </a:extLst>
              </a:tr>
            </a:tbl>
          </a:graphicData>
        </a:graphic>
      </p:graphicFrame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D899350A-D296-4AA4-BAA5-4A4E3029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294" y="271130"/>
            <a:ext cx="702017" cy="7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C63CA-7C85-45F2-ADE0-4CD275C20806}"/>
              </a:ext>
            </a:extLst>
          </p:cNvPr>
          <p:cNvSpPr txBox="1"/>
          <p:nvPr/>
        </p:nvSpPr>
        <p:spPr>
          <a:xfrm>
            <a:off x="2691319" y="204758"/>
            <a:ext cx="6809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Conclusion</a:t>
            </a:r>
          </a:p>
          <a:p>
            <a:pPr algn="ctr"/>
            <a:endParaRPr lang="en-IN" sz="4000" b="1" u="sng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EE75F-EABA-45CB-A923-E495E229B6EB}"/>
              </a:ext>
            </a:extLst>
          </p:cNvPr>
          <p:cNvSpPr txBox="1"/>
          <p:nvPr/>
        </p:nvSpPr>
        <p:spPr>
          <a:xfrm>
            <a:off x="648509" y="2274838"/>
            <a:ext cx="10894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As per the Model Evaluation results section, it is clear that Random Forest Model 1 is giving the best Prediction Results.</a:t>
            </a:r>
          </a:p>
          <a:p>
            <a:endParaRPr lang="en-US" sz="3200" b="1" i="0" dirty="0">
              <a:ln>
                <a:solidFill>
                  <a:schemeClr val="bg1"/>
                </a:solidFill>
              </a:ln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Random Forest Model 3 is not far behind and also giving equally good prediction results compared to other models used.</a:t>
            </a:r>
          </a:p>
          <a:p>
            <a:endParaRPr lang="en-IN" sz="32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Graphic 4" descr="Presentation with checklist">
            <a:extLst>
              <a:ext uri="{FF2B5EF4-FFF2-40B4-BE49-F238E27FC236}">
                <a16:creationId xmlns:a16="http://schemas.microsoft.com/office/drawing/2014/main" id="{139132C4-3738-462D-BD45-D17A602A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804" y="2047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C5E96-1D64-4119-B404-31E3F00C3F0C}"/>
              </a:ext>
            </a:extLst>
          </p:cNvPr>
          <p:cNvSpPr/>
          <p:nvPr/>
        </p:nvSpPr>
        <p:spPr>
          <a:xfrm>
            <a:off x="2861553" y="2705725"/>
            <a:ext cx="6468894" cy="14465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3500000">
              <a:srgbClr val="FF0000">
                <a:alpha val="5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tx1"/>
                </a:solidFill>
                <a:effectLst>
                  <a:glow rad="127000">
                    <a:srgbClr val="FF0000"/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</p:txBody>
      </p:sp>
      <p:pic>
        <p:nvPicPr>
          <p:cNvPr id="3" name="Graphic 2" descr="Angel face with solid fill">
            <a:extLst>
              <a:ext uri="{FF2B5EF4-FFF2-40B4-BE49-F238E27FC236}">
                <a16:creationId xmlns:a16="http://schemas.microsoft.com/office/drawing/2014/main" id="{AEF8C3A4-453C-4D95-A1FB-49B13B97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488" y="301556"/>
            <a:ext cx="763621" cy="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616FB-D403-4AE2-9C05-6B5A2B1C6702}"/>
              </a:ext>
            </a:extLst>
          </p:cNvPr>
          <p:cNvSpPr txBox="1"/>
          <p:nvPr/>
        </p:nvSpPr>
        <p:spPr>
          <a:xfrm>
            <a:off x="2054157" y="359923"/>
            <a:ext cx="80836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84114-E55C-4CC4-931E-7A66A5A46D74}"/>
              </a:ext>
            </a:extLst>
          </p:cNvPr>
          <p:cNvSpPr txBox="1"/>
          <p:nvPr/>
        </p:nvSpPr>
        <p:spPr>
          <a:xfrm>
            <a:off x="800911" y="1204320"/>
            <a:ext cx="1036968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Avacard-corp</a:t>
            </a:r>
            <a:r>
              <a:rPr lang="en-US" sz="20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 has generations of experience sourcing, growing, packing, and shipping avocados,</a:t>
            </a:r>
          </a:p>
          <a:p>
            <a:pPr algn="l"/>
            <a:endParaRPr lang="en-US" sz="2000" b="1" i="0" dirty="0">
              <a:ln>
                <a:solidFill>
                  <a:schemeClr val="bg1"/>
                </a:solidFill>
              </a:ln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They source quality fruit from over 1000 growers that’s sustainably grown across California, Mexico, Chile, and Peru.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i="0" dirty="0">
              <a:ln>
                <a:solidFill>
                  <a:schemeClr val="bg1"/>
                </a:solidFill>
              </a:ln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They want to increase their supply throughout the United States and need to make sure that they are selling their products at the best possible price.</a:t>
            </a:r>
          </a:p>
          <a:p>
            <a:pPr algn="l"/>
            <a:endParaRPr lang="en-US" sz="2000" b="1" i="0" dirty="0">
              <a:ln>
                <a:solidFill>
                  <a:schemeClr val="bg1"/>
                </a:solidFill>
              </a:ln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Avocado prices are increasing rapidly and almost doubled in 2019.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n>
                <a:solidFill>
                  <a:schemeClr val="bg1"/>
                </a:solidFill>
              </a:ln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 Due to this uncertainty in the prices, the company is not able to sell their produce at the optimal price.</a:t>
            </a:r>
          </a:p>
          <a:p>
            <a:pPr algn="l"/>
            <a:endParaRPr lang="en-US" sz="2000" b="1" i="0" dirty="0">
              <a:ln>
                <a:solidFill>
                  <a:schemeClr val="bg1"/>
                </a:solidFill>
              </a:ln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ln>
                  <a:solidFill>
                    <a:schemeClr val="bg1"/>
                  </a:solidFill>
                </a:ln>
                <a:effectLst/>
                <a:latin typeface="Helvetica Neue"/>
              </a:rPr>
              <a:t>Our task is to predict the optimal price of the avocado using the previous sales data of avocado according to different regions.</a:t>
            </a:r>
          </a:p>
          <a:p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6B199120-73EC-435B-BF2C-7419A613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0231" y="175336"/>
            <a:ext cx="820365" cy="7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1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E4073-5763-4AAF-ACFC-3337F72ACBE4}"/>
              </a:ext>
            </a:extLst>
          </p:cNvPr>
          <p:cNvSpPr txBox="1"/>
          <p:nvPr/>
        </p:nvSpPr>
        <p:spPr>
          <a:xfrm>
            <a:off x="1130029" y="379379"/>
            <a:ext cx="9931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Dataset and Data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F793B0-F3FB-45C9-B923-2C8EA7D89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1968"/>
              </p:ext>
            </p:extLst>
          </p:nvPr>
        </p:nvGraphicFramePr>
        <p:xfrm>
          <a:off x="1877438" y="1284051"/>
          <a:ext cx="8891081" cy="528699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5905">
                  <a:extLst>
                    <a:ext uri="{9D8B030D-6E8A-4147-A177-3AD203B41FA5}">
                      <a16:colId xmlns:a16="http://schemas.microsoft.com/office/drawing/2014/main" val="686039984"/>
                    </a:ext>
                  </a:extLst>
                </a:gridCol>
                <a:gridCol w="7245176">
                  <a:extLst>
                    <a:ext uri="{9D8B030D-6E8A-4147-A177-3AD203B41FA5}">
                      <a16:colId xmlns:a16="http://schemas.microsoft.com/office/drawing/2014/main" val="3681040094"/>
                    </a:ext>
                  </a:extLst>
                </a:gridCol>
              </a:tblGrid>
              <a:tr h="3799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9055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Id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Unique identity of each observation.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73388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Date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The date of the observation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56487"/>
                  </a:ext>
                </a:extLst>
              </a:tr>
              <a:tr h="5468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Average Price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The average price of a single avocado - target variable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35071"/>
                  </a:ext>
                </a:extLst>
              </a:tr>
              <a:tr h="5468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Total Volume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avocados sold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7299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4046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avocados with PLU 4046 sold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80024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4225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avocados with PLU 4225 sold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949289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4770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avocados with PLU 4770 sold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28186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Total Bags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bags sold.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917039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Small Bags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small bags sold.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51204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Large Bags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large bags sold.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66033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X Large Bags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Total number of Extra large bags sold.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91087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Type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</a:rPr>
                        <a:t>Conventional or Organic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40941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Year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</a:rPr>
                        <a:t>The year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08617"/>
                  </a:ext>
                </a:extLst>
              </a:tr>
              <a:tr h="3177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Region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The city or region of the observation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11022"/>
                  </a:ext>
                </a:extLst>
              </a:tr>
            </a:tbl>
          </a:graphicData>
        </a:graphic>
      </p:graphicFrame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21AE0A14-D224-4E07-A7AA-F6DAA8960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1319" y="172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471E9-F2F1-498B-9D34-8F408E2D5EF6}"/>
              </a:ext>
            </a:extLst>
          </p:cNvPr>
          <p:cNvSpPr txBox="1"/>
          <p:nvPr/>
        </p:nvSpPr>
        <p:spPr>
          <a:xfrm>
            <a:off x="515566" y="272374"/>
            <a:ext cx="98751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n>
                  <a:solidFill>
                    <a:srgbClr val="FF0000"/>
                  </a:solidFill>
                </a:ln>
              </a:rPr>
              <a:t>Data Pre-processing and Cleaning</a:t>
            </a:r>
          </a:p>
          <a:p>
            <a:endParaRPr lang="en-IN" u="sng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59DE-9139-4626-AFC3-3ECA319B5C29}"/>
              </a:ext>
            </a:extLst>
          </p:cNvPr>
          <p:cNvSpPr txBox="1"/>
          <p:nvPr/>
        </p:nvSpPr>
        <p:spPr>
          <a:xfrm>
            <a:off x="1275945" y="1257259"/>
            <a:ext cx="964011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n>
                  <a:solidFill>
                    <a:schemeClr val="bg1"/>
                  </a:solidFill>
                </a:ln>
              </a:rPr>
              <a:t>No missing values or outlier in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n>
                  <a:solidFill>
                    <a:schemeClr val="bg1"/>
                  </a:solidFill>
                </a:ln>
              </a:rPr>
              <a:t>Extracted Day Month and Year form date as below.</a:t>
            </a:r>
          </a:p>
          <a:p>
            <a:endParaRPr lang="en-IN" sz="2000" b="1" dirty="0">
              <a:ln>
                <a:solidFill>
                  <a:schemeClr val="bg1"/>
                </a:solidFill>
              </a:ln>
            </a:endParaRPr>
          </a:p>
          <a:p>
            <a:r>
              <a:rPr lang="en-IN" sz="2000" b="1" dirty="0">
                <a:ln>
                  <a:solidFill>
                    <a:schemeClr val="bg1"/>
                  </a:solidFill>
                </a:ln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n>
                  <a:solidFill>
                    <a:schemeClr val="bg1"/>
                  </a:solidFill>
                </a:ln>
              </a:rPr>
              <a:t>Gave Proper and meaningful names to columns.</a:t>
            </a:r>
          </a:p>
          <a:p>
            <a:endParaRPr lang="en-IN" sz="20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Divide the 12 months into 4 season groups as below using  function.</a:t>
            </a:r>
          </a:p>
          <a:p>
            <a:r>
              <a:rPr lang="en-US" sz="2000" b="1" dirty="0">
                <a:ln>
                  <a:solidFill>
                    <a:schemeClr val="bg1"/>
                  </a:solidFill>
                </a:ln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n>
                <a:solidFill>
                  <a:schemeClr val="bg1"/>
                </a:solidFill>
              </a:ln>
            </a:endParaRPr>
          </a:p>
          <a:p>
            <a:endParaRPr lang="en-IN" b="1" dirty="0">
              <a:ln>
                <a:solidFill>
                  <a:schemeClr val="bg1"/>
                </a:solidFill>
              </a:ln>
            </a:endParaRPr>
          </a:p>
          <a:p>
            <a:endParaRPr lang="en-IN" b="1" dirty="0">
              <a:ln>
                <a:solidFill>
                  <a:schemeClr val="bg1"/>
                </a:solidFill>
              </a:ln>
            </a:endParaRPr>
          </a:p>
          <a:p>
            <a:endParaRPr lang="en-IN" b="1" dirty="0">
              <a:ln>
                <a:solidFill>
                  <a:schemeClr val="bg1"/>
                </a:solidFill>
              </a:ln>
            </a:endParaRPr>
          </a:p>
          <a:p>
            <a:endParaRPr lang="en-IN" b="1" dirty="0">
              <a:ln>
                <a:solidFill>
                  <a:schemeClr val="bg1"/>
                </a:solidFill>
              </a:ln>
            </a:endParaRPr>
          </a:p>
          <a:p>
            <a:endParaRPr lang="en-IN" b="1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32B756-93C6-475C-A14F-0276816F3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94486"/>
              </p:ext>
            </p:extLst>
          </p:nvPr>
        </p:nvGraphicFramePr>
        <p:xfrm>
          <a:off x="1663429" y="4731426"/>
          <a:ext cx="81269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19">
                  <a:extLst>
                    <a:ext uri="{9D8B030D-6E8A-4147-A177-3AD203B41FA5}">
                      <a16:colId xmlns:a16="http://schemas.microsoft.com/office/drawing/2014/main" val="14433087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864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Season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December, January, February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Winter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3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March, April, May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Spring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2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June, July, August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Summer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3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September, October, November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Autumn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5536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197646-8F92-4739-86E4-EE8DDE17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69303"/>
              </p:ext>
            </p:extLst>
          </p:nvPr>
        </p:nvGraphicFramePr>
        <p:xfrm>
          <a:off x="1663429" y="2400283"/>
          <a:ext cx="43579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59">
                  <a:extLst>
                    <a:ext uri="{9D8B030D-6E8A-4147-A177-3AD203B41FA5}">
                      <a16:colId xmlns:a16="http://schemas.microsoft.com/office/drawing/2014/main" val="934528497"/>
                    </a:ext>
                  </a:extLst>
                </a:gridCol>
                <a:gridCol w="671209">
                  <a:extLst>
                    <a:ext uri="{9D8B030D-6E8A-4147-A177-3AD203B41FA5}">
                      <a16:colId xmlns:a16="http://schemas.microsoft.com/office/drawing/2014/main" val="198097168"/>
                    </a:ext>
                  </a:extLst>
                </a:gridCol>
                <a:gridCol w="924127">
                  <a:extLst>
                    <a:ext uri="{9D8B030D-6E8A-4147-A177-3AD203B41FA5}">
                      <a16:colId xmlns:a16="http://schemas.microsoft.com/office/drawing/2014/main" val="1808383200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2873681527"/>
                    </a:ext>
                  </a:extLst>
                </a:gridCol>
              </a:tblGrid>
              <a:tr h="2248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35763"/>
                  </a:ext>
                </a:extLst>
              </a:tr>
              <a:tr h="2248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26-04-2016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72208"/>
                  </a:ext>
                </a:extLst>
              </a:tr>
            </a:tbl>
          </a:graphicData>
        </a:graphic>
      </p:graphicFrame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03D7D0D-0F4F-4AAB-B95A-EB20D6A3C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762" y="228509"/>
            <a:ext cx="698770" cy="8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9A4AE-893E-490E-BBEC-4315CE9AD0F1}"/>
              </a:ext>
            </a:extLst>
          </p:cNvPr>
          <p:cNvSpPr txBox="1"/>
          <p:nvPr/>
        </p:nvSpPr>
        <p:spPr>
          <a:xfrm>
            <a:off x="1125164" y="2679731"/>
            <a:ext cx="1007461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6000" b="1" u="sng" dirty="0">
                <a:ln>
                  <a:solidFill>
                    <a:schemeClr val="bg1"/>
                  </a:solidFill>
                </a:ln>
              </a:rPr>
              <a:t>Exploratory Data Analysis (EDA)</a:t>
            </a:r>
          </a:p>
          <a:p>
            <a:pPr algn="ctr"/>
            <a:endParaRPr lang="en-IN" sz="6000" u="sng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Graphic 3" descr="Pie chart">
            <a:extLst>
              <a:ext uri="{FF2B5EF4-FFF2-40B4-BE49-F238E27FC236}">
                <a16:creationId xmlns:a16="http://schemas.microsoft.com/office/drawing/2014/main" id="{97C5B7D3-BBD2-4F62-8545-0760F1F8F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6986" y="131323"/>
            <a:ext cx="852791" cy="8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C2FA-374A-4203-9258-BCFFA5FA66A6}"/>
              </a:ext>
            </a:extLst>
          </p:cNvPr>
          <p:cNvSpPr txBox="1"/>
          <p:nvPr/>
        </p:nvSpPr>
        <p:spPr>
          <a:xfrm>
            <a:off x="1553183" y="151814"/>
            <a:ext cx="9085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How price is distributed over the date column?</a:t>
            </a:r>
          </a:p>
          <a:p>
            <a:pPr algn="ctr"/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307F0-6E1E-47C5-A650-53C165F8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28" y="1165144"/>
            <a:ext cx="7973944" cy="5167561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E476641D-0D4B-48CA-9693-1285B0EF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54824-E73D-4A7F-8B4A-51B287BF8235}"/>
              </a:ext>
            </a:extLst>
          </p:cNvPr>
          <p:cNvSpPr txBox="1"/>
          <p:nvPr/>
        </p:nvSpPr>
        <p:spPr>
          <a:xfrm>
            <a:off x="1760706" y="301557"/>
            <a:ext cx="79377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How the prices are distributed?</a:t>
            </a:r>
          </a:p>
          <a:p>
            <a:pPr algn="ctr"/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85EE2-4F95-4CA8-A70F-5427A25A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1" y="1370080"/>
            <a:ext cx="5037307" cy="4117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F3CF5B-210D-415D-A932-518A7CD8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89" y="1370080"/>
            <a:ext cx="5741104" cy="4117840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F4D9F7EC-4584-4F47-BEB7-D86389DF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E1D61-6C74-4CFA-B86E-67E24BDA4B67}"/>
              </a:ext>
            </a:extLst>
          </p:cNvPr>
          <p:cNvSpPr txBox="1"/>
          <p:nvPr/>
        </p:nvSpPr>
        <p:spPr>
          <a:xfrm>
            <a:off x="762000" y="221661"/>
            <a:ext cx="953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Which are the Top 5 regions where average prices are highest?</a:t>
            </a:r>
          </a:p>
          <a:p>
            <a:pPr algn="ctr"/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C9304-5E4E-4428-A90B-34F8D31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15" y="1429966"/>
            <a:ext cx="10369685" cy="5077839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0C91EBD2-3007-48A7-8755-C9CFC7429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076" y="15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1063</Words>
  <Application>Microsoft Office PowerPoint</Application>
  <PresentationFormat>Widescreen</PresentationFormat>
  <Paragraphs>318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Helvetica Neue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Kohad</dc:creator>
  <cp:lastModifiedBy>Yash Kohad</cp:lastModifiedBy>
  <cp:revision>34</cp:revision>
  <dcterms:created xsi:type="dcterms:W3CDTF">2021-04-13T10:07:31Z</dcterms:created>
  <dcterms:modified xsi:type="dcterms:W3CDTF">2021-04-18T08:30:15Z</dcterms:modified>
</cp:coreProperties>
</file>