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2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3051316"/>
            <a:ext cx="10058400" cy="127379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85000"/>
              </a:lnSpc>
              <a:defRPr sz="5400" spc="-51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Course Title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754830"/>
            <a:ext cx="10058400" cy="843789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 dirty="0"/>
              <a:t>SCHOOL OF COMPUTER ENGINEERING AND TECHNOLOGY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1AC57E-90E5-4D20-8511-59B70D54DE9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BD2B68-AEAE-454F-85DC-FAF86347048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FD2171-7B30-4E8C-A0A1-74CD708628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6964" y="614997"/>
            <a:ext cx="10193337" cy="207010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0632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2191985" cy="4915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1AC57E-90E5-4D20-8511-59B70D54DE9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BD2B68-AEAE-454F-85DC-FAF863470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5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287341"/>
            <a:ext cx="10058400" cy="14493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963" y="1846266"/>
            <a:ext cx="10058400" cy="4022725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1AC57E-90E5-4D20-8511-59B70D54DE9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BD2B68-AEAE-454F-85DC-FAF863470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2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2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4782"/>
            <a:ext cx="2628900" cy="575742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414778"/>
            <a:ext cx="7734300" cy="5757422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1AC57E-90E5-4D20-8511-59B70D54DE9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BD2B68-AEAE-454F-85DC-FAF863470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0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60032" y="85636"/>
            <a:ext cx="10058400" cy="1449387"/>
          </a:xfrm>
          <a:prstGeom prst="rect">
            <a:avLst/>
          </a:prstGeom>
        </p:spPr>
        <p:txBody>
          <a:bodyPr/>
          <a:lstStyle>
            <a:lvl1pPr marL="0"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63" y="1846266"/>
            <a:ext cx="10058400" cy="4022725"/>
          </a:xfrm>
          <a:prstGeom prst="rect">
            <a:avLst/>
          </a:prstGeom>
        </p:spPr>
        <p:txBody>
          <a:bodyPr/>
          <a:lstStyle>
            <a:lvl1pPr marL="90486" indent="-90486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82578" indent="-182558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566724" indent="-182558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749281" indent="-182558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931839" indent="-182558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7F1AC57E-90E5-4D20-8511-59B70D54DE9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fld id="{1BBD2B68-AEAE-454F-85DC-FAF86347048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4DAA9D-42A2-468A-8DCE-FE8DDAA2C14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623" y="55564"/>
            <a:ext cx="1324068" cy="120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76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287341"/>
            <a:ext cx="10058400" cy="14493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1AC57E-90E5-4D20-8511-59B70D54DE9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BD2B68-AEAE-454F-85DC-FAF863470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4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2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1AC57E-90E5-4D20-8511-59B70D54DE9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BD2B68-AEAE-454F-85DC-FAF863470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4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1AC57E-90E5-4D20-8511-59B70D54DE9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BD2B68-AEAE-454F-85DC-FAF863470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1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1AC57E-90E5-4D20-8511-59B70D54DE9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BD2B68-AEAE-454F-85DC-FAF863470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6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287341"/>
            <a:ext cx="10058400" cy="14493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1AC57E-90E5-4D20-8511-59B70D54DE9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BD2B68-AEAE-454F-85DC-FAF863470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1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2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1AC57E-90E5-4D20-8511-59B70D54DE9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BD2B68-AEAE-454F-85DC-FAF863470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6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4040190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65141" y="6459542"/>
            <a:ext cx="2619375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7F1AC57E-90E5-4D20-8511-59B70D54DE9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542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BD2B68-AEAE-454F-85DC-FAF863470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5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9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63" y="287341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1846266"/>
            <a:ext cx="100584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fld id="{7F1AC57E-90E5-4D20-8511-59B70D54DE9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fld id="{1BBD2B68-AEAE-454F-85DC-FAF8634704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800" y="1738313"/>
            <a:ext cx="996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1D586A0-8439-488E-A13D-FD54E5ADE04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5623" y="55564"/>
            <a:ext cx="1324068" cy="120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438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 kern="1200" spc="-51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18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37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566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7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6" indent="-90486" algn="l" rtl="0" eaLnBrk="1" fontAlgn="base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78" indent="-182558" algn="l" rtl="0" eaLnBrk="1" fontAlgn="base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24" indent="-182558" algn="l" rtl="0" eaLnBrk="1" fontAlgn="base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281" indent="-182558" algn="l" rtl="0" eaLnBrk="1" fontAlgn="base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39" indent="-182558" algn="l" rtl="0" eaLnBrk="1" fontAlgn="base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8100-EB9D-49A8-83BA-14EF1FDE7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DataBase</a:t>
            </a:r>
            <a:r>
              <a:rPr lang="en-US" dirty="0"/>
              <a:t> Connectivity (JDBC)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2E386-3737-46BF-B398-C482CEBEC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SCHOOL OF COMPUTER ENGINEERING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177780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DEAC-8BC8-47E5-BB95-0709BF3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 – Database Connectivity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F521-A350-4607-9F75-A9C2E14E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7725" y="1937982"/>
            <a:ext cx="7333990" cy="3903259"/>
          </a:xfrm>
        </p:spPr>
        <p:txBody>
          <a:bodyPr anchor="ctr"/>
          <a:lstStyle/>
          <a:p>
            <a:pPr>
              <a:lnSpc>
                <a:spcPct val="200000"/>
              </a:lnSpc>
            </a:pPr>
            <a:r>
              <a:rPr lang="en-US" dirty="0"/>
              <a:t>Why JDBC?</a:t>
            </a:r>
          </a:p>
          <a:p>
            <a:pPr>
              <a:lnSpc>
                <a:spcPct val="200000"/>
              </a:lnSpc>
            </a:pPr>
            <a:r>
              <a:rPr lang="en-US" dirty="0"/>
              <a:t>Basics of database connectivity</a:t>
            </a:r>
          </a:p>
          <a:p>
            <a:pPr>
              <a:lnSpc>
                <a:spcPct val="200000"/>
              </a:lnSpc>
            </a:pPr>
            <a:r>
              <a:rPr lang="en-US" dirty="0"/>
              <a:t>Writing a program</a:t>
            </a:r>
          </a:p>
        </p:txBody>
      </p:sp>
    </p:spTree>
    <p:extLst>
      <p:ext uri="{BB962C8B-B14F-4D97-AF65-F5344CB8AC3E}">
        <p14:creationId xmlns:p14="http://schemas.microsoft.com/office/powerpoint/2010/main" val="189829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639C-FE1C-4C0A-A1B1-9684837A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JDBC?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503A9-6373-4E21-9457-C57DC4610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301" y="1846266"/>
            <a:ext cx="8726062" cy="4022725"/>
          </a:xfrm>
        </p:spPr>
        <p:txBody>
          <a:bodyPr anchor="ctr"/>
          <a:lstStyle/>
          <a:p>
            <a:pPr>
              <a:lnSpc>
                <a:spcPct val="200000"/>
              </a:lnSpc>
            </a:pPr>
            <a:r>
              <a:rPr lang="en-US" dirty="0"/>
              <a:t>Applications need to send and retrieve data from databases</a:t>
            </a:r>
          </a:p>
          <a:p>
            <a:pPr>
              <a:lnSpc>
                <a:spcPct val="200000"/>
              </a:lnSpc>
            </a:pPr>
            <a:r>
              <a:rPr lang="en-US" dirty="0"/>
              <a:t>Uniform database access mechanism </a:t>
            </a:r>
          </a:p>
          <a:p>
            <a:pPr>
              <a:lnSpc>
                <a:spcPct val="200000"/>
              </a:lnSpc>
            </a:pPr>
            <a:r>
              <a:rPr lang="en-US" dirty="0"/>
              <a:t>Abstraction  </a:t>
            </a:r>
          </a:p>
        </p:txBody>
      </p:sp>
    </p:spTree>
    <p:extLst>
      <p:ext uri="{BB962C8B-B14F-4D97-AF65-F5344CB8AC3E}">
        <p14:creationId xmlns:p14="http://schemas.microsoft.com/office/powerpoint/2010/main" val="373146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2119-7F00-40F2-8ABA-5CF67A10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Java–MySQL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B37D6-F7F8-44CA-9B75-E3E5F8B0C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322" y="1746912"/>
            <a:ext cx="10058400" cy="4599297"/>
          </a:xfrm>
        </p:spPr>
        <p:txBody>
          <a:bodyPr anchor="ctr"/>
          <a:lstStyle/>
          <a:p>
            <a:r>
              <a:rPr lang="en-US" dirty="0">
                <a:solidFill>
                  <a:srgbClr val="FF0000"/>
                </a:solidFill>
              </a:rPr>
              <a:t>Package used : </a:t>
            </a:r>
            <a:r>
              <a:rPr lang="en-US" i="1" dirty="0" err="1">
                <a:solidFill>
                  <a:srgbClr val="FF0000"/>
                </a:solidFill>
              </a:rPr>
              <a:t>java.sql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/>
              <a:t>Prerequisite: </a:t>
            </a:r>
            <a:r>
              <a:rPr lang="en-US" dirty="0">
                <a:solidFill>
                  <a:srgbClr val="FF0000"/>
                </a:solidFill>
              </a:rPr>
              <a:t>.jar</a:t>
            </a:r>
            <a:r>
              <a:rPr lang="en-US" dirty="0"/>
              <a:t> connector for MySQL</a:t>
            </a:r>
          </a:p>
          <a:p>
            <a:r>
              <a:rPr lang="en-US" dirty="0"/>
              <a:t>Steps to initiate a connection with a MySQL database:</a:t>
            </a:r>
          </a:p>
          <a:p>
            <a:pPr marL="292092" lvl="1" indent="0">
              <a:buNone/>
            </a:pPr>
            <a:endParaRPr lang="en-US" sz="1400" dirty="0"/>
          </a:p>
          <a:p>
            <a:pPr marL="292092" lvl="1" indent="0">
              <a:buNone/>
            </a:pPr>
            <a:r>
              <a:rPr lang="en-US" dirty="0"/>
              <a:t>1. Register the </a:t>
            </a:r>
            <a:r>
              <a:rPr lang="en-US" i="1" dirty="0"/>
              <a:t>driver</a:t>
            </a:r>
            <a:r>
              <a:rPr lang="en-US" dirty="0"/>
              <a:t> :</a:t>
            </a:r>
          </a:p>
          <a:p>
            <a:pPr marL="292092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Class.forName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com.mysql.jdbc.Driver</a:t>
            </a:r>
            <a:r>
              <a:rPr lang="en-US" dirty="0">
                <a:latin typeface="Consolas" panose="020B0609020204030204" pitchFamily="49" charset="0"/>
              </a:rPr>
              <a:t>”);</a:t>
            </a:r>
          </a:p>
          <a:p>
            <a:pPr marL="292092" lvl="1" indent="0">
              <a:buNone/>
            </a:pPr>
            <a:endParaRPr lang="en-US" sz="1400" dirty="0"/>
          </a:p>
          <a:p>
            <a:pPr marL="292092" lvl="1" indent="0">
              <a:buNone/>
            </a:pPr>
            <a:r>
              <a:rPr lang="en-US" dirty="0"/>
              <a:t>2. Create a </a:t>
            </a:r>
            <a:r>
              <a:rPr lang="en-US" i="1" dirty="0"/>
              <a:t>Connection</a:t>
            </a:r>
            <a:r>
              <a:rPr lang="en-US" dirty="0"/>
              <a:t> :</a:t>
            </a:r>
          </a:p>
          <a:p>
            <a:pPr marL="292092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Connection con = </a:t>
            </a:r>
            <a:r>
              <a:rPr lang="en-US" dirty="0" err="1">
                <a:latin typeface="Consolas" panose="020B0609020204030204" pitchFamily="49" charset="0"/>
              </a:rPr>
              <a:t>DriverManager.getConnection</a:t>
            </a:r>
            <a:r>
              <a:rPr lang="en-US" dirty="0">
                <a:latin typeface="Consolas" panose="020B0609020204030204" pitchFamily="49" charset="0"/>
              </a:rPr>
              <a:t>( 		“</a:t>
            </a:r>
            <a:r>
              <a:rPr lang="en-US" dirty="0" err="1">
                <a:latin typeface="Consolas" panose="020B0609020204030204" pitchFamily="49" charset="0"/>
              </a:rPr>
              <a:t>jdbc:mysql</a:t>
            </a:r>
            <a:r>
              <a:rPr lang="en-US" dirty="0">
                <a:latin typeface="Consolas" panose="020B0609020204030204" pitchFamily="49" charset="0"/>
              </a:rPr>
              <a:t>://localhost:3306/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dbname</a:t>
            </a:r>
            <a:r>
              <a:rPr lang="en-US" dirty="0">
                <a:latin typeface="Consolas" panose="020B0609020204030204" pitchFamily="49" charset="0"/>
              </a:rPr>
              <a:t>”,</a:t>
            </a:r>
          </a:p>
          <a:p>
            <a:pPr marL="292092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“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username</a:t>
            </a:r>
            <a:r>
              <a:rPr lang="en-US" dirty="0">
                <a:latin typeface="Consolas" panose="020B0609020204030204" pitchFamily="49" charset="0"/>
              </a:rPr>
              <a:t>”,</a:t>
            </a:r>
          </a:p>
          <a:p>
            <a:pPr marL="292092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“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password</a:t>
            </a:r>
            <a:r>
              <a:rPr lang="en-US" dirty="0">
                <a:latin typeface="Consolas" panose="020B0609020204030204" pitchFamily="49" charset="0"/>
              </a:rPr>
              <a:t>”);</a:t>
            </a:r>
            <a:endParaRPr lang="en-US" sz="20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26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E4E47-81BC-480C-8B8E-E96910CD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Java–MySQL 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A24E-0248-487B-B43B-2ED190F6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22" y="1787858"/>
            <a:ext cx="10913067" cy="4503760"/>
          </a:xfrm>
        </p:spPr>
        <p:txBody>
          <a:bodyPr anchor="ctr"/>
          <a:lstStyle/>
          <a:p>
            <a:pPr marL="292092" lvl="1" indent="0">
              <a:buNone/>
            </a:pPr>
            <a:r>
              <a:rPr lang="en-US" dirty="0"/>
              <a:t>3. Create a </a:t>
            </a:r>
            <a:r>
              <a:rPr lang="en-US" i="1" dirty="0"/>
              <a:t>Statement </a:t>
            </a:r>
            <a:r>
              <a:rPr lang="en-US" dirty="0"/>
              <a:t>/ Prepare a </a:t>
            </a:r>
            <a:r>
              <a:rPr lang="en-US" i="1" dirty="0" err="1"/>
              <a:t>PreparedStatement</a:t>
            </a:r>
            <a:r>
              <a:rPr lang="en-US" i="1" dirty="0"/>
              <a:t> </a:t>
            </a:r>
            <a:r>
              <a:rPr lang="en-US" dirty="0"/>
              <a:t>:</a:t>
            </a:r>
          </a:p>
          <a:p>
            <a:pPr marL="292092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Statement </a:t>
            </a:r>
            <a:r>
              <a:rPr lang="en-US" dirty="0" err="1">
                <a:latin typeface="Consolas" panose="020B0609020204030204" pitchFamily="49" charset="0"/>
              </a:rPr>
              <a:t>stmt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con.createStatement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292092" lvl="1" indent="0">
              <a:buNone/>
            </a:pPr>
            <a:r>
              <a:rPr lang="en-US" sz="1800" dirty="0"/>
              <a:t>                                             </a:t>
            </a:r>
            <a:r>
              <a:rPr lang="en-US" sz="1800" dirty="0">
                <a:solidFill>
                  <a:srgbClr val="FF0000"/>
                </a:solidFill>
              </a:rPr>
              <a:t>OR</a:t>
            </a:r>
          </a:p>
          <a:p>
            <a:pPr marL="292092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PreparedStatement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pst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con.prepareStatement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your_SQL_query</a:t>
            </a:r>
            <a:r>
              <a:rPr lang="en-US" dirty="0">
                <a:latin typeface="Consolas" panose="020B0609020204030204" pitchFamily="49" charset="0"/>
              </a:rPr>
              <a:t>”);</a:t>
            </a:r>
          </a:p>
          <a:p>
            <a:pPr marL="292092" lvl="1" indent="0">
              <a:buNone/>
            </a:pPr>
            <a:endParaRPr lang="en-US" dirty="0"/>
          </a:p>
          <a:p>
            <a:pPr marL="292092" lvl="1" indent="0">
              <a:buNone/>
            </a:pPr>
            <a:r>
              <a:rPr lang="en-US" dirty="0"/>
              <a:t>4. Create a </a:t>
            </a:r>
            <a:r>
              <a:rPr lang="en-US" i="1" dirty="0" err="1"/>
              <a:t>ResultSet</a:t>
            </a:r>
            <a:r>
              <a:rPr lang="en-US" dirty="0"/>
              <a:t> :</a:t>
            </a:r>
          </a:p>
          <a:p>
            <a:pPr marL="292092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ResultSet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/>
              <a:t>//This does not initialize the </a:t>
            </a:r>
            <a:r>
              <a:rPr lang="en-US" dirty="0" err="1"/>
              <a:t>ResultSet</a:t>
            </a:r>
            <a:r>
              <a:rPr lang="en-US" dirty="0"/>
              <a:t>. This is a </a:t>
            </a:r>
            <a:r>
              <a:rPr lang="en-US" i="1" dirty="0"/>
              <a:t>reference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53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A33E-7F80-460D-9900-ABF31F42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Java–MySQL 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C3149-C7F4-4790-9422-2BE269FAC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6"/>
            <a:ext cx="10058400" cy="3571895"/>
          </a:xfrm>
        </p:spPr>
        <p:txBody>
          <a:bodyPr anchor="ctr"/>
          <a:lstStyle/>
          <a:p>
            <a:pPr marL="292092" lvl="1" indent="0">
              <a:buNone/>
            </a:pPr>
            <a:r>
              <a:rPr lang="en-US" dirty="0"/>
              <a:t>5. Execute queries using the above </a:t>
            </a:r>
            <a:r>
              <a:rPr lang="en-US" i="1" dirty="0"/>
              <a:t>Statement / </a:t>
            </a:r>
            <a:r>
              <a:rPr lang="en-US" i="1" dirty="0" err="1"/>
              <a:t>PreparedStatement</a:t>
            </a:r>
            <a:r>
              <a:rPr lang="en-US" dirty="0"/>
              <a:t> :</a:t>
            </a:r>
            <a:endParaRPr lang="en-US" i="1" dirty="0"/>
          </a:p>
          <a:p>
            <a:pPr marL="292092" lvl="1" indent="0">
              <a:buClr>
                <a:srgbClr val="4A66AC"/>
              </a:buClr>
              <a:buNone/>
            </a:pPr>
            <a:r>
              <a:rPr lang="en-US" dirty="0" err="1"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stmt.executeQuery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your_SQL_query</a:t>
            </a:r>
            <a:r>
              <a:rPr lang="en-US" dirty="0">
                <a:latin typeface="Consolas" panose="020B0609020204030204" pitchFamily="49" charset="0"/>
              </a:rPr>
              <a:t>”);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92092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stmt.executeUpdate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your_update_statement</a:t>
            </a:r>
            <a:r>
              <a:rPr lang="en-US" dirty="0">
                <a:latin typeface="Consolas" panose="020B0609020204030204" pitchFamily="49" charset="0"/>
              </a:rPr>
              <a:t>”);</a:t>
            </a:r>
          </a:p>
          <a:p>
            <a:pPr marL="292092" lvl="1" indent="0">
              <a:buNone/>
            </a:pPr>
            <a:endParaRPr lang="en-US" sz="800" dirty="0">
              <a:latin typeface="Consolas" panose="020B0609020204030204" pitchFamily="49" charset="0"/>
            </a:endParaRPr>
          </a:p>
          <a:p>
            <a:pPr marL="292092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pst.executeQuery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292092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pst.executeUpdate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FD6BA-B88C-428C-A64E-198E2E211F0A}"/>
              </a:ext>
            </a:extLst>
          </p:cNvPr>
          <p:cNvSpPr txBox="1"/>
          <p:nvPr/>
        </p:nvSpPr>
        <p:spPr>
          <a:xfrm>
            <a:off x="5800299" y="3980871"/>
            <a:ext cx="429904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we have already given the SQL statement at the time of creation of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pst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799D28B-8E6B-47D9-88B7-108E0EA228CD}"/>
              </a:ext>
            </a:extLst>
          </p:cNvPr>
          <p:cNvSpPr/>
          <p:nvPr/>
        </p:nvSpPr>
        <p:spPr>
          <a:xfrm>
            <a:off x="5581935" y="3928077"/>
            <a:ext cx="313898" cy="860903"/>
          </a:xfrm>
          <a:prstGeom prst="rightBrace">
            <a:avLst>
              <a:gd name="adj1" fmla="val 23438"/>
              <a:gd name="adj2" fmla="val 46875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B7F989-64B1-496A-97D1-C75DCC179404}"/>
              </a:ext>
            </a:extLst>
          </p:cNvPr>
          <p:cNvSpPr/>
          <p:nvPr/>
        </p:nvSpPr>
        <p:spPr>
          <a:xfrm>
            <a:off x="4339988" y="5022376"/>
            <a:ext cx="5759355" cy="1105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Why not</a:t>
            </a:r>
            <a:br>
              <a:rPr lang="en-US" sz="2800" dirty="0"/>
            </a:b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rs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pst.executeUpdate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();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61853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D678-AF0A-49F0-8B60-D06A8ACA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Java–MySQL 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E2E2D-F20B-476C-B0BF-E8B1FBD1D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092" lvl="1" indent="0">
              <a:buNone/>
            </a:pPr>
            <a:r>
              <a:rPr lang="en-US" dirty="0"/>
              <a:t>6. Reading the </a:t>
            </a:r>
            <a:r>
              <a:rPr lang="en-US" i="1" dirty="0" err="1"/>
              <a:t>ResultSet</a:t>
            </a:r>
            <a:r>
              <a:rPr lang="en-US" dirty="0"/>
              <a:t> :</a:t>
            </a:r>
          </a:p>
          <a:p>
            <a:pPr marL="292092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while(</a:t>
            </a:r>
            <a:r>
              <a:rPr lang="en-US" dirty="0" err="1">
                <a:latin typeface="Consolas" panose="020B0609020204030204" pitchFamily="49" charset="0"/>
              </a:rPr>
              <a:t>rs.next</a:t>
            </a:r>
            <a:r>
              <a:rPr lang="en-US" dirty="0">
                <a:latin typeface="Consolas" panose="020B0609020204030204" pitchFamily="49" charset="0"/>
              </a:rPr>
              <a:t>()) {</a:t>
            </a:r>
          </a:p>
          <a:p>
            <a:pPr marL="292092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dataItem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rs.get</a:t>
            </a:r>
            <a:r>
              <a:rPr lang="en-US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columnName</a:t>
            </a:r>
            <a:r>
              <a:rPr lang="en-US" dirty="0">
                <a:latin typeface="Consolas" panose="020B0609020204030204" pitchFamily="49" charset="0"/>
              </a:rPr>
              <a:t>”);</a:t>
            </a:r>
          </a:p>
          <a:p>
            <a:pPr marL="292092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292092" lvl="1" indent="0">
              <a:buNone/>
            </a:pPr>
            <a:endParaRPr lang="en-US" dirty="0"/>
          </a:p>
          <a:p>
            <a:pPr marL="292092" lvl="1" indent="0">
              <a:buNone/>
            </a:pPr>
            <a:r>
              <a:rPr lang="en-US" dirty="0"/>
              <a:t>7. Clean-up :</a:t>
            </a:r>
          </a:p>
          <a:p>
            <a:pPr marL="292092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rs.close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292092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stmt.close</a:t>
            </a:r>
            <a:r>
              <a:rPr lang="en-US" dirty="0">
                <a:latin typeface="Consolas" panose="020B0609020204030204" pitchFamily="49" charset="0"/>
              </a:rPr>
              <a:t>(); OR </a:t>
            </a:r>
            <a:r>
              <a:rPr lang="en-US" dirty="0" err="1">
                <a:latin typeface="Consolas" panose="020B0609020204030204" pitchFamily="49" charset="0"/>
              </a:rPr>
              <a:t>pst.close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292092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con.close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5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BFF7-1AE3-4E36-81C2-82152C41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Java–MySQL 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8A982-38A0-4CD0-A9EF-C45E62FF1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797791"/>
            <a:ext cx="10058400" cy="30712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IMPORTANT</a:t>
            </a:r>
            <a:r>
              <a:rPr lang="en-US" dirty="0">
                <a:solidFill>
                  <a:srgbClr val="FF0000"/>
                </a:solidFill>
              </a:rPr>
              <a:t> :</a:t>
            </a:r>
          </a:p>
          <a:p>
            <a:pPr marL="292092" lvl="1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All of this can throw an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2800" dirty="0">
                <a:solidFill>
                  <a:srgbClr val="FF0000"/>
                </a:solidFill>
              </a:rPr>
              <a:t> if something goes wrong.</a:t>
            </a:r>
          </a:p>
          <a:p>
            <a:pPr marL="292092" lvl="1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Do not forget to add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try-catch</a:t>
            </a:r>
            <a:r>
              <a:rPr lang="en-US" sz="2800" dirty="0">
                <a:solidFill>
                  <a:srgbClr val="FF0000"/>
                </a:solidFill>
              </a:rPr>
              <a:t> OR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throws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0F8C4C-6ACE-4C0D-B9CA-9FD55680CFCF}"/>
              </a:ext>
            </a:extLst>
          </p:cNvPr>
          <p:cNvSpPr/>
          <p:nvPr/>
        </p:nvSpPr>
        <p:spPr>
          <a:xfrm>
            <a:off x="6281530" y="4638261"/>
            <a:ext cx="2756453" cy="1338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SQLException</a:t>
            </a:r>
            <a:r>
              <a:rPr lang="en-IN" sz="2400" dirty="0"/>
              <a:t> is a CHECKED EXCEPTION !</a:t>
            </a:r>
          </a:p>
        </p:txBody>
      </p:sp>
    </p:spTree>
    <p:extLst>
      <p:ext uri="{BB962C8B-B14F-4D97-AF65-F5344CB8AC3E}">
        <p14:creationId xmlns:p14="http://schemas.microsoft.com/office/powerpoint/2010/main" val="7865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B4A9-A624-4EC3-AA2B-BDFEBEF1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A8FC-9772-4B50-B33D-CCB8007D7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7" y="1749288"/>
            <a:ext cx="10217426" cy="45057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import </a:t>
            </a:r>
            <a:r>
              <a:rPr lang="en-US" sz="1800" dirty="0" err="1">
                <a:latin typeface="Consolas" panose="020B0609020204030204" pitchFamily="49" charset="0"/>
              </a:rPr>
              <a:t>java.sql</a:t>
            </a:r>
            <a:r>
              <a:rPr lang="en-US" sz="1800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class </a:t>
            </a:r>
            <a:r>
              <a:rPr lang="en-US" sz="1800" dirty="0" err="1">
                <a:latin typeface="Consolas" panose="020B0609020204030204" pitchFamily="49" charset="0"/>
              </a:rPr>
              <a:t>DBManager</a:t>
            </a:r>
            <a:r>
              <a:rPr lang="en-US" sz="18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private static Connection con; //because we usually </a:t>
            </a:r>
            <a:r>
              <a:rPr lang="en-US" sz="1800" dirty="0" err="1">
                <a:latin typeface="Consolas" panose="020B0609020204030204" pitchFamily="49" charset="0"/>
              </a:rPr>
              <a:t>neeed</a:t>
            </a:r>
            <a:r>
              <a:rPr lang="en-US" sz="1800" dirty="0">
                <a:latin typeface="Consolas" panose="020B0609020204030204" pitchFamily="49" charset="0"/>
              </a:rPr>
              <a:t> only one connection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public static void main (String[] </a:t>
            </a:r>
            <a:r>
              <a:rPr lang="en-US" sz="1800" dirty="0" err="1">
                <a:latin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</a:rPr>
              <a:t>) throws </a:t>
            </a:r>
            <a:r>
              <a:rPr lang="en-US" sz="1800" dirty="0" err="1">
                <a:latin typeface="Consolas" panose="020B0609020204030204" pitchFamily="49" charset="0"/>
              </a:rPr>
              <a:t>SQLException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Class.forName</a:t>
            </a:r>
            <a:r>
              <a:rPr lang="en-US" sz="1800" dirty="0">
                <a:latin typeface="Consolas" panose="020B0609020204030204" pitchFamily="49" charset="0"/>
              </a:rPr>
              <a:t>(“</a:t>
            </a:r>
            <a:r>
              <a:rPr lang="en-US" sz="1800" dirty="0" err="1">
                <a:latin typeface="Consolas" panose="020B0609020204030204" pitchFamily="49" charset="0"/>
              </a:rPr>
              <a:t>com.mysql.jdbc.Driver</a:t>
            </a:r>
            <a:r>
              <a:rPr lang="en-US" sz="1800" dirty="0">
                <a:latin typeface="Consolas" panose="020B06090202040302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con = </a:t>
            </a:r>
            <a:r>
              <a:rPr lang="en-US" sz="1800" dirty="0" err="1">
                <a:latin typeface="Consolas" panose="020B0609020204030204" pitchFamily="49" charset="0"/>
              </a:rPr>
              <a:t>DriverManager.getConnection</a:t>
            </a:r>
            <a:r>
              <a:rPr lang="en-US" sz="1800" dirty="0">
                <a:latin typeface="Consolas" panose="020B0609020204030204" pitchFamily="49" charset="0"/>
              </a:rPr>
              <a:t>(“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sz="1800" dirty="0">
                <a:latin typeface="Consolas" panose="020B0609020204030204" pitchFamily="49" charset="0"/>
              </a:rPr>
              <a:t>”, “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sz="1800" dirty="0">
                <a:latin typeface="Consolas" panose="020B0609020204030204" pitchFamily="49" charset="0"/>
              </a:rPr>
              <a:t>”, “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sz="1800" dirty="0">
                <a:latin typeface="Consolas" panose="020B06090202040302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// Rest of your code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con.close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78263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ule 2A - Exception Handling.pptx" id="{0E877757-5F02-4904-8397-47C6D776D176}" vid="{552F2A50-6904-4DA6-B344-D4370CA654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324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Times New Roman</vt:lpstr>
      <vt:lpstr>Wingdings</vt:lpstr>
      <vt:lpstr>Retrospect</vt:lpstr>
      <vt:lpstr>Java DataBase Connectivity (JDBC)</vt:lpstr>
      <vt:lpstr>Module 4 – Database Connectivity </vt:lpstr>
      <vt:lpstr>Why JDBC?</vt:lpstr>
      <vt:lpstr>Basics of Java–MySQL connectivity</vt:lpstr>
      <vt:lpstr>Basics of Java–MySQL  connectivity</vt:lpstr>
      <vt:lpstr>Basics of Java–MySQL  connectivity</vt:lpstr>
      <vt:lpstr>Basics of Java–MySQL  connectivity</vt:lpstr>
      <vt:lpstr>Basics of Java–MySQL  connectivity</vt:lpstr>
      <vt:lpstr>Writing a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DataBase Connectivity (JDBC)</dc:title>
  <dc:creator>Adwait Shinganwade</dc:creator>
  <cp:lastModifiedBy>Yash Lele</cp:lastModifiedBy>
  <cp:revision>41</cp:revision>
  <dcterms:created xsi:type="dcterms:W3CDTF">2019-07-22T13:04:17Z</dcterms:created>
  <dcterms:modified xsi:type="dcterms:W3CDTF">2019-07-25T14:03:46Z</dcterms:modified>
</cp:coreProperties>
</file>