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1" r:id="rId1"/>
  </p:sldMasterIdLst>
  <p:notesMasterIdLst>
    <p:notesMasterId r:id="rId21"/>
  </p:notesMasterIdLst>
  <p:handoutMasterIdLst>
    <p:handoutMasterId r:id="rId22"/>
  </p:handoutMasterIdLst>
  <p:sldIdLst>
    <p:sldId id="488" r:id="rId2"/>
    <p:sldId id="406" r:id="rId3"/>
    <p:sldId id="370" r:id="rId4"/>
    <p:sldId id="494" r:id="rId5"/>
    <p:sldId id="549" r:id="rId6"/>
    <p:sldId id="551" r:id="rId7"/>
    <p:sldId id="547" r:id="rId8"/>
    <p:sldId id="548" r:id="rId9"/>
    <p:sldId id="550" r:id="rId10"/>
    <p:sldId id="556" r:id="rId11"/>
    <p:sldId id="552" r:id="rId12"/>
    <p:sldId id="553" r:id="rId13"/>
    <p:sldId id="561" r:id="rId14"/>
    <p:sldId id="554" r:id="rId15"/>
    <p:sldId id="555" r:id="rId16"/>
    <p:sldId id="557" r:id="rId17"/>
    <p:sldId id="559" r:id="rId18"/>
    <p:sldId id="560" r:id="rId19"/>
    <p:sldId id="558" r:id="rId20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DB5D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4660"/>
  </p:normalViewPr>
  <p:slideViewPr>
    <p:cSldViewPr snapToGrid="0">
      <p:cViewPr varScale="1">
        <p:scale>
          <a:sx n="66" d="100"/>
          <a:sy n="66" d="100"/>
        </p:scale>
        <p:origin x="61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78"/>
    </p:cViewPr>
  </p:sorterViewPr>
  <p:notesViewPr>
    <p:cSldViewPr snapToGrid="0">
      <p:cViewPr varScale="1">
        <p:scale>
          <a:sx n="83" d="100"/>
          <a:sy n="83" d="100"/>
        </p:scale>
        <p:origin x="20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MIT-WPU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CE4C325-81D4-4EEB-B444-2BEC8EC70A78}" type="datetimeFigureOut">
              <a:rPr lang="en-US"/>
              <a:pPr>
                <a:defRPr/>
              </a:pPr>
              <a:t>18-Jul-19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fld id="{E18A1334-63F7-477C-AB81-3513F47B922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MIT-WPU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70E293C-F2F8-4E19-BF86-40CA73890801}" type="datetimeFigureOut">
              <a:rPr lang="en-US"/>
              <a:pPr>
                <a:defRPr/>
              </a:pPr>
              <a:t>18-Jul-19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fld id="{CF3F1C63-AE58-4352-94BF-30B9F69D8DE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DB70508-11C2-4F80-BD9E-88BB3EC43752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62469" name="Header Placeholder 4"/>
          <p:cNvSpPr>
            <a:spLocks noGrp="1"/>
          </p:cNvSpPr>
          <p:nvPr>
            <p:ph type="hdr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/>
              <a:t>MIT-WPU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E085F63-392F-4205-A8F3-BA0C608CAA4F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63493" name="Header Placeholder 4"/>
          <p:cNvSpPr>
            <a:spLocks noGrp="1"/>
          </p:cNvSpPr>
          <p:nvPr>
            <p:ph type="hdr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/>
              <a:t>MIT-WPU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30E2622-FA96-4953-A130-C9430C2320AA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64517" name="Header Placeholder 4"/>
          <p:cNvSpPr>
            <a:spLocks noGrp="1"/>
          </p:cNvSpPr>
          <p:nvPr>
            <p:ph type="hdr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/>
              <a:t>MIT-WPU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81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5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>
            <a:off x="1208088" y="4343400"/>
            <a:ext cx="987583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97280" y="3051316"/>
            <a:ext cx="10058400" cy="127379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ct val="85000"/>
              </a:lnSpc>
              <a:defRPr sz="5400" spc="-51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Course Title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754834"/>
            <a:ext cx="10058400" cy="843789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167" indent="0" algn="ctr">
              <a:buNone/>
              <a:defRPr sz="2400"/>
            </a:lvl2pPr>
            <a:lvl3pPr marL="914332" indent="0" algn="ctr">
              <a:buNone/>
              <a:defRPr sz="2400"/>
            </a:lvl3pPr>
            <a:lvl4pPr marL="1371498" indent="0" algn="ctr">
              <a:buNone/>
              <a:defRPr sz="2000"/>
            </a:lvl4pPr>
            <a:lvl5pPr marL="1828664" indent="0" algn="ctr">
              <a:buNone/>
              <a:defRPr sz="2000"/>
            </a:lvl5pPr>
            <a:lvl6pPr marL="2285830" indent="0" algn="ctr">
              <a:buNone/>
              <a:defRPr sz="2000"/>
            </a:lvl6pPr>
            <a:lvl7pPr marL="2742994" indent="0" algn="ctr">
              <a:buNone/>
              <a:defRPr sz="2000"/>
            </a:lvl7pPr>
            <a:lvl8pPr marL="3200160" indent="0" algn="ctr">
              <a:buNone/>
              <a:defRPr sz="2000"/>
            </a:lvl8pPr>
            <a:lvl9pPr marL="3657327" indent="0" algn="ctr">
              <a:buNone/>
              <a:defRPr sz="2000"/>
            </a:lvl9pPr>
          </a:lstStyle>
          <a:p>
            <a:r>
              <a:rPr lang="en-US" dirty="0"/>
              <a:t>SCHOOL OF COMPUTER ENGINEERING AND TECHNOLOGY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096964" y="6459546"/>
            <a:ext cx="24733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C9B41D-6627-4BFB-9437-DF83A7A5E93E}" type="datetime1">
              <a:rPr lang="en-US" smtClean="0"/>
              <a:t>18-Jul-19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1" y="6459546"/>
            <a:ext cx="48228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Java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1241" y="6459546"/>
            <a:ext cx="13112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0D533AC-604E-439A-B284-5CA0584EE5DF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FD2171-7B30-4E8C-A0A1-74CD708628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96966" y="614997"/>
            <a:ext cx="10193337" cy="2070100"/>
          </a:xfrm>
          <a:prstGeom prst="rect">
            <a:avLst/>
          </a:prstGeom>
          <a:ln>
            <a:noFill/>
          </a:ln>
          <a:effectLst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5" y="4914900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" y="0"/>
            <a:ext cx="12191985" cy="4915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4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1096964" y="6459546"/>
            <a:ext cx="24733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5D886-7E69-473F-9E09-DE0FFA26710D}" type="datetime1">
              <a:rPr lang="en-US" smtClean="0"/>
              <a:t>18-Jul-19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1" y="6459546"/>
            <a:ext cx="48228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Java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1241" y="6459546"/>
            <a:ext cx="13112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E6980DB-DC99-414E-9EEB-8C3F6539378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63" y="287341"/>
            <a:ext cx="10058400" cy="14493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6963" y="1846266"/>
            <a:ext cx="10058400" cy="4022725"/>
          </a:xfrm>
          <a:prstGeom prst="rect">
            <a:avLst/>
          </a:prstGeo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6964" y="6459546"/>
            <a:ext cx="24733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29862F-67B2-426E-84AF-1DE1272DADF7}" type="datetime1">
              <a:rPr lang="en-US" smtClean="0"/>
              <a:t>18-Jul-19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1" y="6459546"/>
            <a:ext cx="48228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Java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1241" y="6459546"/>
            <a:ext cx="13112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9D26C40-998A-4CA2-805D-607DD113F21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81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5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414786"/>
            <a:ext cx="2628900" cy="575742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414778"/>
            <a:ext cx="7734300" cy="5757422"/>
          </a:xfrm>
          <a:prstGeom prst="rect">
            <a:avLst/>
          </a:prstGeo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1096964" y="6459546"/>
            <a:ext cx="24733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93FEB1-BD71-40A5-AC92-49CBC459812D}" type="datetime1">
              <a:rPr lang="en-US" smtClean="0"/>
              <a:t>18-Jul-19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1" y="6459546"/>
            <a:ext cx="48228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Java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1241" y="6459546"/>
            <a:ext cx="13112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9895C1F-D88B-4136-B53A-438BEB7202C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60032" y="85640"/>
            <a:ext cx="10058400" cy="1449387"/>
          </a:xfrm>
          <a:prstGeom prst="rect">
            <a:avLst/>
          </a:prstGeom>
        </p:spPr>
        <p:txBody>
          <a:bodyPr/>
          <a:lstStyle>
            <a:lvl1pPr marL="0">
              <a:defRPr sz="4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6963" y="1846266"/>
            <a:ext cx="10058400" cy="4022725"/>
          </a:xfrm>
          <a:prstGeom prst="rect">
            <a:avLst/>
          </a:prstGeom>
        </p:spPr>
        <p:txBody>
          <a:bodyPr/>
          <a:lstStyle>
            <a:lvl1pPr marL="90482" indent="-90482">
              <a:buFont typeface="Wingdings" panose="05000000000000000000" pitchFamily="2" charset="2"/>
              <a:buChar char="Ø"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82560" indent="-182550">
              <a:buFont typeface="Wingdings" panose="05000000000000000000" pitchFamily="2" charset="2"/>
              <a:buChar char="Ø"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566696" indent="-182550">
              <a:buFont typeface="Wingdings" panose="05000000000000000000" pitchFamily="2" charset="2"/>
              <a:buChar char="Ø"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749244" indent="-182550">
              <a:buFont typeface="Wingdings" panose="05000000000000000000" pitchFamily="2" charset="2"/>
              <a:buChar char="Ø"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931791" indent="-182550">
              <a:buFont typeface="Wingdings" panose="05000000000000000000" pitchFamily="2" charset="2"/>
              <a:buChar char="Ø"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6964" y="6459546"/>
            <a:ext cx="2473325" cy="365125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pPr>
              <a:defRPr/>
            </a:pPr>
            <a:fld id="{EC175954-C453-4AE0-BD86-2366E0DA11E9}" type="datetime1">
              <a:rPr lang="en-US" smtClean="0"/>
              <a:pPr>
                <a:defRPr/>
              </a:pPr>
              <a:t>18-Jul-19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1" y="6459546"/>
            <a:ext cx="4822825" cy="365125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pPr>
              <a:defRPr/>
            </a:pPr>
            <a:r>
              <a:rPr lang="en-US"/>
              <a:t>Introduction to Java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1241" y="6459546"/>
            <a:ext cx="1311275" cy="3651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fld id="{5E1C6361-8034-4854-BA05-65E3F31F3EF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4DAA9D-42A2-468A-8DCE-FE8DDAA2C14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623" y="55568"/>
            <a:ext cx="1324068" cy="120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63" y="287341"/>
            <a:ext cx="10058400" cy="144938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1096964" y="6459548"/>
            <a:ext cx="24733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021C65-6E0A-4AC3-971B-71472FF096A5}" type="datetime1">
              <a:rPr lang="en-US" smtClean="0"/>
              <a:t>18-Jul-19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2" y="6459548"/>
            <a:ext cx="48228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Java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1241" y="6459548"/>
            <a:ext cx="13112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6CADF13-D167-482A-9CF3-027A94DB56F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81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5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>
            <a:off x="1208088" y="4343400"/>
            <a:ext cx="987583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Ctr="0"/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16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9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3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096964" y="6459546"/>
            <a:ext cx="24733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9B7646-5B07-4143-8677-D945155DC6EF}" type="datetime1">
              <a:rPr lang="en-US" smtClean="0"/>
              <a:t>18-Jul-19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1" y="6459546"/>
            <a:ext cx="48228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Java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1241" y="6459546"/>
            <a:ext cx="13112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57A3C95-EB09-4BA4-A870-D88A933998C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1096964" y="6459546"/>
            <a:ext cx="24733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DB6D2F-7788-42A1-A9D1-E2DAFD941966}" type="datetime1">
              <a:rPr lang="en-US" smtClean="0"/>
              <a:t>18-Jul-19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1" y="6459546"/>
            <a:ext cx="48228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Java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1241" y="6459546"/>
            <a:ext cx="13112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38AF773-9E5F-4B78-8861-A5CE8ABEF70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096964" y="6459546"/>
            <a:ext cx="24733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A64FDC-C955-4913-B76F-930A2F3F2299}" type="datetime1">
              <a:rPr lang="en-US" smtClean="0"/>
              <a:t>18-Jul-19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1" y="6459546"/>
            <a:ext cx="48228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Java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1241" y="6459546"/>
            <a:ext cx="13112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C162B83-3D9C-426D-AEA1-02E6073ADE1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63" y="287341"/>
            <a:ext cx="10058400" cy="14493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1096964" y="6459546"/>
            <a:ext cx="24733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977C84-4293-4D05-BD5B-BC02F3CB0D5F}" type="datetime1">
              <a:rPr lang="en-US" smtClean="0"/>
              <a:t>18-Jul-19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1" y="6459546"/>
            <a:ext cx="48228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Java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1241" y="6459546"/>
            <a:ext cx="13112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CB62A17-EF74-45AA-A2D3-AA3CA9B6CF5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81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2"/>
          <p:cNvSpPr/>
          <p:nvPr/>
        </p:nvSpPr>
        <p:spPr>
          <a:xfrm>
            <a:off x="5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1096964" y="6459546"/>
            <a:ext cx="24733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0EC62-4F99-4C6A-AAB3-CC2A56E55166}" type="datetime1">
              <a:rPr lang="en-US" smtClean="0"/>
              <a:t>18-Jul-19</a:t>
            </a:fld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86181" y="6459546"/>
            <a:ext cx="482282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Introduction to Java</a:t>
            </a: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901241" y="6459546"/>
            <a:ext cx="13112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C098AE9-3BE1-4C98-B6C5-4B941D4080A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" y="0"/>
            <a:ext cx="40513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4040191" y="0"/>
            <a:ext cx="635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465143" y="6459546"/>
            <a:ext cx="2619375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39FB06AA-C960-4F13-A0EB-CA6A65874B3A}" type="datetime1">
              <a:rPr lang="en-US" smtClean="0"/>
              <a:t>18-Jul-19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546"/>
            <a:ext cx="46482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Introduction to Java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1241" y="6459546"/>
            <a:ext cx="13112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757D68-C218-46D1-8F1F-E6A999C136B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 userDrawn="1"/>
        </p:nvSpPr>
        <p:spPr>
          <a:xfrm>
            <a:off x="0" y="6334133"/>
            <a:ext cx="12192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63" y="287341"/>
            <a:ext cx="100584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96963" y="1846266"/>
            <a:ext cx="10058400" cy="402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64" y="6459546"/>
            <a:ext cx="2473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3D17AFA-0C4D-448E-AD2C-C524783EC39C}" type="datetime1">
              <a:rPr lang="en-US" smtClean="0"/>
              <a:t>18-Jul-19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1" y="6459546"/>
            <a:ext cx="482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 cap="all" baseline="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Introduction to Java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1241" y="6459546"/>
            <a:ext cx="131127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rgbClr val="FFFFFF"/>
                </a:solidFill>
                <a:latin typeface="Calibri" pitchFamily="34" charset="0"/>
              </a:defRPr>
            </a:lvl1pPr>
          </a:lstStyle>
          <a:p>
            <a:fld id="{7E297927-9DB7-47FA-B314-258C33C86B70}" type="slidenum">
              <a:rPr lang="en-US" altLang="en-US"/>
              <a:pPr/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193800" y="1738313"/>
            <a:ext cx="996632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F1D586A0-8439-488E-A13D-FD54E5ADE045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95623" y="55568"/>
            <a:ext cx="1324068" cy="120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894" r:id="rId2"/>
    <p:sldLayoutId id="2147483895" r:id="rId3"/>
    <p:sldLayoutId id="2147483901" r:id="rId4"/>
    <p:sldLayoutId id="2147483896" r:id="rId5"/>
    <p:sldLayoutId id="2147483897" r:id="rId6"/>
    <p:sldLayoutId id="2147483898" r:id="rId7"/>
    <p:sldLayoutId id="2147483902" r:id="rId8"/>
    <p:sldLayoutId id="2147483903" r:id="rId9"/>
    <p:sldLayoutId id="2147483904" r:id="rId10"/>
    <p:sldLayoutId id="2147483899" r:id="rId11"/>
    <p:sldLayoutId id="2147483905" r:id="rId12"/>
  </p:sldLayoutIdLst>
  <p:hf hdr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kern="1200" spc="-51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5pPr>
      <a:lvl6pPr marL="457167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6pPr>
      <a:lvl7pPr marL="914332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7pPr>
      <a:lvl8pPr marL="1371498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8pPr>
      <a:lvl9pPr marL="1828664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9pPr>
    </p:titleStyle>
    <p:bodyStyle>
      <a:lvl1pPr marL="90482" indent="-90482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60" indent="-182550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6696" indent="-182550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244" indent="-182550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791" indent="-182550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099919" indent="-228584" algn="l" defTabSz="914332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904" indent="-228584" algn="l" defTabSz="914332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88" indent="-228584" algn="l" defTabSz="914332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74" indent="-228584" algn="l" defTabSz="914332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F6721-C938-4E70-A0C8-BAE5D666AA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altLang="en-US" dirty="0"/>
              <a:t>Introduction to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sz="2000" b="1" dirty="0"/>
              <a:t>School of Computer Engineering and technology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9C84C-2D3E-47BC-AC0D-BAB65BBB9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Important </a:t>
            </a:r>
            <a:r>
              <a:rPr lang="en-IN" dirty="0" err="1"/>
              <a:t>Sidenote</a:t>
            </a:r>
            <a:r>
              <a:rPr lang="en-IN" dirty="0"/>
              <a:t>: Initialisation of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7A089-E549-4BBC-B655-CE31E8D52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9398" y="1985920"/>
            <a:ext cx="8813215" cy="4022725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2000"/>
              <a:buNone/>
            </a:pPr>
            <a:endParaRPr lang="en-US" b="1" dirty="0">
              <a:solidFill>
                <a:prstClr val="black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2000"/>
              <a:buNone/>
            </a:pPr>
            <a:r>
              <a:rPr lang="en-US" b="1" dirty="0">
                <a:solidFill>
                  <a:prstClr val="black"/>
                </a:solidFill>
                <a:latin typeface="Courier New"/>
                <a:ea typeface="Courier New"/>
                <a:cs typeface="Courier New"/>
                <a:sym typeface="Courier New"/>
              </a:rPr>
              <a:t>Animal[] </a:t>
            </a:r>
            <a:r>
              <a:rPr lang="en-US" b="1" dirty="0" err="1">
                <a:solidFill>
                  <a:prstClr val="black"/>
                </a:solidFill>
                <a:latin typeface="Courier New"/>
                <a:ea typeface="Courier New"/>
                <a:cs typeface="Courier New"/>
                <a:sym typeface="Courier New"/>
              </a:rPr>
              <a:t>arr</a:t>
            </a:r>
            <a:r>
              <a:rPr lang="en-US" b="1" dirty="0">
                <a:solidFill>
                  <a:prstClr val="black"/>
                </a:solidFill>
                <a:latin typeface="Courier New"/>
                <a:ea typeface="Courier New"/>
                <a:cs typeface="Courier New"/>
                <a:sym typeface="Courier New"/>
              </a:rPr>
              <a:t>; // nothing</a:t>
            </a:r>
            <a:endParaRPr lang="en-US" sz="20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2000"/>
              <a:buNone/>
            </a:pPr>
            <a:endParaRPr lang="en-US" b="1" dirty="0">
              <a:solidFill>
                <a:prstClr val="black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2000"/>
              <a:buNone/>
            </a:pPr>
            <a:r>
              <a:rPr lang="en-US" b="1" dirty="0" err="1">
                <a:solidFill>
                  <a:prstClr val="black"/>
                </a:solidFill>
                <a:latin typeface="Courier New"/>
                <a:ea typeface="Courier New"/>
                <a:cs typeface="Courier New"/>
                <a:sym typeface="Courier New"/>
              </a:rPr>
              <a:t>arr</a:t>
            </a:r>
            <a:r>
              <a:rPr lang="en-US" b="1" dirty="0">
                <a:solidFill>
                  <a:prstClr val="black"/>
                </a:solidFill>
                <a:latin typeface="Courier New"/>
                <a:ea typeface="Courier New"/>
                <a:cs typeface="Courier New"/>
                <a:sym typeface="Courier New"/>
              </a:rPr>
              <a:t> = new Animal[4]; // only array of references</a:t>
            </a:r>
            <a:endParaRPr lang="en-US" sz="20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2000"/>
              <a:buNone/>
            </a:pPr>
            <a:endParaRPr lang="en-US" b="1" dirty="0">
              <a:solidFill>
                <a:prstClr val="black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2000"/>
              <a:buNone/>
            </a:pPr>
            <a:r>
              <a:rPr lang="en-US" b="1" dirty="0">
                <a:solidFill>
                  <a:prstClr val="black"/>
                </a:solidFill>
                <a:latin typeface="Courier New"/>
                <a:ea typeface="Courier New"/>
                <a:cs typeface="Courier New"/>
                <a:sym typeface="Courier New"/>
              </a:rPr>
              <a:t>for (int </a:t>
            </a:r>
            <a:r>
              <a:rPr lang="en-US" b="1" dirty="0" err="1">
                <a:solidFill>
                  <a:prstClr val="black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b="1" dirty="0">
                <a:solidFill>
                  <a:prstClr val="black"/>
                </a:solidFill>
                <a:latin typeface="Courier New"/>
                <a:ea typeface="Courier New"/>
                <a:cs typeface="Courier New"/>
                <a:sym typeface="Courier New"/>
              </a:rPr>
              <a:t>=0; </a:t>
            </a:r>
            <a:r>
              <a:rPr lang="en-US" b="1" dirty="0" err="1">
                <a:solidFill>
                  <a:prstClr val="black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b="1" dirty="0">
                <a:solidFill>
                  <a:prstClr val="black"/>
                </a:solidFill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lang="en-US" b="1" dirty="0" err="1">
                <a:solidFill>
                  <a:prstClr val="black"/>
                </a:solidFill>
                <a:latin typeface="Courier New"/>
                <a:ea typeface="Courier New"/>
                <a:cs typeface="Courier New"/>
                <a:sym typeface="Courier New"/>
              </a:rPr>
              <a:t>arr.length</a:t>
            </a:r>
            <a:r>
              <a:rPr lang="en-US" b="1" dirty="0">
                <a:solidFill>
                  <a:prstClr val="black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-US" b="1" dirty="0" err="1">
                <a:solidFill>
                  <a:prstClr val="black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b="1" dirty="0">
                <a:solidFill>
                  <a:prstClr val="black"/>
                </a:solidFill>
                <a:latin typeface="Courier New"/>
                <a:ea typeface="Courier New"/>
                <a:cs typeface="Courier New"/>
                <a:sym typeface="Courier New"/>
              </a:rPr>
              <a:t>++) {</a:t>
            </a:r>
            <a:endParaRPr lang="en-US" sz="20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2000"/>
              <a:buNone/>
            </a:pPr>
            <a:r>
              <a:rPr lang="en-US" b="1" dirty="0">
                <a:solidFill>
                  <a:prstClr val="black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b="1" dirty="0" err="1">
                <a:solidFill>
                  <a:prstClr val="black"/>
                </a:solidFill>
                <a:latin typeface="Courier New"/>
                <a:ea typeface="Courier New"/>
                <a:cs typeface="Courier New"/>
                <a:sym typeface="Courier New"/>
              </a:rPr>
              <a:t>arr</a:t>
            </a:r>
            <a:r>
              <a:rPr lang="en-US" b="1" dirty="0">
                <a:solidFill>
                  <a:prstClr val="black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b="1" dirty="0" err="1">
                <a:solidFill>
                  <a:prstClr val="black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b="1" dirty="0">
                <a:solidFill>
                  <a:prstClr val="black"/>
                </a:solidFill>
                <a:latin typeface="Courier New"/>
                <a:ea typeface="Courier New"/>
                <a:cs typeface="Courier New"/>
                <a:sym typeface="Courier New"/>
              </a:rPr>
              <a:t>] = new Animal();</a:t>
            </a:r>
            <a:endParaRPr lang="en-US" sz="20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2000"/>
              <a:buNone/>
            </a:pPr>
            <a:r>
              <a:rPr lang="en-US" b="1" dirty="0">
                <a:solidFill>
                  <a:prstClr val="black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2000"/>
              <a:buNone/>
            </a:pPr>
            <a:r>
              <a:rPr lang="en-US" b="1" dirty="0">
                <a:solidFill>
                  <a:prstClr val="black"/>
                </a:solidFill>
                <a:latin typeface="Courier New"/>
                <a:ea typeface="Courier New"/>
                <a:cs typeface="Courier New"/>
                <a:sym typeface="Courier New"/>
              </a:rPr>
              <a:t>// now we have a complete array of 4 objects of</a:t>
            </a:r>
            <a:br>
              <a:rPr lang="en-US" b="1" dirty="0">
                <a:solidFill>
                  <a:prstClr val="black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b="1" dirty="0">
                <a:solidFill>
                  <a:prstClr val="black"/>
                </a:solidFill>
                <a:latin typeface="Courier New"/>
                <a:ea typeface="Courier New"/>
                <a:cs typeface="Courier New"/>
                <a:sym typeface="Courier New"/>
              </a:rPr>
              <a:t>// Animal type</a:t>
            </a:r>
            <a:endParaRPr lang="en-US" sz="20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endParaRPr lang="en-IN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23FF5-F8ED-48AF-89CA-FEE155F8F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175954-C453-4AE0-BD86-2366E0DA11E9}" type="datetime1">
              <a:rPr lang="en-US" smtClean="0"/>
              <a:pPr>
                <a:defRPr/>
              </a:pPr>
              <a:t>18-Jul-19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27928-121F-4EDB-85D9-9366CF6E6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Java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29EC1-95EE-44D8-B49F-D89FAAEF6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6361-8034-4854-BA05-65E3F31F3EF6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3270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E193E-CECB-4F39-A521-E94DCDCB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Object-Orientation in Java : The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8EADC-B189-49FF-AD77-C6C26DA1B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  <a:p>
            <a:r>
              <a:rPr lang="en-US" dirty="0"/>
              <a:t>object</a:t>
            </a:r>
          </a:p>
          <a:p>
            <a:r>
              <a:rPr lang="en-US" dirty="0"/>
              <a:t>“methods” – not functions</a:t>
            </a:r>
          </a:p>
          <a:p>
            <a:r>
              <a:rPr lang="en-US" dirty="0"/>
              <a:t>NO FRIEND FUNCTIONS!</a:t>
            </a:r>
          </a:p>
          <a:p>
            <a:r>
              <a:rPr lang="en-US" dirty="0"/>
              <a:t>Every method has to be in a class; even the </a:t>
            </a:r>
            <a:r>
              <a:rPr lang="en-US" i="1" dirty="0"/>
              <a:t>main method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main is usually declared as PSVM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ublic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tatic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v</a:t>
            </a:r>
            <a:r>
              <a:rPr lang="en-US" dirty="0">
                <a:latin typeface="Consolas" panose="020B0609020204030204" pitchFamily="49" charset="0"/>
              </a:rPr>
              <a:t>oid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m</a:t>
            </a:r>
            <a:r>
              <a:rPr lang="en-US" dirty="0">
                <a:latin typeface="Consolas" panose="020B0609020204030204" pitchFamily="49" charset="0"/>
              </a:rPr>
              <a:t>ain (String[] </a:t>
            </a:r>
            <a:r>
              <a:rPr lang="en-US" dirty="0" err="1">
                <a:latin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862EB-76B4-47E6-AF84-83A7B7232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175954-C453-4AE0-BD86-2366E0DA11E9}" type="datetime1">
              <a:rPr lang="en-US" smtClean="0"/>
              <a:pPr>
                <a:defRPr/>
              </a:pPr>
              <a:t>18-Jul-19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0A353-51B2-40AA-A4CD-93EFA625D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Java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F4219-1D9B-4E2B-91F6-74A7B99C1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6361-8034-4854-BA05-65E3F31F3EF6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6609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1E103-45E6-4B42-82C8-125E58D31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Hello World program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7A159-DD6E-4527-B8D8-E1C530B26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400" y="1985920"/>
            <a:ext cx="6655029" cy="4022725"/>
          </a:xfrm>
        </p:spPr>
        <p:txBody>
          <a:bodyPr anchor="ctr"/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public class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MainClass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	public static void main (String[]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args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b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("Hello World");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D1F69-8B5E-4F79-AFCD-64B3D96E1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175954-C453-4AE0-BD86-2366E0DA11E9}" type="datetime1">
              <a:rPr lang="en-US" smtClean="0"/>
              <a:pPr>
                <a:defRPr/>
              </a:pPr>
              <a:t>18-Jul-19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56CE6-6B7A-4CFE-A7E3-388BAB226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Java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A5CCC-A3F8-4406-84E9-FD6299E59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6361-8034-4854-BA05-65E3F31F3EF6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3A5405-9581-4181-944D-67A7EFEAE589}"/>
              </a:ext>
            </a:extLst>
          </p:cNvPr>
          <p:cNvSpPr txBox="1"/>
          <p:nvPr/>
        </p:nvSpPr>
        <p:spPr>
          <a:xfrm>
            <a:off x="493485" y="2557381"/>
            <a:ext cx="448491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#include &lt;iostream&gt;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using namespace std;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int main()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&lt;&lt; "Hello World\n";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br>
              <a:rPr lang="en-US" sz="2000" dirty="0">
                <a:latin typeface="Consolas" panose="020B0609020204030204" pitchFamily="49" charset="0"/>
              </a:rPr>
            </a:br>
            <a:endParaRPr lang="en-US" sz="2000" dirty="0">
              <a:latin typeface="Consolas" panose="020B0609020204030204" pitchFamily="49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2AB7870-6E53-480C-A1C6-B78554E8B084}"/>
              </a:ext>
            </a:extLst>
          </p:cNvPr>
          <p:cNvCxnSpPr/>
          <p:nvPr/>
        </p:nvCxnSpPr>
        <p:spPr>
          <a:xfrm>
            <a:off x="4891315" y="1985920"/>
            <a:ext cx="0" cy="3805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E239B571-9685-446B-862B-0E216F12EC6B}"/>
              </a:ext>
            </a:extLst>
          </p:cNvPr>
          <p:cNvSpPr/>
          <p:nvPr/>
        </p:nvSpPr>
        <p:spPr>
          <a:xfrm>
            <a:off x="348349" y="2409375"/>
            <a:ext cx="2989935" cy="6966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9F4247-3A9C-4A94-87BF-3ECF67998163}"/>
              </a:ext>
            </a:extLst>
          </p:cNvPr>
          <p:cNvSpPr txBox="1"/>
          <p:nvPr/>
        </p:nvSpPr>
        <p:spPr>
          <a:xfrm>
            <a:off x="4978401" y="1985923"/>
            <a:ext cx="4922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//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import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java.lang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sz="2000" dirty="0"/>
              <a:t> is implicit</a:t>
            </a:r>
          </a:p>
        </p:txBody>
      </p:sp>
    </p:spTree>
    <p:extLst>
      <p:ext uri="{BB962C8B-B14F-4D97-AF65-F5344CB8AC3E}">
        <p14:creationId xmlns:p14="http://schemas.microsoft.com/office/powerpoint/2010/main" val="1579491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03777-403E-43F3-A9CD-44A02771B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I/O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D1044-65F4-49D4-B81D-B7F494FC6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1788210"/>
            <a:ext cx="10058400" cy="4481963"/>
          </a:xfrm>
        </p:spPr>
        <p:txBody>
          <a:bodyPr/>
          <a:lstStyle/>
          <a:p>
            <a:r>
              <a:rPr lang="en-US" dirty="0"/>
              <a:t>Output:</a:t>
            </a:r>
          </a:p>
          <a:p>
            <a:pPr marL="384146" lvl="2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System.out.print</a:t>
            </a:r>
            <a:r>
              <a:rPr lang="en-US" dirty="0">
                <a:latin typeface="Consolas" panose="020B0609020204030204" pitchFamily="49" charset="0"/>
              </a:rPr>
              <a:t>(“whatever you want to print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\n</a:t>
            </a:r>
            <a:r>
              <a:rPr lang="en-US" dirty="0">
                <a:latin typeface="Consolas" panose="020B0609020204030204" pitchFamily="49" charset="0"/>
              </a:rPr>
              <a:t>”);</a:t>
            </a:r>
          </a:p>
          <a:p>
            <a:pPr marL="384146" lvl="2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System.out.print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ln</a:t>
            </a:r>
            <a:r>
              <a:rPr lang="en-US" dirty="0">
                <a:latin typeface="Consolas" panose="020B0609020204030204" pitchFamily="49" charset="0"/>
              </a:rPr>
              <a:t>(“whatever you want to print”);</a:t>
            </a:r>
          </a:p>
          <a:p>
            <a:pPr marL="250832" indent="-342900"/>
            <a:endParaRPr lang="en-US" sz="1200" dirty="0">
              <a:latin typeface="Consolas" panose="020B0609020204030204" pitchFamily="49" charset="0"/>
            </a:endParaRPr>
          </a:p>
          <a:p>
            <a:r>
              <a:rPr lang="en-US" dirty="0"/>
              <a:t>Input:</a:t>
            </a:r>
          </a:p>
          <a:p>
            <a:pPr marL="384146" lvl="2" indent="0">
              <a:buNone/>
            </a:pPr>
            <a:r>
              <a:rPr lang="en-US" dirty="0"/>
              <a:t>Requirement –  </a:t>
            </a:r>
            <a:r>
              <a:rPr lang="en-US" dirty="0">
                <a:latin typeface="Consolas" panose="020B0609020204030204" pitchFamily="49" charset="0"/>
              </a:rPr>
              <a:t>import </a:t>
            </a:r>
            <a:r>
              <a:rPr lang="en-US" dirty="0" err="1">
                <a:latin typeface="Consolas" panose="020B0609020204030204" pitchFamily="49" charset="0"/>
              </a:rPr>
              <a:t>java.util.Scanner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384146" lvl="2" indent="0">
              <a:buNone/>
            </a:pPr>
            <a:r>
              <a:rPr lang="en-US" dirty="0"/>
              <a:t>Use –   </a:t>
            </a:r>
            <a:r>
              <a:rPr lang="en-US" dirty="0">
                <a:latin typeface="Consolas" panose="020B0609020204030204" pitchFamily="49" charset="0"/>
              </a:rPr>
              <a:t>Scanner kb = new Scanner(System.in);</a:t>
            </a:r>
          </a:p>
          <a:p>
            <a:pPr marL="384146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      String word = </a:t>
            </a:r>
            <a:r>
              <a:rPr lang="en-US" dirty="0" err="1">
                <a:latin typeface="Consolas" panose="020B0609020204030204" pitchFamily="49" charset="0"/>
              </a:rPr>
              <a:t>kb.next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marL="384146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      String sentence = </a:t>
            </a:r>
            <a:r>
              <a:rPr lang="en-US" dirty="0" err="1">
                <a:latin typeface="Consolas" panose="020B0609020204030204" pitchFamily="49" charset="0"/>
              </a:rPr>
              <a:t>kb.nextLine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marL="384146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      int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kb.nextInt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marL="384146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      char c = </a:t>
            </a:r>
            <a:r>
              <a:rPr lang="en-US" dirty="0" err="1">
                <a:latin typeface="Consolas" panose="020B0609020204030204" pitchFamily="49" charset="0"/>
              </a:rPr>
              <a:t>kb.nextChar</a:t>
            </a:r>
            <a:r>
              <a:rPr lang="en-US" dirty="0">
                <a:latin typeface="Consolas" panose="020B0609020204030204" pitchFamily="49" charset="0"/>
              </a:rPr>
              <a:t>();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6CE01-5B85-40A5-8CCE-0564339E5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175954-C453-4AE0-BD86-2366E0DA11E9}" type="datetime1">
              <a:rPr lang="en-US" smtClean="0"/>
              <a:pPr>
                <a:defRPr/>
              </a:pPr>
              <a:t>18-Jul-19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DD330-4E8D-4B09-B177-33E929F35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Java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4CD5A-0DE0-4420-86C6-B298F75D4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6361-8034-4854-BA05-65E3F31F3EF6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720B7DD-C419-4AD4-AD74-F3B2AA8B0615}"/>
              </a:ext>
            </a:extLst>
          </p:cNvPr>
          <p:cNvSpPr/>
          <p:nvPr/>
        </p:nvSpPr>
        <p:spPr>
          <a:xfrm>
            <a:off x="8628612" y="3690851"/>
            <a:ext cx="3225338" cy="206452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Now alter the Hello World program to read the user’s name and then say Hello to the user.</a:t>
            </a:r>
          </a:p>
        </p:txBody>
      </p:sp>
    </p:spTree>
    <p:extLst>
      <p:ext uri="{BB962C8B-B14F-4D97-AF65-F5344CB8AC3E}">
        <p14:creationId xmlns:p14="http://schemas.microsoft.com/office/powerpoint/2010/main" val="357266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DD0AF-5E4A-409B-B949-69B912FA3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Going ahead with OOP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450B2-FB32-46C0-8704-0D28842C6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OOP concepts supported by Java:</a:t>
            </a:r>
          </a:p>
          <a:p>
            <a:pPr lvl="1"/>
            <a:r>
              <a:rPr lang="en-IN" dirty="0"/>
              <a:t>Classes (and obviously, objects)</a:t>
            </a:r>
          </a:p>
          <a:p>
            <a:pPr lvl="1"/>
            <a:r>
              <a:rPr lang="en-IN" i="1" dirty="0"/>
              <a:t>Interfaces</a:t>
            </a:r>
            <a:r>
              <a:rPr lang="en-IN" dirty="0"/>
              <a:t> – a special type of classes</a:t>
            </a:r>
          </a:p>
          <a:p>
            <a:pPr lvl="1"/>
            <a:r>
              <a:rPr lang="en-IN" dirty="0"/>
              <a:t>Inheritance – but NOT multiple inheritance</a:t>
            </a:r>
          </a:p>
          <a:p>
            <a:pPr lvl="1"/>
            <a:r>
              <a:rPr lang="en-IN" dirty="0"/>
              <a:t>Polymorphism:</a:t>
            </a:r>
          </a:p>
          <a:p>
            <a:pPr lvl="2"/>
            <a:r>
              <a:rPr lang="en-IN" dirty="0"/>
              <a:t>method overloading</a:t>
            </a:r>
          </a:p>
          <a:p>
            <a:pPr lvl="2"/>
            <a:r>
              <a:rPr lang="en-IN" dirty="0"/>
              <a:t>method overriding</a:t>
            </a:r>
          </a:p>
          <a:p>
            <a:pPr lvl="2"/>
            <a:r>
              <a:rPr lang="en-IN" dirty="0">
                <a:solidFill>
                  <a:srgbClr val="FF0000"/>
                </a:solidFill>
              </a:rPr>
              <a:t>Java does not support user-defined operator overloading.</a:t>
            </a:r>
            <a:br>
              <a:rPr lang="en-IN" dirty="0">
                <a:solidFill>
                  <a:srgbClr val="FF0000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However, it has internally overloaded operators. (e.g. +)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C4C61-F32D-4C8B-958F-950581F82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175954-C453-4AE0-BD86-2366E0DA11E9}" type="datetime1">
              <a:rPr lang="en-US" smtClean="0"/>
              <a:pPr>
                <a:defRPr/>
              </a:pPr>
              <a:t>18-Jul-19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B4711-80FC-4575-A91C-4DB3B84D2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Java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95947-82AD-425B-8A18-85575F1CF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6361-8034-4854-BA05-65E3F31F3EF6}" type="slidenum">
              <a:rPr lang="en-US" altLang="en-US" smtClean="0"/>
              <a:pPr/>
              <a:t>14</a:t>
            </a:fld>
            <a:endParaRPr lang="en-US" altLang="en-US"/>
          </a:p>
        </p:txBody>
      </p:sp>
      <p:pic>
        <p:nvPicPr>
          <p:cNvPr id="1026" name="Picture 2" descr="Image result for multiple inheritance">
            <a:extLst>
              <a:ext uri="{FF2B5EF4-FFF2-40B4-BE49-F238E27FC236}">
                <a16:creationId xmlns:a16="http://schemas.microsoft.com/office/drawing/2014/main" id="{918FB1CC-C3B9-4AB4-900C-7FF3E08F8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5452" y="2241748"/>
            <a:ext cx="3007507" cy="2000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BD291E-93DB-4DD4-ADEE-697F5F94D35B}"/>
              </a:ext>
            </a:extLst>
          </p:cNvPr>
          <p:cNvSpPr txBox="1"/>
          <p:nvPr/>
        </p:nvSpPr>
        <p:spPr>
          <a:xfrm rot="20782611">
            <a:off x="7872929" y="2524702"/>
            <a:ext cx="271254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solidFill>
                  <a:srgbClr val="FF0000"/>
                </a:solidFill>
              </a:rPr>
              <a:t>ILLEGAL IN JAVA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8E1DF4-C78D-449A-88D0-5FDD4E7AD58D}"/>
              </a:ext>
            </a:extLst>
          </p:cNvPr>
          <p:cNvSpPr txBox="1"/>
          <p:nvPr/>
        </p:nvSpPr>
        <p:spPr>
          <a:xfrm>
            <a:off x="9901241" y="3657601"/>
            <a:ext cx="21311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+mj-lt"/>
              </a:rPr>
              <a:t>Caveat:</a:t>
            </a:r>
            <a:br>
              <a:rPr lang="en-US" sz="2400" b="1" dirty="0">
                <a:solidFill>
                  <a:srgbClr val="FF0000"/>
                </a:solidFill>
                <a:latin typeface="+mj-lt"/>
              </a:rPr>
            </a:br>
            <a:r>
              <a:rPr lang="en-US" sz="2400" b="1" dirty="0">
                <a:solidFill>
                  <a:srgbClr val="FF0000"/>
                </a:solidFill>
                <a:latin typeface="+mj-lt"/>
              </a:rPr>
              <a:t>Interfaces can overcome this!</a:t>
            </a:r>
          </a:p>
        </p:txBody>
      </p:sp>
    </p:spTree>
    <p:extLst>
      <p:ext uri="{BB962C8B-B14F-4D97-AF65-F5344CB8AC3E}">
        <p14:creationId xmlns:p14="http://schemas.microsoft.com/office/powerpoint/2010/main" val="1699366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61713-12B0-4B9B-8B35-DBA615EAB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0032" y="85637"/>
            <a:ext cx="10058400" cy="1449387"/>
          </a:xfrm>
        </p:spPr>
        <p:txBody>
          <a:bodyPr/>
          <a:lstStyle/>
          <a:p>
            <a:r>
              <a:rPr lang="en-IN" dirty="0"/>
              <a:t>Going ahead with OOP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18969-B140-4EAB-976B-D8947BD48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935" y="1846268"/>
            <a:ext cx="10058400" cy="4022725"/>
          </a:xfrm>
        </p:spPr>
        <p:txBody>
          <a:bodyPr/>
          <a:lstStyle/>
          <a:p>
            <a:r>
              <a:rPr lang="en-IN" dirty="0"/>
              <a:t>Concept of a </a:t>
            </a:r>
            <a:r>
              <a:rPr lang="en-IN" i="1" dirty="0"/>
              <a:t>package</a:t>
            </a:r>
          </a:p>
          <a:p>
            <a:r>
              <a:rPr lang="en-IN" dirty="0"/>
              <a:t>Security:</a:t>
            </a:r>
          </a:p>
          <a:p>
            <a:pPr lvl="1"/>
            <a:r>
              <a:rPr lang="en-IN" dirty="0"/>
              <a:t>private</a:t>
            </a:r>
          </a:p>
          <a:p>
            <a:pPr lvl="1"/>
            <a:r>
              <a:rPr lang="en-IN" dirty="0"/>
              <a:t>public</a:t>
            </a:r>
          </a:p>
          <a:p>
            <a:pPr lvl="1"/>
            <a:r>
              <a:rPr lang="en-IN" dirty="0"/>
              <a:t>protected</a:t>
            </a:r>
          </a:p>
          <a:p>
            <a:pPr lvl="1"/>
            <a:r>
              <a:rPr lang="en-IN" i="1" dirty="0"/>
              <a:t>default </a:t>
            </a:r>
            <a:r>
              <a:rPr lang="en-IN" dirty="0"/>
              <a:t>(not specified)</a:t>
            </a:r>
            <a:endParaRPr lang="en-IN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B3CFB-07D9-4F6E-A36E-A8C6997047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6964" y="6459544"/>
            <a:ext cx="2473325" cy="365125"/>
          </a:xfrm>
        </p:spPr>
        <p:txBody>
          <a:bodyPr/>
          <a:lstStyle/>
          <a:p>
            <a:pPr>
              <a:defRPr/>
            </a:pPr>
            <a:fld id="{EC175954-C453-4AE0-BD86-2366E0DA11E9}" type="datetime1">
              <a:rPr lang="en-US" smtClean="0"/>
              <a:pPr>
                <a:defRPr/>
              </a:pPr>
              <a:t>18-Jul-19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3E97A-680B-486D-919B-0ED9EEBE9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4" y="6459544"/>
            <a:ext cx="4822825" cy="365125"/>
          </a:xfrm>
        </p:spPr>
        <p:txBody>
          <a:bodyPr/>
          <a:lstStyle/>
          <a:p>
            <a:pPr>
              <a:defRPr/>
            </a:pPr>
            <a:r>
              <a:rPr lang="en-US"/>
              <a:t>Introduction to Java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97E25-6478-42BB-AEF1-F5DE0D5B4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1241" y="6459544"/>
            <a:ext cx="1311275" cy="365125"/>
          </a:xfrm>
        </p:spPr>
        <p:txBody>
          <a:bodyPr/>
          <a:lstStyle/>
          <a:p>
            <a:fld id="{5E1C6361-8034-4854-BA05-65E3F31F3EF6}" type="slidenum">
              <a:rPr lang="en-US" altLang="en-US" smtClean="0"/>
              <a:pPr/>
              <a:t>15</a:t>
            </a:fld>
            <a:endParaRPr lang="en-US" altLang="en-US"/>
          </a:p>
        </p:txBody>
      </p:sp>
      <p:pic>
        <p:nvPicPr>
          <p:cNvPr id="2050" name="Picture 2" descr="Image result for access specifiers in java">
            <a:extLst>
              <a:ext uri="{FF2B5EF4-FFF2-40B4-BE49-F238E27FC236}">
                <a16:creationId xmlns:a16="http://schemas.microsoft.com/office/drawing/2014/main" id="{5014F93B-5462-4A80-A00C-4F7F0D6BCD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095" b="5153"/>
          <a:stretch/>
        </p:blipFill>
        <p:spPr bwMode="auto">
          <a:xfrm>
            <a:off x="3825381" y="1414365"/>
            <a:ext cx="8240011" cy="4887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737A39E2-9C78-48EE-8572-218A8F8E837D}"/>
              </a:ext>
            </a:extLst>
          </p:cNvPr>
          <p:cNvSpPr/>
          <p:nvPr/>
        </p:nvSpPr>
        <p:spPr>
          <a:xfrm>
            <a:off x="9318171" y="3429000"/>
            <a:ext cx="464458" cy="48985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26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E80A3-349D-49C8-90AF-61F5E7407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Let’s create a class!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342A8-43A7-4188-92D6-777EFA961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175954-C453-4AE0-BD86-2366E0DA11E9}" type="datetime1">
              <a:rPr lang="en-US" smtClean="0"/>
              <a:pPr>
                <a:defRPr/>
              </a:pPr>
              <a:t>18-Jul-19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ADE12-F0D9-4271-8780-70B37FBF1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Java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F7B8E-CEC2-472C-B9E8-2A22BCFDF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6361-8034-4854-BA05-65E3F31F3EF6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7" name="Google Shape;266;p28">
            <a:extLst>
              <a:ext uri="{FF2B5EF4-FFF2-40B4-BE49-F238E27FC236}">
                <a16:creationId xmlns:a16="http://schemas.microsoft.com/office/drawing/2014/main" id="{5C7EB09B-4357-435C-A9AC-4F356BB3E0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7821" y="1985925"/>
            <a:ext cx="6063492" cy="3693278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vert="horz" wrap="square" lIns="91425" tIns="45700" rIns="91425" bIns="457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class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TeaPot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 {</a:t>
            </a:r>
            <a:endParaRPr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	private static int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numOfTeaPots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 = 0;</a:t>
            </a:r>
            <a:endParaRPr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	private String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teaPotColor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;</a:t>
            </a:r>
            <a:endParaRPr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	public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TeaPot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 (String c) { </a:t>
            </a:r>
            <a:endParaRPr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		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teaPotColor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 = c;  </a:t>
            </a:r>
            <a:endParaRPr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		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numOfTeaPots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++; </a:t>
            </a:r>
            <a:endParaRPr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	}</a:t>
            </a:r>
            <a:endParaRPr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	public static int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howManyTeaPots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() </a:t>
            </a:r>
            <a:endParaRPr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		{ return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numOfTeaPots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; }</a:t>
            </a:r>
            <a:endParaRPr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	public String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getColor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() </a:t>
            </a:r>
            <a:endParaRPr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		{ return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teaPotColor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; }</a:t>
            </a:r>
            <a:endParaRPr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}</a:t>
            </a:r>
            <a:endParaRPr sz="1800" dirty="0">
              <a:latin typeface="Consolas" panose="020B0609020204030204" pitchFamily="49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B72F4EC-E392-4594-9760-E9DA747A4003}"/>
              </a:ext>
            </a:extLst>
          </p:cNvPr>
          <p:cNvCxnSpPr/>
          <p:nvPr/>
        </p:nvCxnSpPr>
        <p:spPr>
          <a:xfrm>
            <a:off x="5627075" y="1889188"/>
            <a:ext cx="0" cy="4119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08C97F0-DE33-40BF-B7E8-752A480FC1AC}"/>
              </a:ext>
            </a:extLst>
          </p:cNvPr>
          <p:cNvSpPr txBox="1">
            <a:spLocks/>
          </p:cNvSpPr>
          <p:nvPr/>
        </p:nvSpPr>
        <p:spPr bwMode="auto">
          <a:xfrm>
            <a:off x="5852177" y="1985925"/>
            <a:ext cx="6213217" cy="437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 marL="90486" indent="-90486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2400" kern="1200">
                <a:solidFill>
                  <a:srgbClr val="40404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382578" indent="-182558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400" kern="1200">
                <a:solidFill>
                  <a:srgbClr val="40404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566724" indent="-182558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400" kern="1200">
                <a:solidFill>
                  <a:srgbClr val="40404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749281" indent="-182558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400" kern="1200">
                <a:solidFill>
                  <a:srgbClr val="40404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931839" indent="-182558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400" kern="1200">
                <a:solidFill>
                  <a:srgbClr val="40404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099973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68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63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58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public class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MainClass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public static void main (String[]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args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b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TeaPot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tp1 = new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TeaPot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(“Red”);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TeaPot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tp2 = new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TeaPot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(“Green”);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(tp1.getColor());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(tp2.getColor());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	int num =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TeaPot.howManyTeaPots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(“No of teapots =”);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(num);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701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6823E-35B7-48DA-A734-888F3A78F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Let’s inherit!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518B4-9BB7-4C18-88C9-FFA0D8755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175954-C453-4AE0-BD86-2366E0DA11E9}" type="datetime1">
              <a:rPr lang="en-US" smtClean="0"/>
              <a:pPr>
                <a:defRPr/>
              </a:pPr>
              <a:t>18-Jul-19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19177-3762-4F3B-9ABA-134513382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Java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5BAF8-321E-459F-BA95-B057428FB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6361-8034-4854-BA05-65E3F31F3EF6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7" name="Google Shape;336;p37">
            <a:extLst>
              <a:ext uri="{FF2B5EF4-FFF2-40B4-BE49-F238E27FC236}">
                <a16:creationId xmlns:a16="http://schemas.microsoft.com/office/drawing/2014/main" id="{58FF2157-1C64-4B5A-9A8A-AF01AAFE2D0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6609" y="2437108"/>
            <a:ext cx="12192000" cy="4339609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vert="horz" wrap="square" lIns="91425" tIns="45700" rIns="91425" bIns="45700" numCol="2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Base {</a:t>
            </a:r>
            <a:endParaRPr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void </a:t>
            </a:r>
            <a:r>
              <a:rPr lang="en-US" sz="18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printClassName</a:t>
            </a: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(“Base”);</a:t>
            </a:r>
            <a:endParaRPr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Derived </a:t>
            </a:r>
            <a:r>
              <a:rPr lang="en-US" sz="1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extends Base</a:t>
            </a: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void </a:t>
            </a:r>
            <a:r>
              <a:rPr lang="en-US" sz="18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printClassName</a:t>
            </a: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(“Derived”);</a:t>
            </a:r>
            <a:endParaRPr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sz="1800" b="1" dirty="0">
              <a:solidFill>
                <a:schemeClr val="dk1"/>
              </a:solidFill>
              <a:latin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sz="1800" b="1" dirty="0">
              <a:solidFill>
                <a:schemeClr val="dk1"/>
              </a:solidFill>
              <a:latin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sz="1800" b="1" dirty="0">
              <a:solidFill>
                <a:schemeClr val="dk1"/>
              </a:solidFill>
              <a:latin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sz="1800" b="1" dirty="0">
              <a:solidFill>
                <a:schemeClr val="dk1"/>
              </a:solidFill>
              <a:latin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8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MainClass</a:t>
            </a: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public static void main (String[] </a:t>
            </a:r>
            <a:r>
              <a:rPr lang="en-US" sz="18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Base b1 = new Base();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Derived d1 = new Derived();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>
                <a:solidFill>
                  <a:schemeClr val="dk1"/>
                </a:solidFill>
                <a:latin typeface="Courier New"/>
                <a:cs typeface="Courier New"/>
                <a:sym typeface="Courier New"/>
              </a:rPr>
              <a:t>    Base b2 = new Derived();</a:t>
            </a:r>
            <a:endParaRPr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b1.printClassName();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d1.printClassName();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b2.printClassName();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16FB52-E59F-4B82-9073-92BAC7FE7059}"/>
              </a:ext>
            </a:extLst>
          </p:cNvPr>
          <p:cNvCxnSpPr>
            <a:cxnSpLocks/>
          </p:cNvCxnSpPr>
          <p:nvPr/>
        </p:nvCxnSpPr>
        <p:spPr>
          <a:xfrm>
            <a:off x="5570807" y="2334673"/>
            <a:ext cx="0" cy="3433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3D3FFBB-3973-4A82-99C5-BB24D771754D}"/>
              </a:ext>
            </a:extLst>
          </p:cNvPr>
          <p:cNvSpPr/>
          <p:nvPr/>
        </p:nvSpPr>
        <p:spPr>
          <a:xfrm>
            <a:off x="3209505" y="5189609"/>
            <a:ext cx="2119086" cy="10740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Notice the overridden method.</a:t>
            </a:r>
          </a:p>
        </p:txBody>
      </p:sp>
    </p:spTree>
    <p:extLst>
      <p:ext uri="{BB962C8B-B14F-4D97-AF65-F5344CB8AC3E}">
        <p14:creationId xmlns:p14="http://schemas.microsoft.com/office/powerpoint/2010/main" val="346305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D93CE-D543-49B8-B93F-23D0672D0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Polymorphism and the </a:t>
            </a:r>
            <a:r>
              <a:rPr lang="en-IN" dirty="0">
                <a:latin typeface="Consolas" panose="020B0609020204030204" pitchFamily="49" charset="0"/>
              </a:rPr>
              <a:t>super</a:t>
            </a:r>
            <a:r>
              <a:rPr lang="en-IN" dirty="0"/>
              <a:t> keyword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42B5B-E98D-42E4-ACF8-53DBE2AEB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175954-C453-4AE0-BD86-2366E0DA11E9}" type="datetime1">
              <a:rPr lang="en-US" smtClean="0"/>
              <a:pPr>
                <a:defRPr/>
              </a:pPr>
              <a:t>18-Jul-19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11F1A-D833-4C29-A51E-923916106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Java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1B4F0-F8E4-4421-9794-F35DFA262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6361-8034-4854-BA05-65E3F31F3EF6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7" name="Google Shape;336;p37">
            <a:extLst>
              <a:ext uri="{FF2B5EF4-FFF2-40B4-BE49-F238E27FC236}">
                <a16:creationId xmlns:a16="http://schemas.microsoft.com/office/drawing/2014/main" id="{BFABBC12-95CF-44C3-B78B-E981484FFB41}"/>
              </a:ext>
            </a:extLst>
          </p:cNvPr>
          <p:cNvSpPr txBox="1">
            <a:spLocks/>
          </p:cNvSpPr>
          <p:nvPr/>
        </p:nvSpPr>
        <p:spPr bwMode="auto">
          <a:xfrm>
            <a:off x="145142" y="1750605"/>
            <a:ext cx="12192000" cy="4524275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vert="horz" wrap="square" lIns="91425" tIns="45700" rIns="91425" bIns="45700" numCol="2" rtlCol="0" anchor="t" anchorCtr="0" compatLnSpc="1">
            <a:prstTxWarp prst="textNoShape">
              <a:avLst/>
            </a:prstTxWarp>
            <a:spAutoFit/>
          </a:bodyPr>
          <a:lstStyle>
            <a:lvl1pPr marL="90482" indent="-90482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2400" kern="1200">
                <a:solidFill>
                  <a:srgbClr val="40404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382560" indent="-18255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400" kern="1200">
                <a:solidFill>
                  <a:srgbClr val="40404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566696" indent="-18255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400" kern="1200">
                <a:solidFill>
                  <a:srgbClr val="40404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749244" indent="-18255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400" kern="1200">
                <a:solidFill>
                  <a:srgbClr val="40404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931791" indent="-18255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400" kern="1200">
                <a:solidFill>
                  <a:srgbClr val="40404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099919" indent="-228584" algn="l" defTabSz="914332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04" indent="-228584" algn="l" defTabSz="914332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88" indent="-228584" algn="l" defTabSz="914332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74" indent="-228584" algn="l" defTabSz="914332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None/>
            </a:pP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Base {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None/>
            </a:pP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void </a:t>
            </a:r>
            <a:r>
              <a:rPr lang="en-US" sz="18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printClassName</a:t>
            </a: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None/>
            </a:pP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(“Base”);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None/>
            </a:pP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800"/>
              <a:buNone/>
            </a:pPr>
            <a:r>
              <a:rPr lang="en-US" sz="1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void </a:t>
            </a:r>
            <a:r>
              <a:rPr lang="en-US" sz="1800" b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printClassName</a:t>
            </a:r>
            <a:r>
              <a:rPr lang="en-US" sz="1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(int n) {</a:t>
            </a:r>
            <a:endParaRPr lang="en-US" sz="1800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800"/>
              <a:buNone/>
            </a:pPr>
            <a:r>
              <a:rPr lang="en-US" sz="1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n-US" sz="1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(“Base_” + n);</a:t>
            </a:r>
            <a:endParaRPr lang="en-US" sz="1800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800"/>
              <a:buNone/>
            </a:pPr>
            <a:r>
              <a:rPr lang="en-US" sz="1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None/>
            </a:pP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None/>
            </a:pP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Derived 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extends Base</a:t>
            </a: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None/>
            </a:pPr>
            <a:r>
              <a:rPr lang="en-US" sz="1800" b="1" dirty="0">
                <a:solidFill>
                  <a:schemeClr val="dk1"/>
                </a:solidFill>
                <a:latin typeface="Courier New"/>
                <a:cs typeface="Courier New"/>
                <a:sym typeface="Courier New"/>
              </a:rPr>
              <a:t>  void </a:t>
            </a:r>
            <a:r>
              <a:rPr lang="en-US" sz="1800" b="1" dirty="0" err="1">
                <a:solidFill>
                  <a:schemeClr val="dk1"/>
                </a:solidFill>
                <a:latin typeface="Courier New"/>
                <a:cs typeface="Courier New"/>
                <a:sym typeface="Courier New"/>
              </a:rPr>
              <a:t>printClassName</a:t>
            </a:r>
            <a:r>
              <a:rPr lang="en-US" sz="1800" b="1" dirty="0">
                <a:solidFill>
                  <a:schemeClr val="dk1"/>
                </a:solidFill>
                <a:latin typeface="Courier New"/>
                <a:cs typeface="Courier New"/>
                <a:sym typeface="Courier New"/>
              </a:rPr>
              <a:t>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None/>
            </a:pPr>
            <a:r>
              <a:rPr lang="en-US" sz="1800" b="1" dirty="0">
                <a:solidFill>
                  <a:schemeClr val="dk1"/>
                </a:solidFill>
                <a:latin typeface="Courier New"/>
                <a:cs typeface="Courier New"/>
                <a:sym typeface="Courier New"/>
              </a:rPr>
              <a:t>    </a:t>
            </a:r>
            <a:r>
              <a:rPr lang="en-US" sz="1800" b="1" dirty="0" err="1">
                <a:solidFill>
                  <a:schemeClr val="dk1"/>
                </a:solidFill>
                <a:latin typeface="Courier New"/>
                <a:cs typeface="Courier New"/>
                <a:sym typeface="Courier New"/>
              </a:rPr>
              <a:t>System.out.println</a:t>
            </a:r>
            <a:r>
              <a:rPr lang="en-US" sz="1800" b="1" dirty="0">
                <a:solidFill>
                  <a:schemeClr val="dk1"/>
                </a:solidFill>
                <a:latin typeface="Courier New"/>
                <a:cs typeface="Courier New"/>
                <a:sym typeface="Courier New"/>
              </a:rPr>
              <a:t>(“Derived”);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None/>
            </a:pPr>
            <a:r>
              <a:rPr lang="en-US" sz="1800" b="1" dirty="0">
                <a:solidFill>
                  <a:schemeClr val="dk1"/>
                </a:solidFill>
                <a:latin typeface="Courier New"/>
                <a:cs typeface="Courier New"/>
                <a:sym typeface="Courier New"/>
              </a:rPr>
              <a:t>  }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None/>
            </a:pP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lang="en-US" sz="1800" b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printClassName</a:t>
            </a:r>
            <a:r>
              <a:rPr lang="en-US" sz="1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(int n) {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None/>
            </a:pPr>
            <a:r>
              <a:rPr lang="en-US" sz="1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super.printClassName</a:t>
            </a:r>
            <a:r>
              <a:rPr lang="en-US" sz="1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(n);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None/>
            </a:pPr>
            <a:r>
              <a:rPr lang="en-US" sz="1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lang="en-US" dirty="0">
              <a:solidFill>
                <a:srgbClr val="FF0000"/>
              </a:solidFill>
              <a:sym typeface="Courier New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None/>
            </a:pP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None/>
            </a:pPr>
            <a:endParaRPr lang="en-US" sz="1800" b="1" dirty="0">
              <a:solidFill>
                <a:schemeClr val="dk1"/>
              </a:solidFill>
              <a:latin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None/>
            </a:pPr>
            <a:endParaRPr lang="en-US" sz="1800" b="1" dirty="0">
              <a:solidFill>
                <a:schemeClr val="dk1"/>
              </a:solidFill>
              <a:latin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None/>
            </a:pPr>
            <a:endParaRPr lang="en-US" sz="1800" b="1" dirty="0">
              <a:solidFill>
                <a:schemeClr val="dk1"/>
              </a:solidFill>
              <a:latin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None/>
            </a:pP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8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MainClass</a:t>
            </a: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None/>
            </a:pP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public static void main (String[] </a:t>
            </a:r>
            <a:r>
              <a:rPr lang="en-US" sz="18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None/>
            </a:pP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None/>
            </a:pP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Base b1 = new Base();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None/>
            </a:pP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Derived d1 = new Derived();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None/>
            </a:pP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None/>
            </a:pP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b1.printClassName();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b1.printClassName(1);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None/>
            </a:pPr>
            <a:r>
              <a:rPr lang="en-US" sz="1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d1.printClassName();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None/>
            </a:pPr>
            <a:r>
              <a:rPr lang="en-US" sz="1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d1.printClassName(2);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None/>
            </a:pP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None/>
            </a:pP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74649EF-CD9C-44B2-AE76-7E9B2A9E14DE}"/>
              </a:ext>
            </a:extLst>
          </p:cNvPr>
          <p:cNvCxnSpPr>
            <a:cxnSpLocks/>
          </p:cNvCxnSpPr>
          <p:nvPr/>
        </p:nvCxnSpPr>
        <p:spPr>
          <a:xfrm>
            <a:off x="5977207" y="1750605"/>
            <a:ext cx="0" cy="4309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AFA87CE-29A7-47C5-B4EF-D8A18F962B7E}"/>
              </a:ext>
            </a:extLst>
          </p:cNvPr>
          <p:cNvCxnSpPr>
            <a:cxnSpLocks/>
          </p:cNvCxnSpPr>
          <p:nvPr/>
        </p:nvCxnSpPr>
        <p:spPr>
          <a:xfrm>
            <a:off x="145142" y="3983715"/>
            <a:ext cx="58320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426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F3E7936-70FB-485E-A936-F9AB194A7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Food for thought: </a:t>
            </a:r>
            <a:r>
              <a:rPr lang="en-IN" sz="40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ABSTRACTION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5E7D4-E5FE-4EA8-B205-E4E5D5D77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175954-C453-4AE0-BD86-2366E0DA11E9}" type="datetime1">
              <a:rPr lang="en-US" smtClean="0"/>
              <a:pPr>
                <a:defRPr/>
              </a:pPr>
              <a:t>18-Jul-19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4F547-4B81-4E2B-91D9-F4979220B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Java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C95F3-42BD-4CEC-9B10-A743C19C1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6361-8034-4854-BA05-65E3F31F3EF6}" type="slidenum">
              <a:rPr lang="en-US" altLang="en-US" smtClean="0"/>
              <a:pPr/>
              <a:t>19</a:t>
            </a:fld>
            <a:endParaRPr lang="en-US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39F659-BB9E-4899-8BCE-97CD31B04B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94" t="34091" r="30208" b="19110"/>
          <a:stretch/>
        </p:blipFill>
        <p:spPr>
          <a:xfrm>
            <a:off x="1982035" y="1785417"/>
            <a:ext cx="8288256" cy="450587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0EB145F-6703-405E-AA06-E39F6102743D}"/>
              </a:ext>
            </a:extLst>
          </p:cNvPr>
          <p:cNvCxnSpPr>
            <a:cxnSpLocks/>
          </p:cNvCxnSpPr>
          <p:nvPr/>
        </p:nvCxnSpPr>
        <p:spPr>
          <a:xfrm>
            <a:off x="2082023" y="2180492"/>
            <a:ext cx="794824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0CA7F4-5644-499B-BD65-D452637E43D2}"/>
              </a:ext>
            </a:extLst>
          </p:cNvPr>
          <p:cNvCxnSpPr>
            <a:cxnSpLocks/>
          </p:cNvCxnSpPr>
          <p:nvPr/>
        </p:nvCxnSpPr>
        <p:spPr>
          <a:xfrm>
            <a:off x="5709144" y="3317631"/>
            <a:ext cx="38428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9E58975-4D7A-410F-A6E5-FD812B97D05D}"/>
              </a:ext>
            </a:extLst>
          </p:cNvPr>
          <p:cNvCxnSpPr>
            <a:cxnSpLocks/>
          </p:cNvCxnSpPr>
          <p:nvPr/>
        </p:nvCxnSpPr>
        <p:spPr>
          <a:xfrm>
            <a:off x="2082022" y="3683391"/>
            <a:ext cx="24477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096E61B-5A1A-4D8A-8365-77E2A09EE4AA}"/>
              </a:ext>
            </a:extLst>
          </p:cNvPr>
          <p:cNvCxnSpPr>
            <a:cxnSpLocks/>
          </p:cNvCxnSpPr>
          <p:nvPr/>
        </p:nvCxnSpPr>
        <p:spPr>
          <a:xfrm>
            <a:off x="2082017" y="2541563"/>
            <a:ext cx="97067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287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Module 1 - 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Overview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dirty="0"/>
              <a:t>Why Java? 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dirty="0"/>
              <a:t>Java Infrastructure 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dirty="0"/>
              <a:t>Basic Programming Constructs in Java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dirty="0"/>
              <a:t>OO Concepts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dirty="0"/>
              <a:t>OOP in Java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53F8BD-0AF9-4DAF-AEE3-B03827B0BB9A}" type="datetime1">
              <a:rPr lang="en-US" sz="1051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18-Jul-19</a:t>
            </a:fld>
            <a:endParaRPr lang="en-US" sz="1051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051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Java</a:t>
            </a:r>
            <a:endParaRPr lang="en-US" sz="1051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1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4C66E9E-CA96-41DA-AD23-95C466D31177}" type="slidenum">
              <a:rPr lang="en-US" altLang="en-US"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2</a:t>
            </a:fld>
            <a:endParaRPr lang="en-US" altLang="en-US" sz="12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Why Java?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pPr marL="91434" indent="-91434"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Closer to English-like syntax than C++</a:t>
            </a:r>
          </a:p>
          <a:p>
            <a:pPr marL="91434" indent="-91434"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Platform-independent (Platform = Architecture  + OS) =&gt; hence, WORA</a:t>
            </a:r>
          </a:p>
          <a:p>
            <a:pPr marL="91434" indent="-91434">
              <a:defRPr/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Fully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object-oriented</a:t>
            </a:r>
          </a:p>
          <a:p>
            <a:pPr marL="91434" indent="-91434"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Extensive set of pre-built functionality, available as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packages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34" indent="-91434"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Sophisticated built-in exception handling mechanism</a:t>
            </a:r>
          </a:p>
          <a:p>
            <a:pPr marL="292078" lvl="1" indent="0">
              <a:buNone/>
              <a:defRPr/>
            </a:pPr>
            <a:r>
              <a:rPr lang="en-US" sz="2200" dirty="0"/>
              <a:t>with verbose error reporting</a:t>
            </a:r>
          </a:p>
          <a:p>
            <a:pPr marL="91434" indent="-91434"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Secure -----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why?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(let’s see in a bit)</a:t>
            </a: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34" indent="-91434"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Easy to learn for application developers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39FE39B-81E8-4F12-A4B3-1A889A5B4477}" type="datetime1">
              <a:rPr lang="en-US" sz="1051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18-Jul-19</a:t>
            </a:fld>
            <a:endParaRPr lang="en-US" sz="1051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051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Java</a:t>
            </a:r>
            <a:endParaRPr lang="en-US" sz="1051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7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D1AE4F2-2066-44B0-97BF-31D41E278FF2}" type="slidenum">
              <a:rPr lang="en-US" altLang="en-US"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3</a:t>
            </a:fld>
            <a:endParaRPr lang="en-US" altLang="en-US" sz="12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288" y="85640"/>
            <a:ext cx="7948143" cy="1449387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Infrastructure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42CF6BB-40F1-4B3F-B6F6-96C3B4900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6181" y="1846266"/>
            <a:ext cx="7469182" cy="4022725"/>
          </a:xfrm>
        </p:spPr>
        <p:txBody>
          <a:bodyPr anchor="ctr"/>
          <a:lstStyle/>
          <a:p>
            <a:r>
              <a:rPr lang="en-US" dirty="0"/>
              <a:t>Java Virtual Machine (JVM)</a:t>
            </a:r>
          </a:p>
          <a:p>
            <a:pPr marL="200010" lvl="1" indent="0">
              <a:buNone/>
            </a:pPr>
            <a:r>
              <a:rPr lang="en-US" dirty="0"/>
              <a:t>Here comes security!</a:t>
            </a:r>
          </a:p>
          <a:p>
            <a:r>
              <a:rPr lang="en-US" dirty="0"/>
              <a:t>Java Runtime Environment (JRE)</a:t>
            </a:r>
          </a:p>
          <a:p>
            <a:r>
              <a:rPr lang="en-US" dirty="0"/>
              <a:t>Java Development Kit (JDK)</a:t>
            </a:r>
          </a:p>
          <a:p>
            <a:r>
              <a:rPr lang="en-US" i="1" dirty="0"/>
              <a:t>Is java compiled or interpreted?</a:t>
            </a:r>
          </a:p>
          <a:p>
            <a:r>
              <a:rPr lang="en-US" dirty="0"/>
              <a:t>Java Bytecode (IR)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607524-5182-4494-B5FC-D4BC2CF834D8}" type="datetime1">
              <a:rPr lang="en-US" sz="1051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18-Jul-19</a:t>
            </a:fld>
            <a:endParaRPr lang="en-US" sz="1051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051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Java</a:t>
            </a:r>
            <a:endParaRPr lang="en-US" sz="1051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EF030B3-D3A6-4432-89FC-A8A1FDB221E8}" type="slidenum">
              <a:rPr lang="en-US" altLang="en-US"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4</a:t>
            </a:fld>
            <a:endParaRPr lang="en-US" altLang="en-US" sz="12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DA82F1E-C20F-4E55-806D-EA1F68094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Programming Constructs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9DAF85-977D-4FD3-BD06-DE9B73D81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Background :</a:t>
            </a:r>
          </a:p>
          <a:p>
            <a:r>
              <a:rPr lang="en-US" dirty="0"/>
              <a:t>All basic provisions of Java are implemented in the </a:t>
            </a:r>
            <a:r>
              <a:rPr lang="en-US" dirty="0" err="1">
                <a:latin typeface="Consolas" panose="020B0609020204030204" pitchFamily="49" charset="0"/>
              </a:rPr>
              <a:t>java.lang</a:t>
            </a:r>
            <a:r>
              <a:rPr lang="en-US" dirty="0"/>
              <a:t> package</a:t>
            </a:r>
          </a:p>
          <a:p>
            <a:r>
              <a:rPr lang="en-US" dirty="0"/>
              <a:t>String is a datatype in Java (implemented as a Class)</a:t>
            </a:r>
          </a:p>
          <a:p>
            <a:pPr lvl="1"/>
            <a:r>
              <a:rPr lang="en-US" dirty="0"/>
              <a:t>E.g.  </a:t>
            </a:r>
            <a:r>
              <a:rPr lang="en-US" dirty="0">
                <a:latin typeface="Consolas" panose="020B0609020204030204" pitchFamily="49" charset="0"/>
              </a:rPr>
              <a:t>String </a:t>
            </a:r>
            <a:r>
              <a:rPr lang="en-US" dirty="0" err="1">
                <a:latin typeface="Consolas" panose="020B0609020204030204" pitchFamily="49" charset="0"/>
              </a:rPr>
              <a:t>myname</a:t>
            </a:r>
            <a:r>
              <a:rPr lang="en-US" dirty="0">
                <a:latin typeface="Consolas" panose="020B0609020204030204" pitchFamily="49" charset="0"/>
              </a:rPr>
              <a:t> = “Rahul”;</a:t>
            </a:r>
          </a:p>
          <a:p>
            <a:r>
              <a:rPr lang="en-US" dirty="0"/>
              <a:t>Java is case-sensitive and follows </a:t>
            </a:r>
            <a:r>
              <a:rPr lang="en-US" i="1" dirty="0" err="1"/>
              <a:t>camelCasing</a:t>
            </a:r>
            <a:r>
              <a:rPr lang="en-US" dirty="0"/>
              <a:t> –</a:t>
            </a:r>
          </a:p>
          <a:p>
            <a:pPr lvl="1"/>
            <a:r>
              <a:rPr lang="en-US" dirty="0"/>
              <a:t>Class names start with an uppercase letter</a:t>
            </a:r>
          </a:p>
          <a:p>
            <a:pPr lvl="1"/>
            <a:r>
              <a:rPr lang="en-US" dirty="0"/>
              <a:t>variables, objects and methods start with a lowercase letter</a:t>
            </a:r>
          </a:p>
          <a:p>
            <a:r>
              <a:rPr lang="en-US" i="1" dirty="0"/>
              <a:t>GOOD NEWS</a:t>
            </a:r>
            <a:r>
              <a:rPr lang="en-US" dirty="0"/>
              <a:t> : Java does NOT have pointers!!</a:t>
            </a:r>
          </a:p>
          <a:p>
            <a:pPr marL="200010" lvl="1" indent="0">
              <a:buNone/>
            </a:pPr>
            <a:r>
              <a:rPr lang="en-US" dirty="0"/>
              <a:t>Caveat: It has </a:t>
            </a:r>
            <a:r>
              <a:rPr lang="en-US" i="1" dirty="0"/>
              <a:t>“reference variables”</a:t>
            </a:r>
            <a:r>
              <a:rPr lang="en-US" dirty="0"/>
              <a:t> but they are not as troublesome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A78C9-5E0D-4572-A4D9-18BFA197A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C9B41D-6627-4BFB-9437-DF83A7A5E93E}" type="datetime1">
              <a:rPr lang="en-US" smtClean="0"/>
              <a:t>18-Jul-19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DCB40-BBC8-4EA7-B2FA-D33B418AF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Java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2C9D2-187E-4AE4-9B49-FAAEFEA1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533AC-604E-439A-B284-5CA0584EE5DF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9944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DCCFEFE-EF88-4EEA-A17E-435C6ED09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values of datatypes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1F9E6-2F1C-4B70-8780-A59C468F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C9B41D-6627-4BFB-9437-DF83A7A5E93E}" type="datetime1">
              <a:rPr lang="en-US" smtClean="0"/>
              <a:t>18-Jul-19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36712-15D8-4C80-A0C7-5B89AF961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Java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D6070-A5E8-4F66-A7E7-35A2B548F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533AC-604E-439A-B284-5CA0584EE5DF}" type="slidenum">
              <a:rPr lang="en-US" altLang="en-US" smtClean="0"/>
              <a:pPr/>
              <a:t>6</a:t>
            </a:fld>
            <a:endParaRPr lang="en-US" altLang="en-US"/>
          </a:p>
        </p:txBody>
      </p:sp>
      <p:pic>
        <p:nvPicPr>
          <p:cNvPr id="1026" name="Picture 2" descr="Image result for java datatype default value table">
            <a:extLst>
              <a:ext uri="{FF2B5EF4-FFF2-40B4-BE49-F238E27FC236}">
                <a16:creationId xmlns:a16="http://schemas.microsoft.com/office/drawing/2014/main" id="{D06A3044-5DD4-45B1-A4BD-DC35E873E65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413" y="1918835"/>
            <a:ext cx="7151511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28F665-5897-4F22-8F03-69A8C92B1515}"/>
              </a:ext>
            </a:extLst>
          </p:cNvPr>
          <p:cNvSpPr/>
          <p:nvPr/>
        </p:nvSpPr>
        <p:spPr>
          <a:xfrm>
            <a:off x="3396349" y="4572001"/>
            <a:ext cx="5428343" cy="78377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A32D0A-91A7-4DCE-83D0-9C8364F591D2}"/>
              </a:ext>
            </a:extLst>
          </p:cNvPr>
          <p:cNvSpPr txBox="1"/>
          <p:nvPr/>
        </p:nvSpPr>
        <p:spPr>
          <a:xfrm>
            <a:off x="5471886" y="4764706"/>
            <a:ext cx="21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+mn-lt"/>
              </a:rPr>
              <a:t>\</a:t>
            </a:r>
          </a:p>
        </p:txBody>
      </p:sp>
    </p:spTree>
    <p:extLst>
      <p:ext uri="{BB962C8B-B14F-4D97-AF65-F5344CB8AC3E}">
        <p14:creationId xmlns:p14="http://schemas.microsoft.com/office/powerpoint/2010/main" val="187622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532C2-8645-4B73-9156-099CAB2AB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Programming Constructs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F792F-F1C4-4F5C-A86C-DF04C3F95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6051" y="1846268"/>
            <a:ext cx="4999037" cy="4022725"/>
          </a:xfrm>
        </p:spPr>
        <p:txBody>
          <a:bodyPr/>
          <a:lstStyle/>
          <a:p>
            <a:r>
              <a:rPr lang="en-US" dirty="0"/>
              <a:t> If-then-else construct</a:t>
            </a:r>
          </a:p>
          <a:p>
            <a:pPr marL="0" indent="0">
              <a:buNone/>
            </a:pP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boolean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f = true;    int a = 1;</a:t>
            </a:r>
          </a:p>
          <a:p>
            <a:pPr marL="0" indent="0">
              <a:buNone/>
            </a:pPr>
            <a:b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if (f)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//statement 1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else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//statement 2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73F45-C313-4FE0-A165-12AAE2246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175954-C453-4AE0-BD86-2366E0DA11E9}" type="datetime1">
              <a:rPr lang="en-US" smtClean="0"/>
              <a:pPr>
                <a:defRPr/>
              </a:pPr>
              <a:t>18-Jul-19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96FC5-DEFA-4F08-A64C-E028D3B33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Java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C8A9F-47CE-464D-84C6-87A4BE5E9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6361-8034-4854-BA05-65E3F31F3EF6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1D2703A-73D0-42E8-A18B-E32D97F10B8C}"/>
              </a:ext>
            </a:extLst>
          </p:cNvPr>
          <p:cNvSpPr txBox="1">
            <a:spLocks/>
          </p:cNvSpPr>
          <p:nvPr/>
        </p:nvSpPr>
        <p:spPr bwMode="auto">
          <a:xfrm>
            <a:off x="5877836" y="3018978"/>
            <a:ext cx="4999037" cy="2879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90486" indent="-90486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2400" kern="1200">
                <a:solidFill>
                  <a:srgbClr val="40404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382578" indent="-182558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400" kern="1200">
                <a:solidFill>
                  <a:srgbClr val="40404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566724" indent="-182558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400" kern="1200">
                <a:solidFill>
                  <a:srgbClr val="40404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749281" indent="-182558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400" kern="1200">
                <a:solidFill>
                  <a:srgbClr val="40404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931839" indent="-182558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400" kern="1200">
                <a:solidFill>
                  <a:srgbClr val="40404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099973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68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63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58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if (a)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//statement 3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else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//statement 4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48A79BB-2711-4A1C-837F-942C0112F12B}"/>
              </a:ext>
            </a:extLst>
          </p:cNvPr>
          <p:cNvCxnSpPr>
            <a:cxnSpLocks/>
          </p:cNvCxnSpPr>
          <p:nvPr/>
        </p:nvCxnSpPr>
        <p:spPr>
          <a:xfrm>
            <a:off x="5631543" y="2394859"/>
            <a:ext cx="0" cy="3035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Diagonal Corners Rounded 12">
            <a:extLst>
              <a:ext uri="{FF2B5EF4-FFF2-40B4-BE49-F238E27FC236}">
                <a16:creationId xmlns:a16="http://schemas.microsoft.com/office/drawing/2014/main" id="{7760363C-A1DC-4155-868B-17EA3B9EC5F1}"/>
              </a:ext>
            </a:extLst>
          </p:cNvPr>
          <p:cNvSpPr/>
          <p:nvPr/>
        </p:nvSpPr>
        <p:spPr>
          <a:xfrm>
            <a:off x="8509003" y="2714172"/>
            <a:ext cx="2703512" cy="1582059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Same goes for a while / do-while loop in Java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F669A0-7DFF-4BDE-8FB5-9FA9878507A6}"/>
              </a:ext>
            </a:extLst>
          </p:cNvPr>
          <p:cNvSpPr txBox="1"/>
          <p:nvPr/>
        </p:nvSpPr>
        <p:spPr>
          <a:xfrm rot="20782611">
            <a:off x="5636114" y="2958391"/>
            <a:ext cx="23416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0000"/>
                </a:solidFill>
              </a:rPr>
              <a:t>ILLEGAL IN JAVA</a:t>
            </a:r>
          </a:p>
        </p:txBody>
      </p:sp>
    </p:spTree>
    <p:extLst>
      <p:ext uri="{BB962C8B-B14F-4D97-AF65-F5344CB8AC3E}">
        <p14:creationId xmlns:p14="http://schemas.microsoft.com/office/powerpoint/2010/main" val="197801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C1C5158-FA67-439D-9874-FFFB108CA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Programming Constructs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92DFC31-B669-44A2-B200-52E7ED053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6234" y="1756229"/>
            <a:ext cx="9399135" cy="4112763"/>
          </a:xfrm>
        </p:spPr>
        <p:txBody>
          <a:bodyPr/>
          <a:lstStyle/>
          <a:p>
            <a:r>
              <a:rPr lang="en-US" dirty="0"/>
              <a:t>The switch-case construct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05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String day = "Tuesday";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switch(day)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case "Sunday":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Kal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Monday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hai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        break;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case "Saturday":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("2 din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ki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chhutti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        break;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default 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("Wait for the weekend");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        break;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1CCD9-CC8D-4A1A-95D6-206EAA9FE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C9B41D-6627-4BFB-9437-DF83A7A5E93E}" type="datetime1">
              <a:rPr lang="en-US" smtClean="0"/>
              <a:t>18-Jul-19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099BD-CB1D-45AB-9547-476933C35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Java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32FBC-CB4C-416F-B98F-C2BB0A765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533AC-604E-439A-B284-5CA0584EE5DF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14989E-E516-4787-93BB-95C7B1705E20}"/>
              </a:ext>
            </a:extLst>
          </p:cNvPr>
          <p:cNvSpPr txBox="1"/>
          <p:nvPr/>
        </p:nvSpPr>
        <p:spPr>
          <a:xfrm>
            <a:off x="4023359" y="5868992"/>
            <a:ext cx="2598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 we need this break?</a:t>
            </a:r>
          </a:p>
        </p:txBody>
      </p:sp>
    </p:spTree>
    <p:extLst>
      <p:ext uri="{BB962C8B-B14F-4D97-AF65-F5344CB8AC3E}">
        <p14:creationId xmlns:p14="http://schemas.microsoft.com/office/powerpoint/2010/main" val="3044241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276700A-DD2C-4C03-A6A9-787EEA2C1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Programming Constructs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625269-5B1E-4092-9C90-4BBAA11D0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8457" y="1846268"/>
            <a:ext cx="9166907" cy="4022725"/>
          </a:xfrm>
        </p:spPr>
        <p:txBody>
          <a:bodyPr/>
          <a:lstStyle/>
          <a:p>
            <a:r>
              <a:rPr lang="en-US" dirty="0"/>
              <a:t>The for-loop in Java is exactly the same as that in C/C++.</a:t>
            </a:r>
          </a:p>
          <a:p>
            <a:r>
              <a:rPr lang="en-US" dirty="0"/>
              <a:t>The </a:t>
            </a:r>
            <a:r>
              <a:rPr lang="en-US" i="1" dirty="0"/>
              <a:t>for-each</a:t>
            </a:r>
            <a:r>
              <a:rPr lang="en-US" dirty="0"/>
              <a:t> loop:</a:t>
            </a:r>
          </a:p>
          <a:p>
            <a:pPr marL="0" indent="0">
              <a:buNone/>
            </a:pPr>
            <a:endParaRPr lang="en-US" sz="9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float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arr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[] = new float [5];</a:t>
            </a:r>
          </a:p>
          <a:p>
            <a:pPr marL="0" indent="0">
              <a:buNone/>
            </a:pPr>
            <a:b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for (int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&lt;5;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++) { 	//Here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takes the indices of the array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arr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] = 2*float(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for (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float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: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arr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) { 		//Here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takes the values in the array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84243-FB92-4E75-94EA-8284442CF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C9B41D-6627-4BFB-9437-DF83A7A5E93E}" type="datetime1">
              <a:rPr lang="en-US" smtClean="0"/>
              <a:t>18-Jul-19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CEF13-DF9F-4727-A1AA-5F07D1B4F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Java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6FF1D-DF31-4095-B192-4A331CB3A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533AC-604E-439A-B284-5CA0584EE5DF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9" name="Rectangle: Diagonal Corners Snipped 8">
            <a:extLst>
              <a:ext uri="{FF2B5EF4-FFF2-40B4-BE49-F238E27FC236}">
                <a16:creationId xmlns:a16="http://schemas.microsoft.com/office/drawing/2014/main" id="{3D38FC15-DE12-4866-89F5-EEC0AC1A665E}"/>
              </a:ext>
            </a:extLst>
          </p:cNvPr>
          <p:cNvSpPr/>
          <p:nvPr/>
        </p:nvSpPr>
        <p:spPr>
          <a:xfrm>
            <a:off x="5457377" y="2314261"/>
            <a:ext cx="2786743" cy="1303427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 you can see, array declarations in Java are lengthy!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1DA182-9CC9-4891-82CB-1E343ADCB51C}"/>
              </a:ext>
            </a:extLst>
          </p:cNvPr>
          <p:cNvSpPr/>
          <p:nvPr/>
        </p:nvSpPr>
        <p:spPr>
          <a:xfrm>
            <a:off x="1886862" y="2965978"/>
            <a:ext cx="3367068" cy="769119"/>
          </a:xfrm>
          <a:prstGeom prst="ellipse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loud 1">
            <a:extLst>
              <a:ext uri="{FF2B5EF4-FFF2-40B4-BE49-F238E27FC236}">
                <a16:creationId xmlns:a16="http://schemas.microsoft.com/office/drawing/2014/main" id="{C5C35011-37BA-4F75-BB57-DB097A3D94BE}"/>
              </a:ext>
            </a:extLst>
          </p:cNvPr>
          <p:cNvSpPr/>
          <p:nvPr/>
        </p:nvSpPr>
        <p:spPr>
          <a:xfrm>
            <a:off x="0" y="3727656"/>
            <a:ext cx="2111433" cy="143095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 we use the </a:t>
            </a:r>
            <a:r>
              <a:rPr lang="en-US" i="1" dirty="0"/>
              <a:t>for-each </a:t>
            </a:r>
            <a:r>
              <a:rPr lang="en-US" dirty="0"/>
              <a:t>loop here?</a:t>
            </a:r>
          </a:p>
        </p:txBody>
      </p:sp>
    </p:spTree>
    <p:extLst>
      <p:ext uri="{BB962C8B-B14F-4D97-AF65-F5344CB8AC3E}">
        <p14:creationId xmlns:p14="http://schemas.microsoft.com/office/powerpoint/2010/main" val="387714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9" grpId="0" animBg="1"/>
      <p:bldP spid="10" grpId="0" animBg="1"/>
      <p:bldP spid="2" grpId="0" animBg="1"/>
    </p:bldLst>
  </p:timing>
</p:sld>
</file>

<file path=ppt/theme/theme1.xml><?xml version="1.0" encoding="utf-8"?>
<a:theme xmlns:a="http://schemas.openxmlformats.org/drawingml/2006/main" name="Retrospec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3523</TotalTime>
  <Words>1035</Words>
  <Application>Microsoft Office PowerPoint</Application>
  <PresentationFormat>Widescreen</PresentationFormat>
  <Paragraphs>294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Courier New</vt:lpstr>
      <vt:lpstr>Times New Roman</vt:lpstr>
      <vt:lpstr>Wingdings</vt:lpstr>
      <vt:lpstr>Retrospect</vt:lpstr>
      <vt:lpstr>Introduction to Java</vt:lpstr>
      <vt:lpstr>    Module 1 - Overview</vt:lpstr>
      <vt:lpstr>Why Java?</vt:lpstr>
      <vt:lpstr>Java Infrastructure</vt:lpstr>
      <vt:lpstr>Basic Programming Constructs</vt:lpstr>
      <vt:lpstr>Default values of datatypes</vt:lpstr>
      <vt:lpstr>Basic Programming Constructs </vt:lpstr>
      <vt:lpstr>Basic Programming Constructs </vt:lpstr>
      <vt:lpstr>Basic Programming Constructs</vt:lpstr>
      <vt:lpstr>Important Sidenote: Initialisation of Arrays</vt:lpstr>
      <vt:lpstr>Object-Orientation in Java : The Basics</vt:lpstr>
      <vt:lpstr>The Hello World program in Java</vt:lpstr>
      <vt:lpstr>User I/O in Java</vt:lpstr>
      <vt:lpstr>Going ahead with OOP in Java</vt:lpstr>
      <vt:lpstr>Going ahead with OOP in Java</vt:lpstr>
      <vt:lpstr>Let’s create a class!</vt:lpstr>
      <vt:lpstr>Let’s inherit!</vt:lpstr>
      <vt:lpstr>Polymorphism and the super keyword</vt:lpstr>
      <vt:lpstr>Food for thought: ABSTRACTION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Anita.Gunjal</dc:creator>
  <cp:lastModifiedBy>Adwait Shinganwade</cp:lastModifiedBy>
  <cp:revision>779</cp:revision>
  <dcterms:created xsi:type="dcterms:W3CDTF">2017-06-20T09:56:08Z</dcterms:created>
  <dcterms:modified xsi:type="dcterms:W3CDTF">2019-07-18T14:14:10Z</dcterms:modified>
</cp:coreProperties>
</file>