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8.png" ContentType="image/png"/>
  <Override PartName="/ppt/media/image2.jpeg" ContentType="image/jpeg"/>
  <Override PartName="/ppt/media/image6.gif" ContentType="image/gif"/>
  <Override PartName="/ppt/media/image3.png" ContentType="image/png"/>
  <Override PartName="/ppt/media/image4.png" ContentType="image/png"/>
  <Override PartName="/ppt/media/image7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4E8E7E-50D4-489E-9D87-E2BAA4A5653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7A43D7-31ED-4D72-A436-757D8930BFC2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866D60-1271-4054-A117-8E135B7E597F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4E8A02-E967-4330-97FF-352895FC7EA2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49784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789876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09692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49784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789876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460160" y="85680"/>
            <a:ext cx="10058040" cy="67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49784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89876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09692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49784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789876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460160" y="85680"/>
            <a:ext cx="10058040" cy="67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760" y="1738080"/>
            <a:ext cx="99662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0" descr=""/>
          <p:cNvPicPr/>
          <p:nvPr/>
        </p:nvPicPr>
        <p:blipFill>
          <a:blip r:embed="rId2"/>
          <a:stretch/>
        </p:blipFill>
        <p:spPr>
          <a:xfrm>
            <a:off x="95760" y="55440"/>
            <a:ext cx="1323720" cy="119988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6334200"/>
            <a:ext cx="1218852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207800" y="4343400"/>
            <a:ext cx="987588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1097280" y="3051360"/>
            <a:ext cx="10058040" cy="1273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Course Title</a:t>
            </a:r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	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1096920" y="6459480"/>
            <a:ext cx="247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A547692-FE7A-4ACC-B018-EF5287A04857}" type="datetime1">
              <a:rPr b="0" lang="en-IN" sz="9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686040" y="645948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9901080" y="6459480"/>
            <a:ext cx="131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B5AD03-9B95-4368-B701-DF649CA3338E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19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11" name="Picture 9" descr=""/>
          <p:cNvPicPr/>
          <p:nvPr/>
        </p:nvPicPr>
        <p:blipFill>
          <a:blip r:embed="rId3"/>
          <a:stretch/>
        </p:blipFill>
        <p:spPr>
          <a:xfrm>
            <a:off x="1096920" y="614880"/>
            <a:ext cx="10193040" cy="206964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>
            <a:off x="1193760" y="1738080"/>
            <a:ext cx="99662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0" descr=""/>
          <p:cNvPicPr/>
          <p:nvPr/>
        </p:nvPicPr>
        <p:blipFill>
          <a:blip r:embed="rId2"/>
          <a:stretch/>
        </p:blipFill>
        <p:spPr>
          <a:xfrm>
            <a:off x="95760" y="55440"/>
            <a:ext cx="1323720" cy="1199880"/>
          </a:xfrm>
          <a:prstGeom prst="rect">
            <a:avLst/>
          </a:prstGeom>
          <a:ln w="9360"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Title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56664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74916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931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1096920" y="6459480"/>
            <a:ext cx="247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4FF3063-7153-4875-A35E-8343C5048F0B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3686040" y="645948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9901080" y="6459480"/>
            <a:ext cx="131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0C1118-DC8A-4350-B1CD-7F46199CE61B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pic>
        <p:nvPicPr>
          <p:cNvPr id="58" name="Picture 6" descr=""/>
          <p:cNvPicPr/>
          <p:nvPr/>
        </p:nvPicPr>
        <p:blipFill>
          <a:blip r:embed="rId3"/>
          <a:stretch/>
        </p:blipFill>
        <p:spPr>
          <a:xfrm>
            <a:off x="95760" y="55440"/>
            <a:ext cx="1323720" cy="1199880"/>
          </a:xfrm>
          <a:prstGeom prst="rect">
            <a:avLst/>
          </a:prstGeom>
          <a:ln w="93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3051360"/>
            <a:ext cx="10058040" cy="1273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Introduction to Java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00160" y="4754880"/>
            <a:ext cx="10058040" cy="843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199" strike="noStrike" cap="all">
                <a:solidFill>
                  <a:srgbClr val="242852"/>
                </a:solidFill>
                <a:latin typeface="Times New Roman"/>
              </a:rPr>
              <a:t>School of Computer Engineering and technology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Important Sidenote: Initialisation of Arrays  (fully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689480" y="1985760"/>
            <a:ext cx="881280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Animal[] arr; // nothing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arr = new Animal[4]; // only array of references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for (int i=0; i &lt; arr.length; i++) {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arr[i] = new Animal();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// now we have a complete array of 4 objects of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// Animal type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C87F6F8-9FD8-44DE-AE41-EF5521FEA883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EF5442F-4F9F-494E-B402-9A3D2F3B1CF6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Object-Orientation in Java : The Basics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Class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object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“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methods” – not functions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NO FRIEND FUNCTIONS!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Every method has to be in a class; even the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main method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!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main is usually declared as PSVM</a:t>
            </a:r>
            <a:br/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ublic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 s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tatic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v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oid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m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ain (String[] args)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E48C9D7-CB15-4B61-876A-7EAD1A144CAB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65126E9-A8E5-4254-A661-FC24AB32B1E3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The Hello World program in Java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978440" y="1985760"/>
            <a:ext cx="665460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ctr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public class MainClass {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public static void main (String[] args) {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	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System.out.println("Hello World");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E9FC8D3-DB88-4A0E-BD22-9BB87524DAB4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5F56AEB-C052-4739-8C8A-AD8EB01AC4E1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493560" y="2557440"/>
            <a:ext cx="448452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#include &lt;iostream&gt;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using namespace std;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int main()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cout &lt;&lt; "Hello World\n";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2000" spc="-1" strike="noStrike">
              <a:latin typeface="Arial"/>
            </a:endParaRPr>
          </a:p>
        </p:txBody>
      </p:sp>
      <p:sp>
        <p:nvSpPr>
          <p:cNvPr id="169" name="Line 7"/>
          <p:cNvSpPr/>
          <p:nvPr/>
        </p:nvSpPr>
        <p:spPr>
          <a:xfrm>
            <a:off x="4890960" y="1985760"/>
            <a:ext cx="360" cy="38052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348480" y="2409480"/>
            <a:ext cx="2989440" cy="6962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4978440" y="1985760"/>
            <a:ext cx="4922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// </a:t>
            </a:r>
            <a:r>
              <a:rPr b="0" lang="en-IN" sz="2000" spc="-1" strike="noStrike">
                <a:solidFill>
                  <a:srgbClr val="ff0000"/>
                </a:solidFill>
                <a:latin typeface="Consolas"/>
              </a:rPr>
              <a:t>import java.lang;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is implicit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User I/O in Java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96920" y="1788120"/>
            <a:ext cx="10058040" cy="448164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Output: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System.out.print(“whatever you want to print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\n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”);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System.out.print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</a:rPr>
              <a:t>ln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(“whatever you want to print”);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Input: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Requirement –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import java.util.Scanner;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Use – 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Scanner kb = new Scanner(System.in);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    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String word = kb.next();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    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String sentence = kb.nextLine();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    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int i = kb.nextInt();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    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char c = kb.nextChar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AE637C7-B0FC-4360-AE13-4052A9CA5D06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453952-C10B-41D2-8AF1-417F04594121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8628480" y="3690720"/>
            <a:ext cx="3224880" cy="206424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Now alter the Hello World program to read the user’s name and then say Hello to the user.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Going ahead with OOP in Java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OOP concepts supported by Java: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Classes (and obviously, objects)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Interfaces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– a special type of classes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Inheritance – but NOT multiple inheritance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Polymorphism: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56664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method overloading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56664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method overriding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56664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Java does not support user-defined operator overloading.</a:t>
            </a:r>
            <a:br/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1EB6D83-9141-4BBB-819B-1F07703154E7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1349043-3134-46B2-8971-8CC4E5B79566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7725600" y="2241720"/>
            <a:ext cx="3007080" cy="2000160"/>
          </a:xfrm>
          <a:prstGeom prst="rect">
            <a:avLst/>
          </a:prstGeom>
          <a:ln>
            <a:noFill/>
          </a:ln>
        </p:spPr>
      </p:pic>
      <p:sp>
        <p:nvSpPr>
          <p:cNvPr id="184" name="CustomShape 6"/>
          <p:cNvSpPr/>
          <p:nvPr/>
        </p:nvSpPr>
        <p:spPr>
          <a:xfrm rot="20782800">
            <a:off x="7871040" y="2525040"/>
            <a:ext cx="27122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0000"/>
                </a:solidFill>
                <a:latin typeface="Arial"/>
              </a:rPr>
              <a:t>ILLEGAL IN JAVA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9901080" y="3657600"/>
            <a:ext cx="21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Caveat:</a:t>
            </a:r>
            <a:br/>
            <a:r>
              <a:rPr b="1" lang="en-IN" sz="2400" spc="-1" strike="noStrike">
                <a:solidFill>
                  <a:srgbClr val="ff0000"/>
                </a:solidFill>
                <a:latin typeface="Calibri Light"/>
              </a:rPr>
              <a:t>Interfaces can overcome this!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Going ahead with OOP in Java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500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Concept of a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package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Security: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private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public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protected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default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B310E46-37EA-4228-8ADB-2F1C40BD3402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26AD9B-58DA-471D-B18C-3E247E7E91D6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rcRect l="0" t="-7096" r="0" b="5152"/>
          <a:stretch/>
        </p:blipFill>
        <p:spPr>
          <a:xfrm>
            <a:off x="3825360" y="1414440"/>
            <a:ext cx="8239680" cy="4887720"/>
          </a:xfrm>
          <a:prstGeom prst="rect">
            <a:avLst/>
          </a:prstGeom>
          <a:ln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9318240" y="3429000"/>
            <a:ext cx="464040" cy="48960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Let’s create a class! 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1A4F50B-E69E-4680-9778-27D3BBB3BC48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E4141A-E7CC-4ED5-A309-060FEAB3A0A5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27720" y="1985760"/>
            <a:ext cx="6063120" cy="3978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class TeaPot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private static int numOfTeaPots = 0;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private String teaPotColor;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public TeaPot (String c) {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teaPotColor = c; 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numOfTeaPots++;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public static int howManyTeaPots()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{ return numOfTeaPots; 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public String getColor()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{ return teaPotColor; 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urier New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8" name="Line 6"/>
          <p:cNvSpPr/>
          <p:nvPr/>
        </p:nvSpPr>
        <p:spPr>
          <a:xfrm>
            <a:off x="5626800" y="1888920"/>
            <a:ext cx="360" cy="411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5852160" y="1985760"/>
            <a:ext cx="6212880" cy="43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public class MainClass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br/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public static void main (String[] args)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TeaPot tp1 = new TeaPot (“Red”);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TeaPot tp2 = new TeaPot (“Green”);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System.out.println(tp1.getColor());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System.out.println(tp2.getColor());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int num = TeaPot.howManyTeaPots();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System.out.println(“No of teapots =”);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System.out.println(num);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Let’s inherit!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1AEEDA6-1091-4134-87BF-26FE2055C80A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5C1B161-26C1-458B-B62C-E1645575B749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graphicFrame>
        <p:nvGraphicFramePr>
          <p:cNvPr id="204" name="Table 5"/>
          <p:cNvGraphicFramePr/>
          <p:nvPr/>
        </p:nvGraphicFramePr>
        <p:xfrm>
          <a:off x="126720" y="2437200"/>
          <a:ext cx="12191760" cy="36000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class Base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void printClassName()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System.out.println(“Base”);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class Derived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extends Base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void printClassName()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System.out.println(“Derived”);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public class MainClass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public static void main (String[] args)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Base b1 = new Base();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Derived d1 = new Derived();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Base b2 = new Derived();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b1.printClassName();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d1.printClassName();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b2.printClassName();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5" name="Line 6"/>
          <p:cNvSpPr/>
          <p:nvPr/>
        </p:nvSpPr>
        <p:spPr>
          <a:xfrm>
            <a:off x="5570640" y="2334600"/>
            <a:ext cx="360" cy="34329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209400" y="5189760"/>
            <a:ext cx="2118600" cy="107352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Notice the overridden method.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Polymorphism and the </a:t>
            </a:r>
            <a:r>
              <a:rPr b="0" lang="en-US" sz="4000" spc="-52" strike="noStrike">
                <a:solidFill>
                  <a:srgbClr val="404040"/>
                </a:solidFill>
                <a:latin typeface="Consolas"/>
              </a:rPr>
              <a:t>super</a:t>
            </a: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 keyword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4E64A95-61F6-439E-AC3E-99661453CD72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DDAFCE-A48E-4E78-A752-ED27C4BCE59C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graphicFrame>
        <p:nvGraphicFramePr>
          <p:cNvPr id="211" name="Table 5"/>
          <p:cNvGraphicFramePr/>
          <p:nvPr/>
        </p:nvGraphicFramePr>
        <p:xfrm>
          <a:off x="145080" y="1750680"/>
          <a:ext cx="12191760" cy="36000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class Base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void printClassName()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System.out.println(“Base”);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void printClassName(int n)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System.out.println(“Base_” + n);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class Derived extends Base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void printClassName()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System.out.println(“Derived”);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void printClassName(int n)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super.printClassName(n);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public class MainClass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public static void main (String[] args)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Base b1 = new Base();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Derived d1 = new Derived();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b1.printClassName();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b1.printClassName(1);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d1.printClassName();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</a:rPr>
                        <a:t>d1.printClassName(2);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12" name="Line 6"/>
          <p:cNvSpPr/>
          <p:nvPr/>
        </p:nvSpPr>
        <p:spPr>
          <a:xfrm>
            <a:off x="5977080" y="1750320"/>
            <a:ext cx="360" cy="43099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7"/>
          <p:cNvSpPr/>
          <p:nvPr/>
        </p:nvSpPr>
        <p:spPr>
          <a:xfrm>
            <a:off x="145080" y="3983400"/>
            <a:ext cx="583200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Food for thought: ABSTRACTION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9D66CF0-3E1A-4E17-957B-F20CCDC5729B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4DA24C0-9336-4824-BE2F-A75A656FE178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pic>
        <p:nvPicPr>
          <p:cNvPr id="218" name="Picture 9" descr=""/>
          <p:cNvPicPr/>
          <p:nvPr/>
        </p:nvPicPr>
        <p:blipFill>
          <a:blip r:embed="rId1"/>
          <a:srcRect l="21396" t="34094" r="30211" b="19114"/>
          <a:stretch/>
        </p:blipFill>
        <p:spPr>
          <a:xfrm>
            <a:off x="1982160" y="1785240"/>
            <a:ext cx="8287920" cy="4505400"/>
          </a:xfrm>
          <a:prstGeom prst="rect">
            <a:avLst/>
          </a:prstGeom>
          <a:ln>
            <a:noFill/>
          </a:ln>
        </p:spPr>
      </p:pic>
      <p:sp>
        <p:nvSpPr>
          <p:cNvPr id="219" name="Line 5"/>
          <p:cNvSpPr/>
          <p:nvPr/>
        </p:nvSpPr>
        <p:spPr>
          <a:xfrm>
            <a:off x="2081880" y="2180160"/>
            <a:ext cx="794808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0" name="Line 6"/>
          <p:cNvSpPr/>
          <p:nvPr/>
        </p:nvSpPr>
        <p:spPr>
          <a:xfrm>
            <a:off x="5708880" y="3317400"/>
            <a:ext cx="3843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1" name="Line 7"/>
          <p:cNvSpPr/>
          <p:nvPr/>
        </p:nvSpPr>
        <p:spPr>
          <a:xfrm>
            <a:off x="2081880" y="3683160"/>
            <a:ext cx="244764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2" name="Line 8"/>
          <p:cNvSpPr/>
          <p:nvPr/>
        </p:nvSpPr>
        <p:spPr>
          <a:xfrm>
            <a:off x="2081880" y="2541240"/>
            <a:ext cx="9705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br/>
            <a:br/>
            <a:br/>
            <a:br/>
            <a:r>
              <a:rPr b="0" lang="en-US" sz="4000" spc="-52" strike="noStrike">
                <a:solidFill>
                  <a:srgbClr val="000000"/>
                </a:solidFill>
                <a:latin typeface="Times New Roman"/>
              </a:rPr>
              <a:t>Module 1 - </a:t>
            </a: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Overview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Why Java?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Java Infrastructure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Basic Programming Constructs in Java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OO Concepts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OOP in Java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6283FC4-FA68-48CF-A984-EE32EACA8DFE}" type="datetime1">
              <a:rPr b="1" lang="en-IN" sz="1050" spc="-1" strike="noStrike">
                <a:solidFill>
                  <a:srgbClr val="000000"/>
                </a:solidFill>
                <a:latin typeface="Times New Roman"/>
              </a:rPr>
              <a:t>25/07/2019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IN" sz="1050" spc="-1" strike="noStrike" cap="all">
                <a:solidFill>
                  <a:srgbClr val="000000"/>
                </a:solidFill>
                <a:latin typeface="Times New Roman"/>
              </a:rPr>
              <a:t>Introduction to Java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A84B56B-562E-4F36-8768-794E95512009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000" spc="-52" strike="noStrike">
                <a:solidFill>
                  <a:srgbClr val="404040"/>
                </a:solidFill>
                <a:latin typeface="Times New Roman"/>
              </a:rPr>
              <a:t>Why Java?  (slightly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Closer to English-like syntax than C++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Platform-independent (Platform = Architecture  + OS) =&gt; hence, WORA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Fully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object-oriented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Extensive set of pre-built functionality, available as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packages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Sophisticated built-in exception handling mechanism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</a:rPr>
              <a:t>with verbose error reporting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Secure -----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why? 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(let’s see in a bit)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Easy to learn for application developers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5F9D870-03D3-49EA-B38D-1C4527B43D59}" type="datetime1">
              <a:rPr b="1" lang="en-IN" sz="1050" spc="-1" strike="noStrike">
                <a:solidFill>
                  <a:srgbClr val="000000"/>
                </a:solidFill>
                <a:latin typeface="Times New Roman"/>
              </a:rPr>
              <a:t>25/07/2019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IN" sz="1050" spc="-1" strike="noStrike" cap="all">
                <a:solidFill>
                  <a:srgbClr val="000000"/>
                </a:solidFill>
                <a:latin typeface="Times New Roman"/>
              </a:rPr>
              <a:t>Introduction to Java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11B73A-1FEF-405A-9060-1EC75858D795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570120" y="85680"/>
            <a:ext cx="794772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000" spc="-52" strike="noStrike">
                <a:solidFill>
                  <a:srgbClr val="404040"/>
                </a:solidFill>
                <a:latin typeface="Times New Roman"/>
              </a:rPr>
              <a:t>Java Infrastructure 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86040" y="1846440"/>
            <a:ext cx="746892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ctr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Java Virtual Machine (JVM)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00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Here comes security!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Java Runtime Environment (JRE)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Java Development Kit (JDK)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Is java compiled or interpreted?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7ABF3BD-1433-4B88-8810-CEE4FC55298B}" type="datetime1">
              <a:rPr b="1" lang="en-IN" sz="1050" spc="-1" strike="noStrike">
                <a:solidFill>
                  <a:srgbClr val="000000"/>
                </a:solidFill>
                <a:latin typeface="Times New Roman"/>
              </a:rPr>
              <a:t>25/07/2019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IN" sz="1050" spc="-1" strike="noStrike" cap="all">
                <a:solidFill>
                  <a:srgbClr val="000000"/>
                </a:solidFill>
                <a:latin typeface="Times New Roman"/>
              </a:rPr>
              <a:t>Introduction to Java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28E898-75C1-4B03-88F0-512ABB174544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Basic Programming Constructs   (covered all)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Background 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All basic provisions of Java are implemented in the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java.lang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package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String is a datatype in Java (implemented as a Class)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E.g.  </a:t>
            </a: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String myname = “Rahul”;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Java is case-sensitive and follows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camelCasing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–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Class names start with an uppercase letter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variables, objects and methods start with a lowercase letter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GOOD NEWS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: Java does NOT have pointers!!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00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Caveat: It has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“reference variables”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D663E27-9F38-45C2-8A5D-F853F17604B9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EA71E4-C682-4794-96DE-971BE16084BF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Default values of datatypes  (sort of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7E54D2A-FF51-4B1D-9500-BF6495288E2E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2C4508-CD85-4122-B498-5CCA70596C6F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2550240" y="1918800"/>
            <a:ext cx="7151040" cy="402228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3396240" y="4572000"/>
            <a:ext cx="5428080" cy="783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5472000" y="4764600"/>
            <a:ext cx="21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a66ac"/>
                </a:solidFill>
                <a:latin typeface="Calibri"/>
              </a:rPr>
              <a:t>\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Basic Programming Constructs   (fully covered)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215880" y="1846440"/>
            <a:ext cx="499860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If-then-else construct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1800" spc="-1" strike="noStrike">
                <a:solidFill>
                  <a:srgbClr val="ff0000"/>
                </a:solidFill>
                <a:latin typeface="Consolas"/>
              </a:rPr>
              <a:t>boolean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f = true;    int a = 1;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 (f)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//statement 1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else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//statement 2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99FC826-E3B6-402D-8CE3-2C71CC9FB79A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68E191-46C1-46D1-BCA3-FCB5F9141465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5877720" y="3018960"/>
            <a:ext cx="4998600" cy="287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if (a)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//statement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else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//statement 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Line 7"/>
          <p:cNvSpPr/>
          <p:nvPr/>
        </p:nvSpPr>
        <p:spPr>
          <a:xfrm>
            <a:off x="5631480" y="2394720"/>
            <a:ext cx="360" cy="3035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8508960" y="2714040"/>
            <a:ext cx="2703240" cy="158184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Same goes for a while / do-while loop in Java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 rot="20782800">
            <a:off x="5634360" y="2958480"/>
            <a:ext cx="23414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Arial"/>
              </a:rPr>
              <a:t>ILLEGAL IN JAVA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Basic Programming Constructs   (covered)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756080" y="1756080"/>
            <a:ext cx="9398880" cy="411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 switch-case construct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day = "Tuesday";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switch(day)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case "Sunday":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System.out.println("Kal Monday hai");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break;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case "Saturday":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System.out.println("2 din ki chhutti");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break;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default 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System.out.println("Wait for the weekend");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break;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B98E861-30E0-4CBF-96D4-5C11B8D9070A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0041018-2B13-4111-BBB9-E62D339D2CBF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023360" y="5869080"/>
            <a:ext cx="259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Do we need this break?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Basic Programming Constructs  (for-each 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988280" y="1846440"/>
            <a:ext cx="916668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 for-loop in Java is exactly the same as that in C/C++.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for-each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loop: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ff0000"/>
                </a:solidFill>
                <a:latin typeface="Consolas"/>
              </a:rPr>
              <a:t>float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arr [] = new float [5];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for (int i = 0; i&lt;5; i++) {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//Here i takes the indices of the array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arr[i] = 2*float(i);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for (</a:t>
            </a:r>
            <a:r>
              <a:rPr b="0" lang="en-US" sz="1600" spc="-1" strike="noStrike">
                <a:solidFill>
                  <a:srgbClr val="ff0000"/>
                </a:solidFill>
                <a:latin typeface="Consolas"/>
              </a:rPr>
              <a:t>float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i : arr) {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//Here i takes the values in the array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System.out.println(i);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B50BC9C-5C06-4B0D-A403-B9958F3791B7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72E234-CABA-4EAE-A1BF-7461A378BD64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457240" y="2314440"/>
            <a:ext cx="2786400" cy="1303200"/>
          </a:xfrm>
          <a:prstGeom prst="snip2DiagRect">
            <a:avLst>
              <a:gd name="adj1" fmla="val 0"/>
              <a:gd name="adj2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As you can see, array declarations in Java are lengthy!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886760" y="2966040"/>
            <a:ext cx="3366720" cy="7686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0" y="3727800"/>
            <a:ext cx="2111040" cy="1430640"/>
          </a:xfrm>
          <a:prstGeom prst="cloud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Can we use the </a:t>
            </a:r>
            <a:r>
              <a:rPr b="0" i="1" lang="en-IN" sz="1800" spc="-1" strike="noStrike">
                <a:solidFill>
                  <a:srgbClr val="ffffff"/>
                </a:solidFill>
                <a:latin typeface="Calibri"/>
              </a:rPr>
              <a:t>for-each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loop here?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3523</TotalTime>
  <Application>Trio_Office/6.1.3.2$Windows_x86 LibreOffice_project/</Application>
  <Words>1035</Words>
  <Paragraphs>294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2017-06-20T09:56:08Z</dcterms:created>
  <dc:creator>Anita.Gunjal</dc:creator>
  <dc:description/>
  <dc:language>en-IN</dc:language>
  <cp:lastModifiedBy/>
  <dcterms:modified xsi:type="dcterms:W3CDTF">2019-07-25T00:36:10Z</dcterms:modified>
  <cp:revision>842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