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9A06EFB-11DF-4772-ACEA-4069F42F6FD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F7F3F12-DC76-4D64-AA4C-02D57AEB5015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Code in the finally block executes irrespective of the occurrence of an exception. When finally is used, the catch block can be omitted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5CE435D-D8BA-4A94-B8AD-289F53907308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Class exception has two constructors, one without any parameters and the other which accepts a string parameter. This string is printed by the class’s getMessage() function.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The string is passed by our exception class to its parent via super()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EE8E89C-AA6D-40F3-9D9A-6B4CDE5D169E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Unchecked exceptions cause all the trouble. You can actually run a code having unchecked exceptions without getting any warnings and invite trouble.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A9206C-44BA-40DA-8C01-B083979CE7D4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An object must be ‘throwable’ to represent an exception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0DA81B-1370-4EE8-BF3A-8BDD6DC26151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Here, the required exception object is created and thrown by Java. Many standard exceptions come under RuntimeException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A1361E-40C8-4F6F-87D2-C8548B89DB3F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Now we are explicitly throwing an Exception object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MIT-WPU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E471AF-6427-4F7C-88D9-C62C25A68AA7}" type="slidenum">
              <a:rPr b="0" lang="en-IN" sz="1200" spc="-1" strike="noStrike"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96920" y="394740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5104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49784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789876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09692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49784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789876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460160" y="85680"/>
            <a:ext cx="10058040" cy="67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5104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096920" y="394740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5104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49784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7898760" y="184644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09692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49784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7898760" y="3947400"/>
            <a:ext cx="323856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460160" y="85680"/>
            <a:ext cx="10058040" cy="671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402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51040" y="394740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692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51040" y="1846440"/>
            <a:ext cx="49082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96920" y="3947400"/>
            <a:ext cx="10058040" cy="191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760" y="1738080"/>
            <a:ext cx="99662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0" descr=""/>
          <p:cNvPicPr/>
          <p:nvPr/>
        </p:nvPicPr>
        <p:blipFill>
          <a:blip r:embed="rId2"/>
          <a:stretch/>
        </p:blipFill>
        <p:spPr>
          <a:xfrm>
            <a:off x="95760" y="55440"/>
            <a:ext cx="1323720" cy="119988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0" y="6334200"/>
            <a:ext cx="1218852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207800" y="4343400"/>
            <a:ext cx="987588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1097280" y="3051360"/>
            <a:ext cx="10058040" cy="12733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5400" spc="-52" strike="noStrike">
                <a:solidFill>
                  <a:srgbClr val="262626"/>
                </a:solidFill>
                <a:latin typeface="Times New Roman"/>
              </a:rPr>
              <a:t>Course Title</a:t>
            </a:r>
            <a:r>
              <a:rPr b="0" lang="en-US" sz="5400" spc="-52" strike="noStrike">
                <a:solidFill>
                  <a:srgbClr val="262626"/>
                </a:solidFill>
                <a:latin typeface="Times New Roman"/>
              </a:rPr>
              <a:t>	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1096920" y="6459480"/>
            <a:ext cx="247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8867D7E-5144-4E11-999B-C6FCF8B2DAFB}" type="datetime1">
              <a:rPr b="0" lang="en-IN" sz="9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686040" y="645948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9901080" y="6459480"/>
            <a:ext cx="131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A08CE7-2A6C-4220-800A-5B054BD873FC}" type="slidenum">
              <a:rPr b="0" lang="en-IN" sz="1000" spc="-1" strike="noStrike">
                <a:solidFill>
                  <a:srgbClr val="ffffff"/>
                </a:solidFill>
                <a:latin typeface="Calibri"/>
              </a:rPr>
              <a:t>3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11" name="Picture 9" descr=""/>
          <p:cNvPicPr/>
          <p:nvPr/>
        </p:nvPicPr>
        <p:blipFill>
          <a:blip r:embed="rId3"/>
          <a:stretch/>
        </p:blipFill>
        <p:spPr>
          <a:xfrm>
            <a:off x="1096920" y="614880"/>
            <a:ext cx="10193040" cy="2069640"/>
          </a:xfrm>
          <a:prstGeom prst="rect">
            <a:avLst/>
          </a:prstGeom>
          <a:ln>
            <a:noFill/>
          </a:ln>
        </p:spPr>
      </p:pic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3"/>
          <p:cNvSpPr/>
          <p:nvPr/>
        </p:nvSpPr>
        <p:spPr>
          <a:xfrm>
            <a:off x="1193760" y="1738080"/>
            <a:ext cx="99662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10" descr=""/>
          <p:cNvPicPr/>
          <p:nvPr/>
        </p:nvPicPr>
        <p:blipFill>
          <a:blip r:embed="rId2"/>
          <a:stretch/>
        </p:blipFill>
        <p:spPr>
          <a:xfrm>
            <a:off x="95760" y="55440"/>
            <a:ext cx="1323720" cy="1199880"/>
          </a:xfrm>
          <a:prstGeom prst="rect">
            <a:avLst/>
          </a:prstGeom>
          <a:ln w="9360"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460160" y="85680"/>
            <a:ext cx="10058040" cy="14490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Title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096920" y="1846440"/>
            <a:ext cx="10058040" cy="4022280"/>
          </a:xfrm>
          <a:prstGeom prst="rect">
            <a:avLst/>
          </a:prstGeom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56664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Third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74916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Fourth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931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Fifth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1096920" y="6459480"/>
            <a:ext cx="247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0A33CBD-F47B-47F1-92F1-94AD2D37C79B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3686040" y="645948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9901080" y="6459480"/>
            <a:ext cx="131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E55B28-172E-4EAF-9A5C-015831342F9E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pic>
        <p:nvPicPr>
          <p:cNvPr id="58" name="Picture 6" descr=""/>
          <p:cNvPicPr/>
          <p:nvPr/>
        </p:nvPicPr>
        <p:blipFill>
          <a:blip r:embed="rId3"/>
          <a:stretch/>
        </p:blipFill>
        <p:spPr>
          <a:xfrm>
            <a:off x="95760" y="55440"/>
            <a:ext cx="1323720" cy="1199880"/>
          </a:xfrm>
          <a:prstGeom prst="rect">
            <a:avLst/>
          </a:prstGeom>
          <a:ln w="936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3051360"/>
            <a:ext cx="10058040" cy="1273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5000"/>
              </a:lnSpc>
            </a:pPr>
            <a:r>
              <a:rPr b="0" lang="en-US" sz="5400" spc="-52" strike="noStrike">
                <a:solidFill>
                  <a:srgbClr val="262626"/>
                </a:solidFill>
                <a:latin typeface="Times New Roman"/>
              </a:rPr>
              <a:t>Exception Handling in Java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100160" y="4754880"/>
            <a:ext cx="10058040" cy="8434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IN" sz="2000" spc="199" strike="noStrike" cap="all">
                <a:solidFill>
                  <a:srgbClr val="242852"/>
                </a:solidFill>
                <a:latin typeface="Times New Roman"/>
              </a:rPr>
              <a:t>School of Computer Engineering and technology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Exception Handling in Java – </a:t>
            </a:r>
            <a:r>
              <a:rPr b="0" lang="en-US" sz="4000" spc="-52" strike="noStrike">
                <a:solidFill>
                  <a:srgbClr val="404040"/>
                </a:solidFill>
                <a:latin typeface="Consolas"/>
              </a:rPr>
              <a:t>throws  (covered)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class DivByZero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static void main(String args[])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try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danger();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catch(Exception e)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System.out.println("Atempt to divide by zero");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danger() throws ArithmeticException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int n, d; d = 0; n = 100/d;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E59D69E-E940-4866-A8CA-32E096131AFF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65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8917ECB-6AEB-4BE3-B125-229450022C58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8508960" y="2261880"/>
            <a:ext cx="3009240" cy="986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Can we print the object ‘e’ itself?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 rot="5400000">
            <a:off x="8817840" y="2940480"/>
            <a:ext cx="887400" cy="15044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>
            <a:off x="3222000" y="4804200"/>
            <a:ext cx="3540960" cy="4204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Exception Handling in Java – </a:t>
            </a:r>
            <a:r>
              <a:rPr b="0" lang="en-US" sz="4000" spc="-52" strike="noStrike">
                <a:solidFill>
                  <a:srgbClr val="404040"/>
                </a:solidFill>
                <a:latin typeface="Consolas"/>
              </a:rPr>
              <a:t>finally  (covered)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096920" y="1773720"/>
            <a:ext cx="1042128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class MyClass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static void main(String args[])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try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Random rand = new Random();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int randomNumber = rand.nextInt(100); //gives a number between 0 and 99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if(randomNumber == 25)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throw new ArithmeticException();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catch (Exception e)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System.out.println("I might not execute");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finally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System.out.println("Nobody can stop me!");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CAF2CC1-31B3-4AC9-A328-BA16C685F953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73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819A3C7-7825-4C51-8A4D-C4D769265BED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User-defined Exceptions in Java   (not covered, did "new Exception(stringMessage)" inste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Let’s define an exception of our own: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class VeryLongStringException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extends Exception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VeryLongStringException()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super("The string is too tiresome to read!");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7017B72-1929-4E4C-A303-CEF2940A02A0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AD55F69-97AB-402D-ACDE-BF71C181C943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User-defined Exceptions in Java   (not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class Main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static void main(String args[])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String blabber = “This is a very interesting about Java”;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try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 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if(blabber.length() &gt; 30)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throw new VeryLongStringException();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catch (VeryLongStringException e)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System.out.println(e.getMessage());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3DB4117-C1E8-446A-8581-ECE63B231491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83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341FA34-0CB5-44B5-8143-051A93A084F2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7198920" y="3393000"/>
            <a:ext cx="4833000" cy="1449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onsolas"/>
              </a:rPr>
              <a:t>Output: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onsolas"/>
              </a:rPr>
              <a:t>The string is too tiresome to read!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Module 2A – Exceptions in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What is an exception ?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Checked and unchecked exceptions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Exceptions in Java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Exception handling in Java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User-defined exceptions in Java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89BBE5A-C032-4E6D-96DB-9CD87EA7A970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83B2CC1-E399-4E32-AB4D-39922D5691B1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What is an exception?    (covered)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An exception is an abnormal condition which, if not dealt with, may halt the execution of a program.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Occurs at run time.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An exception may lead to undefined behaviour.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47CE840-D27B-420B-80F9-E6E6C0D968FC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12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54E7D2-F221-4066-9BA7-744A6CF5834B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Checked and Unchecked Exceptions   (not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096920" y="1846440"/>
            <a:ext cx="1028196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404040"/>
                </a:solidFill>
                <a:latin typeface="Times New Roman"/>
              </a:rPr>
              <a:t>Checked exceptions: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These exceptions are identified at compile time.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Java’s exception handling mechanism forces checked exceptions to be handled before translating the code.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404040"/>
                </a:solidFill>
                <a:latin typeface="Times New Roman"/>
              </a:rPr>
              <a:t>Unchecked exceptions: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Such exceptions cannot be detected at compile time.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A program with unchecked exceptions will get translated into bytecode (.class).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CCCE679-2D1A-41F6-A18A-8C9C2FDDF3FC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8D9686D-1F7B-4104-9C5A-7D2A67231007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8172360" y="3380400"/>
            <a:ext cx="2982600" cy="954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All exceptions in C++ are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unchecked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Exceptions in Java   (covered)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In the event of an exception, an object which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represents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the exception is created and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thrown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The method which generated the exception may handle the exception itself or simply pass it on.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Every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thrown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 exception should be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caught </a:t>
            </a:r>
            <a:r>
              <a:rPr b="0" i="1" lang="en-US" sz="24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067EE33-9CF9-4360-B16E-F783F85A5C3F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23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DC5DCFD-1890-47D3-BAD5-9F9CC0072E4D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Exceptions in Java   (not 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C88B674-16AC-40B6-A5FD-EA1A6EFA2485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DD20C0E-F628-4102-B0D3-85FF29C9330D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grpSp>
        <p:nvGrpSpPr>
          <p:cNvPr id="128" name="Group 5"/>
          <p:cNvGrpSpPr/>
          <p:nvPr/>
        </p:nvGrpSpPr>
        <p:grpSpPr>
          <a:xfrm>
            <a:off x="4090320" y="1903320"/>
            <a:ext cx="4011120" cy="4232520"/>
            <a:chOff x="4090320" y="1903320"/>
            <a:chExt cx="4011120" cy="4232520"/>
          </a:xfrm>
        </p:grpSpPr>
        <p:sp>
          <p:nvSpPr>
            <p:cNvPr id="129" name="CustomShape 6"/>
            <p:cNvSpPr/>
            <p:nvPr/>
          </p:nvSpPr>
          <p:spPr>
            <a:xfrm>
              <a:off x="5344920" y="1903320"/>
              <a:ext cx="1670400" cy="1113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1520" rIns="68760" tIns="101520" bIns="1011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242852"/>
                  </a:solidFill>
                  <a:latin typeface="Times New Roman"/>
                </a:rPr>
                <a:t>Throwable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0" name="CustomShape 7"/>
            <p:cNvSpPr/>
            <p:nvPr/>
          </p:nvSpPr>
          <p:spPr>
            <a:xfrm>
              <a:off x="5094360" y="3017520"/>
              <a:ext cx="1085760" cy="445320"/>
            </a:xfrm>
            <a:custGeom>
              <a:avLst/>
              <a:gdLst/>
              <a:ahLst/>
              <a:rect l="l" t="t" r="r" b="b"/>
              <a:pathLst>
                <a:path w="1086048" h="445558">
                  <a:moveTo>
                    <a:pt x="1086048" y="0"/>
                  </a:moveTo>
                  <a:lnTo>
                    <a:pt x="1086048" y="222779"/>
                  </a:lnTo>
                  <a:lnTo>
                    <a:pt x="0" y="222779"/>
                  </a:lnTo>
                  <a:lnTo>
                    <a:pt x="0" y="445558"/>
                  </a:lnTo>
                </a:path>
              </a:pathLst>
            </a:custGeom>
            <a:noFill/>
            <a:ln>
              <a:solidFill>
                <a:schemeClr val="dk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4258800" y="3462840"/>
              <a:ext cx="1670400" cy="1113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1520" rIns="68760" tIns="101520" bIns="1011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242852"/>
                  </a:solidFill>
                  <a:latin typeface="Times New Roman"/>
                </a:rPr>
                <a:t>Exception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2" name="CustomShape 9"/>
            <p:cNvSpPr/>
            <p:nvPr/>
          </p:nvSpPr>
          <p:spPr>
            <a:xfrm>
              <a:off x="5048640" y="4576680"/>
              <a:ext cx="91080" cy="445320"/>
            </a:xfrm>
            <a:custGeom>
              <a:avLst/>
              <a:gdLst/>
              <a:ahLst/>
              <a:rect l="l" t="t" r="r" b="b"/>
              <a:pathLst>
                <a:path w="0" h="445558">
                  <a:moveTo>
                    <a:pt x="45720" y="0"/>
                  </a:moveTo>
                  <a:lnTo>
                    <a:pt x="45720" y="445558"/>
                  </a:lnTo>
                </a:path>
              </a:pathLst>
            </a:custGeom>
            <a:noFill/>
            <a:ln>
              <a:solidFill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3" name="CustomShape 10"/>
            <p:cNvSpPr/>
            <p:nvPr/>
          </p:nvSpPr>
          <p:spPr>
            <a:xfrm>
              <a:off x="4090320" y="5022360"/>
              <a:ext cx="2007720" cy="1113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1520" rIns="68760" tIns="101520" bIns="1011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242852"/>
                  </a:solidFill>
                  <a:latin typeface="Times New Roman"/>
                </a:rPr>
                <a:t>RuntimeException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4" name="CustomShape 11"/>
            <p:cNvSpPr/>
            <p:nvPr/>
          </p:nvSpPr>
          <p:spPr>
            <a:xfrm>
              <a:off x="6180120" y="3017520"/>
              <a:ext cx="1085760" cy="445320"/>
            </a:xfrm>
            <a:custGeom>
              <a:avLst/>
              <a:gdLst/>
              <a:ahLst/>
              <a:rect l="l" t="t" r="r" b="b"/>
              <a:pathLst>
                <a:path w="1086048" h="445558">
                  <a:moveTo>
                    <a:pt x="0" y="0"/>
                  </a:moveTo>
                  <a:lnTo>
                    <a:pt x="0" y="222779"/>
                  </a:lnTo>
                  <a:lnTo>
                    <a:pt x="1086048" y="222779"/>
                  </a:lnTo>
                  <a:lnTo>
                    <a:pt x="1086048" y="445558"/>
                  </a:lnTo>
                </a:path>
              </a:pathLst>
            </a:custGeom>
            <a:noFill/>
            <a:ln>
              <a:solidFill>
                <a:schemeClr val="dk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5" name="CustomShape 12"/>
            <p:cNvSpPr/>
            <p:nvPr/>
          </p:nvSpPr>
          <p:spPr>
            <a:xfrm>
              <a:off x="6431040" y="3462840"/>
              <a:ext cx="1670400" cy="1113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1520" rIns="68760" tIns="101520" bIns="1011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242852"/>
                  </a:solidFill>
                  <a:latin typeface="Times New Roman"/>
                </a:rPr>
                <a:t>Error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36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7" name="CustomShape 14"/>
          <p:cNvSpPr/>
          <p:nvPr/>
        </p:nvSpPr>
        <p:spPr>
          <a:xfrm>
            <a:off x="551520" y="4019760"/>
            <a:ext cx="2742480" cy="18576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Used for exceptions which must be caught by the program.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15"/>
          <p:cNvSpPr/>
          <p:nvPr/>
        </p:nvSpPr>
        <p:spPr>
          <a:xfrm>
            <a:off x="8897760" y="4019760"/>
            <a:ext cx="2742480" cy="18576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Such exceptions are beyond the scope of a user program. E.g. Stack overflow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CustomShape 16"/>
          <p:cNvSpPr/>
          <p:nvPr/>
        </p:nvSpPr>
        <p:spPr>
          <a:xfrm>
            <a:off x="8104320" y="4128840"/>
            <a:ext cx="808920" cy="710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7"/>
          <p:cNvSpPr/>
          <p:nvPr/>
        </p:nvSpPr>
        <p:spPr>
          <a:xfrm flipV="1" rot="10800000">
            <a:off x="4267080" y="4948200"/>
            <a:ext cx="972720" cy="9284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Exception Handling in Java    (covered)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</a:rPr>
              <a:t>Keywords used in exception handling: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try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catch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throw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throws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2680" indent="-18216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latin typeface="Consolas"/>
              </a:rPr>
              <a:t>finally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89A9A8D-13D7-41C2-9B0B-848DCF401A2E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1D9BD4C-0DE6-4369-A8BA-1F11EDE3E597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Exception Handling in Java  (covered)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class DivByZero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static void main(String args[])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int n,d;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91960">
              <a:lnSpc>
                <a:spcPct val="90000"/>
              </a:lnSpc>
              <a:spcAft>
                <a:spcPts val="4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try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91960">
              <a:lnSpc>
                <a:spcPct val="90000"/>
              </a:lnSpc>
              <a:spcAft>
                <a:spcPts val="4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 = 0;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91960">
              <a:lnSpc>
                <a:spcPct val="90000"/>
              </a:lnSpc>
              <a:spcAft>
                <a:spcPts val="4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 = 100/d;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91960">
              <a:lnSpc>
                <a:spcPct val="90000"/>
              </a:lnSpc>
              <a:spcAft>
                <a:spcPts val="4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System.out.println(“How do you divide by zero?”);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91960">
              <a:lnSpc>
                <a:spcPct val="90000"/>
              </a:lnSpc>
              <a:spcAft>
                <a:spcPts val="4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91960">
              <a:lnSpc>
                <a:spcPct val="90000"/>
              </a:lnSpc>
              <a:spcAft>
                <a:spcPts val="4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catch(ArithmeticException e)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76280">
              <a:lnSpc>
                <a:spcPct val="90000"/>
              </a:lnSpc>
              <a:spcAft>
                <a:spcPts val="4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System.out.println("Attempt to divide by zero");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76280">
              <a:lnSpc>
                <a:spcPct val="90000"/>
              </a:lnSpc>
              <a:spcAft>
                <a:spcPts val="4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4572854-AFC7-4DAC-8CA1-E81BBDBD974A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50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B2ABDA-CDEC-422C-A582-4F17CA4A10D6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8926200" y="2125440"/>
            <a:ext cx="2591640" cy="11898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Will this get executed?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 rot="5400000">
            <a:off x="9330840" y="3128760"/>
            <a:ext cx="704520" cy="10778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60160" y="85680"/>
            <a:ext cx="10058040" cy="1449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Times New Roman"/>
              </a:rPr>
              <a:t>Exception Handling in Java – </a:t>
            </a:r>
            <a:r>
              <a:rPr b="0" lang="en-US" sz="4000" spc="-52" strike="noStrike">
                <a:solidFill>
                  <a:srgbClr val="404040"/>
                </a:solidFill>
                <a:latin typeface="Consolas"/>
              </a:rPr>
              <a:t>throw (covered) 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096920" y="1846440"/>
            <a:ext cx="10058040" cy="4022280"/>
          </a:xfrm>
          <a:prstGeom prst="rect">
            <a:avLst/>
          </a:prstGeom>
          <a:noFill/>
          <a:ln w="9360">
            <a:noFill/>
          </a:ln>
        </p:spPr>
        <p:txBody>
          <a:bodyPr lIns="0" rIns="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class DivByZero 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public static void main(String args[])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int n,d;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try{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 = 0;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if(d == 0)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throw new ArithmeticException();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 = 100/d;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catch(ArithmeticException e)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System.out.println("Attempt to divide by zero");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096920" y="6459480"/>
            <a:ext cx="247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DC718E6-6B3A-4DBA-A934-3370F3468E04}" type="datetime1">
              <a:rPr b="0" lang="en-IN" sz="2000" spc="-1" strike="noStrike">
                <a:solidFill>
                  <a:srgbClr val="ffffff"/>
                </a:solidFill>
                <a:latin typeface="Calibri"/>
              </a:rPr>
              <a:t>25/07/2019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3686040" y="645948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2000" spc="-1" strike="noStrike" cap="all">
                <a:solidFill>
                  <a:srgbClr val="ffffff"/>
                </a:solidFill>
                <a:latin typeface="Calibri"/>
              </a:rPr>
              <a:t>Introduction to Java</a:t>
            </a:r>
            <a:endParaRPr b="0" lang="en-IN" sz="2000" spc="-1" strike="noStrike">
              <a:latin typeface="Times New Roman"/>
            </a:endParaRPr>
          </a:p>
        </p:txBody>
      </p:sp>
      <p:sp>
        <p:nvSpPr>
          <p:cNvPr id="157" name="TextShape 5"/>
          <p:cNvSpPr txBox="1"/>
          <p:nvPr/>
        </p:nvSpPr>
        <p:spPr>
          <a:xfrm>
            <a:off x="9901080" y="6459480"/>
            <a:ext cx="1310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54C06DA-990A-4DDC-B25B-CEA9A2F6197E}" type="slidenum">
              <a:rPr b="0" lang="en-IN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8688240" y="3773880"/>
            <a:ext cx="1984320" cy="6526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Exception 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 flipV="1" rot="10800000">
            <a:off x="8688240" y="4964040"/>
            <a:ext cx="3104640" cy="863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3413160" y="3764880"/>
            <a:ext cx="4339800" cy="4640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3518</TotalTime>
  <Application>Trio_Office/6.1.3.2$Windows_x86 LibreOffice_project/</Application>
  <Words>668</Words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2017-06-20T09:56:08Z</dcterms:created>
  <dc:creator>Anita.Gunjal</dc:creator>
  <dc:description/>
  <dc:language>en-IN</dc:language>
  <cp:lastModifiedBy/>
  <dcterms:modified xsi:type="dcterms:W3CDTF">2019-07-25T00:45:27Z</dcterms:modified>
  <cp:revision>787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