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38" autoAdjust="0"/>
    <p:restoredTop sz="95033" autoAdjust="0"/>
  </p:normalViewPr>
  <p:slideViewPr>
    <p:cSldViewPr>
      <p:cViewPr varScale="1">
        <p:scale>
          <a:sx n="38" d="100"/>
          <a:sy n="38" d="100"/>
        </p:scale>
        <p:origin x="1906" y="53"/>
      </p:cViewPr>
      <p:guideLst>
        <p:guide orient="horz" pos="4752"/>
        <p:guide pos="67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1/6/2022</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extLst>
      <p:ext uri="{BB962C8B-B14F-4D97-AF65-F5344CB8AC3E}">
        <p14:creationId xmlns:p14="http://schemas.microsoft.com/office/powerpoint/2010/main" val="404554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1/6/2022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1/6/2022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1/6/2022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1/6/2022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1/6/2022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1/6/2022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1/6/2022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1/6/2022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1/6/2022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1/6/2022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1/6/2022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1/6/2022</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21396325" cy="226913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dirty="0">
              <a:latin typeface="Bookman Old Style" pitchFamily="18" charset="0"/>
            </a:endParaRPr>
          </a:p>
          <a:p>
            <a:pPr algn="ctr" defTabSz="2077928" fontAlgn="auto">
              <a:spcBef>
                <a:spcPts val="0"/>
              </a:spcBef>
              <a:spcAft>
                <a:spcPts val="0"/>
              </a:spcAft>
              <a:defRPr/>
            </a:pPr>
            <a:endParaRPr lang="en-GB" sz="7100" b="1" dirty="0">
              <a:solidFill>
                <a:schemeClr val="bg1"/>
              </a:solidFill>
              <a:latin typeface="Bookman Old Style" pitchFamily="18" charset="0"/>
            </a:endParaRPr>
          </a:p>
          <a:p>
            <a:pPr algn="ctr" defTabSz="2077928" fontAlgn="auto">
              <a:spcBef>
                <a:spcPts val="0"/>
              </a:spcBef>
              <a:spcAft>
                <a:spcPts val="0"/>
              </a:spcAft>
              <a:defRPr/>
            </a:pPr>
            <a:r>
              <a:rPr lang="en-US" sz="4400" b="1" dirty="0">
                <a:solidFill>
                  <a:schemeClr val="tx1"/>
                </a:solidFill>
                <a:latin typeface="Times New Roman" panose="02020603050405020304" pitchFamily="18" charset="0"/>
                <a:cs typeface="Times New Roman" panose="02020603050405020304" pitchFamily="18" charset="0"/>
              </a:rPr>
              <a:t>Navigation Assistance for Visually Impaired</a:t>
            </a:r>
          </a:p>
          <a:p>
            <a:pPr algn="ctr" defTabSz="2077928" fontAlgn="auto">
              <a:spcBef>
                <a:spcPts val="0"/>
              </a:spcBef>
              <a:spcAft>
                <a:spcPts val="0"/>
              </a:spcAft>
              <a:defRPr/>
            </a:pPr>
            <a:r>
              <a:rPr lang="en-GB" sz="3200" dirty="0">
                <a:solidFill>
                  <a:schemeClr val="tx1"/>
                </a:solidFill>
                <a:latin typeface="Times New Roman" panose="02020603050405020304" pitchFamily="18" charset="0"/>
                <a:cs typeface="Times New Roman" panose="02020603050405020304" pitchFamily="18" charset="0"/>
              </a:rPr>
              <a:t>Bharat Gunhalkar, Govind, Sandeep S P, Yash Mahale</a:t>
            </a:r>
          </a:p>
          <a:p>
            <a:pPr algn="ctr" defTabSz="2077928" fontAlgn="auto">
              <a:spcBef>
                <a:spcPts val="0"/>
              </a:spcBef>
              <a:spcAft>
                <a:spcPts val="0"/>
              </a:spcAft>
              <a:defRPr/>
            </a:pPr>
            <a:r>
              <a:rPr lang="en-GB" sz="3200" dirty="0">
                <a:solidFill>
                  <a:schemeClr val="tx1"/>
                </a:solidFill>
                <a:latin typeface="Times New Roman" panose="02020603050405020304" pitchFamily="18" charset="0"/>
                <a:cs typeface="Times New Roman" panose="02020603050405020304" pitchFamily="18" charset="0"/>
              </a:rPr>
              <a:t>Guide: Dr.Sujata.S.Kotabagi</a:t>
            </a:r>
          </a:p>
          <a:p>
            <a:pPr algn="ctr" defTabSz="2077928" fontAlgn="auto">
              <a:spcBef>
                <a:spcPts val="0"/>
              </a:spcBef>
              <a:spcAft>
                <a:spcPts val="0"/>
              </a:spcAft>
              <a:defRPr/>
            </a:pPr>
            <a:r>
              <a:rPr lang="en-GB" sz="3200" dirty="0">
                <a:solidFill>
                  <a:schemeClr val="tx1"/>
                </a:solidFill>
                <a:latin typeface="Times New Roman" panose="02020603050405020304" pitchFamily="18" charset="0"/>
                <a:cs typeface="Times New Roman" panose="02020603050405020304" pitchFamily="18" charset="0"/>
              </a:rPr>
              <a:t>School of Electronics and Communication</a:t>
            </a:r>
          </a:p>
          <a:p>
            <a:pPr algn="ctr" defTabSz="2077928" fontAlgn="auto">
              <a:spcBef>
                <a:spcPts val="0"/>
              </a:spcBef>
              <a:spcAft>
                <a:spcPts val="0"/>
              </a:spcAft>
              <a:defRPr/>
            </a:pPr>
            <a:endParaRPr lang="en-GB" sz="3200" dirty="0">
              <a:solidFill>
                <a:schemeClr val="tx1"/>
              </a:solidFill>
              <a:latin typeface="Bookman Old Style" pitchFamily="18" charset="0"/>
            </a:endParaRPr>
          </a:p>
          <a:p>
            <a:pPr algn="ctr" defTabSz="2077928" fontAlgn="auto">
              <a:spcBef>
                <a:spcPts val="0"/>
              </a:spcBef>
              <a:spcAft>
                <a:spcPts val="0"/>
              </a:spcAft>
              <a:defRPr/>
            </a:pPr>
            <a:endParaRPr lang="en-GB" sz="3600" dirty="0">
              <a:latin typeface="Bookman Old Style" pitchFamily="18" charset="0"/>
            </a:endParaRPr>
          </a:p>
          <a:p>
            <a:pPr algn="ctr" defTabSz="2077928" fontAlgn="auto">
              <a:spcBef>
                <a:spcPts val="0"/>
              </a:spcBef>
              <a:spcAft>
                <a:spcPts val="0"/>
              </a:spcAft>
              <a:defRPr/>
            </a:pPr>
            <a:endParaRPr lang="en-US" sz="7100" dirty="0">
              <a:latin typeface="Bookman Old Style" pitchFamily="18" charset="0"/>
            </a:endParaRPr>
          </a:p>
        </p:txBody>
      </p:sp>
      <p:sp>
        <p:nvSpPr>
          <p:cNvPr id="210" name="Rectangle 209"/>
          <p:cNvSpPr/>
          <p:nvPr/>
        </p:nvSpPr>
        <p:spPr>
          <a:xfrm>
            <a:off x="7408707" y="2431232"/>
            <a:ext cx="7328056" cy="11808000"/>
          </a:xfrm>
          <a:prstGeom prst="rect">
            <a:avLst/>
          </a:prstGeom>
          <a:solidFill>
            <a:schemeClr val="accent2">
              <a:lumMod val="40000"/>
              <a:lumOff val="60000"/>
            </a:schemeClr>
          </a:solidFill>
        </p:spPr>
        <p:txBody>
          <a:bodyPr wrap="square">
            <a:spAutoFit/>
          </a:bodyPr>
          <a:lstStyle/>
          <a:p>
            <a:pPr algn="ctr"/>
            <a:r>
              <a:rPr lang="en-GB" sz="3200" b="1" dirty="0">
                <a:latin typeface="Times New Roman" panose="02020603050405020304" pitchFamily="18" charset="0"/>
                <a:cs typeface="Times New Roman" panose="02020603050405020304" pitchFamily="18" charset="0"/>
              </a:rPr>
              <a:t>Methodology</a:t>
            </a: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p:txBody>
      </p:sp>
      <p:sp>
        <p:nvSpPr>
          <p:cNvPr id="55" name="Rectangle 54"/>
          <p:cNvSpPr/>
          <p:nvPr/>
        </p:nvSpPr>
        <p:spPr>
          <a:xfrm>
            <a:off x="292800" y="2438400"/>
            <a:ext cx="6786610" cy="584775"/>
          </a:xfrm>
          <a:prstGeom prst="rect">
            <a:avLst/>
          </a:prstGeom>
          <a:solidFill>
            <a:schemeClr val="accent2">
              <a:lumMod val="40000"/>
              <a:lumOff val="60000"/>
            </a:schemeClr>
          </a:solid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Problem statement</a:t>
            </a:r>
            <a:endParaRPr lang="en-GB" sz="3200" b="1" dirty="0">
              <a:latin typeface="Times New Roman" panose="02020603050405020304" pitchFamily="18" charset="0"/>
              <a:cs typeface="Times New Roman" panose="02020603050405020304" pitchFamily="18" charset="0"/>
            </a:endParaRPr>
          </a:p>
        </p:txBody>
      </p:sp>
      <p:sp>
        <p:nvSpPr>
          <p:cNvPr id="33" name="Rectangle 32"/>
          <p:cNvSpPr/>
          <p:nvPr/>
        </p:nvSpPr>
        <p:spPr>
          <a:xfrm>
            <a:off x="0" y="14356296"/>
            <a:ext cx="21396325" cy="731304"/>
          </a:xfrm>
          <a:prstGeom prst="rect">
            <a:avLst/>
          </a:prstGeom>
          <a:solidFill>
            <a:schemeClr val="accent2"/>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800" b="1" dirty="0">
              <a:solidFill>
                <a:schemeClr val="bg1"/>
              </a:solidFill>
              <a:latin typeface="Bookman Old Style" pitchFamily="18" charset="0"/>
            </a:endParaRPr>
          </a:p>
        </p:txBody>
      </p:sp>
      <p:sp>
        <p:nvSpPr>
          <p:cNvPr id="3" name="TextBox 2"/>
          <p:cNvSpPr txBox="1"/>
          <p:nvPr/>
        </p:nvSpPr>
        <p:spPr>
          <a:xfrm>
            <a:off x="307158" y="3204373"/>
            <a:ext cx="6786610" cy="1169551"/>
          </a:xfrm>
          <a:prstGeom prst="rect">
            <a:avLst/>
          </a:prstGeom>
          <a:noFill/>
        </p:spPr>
        <p:txBody>
          <a:bodyPr wrap="square" rtlCol="0">
            <a:spAutoFit/>
          </a:bodyPr>
          <a:lstStyle/>
          <a:p>
            <a:pPr algn="just"/>
            <a:r>
              <a:rPr lang="en-US" sz="1800" u="none" strike="noStrike" dirty="0">
                <a:solidFill>
                  <a:srgbClr val="000000"/>
                </a:solidFill>
                <a:effectLst/>
                <a:latin typeface="+mn-lt"/>
                <a:cs typeface="Times New Roman" panose="02020603050405020304" pitchFamily="18" charset="0"/>
              </a:rPr>
              <a:t>Develop a solution that can securely guide people with Moderate to Severe Visual Impairment (MSVI) to their destination using technologies such as real-time object detection and avoidance.</a:t>
            </a:r>
            <a:endParaRPr lang="en-IN" sz="1800" dirty="0">
              <a:latin typeface="+mn-lt"/>
              <a:cs typeface="Times New Roman" panose="02020603050405020304" pitchFamily="18" charset="0"/>
            </a:endParaRPr>
          </a:p>
          <a:p>
            <a:pPr algn="just"/>
            <a:endParaRPr lang="en-US" sz="1600" dirty="0"/>
          </a:p>
        </p:txBody>
      </p:sp>
      <p:sp>
        <p:nvSpPr>
          <p:cNvPr id="6" name="TextBox 5"/>
          <p:cNvSpPr txBox="1"/>
          <p:nvPr/>
        </p:nvSpPr>
        <p:spPr>
          <a:xfrm>
            <a:off x="301307" y="9448120"/>
            <a:ext cx="6858000" cy="1754326"/>
          </a:xfrm>
          <a:prstGeom prst="rect">
            <a:avLst/>
          </a:prstGeom>
          <a:noFill/>
        </p:spPr>
        <p:txBody>
          <a:bodyPr wrap="square" rtlCol="0">
            <a:spAutoFit/>
          </a:bodyPr>
          <a:lstStyle/>
          <a:p>
            <a:pPr marL="342900" indent="-342900">
              <a:buFont typeface="Arial" panose="020B0604020202020204" pitchFamily="34" charset="0"/>
              <a:buChar char="•"/>
            </a:pPr>
            <a:r>
              <a:rPr lang="en-US" sz="1800" dirty="0">
                <a:latin typeface="+mn-lt"/>
              </a:rPr>
              <a:t>Development of this device can be helpful for the entire visually impaired community. This is a much safer option considering the traditional stick to detect the object.</a:t>
            </a:r>
          </a:p>
          <a:p>
            <a:pPr marL="342900" indent="-342900">
              <a:buFont typeface="Arial" panose="020B0604020202020204" pitchFamily="34" charset="0"/>
              <a:buChar char="•"/>
            </a:pPr>
            <a:r>
              <a:rPr lang="en-US" sz="1800" dirty="0">
                <a:latin typeface="+mn-lt"/>
              </a:rPr>
              <a:t>This can improve the quality of living of the visually impaired people in a good way.</a:t>
            </a:r>
          </a:p>
          <a:p>
            <a:pPr marL="342900" indent="-342900">
              <a:buFont typeface="Arial" panose="020B0604020202020204" pitchFamily="34" charset="0"/>
              <a:buChar char="•"/>
            </a:pPr>
            <a:endParaRPr lang="en-US" sz="1800" dirty="0">
              <a:latin typeface="+mn-lt"/>
            </a:endParaRPr>
          </a:p>
        </p:txBody>
      </p:sp>
      <p:sp>
        <p:nvSpPr>
          <p:cNvPr id="8" name="TextBox 7"/>
          <p:cNvSpPr txBox="1"/>
          <p:nvPr/>
        </p:nvSpPr>
        <p:spPr>
          <a:xfrm>
            <a:off x="7503137" y="6199776"/>
            <a:ext cx="6991996" cy="8837676"/>
          </a:xfrm>
          <a:prstGeom prst="rect">
            <a:avLst/>
          </a:prstGeom>
          <a:noFill/>
        </p:spPr>
        <p:txBody>
          <a:bodyPr wrap="square" rtlCol="0">
            <a:spAutoFit/>
          </a:bodyPr>
          <a:lstStyle/>
          <a:p>
            <a:endParaRPr lang="en-US" sz="2000" dirty="0"/>
          </a:p>
          <a:p>
            <a:pPr marL="342900" lvl="0" indent="-342900">
              <a:buFont typeface="Symbol" panose="05050102010706020507" pitchFamily="18" charset="2"/>
              <a:buChar char=""/>
              <a:tabLst>
                <a:tab pos="2286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Raspberry PI 3B </a:t>
            </a:r>
            <a:r>
              <a:rPr lang="en-IN" sz="1800" dirty="0">
                <a:effectLst/>
                <a:latin typeface="Calibri" panose="020F0502020204030204" pitchFamily="34" charset="0"/>
                <a:ea typeface="Calibri" panose="020F0502020204030204" pitchFamily="34" charset="0"/>
                <a:cs typeface="Calibri" panose="020F0502020204030204" pitchFamily="34" charset="0"/>
              </a:rPr>
              <a:t>with an ARM Advanced RISC Machine; and RISC - Reduced instruction set</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computing</a:t>
            </a:r>
            <a:r>
              <a:rPr lang="en-IN" sz="1800" i="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technology</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supplied with power from a constant 5v supply thereby instantiating the further process.</a:t>
            </a:r>
          </a:p>
          <a:p>
            <a:pPr marL="342900" lvl="0" indent="-342900">
              <a:buFont typeface="Symbol" panose="05050102010706020507" pitchFamily="18" charset="2"/>
              <a:buChar char=""/>
              <a:tabLst>
                <a:tab pos="2286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ultrasonic sensor has a range of 2cm to 250cm which is suitable for our project.</a:t>
            </a:r>
          </a:p>
          <a:p>
            <a:pPr marL="342900" lvl="0" indent="-342900">
              <a:buFont typeface="Symbol" panose="05050102010706020507" pitchFamily="18" charset="2"/>
              <a:buChar char=""/>
              <a:tabLst>
                <a:tab pos="2286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camera used has a max resolution of 1920x1080 and a min resolution of 640x480. The Object detection model that we are using takes the image of the size 640x480 which can work better with the Pi camera. The object detection model used SSD Mobile Net which works on the principle of single shot detection efficient for embedded devices. </a:t>
            </a:r>
          </a:p>
          <a:p>
            <a:pPr marL="342900" lvl="0" indent="-342900">
              <a:buFont typeface="Symbol" panose="05050102010706020507" pitchFamily="18" charset="2"/>
              <a:buChar char=""/>
              <a:tabLst>
                <a:tab pos="2286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Visually blind person is asked to provide with a destination using headset. Once the destination is picked up from the microphone of the headset, it is sent to a mobile application for making request to an underlying API for directions. Once the request is successful the app keeps updating the person with the directions, which is the first part of the project.</a:t>
            </a:r>
          </a:p>
          <a:p>
            <a:pPr marL="342900" lvl="0" indent="-342900">
              <a:spcAft>
                <a:spcPts val="800"/>
              </a:spcAft>
              <a:buFont typeface="Symbol" panose="05050102010706020507" pitchFamily="18" charset="2"/>
              <a:buChar char=""/>
              <a:tabLst>
                <a:tab pos="2286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Simultaneously the camera module along with the sensors help the person with possible collision with the obstacle and the actions to be performed to avoid it. These instructions are sent via the Raspberry PI 3B to the headset. This is the second and the important part.</a:t>
            </a:r>
          </a:p>
          <a:p>
            <a:pPr marL="342900" lvl="0" indent="-342900">
              <a:lnSpc>
                <a:spcPct val="107000"/>
              </a:lnSpc>
              <a:spcAft>
                <a:spcPts val="800"/>
              </a:spcAft>
              <a:buFont typeface="Symbol" panose="05050102010706020507" pitchFamily="18" charset="2"/>
              <a:buChar char=""/>
              <a:tabLst>
                <a:tab pos="228600" algn="l"/>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If the object is within 1.5 meters, then the ultrasonic sensors calculates the max distance of the two and at the same time using the camera It identifies the object in its vicinity and warns the person with the obstacle to avoid and the direction to take. This continues until the person reaches the destination.</a:t>
            </a:r>
          </a:p>
          <a:p>
            <a:pPr marL="342900" lvl="0" indent="-342900">
              <a:spcAft>
                <a:spcPts val="800"/>
              </a:spcAft>
              <a:buFont typeface="Symbol" panose="05050102010706020507" pitchFamily="18" charset="2"/>
              <a:buChar char=""/>
              <a:tabLst>
                <a:tab pos="228600" algn="l"/>
              </a:tabLst>
            </a:pPr>
            <a:endParaRPr lang="en-GB" sz="2000" dirty="0">
              <a:latin typeface="Arial" panose="020B0604020202020204" pitchFamily="34" charset="0"/>
              <a:cs typeface="Arial" panose="020B0604020202020204" pitchFamily="34" charset="0"/>
            </a:endParaRPr>
          </a:p>
          <a:p>
            <a:r>
              <a:rPr lang="en-US" sz="1600" dirty="0"/>
              <a:t>.</a:t>
            </a:r>
          </a:p>
        </p:txBody>
      </p:sp>
      <p:sp>
        <p:nvSpPr>
          <p:cNvPr id="9" name="TextBox 8"/>
          <p:cNvSpPr txBox="1"/>
          <p:nvPr/>
        </p:nvSpPr>
        <p:spPr>
          <a:xfrm>
            <a:off x="14956840" y="11149198"/>
            <a:ext cx="6199634" cy="2862322"/>
          </a:xfrm>
          <a:prstGeom prst="rect">
            <a:avLst/>
          </a:prstGeom>
          <a:noFill/>
        </p:spPr>
        <p:txBody>
          <a:bodyPr wrap="square" rtlCol="0">
            <a:spAutoFit/>
          </a:bodyPr>
          <a:lstStyle/>
          <a:p>
            <a:pPr algn="just"/>
            <a:r>
              <a:rPr lang="en-IN" sz="1800" dirty="0">
                <a:effectLst/>
                <a:latin typeface="+mn-lt"/>
                <a:ea typeface="Calibri" panose="020F0502020204030204" pitchFamily="34" charset="0"/>
                <a:cs typeface="Times New Roman" panose="02020603050405020304" pitchFamily="18" charset="0"/>
              </a:rPr>
              <a:t>The vision-based guidance and navigation system for visually blind is designed, developed, and validated throughout experiments and iteratively optimized. The device is compliant to the principle of developing a highly performance device but cost effective with practical usage. The device is using disruptive technology and allows for updating and inclusion of new functions. The proposed device has been put through a series of outdoor conditions for real-time usage and the devices performs best at avoiding objects.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future scope of a device or system that assists a blind person is obviously very high.</a:t>
            </a:r>
            <a:endParaRPr lang="en-IN" sz="1800" dirty="0">
              <a:effectLst/>
              <a:latin typeface="+mn-lt"/>
              <a:ea typeface="Calibri" panose="020F0502020204030204" pitchFamily="34" charset="0"/>
              <a:cs typeface="Times New Roman" panose="02020603050405020304" pitchFamily="18" charset="0"/>
            </a:endParaRPr>
          </a:p>
        </p:txBody>
      </p:sp>
      <p:pic>
        <p:nvPicPr>
          <p:cNvPr id="1027" name="Picture 3"/>
          <p:cNvPicPr>
            <a:picLocks noChangeAspect="1" noChangeArrowheads="1"/>
          </p:cNvPicPr>
          <p:nvPr/>
        </p:nvPicPr>
        <p:blipFill>
          <a:blip r:embed="rId3"/>
          <a:srcRect l="11111" t="13331" r="11111" b="12595"/>
          <a:stretch>
            <a:fillRect/>
          </a:stretch>
        </p:blipFill>
        <p:spPr bwMode="auto">
          <a:xfrm>
            <a:off x="307158" y="178223"/>
            <a:ext cx="1931124" cy="1862155"/>
          </a:xfrm>
          <a:prstGeom prst="rect">
            <a:avLst/>
          </a:prstGeom>
          <a:noFill/>
          <a:ln w="9525">
            <a:noFill/>
            <a:miter lim="800000"/>
            <a:headEnd/>
            <a:tailEnd/>
          </a:ln>
          <a:effectLst/>
        </p:spPr>
      </p:pic>
      <p:sp>
        <p:nvSpPr>
          <p:cNvPr id="25" name="Rectangle 24">
            <a:extLst>
              <a:ext uri="{FF2B5EF4-FFF2-40B4-BE49-F238E27FC236}">
                <a16:creationId xmlns:a16="http://schemas.microsoft.com/office/drawing/2014/main" id="{1CF42CC7-4238-4C36-A72C-BEDEB9B8EDE2}"/>
              </a:ext>
            </a:extLst>
          </p:cNvPr>
          <p:cNvSpPr/>
          <p:nvPr/>
        </p:nvSpPr>
        <p:spPr>
          <a:xfrm>
            <a:off x="278267" y="4373924"/>
            <a:ext cx="6786610" cy="584775"/>
          </a:xfrm>
          <a:prstGeom prst="rect">
            <a:avLst/>
          </a:prstGeom>
          <a:solidFill>
            <a:schemeClr val="accent2">
              <a:lumMod val="40000"/>
              <a:lumOff val="60000"/>
            </a:schemeClr>
          </a:solidFill>
        </p:spPr>
        <p:txBody>
          <a:bodyPr wrap="square">
            <a:spAutoFit/>
          </a:bodyPr>
          <a:lstStyle/>
          <a:p>
            <a:pPr algn="ctr"/>
            <a:r>
              <a:rPr lang="en-US" sz="3200" b="1">
                <a:latin typeface="Times New Roman" panose="02020603050405020304" pitchFamily="18" charset="0"/>
                <a:cs typeface="Times New Roman" panose="02020603050405020304" pitchFamily="18" charset="0"/>
              </a:rPr>
              <a:t>Objectives</a:t>
            </a:r>
            <a:endParaRPr lang="en-GB" sz="32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1809D993-4ABF-4480-902C-BF21BCD210EB}"/>
              </a:ext>
            </a:extLst>
          </p:cNvPr>
          <p:cNvSpPr/>
          <p:nvPr/>
        </p:nvSpPr>
        <p:spPr>
          <a:xfrm>
            <a:off x="292565" y="8697325"/>
            <a:ext cx="6786610" cy="584775"/>
          </a:xfrm>
          <a:prstGeom prst="rect">
            <a:avLst/>
          </a:prstGeom>
          <a:solidFill>
            <a:schemeClr val="accent2">
              <a:lumMod val="40000"/>
              <a:lumOff val="6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Contributions</a:t>
            </a:r>
            <a:endParaRPr lang="en-GB" sz="3200" b="1"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1ACC503-9164-444C-A508-F5A44A980F26}"/>
              </a:ext>
            </a:extLst>
          </p:cNvPr>
          <p:cNvSpPr/>
          <p:nvPr/>
        </p:nvSpPr>
        <p:spPr>
          <a:xfrm>
            <a:off x="292565" y="11038691"/>
            <a:ext cx="6786610" cy="584775"/>
          </a:xfrm>
          <a:prstGeom prst="rect">
            <a:avLst/>
          </a:prstGeom>
          <a:solidFill>
            <a:schemeClr val="accent2">
              <a:lumMod val="40000"/>
              <a:lumOff val="60000"/>
            </a:schemeClr>
          </a:solidFill>
        </p:spPr>
        <p:txBody>
          <a:bodyPr wrap="square">
            <a:spAutoFit/>
          </a:bodyPr>
          <a:lstStyle/>
          <a:p>
            <a:pPr algn="ctr" defTabSz="2077928" fontAlgn="auto">
              <a:spcBef>
                <a:spcPts val="0"/>
              </a:spcBef>
              <a:spcAft>
                <a:spcPts val="0"/>
              </a:spcAft>
              <a:defRPr/>
            </a:pPr>
            <a:r>
              <a:rPr lang="en-GB" sz="3200" b="1" dirty="0">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322AE40A-F12C-49A4-840C-844E1BE56994}"/>
              </a:ext>
            </a:extLst>
          </p:cNvPr>
          <p:cNvSpPr/>
          <p:nvPr/>
        </p:nvSpPr>
        <p:spPr>
          <a:xfrm>
            <a:off x="14967627" y="10329882"/>
            <a:ext cx="6093735" cy="584775"/>
          </a:xfrm>
          <a:prstGeom prst="rect">
            <a:avLst/>
          </a:prstGeom>
          <a:solidFill>
            <a:schemeClr val="accent2">
              <a:lumMod val="40000"/>
              <a:lumOff val="6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Conclusions</a:t>
            </a:r>
            <a:endParaRPr lang="en-GB" sz="3200" b="1"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6E4661EB-FE93-44E2-8BCE-96FA2F782619}"/>
              </a:ext>
            </a:extLst>
          </p:cNvPr>
          <p:cNvSpPr/>
          <p:nvPr/>
        </p:nvSpPr>
        <p:spPr>
          <a:xfrm>
            <a:off x="15009790" y="2431622"/>
            <a:ext cx="6093735" cy="584775"/>
          </a:xfrm>
          <a:prstGeom prst="rect">
            <a:avLst/>
          </a:prstGeom>
          <a:solidFill>
            <a:schemeClr val="accent2">
              <a:lumMod val="40000"/>
              <a:lumOff val="6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Results</a:t>
            </a:r>
          </a:p>
        </p:txBody>
      </p:sp>
      <p:sp>
        <p:nvSpPr>
          <p:cNvPr id="30" name="TextBox 29">
            <a:extLst>
              <a:ext uri="{FF2B5EF4-FFF2-40B4-BE49-F238E27FC236}">
                <a16:creationId xmlns:a16="http://schemas.microsoft.com/office/drawing/2014/main" id="{6A0E5BB2-271A-47A8-ADD5-2F9FB85075ED}"/>
              </a:ext>
            </a:extLst>
          </p:cNvPr>
          <p:cNvSpPr txBox="1"/>
          <p:nvPr/>
        </p:nvSpPr>
        <p:spPr>
          <a:xfrm>
            <a:off x="292625" y="5193818"/>
            <a:ext cx="6772252"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cs typeface="Times New Roman" panose="02020603050405020304" pitchFamily="18" charset="0"/>
              </a:rPr>
              <a:t>The device should be able to accurately detect the object in the person’s vicinity.</a:t>
            </a:r>
          </a:p>
          <a:p>
            <a:pPr marL="285750" indent="-285750">
              <a:buFont typeface="Arial" panose="020B0604020202020204" pitchFamily="34" charset="0"/>
              <a:buChar char="•"/>
            </a:pPr>
            <a:r>
              <a:rPr lang="en-US" sz="1800" dirty="0">
                <a:latin typeface="+mn-lt"/>
                <a:cs typeface="Times New Roman" panose="02020603050405020304" pitchFamily="18" charset="0"/>
              </a:rPr>
              <a:t>It also be able to avoid the detected object using voice feedback system.</a:t>
            </a:r>
          </a:p>
          <a:p>
            <a:pPr marL="285750" indent="-285750">
              <a:buFont typeface="Arial" panose="020B0604020202020204" pitchFamily="34" charset="0"/>
              <a:buChar char="•"/>
            </a:pPr>
            <a:r>
              <a:rPr lang="en-US" sz="1800" dirty="0">
                <a:latin typeface="+mn-lt"/>
                <a:cs typeface="Times New Roman" panose="02020603050405020304" pitchFamily="18" charset="0"/>
              </a:rPr>
              <a:t>It should ask for the destination from the visually impaired and navigate the person safely to the desired destination.</a:t>
            </a:r>
          </a:p>
          <a:p>
            <a:pPr marL="285750" indent="-285750">
              <a:buFont typeface="Arial" panose="020B0604020202020204" pitchFamily="34" charset="0"/>
              <a:buChar char="•"/>
            </a:pPr>
            <a:r>
              <a:rPr lang="en-US" sz="1800" dirty="0">
                <a:latin typeface="+mn-lt"/>
                <a:cs typeface="Times New Roman" panose="02020603050405020304" pitchFamily="18" charset="0"/>
              </a:rPr>
              <a:t>It should be able to handle the complex computations of capturing the live frame  and perform actions accordingly.</a:t>
            </a:r>
          </a:p>
          <a:p>
            <a:pPr marL="285750" indent="-285750">
              <a:buFont typeface="Arial" panose="020B0604020202020204" pitchFamily="34" charset="0"/>
              <a:buChar char="•"/>
            </a:pPr>
            <a:r>
              <a:rPr lang="en-US" sz="1800" dirty="0">
                <a:latin typeface="+mn-lt"/>
                <a:cs typeface="Times New Roman" panose="02020603050405020304" pitchFamily="18" charset="0"/>
              </a:rPr>
              <a:t>It must be cost effective and fast considering all the hardware constraints.</a:t>
            </a:r>
          </a:p>
          <a:p>
            <a:pPr marL="285750" indent="-285750">
              <a:buFont typeface="Arial" panose="020B0604020202020204" pitchFamily="34" charset="0"/>
              <a:buChar char="•"/>
            </a:pPr>
            <a:r>
              <a:rPr lang="en-US" sz="1800" dirty="0">
                <a:latin typeface="+mn-lt"/>
                <a:cs typeface="Times New Roman" panose="02020603050405020304" pitchFamily="18" charset="0"/>
              </a:rPr>
              <a:t>Perform well in indoor and outdoor conditions with better tradeoff between speed and accuracy. </a:t>
            </a:r>
          </a:p>
        </p:txBody>
      </p:sp>
      <p:sp>
        <p:nvSpPr>
          <p:cNvPr id="32" name="TextBox 31">
            <a:extLst>
              <a:ext uri="{FF2B5EF4-FFF2-40B4-BE49-F238E27FC236}">
                <a16:creationId xmlns:a16="http://schemas.microsoft.com/office/drawing/2014/main" id="{E08B6E9E-5C18-4D83-BB43-70897C2493EB}"/>
              </a:ext>
            </a:extLst>
          </p:cNvPr>
          <p:cNvSpPr txBox="1"/>
          <p:nvPr/>
        </p:nvSpPr>
        <p:spPr>
          <a:xfrm>
            <a:off x="271463" y="11744434"/>
            <a:ext cx="6858000" cy="2308324"/>
          </a:xfrm>
          <a:prstGeom prst="rect">
            <a:avLst/>
          </a:prstGeom>
          <a:noFill/>
        </p:spPr>
        <p:txBody>
          <a:bodyPr wrap="square" rtlCol="0">
            <a:spAutoFit/>
          </a:bodyPr>
          <a:lstStyle/>
          <a:p>
            <a:pPr marL="342900" indent="-3429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research conducted </a:t>
            </a:r>
            <a:r>
              <a:rPr lang="en-US" sz="1800" dirty="0">
                <a:effectLst/>
                <a:latin typeface="Calibri" panose="020F0502020204030204" pitchFamily="34" charset="0"/>
                <a:ea typeface="Calibri" panose="020F0502020204030204" pitchFamily="34" charset="0"/>
                <a:cs typeface="Times New Roman" panose="02020603050405020304" pitchFamily="18" charset="0"/>
              </a:rPr>
              <a:t>Blindness affects about 3.2 percent of the world’s population. And India has the highest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percentage in the world for people with Moderate to Severe Blindness. </a:t>
            </a:r>
          </a:p>
          <a:p>
            <a:pPr marL="342900" indent="-3429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Blind </a:t>
            </a:r>
            <a:r>
              <a:rPr lang="en-US" sz="1800" dirty="0">
                <a:effectLst/>
                <a:latin typeface="Calibri" panose="020F0502020204030204" pitchFamily="34" charset="0"/>
                <a:ea typeface="Calibri" panose="020F0502020204030204" pitchFamily="34" charset="0"/>
                <a:cs typeface="Times New Roman" panose="02020603050405020304" pitchFamily="18" charset="0"/>
              </a:rPr>
              <a:t>stick helps them with their disability to a certain extent, but they fail in aspects that require detection of fast-moving objects and instant decision-making. Often, these devices or technologies are designed only for specific tasks. </a:t>
            </a:r>
            <a:endParaRPr lang="en-US" sz="1800" dirty="0">
              <a:latin typeface="+mn-lt"/>
            </a:endParaRPr>
          </a:p>
        </p:txBody>
      </p:sp>
      <p:pic>
        <p:nvPicPr>
          <p:cNvPr id="10" name="Picture 9" descr="A close-up of a circuit board&#10;&#10;Description automatically generated with medium confidence">
            <a:extLst>
              <a:ext uri="{FF2B5EF4-FFF2-40B4-BE49-F238E27FC236}">
                <a16:creationId xmlns:a16="http://schemas.microsoft.com/office/drawing/2014/main" id="{F288F561-ADCF-4029-BD3A-5C1656E142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66060" y="3174091"/>
            <a:ext cx="3945843" cy="2585373"/>
          </a:xfrm>
          <a:prstGeom prst="rect">
            <a:avLst/>
          </a:prstGeom>
          <a:ln w="38100">
            <a:noFill/>
          </a:ln>
        </p:spPr>
      </p:pic>
      <p:pic>
        <p:nvPicPr>
          <p:cNvPr id="14" name="Picture 13">
            <a:extLst>
              <a:ext uri="{FF2B5EF4-FFF2-40B4-BE49-F238E27FC236}">
                <a16:creationId xmlns:a16="http://schemas.microsoft.com/office/drawing/2014/main" id="{D65AF518-3372-4A10-9A75-0F5D7B17C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18832115" y="3499580"/>
            <a:ext cx="2564870" cy="1923476"/>
          </a:xfrm>
          <a:prstGeom prst="rect">
            <a:avLst/>
          </a:prstGeom>
          <a:ln w="38100">
            <a:noFill/>
          </a:ln>
        </p:spPr>
      </p:pic>
      <p:sp>
        <p:nvSpPr>
          <p:cNvPr id="31" name="TextBox 30">
            <a:extLst>
              <a:ext uri="{FF2B5EF4-FFF2-40B4-BE49-F238E27FC236}">
                <a16:creationId xmlns:a16="http://schemas.microsoft.com/office/drawing/2014/main" id="{D711604E-70D0-4B6D-A6F6-58F2EB9E0775}"/>
              </a:ext>
            </a:extLst>
          </p:cNvPr>
          <p:cNvSpPr txBox="1"/>
          <p:nvPr/>
        </p:nvSpPr>
        <p:spPr>
          <a:xfrm>
            <a:off x="14956840" y="9841999"/>
            <a:ext cx="6199634" cy="369332"/>
          </a:xfrm>
          <a:prstGeom prst="rect">
            <a:avLst/>
          </a:prstGeom>
          <a:noFill/>
        </p:spPr>
        <p:txBody>
          <a:bodyPr wrap="square" rtlCol="0">
            <a:spAutoFit/>
          </a:bodyPr>
          <a:lstStyle/>
          <a:p>
            <a:pPr algn="ctr"/>
            <a:r>
              <a:rPr lang="en-IN" sz="1800" dirty="0">
                <a:latin typeface="+mn-lt"/>
                <a:ea typeface="Calibri" panose="020F0502020204030204" pitchFamily="34" charset="0"/>
                <a:cs typeface="Times New Roman" panose="02020603050405020304" pitchFamily="18" charset="0"/>
              </a:rPr>
              <a:t>Voice Feedback via headset’s speaker </a:t>
            </a:r>
            <a:endParaRPr lang="en-IN" sz="1800" dirty="0">
              <a:effectLst/>
              <a:latin typeface="+mn-lt"/>
              <a:ea typeface="Calibri" panose="020F0502020204030204" pitchFamily="34" charset="0"/>
              <a:cs typeface="Times New Roman" panose="02020603050405020304" pitchFamily="18" charset="0"/>
            </a:endParaRPr>
          </a:p>
        </p:txBody>
      </p:sp>
      <p:pic>
        <p:nvPicPr>
          <p:cNvPr id="7" name="Picture 6" descr="Map&#10;&#10;Description automatically generated">
            <a:extLst>
              <a:ext uri="{FF2B5EF4-FFF2-40B4-BE49-F238E27FC236}">
                <a16:creationId xmlns:a16="http://schemas.microsoft.com/office/drawing/2014/main" id="{A8157818-DB85-4C7F-A34E-E3DB175893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361180" y="5969105"/>
            <a:ext cx="1715108" cy="3716068"/>
          </a:xfrm>
          <a:prstGeom prst="rect">
            <a:avLst/>
          </a:prstGeom>
        </p:spPr>
      </p:pic>
      <p:pic>
        <p:nvPicPr>
          <p:cNvPr id="13" name="Picture 12" descr="Graphical user interface, text, application, chat or text message&#10;&#10;Description automatically generated">
            <a:extLst>
              <a:ext uri="{FF2B5EF4-FFF2-40B4-BE49-F238E27FC236}">
                <a16:creationId xmlns:a16="http://schemas.microsoft.com/office/drawing/2014/main" id="{FCD9A728-6A74-4505-AB95-A61BBECB0C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399716" y="5969105"/>
            <a:ext cx="1714708" cy="3715200"/>
          </a:xfrm>
          <a:prstGeom prst="rect">
            <a:avLst/>
          </a:prstGeom>
        </p:spPr>
      </p:pic>
      <p:pic>
        <p:nvPicPr>
          <p:cNvPr id="18" name="Picture 17" descr="A picture containing electronics, circuit&#10;&#10;Description automatically generated">
            <a:extLst>
              <a:ext uri="{FF2B5EF4-FFF2-40B4-BE49-F238E27FC236}">
                <a16:creationId xmlns:a16="http://schemas.microsoft.com/office/drawing/2014/main" id="{5C99445F-285E-4CE4-9ED8-85BB1EFEE9E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80593" y="5969105"/>
            <a:ext cx="2135477" cy="3683830"/>
          </a:xfrm>
          <a:prstGeom prst="rect">
            <a:avLst/>
          </a:prstGeom>
        </p:spPr>
      </p:pic>
      <p:pic>
        <p:nvPicPr>
          <p:cNvPr id="11" name="Picture 10" descr="Diagram&#10;&#10;Description automatically generated">
            <a:extLst>
              <a:ext uri="{FF2B5EF4-FFF2-40B4-BE49-F238E27FC236}">
                <a16:creationId xmlns:a16="http://schemas.microsoft.com/office/drawing/2014/main" id="{B1EA53A9-5C6F-444E-95D7-56F43EE62A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58545" y="2943638"/>
            <a:ext cx="7751245" cy="3405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2587</TotalTime>
  <Words>677</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Bookman Old Style</vt:lpstr>
      <vt:lpstr>Calibri</vt:lpstr>
      <vt:lpstr>Symbol</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Yash Mahale</cp:lastModifiedBy>
  <cp:revision>237</cp:revision>
  <dcterms:created xsi:type="dcterms:W3CDTF">2009-07-23T11:11:30Z</dcterms:created>
  <dcterms:modified xsi:type="dcterms:W3CDTF">2022-01-06T14:38:59Z</dcterms:modified>
</cp:coreProperties>
</file>