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2" d="100"/>
          <a:sy n="42" d="100"/>
        </p:scale>
        <p:origin x="43" y="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8814EF-5AC2-48E9-8A46-AF8EA0FC5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DC6F1-5E26-4BBA-AD26-5051E714D6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IN"/>
              <a:t>16-01-2022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691B0-48B0-4A3D-83E1-CEA78ED4CE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fffff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2E9C5-E728-477E-ABC6-B650508CB0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E45DE-0144-42EE-899D-0253262D5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6889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IN"/>
              <a:t>16-01-2022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fffff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5A9F9-1341-4115-BD4E-1CD26BE81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4982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03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45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675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15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100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018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029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053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90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26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98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77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41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81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2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2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35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16-01-2022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E7BC4-FE64-4536-B481-ADFE01078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214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E29D-37B6-44F0-97BB-45C013400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118" y="141551"/>
            <a:ext cx="10184235" cy="954617"/>
          </a:xfr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6000" cap="none" dirty="0">
                <a:ln/>
                <a:solidFill>
                  <a:schemeClr val="accent3"/>
                </a:solidFill>
                <a:effectLst/>
              </a:rPr>
              <a:t>Life Expectancy (WHO)</a:t>
            </a:r>
            <a:endParaRPr lang="en-IN" sz="6000" cap="none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47AF9B-8AAD-4D5D-A080-C139F13EA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650" y="5377343"/>
            <a:ext cx="9656977" cy="541927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Kaggle link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https://www.kaggle.com/kumarajarshi/life-expectancy-who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5602" name="Picture 2" descr="Life Expectancy Images, Stock Photos &amp;amp; Vectors | Shutterstock">
            <a:extLst>
              <a:ext uri="{FF2B5EF4-FFF2-40B4-BE49-F238E27FC236}">
                <a16:creationId xmlns:a16="http://schemas.microsoft.com/office/drawing/2014/main" id="{7E1C61C9-E8DC-4E5C-BC83-BFB90967EB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85"/>
          <a:stretch/>
        </p:blipFill>
        <p:spPr bwMode="auto">
          <a:xfrm>
            <a:off x="3156749" y="1250181"/>
            <a:ext cx="6196975" cy="397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8A05E6F-7DF4-48DE-BC17-C8D1A713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08C8EDF-BE2A-43FD-B634-656F4364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68F886B-4772-4EC3-833E-0E8383A5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41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6AC3CBC-E79F-482B-9A3B-F2BC1E3A8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60" y="157161"/>
            <a:ext cx="5246568" cy="319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A47056F-604C-4734-B9FF-F121AC69F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690" y="100514"/>
            <a:ext cx="5391039" cy="3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99FF6C92-0598-4404-AAAB-64F2B56D4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0" y="3594367"/>
            <a:ext cx="5144657" cy="310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1FEBAF33-7CBB-4836-ADF0-0B98CB7CC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690" y="3502241"/>
            <a:ext cx="5391039" cy="3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318FF6-372B-4395-BA67-9EBEF316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8687D68-9F5C-4DB6-9878-E8EF493B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7439EB-4486-43CE-96C0-976D6066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2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FC75E2CB-7932-418F-85E8-141507570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18" y="249154"/>
            <a:ext cx="5266170" cy="317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EE2DA052-0096-45CF-98DD-68A9840F6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212" y="249154"/>
            <a:ext cx="5266170" cy="317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F149A17B-8D11-466C-94D5-39647E70B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18" y="3557337"/>
            <a:ext cx="5302141" cy="317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94430DFB-5059-4724-BAA9-68A412F76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26" y="3504705"/>
            <a:ext cx="5302141" cy="323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E9E603F-50A1-491D-9700-72725DF7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926CFF-B14B-416E-BE4D-6DB34024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062ADD-FDD6-4615-9B1B-499F4B68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E1E693D3-15B6-4AC1-9971-F6AB09206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1323975"/>
            <a:ext cx="690562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9333BF-7245-4D59-AF57-B03BE1B4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F82395-5A1D-4473-AB84-A0E77665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FA1A50-6C04-4752-B025-7A3A5230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37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8BC5-1A28-4D48-A740-22A107D1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63" y="1022851"/>
            <a:ext cx="5001126" cy="1325563"/>
          </a:xfrm>
        </p:spPr>
        <p:txBody>
          <a:bodyPr>
            <a:normAutofit/>
          </a:bodyPr>
          <a:lstStyle/>
          <a:p>
            <a:pPr algn="l"/>
            <a:r>
              <a:rPr lang="en-US" sz="4400" b="1" u="sng" dirty="0">
                <a:solidFill>
                  <a:schemeClr val="accent2">
                    <a:lumMod val="75000"/>
                  </a:schemeClr>
                </a:solidFill>
              </a:rPr>
              <a:t>Checking for outliers</a:t>
            </a:r>
            <a:endParaRPr lang="en-IN" sz="44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D8153E6-6983-411B-A2B3-13D7E6589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25" y="108213"/>
            <a:ext cx="5023912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246C32E8-8DCA-47D3-ABD6-A55413E63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8" y="3359413"/>
            <a:ext cx="5237371" cy="338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2EA40497-CE56-4244-BAF0-0B8108F25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25" y="3498587"/>
            <a:ext cx="5023913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80AEC-BE48-4E9F-871E-7CEE9296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790E0-56DE-4650-9FF1-6893B58B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98A55-3842-4BE8-8E15-E8EB90FF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312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F3185617-EDCE-4819-A0B8-543B3D6DD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7" y="105829"/>
            <a:ext cx="4973053" cy="321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E09CC7EE-4EC7-4CAC-A237-02C61BD0F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064" y="105829"/>
            <a:ext cx="4973053" cy="321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906D7BDF-DB88-4409-ADBD-FD830369A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7" y="3538590"/>
            <a:ext cx="4966735" cy="32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D63BFDC5-991C-4B93-8F5B-FF88E9FD7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883" y="3548616"/>
            <a:ext cx="4952234" cy="32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3D27A96-905E-497D-B884-528AE17E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74E8F6-BE94-4C67-AAF3-231B115F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8D4AC5-6FA7-4ED4-BA34-F61D0CE4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65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E977F151-1CA9-40BF-9464-DB080825F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92365"/>
            <a:ext cx="5038184" cy="326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EDF2D717-8A99-454E-86AA-2DE7D1FEB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213" y="92366"/>
            <a:ext cx="5038186" cy="326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36E57551-5652-4C7D-A068-F8DB0018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3505200"/>
            <a:ext cx="5058401" cy="327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D44C591B-8F0D-48C3-B6CC-6EC90708B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997" y="3505199"/>
            <a:ext cx="5058402" cy="327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D9790D8-74A1-4F95-AA07-1C3E2599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2BB3AC-BB51-48BD-A96C-90E01D99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8AC8A4-D0B9-4DAA-BF1C-9D379590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844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81C8B85C-A805-478C-A825-3D88441A9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" y="73892"/>
            <a:ext cx="4938279" cy="319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54BC6CE9-6F47-4580-8B78-4FA123BC8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884" y="73892"/>
            <a:ext cx="4938280" cy="319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F3F3340A-A580-48B1-A19D-D5C253B25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" y="3588326"/>
            <a:ext cx="4938278" cy="319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083FDFC9-3892-46CE-AE08-7FE96718C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884" y="3588325"/>
            <a:ext cx="4938280" cy="319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4E6FCD2-0993-4F66-95EC-8DE46B97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358ABF6-0895-4631-8E38-EF3F7E43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33B2BF-49B8-4C1C-B2F9-1B891680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967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71653724-A5A7-428C-A151-BF504ECEA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9" y="92364"/>
            <a:ext cx="4924006" cy="318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7C453255-E36F-4229-84AA-009DB3023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345" y="92364"/>
            <a:ext cx="4924006" cy="318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3E7D61AC-E2EE-44F4-9859-41FEEDF79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9" y="3579091"/>
            <a:ext cx="4967262" cy="318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1C67C279-B491-4E86-B669-1C336066A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343" y="3579090"/>
            <a:ext cx="4924007" cy="318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CFA32D4-3AB4-4EDC-BD4F-23762739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48DBC7-23F8-4AC8-AB17-BCA5BBF3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2F9BD1-E959-4740-B2C1-B302587F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795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1D8AAD95-2C96-4EF1-98A6-EAF001153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27747"/>
            <a:ext cx="5293895" cy="342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936C2F-ABBA-486F-86C7-CFEB88B8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34897D-7291-443A-ADDB-9A95B525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36B87A-7268-4A2D-8581-534E97D6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591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9960-579E-4C1E-848C-FACD686EE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68" y="695171"/>
            <a:ext cx="5883631" cy="1325563"/>
          </a:xfrm>
        </p:spPr>
        <p:txBody>
          <a:bodyPr>
            <a:noAutofit/>
          </a:bodyPr>
          <a:lstStyle/>
          <a:p>
            <a:pPr algn="l"/>
            <a:r>
              <a:rPr lang="en-US" sz="4400" b="1" u="sng" dirty="0">
                <a:solidFill>
                  <a:schemeClr val="accent2">
                    <a:lumMod val="75000"/>
                  </a:schemeClr>
                </a:solidFill>
              </a:rPr>
              <a:t>After treating Outliers</a:t>
            </a:r>
            <a:endParaRPr lang="en-IN" sz="44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6654C527-B1BE-4034-83CC-706A72DD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271" y="110837"/>
            <a:ext cx="4943407" cy="319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8F1F1696-DDDC-430A-A102-CD0DFF4AB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268" y="3539835"/>
            <a:ext cx="4943409" cy="319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6174FF8B-218D-4A95-8A32-932CB1FEC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3" y="3429000"/>
            <a:ext cx="5114676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8E4522-E5DA-4A4B-83B1-E43A26FA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C867B1-FAEF-4171-BC36-8451EF71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552C9-7930-424E-A8BB-8A6488B1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33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6238-D301-4B7E-A11E-9901680BD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96145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accent2">
                    <a:lumMod val="75000"/>
                  </a:schemeClr>
                </a:solidFill>
              </a:rPr>
              <a:t>Predictor</a:t>
            </a: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 :</a:t>
            </a:r>
            <a:r>
              <a:rPr lang="en-US" sz="4400" b="1" dirty="0"/>
              <a:t> 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B322-2126-4AC0-BAE7-E6B1460C2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14400"/>
            <a:ext cx="5181600" cy="5943600"/>
          </a:xfrm>
        </p:spPr>
        <p:txBody>
          <a:bodyPr>
            <a:normAutofit/>
          </a:bodyPr>
          <a:lstStyle/>
          <a:p>
            <a:r>
              <a:rPr lang="en-US" dirty="0"/>
              <a:t>Country</a:t>
            </a:r>
          </a:p>
          <a:p>
            <a:r>
              <a:rPr lang="en-US" dirty="0"/>
              <a:t>Year</a:t>
            </a:r>
          </a:p>
          <a:p>
            <a:r>
              <a:rPr lang="en-US" dirty="0"/>
              <a:t>Status</a:t>
            </a:r>
          </a:p>
          <a:p>
            <a:r>
              <a:rPr lang="en-US" dirty="0" err="1"/>
              <a:t>Life_expectancy</a:t>
            </a:r>
            <a:endParaRPr lang="en-US" dirty="0"/>
          </a:p>
          <a:p>
            <a:r>
              <a:rPr lang="en-US" dirty="0" err="1"/>
              <a:t>Adult_Mortality</a:t>
            </a:r>
            <a:endParaRPr lang="en-US" dirty="0"/>
          </a:p>
          <a:p>
            <a:r>
              <a:rPr lang="en-US" dirty="0" err="1"/>
              <a:t>Infant_deaths</a:t>
            </a:r>
            <a:endParaRPr lang="en-US" dirty="0"/>
          </a:p>
          <a:p>
            <a:r>
              <a:rPr lang="en-US" dirty="0"/>
              <a:t>Alcohol</a:t>
            </a:r>
          </a:p>
          <a:p>
            <a:r>
              <a:rPr lang="en-US" dirty="0" err="1"/>
              <a:t>percentage_expenditure</a:t>
            </a:r>
            <a:endParaRPr lang="en-US" dirty="0"/>
          </a:p>
          <a:p>
            <a:r>
              <a:rPr lang="en-IN" dirty="0" err="1"/>
              <a:t>Hepatitis_B</a:t>
            </a:r>
            <a:endParaRPr lang="en-IN" dirty="0"/>
          </a:p>
          <a:p>
            <a:r>
              <a:rPr lang="en-IN" dirty="0"/>
              <a:t>Measles</a:t>
            </a:r>
          </a:p>
          <a:p>
            <a:r>
              <a:rPr lang="en-IN" dirty="0"/>
              <a:t>BMI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43AF9-F00A-430C-AEBB-B8E155691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914399"/>
            <a:ext cx="5638800" cy="5925345"/>
          </a:xfrm>
        </p:spPr>
        <p:txBody>
          <a:bodyPr>
            <a:normAutofit/>
          </a:bodyPr>
          <a:lstStyle/>
          <a:p>
            <a:r>
              <a:rPr lang="en-US" dirty="0"/>
              <a:t>under-five_deaths</a:t>
            </a:r>
          </a:p>
          <a:p>
            <a:r>
              <a:rPr lang="en-US" dirty="0"/>
              <a:t>Polio</a:t>
            </a:r>
          </a:p>
          <a:p>
            <a:r>
              <a:rPr lang="en-US" dirty="0"/>
              <a:t>Total_expenditure</a:t>
            </a:r>
          </a:p>
          <a:p>
            <a:r>
              <a:rPr lang="en-US" dirty="0"/>
              <a:t>Diphtheria</a:t>
            </a:r>
          </a:p>
          <a:p>
            <a:r>
              <a:rPr lang="en-US" dirty="0"/>
              <a:t>HIV_AIDS</a:t>
            </a:r>
          </a:p>
          <a:p>
            <a:r>
              <a:rPr lang="en-US" dirty="0"/>
              <a:t>GDP</a:t>
            </a:r>
          </a:p>
          <a:p>
            <a:r>
              <a:rPr lang="en-US" dirty="0"/>
              <a:t>Population</a:t>
            </a:r>
          </a:p>
          <a:p>
            <a:r>
              <a:rPr lang="en-US" dirty="0"/>
              <a:t>thinness_1-19_years</a:t>
            </a:r>
          </a:p>
          <a:p>
            <a:r>
              <a:rPr lang="en-IN" dirty="0"/>
              <a:t>thinness_5-9_years</a:t>
            </a:r>
          </a:p>
          <a:p>
            <a:r>
              <a:rPr lang="en-IN" dirty="0"/>
              <a:t>Income_composition_of_resourses</a:t>
            </a:r>
          </a:p>
          <a:p>
            <a:r>
              <a:rPr lang="en-IN" dirty="0"/>
              <a:t>Schooling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49B6CCA-8166-4FAB-83DA-36AD76CB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63796" y="6238874"/>
            <a:ext cx="2743200" cy="365125"/>
          </a:xfrm>
        </p:spPr>
        <p:txBody>
          <a:bodyPr/>
          <a:lstStyle/>
          <a:p>
            <a:r>
              <a:rPr lang="en-US" dirty="0"/>
              <a:t>16-01-2022</a:t>
            </a:r>
            <a:endParaRPr lang="en-IN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E7C5C21-788C-4490-840D-94574B15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6" y="6238875"/>
            <a:ext cx="6672865" cy="365125"/>
          </a:xfrm>
        </p:spPr>
        <p:txBody>
          <a:bodyPr/>
          <a:lstStyle/>
          <a:p>
            <a:r>
              <a:rPr lang="en-IN" dirty="0"/>
              <a:t>Yash Mangukiya                       ymangukiya1234@gmail.com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E4EE74-BFCA-4D7D-A44C-7A2DA0E8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23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202D11AF-14A1-4DA2-8323-DC4F83B09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" y="73891"/>
            <a:ext cx="5074148" cy="32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EBC985C8-1FBF-4DD1-B5DA-5A88DEA2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723" y="73891"/>
            <a:ext cx="5074149" cy="32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C6D5CE53-BBCF-4392-904E-52B5E7CB9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" y="3502890"/>
            <a:ext cx="5074150" cy="327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4" name="Picture 10">
            <a:extLst>
              <a:ext uri="{FF2B5EF4-FFF2-40B4-BE49-F238E27FC236}">
                <a16:creationId xmlns:a16="http://schemas.microsoft.com/office/drawing/2014/main" id="{B597209D-22B2-4505-BA6B-F473BC789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722" y="3502890"/>
            <a:ext cx="5074150" cy="327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5C75AF-5341-4EE2-9B5F-9D4B3078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A7BA2F3-34D3-4005-9B8D-6FC6F9D6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A71AD5-A9D0-4D93-9490-126A292C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912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7A0F4C36-FCB4-4A87-8BE3-ACEFC74B8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10837"/>
            <a:ext cx="5002681" cy="323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76941A60-1EE0-4BDA-89ED-A43FD06CD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718" y="110837"/>
            <a:ext cx="5002681" cy="32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4067C13C-753D-4CFC-B2BA-BC150BD20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595656"/>
            <a:ext cx="4995368" cy="323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>
            <a:extLst>
              <a:ext uri="{FF2B5EF4-FFF2-40B4-BE49-F238E27FC236}">
                <a16:creationId xmlns:a16="http://schemas.microsoft.com/office/drawing/2014/main" id="{7A98A015-53B6-46B3-B00A-63173FD86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711" y="3509704"/>
            <a:ext cx="5049687" cy="326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5F0314-19E1-4E39-8DC5-C1B6B44D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DA6E1AA-38D3-41C7-A3E3-761D2FE4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0F972A-217A-46B4-943E-4E169325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183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5E3E-3B96-4780-BF36-4EDA3128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44" y="111051"/>
            <a:ext cx="6273556" cy="1325563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accent2">
                    <a:lumMod val="75000"/>
                  </a:schemeClr>
                </a:solidFill>
              </a:rPr>
              <a:t>Statistical test</a:t>
            </a:r>
            <a:endParaRPr lang="en-IN" sz="44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D7609-CC56-4B75-833D-3576EBC9D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883" y="1598548"/>
            <a:ext cx="1958510" cy="6172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63385F-E6EC-4042-A27D-C69CEB3CD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883" y="2377755"/>
            <a:ext cx="2088061" cy="32082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BC64AC-A382-4C76-973D-97FF2739A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210" y="1598548"/>
            <a:ext cx="2080440" cy="38941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FC9035-78F0-4827-995F-590DAC6AD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4774" y="1598548"/>
            <a:ext cx="2408129" cy="4473328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8F976BA-C2F2-4E89-AC3E-8D50F835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8752797-820B-40A3-8E39-1623DB06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5814B76-7300-432F-B700-6039EB22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22</a:t>
            </a:fld>
            <a:endParaRPr lang="en-IN"/>
          </a:p>
        </p:txBody>
      </p:sp>
      <p:pic>
        <p:nvPicPr>
          <p:cNvPr id="19" name="Graphic 18" descr="Checklist">
            <a:extLst>
              <a:ext uri="{FF2B5EF4-FFF2-40B4-BE49-F238E27FC236}">
                <a16:creationId xmlns:a16="http://schemas.microsoft.com/office/drawing/2014/main" id="{CF979D9B-C107-4666-833A-8CF13F3F83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27650" y="316632"/>
            <a:ext cx="914400" cy="9144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26176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FFD6-F2AD-4761-B8C2-40604493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chemeClr val="accent2">
                    <a:lumMod val="75000"/>
                  </a:schemeClr>
                </a:solidFill>
              </a:rPr>
              <a:t>Object variables :</a:t>
            </a:r>
            <a:endParaRPr lang="en-IN" sz="48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D2B0976-D715-4610-BD52-C90AB9DA66BB}"/>
              </a:ext>
            </a:extLst>
          </p:cNvPr>
          <p:cNvSpPr txBox="1">
            <a:spLocks/>
          </p:cNvSpPr>
          <p:nvPr/>
        </p:nvSpPr>
        <p:spPr>
          <a:xfrm>
            <a:off x="1336964" y="18430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Checking for null values :</a:t>
            </a:r>
            <a:endParaRPr lang="en-IN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D45C0-7355-4047-B180-EC4EAE8E8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838" y="3805153"/>
            <a:ext cx="2695362" cy="1462599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340A9BB-FF22-4D15-81A4-53FBDFCF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EF19693-10B2-457B-B3E6-F6E7FE57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7D4041-8C04-4C49-AE2D-F32403A0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23</a:t>
            </a:fld>
            <a:endParaRPr lang="en-IN"/>
          </a:p>
        </p:txBody>
      </p:sp>
      <p:pic>
        <p:nvPicPr>
          <p:cNvPr id="14" name="Graphic 13" descr="Magnifying glass">
            <a:extLst>
              <a:ext uri="{FF2B5EF4-FFF2-40B4-BE49-F238E27FC236}">
                <a16:creationId xmlns:a16="http://schemas.microsoft.com/office/drawing/2014/main" id="{7353D5FF-8183-4736-900E-CFBFA7A7E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82" y="20486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99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B84F-5A8F-4863-85F6-8D270F09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92" y="175045"/>
            <a:ext cx="4103255" cy="1325563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accent2">
                    <a:lumMod val="75000"/>
                  </a:schemeClr>
                </a:solidFill>
              </a:rPr>
              <a:t>Count plot</a:t>
            </a:r>
            <a:endParaRPr lang="en-IN" sz="44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4E1E7-EB6A-4D78-A3C4-6ADFD3414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3275"/>
            <a:ext cx="3078747" cy="3330229"/>
          </a:xfrm>
          <a:prstGeom prst="rect">
            <a:avLst/>
          </a:prstGeom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0E9487BA-8AE1-465E-AD98-32DF115C9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148" y="70313"/>
            <a:ext cx="6756820" cy="324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4708A8D2-88AF-4F65-AE28-39EDABE05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148" y="3429000"/>
            <a:ext cx="6756820" cy="325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E7EBA1C-946C-4C7B-A903-E78E904B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B03D20E-4716-4421-BA4C-17D18F9E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5CD27EE-E729-4564-A093-0EFEAFBF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24</a:t>
            </a:fld>
            <a:endParaRPr lang="en-IN"/>
          </a:p>
        </p:txBody>
      </p:sp>
      <p:pic>
        <p:nvPicPr>
          <p:cNvPr id="14" name="Graphic 13" descr="Bar chart RTL">
            <a:extLst>
              <a:ext uri="{FF2B5EF4-FFF2-40B4-BE49-F238E27FC236}">
                <a16:creationId xmlns:a16="http://schemas.microsoft.com/office/drawing/2014/main" id="{905D7AD1-3930-4481-9691-11E7B95E19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8036" y="1233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69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6FF6-001F-4A0A-B3AD-7E06BFA3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b="1" u="sng" dirty="0">
                <a:solidFill>
                  <a:schemeClr val="accent2">
                    <a:lumMod val="75000"/>
                  </a:schemeClr>
                </a:solidFill>
              </a:rPr>
              <a:t>Statistical Test : </a:t>
            </a:r>
            <a:endParaRPr lang="en-IN" sz="44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B32D2-E0D5-413F-B513-C8F3C204C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315"/>
          <a:stretch/>
        </p:blipFill>
        <p:spPr>
          <a:xfrm>
            <a:off x="1198002" y="3127297"/>
            <a:ext cx="8116294" cy="1765546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BB470ED-879B-46D1-9C7E-CE3A31A1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AC8B29F-3F70-4AE9-9C9D-A8E293D1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8C54EF0-BEB2-4F0C-B725-34C1D5AB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25</a:t>
            </a:fld>
            <a:endParaRPr lang="en-IN"/>
          </a:p>
        </p:txBody>
      </p:sp>
      <p:pic>
        <p:nvPicPr>
          <p:cNvPr id="12" name="Graphic 11" descr="Checklist">
            <a:extLst>
              <a:ext uri="{FF2B5EF4-FFF2-40B4-BE49-F238E27FC236}">
                <a16:creationId xmlns:a16="http://schemas.microsoft.com/office/drawing/2014/main" id="{0CFD5A62-849A-4E67-A1D6-38A02D9FF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2523" y="815560"/>
            <a:ext cx="914400" cy="9144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26732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96CB-7E0D-456C-BE6B-CFEA3FD0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accent2">
                    <a:lumMod val="75000"/>
                  </a:schemeClr>
                </a:solidFill>
              </a:rPr>
              <a:t>Good predictor</a:t>
            </a:r>
            <a:endParaRPr lang="en-IN" sz="44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7E64D-EF4C-4133-AA15-08C592EB8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  <a:p>
            <a:r>
              <a:rPr lang="en-US" dirty="0"/>
              <a:t>Adult_Mortality</a:t>
            </a:r>
          </a:p>
          <a:p>
            <a:r>
              <a:rPr lang="en-US" dirty="0"/>
              <a:t>BMI</a:t>
            </a:r>
          </a:p>
          <a:p>
            <a:r>
              <a:rPr lang="en-US" dirty="0"/>
              <a:t>HIV_AIDS</a:t>
            </a:r>
          </a:p>
          <a:p>
            <a:r>
              <a:rPr lang="en-US" dirty="0" err="1"/>
              <a:t>Income_composition_of_resources</a:t>
            </a:r>
            <a:endParaRPr lang="en-US" dirty="0"/>
          </a:p>
          <a:p>
            <a:r>
              <a:rPr lang="en-US" dirty="0"/>
              <a:t>Schooling</a:t>
            </a:r>
            <a:endParaRPr lang="en-IN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82AF085-634B-4E74-9365-99D13B06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97C2E-ACD3-425F-B45F-3CAB52CF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BEF5BD2-E1AB-4326-81E7-FE41AB37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26</a:t>
            </a:fld>
            <a:endParaRPr lang="en-IN"/>
          </a:p>
        </p:txBody>
      </p:sp>
      <p:pic>
        <p:nvPicPr>
          <p:cNvPr id="11" name="Graphic 10" descr="Bullseye">
            <a:extLst>
              <a:ext uri="{FF2B5EF4-FFF2-40B4-BE49-F238E27FC236}">
                <a16:creationId xmlns:a16="http://schemas.microsoft.com/office/drawing/2014/main" id="{08E9A262-1D0A-48C0-BD91-C57BF3D49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3235" y="2193636"/>
            <a:ext cx="2470727" cy="247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30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E3F1-2F25-45E1-9CEA-322C3DB2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912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accent2">
                    <a:lumMod val="75000"/>
                  </a:schemeClr>
                </a:solidFill>
              </a:rPr>
              <a:t>OLS Model With Good Predictors</a:t>
            </a:r>
            <a:endParaRPr lang="en-IN" sz="44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9EEFC-BAFD-4014-99A6-A8A63DA32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489" y="1519475"/>
            <a:ext cx="8447022" cy="497340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845D7A2-7913-40FE-90D6-40294348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D1D3E43-464E-4C7A-9F78-477A1F27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AD1C44C-2632-4F92-B740-C717F34A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524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8079-E1AA-48DC-A0D9-896088ED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accent2">
                    <a:lumMod val="75000"/>
                  </a:schemeClr>
                </a:solidFill>
              </a:rPr>
              <a:t>VIF</a:t>
            </a:r>
            <a:endParaRPr lang="en-IN" sz="44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29632-B4A7-45BE-B806-E1FF695C4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243" y="2480957"/>
            <a:ext cx="4701103" cy="1698246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65FA3C3-B5E9-4F39-8995-68BC515A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7A3770B-0F12-4278-BC08-8A6139F9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1D13E9E-42C4-4CCD-A614-A0C3D665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148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644E-83C1-43F7-B293-6255744B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accent2">
                    <a:lumMod val="75000"/>
                  </a:schemeClr>
                </a:solidFill>
              </a:rPr>
              <a:t>OLS Model With VIF &lt; 10</a:t>
            </a:r>
            <a:endParaRPr lang="en-IN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7718B-FADF-4E3D-926D-6ABCF0679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285" y="1518159"/>
            <a:ext cx="8903429" cy="5087673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5C26280-D844-47EE-A2C8-387839AB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0698875-C3B7-436B-8A36-77DC50C1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7FF280C-EC0F-4719-A7DF-79016A65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87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5336-74C1-4062-A215-D45BBAFE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accent2">
                    <a:lumMod val="75000"/>
                  </a:schemeClr>
                </a:solidFill>
              </a:rPr>
              <a:t>Understanding Data : </a:t>
            </a:r>
            <a:endParaRPr lang="en-IN" sz="44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BB51B-9735-4E14-97C8-61B6707DF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41" y="2775638"/>
            <a:ext cx="8809989" cy="1668025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0E69172-62C5-4187-B8F3-0C018738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63AAB77-ED61-4A58-9A4E-7EC64C9F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C5F7EE4-C9D9-4C16-915B-707C4110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3</a:t>
            </a:fld>
            <a:endParaRPr lang="en-IN"/>
          </a:p>
        </p:txBody>
      </p:sp>
      <p:pic>
        <p:nvPicPr>
          <p:cNvPr id="13" name="Graphic 12" descr="Head with gears">
            <a:extLst>
              <a:ext uri="{FF2B5EF4-FFF2-40B4-BE49-F238E27FC236}">
                <a16:creationId xmlns:a16="http://schemas.microsoft.com/office/drawing/2014/main" id="{8E03EC99-F969-4F4D-8E52-D3CB88F14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444" y="8788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12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900B-3303-4DE5-88D3-C09A9A09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0" u="sng" dirty="0">
                <a:solidFill>
                  <a:schemeClr val="accent2">
                    <a:lumMod val="75000"/>
                  </a:schemeClr>
                </a:solidFill>
                <a:effectLst/>
              </a:rPr>
              <a:t>Predictions on test data and Residuals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B1D1F-C51B-4F16-8EB7-B46579610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882" y="2357883"/>
            <a:ext cx="2377646" cy="2430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F49339-8BD3-4E68-94C7-C6F365C31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187" y="2217315"/>
            <a:ext cx="3193057" cy="2423370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161D5A8-0F71-4011-AB11-26E9CEFC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B7C6ACC-C96F-4B44-A890-0D6A0167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0A158C2-E743-42F4-822C-8C6A5183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500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40F38E-A1A3-41D2-AD3E-1A36C7E8E46B}"/>
              </a:ext>
            </a:extLst>
          </p:cNvPr>
          <p:cNvSpPr txBox="1"/>
          <p:nvPr/>
        </p:nvSpPr>
        <p:spPr>
          <a:xfrm>
            <a:off x="1543050" y="1720840"/>
            <a:ext cx="8646027" cy="341632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Assumptions </a:t>
            </a:r>
            <a:b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(Health Check)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06C45FC-FC15-43C3-A315-038E9540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6A5F590-7B36-4461-BC60-3FADE3DC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DF3656C-E597-41C5-B727-906D6750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314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D096-ACEE-4695-BA9E-B0299880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161557"/>
            <a:ext cx="10353761" cy="1326321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accent2">
                    <a:lumMod val="75000"/>
                  </a:schemeClr>
                </a:solidFill>
              </a:rPr>
              <a:t>Normality</a:t>
            </a:r>
            <a:endParaRPr lang="en-IN" sz="44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4039646B-8D70-4EE2-B517-AA0B287FB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106" y="1487878"/>
            <a:ext cx="7653787" cy="464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B78EF-A867-4C31-994A-2EE71C00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6F3D9-3F8D-48F2-8218-76D04BBF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BAE36E-7129-4DC3-B999-FB45894A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528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E477-8BF4-464F-80EC-72CEC7F2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79" y="1694812"/>
            <a:ext cx="3457494" cy="1446422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accent2">
                    <a:lumMod val="75000"/>
                  </a:schemeClr>
                </a:solidFill>
              </a:rPr>
              <a:t>Linearity</a:t>
            </a:r>
            <a:endParaRPr lang="en-IN" sz="44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6335B43E-8760-4E3B-994A-9208F5F99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526" y="192947"/>
            <a:ext cx="6858000" cy="607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D6364-8A83-449B-8271-05225CD4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9597E-1C2E-4E5A-88BE-DA26E356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0511B-D0F0-47F7-AE25-18A2A573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133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190880FD-C228-4820-AC24-48B7A963A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4" y="1681163"/>
            <a:ext cx="11877965" cy="349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23315-DF09-4526-A43F-947C1DF9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AB34A5-0116-47E9-B440-A838AD16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444ED-04DC-4EFE-B83B-029D4740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818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05D9-A3A1-4E81-8365-8FCEF4366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43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4400" b="1" i="0" u="sng" dirty="0">
                <a:solidFill>
                  <a:schemeClr val="accent2">
                    <a:lumMod val="75000"/>
                  </a:schemeClr>
                </a:solidFill>
                <a:effectLst/>
              </a:rPr>
              <a:t>Independence of observation</a:t>
            </a:r>
            <a:endParaRPr lang="en-IN" sz="44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6B14A314-B5B8-465D-80D6-46360035C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232" y="1273640"/>
            <a:ext cx="7755535" cy="47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94537-DEF8-46CA-85A5-2A336FE7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79C371-2368-4CC5-90B6-413C04DA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18E99-69AE-4056-9B96-EAD1F646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442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BB66-AA34-48A4-B831-71893BC4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50982"/>
            <a:ext cx="10353761" cy="1326321"/>
          </a:xfrm>
        </p:spPr>
        <p:txBody>
          <a:bodyPr>
            <a:normAutofit/>
          </a:bodyPr>
          <a:lstStyle/>
          <a:p>
            <a:r>
              <a:rPr lang="en-IN" sz="4400" b="1" i="0" u="sng" dirty="0">
                <a:solidFill>
                  <a:schemeClr val="accent2">
                    <a:lumMod val="75000"/>
                  </a:schemeClr>
                </a:solidFill>
                <a:effectLst/>
              </a:rPr>
              <a:t>Constant Error Variance</a:t>
            </a:r>
            <a:br>
              <a:rPr lang="en-IN" sz="4400" b="1" i="0" u="sng" dirty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IN" sz="4400" b="1" i="0" u="sng" dirty="0">
                <a:solidFill>
                  <a:schemeClr val="accent2">
                    <a:lumMod val="75000"/>
                  </a:schemeClr>
                </a:solidFill>
                <a:effectLst/>
              </a:rPr>
              <a:t>[heteroscedasticity]</a:t>
            </a:r>
            <a:endParaRPr lang="en-IN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70488896-D2E6-4439-8EDC-145C4F37D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173" y="2012012"/>
            <a:ext cx="7129652" cy="434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E9ADD-E2BF-4C92-B865-FE604BE6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DF468-01A5-4831-9291-666BC019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A7F9A-53D9-4839-B7D1-7BB1C8DA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077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9D1C-7A0D-4AB1-B367-00D324F1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accent2">
                    <a:lumMod val="75000"/>
                  </a:schemeClr>
                </a:solidFill>
              </a:rPr>
              <a:t>VIF</a:t>
            </a:r>
            <a:endParaRPr lang="en-IN" sz="44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594F0-AAAA-483C-B3EA-F4D370066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905" y="2489007"/>
            <a:ext cx="5346189" cy="1529319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BF43C50-CC46-4CDF-B1A4-9669C1A1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F534A8E-2C4F-4D16-AB17-F4622AE1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6C39104-5E82-421E-B224-DA9BD660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141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2A09-F3BA-49BB-A3E0-637D9A23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accent2">
                    <a:lumMod val="75000"/>
                  </a:schemeClr>
                </a:solidFill>
              </a:rPr>
              <a:t>Durbin Watson</a:t>
            </a:r>
            <a:endParaRPr lang="en-IN" sz="44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B7430D-1DE5-4848-8039-0F2908751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165" y="2398485"/>
            <a:ext cx="5485670" cy="206103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9756572-9E9C-416F-94F2-3A79C631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5A4A828-F9A2-4C08-91C6-74E2C253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A1C1ED7-241D-431F-8F25-DE1839DE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4188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ECA8F-778D-4FC1-AFE8-8B337E89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0145"/>
            <a:ext cx="10353761" cy="1326321"/>
          </a:xfrm>
        </p:spPr>
        <p:txBody>
          <a:bodyPr>
            <a:normAutofit/>
          </a:bodyPr>
          <a:lstStyle/>
          <a:p>
            <a:r>
              <a:rPr lang="en-IN" sz="4400" b="1" i="0" u="sng" dirty="0">
                <a:solidFill>
                  <a:schemeClr val="accent2">
                    <a:lumMod val="75000"/>
                  </a:schemeClr>
                </a:solidFill>
                <a:effectLst/>
              </a:rPr>
              <a:t>RMSE: the final verdict!</a:t>
            </a:r>
            <a:endParaRPr lang="en-IN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A42F1-6767-4FE5-B373-5BFBF1004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72" y="1854242"/>
            <a:ext cx="2454903" cy="2865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05DAFB-CED8-4074-9948-E926CD555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319" y="1854241"/>
            <a:ext cx="1851820" cy="9355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FA0CB7-DA12-45F6-9174-B77C939D8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318" y="3620768"/>
            <a:ext cx="2418509" cy="9355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DF6049-A889-478F-8B3F-6A0BC744A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9667" y="1854241"/>
            <a:ext cx="3344133" cy="2216897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DE7D2E35-5178-48F0-B7B0-3F9A9366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F8A56F1E-F03F-47FB-A77F-71BC1784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F90E623-F3F1-40CD-8AD7-587A4960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90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B3E5-2D81-41E8-B93C-30BAD6BD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11" y="2594977"/>
            <a:ext cx="3396916" cy="1325563"/>
          </a:xfrm>
        </p:spPr>
        <p:txBody>
          <a:bodyPr>
            <a:noAutofit/>
          </a:bodyPr>
          <a:lstStyle/>
          <a:p>
            <a:pPr algn="l"/>
            <a:r>
              <a:rPr lang="en-US" sz="4400" b="1" u="sng" dirty="0">
                <a:solidFill>
                  <a:schemeClr val="accent2">
                    <a:lumMod val="75000"/>
                  </a:schemeClr>
                </a:solidFill>
              </a:rPr>
              <a:t>Check the </a:t>
            </a:r>
            <a:br>
              <a:rPr lang="en-US" sz="4400" b="1" u="sng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400" b="1" u="sng" dirty="0">
                <a:solidFill>
                  <a:schemeClr val="accent2">
                    <a:lumMod val="75000"/>
                  </a:schemeClr>
                </a:solidFill>
              </a:rPr>
              <a:t>data types : </a:t>
            </a:r>
            <a:endParaRPr lang="en-IN" sz="44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7AC46-8D5F-4AFA-9E05-19B39B016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273" y="691213"/>
            <a:ext cx="5919538" cy="5475573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A118257-6DB3-4941-B218-38C19804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6033B8A-ACF9-4307-AD1D-3A938FEC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BC09797-63AD-429F-99F5-F07929D1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4</a:t>
            </a:fld>
            <a:endParaRPr lang="en-IN"/>
          </a:p>
        </p:txBody>
      </p:sp>
      <p:pic>
        <p:nvPicPr>
          <p:cNvPr id="12" name="Graphic 11" descr="Magnifying glass">
            <a:extLst>
              <a:ext uri="{FF2B5EF4-FFF2-40B4-BE49-F238E27FC236}">
                <a16:creationId xmlns:a16="http://schemas.microsoft.com/office/drawing/2014/main" id="{DA9EE672-FAB3-4081-B914-F1F4FDFDF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934" y="8539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34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50DF-966E-499B-A7B5-2B91C393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886" y="139393"/>
            <a:ext cx="10353761" cy="1326321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accent2">
                    <a:lumMod val="75000"/>
                  </a:schemeClr>
                </a:solidFill>
              </a:rPr>
              <a:t>Plot</a:t>
            </a:r>
            <a:endParaRPr lang="en-IN" sz="44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0C31A5BF-BD4D-4D3F-8053-A278AEEB5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162" y="1770514"/>
            <a:ext cx="7189675" cy="422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C4810-3642-4B11-8FBF-48BAC446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C352F6-1AE8-4AB3-8FBB-66E9C26C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822DC-F896-402E-8D2C-E1EA3ACB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0547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74BD-C5F1-4D63-9C16-7174DC1D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3529"/>
            <a:ext cx="10353761" cy="1326321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accent2">
                    <a:lumMod val="75000"/>
                  </a:schemeClr>
                </a:solidFill>
              </a:rPr>
              <a:t>SGD Method</a:t>
            </a:r>
            <a:endParaRPr lang="en-IN" sz="44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57488-6C80-40E8-96AA-3F87C303F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77" y="1690688"/>
            <a:ext cx="2751058" cy="685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A9487E-82DA-4E06-8542-82D0B8778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77" y="2911598"/>
            <a:ext cx="2972058" cy="31397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2813CB-2875-4DD9-B1F9-0E24F04CA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912" y="2027925"/>
            <a:ext cx="5425910" cy="1333616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221A357-4CAC-43F1-A9CD-5D883C86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449A779-168F-4E5E-98AE-4817681D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ABE7359-F5F2-4F1A-8735-BA38C896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977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6581-DFA1-4072-9E3D-87556BB6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1040235"/>
          </a:xfrm>
        </p:spPr>
        <p:txBody>
          <a:bodyPr>
            <a:normAutofit/>
          </a:bodyPr>
          <a:lstStyle/>
          <a:p>
            <a:pPr algn="ctr"/>
            <a:r>
              <a:rPr lang="en-US" sz="5000" b="1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 So Much….</a:t>
            </a:r>
            <a:endParaRPr lang="en-IN" sz="5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6626" name="Picture 2" descr="116,064 Inspirational Photos - Free &amp;amp; Royalty-Free Stock Photos from  Dreamstime">
            <a:extLst>
              <a:ext uri="{FF2B5EF4-FFF2-40B4-BE49-F238E27FC236}">
                <a16:creationId xmlns:a16="http://schemas.microsoft.com/office/drawing/2014/main" id="{1670A30E-735E-45E3-BFE1-5E3D44A82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84" y="1216404"/>
            <a:ext cx="6505432" cy="473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2DCB7-91DC-4D53-832E-B90AD84F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D8923-59C7-48D0-A09C-B84856A4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2C2A3-88D1-45FE-A9C5-DEF45D66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40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568D-9316-4EA4-BE73-CDC2AA833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060"/>
            <a:ext cx="5689601" cy="1235242"/>
          </a:xfrm>
        </p:spPr>
        <p:txBody>
          <a:bodyPr>
            <a:noAutofit/>
          </a:bodyPr>
          <a:lstStyle/>
          <a:p>
            <a:pPr algn="l"/>
            <a:r>
              <a:rPr lang="en-US" sz="3300" b="1" u="sng" dirty="0">
                <a:solidFill>
                  <a:schemeClr val="accent2">
                    <a:lumMod val="75000"/>
                  </a:schemeClr>
                </a:solidFill>
              </a:rPr>
              <a:t>Calculating the missing null values : </a:t>
            </a:r>
            <a:endParaRPr lang="en-IN" sz="33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525A7-A1DF-4BD9-B01A-53F708527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90" y="1442302"/>
            <a:ext cx="3885525" cy="503904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8310F04-DFF6-40D5-A440-8551EA2D7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1" y="824681"/>
            <a:ext cx="6348814" cy="558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782F8ED-9203-427E-8650-28FB07D0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55CD9DA-B3EB-480B-BDF4-5F64C387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7DEF49A-3161-4132-B2CF-9614D31A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49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9D0F-0D26-413E-996E-90FF0556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3" y="2311984"/>
            <a:ext cx="3380873" cy="1325563"/>
          </a:xfrm>
        </p:spPr>
        <p:txBody>
          <a:bodyPr>
            <a:noAutofit/>
          </a:bodyPr>
          <a:lstStyle/>
          <a:p>
            <a:pPr algn="l"/>
            <a:r>
              <a:rPr lang="en-US" sz="4400" b="1" u="sng" dirty="0">
                <a:solidFill>
                  <a:schemeClr val="accent2">
                    <a:lumMod val="75000"/>
                  </a:schemeClr>
                </a:solidFill>
              </a:rPr>
              <a:t>After filling </a:t>
            </a:r>
            <a:br>
              <a:rPr lang="en-US" sz="4400" b="1" u="sng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400" b="1" u="sng" dirty="0">
                <a:solidFill>
                  <a:schemeClr val="accent2">
                    <a:lumMod val="75000"/>
                  </a:schemeClr>
                </a:solidFill>
              </a:rPr>
              <a:t>null values : </a:t>
            </a:r>
            <a:endParaRPr lang="en-IN" sz="44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68E201-A7B5-4A89-B929-18059223C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42" y="309538"/>
            <a:ext cx="7327232" cy="623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E1642-4FC9-48E6-A708-D4E679C7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B8E088-98F6-4D42-BBD5-A0F52CB0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B05B2-7858-47B0-A723-3D6570E0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96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BF13-71F3-4091-924A-88EBF139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146" y="361660"/>
            <a:ext cx="4211972" cy="2778627"/>
          </a:xfrm>
        </p:spPr>
        <p:txBody>
          <a:bodyPr>
            <a:normAutofit/>
          </a:bodyPr>
          <a:lstStyle/>
          <a:p>
            <a:pPr algn="l"/>
            <a:r>
              <a:rPr lang="en-US" sz="4400" b="1" u="sng" dirty="0">
                <a:solidFill>
                  <a:schemeClr val="accent2">
                    <a:lumMod val="75000"/>
                  </a:schemeClr>
                </a:solidFill>
              </a:rPr>
              <a:t>Visualizing for </a:t>
            </a:r>
            <a:br>
              <a:rPr lang="en-US" sz="4400" b="1" u="sng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400" b="1" u="sng" dirty="0">
                <a:solidFill>
                  <a:schemeClr val="accent2">
                    <a:lumMod val="75000"/>
                  </a:schemeClr>
                </a:solidFill>
              </a:rPr>
              <a:t>continues variable</a:t>
            </a:r>
            <a:endParaRPr lang="en-IN" sz="4400" u="sng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A1CD55-2070-40C4-8B9E-17D1B57BD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940" y="175334"/>
            <a:ext cx="5336896" cy="32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ED5C87A-068C-445C-8A8B-DD1D6C653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5" y="3429000"/>
            <a:ext cx="5336896" cy="32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DD18239-7694-467B-AA4E-67ABBF917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940" y="3429000"/>
            <a:ext cx="5336896" cy="32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55BB9-7C8A-4C4A-9FA2-72CCEF67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F60E7-11D1-4193-A8ED-05954B14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CEC78-ECD7-4C68-B907-84D6AA84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7</a:t>
            </a:fld>
            <a:endParaRPr lang="en-IN"/>
          </a:p>
        </p:txBody>
      </p:sp>
      <p:pic>
        <p:nvPicPr>
          <p:cNvPr id="11" name="Graphic 10" descr="Bar chart">
            <a:extLst>
              <a:ext uri="{FF2B5EF4-FFF2-40B4-BE49-F238E27FC236}">
                <a16:creationId xmlns:a16="http://schemas.microsoft.com/office/drawing/2014/main" id="{B8510A9D-F616-4ECA-96C6-A52D304AA5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0007" y="11431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8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BA0305A-1AC0-47F5-BAA7-E40116381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64" y="86241"/>
            <a:ext cx="5437915" cy="328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9ACA875-C9E8-4B21-B4DC-EC171B21D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620" y="86239"/>
            <a:ext cx="5437916" cy="328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89DA6BE-8A9B-49CB-BA1E-97C23D81C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64" y="3568854"/>
            <a:ext cx="5434072" cy="320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75420023-6562-4143-942E-2E5F8AE23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620" y="3490532"/>
            <a:ext cx="5434072" cy="328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57163E-A584-4EE7-8C94-9EFC161C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C4A7743-04B2-4143-B9F8-A089A291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B0B3F70-51C5-4B9B-A559-D055791A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83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443B75E-0ADB-407D-BE5F-E9A2D06CD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36" y="125323"/>
            <a:ext cx="5363818" cy="323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C71AE83-3655-48FE-927E-75381D440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0" y="47764"/>
            <a:ext cx="5439413" cy="331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5E4C31AF-1470-49DA-B73D-EFE6ED73E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36" y="3429000"/>
            <a:ext cx="5363818" cy="328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89758027-136A-45F0-AE84-7AF3B017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1" y="3429000"/>
            <a:ext cx="5439413" cy="328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F1478-D6AA-46A1-97AC-047C4511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16-01-2022</a:t>
            </a:r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84955A-B2DC-48B2-9C2B-9DFDE681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Yash Mangukiya                       ymangukiya1234@gmail.com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05EBBC-3B44-405C-BCB3-0A0AC62E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7BC4-FE64-4536-B481-ADFE0107875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272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1569</TotalTime>
  <Words>572</Words>
  <Application>Microsoft Office PowerPoint</Application>
  <PresentationFormat>Widescreen</PresentationFormat>
  <Paragraphs>185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Bookman Old Style</vt:lpstr>
      <vt:lpstr>Calibri</vt:lpstr>
      <vt:lpstr>Rockwell</vt:lpstr>
      <vt:lpstr>Times New Roman</vt:lpstr>
      <vt:lpstr>Damask</vt:lpstr>
      <vt:lpstr>Life Expectancy (WHO)</vt:lpstr>
      <vt:lpstr>Predictor : </vt:lpstr>
      <vt:lpstr>Understanding Data : </vt:lpstr>
      <vt:lpstr>Check the  data types : </vt:lpstr>
      <vt:lpstr>Calculating the missing null values : </vt:lpstr>
      <vt:lpstr>After filling  null values : </vt:lpstr>
      <vt:lpstr>Visualizing for  continues variable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Checking for outliers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After treating Outliers</vt:lpstr>
      <vt:lpstr>PowerPoint Presentation</vt:lpstr>
      <vt:lpstr>PowerPoint Presentation</vt:lpstr>
      <vt:lpstr>Statistical test</vt:lpstr>
      <vt:lpstr>Object variables :</vt:lpstr>
      <vt:lpstr>Count plot</vt:lpstr>
      <vt:lpstr>Statistical Test : </vt:lpstr>
      <vt:lpstr>Good predictor</vt:lpstr>
      <vt:lpstr>OLS Model With Good Predictors</vt:lpstr>
      <vt:lpstr>VIF</vt:lpstr>
      <vt:lpstr>OLS Model With VIF &lt; 10</vt:lpstr>
      <vt:lpstr>Predictions on test data and Residuals</vt:lpstr>
      <vt:lpstr>PowerPoint Presentation</vt:lpstr>
      <vt:lpstr>Normality</vt:lpstr>
      <vt:lpstr>Linearity</vt:lpstr>
      <vt:lpstr>PowerPoint Presentation</vt:lpstr>
      <vt:lpstr>Independence of observation</vt:lpstr>
      <vt:lpstr>Constant Error Variance [heteroscedasticity]</vt:lpstr>
      <vt:lpstr>VIF</vt:lpstr>
      <vt:lpstr>Durbin Watson</vt:lpstr>
      <vt:lpstr>RMSE: the final verdict!</vt:lpstr>
      <vt:lpstr>Plot</vt:lpstr>
      <vt:lpstr>SGD Method</vt:lpstr>
      <vt:lpstr>Thank You So Much….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Expectancy (WHO)</dc:title>
  <dc:creator>Yash Mangukiya</dc:creator>
  <cp:lastModifiedBy>Yash Mangukiya</cp:lastModifiedBy>
  <cp:revision>3</cp:revision>
  <dcterms:created xsi:type="dcterms:W3CDTF">2022-01-16T07:50:17Z</dcterms:created>
  <dcterms:modified xsi:type="dcterms:W3CDTF">2022-03-07T06:25:11Z</dcterms:modified>
</cp:coreProperties>
</file>