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9144000"/>
  <p:notesSz cx="146304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rlit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ohh4REGeyGzy1503iNchCwf8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7F7611-116E-4A53-B965-2E9E83421DB7}">
  <a:tblStyle styleId="{127F7611-116E-4A53-B965-2E9E83421DB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164" y="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38875" y="685800"/>
            <a:ext cx="9754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45586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0" y="685800"/>
            <a:ext cx="5487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0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0" y="685800"/>
            <a:ext cx="5487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43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0" y="685800"/>
            <a:ext cx="5487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4433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0" y="685800"/>
            <a:ext cx="5487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71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0" y="685800"/>
            <a:ext cx="5487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648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0" y="685800"/>
            <a:ext cx="5487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681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>
            <a:spLocks noGrp="1"/>
          </p:cNvSpPr>
          <p:nvPr>
            <p:ph type="body" idx="1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0" y="685800"/>
            <a:ext cx="5487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478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>
            <a:spLocks noGrp="1"/>
          </p:cNvSpPr>
          <p:nvPr>
            <p:ph type="body" idx="1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0" y="685800"/>
            <a:ext cx="5487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5885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>
            <a:spLocks noGrp="1"/>
          </p:cNvSpPr>
          <p:nvPr>
            <p:ph type="body" idx="1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0" y="685800"/>
            <a:ext cx="54879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79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title"/>
          </p:nvPr>
        </p:nvSpPr>
        <p:spPr>
          <a:xfrm>
            <a:off x="538323" y="280325"/>
            <a:ext cx="8827770" cy="109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rgbClr val="2F5495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body" idx="1"/>
          </p:nvPr>
        </p:nvSpPr>
        <p:spPr>
          <a:xfrm>
            <a:off x="393861" y="2544332"/>
            <a:ext cx="12085320" cy="503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ftr" idx="11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dt" idx="10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538323" y="280325"/>
            <a:ext cx="8827770" cy="109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rgbClr val="2F5495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dt" idx="10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538323" y="280325"/>
            <a:ext cx="8827770" cy="109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rgbClr val="2F5495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body" idx="2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sldNum" idx="12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538323" y="280325"/>
            <a:ext cx="8827770" cy="109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rgbClr val="2F5495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ftr" idx="11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ldNum" idx="12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538323" y="280325"/>
            <a:ext cx="8827770" cy="109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rgbClr val="2F5495"/>
                </a:solidFill>
                <a:latin typeface="Carlito"/>
                <a:ea typeface="Carlito"/>
                <a:cs typeface="Carlito"/>
                <a:sym typeface="Carl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93861" y="2544332"/>
            <a:ext cx="12085320" cy="503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dt" idx="10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preetkanwal@pes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5119521" y="2884551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C45911"/>
                </a:solidFill>
              </a:rPr>
              <a:t>Compiler Design</a:t>
            </a:r>
            <a:endParaRPr sz="4500"/>
          </a:p>
        </p:txBody>
      </p:sp>
      <p:sp>
        <p:nvSpPr>
          <p:cNvPr id="44" name="Google Shape;44;p1"/>
          <p:cNvSpPr txBox="1"/>
          <p:nvPr/>
        </p:nvSpPr>
        <p:spPr>
          <a:xfrm>
            <a:off x="5185396" y="4147935"/>
            <a:ext cx="7460615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rlito"/>
                <a:ea typeface="Carlito"/>
                <a:cs typeface="Carlito"/>
                <a:sym typeface="Carlito"/>
              </a:rPr>
              <a:t>Preet Kanwal</a:t>
            </a:r>
            <a:endParaRPr sz="3000">
              <a:latin typeface="Carlito"/>
              <a:ea typeface="Carlito"/>
              <a:cs typeface="Carlito"/>
              <a:sym typeface="Carlito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latin typeface="Carlito"/>
                <a:ea typeface="Carlito"/>
                <a:cs typeface="Carlito"/>
                <a:sym typeface="Carlito"/>
              </a:rPr>
              <a:t>Department of Computer Science &amp; Engineering</a:t>
            </a:r>
            <a:endParaRPr sz="3000"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 extrusionOk="0">
                <a:moveTo>
                  <a:pt x="1280274" y="1376527"/>
                </a:moveTo>
                <a:lnTo>
                  <a:pt x="54864" y="1376527"/>
                </a:lnTo>
                <a:lnTo>
                  <a:pt x="54864" y="0"/>
                </a:lnTo>
                <a:lnTo>
                  <a:pt x="0" y="0"/>
                </a:lnTo>
                <a:lnTo>
                  <a:pt x="0" y="1376527"/>
                </a:lnTo>
                <a:lnTo>
                  <a:pt x="0" y="1422476"/>
                </a:lnTo>
                <a:lnTo>
                  <a:pt x="0" y="1437500"/>
                </a:lnTo>
                <a:lnTo>
                  <a:pt x="1280274" y="1437500"/>
                </a:lnTo>
                <a:lnTo>
                  <a:pt x="1280274" y="1376527"/>
                </a:lnTo>
                <a:close/>
              </a:path>
            </a:pathLst>
          </a:custGeom>
          <a:solidFill>
            <a:srgbClr val="C459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"/>
          <p:cNvSpPr/>
          <p:nvPr/>
        </p:nvSpPr>
        <p:spPr>
          <a:xfrm>
            <a:off x="5093314" y="3797092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120000" extrusionOk="0">
                <a:moveTo>
                  <a:pt x="0" y="0"/>
                </a:moveTo>
                <a:lnTo>
                  <a:pt x="5497488" y="0"/>
                </a:lnTo>
              </a:path>
            </a:pathLst>
          </a:custGeom>
          <a:noFill/>
          <a:ln w="38075" cap="flat" cmpd="sng">
            <a:solidFill>
              <a:srgbClr val="C4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"/>
          <p:cNvSpPr/>
          <p:nvPr/>
        </p:nvSpPr>
        <p:spPr>
          <a:xfrm>
            <a:off x="13026821" y="354977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 extrusionOk="0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397" y="60960"/>
                </a:lnTo>
                <a:lnTo>
                  <a:pt x="1225397" y="1437500"/>
                </a:lnTo>
                <a:lnTo>
                  <a:pt x="1280274" y="1437500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459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"/>
          <p:cNvSpPr txBox="1"/>
          <p:nvPr/>
        </p:nvSpPr>
        <p:spPr>
          <a:xfrm>
            <a:off x="923925" y="7951993"/>
            <a:ext cx="457327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rlito"/>
                <a:ea typeface="Carlito"/>
                <a:cs typeface="Carlito"/>
                <a:sym typeface="Carlito"/>
              </a:rPr>
              <a:t>Teaching Assistant : Kavya P K</a:t>
            </a:r>
            <a:endParaRPr sz="3000">
              <a:latin typeface="Carlito"/>
              <a:ea typeface="Carlito"/>
              <a:cs typeface="Carlito"/>
              <a:sym typeface="Carlito"/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9000" y="1427750"/>
            <a:ext cx="3328925" cy="547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title"/>
          </p:nvPr>
        </p:nvSpPr>
        <p:spPr>
          <a:xfrm>
            <a:off x="810732" y="2414617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000000"/>
                </a:solidFill>
              </a:rPr>
              <a:t>Compiler Design</a:t>
            </a:r>
            <a:endParaRPr sz="4500"/>
          </a:p>
        </p:txBody>
      </p:sp>
      <p:sp>
        <p:nvSpPr>
          <p:cNvPr id="55" name="Google Shape;55;p2"/>
          <p:cNvSpPr txBox="1"/>
          <p:nvPr/>
        </p:nvSpPr>
        <p:spPr>
          <a:xfrm>
            <a:off x="810732" y="3863757"/>
            <a:ext cx="816483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2F5495"/>
                </a:solidFill>
                <a:latin typeface="Carlito"/>
                <a:ea typeface="Carlito"/>
                <a:cs typeface="Carlito"/>
                <a:sym typeface="Carlito"/>
              </a:rPr>
              <a:t>Unit 3: Syntax Directed Definitions</a:t>
            </a:r>
            <a:endParaRPr sz="4500"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2" y="7248703"/>
            <a:ext cx="6221730" cy="1029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28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rlito"/>
                <a:ea typeface="Carlito"/>
                <a:cs typeface="Carlito"/>
                <a:sym typeface="Carlito"/>
              </a:rPr>
              <a:t>Preet Kanwal</a:t>
            </a:r>
            <a:endParaRPr sz="3000">
              <a:latin typeface="Carlito"/>
              <a:ea typeface="Carlito"/>
              <a:cs typeface="Carlito"/>
              <a:sym typeface="Carlito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latin typeface="Carlito"/>
                <a:ea typeface="Carlito"/>
                <a:cs typeface="Carlito"/>
                <a:sym typeface="Carlito"/>
              </a:rPr>
              <a:t>Department of Computer Science &amp; Engineering</a:t>
            </a:r>
            <a:endParaRPr sz="2500"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 extrusionOk="0">
                <a:moveTo>
                  <a:pt x="1280274" y="1376527"/>
                </a:moveTo>
                <a:lnTo>
                  <a:pt x="54864" y="1376527"/>
                </a:lnTo>
                <a:lnTo>
                  <a:pt x="54864" y="0"/>
                </a:lnTo>
                <a:lnTo>
                  <a:pt x="0" y="0"/>
                </a:lnTo>
                <a:lnTo>
                  <a:pt x="0" y="1376527"/>
                </a:lnTo>
                <a:lnTo>
                  <a:pt x="0" y="1422476"/>
                </a:lnTo>
                <a:lnTo>
                  <a:pt x="0" y="1437500"/>
                </a:lnTo>
                <a:lnTo>
                  <a:pt x="1280274" y="1437500"/>
                </a:lnTo>
                <a:lnTo>
                  <a:pt x="1280274" y="1376527"/>
                </a:lnTo>
                <a:close/>
              </a:path>
            </a:pathLst>
          </a:custGeom>
          <a:solidFill>
            <a:srgbClr val="F4AF8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0" y="3462292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 extrusionOk="0">
                <a:moveTo>
                  <a:pt x="0" y="91499"/>
                </a:moveTo>
                <a:lnTo>
                  <a:pt x="9484780" y="0"/>
                </a:lnTo>
              </a:path>
            </a:pathLst>
          </a:custGeom>
          <a:noFill/>
          <a:ln w="38075" cap="flat" cmpd="sng">
            <a:solidFill>
              <a:srgbClr val="DFA1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6097" y="195400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538329" y="280327"/>
            <a:ext cx="2794635" cy="109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25400" algn="l" rtl="0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45911"/>
                </a:solidFill>
              </a:rPr>
              <a:t>Lecture Overview</a:t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 extrusionOk="0">
                <a:moveTo>
                  <a:pt x="9950004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04" y="0"/>
                </a:lnTo>
                <a:lnTo>
                  <a:pt x="9950004" y="38099"/>
                </a:lnTo>
                <a:close/>
              </a:path>
            </a:pathLst>
          </a:custGeom>
          <a:solidFill>
            <a:srgbClr val="C459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 txBox="1"/>
          <p:nvPr/>
        </p:nvSpPr>
        <p:spPr>
          <a:xfrm>
            <a:off x="459023" y="3479936"/>
            <a:ext cx="6702425" cy="266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F5495"/>
                </a:solidFill>
                <a:latin typeface="Carlito"/>
                <a:ea typeface="Carlito"/>
                <a:cs typeface="Carlito"/>
                <a:sym typeface="Carlito"/>
              </a:rPr>
              <a:t>In this lecture, you will learn about -</a:t>
            </a:r>
            <a:endParaRPr sz="2800">
              <a:latin typeface="Carlito"/>
              <a:ea typeface="Carlito"/>
              <a:cs typeface="Carlito"/>
              <a:sym typeface="Carlito"/>
            </a:endParaRPr>
          </a:p>
          <a:p>
            <a:pPr marL="0" lvl="0" indent="0" algn="l" rtl="0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None/>
            </a:pPr>
            <a:endParaRPr sz="2800">
              <a:latin typeface="Carlito"/>
              <a:ea typeface="Carlito"/>
              <a:cs typeface="Carlito"/>
              <a:sym typeface="Carlito"/>
            </a:endParaRPr>
          </a:p>
          <a:p>
            <a:pPr marL="469265" lvl="0" indent="-4432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5"/>
              </a:buClr>
              <a:buSzPts val="2800"/>
              <a:buFont typeface="Arial"/>
              <a:buChar char="●"/>
            </a:pPr>
            <a:r>
              <a:rPr lang="en-US" sz="2800" b="1">
                <a:solidFill>
                  <a:srgbClr val="2F5495"/>
                </a:solidFill>
                <a:latin typeface="Carlito"/>
                <a:ea typeface="Carlito"/>
                <a:cs typeface="Carlito"/>
                <a:sym typeface="Carlito"/>
              </a:rPr>
              <a:t>S–Attributed SDD Examples :</a:t>
            </a:r>
            <a:endParaRPr sz="2800">
              <a:latin typeface="Carlito"/>
              <a:ea typeface="Carlito"/>
              <a:cs typeface="Carlito"/>
              <a:sym typeface="Carlito"/>
            </a:endParaRPr>
          </a:p>
          <a:p>
            <a:pPr marL="926464" lvl="1" indent="-443229" algn="l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5"/>
              </a:buClr>
              <a:buSzPts val="2800"/>
              <a:buFont typeface="Arial"/>
              <a:buChar char="○"/>
            </a:pPr>
            <a:r>
              <a:rPr lang="en-US" sz="2800" b="1">
                <a:solidFill>
                  <a:srgbClr val="2F5495"/>
                </a:solidFill>
                <a:latin typeface="Carlito"/>
                <a:ea typeface="Carlito"/>
                <a:cs typeface="Carlito"/>
                <a:sym typeface="Carlito"/>
              </a:rPr>
              <a:t>To generate Syntax tree for Expressions</a:t>
            </a:r>
            <a:endParaRPr sz="2800">
              <a:latin typeface="Carlito"/>
              <a:ea typeface="Carlito"/>
              <a:cs typeface="Carlito"/>
              <a:sym typeface="Carlito"/>
            </a:endParaRPr>
          </a:p>
          <a:p>
            <a:pPr marL="926464" lvl="1" indent="-443229" algn="l" rtl="0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5"/>
              </a:buClr>
              <a:buSzPts val="2800"/>
              <a:buFont typeface="Arial"/>
              <a:buChar char="○"/>
            </a:pPr>
            <a:r>
              <a:rPr lang="en-US" sz="2800" b="1">
                <a:solidFill>
                  <a:srgbClr val="2F5495"/>
                </a:solidFill>
                <a:latin typeface="Carlito"/>
                <a:ea typeface="Carlito"/>
                <a:cs typeface="Carlito"/>
                <a:sym typeface="Carlito"/>
              </a:rPr>
              <a:t>To generate Syntax tree for Statements</a:t>
            </a:r>
            <a:endParaRPr sz="2800">
              <a:latin typeface="Carlito"/>
              <a:ea typeface="Carlito"/>
              <a:cs typeface="Carlito"/>
              <a:sym typeface="Carlito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6097" y="195400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>
            <a:spLocks noGrp="1"/>
          </p:cNvSpPr>
          <p:nvPr>
            <p:ph type="title"/>
          </p:nvPr>
        </p:nvSpPr>
        <p:spPr>
          <a:xfrm>
            <a:off x="538323" y="280325"/>
            <a:ext cx="8827770" cy="109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45911"/>
                </a:solidFill>
              </a:rPr>
              <a:t>Example 1 - SDD to generate Syntax tree for Expressions</a:t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 extrusionOk="0">
                <a:moveTo>
                  <a:pt x="9950004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04" y="0"/>
                </a:lnTo>
                <a:lnTo>
                  <a:pt x="9950004" y="38099"/>
                </a:lnTo>
                <a:close/>
              </a:path>
            </a:pathLst>
          </a:custGeom>
          <a:solidFill>
            <a:srgbClr val="C459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4" name="Google Shape;74;p4"/>
          <p:cNvGraphicFramePr/>
          <p:nvPr/>
        </p:nvGraphicFramePr>
        <p:xfrm>
          <a:off x="431961" y="254433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{127F7611-116E-4A53-B965-2E9E83421DB7}</a:tableStyleId>
              </a:tblPr>
              <a:tblGrid>
                <a:gridCol w="2835275"/>
                <a:gridCol w="7124700"/>
              </a:tblGrid>
              <a:tr h="676275">
                <a:tc>
                  <a:txBody>
                    <a:bodyPr/>
                    <a:lstStyle/>
                    <a:p>
                      <a:pPr marL="60452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Production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Semantic Rule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651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 -&gt; E</a:t>
                      </a:r>
                      <a:r>
                        <a:rPr lang="en-US" sz="2775" b="1" u="none" strike="noStrike" cap="none" baseline="-25000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 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+ T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E.node </a:t>
                      </a: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= 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new Node( ‘+’ , E</a:t>
                      </a:r>
                      <a:r>
                        <a:rPr lang="en-US" sz="2775" b="1" i="1" u="none" strike="noStrike" cap="none" baseline="-25000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.node, T.node);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 -&gt; E</a:t>
                      </a:r>
                      <a:r>
                        <a:rPr lang="en-US" sz="2775" b="1" u="none" strike="noStrike" cap="none" baseline="-25000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 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- T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E.node = new Node( ‘-’ , E</a:t>
                      </a:r>
                      <a:r>
                        <a:rPr lang="en-US" sz="2775" b="1" i="1" u="none" strike="noStrike" cap="none" baseline="-25000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.node, T.node);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 -&gt; T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E.node = T.node 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 -&gt; ( E )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T.node = E.node 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 -&gt; id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T.node = new Leaf( id , id.entry);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87312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 -&gt; num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T.node = new Leaf( num , num.lexval);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6097" y="195400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ctrTitle"/>
          </p:nvPr>
        </p:nvSpPr>
        <p:spPr>
          <a:xfrm>
            <a:off x="538323" y="280325"/>
            <a:ext cx="8827770" cy="109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45911"/>
                </a:solidFill>
              </a:rPr>
              <a:t>Example 1 - SDD to generate Syntax tree for Expressions</a:t>
            </a:r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 extrusionOk="0">
                <a:moveTo>
                  <a:pt x="9950004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04" y="0"/>
                </a:lnTo>
                <a:lnTo>
                  <a:pt x="9950004" y="38099"/>
                </a:lnTo>
                <a:close/>
              </a:path>
            </a:pathLst>
          </a:custGeom>
          <a:solidFill>
            <a:srgbClr val="C459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/>
          <p:nvPr/>
        </p:nvSpPr>
        <p:spPr>
          <a:xfrm>
            <a:off x="519273" y="2617420"/>
            <a:ext cx="4483100" cy="13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F5495"/>
                </a:solidFill>
                <a:latin typeface="Carlito"/>
                <a:ea typeface="Carlito"/>
                <a:cs typeface="Carlito"/>
                <a:sym typeface="Carlito"/>
              </a:rPr>
              <a:t>Use the previous grammar to construct the syntax tree for the input </a:t>
            </a:r>
            <a:r>
              <a:rPr lang="en-US" sz="2800" b="1">
                <a:solidFill>
                  <a:srgbClr val="C45911"/>
                </a:solidFill>
                <a:latin typeface="Carlito"/>
                <a:ea typeface="Carlito"/>
                <a:cs typeface="Carlito"/>
                <a:sym typeface="Carlito"/>
              </a:rPr>
              <a:t>a - 4 + c</a:t>
            </a:r>
            <a:endParaRPr sz="2800">
              <a:latin typeface="Carlito"/>
              <a:ea typeface="Carlito"/>
              <a:cs typeface="Carlito"/>
              <a:sym typeface="Carlito"/>
            </a:endParaRPr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7813" y="2172045"/>
            <a:ext cx="6851986" cy="6707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46097" y="195400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538323" y="280325"/>
            <a:ext cx="8827770" cy="109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45911"/>
                </a:solidFill>
              </a:rPr>
              <a:t>Example 2 - SDD to generate Syntax tree for Statements</a:t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0" y="16600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 extrusionOk="0">
                <a:moveTo>
                  <a:pt x="9950004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04" y="0"/>
                </a:lnTo>
                <a:lnTo>
                  <a:pt x="9950004" y="38099"/>
                </a:lnTo>
                <a:close/>
              </a:path>
            </a:pathLst>
          </a:custGeom>
          <a:solidFill>
            <a:srgbClr val="C459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1" name="Google Shape;91;p6"/>
          <p:cNvGraphicFramePr/>
          <p:nvPr/>
        </p:nvGraphicFramePr>
        <p:xfrm>
          <a:off x="431961" y="179377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{127F7611-116E-4A53-B965-2E9E83421DB7}</a:tableStyleId>
              </a:tblPr>
              <a:tblGrid>
                <a:gridCol w="3842375"/>
                <a:gridCol w="8161025"/>
              </a:tblGrid>
              <a:tr h="608975">
                <a:tc>
                  <a:txBody>
                    <a:bodyPr/>
                    <a:lstStyle/>
                    <a:p>
                      <a:pPr marL="1108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Production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Semantic Rule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7882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Stmt -&gt; S Stmt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657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Stmt.node </a:t>
                      </a: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= 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new Node(Seq, S.node, Stmt.node);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Stmt -&gt; S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Stmt.node </a:t>
                      </a: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= 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S.node;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 -&gt; if (cond) { Stmt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S.node </a:t>
                      </a: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= 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new Node(if, Cond.node, Stmt.node);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 -&gt; while (cond) { Stmt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S.node </a:t>
                      </a: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= 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new Node(while, Cond.node, Stmt.node);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 -&gt; AssignExpr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S.node </a:t>
                      </a: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= 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AssignExpr.node 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Cond -&gt; E</a:t>
                      </a:r>
                      <a:r>
                        <a:rPr lang="en-US" sz="2775" b="1" u="none" strike="noStrike" cap="none" baseline="-25000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 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&gt; E</a:t>
                      </a:r>
                      <a:r>
                        <a:rPr lang="en-US" sz="2775" b="1" u="none" strike="noStrike" cap="none" baseline="-25000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2</a:t>
                      </a:r>
                      <a:endParaRPr sz="2775" u="none" strike="noStrike" cap="none" baseline="-25000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Cond.node </a:t>
                      </a: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= 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new Node( &gt;, E</a:t>
                      </a:r>
                      <a:r>
                        <a:rPr lang="en-US" sz="2775" b="1" i="1" u="none" strike="noStrike" cap="none" baseline="-25000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.node, E</a:t>
                      </a:r>
                      <a:r>
                        <a:rPr lang="en-US" sz="2775" b="1" i="1" u="none" strike="noStrike" cap="none" baseline="-25000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2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.node);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Cond -&gt; E</a:t>
                      </a:r>
                      <a:r>
                        <a:rPr lang="en-US" sz="2775" b="1" u="none" strike="noStrike" cap="none" baseline="-25000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 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&lt; E</a:t>
                      </a:r>
                      <a:r>
                        <a:rPr lang="en-US" sz="2775" b="1" u="none" strike="noStrike" cap="none" baseline="-25000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2</a:t>
                      </a:r>
                      <a:endParaRPr sz="2775" u="none" strike="noStrike" cap="none" baseline="-25000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Cond.node </a:t>
                      </a: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= 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new Node( &lt;, E</a:t>
                      </a:r>
                      <a:r>
                        <a:rPr lang="en-US" sz="2775" b="1" i="1" u="none" strike="noStrike" cap="none" baseline="-25000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.node, E</a:t>
                      </a:r>
                      <a:r>
                        <a:rPr lang="en-US" sz="2775" b="1" i="1" u="none" strike="noStrike" cap="none" baseline="-25000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2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.node);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Cond -&gt; E</a:t>
                      </a:r>
                      <a:r>
                        <a:rPr lang="en-US" sz="2775" b="1" u="none" strike="noStrike" cap="none" baseline="-25000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 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|| E</a:t>
                      </a:r>
                      <a:r>
                        <a:rPr lang="en-US" sz="2775" b="1" u="none" strike="noStrike" cap="none" baseline="-25000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2</a:t>
                      </a:r>
                      <a:endParaRPr sz="2775" u="none" strike="noStrike" cap="none" baseline="-25000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Cond.node </a:t>
                      </a: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= 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new Node( </a:t>
                      </a: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||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, E</a:t>
                      </a:r>
                      <a:r>
                        <a:rPr lang="en-US" sz="2775" b="1" i="1" u="none" strike="noStrike" cap="none" baseline="-25000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.node, E</a:t>
                      </a:r>
                      <a:r>
                        <a:rPr lang="en-US" sz="2775" b="1" i="1" u="none" strike="noStrike" cap="none" baseline="-25000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2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.node);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Cond -&gt; E</a:t>
                      </a:r>
                      <a:r>
                        <a:rPr lang="en-US" sz="2775" b="1" u="none" strike="noStrike" cap="none" baseline="-25000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 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&amp;&amp;	E</a:t>
                      </a:r>
                      <a:r>
                        <a:rPr lang="en-US" sz="2775" b="1" u="none" strike="noStrike" cap="none" baseline="-25000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2</a:t>
                      </a:r>
                      <a:endParaRPr sz="2775" u="none" strike="noStrike" cap="none" baseline="-25000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Cond.node </a:t>
                      </a: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= 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new Node(&amp;&amp;, E</a:t>
                      </a:r>
                      <a:r>
                        <a:rPr lang="en-US" sz="2775" b="1" i="1" u="none" strike="noStrike" cap="none" baseline="-25000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.node, E</a:t>
                      </a:r>
                      <a:r>
                        <a:rPr lang="en-US" sz="2775" b="1" i="1" u="none" strike="noStrike" cap="none" baseline="-25000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2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.node);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09982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AssignExpr -&gt; id = E;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AssignExpr.node </a:t>
                      </a: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=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new Node(=, new Leaf(id,id.entry),	E.node);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6097" y="195400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538323" y="280325"/>
            <a:ext cx="8827770" cy="109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45911"/>
                </a:solidFill>
              </a:rPr>
              <a:t>Example 2 - SDD to generate Syntax tree for Statements</a:t>
            </a: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 extrusionOk="0">
                <a:moveTo>
                  <a:pt x="9950004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04" y="0"/>
                </a:lnTo>
                <a:lnTo>
                  <a:pt x="9950004" y="38099"/>
                </a:lnTo>
                <a:close/>
              </a:path>
            </a:pathLst>
          </a:custGeom>
          <a:solidFill>
            <a:srgbClr val="C459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9" name="Google Shape;99;p7"/>
          <p:cNvGraphicFramePr/>
          <p:nvPr/>
        </p:nvGraphicFramePr>
        <p:xfrm>
          <a:off x="431961" y="254433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{127F7611-116E-4A53-B965-2E9E83421DB7}</a:tableStyleId>
              </a:tblPr>
              <a:tblGrid>
                <a:gridCol w="3472175"/>
                <a:gridCol w="8507100"/>
              </a:tblGrid>
              <a:tr h="608975">
                <a:tc>
                  <a:txBody>
                    <a:bodyPr/>
                    <a:lstStyle/>
                    <a:p>
                      <a:pPr marL="92328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Production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Semantic Rule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 sz="2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95950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 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</a:t>
                      </a:r>
                      <a:r>
                        <a:rPr lang="en-US" sz="2800" b="1" baseline="-25000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	+	T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  <a:p>
                      <a:pPr marL="1028700" marR="0" lvl="0" indent="0" algn="l" rtl="0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5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E.node </a:t>
                      </a: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= 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new Node( ‘+’ , E</a:t>
                      </a:r>
                      <a:r>
                        <a:rPr lang="en-US" sz="2775" b="1" i="1" u="none" strike="noStrike" cap="none" baseline="-25000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.node, T.node);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E 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E.node </a:t>
                      </a: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= 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T.node;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</a:t>
                      </a:r>
                      <a:r>
                        <a:rPr lang="en-US" sz="2800" b="1" u="none" strike="noStrike" cap="none" baseline="-25000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	*	F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  <a:p>
                      <a:pPr marL="953769" marR="0" lvl="0" indent="0" algn="l" rtl="0">
                        <a:lnSpc>
                          <a:spcPct val="786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5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T.node </a:t>
                      </a: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= 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new Node( ‘*’ , T</a:t>
                      </a:r>
                      <a:r>
                        <a:rPr lang="en-US" sz="2775" b="1" i="1" u="none" strike="noStrike" cap="none" baseline="-25000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1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.node, F.node);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T 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F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T.node </a:t>
                      </a:r>
                      <a:r>
                        <a:rPr lang="en-US" sz="2800" b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= </a:t>
                      </a: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F.node;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F 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id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F.node = new Leaf( id , id.entry);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F 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lang="en-US" sz="2800" b="1" u="none" strike="noStrike" cap="none">
                          <a:solidFill>
                            <a:srgbClr val="C45911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num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0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 i="1" u="none" strike="noStrike" cap="none">
                          <a:solidFill>
                            <a:srgbClr val="2F5495"/>
                          </a:solidFill>
                          <a:latin typeface="Carlito"/>
                          <a:ea typeface="Carlito"/>
                          <a:cs typeface="Carlito"/>
                          <a:sym typeface="Carlito"/>
                        </a:rPr>
                        <a:t>{ F.node = new Leaf( num , num.lexval); }</a:t>
                      </a:r>
                      <a:endParaRPr sz="2800" u="none" strike="noStrike" cap="none">
                        <a:latin typeface="Carlito"/>
                        <a:ea typeface="Carlito"/>
                        <a:cs typeface="Carlito"/>
                        <a:sym typeface="Carlito"/>
                      </a:endParaRPr>
                    </a:p>
                  </a:txBody>
                  <a:tcPr marL="0" marR="0" marT="71125" marB="0">
                    <a:lnL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2F549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31528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6097" y="195400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>
            <a:spLocks noGrp="1"/>
          </p:cNvSpPr>
          <p:nvPr>
            <p:ph type="title"/>
          </p:nvPr>
        </p:nvSpPr>
        <p:spPr>
          <a:xfrm>
            <a:off x="538323" y="280325"/>
            <a:ext cx="8827770" cy="1091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25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45911"/>
                </a:solidFill>
              </a:rPr>
              <a:t>Example 2 - SDD to generate Syntax tree for Statements</a:t>
            </a: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 extrusionOk="0">
                <a:moveTo>
                  <a:pt x="9950004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04" y="0"/>
                </a:lnTo>
                <a:lnTo>
                  <a:pt x="9950004" y="38099"/>
                </a:lnTo>
                <a:close/>
              </a:path>
            </a:pathLst>
          </a:custGeom>
          <a:solidFill>
            <a:srgbClr val="C459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"/>
          <p:cNvSpPr txBox="1"/>
          <p:nvPr/>
        </p:nvSpPr>
        <p:spPr>
          <a:xfrm>
            <a:off x="519273" y="2617420"/>
            <a:ext cx="421894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2F5495"/>
                </a:solidFill>
                <a:latin typeface="Carlito"/>
                <a:ea typeface="Carlito"/>
                <a:cs typeface="Carlito"/>
                <a:sym typeface="Carlito"/>
              </a:rPr>
              <a:t>Use  the  previous  grammar to construct the syntax tree for the input</a:t>
            </a:r>
            <a:endParaRPr sz="2800">
              <a:latin typeface="Carlito"/>
              <a:ea typeface="Carlito"/>
              <a:cs typeface="Carlito"/>
              <a:sym typeface="Carlito"/>
            </a:endParaRPr>
          </a:p>
          <a:p>
            <a:pPr marL="469265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45911"/>
                </a:solidFill>
                <a:latin typeface="Carlito"/>
                <a:ea typeface="Carlito"/>
                <a:cs typeface="Carlito"/>
                <a:sym typeface="Carlito"/>
              </a:rPr>
              <a:t>if ( x &gt; 10 )</a:t>
            </a:r>
            <a:endParaRPr sz="2800">
              <a:latin typeface="Carlito"/>
              <a:ea typeface="Carlito"/>
              <a:cs typeface="Carlito"/>
              <a:sym typeface="Carlito"/>
            </a:endParaRPr>
          </a:p>
          <a:p>
            <a:pPr marL="469265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45911"/>
                </a:solidFill>
                <a:latin typeface="Carlito"/>
                <a:ea typeface="Carlito"/>
                <a:cs typeface="Carlito"/>
                <a:sym typeface="Carlito"/>
              </a:rPr>
              <a:t>{</a:t>
            </a:r>
            <a:endParaRPr sz="2800">
              <a:latin typeface="Carlito"/>
              <a:ea typeface="Carlito"/>
              <a:cs typeface="Carlito"/>
              <a:sym typeface="Carlito"/>
            </a:endParaRPr>
          </a:p>
          <a:p>
            <a:pPr marL="926464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45911"/>
                </a:solidFill>
                <a:latin typeface="Carlito"/>
                <a:ea typeface="Carlito"/>
                <a:cs typeface="Carlito"/>
                <a:sym typeface="Carlito"/>
              </a:rPr>
              <a:t>x = 10;</a:t>
            </a:r>
            <a:endParaRPr sz="2800">
              <a:latin typeface="Carlito"/>
              <a:ea typeface="Carlito"/>
              <a:cs typeface="Carlito"/>
              <a:sym typeface="Carlito"/>
            </a:endParaRPr>
          </a:p>
          <a:p>
            <a:pPr marL="469265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45911"/>
                </a:solidFill>
                <a:latin typeface="Carlito"/>
                <a:ea typeface="Carlito"/>
                <a:cs typeface="Carlito"/>
                <a:sym typeface="Carlito"/>
              </a:rPr>
              <a:t>}</a:t>
            </a:r>
            <a:endParaRPr sz="2800">
              <a:latin typeface="Carlito"/>
              <a:ea typeface="Carlito"/>
              <a:cs typeface="Carlito"/>
              <a:sym typeface="Carlito"/>
            </a:endParaRPr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5739" y="2025745"/>
            <a:ext cx="7422085" cy="6965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46097" y="195400"/>
            <a:ext cx="1361475" cy="69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/>
          <p:nvPr/>
        </p:nvSpPr>
        <p:spPr>
          <a:xfrm>
            <a:off x="6537786" y="3849742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120000" extrusionOk="0">
                <a:moveTo>
                  <a:pt x="0" y="0"/>
                </a:moveTo>
                <a:lnTo>
                  <a:pt x="5497788" y="0"/>
                </a:lnTo>
              </a:path>
            </a:pathLst>
          </a:custGeom>
          <a:noFill/>
          <a:ln w="38075" cap="flat" cmpd="sng">
            <a:solidFill>
              <a:srgbClr val="C459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 txBox="1"/>
          <p:nvPr/>
        </p:nvSpPr>
        <p:spPr>
          <a:xfrm>
            <a:off x="6629859" y="4117722"/>
            <a:ext cx="7460615" cy="178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rlito"/>
                <a:ea typeface="Carlito"/>
                <a:cs typeface="Carlito"/>
                <a:sym typeface="Carlito"/>
              </a:rPr>
              <a:t>Preet Kanwal</a:t>
            </a:r>
            <a:endParaRPr sz="3000">
              <a:latin typeface="Carlito"/>
              <a:ea typeface="Carlito"/>
              <a:cs typeface="Carlito"/>
              <a:sym typeface="Carlito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latin typeface="Carlito"/>
                <a:ea typeface="Carlito"/>
                <a:cs typeface="Carlito"/>
                <a:sym typeface="Carlito"/>
              </a:rPr>
              <a:t>Department of Computer Science &amp; Engineering</a:t>
            </a:r>
            <a:endParaRPr sz="3000">
              <a:latin typeface="Carlito"/>
              <a:ea typeface="Carlito"/>
              <a:cs typeface="Carlito"/>
              <a:sym typeface="Carlito"/>
            </a:endParaRPr>
          </a:p>
          <a:p>
            <a:pPr marL="27305" lvl="0" indent="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-US" sz="3000" b="1" u="sng">
                <a:solidFill>
                  <a:schemeClr val="hlink"/>
                </a:solidFill>
                <a:latin typeface="Carlito"/>
                <a:ea typeface="Carlito"/>
                <a:cs typeface="Carlito"/>
                <a:sym typeface="Carlito"/>
                <a:hlinkClick r:id="rId3"/>
              </a:rPr>
              <a:t>preetkanwal@pes.edu</a:t>
            </a:r>
            <a:endParaRPr sz="3000">
              <a:latin typeface="Carlito"/>
              <a:ea typeface="Carlito"/>
              <a:cs typeface="Carlito"/>
              <a:sym typeface="Carlito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12918516" y="465949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59" h="1437639" extrusionOk="0">
                <a:moveTo>
                  <a:pt x="1280147" y="0"/>
                </a:moveTo>
                <a:lnTo>
                  <a:pt x="0" y="0"/>
                </a:lnTo>
                <a:lnTo>
                  <a:pt x="0" y="60794"/>
                </a:lnTo>
                <a:lnTo>
                  <a:pt x="1225296" y="60794"/>
                </a:lnTo>
                <a:lnTo>
                  <a:pt x="1225296" y="1437373"/>
                </a:lnTo>
                <a:lnTo>
                  <a:pt x="1279994" y="1437373"/>
                </a:lnTo>
                <a:lnTo>
                  <a:pt x="1279994" y="60794"/>
                </a:lnTo>
                <a:lnTo>
                  <a:pt x="1280147" y="60794"/>
                </a:lnTo>
                <a:lnTo>
                  <a:pt x="1280147" y="0"/>
                </a:lnTo>
                <a:close/>
              </a:path>
            </a:pathLst>
          </a:custGeom>
          <a:solidFill>
            <a:srgbClr val="C459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376720" y="7319543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 extrusionOk="0">
                <a:moveTo>
                  <a:pt x="1280160" y="1376400"/>
                </a:moveTo>
                <a:lnTo>
                  <a:pt x="54749" y="1376400"/>
                </a:lnTo>
                <a:lnTo>
                  <a:pt x="54749" y="0"/>
                </a:lnTo>
                <a:lnTo>
                  <a:pt x="25" y="0"/>
                </a:lnTo>
                <a:lnTo>
                  <a:pt x="25" y="1376400"/>
                </a:lnTo>
                <a:lnTo>
                  <a:pt x="0" y="1437195"/>
                </a:lnTo>
                <a:lnTo>
                  <a:pt x="1280160" y="1437195"/>
                </a:lnTo>
                <a:lnTo>
                  <a:pt x="1280160" y="1376400"/>
                </a:lnTo>
                <a:close/>
              </a:path>
            </a:pathLst>
          </a:custGeom>
          <a:solidFill>
            <a:srgbClr val="C4591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title"/>
          </p:nvPr>
        </p:nvSpPr>
        <p:spPr>
          <a:xfrm>
            <a:off x="6629859" y="2744753"/>
            <a:ext cx="286512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C45911"/>
                </a:solidFill>
              </a:rPr>
              <a:t>THANK YOU</a:t>
            </a:r>
            <a:endParaRPr sz="4500"/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1325" y="1385800"/>
            <a:ext cx="3328925" cy="547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Custom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Carlito</vt:lpstr>
      <vt:lpstr>Office Theme</vt:lpstr>
      <vt:lpstr>Compiler Design</vt:lpstr>
      <vt:lpstr>Compiler Design</vt:lpstr>
      <vt:lpstr>Compiler Design Lecture Overview</vt:lpstr>
      <vt:lpstr>Compiler Design Example 1 - SDD to generate Syntax tree for Expressions</vt:lpstr>
      <vt:lpstr>Compiler Design Example 1 - SDD to generate Syntax tree for Expressions</vt:lpstr>
      <vt:lpstr>Compiler Design Example 2 - SDD to generate Syntax tree for Statements</vt:lpstr>
      <vt:lpstr>Compiler Design Example 2 - SDD to generate Syntax tree for Statements</vt:lpstr>
      <vt:lpstr>Compiler Design Example 2 - SDD to generate Syntax tree for Statements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</dc:title>
  <dc:creator>DELL</dc:creator>
  <cp:lastModifiedBy>DELL</cp:lastModifiedBy>
  <cp:revision>1</cp:revision>
  <dcterms:created xsi:type="dcterms:W3CDTF">2025-02-05T09:36:50Z</dcterms:created>
  <dcterms:modified xsi:type="dcterms:W3CDTF">2025-02-18T10:29:32Z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2025-02-05T00:00:00Z</vt:filetime>
  </property>
  <property fmtid="{D5CDD505-2E9C-101B-9397-08002B2CF9AE}" pid="4" name="Producer">
    <vt:lpwstr>3-Heights(TM) PDF Security Shell 4.8.25.2 (http://www.pdf-tools.com)</vt:lpwstr>
  </property>
</Properties>
</file>