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257" r:id="rId6"/>
    <p:sldId id="259" r:id="rId7"/>
    <p:sldId id="270" r:id="rId8"/>
    <p:sldId id="260" r:id="rId9"/>
    <p:sldId id="271" r:id="rId10"/>
    <p:sldId id="267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21/09/20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21/09/20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21/09/20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21/09/20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21/09/20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21/09/20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21/09/20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21/09/20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21/09/20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21/09/20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21/09/20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21/09/20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206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INVESTMENT ASSIGNMENT</a:t>
            </a:r>
            <a:br>
              <a:rPr lang="en-IN" sz="3200" dirty="0">
                <a:solidFill>
                  <a:srgbClr val="00206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br>
              <a:rPr lang="en-IN" sz="3200" dirty="0">
                <a:solidFill>
                  <a:srgbClr val="00206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IN" sz="3200" dirty="0">
                <a:solidFill>
                  <a:srgbClr val="00206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142" y="46922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Name: Yash Naik</a:t>
            </a:r>
            <a:endParaRPr lang="en-IN" sz="2000" dirty="0">
              <a:solidFill>
                <a:srgbClr val="002060"/>
              </a:solidFill>
              <a:latin typeface="+mn-lt"/>
            </a:endParaRPr>
          </a:p>
          <a:p>
            <a:pPr algn="l"/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Submission Date:21/09/2020</a:t>
            </a:r>
            <a:endParaRPr lang="en-IN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417" y="1854926"/>
            <a:ext cx="10584873" cy="4344261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I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Observed all the necessary datasets and summarized them.</a:t>
            </a:r>
          </a:p>
          <a:p>
            <a:pPr algn="just">
              <a:lnSpc>
                <a:spcPct val="110000"/>
              </a:lnSpc>
            </a:pPr>
            <a:r>
              <a:rPr lang="en-I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Merged two datasets companies and funding round on unique key Permalink and named that dataset as Master frame.</a:t>
            </a:r>
          </a:p>
          <a:p>
            <a:pPr algn="just">
              <a:lnSpc>
                <a:spcPct val="110000"/>
              </a:lnSpc>
            </a:pPr>
            <a:r>
              <a:rPr lang="en-I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Data cleansing of master frame.(Treating missing </a:t>
            </a:r>
            <a:r>
              <a:rPr lang="en-IN" sz="17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values,dropping</a:t>
            </a:r>
            <a:r>
              <a:rPr lang="en-I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unnecessary </a:t>
            </a:r>
            <a:r>
              <a:rPr lang="en-IN" sz="17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columns,converting</a:t>
            </a:r>
            <a:r>
              <a:rPr lang="en-I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funding amount into million dollars)</a:t>
            </a:r>
          </a:p>
          <a:p>
            <a:pPr algn="just">
              <a:lnSpc>
                <a:spcPct val="110000"/>
              </a:lnSpc>
            </a:pPr>
            <a:r>
              <a:rPr lang="en-I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Merged the </a:t>
            </a:r>
            <a:r>
              <a:rPr lang="en-IN" sz="17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masterframe</a:t>
            </a:r>
            <a:r>
              <a:rPr lang="en-I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and sector details datasets to observe the sector wise analysis.</a:t>
            </a:r>
          </a:p>
          <a:p>
            <a:pPr algn="just">
              <a:lnSpc>
                <a:spcPct val="110000"/>
              </a:lnSpc>
            </a:pPr>
            <a:r>
              <a:rPr lang="en-I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Analysed which type of funding round is best for </a:t>
            </a:r>
            <a:r>
              <a:rPr lang="en-IN" sz="17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investment,how</a:t>
            </a:r>
            <a:r>
              <a:rPr lang="en-I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much amount is raised in the particular type of </a:t>
            </a:r>
            <a:r>
              <a:rPr lang="en-IN" sz="17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funding,which</a:t>
            </a:r>
            <a:r>
              <a:rPr lang="en-I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country has the highest English speaking </a:t>
            </a:r>
            <a:r>
              <a:rPr lang="en-IN" sz="17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population,which</a:t>
            </a:r>
            <a:r>
              <a:rPr lang="en-I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country is the best to invest </a:t>
            </a:r>
            <a:r>
              <a:rPr lang="en-IN" sz="17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in,which</a:t>
            </a:r>
            <a:r>
              <a:rPr lang="en-I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sector has the highest number of </a:t>
            </a:r>
            <a:r>
              <a:rPr lang="en-IN" sz="17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investments,How</a:t>
            </a:r>
            <a:r>
              <a:rPr lang="en-I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much amount is invested in particular </a:t>
            </a:r>
            <a:r>
              <a:rPr lang="en-IN" sz="17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company,How</a:t>
            </a:r>
            <a:r>
              <a:rPr lang="en-I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much amount is invested in particular </a:t>
            </a:r>
            <a:r>
              <a:rPr lang="en-IN" sz="17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sectors,how</a:t>
            </a:r>
            <a:r>
              <a:rPr lang="en-I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much amount is invested in particular countries.</a:t>
            </a:r>
          </a:p>
          <a:p>
            <a:pPr algn="just">
              <a:lnSpc>
                <a:spcPct val="110000"/>
              </a:lnSpc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From the detailed analysis we are able to find preferred funding round </a:t>
            </a:r>
            <a:r>
              <a:rPr lang="en-I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type,preferred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I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country,preferred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sector to invest in.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820195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Analysing investment trends</a:t>
            </a:r>
            <a:endParaRPr lang="en-IN" sz="18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0471AE-CAE2-C942-B775-370F4852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307" y="681645"/>
            <a:ext cx="9468979" cy="856138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Funding Round Type Analysis</a:t>
            </a:r>
            <a:endParaRPr lang="en-IN" sz="18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0199FEF-A4A4-EC4F-9217-D980CEAE8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502" y="1826928"/>
            <a:ext cx="10392937" cy="3737529"/>
          </a:xfr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522FEA-0B01-6140-9275-3CB007AEF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83" y="143728"/>
            <a:ext cx="9367024" cy="37801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33F252-0709-4540-8949-20D172015707}"/>
              </a:ext>
            </a:extLst>
          </p:cNvPr>
          <p:cNvSpPr/>
          <p:nvPr/>
        </p:nvSpPr>
        <p:spPr>
          <a:xfrm>
            <a:off x="1531434" y="4378546"/>
            <a:ext cx="910682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en-IN" sz="1500" dirty="0">
                <a:solidFill>
                  <a:srgbClr val="000000"/>
                </a:solidFill>
                <a:latin typeface="Helvetica Neue" panose="02000503000000020004" pitchFamily="2" charset="0"/>
              </a:rPr>
              <a:t>Average funding amount of venture type is 11.2 million USD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Helvetica Neue" panose="02000503000000020004" pitchFamily="2" charset="0"/>
              </a:rPr>
              <a:t> Average funding amount of angel type is 0.97 million USD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Helvetica Neue" panose="02000503000000020004" pitchFamily="2" charset="0"/>
              </a:rPr>
              <a:t> Average funding amount of seed type is 0.74 million USD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Helvetica Neue" panose="02000503000000020004" pitchFamily="2" charset="0"/>
              </a:rPr>
              <a:t> Average funding amount of private equity type 73.9 million USD</a:t>
            </a:r>
          </a:p>
          <a:p>
            <a:r>
              <a:rPr lang="en-IN" b="1" dirty="0">
                <a:solidFill>
                  <a:srgbClr val="000000"/>
                </a:solidFill>
                <a:latin typeface="inherit"/>
                <a:sym typeface="Wingdings" pitchFamily="2" charset="2"/>
              </a:rPr>
              <a:t> </a:t>
            </a:r>
            <a:r>
              <a:rPr lang="en-IN" b="1" dirty="0">
                <a:solidFill>
                  <a:srgbClr val="000000"/>
                </a:solidFill>
                <a:latin typeface="inherit"/>
              </a:rPr>
              <a:t>Investment has to be between 8 to 15 million USD So Venture is the best investment type.</a:t>
            </a:r>
            <a:endParaRPr lang="en-IN" b="1" i="0" u="none" strike="noStrike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83513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6A1CDFD-D962-4C40-9AA4-750756F8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69" y="681645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Top Countries Analysis</a:t>
            </a:r>
            <a:endParaRPr lang="en-IN" sz="18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6297237C-323F-A945-990C-1523B6F47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713" y="1536699"/>
            <a:ext cx="7078901" cy="4819495"/>
          </a:xfrm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6AA534-FC9E-804E-B2C4-BD24ADDEC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53" y="636060"/>
            <a:ext cx="7195660" cy="48173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A69C5C-0775-5845-A4A6-CD34D819991D}"/>
              </a:ext>
            </a:extLst>
          </p:cNvPr>
          <p:cNvSpPr/>
          <p:nvPr/>
        </p:nvSpPr>
        <p:spPr>
          <a:xfrm>
            <a:off x="1085086" y="5575610"/>
            <a:ext cx="1069060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500" dirty="0">
                <a:solidFill>
                  <a:srgbClr val="000000"/>
                </a:solidFill>
                <a:latin typeface="Helvetica Neue" panose="02000503000000020004" pitchFamily="2" charset="0"/>
                <a:sym typeface="Wingdings" pitchFamily="2" charset="2"/>
              </a:rPr>
              <a:t> </a:t>
            </a:r>
            <a:r>
              <a:rPr lang="en-IN" sz="1500" dirty="0">
                <a:solidFill>
                  <a:srgbClr val="000000"/>
                </a:solidFill>
                <a:latin typeface="Helvetica Neue" panose="02000503000000020004" pitchFamily="2" charset="0"/>
              </a:rPr>
              <a:t>USA, GBR and IND are the top three English speaking </a:t>
            </a:r>
            <a:r>
              <a:rPr lang="en-IN" sz="15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countries.Because</a:t>
            </a:r>
            <a:r>
              <a:rPr lang="en-IN" sz="1500" dirty="0">
                <a:solidFill>
                  <a:srgbClr val="000000"/>
                </a:solidFill>
                <a:latin typeface="Helvetica Neue" panose="02000503000000020004" pitchFamily="2" charset="0"/>
              </a:rPr>
              <a:t> China is not an English speaking country.</a:t>
            </a:r>
            <a:endParaRPr lang="en-IN" sz="1500" b="0" i="0" u="none" strike="noStrike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151273-1739-2F45-AA4C-5548B34871F7}"/>
              </a:ext>
            </a:extLst>
          </p:cNvPr>
          <p:cNvSpPr/>
          <p:nvPr/>
        </p:nvSpPr>
        <p:spPr>
          <a:xfrm>
            <a:off x="1085086" y="5898775"/>
            <a:ext cx="477835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dirty="0">
                <a:solidFill>
                  <a:srgbClr val="000000"/>
                </a:solidFill>
                <a:latin typeface="Helvetica Neue" panose="02000503000000020004" pitchFamily="2" charset="0"/>
                <a:sym typeface="Wingdings" pitchFamily="2" charset="2"/>
              </a:rPr>
              <a:t> </a:t>
            </a:r>
            <a:r>
              <a:rPr lang="en-IN" sz="1500" dirty="0">
                <a:solidFill>
                  <a:srgbClr val="000000"/>
                </a:solidFill>
                <a:latin typeface="Helvetica Neue" panose="02000503000000020004" pitchFamily="2" charset="0"/>
              </a:rPr>
              <a:t>Investors are investing more in USA,GBR and IND.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8483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2CEF09-0D05-6C4B-8C5E-9292B2284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69" y="681645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Top Sectors Analysis</a:t>
            </a:r>
            <a:endParaRPr lang="en-IN" sz="18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B1E7773-7F79-1C45-AFFB-EE4549DC6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085" y="1343722"/>
            <a:ext cx="4516719" cy="5514278"/>
          </a:xfrm>
        </p:spPr>
      </p:pic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A26CFC-E263-D649-9EB4-A806C4AD6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9" y="0"/>
            <a:ext cx="7404544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1B191F5-F0CC-7F4C-936C-25065ADFECFC}"/>
              </a:ext>
            </a:extLst>
          </p:cNvPr>
          <p:cNvSpPr/>
          <p:nvPr/>
        </p:nvSpPr>
        <p:spPr>
          <a:xfrm>
            <a:off x="7523423" y="144966"/>
            <a:ext cx="414825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sz="1500" dirty="0">
                <a:solidFill>
                  <a:srgbClr val="000000"/>
                </a:solidFill>
                <a:latin typeface="Helvetica Neue" panose="02000503000000020004" pitchFamily="2" charset="0"/>
              </a:rPr>
              <a:t>The top country in terms of the number of investments and the total amount invested is the USA.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sz="1500" dirty="0">
                <a:solidFill>
                  <a:srgbClr val="000000"/>
                </a:solidFill>
                <a:latin typeface="Helvetica Neue" panose="02000503000000020004" pitchFamily="2" charset="0"/>
              </a:rPr>
              <a:t>The sectors 'Others', 'Social, Finance, Analytics and Advertising' and 'Cleantech/Semiconductors' are the most heavily invested ones</a:t>
            </a:r>
            <a:r>
              <a:rPr lang="en-IN" sz="1500" b="1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567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4B4A47F1D2F64E941F5782B65B935C" ma:contentTypeVersion="12" ma:contentTypeDescription="Create a new document." ma:contentTypeScope="" ma:versionID="33ecd8c49a344da77ad92eac2a728340">
  <xsd:schema xmlns:xsd="http://www.w3.org/2001/XMLSchema" xmlns:xs="http://www.w3.org/2001/XMLSchema" xmlns:p="http://schemas.microsoft.com/office/2006/metadata/properties" xmlns:ns2="06347471-719c-4c9c-aaa0-643926bdfa40" xmlns:ns3="51ef87e1-ecdf-4974-a336-77042cc22298" targetNamespace="http://schemas.microsoft.com/office/2006/metadata/properties" ma:root="true" ma:fieldsID="69e46b13f2e5f5188c1c92e962997ba7" ns2:_="" ns3:_="">
    <xsd:import namespace="06347471-719c-4c9c-aaa0-643926bdfa40"/>
    <xsd:import namespace="51ef87e1-ecdf-4974-a336-77042cc222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347471-719c-4c9c-aaa0-643926bdf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ef87e1-ecdf-4974-a336-77042cc2229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472F64-7AB6-48A8-BA86-74AEAADD4ED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87FB513-0047-499D-A947-E0CE5BD2E9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347471-719c-4c9c-aaa0-643926bdfa40"/>
    <ds:schemaRef ds:uri="51ef87e1-ecdf-4974-a336-77042cc222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ADF387-E2CF-4678-AD71-8AAB62350E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1137</TotalTime>
  <Words>330</Words>
  <Application>Microsoft Macintosh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Helvetica Neue</vt:lpstr>
      <vt:lpstr>inherit</vt:lpstr>
      <vt:lpstr>Segoe UI Symbol</vt:lpstr>
      <vt:lpstr>Times New Roman</vt:lpstr>
      <vt:lpstr>Wingdings</vt:lpstr>
      <vt:lpstr>Office Theme</vt:lpstr>
      <vt:lpstr>INVESTMENT ASSIGNMENT  SUBMISSION </vt:lpstr>
      <vt:lpstr>Analysing investment trends</vt:lpstr>
      <vt:lpstr>Funding Round Type Analysis</vt:lpstr>
      <vt:lpstr>PowerPoint Presentation</vt:lpstr>
      <vt:lpstr>Top Countries Analysis</vt:lpstr>
      <vt:lpstr>PowerPoint Presentation</vt:lpstr>
      <vt:lpstr>Top Sectors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Yash Naik</cp:lastModifiedBy>
  <cp:revision>73</cp:revision>
  <dcterms:created xsi:type="dcterms:W3CDTF">2016-06-09T08:16:28Z</dcterms:created>
  <dcterms:modified xsi:type="dcterms:W3CDTF">2020-09-21T06:42:24Z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0x010100324B4A47F1D2F64E941F5782B65B935C</vt:lpwstr>
  </property>
</Properties>
</file>