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B8E9E26-1D00-4F28-81F5-0BE33D7746EB}">
  <a:tblStyle styleId="{8B8E9E26-1D00-4F28-81F5-0BE33D7746E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a5cca00a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a5cca00a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a5cca00a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a5cca00a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a5cca00a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a5cca00a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a5cca00a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a5cca00a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a5cca00a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a5cca00a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a5cca00a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a5cca00a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a5cca00a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a5cca00a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a5cca00a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a5cca00a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a5cca00a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a5cca00a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a5cca00a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a5cca00a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a5cca00a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a5cca00a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Task : Retrieval of text spans from relevant articles for biomedical question answering</a:t>
            </a:r>
            <a:endParaRPr b="1" sz="24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t/>
            </a:r>
            <a:endParaRPr b="1" sz="2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                                       </a:t>
            </a:r>
            <a:endParaRPr sz="2400"/>
          </a:p>
        </p:txBody>
      </p:sp>
      <p:sp>
        <p:nvSpPr>
          <p:cNvPr id="55" name="Google Shape;55;p13"/>
          <p:cNvSpPr txBox="1"/>
          <p:nvPr>
            <p:ph idx="1" type="subTitle"/>
          </p:nvPr>
        </p:nvSpPr>
        <p:spPr>
          <a:xfrm>
            <a:off x="387900" y="2834125"/>
            <a:ext cx="8520600" cy="7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latin typeface="Times New Roman"/>
                <a:ea typeface="Times New Roman"/>
                <a:cs typeface="Times New Roman"/>
                <a:sym typeface="Times New Roman"/>
              </a:rPr>
              <a:t>                                        </a:t>
            </a:r>
            <a:r>
              <a:rPr b="1" lang="en" sz="2400">
                <a:solidFill>
                  <a:schemeClr val="dk1"/>
                </a:solidFill>
                <a:latin typeface="Times New Roman"/>
                <a:ea typeface="Times New Roman"/>
                <a:cs typeface="Times New Roman"/>
                <a:sym typeface="Times New Roman"/>
              </a:rPr>
              <a:t>Team  :   SUV</a:t>
            </a:r>
            <a:endParaRPr b="1" sz="2400">
              <a:solidFill>
                <a:schemeClr val="dk1"/>
              </a:solidFill>
              <a:latin typeface="Times New Roman"/>
              <a:ea typeface="Times New Roman"/>
              <a:cs typeface="Times New Roman"/>
              <a:sym typeface="Times New Roman"/>
            </a:endParaRPr>
          </a:p>
          <a:p>
            <a:pPr indent="0" lvl="0" marL="1828800" rtl="0" algn="l">
              <a:lnSpc>
                <a:spcPct val="115000"/>
              </a:lnSpc>
              <a:spcBef>
                <a:spcPts val="0"/>
              </a:spcBef>
              <a:spcAft>
                <a:spcPts val="0"/>
              </a:spcAft>
              <a:buNone/>
            </a:pPr>
            <a:r>
              <a:rPr b="1" lang="en" sz="1500">
                <a:solidFill>
                  <a:schemeClr val="dk1"/>
                </a:solidFill>
                <a:latin typeface="Times New Roman"/>
                <a:ea typeface="Times New Roman"/>
                <a:cs typeface="Times New Roman"/>
                <a:sym typeface="Times New Roman"/>
              </a:rPr>
              <a:t>       Team Members :  Suyash Namdeo(17CE10059)</a:t>
            </a:r>
            <a:endParaRPr b="1"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500">
                <a:solidFill>
                  <a:schemeClr val="dk1"/>
                </a:solidFill>
                <a:latin typeface="Times New Roman"/>
                <a:ea typeface="Times New Roman"/>
                <a:cs typeface="Times New Roman"/>
                <a:sym typeface="Times New Roman"/>
              </a:rPr>
              <a:t>   								Vivek Pal (17MA20048)</a:t>
            </a:r>
            <a:endParaRPr b="1" sz="1500">
              <a:solidFill>
                <a:schemeClr val="dk1"/>
              </a:solidFill>
              <a:latin typeface="Times New Roman"/>
              <a:ea typeface="Times New Roman"/>
              <a:cs typeface="Times New Roman"/>
              <a:sym typeface="Times New Roman"/>
            </a:endParaRPr>
          </a:p>
          <a:p>
            <a:pPr indent="0" lvl="0" marL="1828800" rtl="0" algn="ctr">
              <a:lnSpc>
                <a:spcPct val="115000"/>
              </a:lnSpc>
              <a:spcBef>
                <a:spcPts val="0"/>
              </a:spcBef>
              <a:spcAft>
                <a:spcPts val="0"/>
              </a:spcAft>
              <a:buNone/>
            </a:pPr>
            <a:r>
              <a:rPr b="1" lang="en" sz="1500">
                <a:solidFill>
                  <a:schemeClr val="dk1"/>
                </a:solidFill>
                <a:latin typeface="Times New Roman"/>
                <a:ea typeface="Times New Roman"/>
                <a:cs typeface="Times New Roman"/>
                <a:sym typeface="Times New Roman"/>
              </a:rPr>
              <a:t>    Vinay Kumar Agarwal (17MA20051)</a:t>
            </a:r>
            <a:endParaRPr b="1" sz="1500">
              <a:solidFill>
                <a:schemeClr val="dk1"/>
              </a:solidFill>
              <a:latin typeface="Times New Roman"/>
              <a:ea typeface="Times New Roman"/>
              <a:cs typeface="Times New Roman"/>
              <a:sym typeface="Times New Roman"/>
            </a:endParaRPr>
          </a:p>
          <a:p>
            <a:pPr indent="457200" lvl="0" marL="3200400" rtl="0" algn="l">
              <a:lnSpc>
                <a:spcPct val="115000"/>
              </a:lnSpc>
              <a:spcBef>
                <a:spcPts val="0"/>
              </a:spcBef>
              <a:spcAft>
                <a:spcPts val="0"/>
              </a:spcAft>
              <a:buNone/>
            </a:pPr>
            <a:r>
              <a:rPr b="1" lang="en" sz="1500">
                <a:solidFill>
                  <a:schemeClr val="dk1"/>
                </a:solidFill>
                <a:latin typeface="Times New Roman"/>
                <a:ea typeface="Times New Roman"/>
                <a:cs typeface="Times New Roman"/>
                <a:sym typeface="Times New Roman"/>
              </a:rPr>
              <a:t>Utkarsh Pratap (17MT10043) </a:t>
            </a:r>
            <a:endParaRPr b="1"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2"/>
          <p:cNvPicPr preferRelativeResize="0"/>
          <p:nvPr/>
        </p:nvPicPr>
        <p:blipFill>
          <a:blip r:embed="rId3">
            <a:alphaModFix/>
          </a:blip>
          <a:stretch>
            <a:fillRect/>
          </a:stretch>
        </p:blipFill>
        <p:spPr>
          <a:xfrm>
            <a:off x="2465550" y="941300"/>
            <a:ext cx="4212900" cy="3680174"/>
          </a:xfrm>
          <a:prstGeom prst="rect">
            <a:avLst/>
          </a:prstGeom>
          <a:noFill/>
          <a:ln>
            <a:noFill/>
          </a:ln>
        </p:spPr>
      </p:pic>
      <p:sp>
        <p:nvSpPr>
          <p:cNvPr id="105" name="Google Shape;105;p22"/>
          <p:cNvSpPr txBox="1"/>
          <p:nvPr/>
        </p:nvSpPr>
        <p:spPr>
          <a:xfrm>
            <a:off x="353400" y="286650"/>
            <a:ext cx="49701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Dependency Parsing Example for Baseline</a:t>
            </a:r>
            <a:endParaRPr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Conclusion</a:t>
            </a:r>
            <a:endParaRPr b="1" sz="2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Seq2seq performs better than baseline model. We have trained the model for BioASq 7b/train/Full_Abstract/BioASq-Factoid dataset as well as for list-7b dataset with 200 epochs and batch size of 64. From error analysis it is evident that among different variants of seq2seq model, the one which is trained with Repeat-Vector provided the most promising results having the F1-score of  </a:t>
            </a:r>
            <a:r>
              <a:rPr b="1" lang="en">
                <a:solidFill>
                  <a:srgbClr val="FF0000"/>
                </a:solidFill>
                <a:latin typeface="Times New Roman"/>
                <a:ea typeface="Times New Roman"/>
                <a:cs typeface="Times New Roman"/>
                <a:sym typeface="Times New Roman"/>
              </a:rPr>
              <a:t>0.8166667 </a:t>
            </a:r>
            <a:r>
              <a:rPr lang="en">
                <a:solidFill>
                  <a:srgbClr val="FFFFFF"/>
                </a:solidFill>
                <a:latin typeface="Times New Roman"/>
                <a:ea typeface="Times New Roman"/>
                <a:cs typeface="Times New Roman"/>
                <a:sym typeface="Times New Roman"/>
              </a:rPr>
              <a:t>as it is used as an adapter to fit the fixed-sized output of the encoder to the differing length and input expected by the decoder.</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1600"/>
              </a:spcBef>
              <a:spcAft>
                <a:spcPts val="0"/>
              </a:spcAft>
              <a:buNone/>
            </a:pPr>
            <a:r>
              <a:t/>
            </a:r>
            <a:endParaRPr sz="2400"/>
          </a:p>
          <a:p>
            <a:pPr indent="0" lvl="0" marL="0" rtl="0" algn="ctr">
              <a:spcBef>
                <a:spcPts val="1600"/>
              </a:spcBef>
              <a:spcAft>
                <a:spcPts val="1600"/>
              </a:spcAft>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Problem Statement / Task Overview</a:t>
            </a:r>
            <a:endParaRPr b="1" sz="2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FFFFFF"/>
              </a:solidFill>
              <a:latin typeface="Times New Roman"/>
              <a:ea typeface="Times New Roman"/>
              <a:cs typeface="Times New Roman"/>
              <a:sym typeface="Times New Roman"/>
            </a:endParaRPr>
          </a:p>
          <a:p>
            <a:pPr indent="0" lvl="0" marL="0" marR="0" rtl="0" algn="l">
              <a:spcBef>
                <a:spcPts val="0"/>
              </a:spcBef>
              <a:spcAft>
                <a:spcPts val="0"/>
              </a:spcAft>
              <a:buNone/>
            </a:pPr>
            <a:r>
              <a:rPr lang="en">
                <a:solidFill>
                  <a:srgbClr val="FFFFFF"/>
                </a:solidFill>
                <a:latin typeface="Times New Roman"/>
                <a:ea typeface="Times New Roman"/>
                <a:cs typeface="Times New Roman"/>
                <a:sym typeface="Times New Roman"/>
              </a:rPr>
              <a:t>Given a question and a set of relevant articles independent of the question, we are supposed to extract the relevant article along with the word span of the text relevant for answering that particular question. In this task, we have to explore answering the factoid /yes-no/ list questions. The corpus used is the BioASQ shared task-7b phase b corpus. We were supposed to explore various state-of-the-art deep learning QA techniques to solve the problem.</a:t>
            </a:r>
            <a:endParaRPr>
              <a:solidFill>
                <a:srgbClr val="FFFFFF"/>
              </a:solidFill>
            </a:endParaRPr>
          </a:p>
          <a:p>
            <a:pPr indent="0" lvl="0" marL="0" rtl="0" algn="l">
              <a:spcBef>
                <a:spcPts val="0"/>
              </a:spcBef>
              <a:spcAft>
                <a:spcPts val="1600"/>
              </a:spcAft>
              <a:buNone/>
            </a:pPr>
            <a:r>
              <a:t/>
            </a:r>
            <a:endParaRPr b="1" sz="140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Model Architecture</a:t>
            </a:r>
            <a:endParaRPr b="1" sz="2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rgbClr val="FFFFFF"/>
              </a:solidFill>
              <a:latin typeface="Times New Roman"/>
              <a:ea typeface="Times New Roman"/>
              <a:cs typeface="Times New Roman"/>
              <a:sym typeface="Times New Roman"/>
            </a:endParaRPr>
          </a:p>
          <a:p>
            <a:pPr indent="-342900" lvl="0" marL="457200" rtl="0" algn="l">
              <a:spcBef>
                <a:spcPts val="1200"/>
              </a:spcBef>
              <a:spcAft>
                <a:spcPts val="0"/>
              </a:spcAft>
              <a:buClr>
                <a:srgbClr val="FFFFFF"/>
              </a:buClr>
              <a:buSzPts val="1800"/>
              <a:buFont typeface="Times New Roman"/>
              <a:buChar char="●"/>
            </a:pPr>
            <a:r>
              <a:rPr b="1" lang="en">
                <a:solidFill>
                  <a:srgbClr val="FFFFFF"/>
                </a:solidFill>
                <a:latin typeface="Times New Roman"/>
                <a:ea typeface="Times New Roman"/>
                <a:cs typeface="Times New Roman"/>
                <a:sym typeface="Times New Roman"/>
              </a:rPr>
              <a:t>Seq2seq.py</a:t>
            </a:r>
            <a:r>
              <a:rPr lang="en">
                <a:solidFill>
                  <a:srgbClr val="FFFFFF"/>
                </a:solidFill>
                <a:latin typeface="Times New Roman"/>
                <a:ea typeface="Times New Roman"/>
                <a:cs typeface="Times New Roman"/>
                <a:sym typeface="Times New Roman"/>
              </a:rPr>
              <a:t> : One-hot encoding input that is paragraph_context + ' Q ' + question</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b="1" lang="en">
                <a:solidFill>
                  <a:srgbClr val="FFFFFF"/>
                </a:solidFill>
                <a:latin typeface="Times New Roman"/>
                <a:ea typeface="Times New Roman"/>
                <a:cs typeface="Times New Roman"/>
                <a:sym typeface="Times New Roman"/>
              </a:rPr>
              <a:t>Seq2seq_v2.py</a:t>
            </a:r>
            <a:r>
              <a:rPr lang="en">
                <a:solidFill>
                  <a:srgbClr val="FFFFFF"/>
                </a:solidFill>
                <a:latin typeface="Times New Roman"/>
                <a:ea typeface="Times New Roman"/>
                <a:cs typeface="Times New Roman"/>
                <a:sym typeface="Times New Roman"/>
              </a:rPr>
              <a:t> : One-hot encoding input that is add(paragraph_context, RepeatVector(LSTM(question)))</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b="1" lang="en">
                <a:solidFill>
                  <a:srgbClr val="FFFFFF"/>
                </a:solidFill>
                <a:latin typeface="Times New Roman"/>
                <a:ea typeface="Times New Roman"/>
                <a:cs typeface="Times New Roman"/>
                <a:sym typeface="Times New Roman"/>
              </a:rPr>
              <a:t>Seq2seq_glove.py</a:t>
            </a:r>
            <a:r>
              <a:rPr lang="en">
                <a:solidFill>
                  <a:srgbClr val="FFFFFF"/>
                </a:solidFill>
                <a:latin typeface="Times New Roman"/>
                <a:ea typeface="Times New Roman"/>
                <a:cs typeface="Times New Roman"/>
                <a:sym typeface="Times New Roman"/>
              </a:rPr>
              <a:t> : GloVe encoding input that is paragraph_context + ' Q ' + question</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b="1" lang="en">
                <a:solidFill>
                  <a:srgbClr val="FFFFFF"/>
                </a:solidFill>
                <a:latin typeface="Times New Roman"/>
                <a:ea typeface="Times New Roman"/>
                <a:cs typeface="Times New Roman"/>
                <a:sym typeface="Times New Roman"/>
              </a:rPr>
              <a:t>Seq2seq_v2_glove.py</a:t>
            </a:r>
            <a:r>
              <a:rPr lang="en">
                <a:solidFill>
                  <a:srgbClr val="FFFFFF"/>
                </a:solidFill>
                <a:latin typeface="Times New Roman"/>
                <a:ea typeface="Times New Roman"/>
                <a:cs typeface="Times New Roman"/>
                <a:sym typeface="Times New Roman"/>
              </a:rPr>
              <a:t> : GloVe encoding input that is add(paragraph_context, RepeatVector(LSTM(question)))</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1520050" y="1253175"/>
            <a:ext cx="5688825" cy="3131025"/>
          </a:xfrm>
          <a:prstGeom prst="rect">
            <a:avLst/>
          </a:prstGeom>
          <a:noFill/>
          <a:ln>
            <a:noFill/>
          </a:ln>
        </p:spPr>
      </p:pic>
      <p:sp>
        <p:nvSpPr>
          <p:cNvPr id="71" name="Google Shape;71;p16"/>
          <p:cNvSpPr txBox="1"/>
          <p:nvPr/>
        </p:nvSpPr>
        <p:spPr>
          <a:xfrm>
            <a:off x="289550" y="408125"/>
            <a:ext cx="59280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rPr>
              <a:t>Seq2seq vs Seq2seq with Repeat Vector</a:t>
            </a:r>
            <a:endParaRPr b="1" sz="22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595363" y="797187"/>
            <a:ext cx="7953275" cy="345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Google Shape;81;p18"/>
          <p:cNvPicPr preferRelativeResize="0"/>
          <p:nvPr/>
        </p:nvPicPr>
        <p:blipFill>
          <a:blip r:embed="rId3">
            <a:alphaModFix/>
          </a:blip>
          <a:stretch>
            <a:fillRect/>
          </a:stretch>
        </p:blipFill>
        <p:spPr>
          <a:xfrm>
            <a:off x="1338263" y="1063225"/>
            <a:ext cx="6467475" cy="3476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87" name="Google Shape;8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F1 Score is the weighted average of Precision and Recall. Therefore, this score takes both false positives and false negatives into account. In our case, F1 score is </a:t>
            </a:r>
            <a:r>
              <a:rPr b="1" lang="en">
                <a:solidFill>
                  <a:srgbClr val="FFFFFF"/>
                </a:solidFill>
                <a:latin typeface="Times New Roman"/>
                <a:ea typeface="Times New Roman"/>
                <a:cs typeface="Times New Roman"/>
                <a:sym typeface="Times New Roman"/>
              </a:rPr>
              <a:t>0.81666667</a:t>
            </a:r>
            <a:r>
              <a:rPr lang="en">
                <a:solidFill>
                  <a:srgbClr val="FFFFFF"/>
                </a:solidFill>
                <a:latin typeface="Times New Roman"/>
                <a:ea typeface="Times New Roman"/>
                <a:cs typeface="Times New Roman"/>
                <a:sym typeface="Times New Roman"/>
              </a:rPr>
              <a:t> which outperforms the widely used baseline obtained with Infersent embeddings.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FFFFFF"/>
                </a:solidFill>
                <a:latin typeface="Times New Roman"/>
                <a:ea typeface="Times New Roman"/>
                <a:cs typeface="Times New Roman"/>
                <a:sym typeface="Times New Roman"/>
              </a:rPr>
              <a:t>Precision</a:t>
            </a:r>
            <a:r>
              <a:rPr lang="en">
                <a:solidFill>
                  <a:srgbClr val="FFFFFF"/>
                </a:solidFill>
                <a:latin typeface="Times New Roman"/>
                <a:ea typeface="Times New Roman"/>
                <a:cs typeface="Times New Roman"/>
                <a:sym typeface="Times New Roman"/>
              </a:rPr>
              <a:t> = TP/TP+FP</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FFFFFF"/>
                </a:solidFill>
                <a:latin typeface="Times New Roman"/>
                <a:ea typeface="Times New Roman"/>
                <a:cs typeface="Times New Roman"/>
                <a:sym typeface="Times New Roman"/>
              </a:rPr>
              <a:t>Recall</a:t>
            </a:r>
            <a:r>
              <a:rPr lang="en">
                <a:solidFill>
                  <a:srgbClr val="FFFFFF"/>
                </a:solidFill>
                <a:latin typeface="Times New Roman"/>
                <a:ea typeface="Times New Roman"/>
                <a:cs typeface="Times New Roman"/>
                <a:sym typeface="Times New Roman"/>
              </a:rPr>
              <a:t> = TP/TP+FN</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FFFFFF"/>
                </a:solidFill>
                <a:latin typeface="Times New Roman"/>
                <a:ea typeface="Times New Roman"/>
                <a:cs typeface="Times New Roman"/>
                <a:sym typeface="Times New Roman"/>
              </a:rPr>
              <a:t>F1 Score</a:t>
            </a:r>
            <a:r>
              <a:rPr lang="en">
                <a:solidFill>
                  <a:srgbClr val="FFFFFF"/>
                </a:solidFill>
                <a:latin typeface="Times New Roman"/>
                <a:ea typeface="Times New Roman"/>
                <a:cs typeface="Times New Roman"/>
                <a:sym typeface="Times New Roman"/>
              </a:rPr>
              <a:t> = 2*(Recall * Precision) / (Recall + Precision)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20"/>
          <p:cNvSpPr txBox="1"/>
          <p:nvPr>
            <p:ph idx="1" type="body"/>
          </p:nvPr>
        </p:nvSpPr>
        <p:spPr>
          <a:xfrm>
            <a:off x="311700" y="941775"/>
            <a:ext cx="8520600" cy="3416400"/>
          </a:xfrm>
          <a:prstGeom prst="rect">
            <a:avLst/>
          </a:prstGeom>
        </p:spPr>
        <p:txBody>
          <a:bodyPr anchorCtr="0" anchor="t" bIns="91425" lIns="91425" spcFirstLastPara="1" rIns="91425" wrap="square" tIns="91425">
            <a:noAutofit/>
          </a:bodyPr>
          <a:lstStyle/>
          <a:p>
            <a:pPr indent="-514350" lvl="0" marL="57150" rtl="0" algn="l">
              <a:spcBef>
                <a:spcPts val="0"/>
              </a:spcBef>
              <a:spcAft>
                <a:spcPts val="0"/>
              </a:spcAft>
              <a:buNone/>
            </a:pPr>
            <a:r>
              <a:rPr lang="en" sz="1400">
                <a:solidFill>
                  <a:srgbClr val="FFFFFF"/>
                </a:solidFill>
                <a:latin typeface="Times New Roman"/>
                <a:ea typeface="Times New Roman"/>
                <a:cs typeface="Times New Roman"/>
                <a:sym typeface="Times New Roman"/>
              </a:rPr>
              <a:t>            </a:t>
            </a:r>
            <a:r>
              <a:rPr lang="en" sz="2400">
                <a:solidFill>
                  <a:srgbClr val="FFFFFF"/>
                </a:solidFill>
                <a:latin typeface="Times New Roman"/>
                <a:ea typeface="Times New Roman"/>
                <a:cs typeface="Times New Roman"/>
                <a:sym typeface="Times New Roman"/>
              </a:rPr>
              <a:t> </a:t>
            </a:r>
            <a:r>
              <a:rPr lang="en" sz="2400">
                <a:solidFill>
                  <a:srgbClr val="FFFFFF"/>
                </a:solidFill>
                <a:latin typeface="Times New Roman"/>
                <a:ea typeface="Times New Roman"/>
                <a:cs typeface="Times New Roman"/>
                <a:sym typeface="Times New Roman"/>
              </a:rPr>
              <a:t>Result</a:t>
            </a:r>
            <a:r>
              <a:rPr lang="en" sz="2400">
                <a:solidFill>
                  <a:srgbClr val="FFFFFF"/>
                </a:solidFill>
                <a:latin typeface="Times New Roman"/>
                <a:ea typeface="Times New Roman"/>
                <a:cs typeface="Times New Roman"/>
                <a:sym typeface="Times New Roman"/>
              </a:rPr>
              <a:t> </a:t>
            </a:r>
            <a:endParaRPr sz="2400">
              <a:solidFill>
                <a:srgbClr val="FFFFFF"/>
              </a:solidFill>
              <a:latin typeface="Times New Roman"/>
              <a:ea typeface="Times New Roman"/>
              <a:cs typeface="Times New Roman"/>
              <a:sym typeface="Times New Roman"/>
            </a:endParaRPr>
          </a:p>
          <a:p>
            <a:pPr indent="-514350" lvl="0" marL="57150" rtl="0" algn="l">
              <a:spcBef>
                <a:spcPts val="1200"/>
              </a:spcBef>
              <a:spcAft>
                <a:spcPts val="1200"/>
              </a:spcAft>
              <a:buNone/>
            </a:pPr>
            <a:r>
              <a:t/>
            </a:r>
            <a:endParaRPr>
              <a:solidFill>
                <a:srgbClr val="FFFFFF"/>
              </a:solidFill>
            </a:endParaRPr>
          </a:p>
        </p:txBody>
      </p:sp>
      <p:graphicFrame>
        <p:nvGraphicFramePr>
          <p:cNvPr id="93" name="Google Shape;93;p20"/>
          <p:cNvGraphicFramePr/>
          <p:nvPr/>
        </p:nvGraphicFramePr>
        <p:xfrm>
          <a:off x="1600200" y="1940425"/>
          <a:ext cx="3000000" cy="3000000"/>
        </p:xfrm>
        <a:graphic>
          <a:graphicData uri="http://schemas.openxmlformats.org/drawingml/2006/table">
            <a:tbl>
              <a:tblPr>
                <a:noFill/>
                <a:tableStyleId>{8B8E9E26-1D00-4F28-81F5-0BE33D7746EB}</a:tableStyleId>
              </a:tblPr>
              <a:tblGrid>
                <a:gridCol w="2376875"/>
                <a:gridCol w="3566725"/>
              </a:tblGrid>
              <a:tr h="12700">
                <a:tc>
                  <a:txBody>
                    <a:bodyPr/>
                    <a:lstStyle/>
                    <a:p>
                      <a:pPr indent="0" lvl="0" marL="0" rtl="0" algn="ctr">
                        <a:spcBef>
                          <a:spcPts val="0"/>
                        </a:spcBef>
                        <a:spcAft>
                          <a:spcPts val="0"/>
                        </a:spcAft>
                        <a:buNone/>
                      </a:pPr>
                      <a:r>
                        <a:rPr b="1" lang="en" sz="1800">
                          <a:solidFill>
                            <a:srgbClr val="FFFFFF"/>
                          </a:solidFill>
                          <a:latin typeface="Times New Roman"/>
                          <a:ea typeface="Times New Roman"/>
                          <a:cs typeface="Times New Roman"/>
                          <a:sym typeface="Times New Roman"/>
                        </a:rPr>
                        <a:t>Model</a:t>
                      </a:r>
                      <a:endParaRPr b="1" sz="18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800">
                          <a:solidFill>
                            <a:srgbClr val="FFFFFF"/>
                          </a:solidFill>
                          <a:latin typeface="Times New Roman"/>
                          <a:ea typeface="Times New Roman"/>
                          <a:cs typeface="Times New Roman"/>
                          <a:sym typeface="Times New Roman"/>
                        </a:rPr>
                        <a:t>F1-Score</a:t>
                      </a:r>
                      <a:endParaRPr b="1" sz="1800">
                        <a:solidFill>
                          <a:srgbClr val="FFFFFF"/>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b="1" lang="en" sz="1800">
                          <a:solidFill>
                            <a:srgbClr val="FFFFFF"/>
                          </a:solidFill>
                          <a:latin typeface="Times New Roman"/>
                          <a:ea typeface="Times New Roman"/>
                          <a:cs typeface="Times New Roman"/>
                          <a:sym typeface="Times New Roman"/>
                        </a:rPr>
                        <a:t>seq2seq-qa</a:t>
                      </a:r>
                      <a:endParaRPr b="1" sz="18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800">
                          <a:solidFill>
                            <a:srgbClr val="FFFFFF"/>
                          </a:solidFill>
                          <a:latin typeface="Times New Roman"/>
                          <a:ea typeface="Times New Roman"/>
                          <a:cs typeface="Times New Roman"/>
                          <a:sym typeface="Times New Roman"/>
                        </a:rPr>
                        <a:t>0.7999999</a:t>
                      </a:r>
                      <a:endParaRPr b="1" sz="1800">
                        <a:solidFill>
                          <a:srgbClr val="FFFFFF"/>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b="1" lang="en" sz="1800">
                          <a:solidFill>
                            <a:srgbClr val="FF0000"/>
                          </a:solidFill>
                          <a:latin typeface="Times New Roman"/>
                          <a:ea typeface="Times New Roman"/>
                          <a:cs typeface="Times New Roman"/>
                          <a:sym typeface="Times New Roman"/>
                        </a:rPr>
                        <a:t>seq2seq-v2-qa</a:t>
                      </a:r>
                      <a:endParaRPr b="1" sz="1800">
                        <a:solidFill>
                          <a:srgbClr val="FF0000"/>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800">
                          <a:solidFill>
                            <a:srgbClr val="FF0000"/>
                          </a:solidFill>
                          <a:latin typeface="Times New Roman"/>
                          <a:ea typeface="Times New Roman"/>
                          <a:cs typeface="Times New Roman"/>
                          <a:sym typeface="Times New Roman"/>
                        </a:rPr>
                        <a:t>0.8166667</a:t>
                      </a:r>
                      <a:endParaRPr b="1" sz="1800">
                        <a:solidFill>
                          <a:srgbClr val="FF0000"/>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b="1" lang="en" sz="1800">
                          <a:solidFill>
                            <a:srgbClr val="FFFFFF"/>
                          </a:solidFill>
                          <a:latin typeface="Times New Roman"/>
                          <a:ea typeface="Times New Roman"/>
                          <a:cs typeface="Times New Roman"/>
                          <a:sym typeface="Times New Roman"/>
                        </a:rPr>
                        <a:t>seq2seq-glove-qa</a:t>
                      </a:r>
                      <a:endParaRPr b="1" sz="18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800">
                          <a:solidFill>
                            <a:srgbClr val="FFFFFF"/>
                          </a:solidFill>
                          <a:latin typeface="Times New Roman"/>
                          <a:ea typeface="Times New Roman"/>
                          <a:cs typeface="Times New Roman"/>
                          <a:sym typeface="Times New Roman"/>
                        </a:rPr>
                        <a:t>0.7499999</a:t>
                      </a:r>
                      <a:endParaRPr b="1" sz="1800">
                        <a:solidFill>
                          <a:srgbClr val="FFFFFF"/>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b="1" lang="en" sz="1800">
                          <a:solidFill>
                            <a:srgbClr val="FFFFFF"/>
                          </a:solidFill>
                          <a:latin typeface="Times New Roman"/>
                          <a:ea typeface="Times New Roman"/>
                          <a:cs typeface="Times New Roman"/>
                          <a:sym typeface="Times New Roman"/>
                        </a:rPr>
                        <a:t>seq2seq-glove-v2-qa</a:t>
                      </a:r>
                      <a:endParaRPr b="1" sz="18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800">
                          <a:solidFill>
                            <a:srgbClr val="FFFFFF"/>
                          </a:solidFill>
                          <a:latin typeface="Times New Roman"/>
                          <a:ea typeface="Times New Roman"/>
                          <a:cs typeface="Times New Roman"/>
                          <a:sym typeface="Times New Roman"/>
                        </a:rPr>
                        <a:t>0.7999999</a:t>
                      </a:r>
                      <a:endParaRPr b="1" sz="1800">
                        <a:solidFill>
                          <a:srgbClr val="FFFFFF"/>
                        </a:solidFill>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a:t>
            </a:r>
            <a:endParaRPr/>
          </a:p>
        </p:txBody>
      </p:sp>
      <p:sp>
        <p:nvSpPr>
          <p:cNvPr id="99" name="Google Shape;9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FFFFFF"/>
                </a:solidFill>
                <a:latin typeface="Times New Roman"/>
                <a:ea typeface="Times New Roman"/>
                <a:cs typeface="Times New Roman"/>
                <a:sym typeface="Times New Roman"/>
              </a:rPr>
              <a:t>Unsupervised Learning Model :</a:t>
            </a:r>
            <a:r>
              <a:rPr lang="en" sz="1600">
                <a:solidFill>
                  <a:srgbClr val="FFFFFF"/>
                </a:solidFill>
                <a:latin typeface="Times New Roman"/>
                <a:ea typeface="Times New Roman"/>
                <a:cs typeface="Times New Roman"/>
                <a:sym typeface="Times New Roman"/>
              </a:rPr>
              <a:t>   Used euclidean distance to detect the sentence having minimum distance from the question. The accuracy of this model came around 45%. Then, I switched to cosine similarity and the accuracy improved from 45% to 63%. </a:t>
            </a:r>
            <a:endParaRPr sz="16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b="1" lang="en">
                <a:solidFill>
                  <a:srgbClr val="FFFFFF"/>
                </a:solidFill>
                <a:latin typeface="Times New Roman"/>
                <a:ea typeface="Times New Roman"/>
                <a:cs typeface="Times New Roman"/>
                <a:sym typeface="Times New Roman"/>
              </a:rPr>
              <a:t>Supervised Learning Model :</a:t>
            </a:r>
            <a:r>
              <a:rPr lang="en" sz="1600">
                <a:solidFill>
                  <a:srgbClr val="FFFFFF"/>
                </a:solidFill>
                <a:latin typeface="Times New Roman"/>
                <a:ea typeface="Times New Roman"/>
                <a:cs typeface="Times New Roman"/>
                <a:sym typeface="Times New Roman"/>
              </a:rPr>
              <a:t>  Paragraph length to 10 sentences for simplicity. The idea is to match the root of the question which is which may be same for a sentence in any case to all the roots/sub-roots of the sentence.The random forest gave an accuracy of 67% .</a:t>
            </a:r>
            <a:endParaRPr sz="16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2000">
                <a:solidFill>
                  <a:srgbClr val="FFFFFF"/>
                </a:solidFill>
                <a:latin typeface="Times New Roman"/>
                <a:ea typeface="Times New Roman"/>
                <a:cs typeface="Times New Roman"/>
                <a:sym typeface="Times New Roman"/>
              </a:rPr>
              <a:t>Seq2seq model achieves F1 score of  0.816667</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