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9" r:id="rId3"/>
    <p:sldId id="260" r:id="rId4"/>
    <p:sldId id="265" r:id="rId5"/>
    <p:sldId id="264" r:id="rId6"/>
    <p:sldId id="263" r:id="rId7"/>
    <p:sldId id="262" r:id="rId8"/>
    <p:sldId id="267" r:id="rId9"/>
    <p:sldId id="261" r:id="rId10"/>
    <p:sldId id="266" r:id="rId11"/>
  </p:sldIdLst>
  <p:sldSz cx="12192000" cy="6858000"/>
  <p:notesSz cx="6858000" cy="9144000"/>
  <p:defaultTextStyle>
    <a:lvl1pPr>
      <a:defRPr>
        <a:latin typeface="Calibri"/>
        <a:ea typeface="Calibri"/>
        <a:cs typeface="Calibri"/>
        <a:sym typeface="Calibri"/>
      </a:defRPr>
    </a:lvl1pPr>
    <a:lvl2pPr indent="457200">
      <a:defRPr>
        <a:latin typeface="Calibri"/>
        <a:ea typeface="Calibri"/>
        <a:cs typeface="Calibri"/>
        <a:sym typeface="Calibri"/>
      </a:defRPr>
    </a:lvl2pPr>
    <a:lvl3pPr indent="914400">
      <a:defRPr>
        <a:latin typeface="Calibri"/>
        <a:ea typeface="Calibri"/>
        <a:cs typeface="Calibri"/>
        <a:sym typeface="Calibri"/>
      </a:defRPr>
    </a:lvl3pPr>
    <a:lvl4pPr indent="1371600">
      <a:defRPr>
        <a:latin typeface="Calibri"/>
        <a:ea typeface="Calibri"/>
        <a:cs typeface="Calibri"/>
        <a:sym typeface="Calibri"/>
      </a:defRPr>
    </a:lvl4pPr>
    <a:lvl5pPr indent="1828800">
      <a:defRPr>
        <a:latin typeface="Calibri"/>
        <a:ea typeface="Calibri"/>
        <a:cs typeface="Calibri"/>
        <a:sym typeface="Calibri"/>
      </a:defRPr>
    </a:lvl5pPr>
    <a:lvl6pPr>
      <a:defRPr>
        <a:latin typeface="Calibri"/>
        <a:ea typeface="Calibri"/>
        <a:cs typeface="Calibri"/>
        <a:sym typeface="Calibri"/>
      </a:defRPr>
    </a:lvl6pPr>
    <a:lvl7pPr>
      <a:defRPr>
        <a:latin typeface="Calibri"/>
        <a:ea typeface="Calibri"/>
        <a:cs typeface="Calibri"/>
        <a:sym typeface="Calibri"/>
      </a:defRPr>
    </a:lvl7pPr>
    <a:lvl8pPr>
      <a:defRPr>
        <a:latin typeface="Calibri"/>
        <a:ea typeface="Calibri"/>
        <a:cs typeface="Calibri"/>
        <a:sym typeface="Calibri"/>
      </a:defRPr>
    </a:lvl8pPr>
    <a:lvl9pPr>
      <a:defRPr>
        <a:latin typeface="Calibri"/>
        <a:ea typeface="Calibri"/>
        <a:cs typeface="Calibri"/>
        <a:sym typeface="Calibri"/>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236376-89E4-4E0B-8B6E-0388DCE9F883}" v="8" dt="2024-04-11T08:18:11.012"/>
  </p1510:revLst>
</p1510:revInfo>
</file>

<file path=ppt/tableStyles.xml><?xml version="1.0" encoding="utf-8"?>
<a:tblStyleLst xmlns:a="http://schemas.openxmlformats.org/drawingml/2006/main"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0DEEF"/>
          </a:solidFill>
        </a:fill>
      </a:tcStyle>
    </a:wholeTbl>
    <a:band2H>
      <a:tcTxStyle/>
      <a:tcStyle>
        <a:tcBdr/>
        <a:fill>
          <a:solidFill>
            <a:srgbClr val="E9EFF7"/>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wholeTbl>
    <a:band2H>
      <a:tcTxStyle/>
      <a:tcStyle>
        <a:tcBdr/>
        <a:fill>
          <a:solidFill>
            <a:srgbClr val="FFFFFF"/>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0D4CB"/>
          </a:solidFill>
        </a:fill>
      </a:tcStyle>
    </a:wholeTbl>
    <a:band2H>
      <a:tcTxStyle/>
      <a:tcStyle>
        <a:tcBdr/>
        <a:fill>
          <a:solidFill>
            <a:srgbClr val="F8EBE7"/>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7712C"/>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7712C"/>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7712C"/>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5B9BD5"/>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5B9BD5"/>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2615"/>
  </p:normalViewPr>
  <p:slideViewPr>
    <p:cSldViewPr>
      <p:cViewPr>
        <p:scale>
          <a:sx n="77" d="100"/>
          <a:sy n="77" d="100"/>
        </p:scale>
        <p:origin x="883"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lak Khandelwal" userId="8fefb36c-28fb-4036-81c7-39df658db081" providerId="ADAL" clId="{D5236376-89E4-4E0B-8B6E-0388DCE9F883}"/>
    <pc:docChg chg="undo custSel addSld delSld modSld sldOrd">
      <pc:chgData name="Palak Khandelwal" userId="8fefb36c-28fb-4036-81c7-39df658db081" providerId="ADAL" clId="{D5236376-89E4-4E0B-8B6E-0388DCE9F883}" dt="2024-04-11T08:18:30.758" v="791" actId="1076"/>
      <pc:docMkLst>
        <pc:docMk/>
      </pc:docMkLst>
      <pc:sldChg chg="modSp mod">
        <pc:chgData name="Palak Khandelwal" userId="8fefb36c-28fb-4036-81c7-39df658db081" providerId="ADAL" clId="{D5236376-89E4-4E0B-8B6E-0388DCE9F883}" dt="2024-04-11T07:15:43.075" v="95" actId="20577"/>
        <pc:sldMkLst>
          <pc:docMk/>
          <pc:sldMk cId="0" sldId="256"/>
        </pc:sldMkLst>
        <pc:spChg chg="mod">
          <ac:chgData name="Palak Khandelwal" userId="8fefb36c-28fb-4036-81c7-39df658db081" providerId="ADAL" clId="{D5236376-89E4-4E0B-8B6E-0388DCE9F883}" dt="2024-04-11T07:15:43.075" v="95" actId="20577"/>
          <ac:spMkLst>
            <pc:docMk/>
            <pc:sldMk cId="0" sldId="256"/>
            <ac:spMk id="15" creationId="{00000000-0000-0000-0000-000000000000}"/>
          </ac:spMkLst>
        </pc:spChg>
      </pc:sldChg>
      <pc:sldChg chg="modSp mod">
        <pc:chgData name="Palak Khandelwal" userId="8fefb36c-28fb-4036-81c7-39df658db081" providerId="ADAL" clId="{D5236376-89E4-4E0B-8B6E-0388DCE9F883}" dt="2024-04-11T07:53:02.287" v="368" actId="1076"/>
        <pc:sldMkLst>
          <pc:docMk/>
          <pc:sldMk cId="1274301564" sldId="259"/>
        </pc:sldMkLst>
        <pc:spChg chg="mod">
          <ac:chgData name="Palak Khandelwal" userId="8fefb36c-28fb-4036-81c7-39df658db081" providerId="ADAL" clId="{D5236376-89E4-4E0B-8B6E-0388DCE9F883}" dt="2024-04-11T07:53:02.287" v="368" actId="1076"/>
          <ac:spMkLst>
            <pc:docMk/>
            <pc:sldMk cId="1274301564" sldId="259"/>
            <ac:spMk id="4" creationId="{C7451D72-3CA6-1095-65FA-DD006E700040}"/>
          </ac:spMkLst>
        </pc:spChg>
      </pc:sldChg>
      <pc:sldChg chg="addSp delSp modSp mod">
        <pc:chgData name="Palak Khandelwal" userId="8fefb36c-28fb-4036-81c7-39df658db081" providerId="ADAL" clId="{D5236376-89E4-4E0B-8B6E-0388DCE9F883}" dt="2024-04-11T07:51:52.784" v="338" actId="20577"/>
        <pc:sldMkLst>
          <pc:docMk/>
          <pc:sldMk cId="3100585188" sldId="260"/>
        </pc:sldMkLst>
        <pc:spChg chg="add del mod">
          <ac:chgData name="Palak Khandelwal" userId="8fefb36c-28fb-4036-81c7-39df658db081" providerId="ADAL" clId="{D5236376-89E4-4E0B-8B6E-0388DCE9F883}" dt="2024-04-11T07:21:57.558" v="178"/>
          <ac:spMkLst>
            <pc:docMk/>
            <pc:sldMk cId="3100585188" sldId="260"/>
            <ac:spMk id="2" creationId="{02D4826F-A5CA-2F72-C6ED-1F1668BAF735}"/>
          </ac:spMkLst>
        </pc:spChg>
        <pc:spChg chg="mod">
          <ac:chgData name="Palak Khandelwal" userId="8fefb36c-28fb-4036-81c7-39df658db081" providerId="ADAL" clId="{D5236376-89E4-4E0B-8B6E-0388DCE9F883}" dt="2024-04-11T07:23:00.750" v="192" actId="20577"/>
          <ac:spMkLst>
            <pc:docMk/>
            <pc:sldMk cId="3100585188" sldId="260"/>
            <ac:spMk id="4" creationId="{C7451D72-3CA6-1095-65FA-DD006E700040}"/>
          </ac:spMkLst>
        </pc:spChg>
        <pc:spChg chg="add mod">
          <ac:chgData name="Palak Khandelwal" userId="8fefb36c-28fb-4036-81c7-39df658db081" providerId="ADAL" clId="{D5236376-89E4-4E0B-8B6E-0388DCE9F883}" dt="2024-04-11T07:51:52.784" v="338" actId="20577"/>
          <ac:spMkLst>
            <pc:docMk/>
            <pc:sldMk cId="3100585188" sldId="260"/>
            <ac:spMk id="5" creationId="{4B831C2E-2773-0144-78F3-2EB49C9DA1A3}"/>
          </ac:spMkLst>
        </pc:spChg>
      </pc:sldChg>
      <pc:sldChg chg="addSp delSp modSp add mod">
        <pc:chgData name="Palak Khandelwal" userId="8fefb36c-28fb-4036-81c7-39df658db081" providerId="ADAL" clId="{D5236376-89E4-4E0B-8B6E-0388DCE9F883}" dt="2024-04-11T08:18:30.758" v="791" actId="1076"/>
        <pc:sldMkLst>
          <pc:docMk/>
          <pc:sldMk cId="1336019274" sldId="261"/>
        </pc:sldMkLst>
        <pc:spChg chg="add mod">
          <ac:chgData name="Palak Khandelwal" userId="8fefb36c-28fb-4036-81c7-39df658db081" providerId="ADAL" clId="{D5236376-89E4-4E0B-8B6E-0388DCE9F883}" dt="2024-04-11T08:18:17.898" v="788" actId="1076"/>
          <ac:spMkLst>
            <pc:docMk/>
            <pc:sldMk cId="1336019274" sldId="261"/>
            <ac:spMk id="3" creationId="{4AB65746-01BE-2725-0C77-B1AFB70F86BA}"/>
          </ac:spMkLst>
        </pc:spChg>
        <pc:spChg chg="mod">
          <ac:chgData name="Palak Khandelwal" userId="8fefb36c-28fb-4036-81c7-39df658db081" providerId="ADAL" clId="{D5236376-89E4-4E0B-8B6E-0388DCE9F883}" dt="2024-04-11T08:18:20.816" v="789" actId="1076"/>
          <ac:spMkLst>
            <pc:docMk/>
            <pc:sldMk cId="1336019274" sldId="261"/>
            <ac:spMk id="4" creationId="{C7451D72-3CA6-1095-65FA-DD006E700040}"/>
          </ac:spMkLst>
        </pc:spChg>
        <pc:spChg chg="add del mod">
          <ac:chgData name="Palak Khandelwal" userId="8fefb36c-28fb-4036-81c7-39df658db081" providerId="ADAL" clId="{D5236376-89E4-4E0B-8B6E-0388DCE9F883}" dt="2024-04-11T08:13:36.233" v="701" actId="22"/>
          <ac:spMkLst>
            <pc:docMk/>
            <pc:sldMk cId="1336019274" sldId="261"/>
            <ac:spMk id="6" creationId="{5776AF96-CF14-E3BC-F7F3-084CBF7CB2A0}"/>
          </ac:spMkLst>
        </pc:spChg>
        <pc:spChg chg="add mod">
          <ac:chgData name="Palak Khandelwal" userId="8fefb36c-28fb-4036-81c7-39df658db081" providerId="ADAL" clId="{D5236376-89E4-4E0B-8B6E-0388DCE9F883}" dt="2024-04-11T08:18:26.136" v="790" actId="1076"/>
          <ac:spMkLst>
            <pc:docMk/>
            <pc:sldMk cId="1336019274" sldId="261"/>
            <ac:spMk id="8" creationId="{1F2E3EDF-2760-73B8-6FC1-9F33DC026D46}"/>
          </ac:spMkLst>
        </pc:spChg>
        <pc:spChg chg="add del mod">
          <ac:chgData name="Palak Khandelwal" userId="8fefb36c-28fb-4036-81c7-39df658db081" providerId="ADAL" clId="{D5236376-89E4-4E0B-8B6E-0388DCE9F883}" dt="2024-04-11T08:15:02.983" v="728"/>
          <ac:spMkLst>
            <pc:docMk/>
            <pc:sldMk cId="1336019274" sldId="261"/>
            <ac:spMk id="15" creationId="{4BF5849C-2782-2CCB-ADA7-132DD0B65EB3}"/>
          </ac:spMkLst>
        </pc:spChg>
        <pc:spChg chg="add mod">
          <ac:chgData name="Palak Khandelwal" userId="8fefb36c-28fb-4036-81c7-39df658db081" providerId="ADAL" clId="{D5236376-89E4-4E0B-8B6E-0388DCE9F883}" dt="2024-04-11T08:18:30.758" v="791" actId="1076"/>
          <ac:spMkLst>
            <pc:docMk/>
            <pc:sldMk cId="1336019274" sldId="261"/>
            <ac:spMk id="17" creationId="{2C6A7A6F-9A78-CC88-F066-D01347936405}"/>
          </ac:spMkLst>
        </pc:spChg>
      </pc:sldChg>
      <pc:sldChg chg="addSp modSp add mod">
        <pc:chgData name="Palak Khandelwal" userId="8fefb36c-28fb-4036-81c7-39df658db081" providerId="ADAL" clId="{D5236376-89E4-4E0B-8B6E-0388DCE9F883}" dt="2024-04-11T08:06:07.352" v="643" actId="255"/>
        <pc:sldMkLst>
          <pc:docMk/>
          <pc:sldMk cId="3222189400" sldId="262"/>
        </pc:sldMkLst>
        <pc:spChg chg="add mod">
          <ac:chgData name="Palak Khandelwal" userId="8fefb36c-28fb-4036-81c7-39df658db081" providerId="ADAL" clId="{D5236376-89E4-4E0B-8B6E-0388DCE9F883}" dt="2024-04-11T08:06:07.352" v="643" actId="255"/>
          <ac:spMkLst>
            <pc:docMk/>
            <pc:sldMk cId="3222189400" sldId="262"/>
            <ac:spMk id="3" creationId="{5F9E1065-2F9F-7C0F-02B1-2FF3649787C8}"/>
          </ac:spMkLst>
        </pc:spChg>
        <pc:spChg chg="mod">
          <ac:chgData name="Palak Khandelwal" userId="8fefb36c-28fb-4036-81c7-39df658db081" providerId="ADAL" clId="{D5236376-89E4-4E0B-8B6E-0388DCE9F883}" dt="2024-04-11T08:05:56.111" v="641" actId="1076"/>
          <ac:spMkLst>
            <pc:docMk/>
            <pc:sldMk cId="3222189400" sldId="262"/>
            <ac:spMk id="4" creationId="{C7451D72-3CA6-1095-65FA-DD006E700040}"/>
          </ac:spMkLst>
        </pc:spChg>
      </pc:sldChg>
      <pc:sldChg chg="addSp delSp modSp add mod">
        <pc:chgData name="Palak Khandelwal" userId="8fefb36c-28fb-4036-81c7-39df658db081" providerId="ADAL" clId="{D5236376-89E4-4E0B-8B6E-0388DCE9F883}" dt="2024-04-11T08:02:54.810" v="574" actId="1076"/>
        <pc:sldMkLst>
          <pc:docMk/>
          <pc:sldMk cId="370138586" sldId="263"/>
        </pc:sldMkLst>
        <pc:spChg chg="add del mod">
          <ac:chgData name="Palak Khandelwal" userId="8fefb36c-28fb-4036-81c7-39df658db081" providerId="ADAL" clId="{D5236376-89E4-4E0B-8B6E-0388DCE9F883}" dt="2024-04-11T07:55:37.299" v="420"/>
          <ac:spMkLst>
            <pc:docMk/>
            <pc:sldMk cId="370138586" sldId="263"/>
            <ac:spMk id="3" creationId="{D39DE4B7-8430-1B5C-413D-4C343DE8480C}"/>
          </ac:spMkLst>
        </pc:spChg>
        <pc:spChg chg="mod">
          <ac:chgData name="Palak Khandelwal" userId="8fefb36c-28fb-4036-81c7-39df658db081" providerId="ADAL" clId="{D5236376-89E4-4E0B-8B6E-0388DCE9F883}" dt="2024-04-11T07:53:27.927" v="385" actId="20577"/>
          <ac:spMkLst>
            <pc:docMk/>
            <pc:sldMk cId="370138586" sldId="263"/>
            <ac:spMk id="4" creationId="{C7451D72-3CA6-1095-65FA-DD006E700040}"/>
          </ac:spMkLst>
        </pc:spChg>
        <pc:spChg chg="add del mod">
          <ac:chgData name="Palak Khandelwal" userId="8fefb36c-28fb-4036-81c7-39df658db081" providerId="ADAL" clId="{D5236376-89E4-4E0B-8B6E-0388DCE9F883}" dt="2024-04-11T08:02:02.132" v="561"/>
          <ac:spMkLst>
            <pc:docMk/>
            <pc:sldMk cId="370138586" sldId="263"/>
            <ac:spMk id="6" creationId="{E2D3BADF-CA07-C550-1B23-21D5F35B4F2A}"/>
          </ac:spMkLst>
        </pc:spChg>
        <pc:spChg chg="add del mod">
          <ac:chgData name="Palak Khandelwal" userId="8fefb36c-28fb-4036-81c7-39df658db081" providerId="ADAL" clId="{D5236376-89E4-4E0B-8B6E-0388DCE9F883}" dt="2024-04-11T08:02:02.133" v="563"/>
          <ac:spMkLst>
            <pc:docMk/>
            <pc:sldMk cId="370138586" sldId="263"/>
            <ac:spMk id="8" creationId="{5CEB7272-B8E2-7E89-0A5F-2CEA10EE891A}"/>
          </ac:spMkLst>
        </pc:spChg>
        <pc:spChg chg="add mod">
          <ac:chgData name="Palak Khandelwal" userId="8fefb36c-28fb-4036-81c7-39df658db081" providerId="ADAL" clId="{D5236376-89E4-4E0B-8B6E-0388DCE9F883}" dt="2024-04-11T08:02:54.810" v="574" actId="1076"/>
          <ac:spMkLst>
            <pc:docMk/>
            <pc:sldMk cId="370138586" sldId="263"/>
            <ac:spMk id="15" creationId="{BC7B5A83-72B3-F46B-2D0A-DABDA3EDF6AB}"/>
          </ac:spMkLst>
        </pc:spChg>
      </pc:sldChg>
      <pc:sldChg chg="addSp modSp add mod">
        <pc:chgData name="Palak Khandelwal" userId="8fefb36c-28fb-4036-81c7-39df658db081" providerId="ADAL" clId="{D5236376-89E4-4E0B-8B6E-0388DCE9F883}" dt="2024-04-11T07:51:32.728" v="336" actId="1076"/>
        <pc:sldMkLst>
          <pc:docMk/>
          <pc:sldMk cId="4064694894" sldId="264"/>
        </pc:sldMkLst>
        <pc:spChg chg="add mod">
          <ac:chgData name="Palak Khandelwal" userId="8fefb36c-28fb-4036-81c7-39df658db081" providerId="ADAL" clId="{D5236376-89E4-4E0B-8B6E-0388DCE9F883}" dt="2024-04-11T07:51:32.728" v="336" actId="1076"/>
          <ac:spMkLst>
            <pc:docMk/>
            <pc:sldMk cId="4064694894" sldId="264"/>
            <ac:spMk id="3" creationId="{07EE7637-1C58-11BE-3D06-81464DE393D1}"/>
          </ac:spMkLst>
        </pc:spChg>
        <pc:spChg chg="mod">
          <ac:chgData name="Palak Khandelwal" userId="8fefb36c-28fb-4036-81c7-39df658db081" providerId="ADAL" clId="{D5236376-89E4-4E0B-8B6E-0388DCE9F883}" dt="2024-04-11T07:49:26.769" v="293" actId="20577"/>
          <ac:spMkLst>
            <pc:docMk/>
            <pc:sldMk cId="4064694894" sldId="264"/>
            <ac:spMk id="4" creationId="{C7451D72-3CA6-1095-65FA-DD006E700040}"/>
          </ac:spMkLst>
        </pc:spChg>
      </pc:sldChg>
      <pc:sldChg chg="addSp modSp add mod">
        <pc:chgData name="Palak Khandelwal" userId="8fefb36c-28fb-4036-81c7-39df658db081" providerId="ADAL" clId="{D5236376-89E4-4E0B-8B6E-0388DCE9F883}" dt="2024-04-11T07:48:56.790" v="272" actId="1076"/>
        <pc:sldMkLst>
          <pc:docMk/>
          <pc:sldMk cId="3135642951" sldId="265"/>
        </pc:sldMkLst>
        <pc:spChg chg="add mod">
          <ac:chgData name="Palak Khandelwal" userId="8fefb36c-28fb-4036-81c7-39df658db081" providerId="ADAL" clId="{D5236376-89E4-4E0B-8B6E-0388DCE9F883}" dt="2024-04-11T07:48:56.790" v="272" actId="1076"/>
          <ac:spMkLst>
            <pc:docMk/>
            <pc:sldMk cId="3135642951" sldId="265"/>
            <ac:spMk id="3" creationId="{46C74364-395B-698A-A0B4-1B87363DD36A}"/>
          </ac:spMkLst>
        </pc:spChg>
        <pc:spChg chg="mod">
          <ac:chgData name="Palak Khandelwal" userId="8fefb36c-28fb-4036-81c7-39df658db081" providerId="ADAL" clId="{D5236376-89E4-4E0B-8B6E-0388DCE9F883}" dt="2024-04-11T07:25:14.267" v="249" actId="20577"/>
          <ac:spMkLst>
            <pc:docMk/>
            <pc:sldMk cId="3135642951" sldId="265"/>
            <ac:spMk id="4" creationId="{C7451D72-3CA6-1095-65FA-DD006E700040}"/>
          </ac:spMkLst>
        </pc:spChg>
        <pc:picChg chg="add mod modCrop">
          <ac:chgData name="Palak Khandelwal" userId="8fefb36c-28fb-4036-81c7-39df658db081" providerId="ADAL" clId="{D5236376-89E4-4E0B-8B6E-0388DCE9F883}" dt="2024-04-11T07:48:48.972" v="271" actId="1076"/>
          <ac:picMkLst>
            <pc:docMk/>
            <pc:sldMk cId="3135642951" sldId="265"/>
            <ac:picMk id="6" creationId="{A5ED1BBE-98D8-705E-3865-1B69ED59F039}"/>
          </ac:picMkLst>
        </pc:picChg>
      </pc:sldChg>
      <pc:sldChg chg="addSp modSp add mod">
        <pc:chgData name="Palak Khandelwal" userId="8fefb36c-28fb-4036-81c7-39df658db081" providerId="ADAL" clId="{D5236376-89E4-4E0B-8B6E-0388DCE9F883}" dt="2024-04-11T08:12:24.650" v="690" actId="1076"/>
        <pc:sldMkLst>
          <pc:docMk/>
          <pc:sldMk cId="2647593326" sldId="266"/>
        </pc:sldMkLst>
        <pc:spChg chg="add mod">
          <ac:chgData name="Palak Khandelwal" userId="8fefb36c-28fb-4036-81c7-39df658db081" providerId="ADAL" clId="{D5236376-89E4-4E0B-8B6E-0388DCE9F883}" dt="2024-04-11T08:12:24.650" v="690" actId="1076"/>
          <ac:spMkLst>
            <pc:docMk/>
            <pc:sldMk cId="2647593326" sldId="266"/>
            <ac:spMk id="3" creationId="{E0C09AB8-6115-C7CE-92B3-12018C80E01A}"/>
          </ac:spMkLst>
        </pc:spChg>
        <pc:spChg chg="mod">
          <ac:chgData name="Palak Khandelwal" userId="8fefb36c-28fb-4036-81c7-39df658db081" providerId="ADAL" clId="{D5236376-89E4-4E0B-8B6E-0388DCE9F883}" dt="2024-04-11T08:00:39.997" v="554" actId="20577"/>
          <ac:spMkLst>
            <pc:docMk/>
            <pc:sldMk cId="2647593326" sldId="266"/>
            <ac:spMk id="4" creationId="{C7451D72-3CA6-1095-65FA-DD006E700040}"/>
          </ac:spMkLst>
        </pc:spChg>
      </pc:sldChg>
      <pc:sldChg chg="add del">
        <pc:chgData name="Palak Khandelwal" userId="8fefb36c-28fb-4036-81c7-39df658db081" providerId="ADAL" clId="{D5236376-89E4-4E0B-8B6E-0388DCE9F883}" dt="2024-04-11T07:24:44.421" v="224" actId="47"/>
        <pc:sldMkLst>
          <pc:docMk/>
          <pc:sldMk cId="3601024460" sldId="266"/>
        </pc:sldMkLst>
      </pc:sldChg>
      <pc:sldChg chg="modSp add mod ord">
        <pc:chgData name="Palak Khandelwal" userId="8fefb36c-28fb-4036-81c7-39df658db081" providerId="ADAL" clId="{D5236376-89E4-4E0B-8B6E-0388DCE9F883}" dt="2024-04-11T08:06:36.826" v="646"/>
        <pc:sldMkLst>
          <pc:docMk/>
          <pc:sldMk cId="315915130" sldId="267"/>
        </pc:sldMkLst>
        <pc:spChg chg="mod">
          <ac:chgData name="Palak Khandelwal" userId="8fefb36c-28fb-4036-81c7-39df658db081" providerId="ADAL" clId="{D5236376-89E4-4E0B-8B6E-0388DCE9F883}" dt="2024-04-11T08:06:36.826" v="646"/>
          <ac:spMkLst>
            <pc:docMk/>
            <pc:sldMk cId="315915130" sldId="267"/>
            <ac:spMk id="4" creationId="{C7451D72-3CA6-1095-65FA-DD006E70004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hape 7"/>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8" name="Shape 8"/>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3936246562"/>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4" name="Shape 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sldNum" sz="quarter" idx="2"/>
          </p:nvPr>
        </p:nvSpPr>
        <p:spPr>
          <a:xfrm>
            <a:off x="8610600" y="6404292"/>
            <a:ext cx="2743200" cy="269241"/>
          </a:xfrm>
          <a:prstGeom prst="rect">
            <a:avLst/>
          </a:prstGeom>
          <a:ln w="12700">
            <a:miter lim="400000"/>
          </a:ln>
        </p:spPr>
        <p:txBody>
          <a:bodyPr lIns="45719" rIns="45719" anchor="ctr">
            <a:spAutoFit/>
          </a:bodyPr>
          <a:lstStyle>
            <a:lvl1pPr algn="r">
              <a:defRPr sz="1200">
                <a:solidFill>
                  <a:srgbClr val="898989"/>
                </a:solidFill>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a:lnSpc>
          <a:spcPct val="90000"/>
        </a:lnSpc>
        <a:defRPr sz="4400">
          <a:latin typeface="Calibri"/>
          <a:ea typeface="Calibri"/>
          <a:cs typeface="Calibri"/>
          <a:sym typeface="Calibri"/>
        </a:defRPr>
      </a:lvl1pPr>
      <a:lvl2pPr>
        <a:lnSpc>
          <a:spcPct val="90000"/>
        </a:lnSpc>
        <a:defRPr sz="4400">
          <a:latin typeface="Calibri"/>
          <a:ea typeface="Calibri"/>
          <a:cs typeface="Calibri"/>
          <a:sym typeface="Calibri"/>
        </a:defRPr>
      </a:lvl2pPr>
      <a:lvl3pPr>
        <a:lnSpc>
          <a:spcPct val="90000"/>
        </a:lnSpc>
        <a:defRPr sz="4400">
          <a:latin typeface="Calibri"/>
          <a:ea typeface="Calibri"/>
          <a:cs typeface="Calibri"/>
          <a:sym typeface="Calibri"/>
        </a:defRPr>
      </a:lvl3pPr>
      <a:lvl4pPr>
        <a:lnSpc>
          <a:spcPct val="90000"/>
        </a:lnSpc>
        <a:defRPr sz="4400">
          <a:latin typeface="Calibri"/>
          <a:ea typeface="Calibri"/>
          <a:cs typeface="Calibri"/>
          <a:sym typeface="Calibri"/>
        </a:defRPr>
      </a:lvl4pPr>
      <a:lvl5pPr>
        <a:lnSpc>
          <a:spcPct val="90000"/>
        </a:lnSpc>
        <a:defRPr sz="4400">
          <a:latin typeface="Calibri"/>
          <a:ea typeface="Calibri"/>
          <a:cs typeface="Calibri"/>
          <a:sym typeface="Calibri"/>
        </a:defRPr>
      </a:lvl5pPr>
      <a:lvl6pPr indent="457200">
        <a:lnSpc>
          <a:spcPct val="90000"/>
        </a:lnSpc>
        <a:defRPr sz="4400">
          <a:latin typeface="Calibri"/>
          <a:ea typeface="Calibri"/>
          <a:cs typeface="Calibri"/>
          <a:sym typeface="Calibri"/>
        </a:defRPr>
      </a:lvl6pPr>
      <a:lvl7pPr indent="914400">
        <a:lnSpc>
          <a:spcPct val="90000"/>
        </a:lnSpc>
        <a:defRPr sz="4400">
          <a:latin typeface="Calibri"/>
          <a:ea typeface="Calibri"/>
          <a:cs typeface="Calibri"/>
          <a:sym typeface="Calibri"/>
        </a:defRPr>
      </a:lvl7pPr>
      <a:lvl8pPr indent="1371600">
        <a:lnSpc>
          <a:spcPct val="90000"/>
        </a:lnSpc>
        <a:defRPr sz="4400">
          <a:latin typeface="Calibri"/>
          <a:ea typeface="Calibri"/>
          <a:cs typeface="Calibri"/>
          <a:sym typeface="Calibri"/>
        </a:defRPr>
      </a:lvl8pPr>
      <a:lvl9pPr indent="1828800">
        <a:lnSpc>
          <a:spcPct val="90000"/>
        </a:lnSpc>
        <a:defRPr sz="4400">
          <a:latin typeface="Calibri"/>
          <a:ea typeface="Calibri"/>
          <a:cs typeface="Calibri"/>
          <a:sym typeface="Calibri"/>
        </a:defRPr>
      </a:lvl9pPr>
    </p:titleStyle>
    <p:bodyStyle>
      <a:lvl1pPr marL="228600" indent="-228600">
        <a:lnSpc>
          <a:spcPct val="90000"/>
        </a:lnSpc>
        <a:spcBef>
          <a:spcPts val="1000"/>
        </a:spcBef>
        <a:buSzPct val="100000"/>
        <a:buFont typeface="Arial"/>
        <a:buChar char="•"/>
        <a:defRPr sz="2800">
          <a:latin typeface="Calibri"/>
          <a:ea typeface="Calibri"/>
          <a:cs typeface="Calibri"/>
          <a:sym typeface="Calibri"/>
        </a:defRPr>
      </a:lvl1pPr>
      <a:lvl2pPr marL="723900" indent="-266700">
        <a:lnSpc>
          <a:spcPct val="90000"/>
        </a:lnSpc>
        <a:spcBef>
          <a:spcPts val="1000"/>
        </a:spcBef>
        <a:buSzPct val="100000"/>
        <a:buFont typeface="Arial"/>
        <a:buChar char="•"/>
        <a:defRPr sz="2800">
          <a:latin typeface="Calibri"/>
          <a:ea typeface="Calibri"/>
          <a:cs typeface="Calibri"/>
          <a:sym typeface="Calibri"/>
        </a:defRPr>
      </a:lvl2pPr>
      <a:lvl3pPr marL="1234439" indent="-320039">
        <a:lnSpc>
          <a:spcPct val="90000"/>
        </a:lnSpc>
        <a:spcBef>
          <a:spcPts val="1000"/>
        </a:spcBef>
        <a:buSzPct val="100000"/>
        <a:buFont typeface="Arial"/>
        <a:buChar char="•"/>
        <a:defRPr sz="2800">
          <a:latin typeface="Calibri"/>
          <a:ea typeface="Calibri"/>
          <a:cs typeface="Calibri"/>
          <a:sym typeface="Calibri"/>
        </a:defRPr>
      </a:lvl3pPr>
      <a:lvl4pPr marL="1727200" indent="-355600">
        <a:lnSpc>
          <a:spcPct val="90000"/>
        </a:lnSpc>
        <a:spcBef>
          <a:spcPts val="1000"/>
        </a:spcBef>
        <a:buSzPct val="100000"/>
        <a:buFont typeface="Arial"/>
        <a:buChar char="•"/>
        <a:defRPr sz="2800">
          <a:latin typeface="Calibri"/>
          <a:ea typeface="Calibri"/>
          <a:cs typeface="Calibri"/>
          <a:sym typeface="Calibri"/>
        </a:defRPr>
      </a:lvl4pPr>
      <a:lvl5pPr marL="2184400" indent="-355600">
        <a:lnSpc>
          <a:spcPct val="90000"/>
        </a:lnSpc>
        <a:spcBef>
          <a:spcPts val="1000"/>
        </a:spcBef>
        <a:buSzPct val="100000"/>
        <a:buFont typeface="Arial"/>
        <a:buChar char="•"/>
        <a:defRPr sz="2800">
          <a:latin typeface="Calibri"/>
          <a:ea typeface="Calibri"/>
          <a:cs typeface="Calibri"/>
          <a:sym typeface="Calibri"/>
        </a:defRPr>
      </a:lvl5pPr>
      <a:lvl6pPr marL="2641600" indent="-355600">
        <a:lnSpc>
          <a:spcPct val="90000"/>
        </a:lnSpc>
        <a:spcBef>
          <a:spcPts val="1000"/>
        </a:spcBef>
        <a:buSzPct val="100000"/>
        <a:buFont typeface="Arial"/>
        <a:buChar char="•"/>
        <a:defRPr sz="2800">
          <a:latin typeface="Calibri"/>
          <a:ea typeface="Calibri"/>
          <a:cs typeface="Calibri"/>
          <a:sym typeface="Calibri"/>
        </a:defRPr>
      </a:lvl6pPr>
      <a:lvl7pPr marL="3098800" indent="-355600">
        <a:lnSpc>
          <a:spcPct val="90000"/>
        </a:lnSpc>
        <a:spcBef>
          <a:spcPts val="1000"/>
        </a:spcBef>
        <a:buSzPct val="100000"/>
        <a:buFont typeface="Arial"/>
        <a:buChar char="•"/>
        <a:defRPr sz="2800">
          <a:latin typeface="Calibri"/>
          <a:ea typeface="Calibri"/>
          <a:cs typeface="Calibri"/>
          <a:sym typeface="Calibri"/>
        </a:defRPr>
      </a:lvl7pPr>
      <a:lvl8pPr marL="3556000" indent="-355600">
        <a:lnSpc>
          <a:spcPct val="90000"/>
        </a:lnSpc>
        <a:spcBef>
          <a:spcPts val="1000"/>
        </a:spcBef>
        <a:buSzPct val="100000"/>
        <a:buFont typeface="Arial"/>
        <a:buChar char="•"/>
        <a:defRPr sz="2800">
          <a:latin typeface="Calibri"/>
          <a:ea typeface="Calibri"/>
          <a:cs typeface="Calibri"/>
          <a:sym typeface="Calibri"/>
        </a:defRPr>
      </a:lvl8pPr>
      <a:lvl9pPr marL="4013200" indent="-355600">
        <a:lnSpc>
          <a:spcPct val="90000"/>
        </a:lnSpc>
        <a:spcBef>
          <a:spcPts val="1000"/>
        </a:spcBef>
        <a:buSzPct val="100000"/>
        <a:buFont typeface="Arial"/>
        <a:buChar char="•"/>
        <a:defRPr sz="2800">
          <a:latin typeface="Calibri"/>
          <a:ea typeface="Calibri"/>
          <a:cs typeface="Calibri"/>
          <a:sym typeface="Calibri"/>
        </a:defRPr>
      </a:lvl9pPr>
    </p:bodyStyle>
    <p:otherStyle>
      <a:lvl1pPr algn="r">
        <a:defRPr sz="1200">
          <a:solidFill>
            <a:schemeClr val="tx1"/>
          </a:solidFill>
          <a:latin typeface="+mn-lt"/>
          <a:ea typeface="+mn-ea"/>
          <a:cs typeface="+mn-cs"/>
          <a:sym typeface="Calibri"/>
        </a:defRPr>
      </a:lvl1pPr>
      <a:lvl2pPr indent="457200" algn="r">
        <a:defRPr sz="1200">
          <a:solidFill>
            <a:schemeClr val="tx1"/>
          </a:solidFill>
          <a:latin typeface="+mn-lt"/>
          <a:ea typeface="+mn-ea"/>
          <a:cs typeface="+mn-cs"/>
          <a:sym typeface="Calibri"/>
        </a:defRPr>
      </a:lvl2pPr>
      <a:lvl3pPr indent="914400" algn="r">
        <a:defRPr sz="1200">
          <a:solidFill>
            <a:schemeClr val="tx1"/>
          </a:solidFill>
          <a:latin typeface="+mn-lt"/>
          <a:ea typeface="+mn-ea"/>
          <a:cs typeface="+mn-cs"/>
          <a:sym typeface="Calibri"/>
        </a:defRPr>
      </a:lvl3pPr>
      <a:lvl4pPr indent="1371600" algn="r">
        <a:defRPr sz="1200">
          <a:solidFill>
            <a:schemeClr val="tx1"/>
          </a:solidFill>
          <a:latin typeface="+mn-lt"/>
          <a:ea typeface="+mn-ea"/>
          <a:cs typeface="+mn-cs"/>
          <a:sym typeface="Calibri"/>
        </a:defRPr>
      </a:lvl4pPr>
      <a:lvl5pPr indent="1828800" algn="r">
        <a:defRPr sz="1200">
          <a:solidFill>
            <a:schemeClr val="tx1"/>
          </a:solidFill>
          <a:latin typeface="+mn-lt"/>
          <a:ea typeface="+mn-ea"/>
          <a:cs typeface="+mn-cs"/>
          <a:sym typeface="Calibri"/>
        </a:defRPr>
      </a:lvl5pPr>
      <a:lvl6pPr algn="r">
        <a:defRPr sz="1200">
          <a:solidFill>
            <a:schemeClr val="tx1"/>
          </a:solidFill>
          <a:latin typeface="+mn-lt"/>
          <a:ea typeface="+mn-ea"/>
          <a:cs typeface="+mn-cs"/>
          <a:sym typeface="Calibri"/>
        </a:defRPr>
      </a:lvl6pPr>
      <a:lvl7pPr algn="r">
        <a:defRPr sz="1200">
          <a:solidFill>
            <a:schemeClr val="tx1"/>
          </a:solidFill>
          <a:latin typeface="+mn-lt"/>
          <a:ea typeface="+mn-ea"/>
          <a:cs typeface="+mn-cs"/>
          <a:sym typeface="Calibri"/>
        </a:defRPr>
      </a:lvl7pPr>
      <a:lvl8pPr algn="r">
        <a:defRPr sz="1200">
          <a:solidFill>
            <a:schemeClr val="tx1"/>
          </a:solidFill>
          <a:latin typeface="+mn-lt"/>
          <a:ea typeface="+mn-ea"/>
          <a:cs typeface="+mn-cs"/>
          <a:sym typeface="Calibri"/>
        </a:defRPr>
      </a:lvl8pPr>
      <a:lvl9pPr algn="r">
        <a:defRPr sz="12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nsightsoftware.com/" TargetMode="External"/><Relationship Id="rId7" Type="http://schemas.openxmlformats.org/officeDocument/2006/relationships/hyperlink" Target="https://insightsoftware.com/drivers/simba-sdk/"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insightsoftware.com/blog/category/articles/" TargetMode="External"/><Relationship Id="rId5" Type="http://schemas.openxmlformats.org/officeDocument/2006/relationships/hyperlink" Target="https://insightsoftware.com/blog/what-is-odbc/" TargetMode="External"/><Relationship Id="rId4" Type="http://schemas.openxmlformats.org/officeDocument/2006/relationships/hyperlink" Target="https://insightsoftware.com/simba/"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0" y="5619750"/>
            <a:ext cx="12192000" cy="1219200"/>
            <a:chOff x="0" y="0"/>
            <a:chExt cx="12192000" cy="1219200"/>
          </a:xfrm>
        </p:grpSpPr>
        <p:sp>
          <p:nvSpPr>
            <p:cNvPr id="10" name="Shape 10"/>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p:cNvSpPr/>
            <p:nvPr/>
          </p:nvSpPr>
          <p:spPr>
            <a:xfrm>
              <a:off x="0" y="404714"/>
              <a:ext cx="12192000" cy="40977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lvl="0" algn="ctr"/>
              <a:r>
                <a:rPr sz="2000" b="1">
                  <a:solidFill>
                    <a:srgbClr val="FFFFFF"/>
                  </a:solidFill>
                  <a:latin typeface="Times New Roman"/>
                  <a:ea typeface="Times New Roman"/>
                  <a:cs typeface="Times New Roman"/>
                  <a:sym typeface="Times New Roman"/>
                </a:rPr>
                <a:t>                                </a:t>
              </a:r>
              <a:r>
                <a:rPr sz="2200" b="1">
                  <a:latin typeface="Times New Roman"/>
                  <a:ea typeface="Times New Roman"/>
                  <a:cs typeface="Times New Roman"/>
                  <a:sym typeface="Times New Roman"/>
                </a:rPr>
                <a:t>DAYANANDA SAGAR COLLEGE OF ENGINEERING</a:t>
              </a:r>
            </a:p>
          </p:txBody>
        </p:sp>
      </p:grpSp>
      <p:sp>
        <p:nvSpPr>
          <p:cNvPr id="13" name="Shape 13"/>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p:cNvPicPr/>
          <p:nvPr/>
        </p:nvPicPr>
        <p:blipFill>
          <a:blip r:embed="rId2"/>
          <a:stretch>
            <a:fillRect/>
          </a:stretch>
        </p:blipFill>
        <p:spPr>
          <a:xfrm>
            <a:off x="0" y="4883150"/>
            <a:ext cx="1866900" cy="1955800"/>
          </a:xfrm>
          <a:prstGeom prst="rect">
            <a:avLst/>
          </a:prstGeom>
          <a:ln w="12700">
            <a:miter lim="400000"/>
          </a:ln>
        </p:spPr>
      </p:pic>
      <p:sp>
        <p:nvSpPr>
          <p:cNvPr id="15" name="Shape 15"/>
          <p:cNvSpPr/>
          <p:nvPr/>
        </p:nvSpPr>
        <p:spPr>
          <a:xfrm>
            <a:off x="1758000" y="-1"/>
            <a:ext cx="10176825" cy="6494085"/>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lvl="0" algn="ctr"/>
            <a:endParaRPr lang="en-IN" sz="3200" b="1" dirty="0">
              <a:solidFill>
                <a:srgbClr val="333F50"/>
              </a:solidFill>
              <a:latin typeface="Times New Roman"/>
              <a:ea typeface="Times New Roman"/>
              <a:cs typeface="Times New Roman"/>
              <a:sym typeface="Times New Roman"/>
            </a:endParaRPr>
          </a:p>
          <a:p>
            <a:pPr lvl="0" algn="ctr"/>
            <a:r>
              <a:rPr sz="3600" b="1" dirty="0">
                <a:solidFill>
                  <a:srgbClr val="333F50"/>
                </a:solidFill>
                <a:latin typeface="Times New Roman"/>
                <a:ea typeface="Times New Roman"/>
                <a:cs typeface="Times New Roman"/>
                <a:sym typeface="Times New Roman"/>
              </a:rPr>
              <a:t>Dayananda Sagar College of Engineering</a:t>
            </a:r>
          </a:p>
          <a:p>
            <a:pPr lvl="0" algn="ctr"/>
            <a:r>
              <a:rPr sz="3600" b="1" dirty="0">
                <a:solidFill>
                  <a:srgbClr val="333F50"/>
                </a:solidFill>
                <a:latin typeface="Times New Roman"/>
                <a:ea typeface="Times New Roman"/>
                <a:cs typeface="Times New Roman"/>
                <a:sym typeface="Times New Roman"/>
              </a:rPr>
              <a:t>Department of Computer Science &amp; </a:t>
            </a:r>
            <a:r>
              <a:rPr sz="3600" b="1" dirty="0" err="1">
                <a:solidFill>
                  <a:srgbClr val="333F50"/>
                </a:solidFill>
                <a:latin typeface="Times New Roman"/>
                <a:ea typeface="Times New Roman"/>
                <a:cs typeface="Times New Roman"/>
                <a:sym typeface="Times New Roman"/>
              </a:rPr>
              <a:t>Engineerin</a:t>
            </a:r>
            <a:r>
              <a:rPr lang="en-IN" sz="3600" b="1" dirty="0">
                <a:solidFill>
                  <a:srgbClr val="333F50"/>
                </a:solidFill>
                <a:latin typeface="Times New Roman"/>
                <a:ea typeface="Times New Roman"/>
                <a:cs typeface="Times New Roman"/>
                <a:sym typeface="Times New Roman"/>
              </a:rPr>
              <a:t>g</a:t>
            </a:r>
          </a:p>
          <a:p>
            <a:pPr lvl="0" algn="ctr"/>
            <a:r>
              <a:rPr sz="3200" dirty="0"/>
              <a:t>	</a:t>
            </a:r>
            <a:endParaRPr sz="2800" b="1" dirty="0">
              <a:solidFill>
                <a:srgbClr val="C00000"/>
              </a:solidFill>
              <a:latin typeface="Times New Roman"/>
              <a:ea typeface="Times New Roman"/>
              <a:cs typeface="Times New Roman"/>
              <a:sym typeface="Times New Roman"/>
            </a:endParaRPr>
          </a:p>
          <a:p>
            <a:pPr lvl="0" algn="ctr"/>
            <a:r>
              <a:rPr lang="en-IN" sz="2800" b="1" dirty="0">
                <a:solidFill>
                  <a:srgbClr val="C00000"/>
                </a:solidFill>
                <a:latin typeface="Times New Roman"/>
                <a:ea typeface="Times New Roman"/>
                <a:cs typeface="Times New Roman"/>
                <a:sym typeface="Times New Roman"/>
              </a:rPr>
              <a:t>Intern at insightsoftware</a:t>
            </a:r>
          </a:p>
          <a:p>
            <a:pPr lvl="0" algn="ctr"/>
            <a:endParaRPr sz="2800" b="1" dirty="0">
              <a:solidFill>
                <a:srgbClr val="C00000"/>
              </a:solidFill>
              <a:latin typeface="Times New Roman"/>
              <a:ea typeface="Times New Roman"/>
              <a:cs typeface="Times New Roman"/>
              <a:sym typeface="Times New Roman"/>
            </a:endParaRPr>
          </a:p>
          <a:p>
            <a:pPr lvl="0" algn="ctr"/>
            <a:r>
              <a:rPr lang="en-US" sz="3200" b="1" dirty="0">
                <a:solidFill>
                  <a:schemeClr val="tx1"/>
                </a:solidFill>
                <a:latin typeface="Times New Roman"/>
                <a:ea typeface="Times New Roman"/>
                <a:cs typeface="Times New Roman"/>
                <a:sym typeface="Times New Roman"/>
              </a:rPr>
              <a:t>INTERNSHIP</a:t>
            </a:r>
            <a:br>
              <a:rPr lang="en-US" sz="3200" b="1" dirty="0">
                <a:solidFill>
                  <a:schemeClr val="tx1"/>
                </a:solidFill>
                <a:latin typeface="Times New Roman"/>
                <a:ea typeface="Times New Roman"/>
                <a:cs typeface="Times New Roman"/>
                <a:sym typeface="Times New Roman"/>
              </a:rPr>
            </a:br>
            <a:r>
              <a:rPr lang="en-US" sz="3200" b="1" dirty="0">
                <a:solidFill>
                  <a:schemeClr val="tx1"/>
                </a:solidFill>
                <a:latin typeface="Times New Roman"/>
                <a:ea typeface="Times New Roman"/>
                <a:cs typeface="Times New Roman"/>
                <a:sym typeface="Times New Roman"/>
              </a:rPr>
              <a:t>2023-2024</a:t>
            </a:r>
          </a:p>
          <a:p>
            <a:pPr lvl="0" algn="l">
              <a:lnSpc>
                <a:spcPct val="150000"/>
              </a:lnSpc>
            </a:pPr>
            <a:r>
              <a:rPr lang="en-US" sz="2000" b="1" dirty="0">
                <a:solidFill>
                  <a:schemeClr val="tx1"/>
                </a:solidFill>
                <a:latin typeface="Times New Roman"/>
                <a:ea typeface="Times New Roman"/>
                <a:cs typeface="Times New Roman"/>
                <a:sym typeface="Times New Roman"/>
              </a:rPr>
              <a:t>Name: Yash Shah				</a:t>
            </a:r>
          </a:p>
          <a:p>
            <a:pPr lvl="0" algn="l">
              <a:lnSpc>
                <a:spcPct val="150000"/>
              </a:lnSpc>
            </a:pPr>
            <a:r>
              <a:rPr lang="en-US" sz="2000" b="1" dirty="0">
                <a:solidFill>
                  <a:schemeClr val="tx1"/>
                </a:solidFill>
                <a:latin typeface="Times New Roman"/>
                <a:ea typeface="Times New Roman"/>
                <a:cs typeface="Times New Roman"/>
                <a:sym typeface="Times New Roman"/>
              </a:rPr>
              <a:t>USN: 1DS20CS251</a:t>
            </a:r>
          </a:p>
          <a:p>
            <a:pPr lvl="0" algn="l">
              <a:lnSpc>
                <a:spcPct val="150000"/>
              </a:lnSpc>
            </a:pPr>
            <a:r>
              <a:rPr lang="en-US" sz="2000" b="1" dirty="0">
                <a:solidFill>
                  <a:schemeClr val="tx1"/>
                </a:solidFill>
                <a:latin typeface="Times New Roman"/>
                <a:ea typeface="Times New Roman"/>
                <a:cs typeface="Times New Roman"/>
                <a:sym typeface="Times New Roman"/>
              </a:rPr>
              <a:t>Name of the company: insightsoftware</a:t>
            </a:r>
            <a:br>
              <a:rPr lang="en-US" sz="2800" b="1" dirty="0">
                <a:solidFill>
                  <a:srgbClr val="C00000"/>
                </a:solidFill>
                <a:latin typeface="Times New Roman"/>
                <a:ea typeface="Times New Roman"/>
                <a:cs typeface="Times New Roman"/>
                <a:sym typeface="Times New Roman"/>
              </a:rPr>
            </a:br>
            <a:endParaRPr sz="2800" b="1" dirty="0">
              <a:solidFill>
                <a:srgbClr val="C00000"/>
              </a:solidFill>
              <a:latin typeface="Times New Roman"/>
              <a:ea typeface="Times New Roman"/>
              <a:cs typeface="Times New Roman"/>
              <a:sym typeface="Times New Roman"/>
            </a:endParaRPr>
          </a:p>
          <a:p>
            <a:pPr lvl="0" algn="ctr"/>
            <a:endParaRPr sz="2800" b="1" dirty="0">
              <a:solidFill>
                <a:srgbClr val="C00000"/>
              </a:solidFill>
              <a:latin typeface="Times New Roman"/>
              <a:ea typeface="Times New Roman"/>
              <a:cs typeface="Times New Roman"/>
              <a:sym typeface="Times New Roman"/>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0" y="5619750"/>
            <a:ext cx="12192000" cy="1219200"/>
            <a:chOff x="0" y="0"/>
            <a:chExt cx="12192000" cy="1219200"/>
          </a:xfrm>
        </p:grpSpPr>
        <p:sp>
          <p:nvSpPr>
            <p:cNvPr id="10" name="Shape 10"/>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p:cNvSpPr/>
            <p:nvPr/>
          </p:nvSpPr>
          <p:spPr>
            <a:xfrm>
              <a:off x="0" y="404714"/>
              <a:ext cx="12192000" cy="40977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lvl="0" algn="ctr"/>
              <a:r>
                <a:rPr sz="2000" b="1">
                  <a:solidFill>
                    <a:srgbClr val="FFFFFF"/>
                  </a:solidFill>
                  <a:latin typeface="Times New Roman"/>
                  <a:ea typeface="Times New Roman"/>
                  <a:cs typeface="Times New Roman"/>
                  <a:sym typeface="Times New Roman"/>
                </a:rPr>
                <a:t>                                </a:t>
              </a:r>
              <a:r>
                <a:rPr sz="2200" b="1">
                  <a:latin typeface="Times New Roman"/>
                  <a:ea typeface="Times New Roman"/>
                  <a:cs typeface="Times New Roman"/>
                  <a:sym typeface="Times New Roman"/>
                </a:rPr>
                <a:t>DAYANANDA SAGAR COLLEGE OF ENGINEERING</a:t>
              </a:r>
            </a:p>
          </p:txBody>
        </p:sp>
      </p:grpSp>
      <p:sp>
        <p:nvSpPr>
          <p:cNvPr id="13" name="Shape 13"/>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p:cNvPicPr/>
          <p:nvPr/>
        </p:nvPicPr>
        <p:blipFill>
          <a:blip r:embed="rId2"/>
          <a:stretch>
            <a:fillRect/>
          </a:stretch>
        </p:blipFill>
        <p:spPr>
          <a:xfrm>
            <a:off x="0" y="4883150"/>
            <a:ext cx="1866900" cy="1955800"/>
          </a:xfrm>
          <a:prstGeom prst="rect">
            <a:avLst/>
          </a:prstGeom>
          <a:ln w="12700">
            <a:miter lim="400000"/>
          </a:ln>
        </p:spPr>
      </p:pic>
      <p:sp>
        <p:nvSpPr>
          <p:cNvPr id="4" name="TextBox 3">
            <a:extLst>
              <a:ext uri="{FF2B5EF4-FFF2-40B4-BE49-F238E27FC236}">
                <a16:creationId xmlns:a16="http://schemas.microsoft.com/office/drawing/2014/main" id="{C7451D72-3CA6-1095-65FA-DD006E700040}"/>
              </a:ext>
            </a:extLst>
          </p:cNvPr>
          <p:cNvSpPr txBox="1"/>
          <p:nvPr/>
        </p:nvSpPr>
        <p:spPr>
          <a:xfrm>
            <a:off x="1600200" y="304800"/>
            <a:ext cx="10134600" cy="830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REFERENCES</a:t>
            </a:r>
          </a:p>
        </p:txBody>
      </p:sp>
      <p:sp>
        <p:nvSpPr>
          <p:cNvPr id="3" name="TextBox 2">
            <a:extLst>
              <a:ext uri="{FF2B5EF4-FFF2-40B4-BE49-F238E27FC236}">
                <a16:creationId xmlns:a16="http://schemas.microsoft.com/office/drawing/2014/main" id="{E0C09AB8-6115-C7CE-92B3-12018C80E01A}"/>
              </a:ext>
            </a:extLst>
          </p:cNvPr>
          <p:cNvSpPr txBox="1"/>
          <p:nvPr/>
        </p:nvSpPr>
        <p:spPr>
          <a:xfrm>
            <a:off x="1790700" y="1911269"/>
            <a:ext cx="9753600" cy="293734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marL="342900" marR="0" lvl="0" indent="-342900" algn="just">
              <a:lnSpc>
                <a:spcPct val="103000"/>
              </a:lnSpc>
              <a:spcBef>
                <a:spcPts val="0"/>
              </a:spcBef>
              <a:spcAft>
                <a:spcPts val="0"/>
              </a:spcAft>
              <a:buFont typeface="Symbol" panose="05050102010706020507" pitchFamily="18" charset="2"/>
              <a:buChar char=""/>
            </a:pPr>
            <a:r>
              <a:rPr lang="en-IN" sz="1800" b="1" kern="100" dirty="0" err="1">
                <a:solidFill>
                  <a:srgbClr val="000000"/>
                </a:solidFill>
                <a:effectLst/>
                <a:latin typeface="Times New Roman" panose="02020603050405020304" pitchFamily="18" charset="0"/>
                <a:ea typeface="Times New Roman" panose="02020603050405020304" pitchFamily="18" charset="0"/>
              </a:rPr>
              <a:t>insightsoftware</a:t>
            </a:r>
            <a:r>
              <a:rPr lang="en-IN" sz="1800" b="1" kern="100" dirty="0">
                <a:solidFill>
                  <a:srgbClr val="000000"/>
                </a:solidFill>
                <a:effectLst/>
                <a:latin typeface="Times New Roman" panose="02020603050405020304" pitchFamily="18" charset="0"/>
                <a:ea typeface="Times New Roman" panose="02020603050405020304" pitchFamily="18" charset="0"/>
              </a:rPr>
              <a:t> website -</a:t>
            </a:r>
            <a:r>
              <a:rPr lang="en-IN" sz="1800" b="1" u="sng" kern="100" dirty="0">
                <a:solidFill>
                  <a:srgbClr val="000000"/>
                </a:solidFill>
                <a:effectLst/>
                <a:latin typeface="Times New Roman" panose="02020603050405020304" pitchFamily="18" charset="0"/>
                <a:ea typeface="Times New Roman" panose="02020603050405020304" pitchFamily="18" charset="0"/>
                <a:hlinkClick r:id="rId3"/>
              </a:rPr>
              <a:t> https://insightsoftware.com/ </a:t>
            </a:r>
            <a:endParaRPr lang="en-US" sz="1800" b="1" kern="100" dirty="0">
              <a:solidFill>
                <a:srgbClr val="000000"/>
              </a:solidFill>
              <a:effectLst/>
              <a:latin typeface="Times New Roman" panose="02020603050405020304" pitchFamily="18" charset="0"/>
              <a:ea typeface="Times New Roman" panose="02020603050405020304" pitchFamily="18" charset="0"/>
            </a:endParaRPr>
          </a:p>
          <a:p>
            <a:pPr marL="594995" marR="0" indent="0" algn="just">
              <a:lnSpc>
                <a:spcPct val="103000"/>
              </a:lnSpc>
              <a:spcBef>
                <a:spcPts val="0"/>
              </a:spcBef>
              <a:spcAft>
                <a:spcPts val="0"/>
              </a:spcAft>
            </a:pPr>
            <a:r>
              <a:rPr lang="en-IN" sz="1800" kern="100" dirty="0">
                <a:solidFill>
                  <a:srgbClr val="000000"/>
                </a:solidFill>
                <a:effectLst/>
                <a:latin typeface="Times New Roman" panose="02020603050405020304" pitchFamily="18" charset="0"/>
                <a:ea typeface="Times New Roman" panose="02020603050405020304" pitchFamily="18" charset="0"/>
              </a:rPr>
              <a:t> </a:t>
            </a:r>
            <a:endParaRPr lang="en-US" sz="1800" kern="1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gn="just">
              <a:lnSpc>
                <a:spcPct val="103000"/>
              </a:lnSpc>
              <a:spcBef>
                <a:spcPts val="0"/>
              </a:spcBef>
              <a:spcAft>
                <a:spcPts val="20"/>
              </a:spcAft>
              <a:buFont typeface="Symbol" panose="05050102010706020507" pitchFamily="18" charset="2"/>
              <a:buChar char=""/>
            </a:pPr>
            <a:r>
              <a:rPr lang="en-IN" sz="1800" b="1" kern="100" dirty="0">
                <a:solidFill>
                  <a:srgbClr val="000000"/>
                </a:solidFill>
                <a:effectLst/>
                <a:latin typeface="Times New Roman" panose="02020603050405020304" pitchFamily="18" charset="0"/>
                <a:ea typeface="Times New Roman" panose="02020603050405020304" pitchFamily="18" charset="0"/>
              </a:rPr>
              <a:t>Simba - </a:t>
            </a:r>
            <a:r>
              <a:rPr lang="en-IN" sz="1800" b="1" u="sng" kern="100" dirty="0">
                <a:solidFill>
                  <a:srgbClr val="000000"/>
                </a:solidFill>
                <a:effectLst/>
                <a:latin typeface="Times New Roman" panose="02020603050405020304" pitchFamily="18" charset="0"/>
                <a:ea typeface="Times New Roman" panose="02020603050405020304" pitchFamily="18" charset="0"/>
                <a:hlinkClick r:id="rId4"/>
              </a:rPr>
              <a:t>https://insightsoftware.com/simba/</a:t>
            </a:r>
            <a:endParaRPr lang="en-US" sz="1800" b="1" kern="100" dirty="0">
              <a:solidFill>
                <a:srgbClr val="000000"/>
              </a:solidFill>
              <a:effectLst/>
              <a:latin typeface="Times New Roman" panose="02020603050405020304" pitchFamily="18" charset="0"/>
              <a:ea typeface="Times New Roman" panose="02020603050405020304" pitchFamily="18" charset="0"/>
            </a:endParaRPr>
          </a:p>
          <a:p>
            <a:pPr marL="0" marR="0" indent="0" algn="just">
              <a:lnSpc>
                <a:spcPct val="103000"/>
              </a:lnSpc>
              <a:spcBef>
                <a:spcPts val="0"/>
              </a:spcBef>
              <a:spcAft>
                <a:spcPts val="20"/>
              </a:spcAft>
            </a:pPr>
            <a:r>
              <a:rPr lang="en-IN" sz="1800" b="1" kern="100" dirty="0">
                <a:solidFill>
                  <a:srgbClr val="000000"/>
                </a:solidFill>
                <a:effectLst/>
                <a:latin typeface="Times New Roman" panose="02020603050405020304" pitchFamily="18" charset="0"/>
                <a:ea typeface="Times New Roman" panose="02020603050405020304" pitchFamily="18" charset="0"/>
              </a:rPr>
              <a:t> </a:t>
            </a:r>
            <a:endParaRPr lang="en-US" sz="1800" b="1" kern="1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gn="just">
              <a:lnSpc>
                <a:spcPct val="103000"/>
              </a:lnSpc>
              <a:spcBef>
                <a:spcPts val="0"/>
              </a:spcBef>
              <a:spcAft>
                <a:spcPts val="0"/>
              </a:spcAft>
              <a:buFont typeface="Symbol" panose="05050102010706020507" pitchFamily="18" charset="2"/>
              <a:buChar char=""/>
            </a:pPr>
            <a:r>
              <a:rPr lang="en-IN" sz="1800" b="1" kern="100" dirty="0">
                <a:solidFill>
                  <a:srgbClr val="000000"/>
                </a:solidFill>
                <a:effectLst/>
                <a:latin typeface="Times New Roman" panose="02020603050405020304" pitchFamily="18" charset="0"/>
                <a:ea typeface="Times New Roman" panose="02020603050405020304" pitchFamily="18" charset="0"/>
              </a:rPr>
              <a:t>Introduction to ODBC - </a:t>
            </a:r>
            <a:r>
              <a:rPr lang="en-IN" sz="1800" b="1" u="sng" kern="100" dirty="0">
                <a:solidFill>
                  <a:srgbClr val="000000"/>
                </a:solidFill>
                <a:effectLst/>
                <a:latin typeface="Times New Roman" panose="02020603050405020304" pitchFamily="18" charset="0"/>
                <a:ea typeface="Times New Roman" panose="02020603050405020304" pitchFamily="18" charset="0"/>
                <a:hlinkClick r:id="rId5"/>
              </a:rPr>
              <a:t>https://insightsoftware.com/blog/what-is-odbc/ </a:t>
            </a:r>
            <a:endParaRPr lang="en-US" sz="1800" b="1" kern="100" dirty="0">
              <a:solidFill>
                <a:srgbClr val="000000"/>
              </a:solidFill>
              <a:effectLst/>
              <a:latin typeface="Times New Roman" panose="02020603050405020304" pitchFamily="18" charset="0"/>
              <a:ea typeface="Times New Roman" panose="02020603050405020304" pitchFamily="18" charset="0"/>
            </a:endParaRPr>
          </a:p>
          <a:p>
            <a:pPr marL="594995" marR="0" indent="0" algn="just">
              <a:lnSpc>
                <a:spcPct val="103000"/>
              </a:lnSpc>
              <a:spcBef>
                <a:spcPts val="0"/>
              </a:spcBef>
              <a:spcAft>
                <a:spcPts val="0"/>
              </a:spcAft>
            </a:pPr>
            <a:r>
              <a:rPr lang="en-IN" sz="1800" b="1" kern="100" dirty="0">
                <a:solidFill>
                  <a:srgbClr val="000000"/>
                </a:solidFill>
                <a:effectLst/>
                <a:latin typeface="Times New Roman" panose="02020603050405020304" pitchFamily="18" charset="0"/>
                <a:ea typeface="Times New Roman" panose="02020603050405020304" pitchFamily="18" charset="0"/>
              </a:rPr>
              <a:t> </a:t>
            </a:r>
            <a:endParaRPr lang="en-US" sz="1800" b="1" kern="1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gn="just">
              <a:lnSpc>
                <a:spcPct val="103000"/>
              </a:lnSpc>
              <a:spcBef>
                <a:spcPts val="0"/>
              </a:spcBef>
              <a:spcAft>
                <a:spcPts val="20"/>
              </a:spcAft>
              <a:buFont typeface="Symbol" panose="05050102010706020507" pitchFamily="18" charset="2"/>
              <a:buChar char=""/>
            </a:pPr>
            <a:r>
              <a:rPr lang="en-IN" sz="1800" b="1" kern="100" dirty="0" err="1">
                <a:solidFill>
                  <a:srgbClr val="000000"/>
                </a:solidFill>
                <a:effectLst/>
                <a:latin typeface="Times New Roman" panose="02020603050405020304" pitchFamily="18" charset="0"/>
                <a:ea typeface="Times New Roman" panose="02020603050405020304" pitchFamily="18" charset="0"/>
              </a:rPr>
              <a:t>Insightsoftware</a:t>
            </a:r>
            <a:r>
              <a:rPr lang="en-IN" sz="1800" b="1" kern="100" dirty="0">
                <a:solidFill>
                  <a:srgbClr val="000000"/>
                </a:solidFill>
                <a:effectLst/>
                <a:latin typeface="Times New Roman" panose="02020603050405020304" pitchFamily="18" charset="0"/>
                <a:ea typeface="Times New Roman" panose="02020603050405020304" pitchFamily="18" charset="0"/>
              </a:rPr>
              <a:t> resources -</a:t>
            </a:r>
            <a:r>
              <a:rPr lang="en-IN" sz="1800" b="1" u="sng" kern="100" dirty="0">
                <a:solidFill>
                  <a:srgbClr val="000000"/>
                </a:solidFill>
                <a:effectLst/>
                <a:latin typeface="Times New Roman" panose="02020603050405020304" pitchFamily="18" charset="0"/>
                <a:ea typeface="Times New Roman" panose="02020603050405020304" pitchFamily="18" charset="0"/>
                <a:hlinkClick r:id="rId6"/>
              </a:rPr>
              <a:t> https://insightsoftware.com/blog/category/articles/ </a:t>
            </a:r>
            <a:endParaRPr lang="en-US" sz="1800" b="1" kern="100" dirty="0">
              <a:solidFill>
                <a:srgbClr val="000000"/>
              </a:solidFill>
              <a:effectLst/>
              <a:latin typeface="Times New Roman" panose="02020603050405020304" pitchFamily="18" charset="0"/>
              <a:ea typeface="Times New Roman" panose="02020603050405020304" pitchFamily="18" charset="0"/>
            </a:endParaRPr>
          </a:p>
          <a:p>
            <a:pPr marL="0" marR="0" indent="0" algn="just">
              <a:lnSpc>
                <a:spcPct val="103000"/>
              </a:lnSpc>
              <a:spcBef>
                <a:spcPts val="0"/>
              </a:spcBef>
              <a:spcAft>
                <a:spcPts val="20"/>
              </a:spcAft>
            </a:pPr>
            <a:r>
              <a:rPr lang="en-IN" sz="1800" b="1" kern="100" dirty="0">
                <a:solidFill>
                  <a:srgbClr val="000000"/>
                </a:solidFill>
                <a:effectLst/>
                <a:latin typeface="Times New Roman" panose="02020603050405020304" pitchFamily="18" charset="0"/>
                <a:ea typeface="Times New Roman" panose="02020603050405020304" pitchFamily="18" charset="0"/>
              </a:rPr>
              <a:t> </a:t>
            </a:r>
            <a:endParaRPr lang="en-US" sz="1800" b="1" kern="1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gn="just">
              <a:lnSpc>
                <a:spcPct val="103000"/>
              </a:lnSpc>
              <a:spcBef>
                <a:spcPts val="0"/>
              </a:spcBef>
              <a:spcAft>
                <a:spcPts val="20"/>
              </a:spcAft>
              <a:buFont typeface="Symbol" panose="05050102010706020507" pitchFamily="18" charset="2"/>
              <a:buChar char=""/>
            </a:pPr>
            <a:r>
              <a:rPr lang="en-IN" sz="1800" b="1" kern="100" dirty="0">
                <a:solidFill>
                  <a:srgbClr val="000000"/>
                </a:solidFill>
                <a:effectLst/>
                <a:latin typeface="Times New Roman" panose="02020603050405020304" pitchFamily="18" charset="0"/>
                <a:ea typeface="Times New Roman" panose="02020603050405020304" pitchFamily="18" charset="0"/>
              </a:rPr>
              <a:t>Simba SDK - </a:t>
            </a:r>
            <a:r>
              <a:rPr lang="en-IN" sz="1800" b="1" u="sng" kern="100" dirty="0">
                <a:solidFill>
                  <a:srgbClr val="000000"/>
                </a:solidFill>
                <a:effectLst/>
                <a:latin typeface="Times New Roman" panose="02020603050405020304" pitchFamily="18" charset="0"/>
                <a:ea typeface="Times New Roman" panose="02020603050405020304" pitchFamily="18" charset="0"/>
                <a:hlinkClick r:id="rId7"/>
              </a:rPr>
              <a:t>https://insightsoftware.com/drivers/simba-sdk/</a:t>
            </a:r>
            <a:endParaRPr lang="en-US" sz="1800" b="1" kern="100" dirty="0">
              <a:solidFill>
                <a:srgbClr val="000000"/>
              </a:solidFill>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759332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0" y="5619750"/>
            <a:ext cx="12192000" cy="1219200"/>
            <a:chOff x="0" y="0"/>
            <a:chExt cx="12192000" cy="1219200"/>
          </a:xfrm>
        </p:grpSpPr>
        <p:sp>
          <p:nvSpPr>
            <p:cNvPr id="10" name="Shape 10"/>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p:cNvSpPr/>
            <p:nvPr/>
          </p:nvSpPr>
          <p:spPr>
            <a:xfrm>
              <a:off x="0" y="404714"/>
              <a:ext cx="12192000" cy="40977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p>
              <a:pPr lvl="0" algn="ctr"/>
              <a:r>
                <a:rPr sz="2000" b="1">
                  <a:solidFill>
                    <a:srgbClr val="FFFFFF"/>
                  </a:solidFill>
                  <a:latin typeface="Times New Roman"/>
                  <a:ea typeface="Times New Roman"/>
                  <a:cs typeface="Times New Roman"/>
                  <a:sym typeface="Times New Roman"/>
                </a:rPr>
                <a:t>                                </a:t>
              </a:r>
              <a:r>
                <a:rPr sz="2200" b="1">
                  <a:latin typeface="Times New Roman"/>
                  <a:ea typeface="Times New Roman"/>
                  <a:cs typeface="Times New Roman"/>
                  <a:sym typeface="Times New Roman"/>
                </a:rPr>
                <a:t>DAYANANDA SAGAR COLLEGE OF ENGINEERING</a:t>
              </a:r>
            </a:p>
          </p:txBody>
        </p:sp>
      </p:grpSp>
      <p:sp>
        <p:nvSpPr>
          <p:cNvPr id="13" name="Shape 13"/>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p:cNvPicPr/>
          <p:nvPr/>
        </p:nvPicPr>
        <p:blipFill>
          <a:blip r:embed="rId2"/>
          <a:stretch>
            <a:fillRect/>
          </a:stretch>
        </p:blipFill>
        <p:spPr>
          <a:xfrm>
            <a:off x="0" y="4883150"/>
            <a:ext cx="1866900" cy="1955800"/>
          </a:xfrm>
          <a:prstGeom prst="rect">
            <a:avLst/>
          </a:prstGeom>
          <a:ln w="12700">
            <a:miter lim="400000"/>
          </a:ln>
        </p:spPr>
      </p:pic>
      <p:sp>
        <p:nvSpPr>
          <p:cNvPr id="4" name="TextBox 3">
            <a:extLst>
              <a:ext uri="{FF2B5EF4-FFF2-40B4-BE49-F238E27FC236}">
                <a16:creationId xmlns:a16="http://schemas.microsoft.com/office/drawing/2014/main" id="{C7451D72-3CA6-1095-65FA-DD006E700040}"/>
              </a:ext>
            </a:extLst>
          </p:cNvPr>
          <p:cNvSpPr txBox="1"/>
          <p:nvPr/>
        </p:nvSpPr>
        <p:spPr>
          <a:xfrm>
            <a:off x="1866900" y="477581"/>
            <a:ext cx="10134600" cy="493981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5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				</a:t>
            </a:r>
            <a:r>
              <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CONTENTS</a:t>
            </a:r>
            <a:br>
              <a:rPr kumimoji="0" lang="en-US" sz="18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br>
            <a:br>
              <a:rPr kumimoji="0" lang="en-US" sz="18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br>
            <a:r>
              <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1. ABSTRACT</a:t>
            </a:r>
            <a:br>
              <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br>
            <a:r>
              <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2. OVERVIEW OF THE COMPANY</a:t>
            </a:r>
            <a:br>
              <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br>
            <a:r>
              <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3. SERVICES AND PRODUCTS</a:t>
            </a:r>
            <a:br>
              <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br>
            <a:r>
              <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4. PROBLEM STATEMENT</a:t>
            </a:r>
            <a:br>
              <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br>
            <a:r>
              <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5. TECH STACK AND METHODOLOGY</a:t>
            </a:r>
            <a:br>
              <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br>
            <a:r>
              <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6. RESULT ANALYSIS</a:t>
            </a:r>
          </a:p>
          <a:p>
            <a:pPr algn="l" rtl="0" latinLnBrk="1" hangingPunct="0">
              <a:lnSpc>
                <a:spcPct val="150000"/>
              </a:lnSpc>
            </a:pPr>
            <a:r>
              <a:rPr lang="en-US" sz="2000" dirty="0">
                <a:solidFill>
                  <a:srgbClr val="000000"/>
                </a:solidFill>
                <a:latin typeface="Times New Roman" panose="02020603050405020304" pitchFamily="18" charset="0"/>
                <a:cs typeface="Times New Roman" panose="02020603050405020304" pitchFamily="18" charset="0"/>
              </a:rPr>
              <a:t>7</a:t>
            </a:r>
            <a:r>
              <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 REFERENCES</a:t>
            </a:r>
          </a:p>
          <a:p>
            <a:pPr marL="0" marR="0" indent="0" algn="l" defTabSz="914400" rtl="0" fontAlgn="auto" latinLnBrk="1" hangingPunct="0">
              <a:lnSpc>
                <a:spcPct val="150000"/>
              </a:lnSpc>
              <a:spcBef>
                <a:spcPts val="0"/>
              </a:spcBef>
              <a:spcAft>
                <a:spcPts val="0"/>
              </a:spcAft>
              <a:buClrTx/>
              <a:buSzTx/>
              <a:buFontTx/>
              <a:buNone/>
              <a:tabLst/>
            </a:pPr>
            <a:endPar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Tree>
    <p:extLst>
      <p:ext uri="{BB962C8B-B14F-4D97-AF65-F5344CB8AC3E}">
        <p14:creationId xmlns:p14="http://schemas.microsoft.com/office/powerpoint/2010/main" val="127430156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0" y="5619750"/>
            <a:ext cx="12192000" cy="1219200"/>
            <a:chOff x="0" y="0"/>
            <a:chExt cx="12192000" cy="1219200"/>
          </a:xfrm>
        </p:grpSpPr>
        <p:sp>
          <p:nvSpPr>
            <p:cNvPr id="10" name="Shape 10"/>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p:cNvSpPr/>
            <p:nvPr/>
          </p:nvSpPr>
          <p:spPr>
            <a:xfrm>
              <a:off x="0" y="404714"/>
              <a:ext cx="12192000" cy="40977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lvl="0" algn="ctr"/>
              <a:r>
                <a:rPr sz="2000" b="1">
                  <a:solidFill>
                    <a:srgbClr val="FFFFFF"/>
                  </a:solidFill>
                  <a:latin typeface="Times New Roman"/>
                  <a:ea typeface="Times New Roman"/>
                  <a:cs typeface="Times New Roman"/>
                  <a:sym typeface="Times New Roman"/>
                </a:rPr>
                <a:t>                                </a:t>
              </a:r>
              <a:r>
                <a:rPr sz="2200" b="1">
                  <a:latin typeface="Times New Roman"/>
                  <a:ea typeface="Times New Roman"/>
                  <a:cs typeface="Times New Roman"/>
                  <a:sym typeface="Times New Roman"/>
                </a:rPr>
                <a:t>DAYANANDA SAGAR COLLEGE OF ENGINEERING</a:t>
              </a:r>
            </a:p>
          </p:txBody>
        </p:sp>
      </p:grpSp>
      <p:sp>
        <p:nvSpPr>
          <p:cNvPr id="13" name="Shape 13"/>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p:cNvPicPr/>
          <p:nvPr/>
        </p:nvPicPr>
        <p:blipFill>
          <a:blip r:embed="rId2"/>
          <a:stretch>
            <a:fillRect/>
          </a:stretch>
        </p:blipFill>
        <p:spPr>
          <a:xfrm>
            <a:off x="0" y="4883150"/>
            <a:ext cx="1866900" cy="1955800"/>
          </a:xfrm>
          <a:prstGeom prst="rect">
            <a:avLst/>
          </a:prstGeom>
          <a:ln w="12700">
            <a:miter lim="400000"/>
          </a:ln>
        </p:spPr>
      </p:pic>
      <p:sp>
        <p:nvSpPr>
          <p:cNvPr id="4" name="TextBox 3">
            <a:extLst>
              <a:ext uri="{FF2B5EF4-FFF2-40B4-BE49-F238E27FC236}">
                <a16:creationId xmlns:a16="http://schemas.microsoft.com/office/drawing/2014/main" id="{C7451D72-3CA6-1095-65FA-DD006E700040}"/>
              </a:ext>
            </a:extLst>
          </p:cNvPr>
          <p:cNvSpPr txBox="1"/>
          <p:nvPr/>
        </p:nvSpPr>
        <p:spPr>
          <a:xfrm>
            <a:off x="1600200" y="304800"/>
            <a:ext cx="10134600" cy="830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ABSTRACT</a:t>
            </a:r>
          </a:p>
        </p:txBody>
      </p:sp>
      <p:sp>
        <p:nvSpPr>
          <p:cNvPr id="5" name="TextBox 4">
            <a:extLst>
              <a:ext uri="{FF2B5EF4-FFF2-40B4-BE49-F238E27FC236}">
                <a16:creationId xmlns:a16="http://schemas.microsoft.com/office/drawing/2014/main" id="{4B831C2E-2773-0144-78F3-2EB49C9DA1A3}"/>
              </a:ext>
            </a:extLst>
          </p:cNvPr>
          <p:cNvSpPr txBox="1"/>
          <p:nvPr/>
        </p:nvSpPr>
        <p:spPr>
          <a:xfrm>
            <a:off x="1809750" y="1341041"/>
            <a:ext cx="9715500" cy="372666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lgn="just"/>
            <a:r>
              <a:rPr lang="en-IN" dirty="0">
                <a:latin typeface="Times New Roman" panose="02020603050405020304" pitchFamily="18" charset="0"/>
                <a:cs typeface="Times New Roman" panose="02020603050405020304" pitchFamily="18" charset="0"/>
              </a:rPr>
              <a:t>I am currently interning at insightsoftware as an Intern from Feb 05, 2024. insightsoftware is a leading provider of financial reporting and enterprise performance management software. The company specializes in delivering solutions that help organizations streamline their financial processes, improve decision making, and drive business performance. The company has 80 plus different products in the portfolio with over 500k plus users and 300 plus enterprises worldwide. Their products are designed to integrate seamlessly with various ERP (Enterprise Resource Planning) and EPM (Enterprise Performance Management) systems, allowing customers to leverage their existing data infrastructure. Today insightsoftware stands high with annual revenue of more than 500 million USD.</a:t>
            </a:r>
          </a:p>
          <a:p>
            <a:pPr algn="just"/>
            <a:r>
              <a:rPr lang="en-IN" sz="1800" kern="100" dirty="0">
                <a:solidFill>
                  <a:srgbClr val="000000"/>
                </a:solidFill>
                <a:effectLst/>
                <a:latin typeface="Times New Roman" panose="02020603050405020304" pitchFamily="18" charset="0"/>
                <a:ea typeface="Times New Roman" panose="02020603050405020304" pitchFamily="18" charset="0"/>
              </a:rPr>
              <a:t>During my internship tenure, I have been assigned to the product named Simba, a pivotal tool within the company's suite of offerings. Simba is renowned for its array of drivers designed to facilitate seamless connections to databases. My primary focus has been on understanding the intricacies of building and utilizing these drivers, essential for database connectivity.</a:t>
            </a:r>
            <a:endParaRPr lang="en-US" sz="1800" kern="100" dirty="0">
              <a:solidFill>
                <a:srgbClr val="000000"/>
              </a:solidFill>
              <a:effectLst/>
              <a:latin typeface="Times New Roman" panose="02020603050405020304" pitchFamily="18" charset="0"/>
              <a:ea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058518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0" y="5619750"/>
            <a:ext cx="12192000" cy="1219200"/>
            <a:chOff x="0" y="0"/>
            <a:chExt cx="12192000" cy="1219200"/>
          </a:xfrm>
        </p:grpSpPr>
        <p:sp>
          <p:nvSpPr>
            <p:cNvPr id="10" name="Shape 10"/>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p:cNvSpPr/>
            <p:nvPr/>
          </p:nvSpPr>
          <p:spPr>
            <a:xfrm>
              <a:off x="0" y="404714"/>
              <a:ext cx="12192000" cy="40977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p>
              <a:pPr lvl="0" algn="ctr"/>
              <a:r>
                <a:rPr sz="2000" b="1">
                  <a:solidFill>
                    <a:srgbClr val="FFFFFF"/>
                  </a:solidFill>
                  <a:latin typeface="Times New Roman"/>
                  <a:ea typeface="Times New Roman"/>
                  <a:cs typeface="Times New Roman"/>
                  <a:sym typeface="Times New Roman"/>
                </a:rPr>
                <a:t>                                </a:t>
              </a:r>
              <a:r>
                <a:rPr sz="2200" b="1">
                  <a:latin typeface="Times New Roman"/>
                  <a:ea typeface="Times New Roman"/>
                  <a:cs typeface="Times New Roman"/>
                  <a:sym typeface="Times New Roman"/>
                </a:rPr>
                <a:t>DAYANANDA SAGAR COLLEGE OF ENGINEERING</a:t>
              </a:r>
            </a:p>
          </p:txBody>
        </p:sp>
      </p:grpSp>
      <p:sp>
        <p:nvSpPr>
          <p:cNvPr id="13" name="Shape 13"/>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p:cNvPicPr/>
          <p:nvPr/>
        </p:nvPicPr>
        <p:blipFill>
          <a:blip r:embed="rId2"/>
          <a:stretch>
            <a:fillRect/>
          </a:stretch>
        </p:blipFill>
        <p:spPr>
          <a:xfrm>
            <a:off x="0" y="4883150"/>
            <a:ext cx="1866900" cy="1955800"/>
          </a:xfrm>
          <a:prstGeom prst="rect">
            <a:avLst/>
          </a:prstGeom>
          <a:ln w="12700">
            <a:miter lim="400000"/>
          </a:ln>
        </p:spPr>
      </p:pic>
      <p:sp>
        <p:nvSpPr>
          <p:cNvPr id="4" name="TextBox 3">
            <a:extLst>
              <a:ext uri="{FF2B5EF4-FFF2-40B4-BE49-F238E27FC236}">
                <a16:creationId xmlns:a16="http://schemas.microsoft.com/office/drawing/2014/main" id="{C7451D72-3CA6-1095-65FA-DD006E700040}"/>
              </a:ext>
            </a:extLst>
          </p:cNvPr>
          <p:cNvSpPr txBox="1"/>
          <p:nvPr/>
        </p:nvSpPr>
        <p:spPr>
          <a:xfrm>
            <a:off x="1600200" y="304800"/>
            <a:ext cx="10134600" cy="830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OVERVIEW OF THE COMPANY</a:t>
            </a:r>
          </a:p>
        </p:txBody>
      </p:sp>
      <p:sp>
        <p:nvSpPr>
          <p:cNvPr id="3" name="TextBox 2">
            <a:extLst>
              <a:ext uri="{FF2B5EF4-FFF2-40B4-BE49-F238E27FC236}">
                <a16:creationId xmlns:a16="http://schemas.microsoft.com/office/drawing/2014/main" id="{46C74364-395B-698A-A0B4-1B87363DD36A}"/>
              </a:ext>
            </a:extLst>
          </p:cNvPr>
          <p:cNvSpPr txBox="1"/>
          <p:nvPr/>
        </p:nvSpPr>
        <p:spPr>
          <a:xfrm>
            <a:off x="1676400" y="1734652"/>
            <a:ext cx="10363200" cy="369331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lgn="just"/>
            <a:r>
              <a:rPr lang="en-US" dirty="0">
                <a:latin typeface="Times New Roman" panose="02020603050405020304" pitchFamily="18" charset="0"/>
                <a:cs typeface="Times New Roman" panose="02020603050405020304" pitchFamily="18" charset="0"/>
              </a:rPr>
              <a:t>insightsoftware is a leading provider of financial reporting and enterprise performance management (EPM) solutions, catering to the needs of organizations ranging from small businesses to large enterprises, serving the office of the CFO (Chief Financial Reporting). </a:t>
            </a:r>
          </a:p>
          <a:p>
            <a:pPr algn="just"/>
            <a:r>
              <a:rPr lang="en-US" dirty="0">
                <a:latin typeface="Times New Roman" panose="02020603050405020304" pitchFamily="18" charset="0"/>
                <a:cs typeface="Times New Roman" panose="02020603050405020304" pitchFamily="18" charset="0"/>
              </a:rPr>
              <a:t>Their suite of products encompasses a wide range of functionalities designed to enhance financial visibility, streamline processes, and drive informed decision making. One key aspect of insightsoftware's offerings is their focus on financial reporting. They provide tools that simplify the creation and distribution of financial statements, regulatory reports, and management reports. These solutions are not only efficient but also customizable, allowing organizations to tailor reports according to specific requirements and compliance standards. In addition to reporting, insightsoftware offers comprehensive EPM solutions for budgeting, planning, and forecasting. These tools enable finance teams to create accurate forecasts, model scenarios, and allocate resources effectively. By integrating financial data from disparate sources, these solutions provide a holistic view of performance metrics, empowering businesses to plan strategically and adapt to changing market conditions.</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5ED1BBE-98D8-705E-3865-1B69ED59F039}"/>
              </a:ext>
            </a:extLst>
          </p:cNvPr>
          <p:cNvPicPr>
            <a:picLocks noChangeAspect="1"/>
          </p:cNvPicPr>
          <p:nvPr/>
        </p:nvPicPr>
        <p:blipFill rotWithShape="1">
          <a:blip r:embed="rId3"/>
          <a:srcRect l="625"/>
          <a:stretch/>
        </p:blipFill>
        <p:spPr>
          <a:xfrm>
            <a:off x="5181600" y="962514"/>
            <a:ext cx="2819400" cy="770977"/>
          </a:xfrm>
          <a:prstGeom prst="rect">
            <a:avLst/>
          </a:prstGeom>
        </p:spPr>
      </p:pic>
    </p:spTree>
    <p:extLst>
      <p:ext uri="{BB962C8B-B14F-4D97-AF65-F5344CB8AC3E}">
        <p14:creationId xmlns:p14="http://schemas.microsoft.com/office/powerpoint/2010/main" val="313564295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0" y="5619750"/>
            <a:ext cx="12192000" cy="1219200"/>
            <a:chOff x="0" y="0"/>
            <a:chExt cx="12192000" cy="1219200"/>
          </a:xfrm>
        </p:grpSpPr>
        <p:sp>
          <p:nvSpPr>
            <p:cNvPr id="10" name="Shape 10"/>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p:cNvSpPr/>
            <p:nvPr/>
          </p:nvSpPr>
          <p:spPr>
            <a:xfrm>
              <a:off x="0" y="404714"/>
              <a:ext cx="12192000" cy="40977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p>
              <a:pPr lvl="0" algn="ctr"/>
              <a:r>
                <a:rPr sz="2000" b="1">
                  <a:solidFill>
                    <a:srgbClr val="FFFFFF"/>
                  </a:solidFill>
                  <a:latin typeface="Times New Roman"/>
                  <a:ea typeface="Times New Roman"/>
                  <a:cs typeface="Times New Roman"/>
                  <a:sym typeface="Times New Roman"/>
                </a:rPr>
                <a:t>                                </a:t>
              </a:r>
              <a:r>
                <a:rPr sz="2200" b="1">
                  <a:latin typeface="Times New Roman"/>
                  <a:ea typeface="Times New Roman"/>
                  <a:cs typeface="Times New Roman"/>
                  <a:sym typeface="Times New Roman"/>
                </a:rPr>
                <a:t>DAYANANDA SAGAR COLLEGE OF ENGINEERING</a:t>
              </a:r>
            </a:p>
          </p:txBody>
        </p:sp>
      </p:grpSp>
      <p:sp>
        <p:nvSpPr>
          <p:cNvPr id="13" name="Shape 13"/>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p:cNvPicPr/>
          <p:nvPr/>
        </p:nvPicPr>
        <p:blipFill>
          <a:blip r:embed="rId2"/>
          <a:stretch>
            <a:fillRect/>
          </a:stretch>
        </p:blipFill>
        <p:spPr>
          <a:xfrm>
            <a:off x="0" y="4883150"/>
            <a:ext cx="1866900" cy="1955800"/>
          </a:xfrm>
          <a:prstGeom prst="rect">
            <a:avLst/>
          </a:prstGeom>
          <a:ln w="12700">
            <a:miter lim="400000"/>
          </a:ln>
        </p:spPr>
      </p:pic>
      <p:sp>
        <p:nvSpPr>
          <p:cNvPr id="4" name="TextBox 3">
            <a:extLst>
              <a:ext uri="{FF2B5EF4-FFF2-40B4-BE49-F238E27FC236}">
                <a16:creationId xmlns:a16="http://schemas.microsoft.com/office/drawing/2014/main" id="{C7451D72-3CA6-1095-65FA-DD006E700040}"/>
              </a:ext>
            </a:extLst>
          </p:cNvPr>
          <p:cNvSpPr txBox="1"/>
          <p:nvPr/>
        </p:nvSpPr>
        <p:spPr>
          <a:xfrm>
            <a:off x="1600200" y="304800"/>
            <a:ext cx="10134600" cy="830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SERVICES AND PRODUCTS</a:t>
            </a:r>
          </a:p>
        </p:txBody>
      </p:sp>
      <p:sp>
        <p:nvSpPr>
          <p:cNvPr id="3" name="TextBox 2">
            <a:extLst>
              <a:ext uri="{FF2B5EF4-FFF2-40B4-BE49-F238E27FC236}">
                <a16:creationId xmlns:a16="http://schemas.microsoft.com/office/drawing/2014/main" id="{07EE7637-1C58-11BE-3D06-81464DE393D1}"/>
              </a:ext>
            </a:extLst>
          </p:cNvPr>
          <p:cNvSpPr txBox="1"/>
          <p:nvPr/>
        </p:nvSpPr>
        <p:spPr>
          <a:xfrm>
            <a:off x="1830893" y="1170076"/>
            <a:ext cx="9804993" cy="424731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Budgeting &amp; Planning</a:t>
            </a:r>
            <a:r>
              <a:rPr lang="en-US" dirty="0">
                <a:latin typeface="Times New Roman" panose="02020603050405020304" pitchFamily="18" charset="0"/>
                <a:cs typeface="Times New Roman" panose="02020603050405020304" pitchFamily="18" charset="0"/>
              </a:rPr>
              <a:t>: Budgeting and planning solutions help you to streamline and automate processes, improve data quality and visibility, while enhancing your decision-making and performance. Some of the products are </a:t>
            </a:r>
            <a:r>
              <a:rPr lang="en-US" dirty="0" err="1">
                <a:latin typeface="Times New Roman" panose="02020603050405020304" pitchFamily="18" charset="0"/>
                <a:cs typeface="Times New Roman" panose="02020603050405020304" pitchFamily="18" charset="0"/>
              </a:rPr>
              <a:t>Bizview</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Calumo</a:t>
            </a:r>
            <a:r>
              <a:rPr lang="en-US"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Tax &amp; Compliance</a:t>
            </a:r>
            <a:r>
              <a:rPr lang="en-US" dirty="0">
                <a:latin typeface="Times New Roman" panose="02020603050405020304" pitchFamily="18" charset="0"/>
                <a:cs typeface="Times New Roman" panose="02020603050405020304" pitchFamily="18" charset="0"/>
              </a:rPr>
              <a:t>: Tax and compliance solutions help your team to optimize tax and compliance management with faster processing and a single source of truth. Some of the products are </a:t>
            </a:r>
            <a:r>
              <a:rPr lang="en-US" dirty="0" err="1">
                <a:latin typeface="Times New Roman" panose="02020603050405020304" pitchFamily="18" charset="0"/>
                <a:cs typeface="Times New Roman" panose="02020603050405020304" pitchFamily="18" charset="0"/>
              </a:rPr>
              <a:t>Certent</a:t>
            </a:r>
            <a:r>
              <a:rPr lang="en-US" dirty="0">
                <a:latin typeface="Times New Roman" panose="02020603050405020304" pitchFamily="18" charset="0"/>
                <a:cs typeface="Times New Roman" panose="02020603050405020304" pitchFamily="18" charset="0"/>
              </a:rPr>
              <a:t> DM and Longview Tax. </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Financial Reporting</a:t>
            </a:r>
            <a:r>
              <a:rPr lang="en-US" dirty="0">
                <a:latin typeface="Times New Roman" panose="02020603050405020304" pitchFamily="18" charset="0"/>
                <a:cs typeface="Times New Roman" panose="02020603050405020304" pitchFamily="18" charset="0"/>
              </a:rPr>
              <a:t>: Financial reporting solutions help finance professionals access and analyze ERP data more efficiently and accurately to provide strategic guidance to their organization. Some of the products are Atlas and Jet Reports. </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Embedded Analytics</a:t>
            </a:r>
            <a:r>
              <a:rPr lang="en-US" dirty="0">
                <a:latin typeface="Times New Roman" panose="02020603050405020304" pitchFamily="18" charset="0"/>
                <a:cs typeface="Times New Roman" panose="02020603050405020304" pitchFamily="18" charset="0"/>
              </a:rPr>
              <a:t>: Embedded analytics solutions enable ISVs to deliver better insights, efficiency, and user satisfaction to their customers by integrating data-driven features into their applications. Some of the products are </a:t>
            </a:r>
            <a:r>
              <a:rPr lang="en-US" dirty="0" err="1">
                <a:latin typeface="Times New Roman" panose="02020603050405020304" pitchFamily="18" charset="0"/>
                <a:cs typeface="Times New Roman" panose="02020603050405020304" pitchFamily="18" charset="0"/>
              </a:rPr>
              <a:t>Logi</a:t>
            </a:r>
            <a:r>
              <a:rPr lang="en-US" dirty="0">
                <a:latin typeface="Times New Roman" panose="02020603050405020304" pitchFamily="18" charset="0"/>
                <a:cs typeface="Times New Roman" panose="02020603050405020304" pitchFamily="18" charset="0"/>
              </a:rPr>
              <a:t> Symphony and Process Runner. </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Automation and Data Management</a:t>
            </a:r>
            <a:r>
              <a:rPr lang="en-US" dirty="0">
                <a:latin typeface="Times New Roman" panose="02020603050405020304" pitchFamily="18" charset="0"/>
                <a:cs typeface="Times New Roman" panose="02020603050405020304" pitchFamily="18" charset="0"/>
              </a:rPr>
              <a:t>: Automation and data management solutions help speed up processes, consolidate multiple data sources, and manage the data that helps your business stay competitive and agile. One of the products is SAP Solution Extensions for Central Finance.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469489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0" y="5619750"/>
            <a:ext cx="12192000" cy="1219200"/>
            <a:chOff x="0" y="0"/>
            <a:chExt cx="12192000" cy="1219200"/>
          </a:xfrm>
        </p:grpSpPr>
        <p:sp>
          <p:nvSpPr>
            <p:cNvPr id="10" name="Shape 10"/>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p:cNvSpPr/>
            <p:nvPr/>
          </p:nvSpPr>
          <p:spPr>
            <a:xfrm>
              <a:off x="0" y="404714"/>
              <a:ext cx="12192000" cy="40977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p>
              <a:pPr lvl="0" algn="ctr"/>
              <a:r>
                <a:rPr sz="2000" b="1">
                  <a:solidFill>
                    <a:srgbClr val="FFFFFF"/>
                  </a:solidFill>
                  <a:latin typeface="Times New Roman"/>
                  <a:ea typeface="Times New Roman"/>
                  <a:cs typeface="Times New Roman"/>
                  <a:sym typeface="Times New Roman"/>
                </a:rPr>
                <a:t>                                </a:t>
              </a:r>
              <a:r>
                <a:rPr sz="2200" b="1">
                  <a:latin typeface="Times New Roman"/>
                  <a:ea typeface="Times New Roman"/>
                  <a:cs typeface="Times New Roman"/>
                  <a:sym typeface="Times New Roman"/>
                </a:rPr>
                <a:t>DAYANANDA SAGAR COLLEGE OF ENGINEERING</a:t>
              </a:r>
            </a:p>
          </p:txBody>
        </p:sp>
      </p:grpSp>
      <p:sp>
        <p:nvSpPr>
          <p:cNvPr id="13" name="Shape 13"/>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p:cNvPicPr/>
          <p:nvPr/>
        </p:nvPicPr>
        <p:blipFill>
          <a:blip r:embed="rId2"/>
          <a:stretch>
            <a:fillRect/>
          </a:stretch>
        </p:blipFill>
        <p:spPr>
          <a:xfrm>
            <a:off x="0" y="4883150"/>
            <a:ext cx="1866900" cy="1955800"/>
          </a:xfrm>
          <a:prstGeom prst="rect">
            <a:avLst/>
          </a:prstGeom>
          <a:ln w="12700">
            <a:miter lim="400000"/>
          </a:ln>
        </p:spPr>
      </p:pic>
      <p:sp>
        <p:nvSpPr>
          <p:cNvPr id="4" name="TextBox 3">
            <a:extLst>
              <a:ext uri="{FF2B5EF4-FFF2-40B4-BE49-F238E27FC236}">
                <a16:creationId xmlns:a16="http://schemas.microsoft.com/office/drawing/2014/main" id="{C7451D72-3CA6-1095-65FA-DD006E700040}"/>
              </a:ext>
            </a:extLst>
          </p:cNvPr>
          <p:cNvSpPr txBox="1"/>
          <p:nvPr/>
        </p:nvSpPr>
        <p:spPr>
          <a:xfrm>
            <a:off x="1600200" y="304800"/>
            <a:ext cx="10134600" cy="830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PROBLEM STATEMENT</a:t>
            </a:r>
          </a:p>
        </p:txBody>
      </p:sp>
      <p:sp>
        <p:nvSpPr>
          <p:cNvPr id="15" name="TextBox 14">
            <a:extLst>
              <a:ext uri="{FF2B5EF4-FFF2-40B4-BE49-F238E27FC236}">
                <a16:creationId xmlns:a16="http://schemas.microsoft.com/office/drawing/2014/main" id="{BC7B5A83-72B3-F46B-2D0A-DABDA3EDF6AB}"/>
              </a:ext>
            </a:extLst>
          </p:cNvPr>
          <p:cNvSpPr txBox="1"/>
          <p:nvPr/>
        </p:nvSpPr>
        <p:spPr>
          <a:xfrm>
            <a:off x="2896437" y="1540509"/>
            <a:ext cx="7542125" cy="286232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lgn="just"/>
            <a:r>
              <a:rPr lang="en-US" sz="2000" dirty="0">
                <a:latin typeface="Times New Roman" panose="02020603050405020304" pitchFamily="18" charset="0"/>
                <a:cs typeface="Times New Roman" panose="02020603050405020304" pitchFamily="18" charset="0"/>
              </a:rPr>
              <a:t>During my internship at insightsoftware as an Intern, initially we were trained on the languages like </a:t>
            </a:r>
            <a:r>
              <a:rPr lang="en-US" sz="2000" b="1" dirty="0">
                <a:latin typeface="Times New Roman" panose="02020603050405020304" pitchFamily="18" charset="0"/>
                <a:cs typeface="Times New Roman" panose="02020603050405020304" pitchFamily="18" charset="0"/>
              </a:rPr>
              <a:t>C++ and Java </a:t>
            </a:r>
            <a:r>
              <a:rPr lang="en-US" sz="2000" dirty="0">
                <a:latin typeface="Times New Roman" panose="02020603050405020304" pitchFamily="18" charset="0"/>
                <a:cs typeface="Times New Roman" panose="02020603050405020304" pitchFamily="18" charset="0"/>
              </a:rPr>
              <a:t>which are used in creating drivers, and then how to build these drivers helping us to connect to different databases. </a:t>
            </a:r>
          </a:p>
          <a:p>
            <a:pPr algn="just"/>
            <a:r>
              <a:rPr lang="en-US" sz="2000" dirty="0">
                <a:latin typeface="Times New Roman" panose="02020603050405020304" pitchFamily="18" charset="0"/>
                <a:cs typeface="Times New Roman" panose="02020603050405020304" pitchFamily="18" charset="0"/>
              </a:rPr>
              <a:t>After the training, we were asked to create DSN(Data Source) using </a:t>
            </a:r>
            <a:r>
              <a:rPr lang="en-US" sz="2000" b="1" dirty="0">
                <a:latin typeface="Times New Roman" panose="02020603050405020304" pitchFamily="18" charset="0"/>
                <a:cs typeface="Times New Roman" panose="02020603050405020304" pitchFamily="18" charset="0"/>
              </a:rPr>
              <a:t>ODBC Administrator </a:t>
            </a:r>
            <a:r>
              <a:rPr lang="en-US" sz="2000" dirty="0">
                <a:latin typeface="Times New Roman" panose="02020603050405020304" pitchFamily="18" charset="0"/>
                <a:cs typeface="Times New Roman" panose="02020603050405020304" pitchFamily="18" charset="0"/>
              </a:rPr>
              <a:t>and using the driver built connect to the SQL Server database using data source created . We also worked on running </a:t>
            </a:r>
            <a:r>
              <a:rPr lang="en-US" sz="2000" b="1" dirty="0">
                <a:latin typeface="Times New Roman" panose="02020603050405020304" pitchFamily="18" charset="0"/>
                <a:cs typeface="Times New Roman" panose="02020603050405020304" pitchFamily="18" charset="0"/>
              </a:rPr>
              <a:t>SQL queries using C++ code using ODBC APIs</a:t>
            </a:r>
            <a:r>
              <a:rPr lang="en-US" sz="2000" dirty="0">
                <a:latin typeface="Times New Roman" panose="02020603050405020304" pitchFamily="18" charset="0"/>
                <a:cs typeface="Times New Roman" panose="02020603050405020304" pitchFamily="18" charset="0"/>
              </a:rPr>
              <a:t>. We also developed </a:t>
            </a:r>
            <a:r>
              <a:rPr lang="en-US" sz="2000" b="1" dirty="0">
                <a:latin typeface="Times New Roman" panose="02020603050405020304" pitchFamily="18" charset="0"/>
                <a:cs typeface="Times New Roman" panose="02020603050405020304" pitchFamily="18" charset="0"/>
              </a:rPr>
              <a:t>hackathon hosting platform using the .NET framework</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13858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0" y="5619750"/>
            <a:ext cx="12192000" cy="1219200"/>
            <a:chOff x="0" y="0"/>
            <a:chExt cx="12192000" cy="1219200"/>
          </a:xfrm>
        </p:grpSpPr>
        <p:sp>
          <p:nvSpPr>
            <p:cNvPr id="10" name="Shape 10"/>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p:cNvSpPr/>
            <p:nvPr/>
          </p:nvSpPr>
          <p:spPr>
            <a:xfrm>
              <a:off x="0" y="404714"/>
              <a:ext cx="12192000" cy="40977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p>
              <a:pPr lvl="0" algn="ctr"/>
              <a:r>
                <a:rPr sz="2000" b="1">
                  <a:solidFill>
                    <a:srgbClr val="FFFFFF"/>
                  </a:solidFill>
                  <a:latin typeface="Times New Roman"/>
                  <a:ea typeface="Times New Roman"/>
                  <a:cs typeface="Times New Roman"/>
                  <a:sym typeface="Times New Roman"/>
                </a:rPr>
                <a:t>                                </a:t>
              </a:r>
              <a:r>
                <a:rPr sz="2200" b="1">
                  <a:latin typeface="Times New Roman"/>
                  <a:ea typeface="Times New Roman"/>
                  <a:cs typeface="Times New Roman"/>
                  <a:sym typeface="Times New Roman"/>
                </a:rPr>
                <a:t>DAYANANDA SAGAR COLLEGE OF ENGINEERING</a:t>
              </a:r>
            </a:p>
          </p:txBody>
        </p:sp>
      </p:grpSp>
      <p:sp>
        <p:nvSpPr>
          <p:cNvPr id="13" name="Shape 13"/>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p:cNvPicPr/>
          <p:nvPr/>
        </p:nvPicPr>
        <p:blipFill>
          <a:blip r:embed="rId2"/>
          <a:stretch>
            <a:fillRect/>
          </a:stretch>
        </p:blipFill>
        <p:spPr>
          <a:xfrm>
            <a:off x="0" y="4883150"/>
            <a:ext cx="1866900" cy="1955800"/>
          </a:xfrm>
          <a:prstGeom prst="rect">
            <a:avLst/>
          </a:prstGeom>
          <a:ln w="12700">
            <a:miter lim="400000"/>
          </a:ln>
        </p:spPr>
      </p:pic>
      <p:sp>
        <p:nvSpPr>
          <p:cNvPr id="4" name="TextBox 3">
            <a:extLst>
              <a:ext uri="{FF2B5EF4-FFF2-40B4-BE49-F238E27FC236}">
                <a16:creationId xmlns:a16="http://schemas.microsoft.com/office/drawing/2014/main" id="{C7451D72-3CA6-1095-65FA-DD006E700040}"/>
              </a:ext>
            </a:extLst>
          </p:cNvPr>
          <p:cNvSpPr txBox="1"/>
          <p:nvPr/>
        </p:nvSpPr>
        <p:spPr>
          <a:xfrm>
            <a:off x="1600200" y="304800"/>
            <a:ext cx="10134600" cy="830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TECH STACK AND METHODOLOGY</a:t>
            </a:r>
          </a:p>
        </p:txBody>
      </p:sp>
      <p:sp>
        <p:nvSpPr>
          <p:cNvPr id="3" name="TextBox 2">
            <a:extLst>
              <a:ext uri="{FF2B5EF4-FFF2-40B4-BE49-F238E27FC236}">
                <a16:creationId xmlns:a16="http://schemas.microsoft.com/office/drawing/2014/main" id="{5F9E1065-2F9F-7C0F-02B1-2FF3649787C8}"/>
              </a:ext>
            </a:extLst>
          </p:cNvPr>
          <p:cNvSpPr txBox="1"/>
          <p:nvPr/>
        </p:nvSpPr>
        <p:spPr>
          <a:xfrm>
            <a:off x="2057400" y="1974045"/>
            <a:ext cx="6667500" cy="224676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r>
              <a:rPr lang="en-US" sz="2000" dirty="0">
                <a:latin typeface="Times New Roman" panose="02020603050405020304" pitchFamily="18" charset="0"/>
                <a:cs typeface="Times New Roman" panose="02020603050405020304" pitchFamily="18" charset="0"/>
              </a:rPr>
              <a:t>The main technology that is being used in the CDM desktop application is backed by the following: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Frontend: ReactJS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Backend: C++, C#, Java, .NET entity framework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Version Control: Perforce</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Database: Microsoft SQL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Others: ODBC Administrator, Registry Editor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218940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0" y="5619750"/>
            <a:ext cx="12192000" cy="1219200"/>
            <a:chOff x="0" y="0"/>
            <a:chExt cx="12192000" cy="1219200"/>
          </a:xfrm>
        </p:grpSpPr>
        <p:sp>
          <p:nvSpPr>
            <p:cNvPr id="10" name="Shape 10"/>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p:cNvSpPr/>
            <p:nvPr/>
          </p:nvSpPr>
          <p:spPr>
            <a:xfrm>
              <a:off x="0" y="404714"/>
              <a:ext cx="12192000" cy="40977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lvl="0" algn="ctr"/>
              <a:r>
                <a:rPr sz="2000" b="1">
                  <a:solidFill>
                    <a:srgbClr val="FFFFFF"/>
                  </a:solidFill>
                  <a:latin typeface="Times New Roman"/>
                  <a:ea typeface="Times New Roman"/>
                  <a:cs typeface="Times New Roman"/>
                  <a:sym typeface="Times New Roman"/>
                </a:rPr>
                <a:t>                                </a:t>
              </a:r>
              <a:r>
                <a:rPr sz="2200" b="1">
                  <a:latin typeface="Times New Roman"/>
                  <a:ea typeface="Times New Roman"/>
                  <a:cs typeface="Times New Roman"/>
                  <a:sym typeface="Times New Roman"/>
                </a:rPr>
                <a:t>DAYANANDA SAGAR COLLEGE OF ENGINEERING</a:t>
              </a:r>
            </a:p>
          </p:txBody>
        </p:sp>
      </p:grpSp>
      <p:sp>
        <p:nvSpPr>
          <p:cNvPr id="13" name="Shape 13"/>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p:cNvPicPr/>
          <p:nvPr/>
        </p:nvPicPr>
        <p:blipFill>
          <a:blip r:embed="rId2"/>
          <a:stretch>
            <a:fillRect/>
          </a:stretch>
        </p:blipFill>
        <p:spPr>
          <a:xfrm>
            <a:off x="0" y="4883150"/>
            <a:ext cx="1866900" cy="1955800"/>
          </a:xfrm>
          <a:prstGeom prst="rect">
            <a:avLst/>
          </a:prstGeom>
          <a:ln w="12700">
            <a:miter lim="400000"/>
          </a:ln>
        </p:spPr>
      </p:pic>
      <p:sp>
        <p:nvSpPr>
          <p:cNvPr id="4" name="TextBox 3">
            <a:extLst>
              <a:ext uri="{FF2B5EF4-FFF2-40B4-BE49-F238E27FC236}">
                <a16:creationId xmlns:a16="http://schemas.microsoft.com/office/drawing/2014/main" id="{C7451D72-3CA6-1095-65FA-DD006E700040}"/>
              </a:ext>
            </a:extLst>
          </p:cNvPr>
          <p:cNvSpPr txBox="1"/>
          <p:nvPr/>
        </p:nvSpPr>
        <p:spPr>
          <a:xfrm>
            <a:off x="1600200" y="304800"/>
            <a:ext cx="10134600" cy="156965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rtl="0" latinLnBrk="1" hangingPunct="0">
              <a:lnSpc>
                <a:spcPct val="150000"/>
              </a:lnSpc>
            </a:pPr>
            <a:r>
              <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TECH STACK AND METHODOLOGY</a:t>
            </a:r>
          </a:p>
          <a:p>
            <a:pPr marL="0" marR="0" indent="0" algn="ctr" defTabSz="914400" rtl="0" fontAlgn="auto" latinLnBrk="1" hangingPunct="0">
              <a:lnSpc>
                <a:spcPct val="150000"/>
              </a:lnSpc>
              <a:spcBef>
                <a:spcPts val="0"/>
              </a:spcBef>
              <a:spcAft>
                <a:spcPts val="0"/>
              </a:spcAft>
              <a:buClrTx/>
              <a:buSzTx/>
              <a:buFontTx/>
              <a:buNone/>
              <a:tabLst/>
            </a:pPr>
            <a:endPar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6" name="TextBox 5">
            <a:extLst>
              <a:ext uri="{FF2B5EF4-FFF2-40B4-BE49-F238E27FC236}">
                <a16:creationId xmlns:a16="http://schemas.microsoft.com/office/drawing/2014/main" id="{E2D3BADF-CA07-C550-1B23-21D5F35B4F2A}"/>
              </a:ext>
            </a:extLst>
          </p:cNvPr>
          <p:cNvSpPr txBox="1"/>
          <p:nvPr/>
        </p:nvSpPr>
        <p:spPr>
          <a:xfrm>
            <a:off x="1853450" y="1447800"/>
            <a:ext cx="4556875" cy="327782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lgn="just"/>
            <a:r>
              <a:rPr lang="en-US" b="1" dirty="0">
                <a:latin typeface="Times New Roman" panose="02020603050405020304" pitchFamily="18" charset="0"/>
                <a:cs typeface="Times New Roman" panose="02020603050405020304" pitchFamily="18" charset="0"/>
              </a:rPr>
              <a:t>Building a Hackathon Hosting Application using the .NET framework</a:t>
            </a:r>
            <a:r>
              <a:rPr lang="en-US" dirty="0">
                <a:latin typeface="Times New Roman" panose="02020603050405020304" pitchFamily="18" charset="0"/>
                <a:cs typeface="Times New Roman" panose="02020603050405020304" pitchFamily="18" charset="0"/>
              </a:rPr>
              <a:t>: </a:t>
            </a:r>
          </a:p>
          <a:p>
            <a:pPr algn="just"/>
            <a:endParaRPr lang="en-US" sz="9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Teams of 4 interns were selected to work on the Hackathon Hosting Application using the .NET framework.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I worked on the Data Models that are required.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I used the code first approach of the .NET framework.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Used the MVC (Models-Views-Controller) architecture.</a:t>
            </a:r>
          </a:p>
        </p:txBody>
      </p:sp>
      <p:sp>
        <p:nvSpPr>
          <p:cNvPr id="8" name="TextBox 7">
            <a:extLst>
              <a:ext uri="{FF2B5EF4-FFF2-40B4-BE49-F238E27FC236}">
                <a16:creationId xmlns:a16="http://schemas.microsoft.com/office/drawing/2014/main" id="{5CEB7272-B8E2-7E89-0A5F-2CEA10EE891A}"/>
              </a:ext>
            </a:extLst>
          </p:cNvPr>
          <p:cNvSpPr txBox="1"/>
          <p:nvPr/>
        </p:nvSpPr>
        <p:spPr>
          <a:xfrm>
            <a:off x="6858000" y="1447800"/>
            <a:ext cx="4800600" cy="379334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marR="0" lvl="0" algn="just">
              <a:lnSpc>
                <a:spcPct val="103000"/>
              </a:lnSpc>
              <a:spcBef>
                <a:spcPts val="0"/>
              </a:spcBef>
              <a:spcAft>
                <a:spcPts val="20"/>
              </a:spcAft>
            </a:pPr>
            <a:r>
              <a:rPr lang="en-IN" sz="1800" b="1" kern="100" dirty="0">
                <a:solidFill>
                  <a:srgbClr val="000000"/>
                </a:solidFill>
                <a:effectLst/>
                <a:latin typeface="Times New Roman" panose="02020603050405020304" pitchFamily="18" charset="0"/>
                <a:ea typeface="Times New Roman" panose="02020603050405020304" pitchFamily="18" charset="0"/>
              </a:rPr>
              <a:t>Building Drivers and Database Connectivity             Training with Project:</a:t>
            </a:r>
            <a:endParaRPr lang="en-US" sz="1800" kern="100" dirty="0">
              <a:solidFill>
                <a:srgbClr val="000000"/>
              </a:solidFill>
              <a:effectLst/>
              <a:latin typeface="Times New Roman" panose="02020603050405020304" pitchFamily="18" charset="0"/>
              <a:ea typeface="Times New Roman" panose="02020603050405020304" pitchFamily="18" charset="0"/>
            </a:endParaRPr>
          </a:p>
          <a:p>
            <a:pPr marL="423545" marR="0" indent="-285750" algn="just">
              <a:lnSpc>
                <a:spcPct val="103000"/>
              </a:lnSpc>
              <a:spcBef>
                <a:spcPts val="0"/>
              </a:spcBef>
              <a:spcAft>
                <a:spcPts val="20"/>
              </a:spcAft>
              <a:buFont typeface="Arial" panose="020B0604020202020204" pitchFamily="34" charset="0"/>
              <a:buChar char="•"/>
            </a:pPr>
            <a:r>
              <a:rPr lang="en-IN" sz="1800" kern="100" dirty="0">
                <a:solidFill>
                  <a:srgbClr val="000000"/>
                </a:solidFill>
                <a:effectLst/>
                <a:latin typeface="Times New Roman" panose="02020603050405020304" pitchFamily="18" charset="0"/>
                <a:ea typeface="Times New Roman" panose="02020603050405020304" pitchFamily="18" charset="0"/>
              </a:rPr>
              <a:t>Throughout my internship, I received comprehensive training in C++ and Java, ranging from basic to advanced concepts.</a:t>
            </a:r>
            <a:endParaRPr lang="en-US" sz="1800" kern="100" dirty="0">
              <a:solidFill>
                <a:srgbClr val="000000"/>
              </a:solidFill>
              <a:effectLst/>
              <a:latin typeface="Times New Roman" panose="02020603050405020304" pitchFamily="18" charset="0"/>
              <a:ea typeface="Times New Roman" panose="02020603050405020304" pitchFamily="18" charset="0"/>
            </a:endParaRPr>
          </a:p>
          <a:p>
            <a:pPr marL="423545" marR="0" indent="-285750" algn="just">
              <a:lnSpc>
                <a:spcPct val="103000"/>
              </a:lnSpc>
              <a:spcBef>
                <a:spcPts val="0"/>
              </a:spcBef>
              <a:spcAft>
                <a:spcPts val="20"/>
              </a:spcAft>
              <a:buFont typeface="Arial" panose="020B0604020202020204" pitchFamily="34" charset="0"/>
              <a:buChar char="•"/>
            </a:pPr>
            <a:r>
              <a:rPr lang="en-IN" sz="1800" kern="100" dirty="0">
                <a:solidFill>
                  <a:srgbClr val="000000"/>
                </a:solidFill>
                <a:effectLst/>
                <a:latin typeface="Times New Roman" panose="02020603050405020304" pitchFamily="18" charset="0"/>
                <a:ea typeface="Times New Roman" panose="02020603050405020304" pitchFamily="18" charset="0"/>
              </a:rPr>
              <a:t>This training included in-depth instruction on driver training and the process of building drivers, as well as practical exercises in connecting to databases, such as SQL Server.</a:t>
            </a:r>
            <a:endParaRPr lang="en-US" sz="1800" kern="100" dirty="0">
              <a:solidFill>
                <a:srgbClr val="000000"/>
              </a:solidFill>
              <a:effectLst/>
              <a:latin typeface="Times New Roman" panose="02020603050405020304" pitchFamily="18" charset="0"/>
              <a:ea typeface="Times New Roman" panose="02020603050405020304" pitchFamily="18" charset="0"/>
            </a:endParaRPr>
          </a:p>
          <a:p>
            <a:pPr marL="423545" marR="0" indent="-285750" algn="just">
              <a:lnSpc>
                <a:spcPct val="103000"/>
              </a:lnSpc>
              <a:spcBef>
                <a:spcPts val="0"/>
              </a:spcBef>
              <a:spcAft>
                <a:spcPts val="20"/>
              </a:spcAft>
              <a:buFont typeface="Arial" panose="020B0604020202020204" pitchFamily="34" charset="0"/>
              <a:buChar char="•"/>
            </a:pPr>
            <a:r>
              <a:rPr lang="en-IN" sz="1800" kern="100" dirty="0">
                <a:solidFill>
                  <a:srgbClr val="000000"/>
                </a:solidFill>
                <a:effectLst/>
                <a:latin typeface="Times New Roman" panose="02020603050405020304" pitchFamily="18" charset="0"/>
                <a:ea typeface="Times New Roman" panose="02020603050405020304" pitchFamily="18" charset="0"/>
              </a:rPr>
              <a:t>Additionally, I gained proficiency in using tools like ODBC Administrator for testing and debugging purposes.</a:t>
            </a:r>
            <a:endParaRPr lang="en-US" sz="1800" kern="100" dirty="0">
              <a:solidFill>
                <a:srgbClr val="000000"/>
              </a:solidFill>
              <a:effectLst/>
              <a:latin typeface="Times New Roman" panose="02020603050405020304" pitchFamily="18" charset="0"/>
              <a:ea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91513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0" y="5619750"/>
            <a:ext cx="12192000" cy="1219200"/>
            <a:chOff x="0" y="0"/>
            <a:chExt cx="12192000" cy="1219200"/>
          </a:xfrm>
        </p:grpSpPr>
        <p:sp>
          <p:nvSpPr>
            <p:cNvPr id="10" name="Shape 10"/>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p:cNvSpPr/>
            <p:nvPr/>
          </p:nvSpPr>
          <p:spPr>
            <a:xfrm>
              <a:off x="0" y="404714"/>
              <a:ext cx="12192000" cy="40977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p>
              <a:pPr lvl="0" algn="ctr"/>
              <a:r>
                <a:rPr sz="2000" b="1">
                  <a:solidFill>
                    <a:srgbClr val="FFFFFF"/>
                  </a:solidFill>
                  <a:latin typeface="Times New Roman"/>
                  <a:ea typeface="Times New Roman"/>
                  <a:cs typeface="Times New Roman"/>
                  <a:sym typeface="Times New Roman"/>
                </a:rPr>
                <a:t>                                </a:t>
              </a:r>
              <a:r>
                <a:rPr sz="2200" b="1">
                  <a:latin typeface="Times New Roman"/>
                  <a:ea typeface="Times New Roman"/>
                  <a:cs typeface="Times New Roman"/>
                  <a:sym typeface="Times New Roman"/>
                </a:rPr>
                <a:t>DAYANANDA SAGAR COLLEGE OF ENGINEERING</a:t>
              </a:r>
            </a:p>
          </p:txBody>
        </p:sp>
      </p:grpSp>
      <p:sp>
        <p:nvSpPr>
          <p:cNvPr id="13" name="Shape 13"/>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p:cNvPicPr/>
          <p:nvPr/>
        </p:nvPicPr>
        <p:blipFill>
          <a:blip r:embed="rId2"/>
          <a:stretch>
            <a:fillRect/>
          </a:stretch>
        </p:blipFill>
        <p:spPr>
          <a:xfrm>
            <a:off x="0" y="4883150"/>
            <a:ext cx="1866900" cy="1955800"/>
          </a:xfrm>
          <a:prstGeom prst="rect">
            <a:avLst/>
          </a:prstGeom>
          <a:ln w="12700">
            <a:miter lim="400000"/>
          </a:ln>
        </p:spPr>
      </p:pic>
      <p:sp>
        <p:nvSpPr>
          <p:cNvPr id="4" name="TextBox 3">
            <a:extLst>
              <a:ext uri="{FF2B5EF4-FFF2-40B4-BE49-F238E27FC236}">
                <a16:creationId xmlns:a16="http://schemas.microsoft.com/office/drawing/2014/main" id="{C7451D72-3CA6-1095-65FA-DD006E700040}"/>
              </a:ext>
            </a:extLst>
          </p:cNvPr>
          <p:cNvSpPr txBox="1"/>
          <p:nvPr/>
        </p:nvSpPr>
        <p:spPr>
          <a:xfrm>
            <a:off x="1684355" y="256724"/>
            <a:ext cx="10134600" cy="830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RESULT ANALYSIS</a:t>
            </a:r>
          </a:p>
        </p:txBody>
      </p:sp>
      <p:sp>
        <p:nvSpPr>
          <p:cNvPr id="3" name="TextBox 2">
            <a:extLst>
              <a:ext uri="{FF2B5EF4-FFF2-40B4-BE49-F238E27FC236}">
                <a16:creationId xmlns:a16="http://schemas.microsoft.com/office/drawing/2014/main" id="{4AB65746-01BE-2725-0C77-B1AFB70F86BA}"/>
              </a:ext>
            </a:extLst>
          </p:cNvPr>
          <p:cNvSpPr txBox="1"/>
          <p:nvPr/>
        </p:nvSpPr>
        <p:spPr>
          <a:xfrm>
            <a:off x="1589314" y="1162307"/>
            <a:ext cx="4952999" cy="341632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lgn="just"/>
            <a:r>
              <a:rPr lang="en-US" b="1" dirty="0">
                <a:latin typeface="Times New Roman" panose="02020603050405020304" pitchFamily="18" charset="0"/>
                <a:cs typeface="Times New Roman" panose="02020603050405020304" pitchFamily="18" charset="0"/>
              </a:rPr>
              <a:t>Gained knowledge about the different aspect of the software industry: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Learnt about topics like how to scale a web application, designing relational databases, cloud infrastructure and its uses, evolution of web</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Got understanding about the agile methodology of working in the software industry and its various types like Scrum and Kanban.</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Deep diving into Scrum practices like story points, roles in Scrum, standup calls, burndown charts, etc.</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1F2E3EDF-2760-73B8-6FC1-9F33DC026D46}"/>
              </a:ext>
            </a:extLst>
          </p:cNvPr>
          <p:cNvSpPr txBox="1"/>
          <p:nvPr/>
        </p:nvSpPr>
        <p:spPr>
          <a:xfrm>
            <a:off x="6917872" y="1162307"/>
            <a:ext cx="4952999" cy="369331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lgn="just"/>
            <a:r>
              <a:rPr lang="en-US" b="1" dirty="0">
                <a:latin typeface="Times New Roman" panose="02020603050405020304" pitchFamily="18" charset="0"/>
                <a:cs typeface="Times New Roman" panose="02020603050405020304" pitchFamily="18" charset="0"/>
              </a:rPr>
              <a:t>Gained knowledge about the product:</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Learnt about the product I was aligned to, Simba which has ODBC and JDBC drivers for seamless database connectivity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 was given product demo and KT sessions to have a deep understanding about the platform.</a:t>
            </a:r>
          </a:p>
          <a:p>
            <a:pPr marL="285750" indent="-285750" algn="just">
              <a:buFont typeface="Arial" panose="020B0604020202020204" pitchFamily="34" charset="0"/>
              <a:buChar char="•"/>
            </a:pPr>
            <a:r>
              <a:rPr lang="en-US" sz="1800" kern="100" dirty="0">
                <a:solidFill>
                  <a:srgbClr val="000000"/>
                </a:solidFill>
                <a:effectLst/>
                <a:latin typeface="Times New Roman" panose="02020603050405020304" pitchFamily="18" charset="0"/>
                <a:ea typeface="Times New Roman" panose="02020603050405020304" pitchFamily="18" charset="0"/>
              </a:rPr>
              <a:t>Worked on practical projects aimed at enhancing my skills in database connectivity and driver development.</a:t>
            </a:r>
          </a:p>
          <a:p>
            <a:pPr marL="285750" indent="-285750" algn="just">
              <a:buFont typeface="Arial" panose="020B0604020202020204" pitchFamily="34" charset="0"/>
              <a:buChar char="•"/>
            </a:pPr>
            <a:r>
              <a:rPr lang="en-US" sz="1800" kern="100" dirty="0">
                <a:solidFill>
                  <a:srgbClr val="000000"/>
                </a:solidFill>
                <a:effectLst/>
                <a:latin typeface="Times New Roman" panose="02020603050405020304" pitchFamily="18" charset="0"/>
                <a:ea typeface="Times New Roman" panose="02020603050405020304" pitchFamily="18" charset="0"/>
              </a:rPr>
              <a:t>Explored the intricacies of C++ and Java programming languages, </a:t>
            </a:r>
            <a:r>
              <a:rPr lang="en-US" sz="1800" dirty="0">
                <a:solidFill>
                  <a:srgbClr val="000000"/>
                </a:solidFill>
                <a:effectLst/>
                <a:latin typeface="Times New Roman" panose="02020603050405020304" pitchFamily="18" charset="0"/>
                <a:ea typeface="Times New Roman" panose="02020603050405020304" pitchFamily="18" charset="0"/>
              </a:rPr>
              <a:t>particularly in the context of building drivers </a:t>
            </a:r>
            <a:endParaRPr lang="en-US" sz="1800" kern="100" dirty="0">
              <a:solidFill>
                <a:srgbClr val="000000"/>
              </a:solidFill>
              <a:effectLst/>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2C6A7A6F-9A78-CC88-F066-D01347936405}"/>
              </a:ext>
            </a:extLst>
          </p:cNvPr>
          <p:cNvSpPr txBox="1"/>
          <p:nvPr/>
        </p:nvSpPr>
        <p:spPr>
          <a:xfrm>
            <a:off x="2059821" y="4578628"/>
            <a:ext cx="9674979" cy="120032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lgn="just"/>
            <a:r>
              <a:rPr lang="en-US" sz="1800" kern="100" dirty="0">
                <a:solidFill>
                  <a:srgbClr val="000000"/>
                </a:solidFill>
                <a:effectLst/>
                <a:latin typeface="Times New Roman" panose="02020603050405020304" pitchFamily="18" charset="0"/>
                <a:ea typeface="Times New Roman" panose="02020603050405020304" pitchFamily="18" charset="0"/>
              </a:rPr>
              <a:t>Throughout my internship journey, I have gained valuable insights and hands-on experience  particularly in the realm of </a:t>
            </a:r>
            <a:r>
              <a:rPr lang="en-US" sz="1800" b="1" kern="100" dirty="0">
                <a:solidFill>
                  <a:srgbClr val="000000"/>
                </a:solidFill>
                <a:effectLst/>
                <a:latin typeface="Times New Roman" panose="02020603050405020304" pitchFamily="18" charset="0"/>
                <a:ea typeface="Times New Roman" panose="02020603050405020304" pitchFamily="18" charset="0"/>
              </a:rPr>
              <a:t>database connectivity and driver development </a:t>
            </a:r>
            <a:r>
              <a:rPr lang="en-US" sz="1800" kern="100" dirty="0">
                <a:solidFill>
                  <a:srgbClr val="000000"/>
                </a:solidFill>
                <a:effectLst/>
                <a:latin typeface="Times New Roman" panose="02020603050405020304" pitchFamily="18" charset="0"/>
                <a:ea typeface="Times New Roman" panose="02020603050405020304" pitchFamily="18" charset="0"/>
              </a:rPr>
              <a:t>using Simba's powerful tools and technologies.</a:t>
            </a:r>
          </a:p>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6019274"/>
      </p:ext>
    </p:extLst>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5B9BD5"/>
      </a:accent1>
      <a:accent2>
        <a:srgbClr val="ED7D31"/>
      </a:accent2>
      <a:accent3>
        <a:srgbClr val="8F8F8F"/>
      </a:accent3>
      <a:accent4>
        <a:srgbClr val="707070"/>
      </a:accent4>
      <a:accent5>
        <a:srgbClr val="B5C9E5"/>
      </a:accent5>
      <a:accent6>
        <a:srgbClr val="D7712C"/>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5B9BD5"/>
          </a:solidFill>
          <a:prstDash val="solid"/>
          <a:bevel/>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B9BD5"/>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5B9BD5"/>
      </a:accent1>
      <a:accent2>
        <a:srgbClr val="ED7D31"/>
      </a:accent2>
      <a:accent3>
        <a:srgbClr val="8F8F8F"/>
      </a:accent3>
      <a:accent4>
        <a:srgbClr val="707070"/>
      </a:accent4>
      <a:accent5>
        <a:srgbClr val="B5C9E5"/>
      </a:accent5>
      <a:accent6>
        <a:srgbClr val="D7712C"/>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5B9BD5"/>
          </a:solidFill>
          <a:prstDash val="solid"/>
          <a:bevel/>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B9BD5"/>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442</TotalTime>
  <Words>1270</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Helvetica Neue</vt:lpstr>
      <vt:lpstr>Symbol</vt:lpstr>
      <vt:lpstr>Times New Roman</vt:lpstr>
      <vt:lpstr>Default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Yash Shah</cp:lastModifiedBy>
  <cp:revision>119</cp:revision>
  <dcterms:modified xsi:type="dcterms:W3CDTF">2024-04-11T15:07:03Z</dcterms:modified>
</cp:coreProperties>
</file>