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85882" autoAdjust="0"/>
  </p:normalViewPr>
  <p:slideViewPr>
    <p:cSldViewPr snapToGrid="0">
      <p:cViewPr varScale="1">
        <p:scale>
          <a:sx n="60" d="100"/>
          <a:sy n="60" d="100"/>
        </p:scale>
        <p:origin x="1550" y="5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932219" y="2146299"/>
            <a:ext cx="5791200" cy="1815882"/>
          </a:xfrm>
          <a:prstGeom prst="rect">
            <a:avLst/>
          </a:prstGeom>
          <a:noFill/>
        </p:spPr>
        <p:txBody>
          <a:bodyPr wrap="square" rtlCol="0">
            <a:spAutoFit/>
          </a:bodyPr>
          <a:lstStyle/>
          <a:p>
            <a:pPr algn="r"/>
            <a:r>
              <a:rPr lang="en-US" sz="3600" b="1" dirty="0">
                <a:solidFill>
                  <a:schemeClr val="bg1">
                    <a:lumMod val="95000"/>
                  </a:schemeClr>
                </a:solidFill>
              </a:rPr>
              <a:t>Gram Vikas Projects in Orissa: A Case Study</a:t>
            </a:r>
          </a:p>
          <a:p>
            <a:pPr algn="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195455" y="4083351"/>
            <a:ext cx="4776071" cy="1487651"/>
          </a:xfrm>
          <a:prstGeom prst="rect">
            <a:avLst/>
          </a:prstGeom>
          <a:noFill/>
        </p:spPr>
        <p:txBody>
          <a:bodyPr wrap="square" rtlCol="0">
            <a:spAutoFit/>
          </a:bodyPr>
          <a:lstStyle/>
          <a:p>
            <a:r>
              <a:rPr lang="en-US" dirty="0">
                <a:solidFill>
                  <a:schemeClr val="bg1"/>
                </a:solidFill>
              </a:rPr>
              <a:t>  COLLAGE --JSPM’S BSP</a:t>
            </a:r>
          </a:p>
          <a:p>
            <a:r>
              <a:rPr lang="en-IN" sz="1800" dirty="0">
                <a:solidFill>
                  <a:schemeClr val="bg1"/>
                </a:solidFill>
              </a:rPr>
              <a:t>STUDENTS –</a:t>
            </a:r>
          </a:p>
          <a:p>
            <a:pPr marL="285750" indent="-285750">
              <a:buFont typeface="Arial" panose="020B0604020202020204" pitchFamily="34" charset="0"/>
              <a:buChar char="•"/>
            </a:pPr>
            <a:r>
              <a:rPr lang="en-IN" sz="1800" dirty="0">
                <a:solidFill>
                  <a:schemeClr val="bg1"/>
                </a:solidFill>
              </a:rPr>
              <a:t>POOJA PATOLE</a:t>
            </a:r>
          </a:p>
          <a:p>
            <a:pPr marL="285750" indent="-285750">
              <a:buFont typeface="Arial" panose="020B0604020202020204" pitchFamily="34" charset="0"/>
              <a:buChar char="•"/>
            </a:pPr>
            <a:r>
              <a:rPr lang="en-IN" sz="1800" dirty="0">
                <a:solidFill>
                  <a:schemeClr val="bg1"/>
                </a:solidFill>
              </a:rPr>
              <a:t>SHREYA KUCHEKAR </a:t>
            </a:r>
          </a:p>
          <a:p>
            <a:pPr marL="285750" indent="-285750">
              <a:buFont typeface="Arial" panose="020B0604020202020204" pitchFamily="34" charset="0"/>
              <a:buChar char="•"/>
            </a:pPr>
            <a:r>
              <a:rPr lang="en-IN" sz="1800" dirty="0">
                <a:solidFill>
                  <a:schemeClr val="bg1"/>
                </a:solidFill>
              </a:rPr>
              <a:t>YASH NAVGIRE</a:t>
            </a:r>
            <a:endParaRPr lang="en-US" sz="1800"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6771084"/>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400" dirty="0">
                <a:latin typeface="+mn-lt"/>
              </a:rPr>
              <a:t>Brief Overview</a:t>
            </a:r>
            <a:r>
              <a:rPr lang="en-US" sz="1800" dirty="0">
                <a:latin typeface="+mn-lt"/>
              </a:rPr>
              <a:t>:</a:t>
            </a:r>
          </a:p>
          <a:p>
            <a:pPr marL="231642" indent="-231642">
              <a:spcAft>
                <a:spcPts val="800"/>
              </a:spcAft>
              <a:buFont typeface="Arial" panose="020B0604020202020204" pitchFamily="34" charset="0"/>
              <a:buChar char="•"/>
            </a:pPr>
            <a:r>
              <a:rPr lang="en-US" sz="1600" dirty="0"/>
              <a:t>Gram Vikas is a non-profit organization dedicated to improving the lives of rural communities in India. Their mission is to empower rural communities by providing access to clean water, sanitation, education, and economic opportunities.</a:t>
            </a:r>
          </a:p>
          <a:p>
            <a:r>
              <a:rPr lang="en-US" sz="2400" dirty="0">
                <a:latin typeface="+mn-lt"/>
              </a:rPr>
              <a:t>Key Objectives:</a:t>
            </a:r>
          </a:p>
          <a:p>
            <a:br>
              <a:rPr lang="en-US" sz="2400" dirty="0">
                <a:latin typeface="+mn-lt"/>
              </a:rPr>
            </a:br>
            <a:r>
              <a:rPr lang="en-US" sz="2000" b="1" dirty="0"/>
              <a:t>Empowerment</a:t>
            </a:r>
          </a:p>
          <a:p>
            <a:r>
              <a:rPr lang="en-US" sz="2000" dirty="0"/>
              <a:t>Promoting self-reliance and community ownership</a:t>
            </a:r>
          </a:p>
          <a:p>
            <a:endParaRPr lang="en-US" sz="2000" b="1" dirty="0"/>
          </a:p>
          <a:p>
            <a:r>
              <a:rPr lang="en-US" sz="2000" b="1" dirty="0"/>
              <a:t>Sustainability</a:t>
            </a:r>
          </a:p>
          <a:p>
            <a:r>
              <a:rPr lang="en-US" sz="2000" dirty="0"/>
              <a:t>Developing long-term solutions to address challenges</a:t>
            </a:r>
          </a:p>
          <a:p>
            <a:endParaRPr lang="en-US" sz="2000" b="1" dirty="0"/>
          </a:p>
          <a:p>
            <a:r>
              <a:rPr lang="en-US" sz="2000" b="1" dirty="0"/>
              <a:t>Collaboration</a:t>
            </a:r>
          </a:p>
          <a:p>
            <a:r>
              <a:rPr lang="en-US" sz="2000" dirty="0"/>
              <a:t>Working with local partners to maximize impact.</a:t>
            </a:r>
          </a:p>
          <a:p>
            <a:pPr marL="231642" indent="-231642">
              <a:spcAft>
                <a:spcPts val="800"/>
              </a:spcAft>
              <a:buFont typeface="Arial" panose="020B0604020202020204" pitchFamily="34" charset="0"/>
              <a:buChar char="•"/>
            </a:pPr>
            <a:endParaRPr lang="en-US" sz="24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0" y="802639"/>
            <a:ext cx="12192000" cy="595034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800" b="1" dirty="0">
                <a:latin typeface="+mn-lt"/>
              </a:rPr>
              <a:t>Dataset Description:</a:t>
            </a:r>
          </a:p>
          <a:p>
            <a:pPr>
              <a:spcAft>
                <a:spcPts val="800"/>
              </a:spcAft>
            </a:pPr>
            <a:r>
              <a:rPr lang="en-US" sz="1800" dirty="0">
                <a:latin typeface="+mn-lt"/>
              </a:rPr>
              <a:t> </a:t>
            </a:r>
            <a:r>
              <a:rPr lang="en-US" sz="1600" dirty="0"/>
              <a:t>The dataset for this case study includes data on Gram Vikas projects in Orissa over the past decade. It encompasses key indicators such as access to clean water, sanitation facilities, women's participation in economic activities, and community development initiatives.</a:t>
            </a: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373D700-6995-7BD4-D750-C054E8016432}"/>
              </a:ext>
            </a:extLst>
          </p:cNvPr>
          <p:cNvGraphicFramePr>
            <a:graphicFrameLocks noGrp="1"/>
          </p:cNvGraphicFramePr>
          <p:nvPr>
            <p:extLst>
              <p:ext uri="{D42A27DB-BD31-4B8C-83A1-F6EECF244321}">
                <p14:modId xmlns:p14="http://schemas.microsoft.com/office/powerpoint/2010/main" val="2910513364"/>
              </p:ext>
            </p:extLst>
          </p:nvPr>
        </p:nvGraphicFramePr>
        <p:xfrm>
          <a:off x="318655" y="2341419"/>
          <a:ext cx="11035146" cy="2696386"/>
        </p:xfrm>
        <a:graphic>
          <a:graphicData uri="http://schemas.openxmlformats.org/drawingml/2006/table">
            <a:tbl>
              <a:tblPr/>
              <a:tblGrid>
                <a:gridCol w="3678382">
                  <a:extLst>
                    <a:ext uri="{9D8B030D-6E8A-4147-A177-3AD203B41FA5}">
                      <a16:colId xmlns:a16="http://schemas.microsoft.com/office/drawing/2014/main" val="89831231"/>
                    </a:ext>
                  </a:extLst>
                </a:gridCol>
                <a:gridCol w="3678382">
                  <a:extLst>
                    <a:ext uri="{9D8B030D-6E8A-4147-A177-3AD203B41FA5}">
                      <a16:colId xmlns:a16="http://schemas.microsoft.com/office/drawing/2014/main" val="3478917900"/>
                    </a:ext>
                  </a:extLst>
                </a:gridCol>
                <a:gridCol w="3678382">
                  <a:extLst>
                    <a:ext uri="{9D8B030D-6E8A-4147-A177-3AD203B41FA5}">
                      <a16:colId xmlns:a16="http://schemas.microsoft.com/office/drawing/2014/main" val="3245573220"/>
                    </a:ext>
                  </a:extLst>
                </a:gridCol>
              </a:tblGrid>
              <a:tr h="489044">
                <a:tc>
                  <a:txBody>
                    <a:bodyPr/>
                    <a:lstStyle/>
                    <a:p>
                      <a:r>
                        <a:rPr lang="en-IN" dirty="0"/>
                        <a:t>Indicator</a:t>
                      </a:r>
                    </a:p>
                  </a:txBody>
                  <a:tcPr anchor="ctr">
                    <a:lnL>
                      <a:noFill/>
                    </a:lnL>
                    <a:lnR>
                      <a:noFill/>
                    </a:lnR>
                    <a:lnT>
                      <a:noFill/>
                    </a:lnT>
                    <a:lnB>
                      <a:noFill/>
                    </a:lnB>
                    <a:noFill/>
                  </a:tcPr>
                </a:tc>
                <a:tc>
                  <a:txBody>
                    <a:bodyPr/>
                    <a:lstStyle/>
                    <a:p>
                      <a:r>
                        <a:rPr lang="en-IN"/>
                        <a:t>Data Type</a:t>
                      </a:r>
                    </a:p>
                  </a:txBody>
                  <a:tcPr anchor="ctr">
                    <a:lnL>
                      <a:noFill/>
                    </a:lnL>
                    <a:lnR>
                      <a:noFill/>
                    </a:lnR>
                    <a:lnT>
                      <a:noFill/>
                    </a:lnT>
                    <a:lnB>
                      <a:noFill/>
                    </a:lnB>
                    <a:noFill/>
                  </a:tcPr>
                </a:tc>
                <a:tc>
                  <a:txBody>
                    <a:bodyPr/>
                    <a:lstStyle/>
                    <a:p>
                      <a:r>
                        <a:rPr lang="en-IN"/>
                        <a:t>Source</a:t>
                      </a:r>
                    </a:p>
                  </a:txBody>
                  <a:tcPr anchor="ctr">
                    <a:lnL>
                      <a:noFill/>
                    </a:lnL>
                    <a:lnR>
                      <a:noFill/>
                    </a:lnR>
                    <a:lnT>
                      <a:noFill/>
                    </a:lnT>
                    <a:lnB>
                      <a:noFill/>
                    </a:lnB>
                    <a:noFill/>
                  </a:tcPr>
                </a:tc>
                <a:extLst>
                  <a:ext uri="{0D108BD9-81ED-4DB2-BD59-A6C34878D82A}">
                    <a16:rowId xmlns:a16="http://schemas.microsoft.com/office/drawing/2014/main" val="3002455054"/>
                  </a:ext>
                </a:extLst>
              </a:tr>
              <a:tr h="489044">
                <a:tc>
                  <a:txBody>
                    <a:bodyPr/>
                    <a:lstStyle/>
                    <a:p>
                      <a:r>
                        <a:rPr lang="en-IN"/>
                        <a:t>Number of wells constructed</a:t>
                      </a:r>
                    </a:p>
                  </a:txBody>
                  <a:tcPr anchor="ctr">
                    <a:lnL>
                      <a:noFill/>
                    </a:lnL>
                    <a:lnR>
                      <a:noFill/>
                    </a:lnR>
                    <a:lnT>
                      <a:noFill/>
                    </a:lnT>
                    <a:lnB>
                      <a:noFill/>
                    </a:lnB>
                    <a:noFill/>
                  </a:tcPr>
                </a:tc>
                <a:tc>
                  <a:txBody>
                    <a:bodyPr/>
                    <a:lstStyle/>
                    <a:p>
                      <a:r>
                        <a:rPr lang="en-IN"/>
                        <a:t>Quantitative</a:t>
                      </a:r>
                    </a:p>
                  </a:txBody>
                  <a:tcPr anchor="ctr">
                    <a:lnL>
                      <a:noFill/>
                    </a:lnL>
                    <a:lnR>
                      <a:noFill/>
                    </a:lnR>
                    <a:lnT>
                      <a:noFill/>
                    </a:lnT>
                    <a:lnB>
                      <a:noFill/>
                    </a:lnB>
                    <a:noFill/>
                  </a:tcPr>
                </a:tc>
                <a:tc>
                  <a:txBody>
                    <a:bodyPr/>
                    <a:lstStyle/>
                    <a:p>
                      <a:r>
                        <a:rPr lang="en-IN"/>
                        <a:t>Gram Vikas project records</a:t>
                      </a:r>
                    </a:p>
                  </a:txBody>
                  <a:tcPr anchor="ctr">
                    <a:lnL>
                      <a:noFill/>
                    </a:lnL>
                    <a:lnR>
                      <a:noFill/>
                    </a:lnR>
                    <a:lnT>
                      <a:noFill/>
                    </a:lnT>
                    <a:lnB>
                      <a:noFill/>
                    </a:lnB>
                    <a:noFill/>
                  </a:tcPr>
                </a:tc>
                <a:extLst>
                  <a:ext uri="{0D108BD9-81ED-4DB2-BD59-A6C34878D82A}">
                    <a16:rowId xmlns:a16="http://schemas.microsoft.com/office/drawing/2014/main" val="3305821675"/>
                  </a:ext>
                </a:extLst>
              </a:tr>
              <a:tr h="859149">
                <a:tc>
                  <a:txBody>
                    <a:bodyPr/>
                    <a:lstStyle/>
                    <a:p>
                      <a:r>
                        <a:rPr lang="en-US"/>
                        <a:t>Percentage of households with toilets</a:t>
                      </a:r>
                    </a:p>
                  </a:txBody>
                  <a:tcPr anchor="ctr">
                    <a:lnL>
                      <a:noFill/>
                    </a:lnL>
                    <a:lnR>
                      <a:noFill/>
                    </a:lnR>
                    <a:lnT>
                      <a:noFill/>
                    </a:lnT>
                    <a:lnB>
                      <a:noFill/>
                    </a:lnB>
                    <a:noFill/>
                  </a:tcPr>
                </a:tc>
                <a:tc>
                  <a:txBody>
                    <a:bodyPr/>
                    <a:lstStyle/>
                    <a:p>
                      <a:r>
                        <a:rPr lang="en-IN"/>
                        <a:t>Quantitative</a:t>
                      </a:r>
                    </a:p>
                  </a:txBody>
                  <a:tcPr anchor="ctr">
                    <a:lnL>
                      <a:noFill/>
                    </a:lnL>
                    <a:lnR>
                      <a:noFill/>
                    </a:lnR>
                    <a:lnT>
                      <a:noFill/>
                    </a:lnT>
                    <a:lnB>
                      <a:noFill/>
                    </a:lnB>
                    <a:noFill/>
                  </a:tcPr>
                </a:tc>
                <a:tc>
                  <a:txBody>
                    <a:bodyPr/>
                    <a:lstStyle/>
                    <a:p>
                      <a:r>
                        <a:rPr lang="en-IN"/>
                        <a:t>Community surveys</a:t>
                      </a:r>
                    </a:p>
                  </a:txBody>
                  <a:tcPr anchor="ctr">
                    <a:lnL>
                      <a:noFill/>
                    </a:lnL>
                    <a:lnR>
                      <a:noFill/>
                    </a:lnR>
                    <a:lnT>
                      <a:noFill/>
                    </a:lnT>
                    <a:lnB>
                      <a:noFill/>
                    </a:lnB>
                    <a:noFill/>
                  </a:tcPr>
                </a:tc>
                <a:extLst>
                  <a:ext uri="{0D108BD9-81ED-4DB2-BD59-A6C34878D82A}">
                    <a16:rowId xmlns:a16="http://schemas.microsoft.com/office/drawing/2014/main" val="2520855528"/>
                  </a:ext>
                </a:extLst>
              </a:tr>
              <a:tr h="859149">
                <a:tc>
                  <a:txBody>
                    <a:bodyPr/>
                    <a:lstStyle/>
                    <a:p>
                      <a:r>
                        <a:rPr lang="en-US"/>
                        <a:t>Women's participation in income-generating activities</a:t>
                      </a:r>
                    </a:p>
                  </a:txBody>
                  <a:tcPr anchor="ctr">
                    <a:lnL>
                      <a:noFill/>
                    </a:lnL>
                    <a:lnR>
                      <a:noFill/>
                    </a:lnR>
                    <a:lnT>
                      <a:noFill/>
                    </a:lnT>
                    <a:lnB>
                      <a:noFill/>
                    </a:lnB>
                    <a:noFill/>
                  </a:tcPr>
                </a:tc>
                <a:tc>
                  <a:txBody>
                    <a:bodyPr/>
                    <a:lstStyle/>
                    <a:p>
                      <a:r>
                        <a:rPr lang="en-IN" dirty="0"/>
                        <a:t>Quantitative</a:t>
                      </a:r>
                    </a:p>
                  </a:txBody>
                  <a:tcPr anchor="ctr">
                    <a:lnL>
                      <a:noFill/>
                    </a:lnL>
                    <a:lnR>
                      <a:noFill/>
                    </a:lnR>
                    <a:lnT>
                      <a:noFill/>
                    </a:lnT>
                    <a:lnB>
                      <a:noFill/>
                    </a:lnB>
                    <a:noFill/>
                  </a:tcPr>
                </a:tc>
                <a:tc>
                  <a:txBody>
                    <a:bodyPr/>
                    <a:lstStyle/>
                    <a:p>
                      <a:r>
                        <a:rPr lang="en-IN" dirty="0"/>
                        <a:t>Gram Vikas program records</a:t>
                      </a:r>
                    </a:p>
                  </a:txBody>
                  <a:tcPr anchor="ctr">
                    <a:lnL>
                      <a:noFill/>
                    </a:lnL>
                    <a:lnR>
                      <a:noFill/>
                    </a:lnR>
                    <a:lnT>
                      <a:noFill/>
                    </a:lnT>
                    <a:lnB>
                      <a:noFill/>
                    </a:lnB>
                    <a:noFill/>
                  </a:tcPr>
                </a:tc>
                <a:extLst>
                  <a:ext uri="{0D108BD9-81ED-4DB2-BD59-A6C34878D82A}">
                    <a16:rowId xmlns:a16="http://schemas.microsoft.com/office/drawing/2014/main" val="2988283356"/>
                  </a:ext>
                </a:extLst>
              </a:tr>
            </a:tbl>
          </a:graphicData>
        </a:graphic>
      </p:graphicFrame>
      <p:graphicFrame>
        <p:nvGraphicFramePr>
          <p:cNvPr id="4" name="Table 3">
            <a:extLst>
              <a:ext uri="{FF2B5EF4-FFF2-40B4-BE49-F238E27FC236}">
                <a16:creationId xmlns:a16="http://schemas.microsoft.com/office/drawing/2014/main" id="{75DF7727-BFDF-4D7D-E942-E7C52E115381}"/>
              </a:ext>
            </a:extLst>
          </p:cNvPr>
          <p:cNvGraphicFramePr>
            <a:graphicFrameLocks noGrp="1"/>
          </p:cNvGraphicFramePr>
          <p:nvPr>
            <p:extLst>
              <p:ext uri="{D42A27DB-BD31-4B8C-83A1-F6EECF244321}">
                <p14:modId xmlns:p14="http://schemas.microsoft.com/office/powerpoint/2010/main" val="96222995"/>
              </p:ext>
            </p:extLst>
          </p:nvPr>
        </p:nvGraphicFramePr>
        <p:xfrm>
          <a:off x="199810" y="2341417"/>
          <a:ext cx="11438007" cy="3703193"/>
        </p:xfrm>
        <a:graphic>
          <a:graphicData uri="http://schemas.openxmlformats.org/drawingml/2006/table">
            <a:tbl>
              <a:tblPr firstRow="1" bandRow="1">
                <a:tableStyleId>{D03447BB-5D67-496B-8E87-E561075AD55C}</a:tableStyleId>
              </a:tblPr>
              <a:tblGrid>
                <a:gridCol w="3812669">
                  <a:extLst>
                    <a:ext uri="{9D8B030D-6E8A-4147-A177-3AD203B41FA5}">
                      <a16:colId xmlns:a16="http://schemas.microsoft.com/office/drawing/2014/main" val="2488949531"/>
                    </a:ext>
                  </a:extLst>
                </a:gridCol>
                <a:gridCol w="3812669">
                  <a:extLst>
                    <a:ext uri="{9D8B030D-6E8A-4147-A177-3AD203B41FA5}">
                      <a16:colId xmlns:a16="http://schemas.microsoft.com/office/drawing/2014/main" val="3925056707"/>
                    </a:ext>
                  </a:extLst>
                </a:gridCol>
                <a:gridCol w="3812669">
                  <a:extLst>
                    <a:ext uri="{9D8B030D-6E8A-4147-A177-3AD203B41FA5}">
                      <a16:colId xmlns:a16="http://schemas.microsoft.com/office/drawing/2014/main" val="2233233534"/>
                    </a:ext>
                  </a:extLst>
                </a:gridCol>
              </a:tblGrid>
              <a:tr h="4105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Indicator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Data Type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Source</a:t>
                      </a:r>
                    </a:p>
                    <a:p>
                      <a:endParaRPr lang="en-IN" dirty="0"/>
                    </a:p>
                  </a:txBody>
                  <a:tcPr/>
                </a:tc>
                <a:extLst>
                  <a:ext uri="{0D108BD9-81ED-4DB2-BD59-A6C34878D82A}">
                    <a16:rowId xmlns:a16="http://schemas.microsoft.com/office/drawing/2014/main" val="3677892180"/>
                  </a:ext>
                </a:extLst>
              </a:tr>
              <a:tr h="101422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Number of wells constructed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Quantitative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Gram Vikas project records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dirty="0"/>
                    </a:p>
                    <a:p>
                      <a:endParaRPr lang="en-IN" dirty="0"/>
                    </a:p>
                  </a:txBody>
                  <a:tcPr/>
                </a:tc>
                <a:extLst>
                  <a:ext uri="{0D108BD9-81ED-4DB2-BD59-A6C34878D82A}">
                    <a16:rowId xmlns:a16="http://schemas.microsoft.com/office/drawing/2014/main" val="1561469815"/>
                  </a:ext>
                </a:extLst>
              </a:tr>
              <a:tr h="101422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Percentage of households with toilets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Quantitative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Community surveys</a:t>
                      </a:r>
                    </a:p>
                    <a:p>
                      <a:endParaRPr lang="en-IN" dirty="0"/>
                    </a:p>
                  </a:txBody>
                  <a:tcPr/>
                </a:tc>
                <a:extLst>
                  <a:ext uri="{0D108BD9-81ED-4DB2-BD59-A6C34878D82A}">
                    <a16:rowId xmlns:a16="http://schemas.microsoft.com/office/drawing/2014/main" val="21338342"/>
                  </a:ext>
                </a:extLst>
              </a:tr>
              <a:tr h="101422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Women's participation in income-generating activities</a:t>
                      </a:r>
                    </a:p>
                    <a:p>
                      <a:endParaRPr lang="en-IN" dirty="0"/>
                    </a:p>
                  </a:txBody>
                  <a:tcPr/>
                </a:tc>
                <a:tc>
                  <a:txBody>
                    <a:bodyPr/>
                    <a:lstStyle/>
                    <a:p>
                      <a:r>
                        <a:rPr lang="en-IN" dirty="0"/>
                        <a:t>Quantitative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Gram Vikas program records</a:t>
                      </a:r>
                    </a:p>
                    <a:p>
                      <a:endParaRPr lang="en-IN" dirty="0"/>
                    </a:p>
                  </a:txBody>
                  <a:tcPr/>
                </a:tc>
                <a:extLst>
                  <a:ext uri="{0D108BD9-81ED-4DB2-BD59-A6C34878D82A}">
                    <a16:rowId xmlns:a16="http://schemas.microsoft.com/office/drawing/2014/main" val="83095819"/>
                  </a:ext>
                </a:extLst>
              </a:tr>
            </a:tbl>
          </a:graphicData>
        </a:graphic>
      </p:graphicFrame>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5437386"/>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400" dirty="0">
                <a:latin typeface="+mn-lt"/>
              </a:rPr>
              <a:t>Approach:</a:t>
            </a:r>
          </a:p>
          <a:p>
            <a:pPr marL="231642" indent="-231642">
              <a:spcAft>
                <a:spcPts val="800"/>
              </a:spcAft>
              <a:buFont typeface="Arial" panose="020B0604020202020204" pitchFamily="34" charset="0"/>
              <a:buChar char="•"/>
            </a:pPr>
            <a:endParaRPr lang="en-US" sz="2400" dirty="0">
              <a:latin typeface="+mn-lt"/>
            </a:endParaRPr>
          </a:p>
          <a:p>
            <a:pPr marL="231642" indent="-231642">
              <a:spcAft>
                <a:spcPts val="800"/>
              </a:spcAft>
              <a:buFont typeface="Arial" panose="020B0604020202020204" pitchFamily="34" charset="0"/>
              <a:buChar char="•"/>
            </a:pPr>
            <a:r>
              <a:rPr lang="en-US" sz="1600" dirty="0"/>
              <a:t>Gram Vikas implemented a comprehensive approach to address the critical need for clean water and sanitation. This involved building wells, promoting hygiene practices, and establishing community-managed water systems.</a:t>
            </a:r>
            <a:endParaRPr lang="en-US" sz="1800" b="1" dirty="0">
              <a:latin typeface="+mn-lt"/>
            </a:endParaRPr>
          </a:p>
          <a:p>
            <a:r>
              <a:rPr lang="en-US" sz="1600" b="1" dirty="0"/>
              <a:t>Well Construction</a:t>
            </a:r>
          </a:p>
          <a:p>
            <a:r>
              <a:rPr lang="en-US" sz="1600" dirty="0"/>
              <a:t>Building sustainable wells to provide access to safe water.</a:t>
            </a:r>
          </a:p>
          <a:p>
            <a:endParaRPr lang="en-US" sz="1600" b="1" dirty="0"/>
          </a:p>
          <a:p>
            <a:r>
              <a:rPr lang="en-US" sz="1600" b="1" dirty="0"/>
              <a:t>Hygiene Education</a:t>
            </a:r>
          </a:p>
          <a:p>
            <a:r>
              <a:rPr lang="en-US" sz="1600" dirty="0"/>
              <a:t>Training communities on sanitation practices to prevent disease.</a:t>
            </a:r>
          </a:p>
          <a:p>
            <a:endParaRPr lang="en-US" sz="1600" b="1" dirty="0"/>
          </a:p>
          <a:p>
            <a:r>
              <a:rPr lang="en-US" sz="1600" b="1" dirty="0"/>
              <a:t>Community Ownership</a:t>
            </a:r>
          </a:p>
          <a:p>
            <a:r>
              <a:rPr lang="en-US" sz="1600" dirty="0"/>
              <a:t>Empowering communities to manage and maintain water systems.</a:t>
            </a:r>
          </a:p>
          <a:p>
            <a:pPr>
              <a:spcAft>
                <a:spcPts val="800"/>
              </a:spcAft>
            </a:pPr>
            <a:br>
              <a:rPr lang="en-US" sz="1800" dirty="0">
                <a:latin typeface="+mn-lt"/>
              </a:rPr>
            </a:b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2231" y="1287848"/>
            <a:ext cx="5794591" cy="350865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IN" sz="2400" dirty="0">
                <a:latin typeface="+mn-lt"/>
              </a:rPr>
              <a:t>Summery – </a:t>
            </a:r>
          </a:p>
          <a:p>
            <a:pPr marL="285750" indent="-285750">
              <a:spcAft>
                <a:spcPts val="800"/>
              </a:spcAft>
              <a:buFont typeface="Arial" panose="020B0604020202020204" pitchFamily="34" charset="0"/>
              <a:buChar char="•"/>
            </a:pPr>
            <a:r>
              <a:rPr lang="en-US" sz="1600" dirty="0"/>
              <a:t>Gram Vikas recognized the importance of empowering women and promoting their economic independence. Their programs focus on providing women with skills training, access to microfinance, and opportunities for leadership.</a:t>
            </a:r>
          </a:p>
          <a:p>
            <a:pPr marL="285750" indent="-285750">
              <a:spcAft>
                <a:spcPts val="800"/>
              </a:spcAft>
              <a:buFont typeface="Arial" panose="020B0604020202020204" pitchFamily="34" charset="0"/>
              <a:buChar char="•"/>
            </a:pPr>
            <a:r>
              <a:rPr lang="en-US" sz="1600" dirty="0"/>
              <a:t>Gram Vikas aims to scale its impact by expanding its reach to new communities and strengthening partnerships with other organizations. They plan to focus on improving access to clean water and sanitation, promoting financial inclusion, and fostering sustainable livelihoods.</a:t>
            </a:r>
          </a:p>
          <a:p>
            <a:endParaRPr lang="en-US" sz="1600" dirty="0"/>
          </a:p>
          <a:p>
            <a:pPr>
              <a:spcAft>
                <a:spcPts val="800"/>
              </a:spcAft>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TextBox 3">
            <a:extLst>
              <a:ext uri="{FF2B5EF4-FFF2-40B4-BE49-F238E27FC236}">
                <a16:creationId xmlns:a16="http://schemas.microsoft.com/office/drawing/2014/main" id="{EC8B546F-F91E-160B-DC7F-688AFB5A50EA}"/>
              </a:ext>
            </a:extLst>
          </p:cNvPr>
          <p:cNvSpPr txBox="1"/>
          <p:nvPr/>
        </p:nvSpPr>
        <p:spPr>
          <a:xfrm>
            <a:off x="0" y="800100"/>
            <a:ext cx="12052300" cy="6340197"/>
          </a:xfrm>
          <a:prstGeom prst="rect">
            <a:avLst/>
          </a:prstGeom>
          <a:noFill/>
        </p:spPr>
        <p:txBody>
          <a:bodyPr wrap="square" rtlCol="0">
            <a:spAutoFit/>
          </a:bodyPr>
          <a:lstStyle/>
          <a:p>
            <a:pPr>
              <a:spcAft>
                <a:spcPts val="800"/>
              </a:spcAft>
            </a:pPr>
            <a:endParaRPr lang="en-US" sz="1800" dirty="0">
              <a:latin typeface="+mn-lt"/>
            </a:endParaRPr>
          </a:p>
          <a:p>
            <a:pPr marL="228600" indent="-228600">
              <a:spcAft>
                <a:spcPts val="800"/>
              </a:spcAft>
              <a:buFont typeface="Arial" panose="020B0604020202020204" pitchFamily="34" charset="0"/>
              <a:buChar char="•"/>
            </a:pPr>
            <a:r>
              <a:rPr lang="en-US" sz="2400" dirty="0">
                <a:latin typeface="+mn-lt"/>
              </a:rPr>
              <a:t>Future work</a:t>
            </a:r>
          </a:p>
          <a:p>
            <a:pPr marL="228600" indent="-228600">
              <a:spcAft>
                <a:spcPts val="800"/>
              </a:spcAft>
              <a:buFont typeface="Arial" panose="020B0604020202020204" pitchFamily="34" charset="0"/>
              <a:buChar char="•"/>
            </a:pPr>
            <a:r>
              <a:rPr lang="en-US" sz="1800" dirty="0">
                <a:latin typeface="+mn-lt"/>
              </a:rPr>
              <a:t> </a:t>
            </a:r>
          </a:p>
          <a:p>
            <a:r>
              <a:rPr lang="en-US" sz="1600" b="1" dirty="0"/>
              <a:t> </a:t>
            </a:r>
          </a:p>
          <a:p>
            <a:r>
              <a:rPr lang="en-US" sz="1600" b="1" dirty="0"/>
              <a:t>Expand Reach</a:t>
            </a:r>
          </a:p>
          <a:p>
            <a:r>
              <a:rPr lang="en-US" sz="1600" dirty="0"/>
              <a:t>Extend programs to new areas in Orissa and beyond.</a:t>
            </a:r>
          </a:p>
          <a:p>
            <a:endParaRPr lang="en-US" sz="1600" b="1" dirty="0"/>
          </a:p>
          <a:p>
            <a:r>
              <a:rPr lang="en-US" sz="1600" b="1" dirty="0"/>
              <a:t>Strategic Alliances</a:t>
            </a:r>
          </a:p>
          <a:p>
            <a:r>
              <a:rPr lang="en-US" sz="1600" dirty="0"/>
              <a:t>Collaborate with other organizations to leverage resources.</a:t>
            </a:r>
          </a:p>
          <a:p>
            <a:endParaRPr lang="en-US" sz="1600" b="1" dirty="0"/>
          </a:p>
          <a:p>
            <a:endParaRPr lang="en-US" sz="1600" b="1" dirty="0"/>
          </a:p>
          <a:p>
            <a:r>
              <a:rPr lang="en-US" sz="1600" b="1" dirty="0"/>
              <a:t>Innovation</a:t>
            </a:r>
          </a:p>
          <a:p>
            <a:r>
              <a:rPr lang="en-US" sz="1600" dirty="0"/>
              <a:t>Develop new programs and technologies to address emerging needs.</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Reference </a:t>
            </a:r>
          </a:p>
          <a:p>
            <a:pPr>
              <a:spcAft>
                <a:spcPts val="800"/>
              </a:spcAft>
            </a:pPr>
            <a:r>
              <a:rPr lang="en-US" sz="1800" dirty="0">
                <a:latin typeface="+mn-lt"/>
              </a:rPr>
              <a:t>Gram-Vikas-Projects-in-Orissa-A-Case-Study-85nr3koilnvhzuw?mode=doc</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a:spcAft>
                <a:spcPts val="800"/>
              </a:spcAft>
            </a:pPr>
            <a:endParaRPr lang="en-IN" sz="1800" dirty="0">
              <a:solidFill>
                <a:srgbClr val="213163"/>
              </a:solidFill>
            </a:endParaRPr>
          </a:p>
          <a:p>
            <a:pPr>
              <a:spcAft>
                <a:spcPts val="800"/>
              </a:spcAft>
            </a:pPr>
            <a:r>
              <a:rPr lang="en-US" sz="1800" dirty="0">
                <a:latin typeface="+mn-lt"/>
              </a:rPr>
              <a:t> </a:t>
            </a: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3763</TotalTime>
  <Words>435</Words>
  <Application>Microsoft Office PowerPoint</Application>
  <PresentationFormat>Widescreen</PresentationFormat>
  <Paragraphs>109</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Pooja Patole</cp:lastModifiedBy>
  <cp:revision>68</cp:revision>
  <dcterms:modified xsi:type="dcterms:W3CDTF">2024-10-10T15:09:48Z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