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7:15:37.720"/>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7:15:37.720"/>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7:15:37.720"/>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322468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17908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1209432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7158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1202339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3505334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4066081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4195579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427266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104618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403257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246593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207300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57135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272986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325329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233E5-DC31-4235-9930-0C15E55F3DAC}" type="datetimeFigureOut">
              <a:rPr lang="en-IN" smtClean="0"/>
              <a:t>09-07-2024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F339B6-1AF6-402A-B320-C1A99637B759}" type="slidenum">
              <a:rPr lang="en-IN" smtClean="0"/>
              <a:t>‹#›</a:t>
            </a:fld>
            <a:endParaRPr lang="en-IN" dirty="0"/>
          </a:p>
        </p:txBody>
      </p:sp>
    </p:spTree>
    <p:extLst>
      <p:ext uri="{BB962C8B-B14F-4D97-AF65-F5344CB8AC3E}">
        <p14:creationId xmlns:p14="http://schemas.microsoft.com/office/powerpoint/2010/main" val="115165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A233E5-DC31-4235-9930-0C15E55F3DAC}" type="datetimeFigureOut">
              <a:rPr lang="en-IN" smtClean="0"/>
              <a:t>09-07-2024</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F339B6-1AF6-402A-B320-C1A99637B759}" type="slidenum">
              <a:rPr lang="en-IN" smtClean="0"/>
              <a:t>‹#›</a:t>
            </a:fld>
            <a:endParaRPr lang="en-IN" dirty="0"/>
          </a:p>
        </p:txBody>
      </p:sp>
    </p:spTree>
    <p:extLst>
      <p:ext uri="{BB962C8B-B14F-4D97-AF65-F5344CB8AC3E}">
        <p14:creationId xmlns:p14="http://schemas.microsoft.com/office/powerpoint/2010/main" val="2042975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A3F6-249C-208F-B671-52DDB6BA1C1E}"/>
              </a:ext>
            </a:extLst>
          </p:cNvPr>
          <p:cNvSpPr>
            <a:spLocks noGrp="1"/>
          </p:cNvSpPr>
          <p:nvPr>
            <p:ph type="ctrTitle"/>
          </p:nvPr>
        </p:nvSpPr>
        <p:spPr>
          <a:xfrm>
            <a:off x="3115214" y="0"/>
            <a:ext cx="8574622" cy="2616199"/>
          </a:xfrm>
        </p:spPr>
        <p:txBody>
          <a:bodyPr/>
          <a:lstStyle/>
          <a:p>
            <a:r>
              <a:rPr lang="en-IN" dirty="0"/>
              <a:t>Avoiding Phishing Attacks</a:t>
            </a:r>
          </a:p>
        </p:txBody>
      </p:sp>
      <p:sp>
        <p:nvSpPr>
          <p:cNvPr id="3" name="Subtitle 2">
            <a:extLst>
              <a:ext uri="{FF2B5EF4-FFF2-40B4-BE49-F238E27FC236}">
                <a16:creationId xmlns:a16="http://schemas.microsoft.com/office/drawing/2014/main" id="{AE18F643-D78B-F4F4-85AA-F709D3FF950C}"/>
              </a:ext>
            </a:extLst>
          </p:cNvPr>
          <p:cNvSpPr>
            <a:spLocks noGrp="1"/>
          </p:cNvSpPr>
          <p:nvPr>
            <p:ph type="subTitle" idx="1"/>
          </p:nvPr>
        </p:nvSpPr>
        <p:spPr/>
        <p:txBody>
          <a:bodyPr/>
          <a:lstStyle/>
          <a:p>
            <a:endParaRPr lang="en-IN" dirty="0"/>
          </a:p>
        </p:txBody>
      </p:sp>
      <p:pic>
        <p:nvPicPr>
          <p:cNvPr id="1030" name="Picture 6" descr="Why Phishing Attacks Target Financial Institutions and How to Deal With  Them - PCI Checklist: Realtime Cyber Security Risk Assessment">
            <a:extLst>
              <a:ext uri="{FF2B5EF4-FFF2-40B4-BE49-F238E27FC236}">
                <a16:creationId xmlns:a16="http://schemas.microsoft.com/office/drawing/2014/main" id="{689E3EA4-2D59-5320-AA49-3D3A3FBC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542" y="3004532"/>
            <a:ext cx="5293480" cy="337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31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5BB0-9B83-9207-510C-A97AC5E3C81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5E5C1E6-2037-38AC-8726-4420C675D73F}"/>
              </a:ext>
            </a:extLst>
          </p:cNvPr>
          <p:cNvSpPr>
            <a:spLocks noGrp="1"/>
          </p:cNvSpPr>
          <p:nvPr>
            <p:ph idx="1"/>
          </p:nvPr>
        </p:nvSpPr>
        <p:spPr/>
        <p:txBody>
          <a:bodyPr>
            <a:normAutofit/>
          </a:bodyPr>
          <a:lstStyle/>
          <a:p>
            <a:r>
              <a:rPr lang="en-IN" sz="2200" dirty="0"/>
              <a:t>Phishing attacks are increasing day by day so we need to be aware of such incidents and also make the society aware of these attacks. Companies and industrial sector must conclude trainings about Phishing Awareness and make people to understand about these scams. </a:t>
            </a:r>
          </a:p>
          <a:p>
            <a:endParaRPr lang="en-IN" sz="2200" dirty="0"/>
          </a:p>
          <a:p>
            <a:pPr marL="0" indent="0">
              <a:buNone/>
            </a:pPr>
            <a:r>
              <a:rPr lang="en-IN" sz="2200" dirty="0"/>
              <a:t>     Thank you for reading this presentation!</a:t>
            </a:r>
          </a:p>
          <a:p>
            <a:pPr marL="0" indent="0">
              <a:buNone/>
            </a:pPr>
            <a:endParaRPr lang="en-IN" sz="2200" dirty="0"/>
          </a:p>
        </p:txBody>
      </p:sp>
    </p:spTree>
    <p:extLst>
      <p:ext uri="{BB962C8B-B14F-4D97-AF65-F5344CB8AC3E}">
        <p14:creationId xmlns:p14="http://schemas.microsoft.com/office/powerpoint/2010/main" val="133432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7C2D-558D-F49F-B461-69E0387F0EB2}"/>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5CA04A72-0994-C24D-8D6B-B46E2BADA608}"/>
              </a:ext>
            </a:extLst>
          </p:cNvPr>
          <p:cNvSpPr>
            <a:spLocks noGrp="1"/>
          </p:cNvSpPr>
          <p:nvPr>
            <p:ph idx="1"/>
          </p:nvPr>
        </p:nvSpPr>
        <p:spPr/>
        <p:txBody>
          <a:bodyPr>
            <a:normAutofit/>
          </a:bodyPr>
          <a:lstStyle/>
          <a:p>
            <a:r>
              <a:rPr lang="en-US" sz="2200" dirty="0"/>
              <a:t>Phishing</a:t>
            </a:r>
          </a:p>
          <a:p>
            <a:endParaRPr lang="en-US" sz="2200" dirty="0"/>
          </a:p>
          <a:p>
            <a:r>
              <a:rPr lang="en-US" sz="2200" dirty="0"/>
              <a:t>Phishing is a type of cyber attack where attackers attempt to deceive individuals into providing sensitive information such as usernames, passwords, credit card numbers, or other personal details. This is typically done by masquerading as a trustworthy entity in electronic communications.</a:t>
            </a:r>
            <a:endParaRPr lang="en-IN" sz="2200" dirty="0"/>
          </a:p>
        </p:txBody>
      </p:sp>
      <p:pic>
        <p:nvPicPr>
          <p:cNvPr id="2050" name="Picture 2" descr="What is Spear Phishing? - VIPRE">
            <a:extLst>
              <a:ext uri="{FF2B5EF4-FFF2-40B4-BE49-F238E27FC236}">
                <a16:creationId xmlns:a16="http://schemas.microsoft.com/office/drawing/2014/main" id="{D8AC0174-04D1-B2BE-D87B-B1DB6425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565" y="1752599"/>
            <a:ext cx="25050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AC38-A19A-2796-9DC2-79276DE8A3CE}"/>
              </a:ext>
            </a:extLst>
          </p:cNvPr>
          <p:cNvSpPr>
            <a:spLocks noGrp="1"/>
          </p:cNvSpPr>
          <p:nvPr>
            <p:ph type="title"/>
          </p:nvPr>
        </p:nvSpPr>
        <p:spPr>
          <a:xfrm>
            <a:off x="1484310" y="406809"/>
            <a:ext cx="10018713" cy="1319981"/>
          </a:xfrm>
        </p:spPr>
        <p:txBody>
          <a:bodyPr/>
          <a:lstStyle/>
          <a:p>
            <a:r>
              <a:rPr lang="en-IN" dirty="0"/>
              <a:t>Types of Phishing Attacks</a:t>
            </a:r>
          </a:p>
        </p:txBody>
      </p:sp>
      <p:sp>
        <p:nvSpPr>
          <p:cNvPr id="3" name="Content Placeholder 2">
            <a:extLst>
              <a:ext uri="{FF2B5EF4-FFF2-40B4-BE49-F238E27FC236}">
                <a16:creationId xmlns:a16="http://schemas.microsoft.com/office/drawing/2014/main" id="{A13E266B-9DB8-B4DC-0C77-B37FB8E53FCA}"/>
              </a:ext>
            </a:extLst>
          </p:cNvPr>
          <p:cNvSpPr>
            <a:spLocks noGrp="1"/>
          </p:cNvSpPr>
          <p:nvPr>
            <p:ph idx="1"/>
          </p:nvPr>
        </p:nvSpPr>
        <p:spPr>
          <a:xfrm>
            <a:off x="1484310" y="2340077"/>
            <a:ext cx="10018713" cy="4111114"/>
          </a:xfrm>
        </p:spPr>
        <p:txBody>
          <a:bodyPr>
            <a:normAutofit/>
          </a:bodyPr>
          <a:lstStyle/>
          <a:p>
            <a:pPr>
              <a:buFont typeface="+mj-lt"/>
              <a:buAutoNum type="arabicPeriod"/>
            </a:pPr>
            <a:r>
              <a:rPr lang="en-US" sz="2200" b="1" dirty="0"/>
              <a:t>Email Phishing</a:t>
            </a:r>
            <a:r>
              <a:rPr lang="en-US" sz="2200" dirty="0"/>
              <a:t>: Attackers send emails that appear to be from legitimate sources (e.g., banks, online services) to trick recipients into clicking on malicious links or providing personal information.</a:t>
            </a:r>
          </a:p>
          <a:p>
            <a:pPr>
              <a:buFont typeface="+mj-lt"/>
              <a:buAutoNum type="arabicPeriod"/>
            </a:pPr>
            <a:endParaRPr lang="en-US" sz="2200" dirty="0"/>
          </a:p>
          <a:p>
            <a:pPr>
              <a:buFont typeface="+mj-lt"/>
              <a:buAutoNum type="arabicPeriod"/>
            </a:pPr>
            <a:r>
              <a:rPr lang="en-US" sz="2200" b="1" dirty="0"/>
              <a:t>Spear Phishing</a:t>
            </a:r>
            <a:r>
              <a:rPr lang="en-US" sz="2200" dirty="0"/>
              <a:t>: A more targeted form of phishing where attackers tailor their messages to specific individuals or organizations, often using personal information to make the deception more convincing.</a:t>
            </a:r>
          </a:p>
          <a:p>
            <a:pPr>
              <a:buFont typeface="+mj-lt"/>
              <a:buAutoNum type="arabicPeriod"/>
            </a:pPr>
            <a:endParaRPr lang="en-US" sz="2200" dirty="0"/>
          </a:p>
          <a:p>
            <a:pPr>
              <a:buFont typeface="+mj-lt"/>
              <a:buAutoNum type="arabicPeriod"/>
            </a:pPr>
            <a:r>
              <a:rPr lang="en-US" sz="2200" b="1" dirty="0"/>
              <a:t>Whaling</a:t>
            </a:r>
            <a:r>
              <a:rPr lang="en-US" sz="2200" dirty="0"/>
              <a:t>: A type of spear phishing aimed at high-profile targets like senior executives or important figures within an organization.</a:t>
            </a:r>
          </a:p>
          <a:p>
            <a:endParaRPr lang="en-IN" sz="2200" dirty="0"/>
          </a:p>
        </p:txBody>
      </p:sp>
    </p:spTree>
    <p:extLst>
      <p:ext uri="{BB962C8B-B14F-4D97-AF65-F5344CB8AC3E}">
        <p14:creationId xmlns:p14="http://schemas.microsoft.com/office/powerpoint/2010/main" val="273088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729C1-1FA0-9A63-A6D5-AD4F19742648}"/>
              </a:ext>
            </a:extLst>
          </p:cNvPr>
          <p:cNvSpPr>
            <a:spLocks noGrp="1"/>
          </p:cNvSpPr>
          <p:nvPr>
            <p:ph idx="1"/>
          </p:nvPr>
        </p:nvSpPr>
        <p:spPr>
          <a:xfrm>
            <a:off x="1570523" y="405581"/>
            <a:ext cx="10018713" cy="6046838"/>
          </a:xfrm>
        </p:spPr>
        <p:txBody>
          <a:bodyPr>
            <a:normAutofit/>
          </a:bodyPr>
          <a:lstStyle/>
          <a:p>
            <a:pPr marL="457200" indent="-457200">
              <a:buFont typeface="+mj-lt"/>
              <a:buAutoNum type="arabicPeriod" startAt="4"/>
            </a:pPr>
            <a:r>
              <a:rPr lang="en-US" sz="2200" b="1" dirty="0"/>
              <a:t>Vishing (Voice Phishing)</a:t>
            </a:r>
            <a:r>
              <a:rPr lang="en-US" sz="2200" dirty="0"/>
              <a:t>: Attackers use phone calls to impersonate legitimate entities and trick individuals into divulging personal information.</a:t>
            </a:r>
          </a:p>
          <a:p>
            <a:pPr marL="457200" indent="-457200">
              <a:buFont typeface="+mj-lt"/>
              <a:buAutoNum type="arabicPeriod" startAt="4"/>
            </a:pPr>
            <a:endParaRPr lang="en-US" sz="2200" dirty="0"/>
          </a:p>
          <a:p>
            <a:pPr marL="457200" indent="-457200">
              <a:buFont typeface="+mj-lt"/>
              <a:buAutoNum type="arabicPeriod" startAt="4"/>
            </a:pPr>
            <a:r>
              <a:rPr lang="en-US" sz="2200" b="1" dirty="0"/>
              <a:t>Smishing (SMS Phishing)</a:t>
            </a:r>
            <a:r>
              <a:rPr lang="en-US" sz="2200" dirty="0"/>
              <a:t>: Attackers send text messages to lure recipients into clicking on malicious links or providing sensitive information.</a:t>
            </a:r>
          </a:p>
          <a:p>
            <a:pPr marL="457200" indent="-457200">
              <a:buFont typeface="+mj-lt"/>
              <a:buAutoNum type="arabicPeriod" startAt="4"/>
            </a:pPr>
            <a:endParaRPr lang="en-US" sz="2200" dirty="0"/>
          </a:p>
          <a:p>
            <a:pPr marL="457200" indent="-457200">
              <a:buFont typeface="+mj-lt"/>
              <a:buAutoNum type="arabicPeriod" startAt="4"/>
            </a:pPr>
            <a:r>
              <a:rPr lang="en-US" sz="2200" b="1" dirty="0"/>
              <a:t>Clone Phishing</a:t>
            </a:r>
            <a:r>
              <a:rPr lang="en-US" sz="2200" dirty="0"/>
              <a:t>: Attackers create a nearly identical copy of a legitimate message previously received by the victim, replacing legitimate links or attachments with malicious ones.</a:t>
            </a:r>
          </a:p>
          <a:p>
            <a:pPr marL="457200" indent="-457200">
              <a:buFont typeface="+mj-lt"/>
              <a:buAutoNum type="arabicPeriod" startAt="4"/>
            </a:pPr>
            <a:endParaRPr lang="en-US" sz="2200" dirty="0"/>
          </a:p>
          <a:p>
            <a:r>
              <a:rPr lang="en-US" sz="2200" dirty="0"/>
              <a:t>Phishing attacks can have serious consequences, including financial loss, identity theft, and unauthorized access to sensitive systems and data. It is important to be cautious with unsolicited communications and to verify the authenticity of requests for personal information.</a:t>
            </a:r>
          </a:p>
          <a:p>
            <a:endParaRPr lang="en-IN" sz="2200" dirty="0"/>
          </a:p>
        </p:txBody>
      </p:sp>
    </p:spTree>
    <p:extLst>
      <p:ext uri="{BB962C8B-B14F-4D97-AF65-F5344CB8AC3E}">
        <p14:creationId xmlns:p14="http://schemas.microsoft.com/office/powerpoint/2010/main" val="139311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C564-1989-BC70-516A-86E4404D0F5D}"/>
              </a:ext>
            </a:extLst>
          </p:cNvPr>
          <p:cNvSpPr>
            <a:spLocks noGrp="1"/>
          </p:cNvSpPr>
          <p:nvPr>
            <p:ph type="title"/>
          </p:nvPr>
        </p:nvSpPr>
        <p:spPr/>
        <p:txBody>
          <a:bodyPr/>
          <a:lstStyle/>
          <a:p>
            <a:r>
              <a:rPr lang="en-IN" dirty="0"/>
              <a:t>How to recognize Phishing Emails?</a:t>
            </a:r>
          </a:p>
        </p:txBody>
      </p:sp>
      <p:sp>
        <p:nvSpPr>
          <p:cNvPr id="4" name="Content Placeholder 3">
            <a:extLst>
              <a:ext uri="{FF2B5EF4-FFF2-40B4-BE49-F238E27FC236}">
                <a16:creationId xmlns:a16="http://schemas.microsoft.com/office/drawing/2014/main" id="{F6999564-B0B3-5143-640D-F13AEEF7307A}"/>
              </a:ext>
            </a:extLst>
          </p:cNvPr>
          <p:cNvSpPr>
            <a:spLocks noGrp="1"/>
          </p:cNvSpPr>
          <p:nvPr>
            <p:ph idx="1"/>
          </p:nvPr>
        </p:nvSpPr>
        <p:spPr>
          <a:xfrm>
            <a:off x="1484310" y="2104463"/>
            <a:ext cx="10018713" cy="3912519"/>
          </a:xfrm>
        </p:spPr>
        <p:txBody>
          <a:bodyPr/>
          <a:lstStyle/>
          <a:p>
            <a:r>
              <a:rPr lang="en-IN" dirty="0"/>
              <a:t>aa</a:t>
            </a:r>
          </a:p>
        </p:txBody>
      </p:sp>
      <p:pic>
        <p:nvPicPr>
          <p:cNvPr id="3076" name="Picture 4" descr="Phishing: How to Recognize and Prevent Phishing Attacks">
            <a:extLst>
              <a:ext uri="{FF2B5EF4-FFF2-40B4-BE49-F238E27FC236}">
                <a16:creationId xmlns:a16="http://schemas.microsoft.com/office/drawing/2014/main" id="{507F47AC-40AC-0C17-DF4B-9FCC555F5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557" y="2765147"/>
            <a:ext cx="4979707" cy="2788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CEC5CF-CE45-A7BF-83E4-35BCC2C0811C}"/>
                  </a:ext>
                </a:extLst>
              </p14:cNvPr>
              <p14:cNvContentPartPr/>
              <p14:nvPr/>
            </p14:nvContentPartPr>
            <p14:xfrm>
              <a:off x="3991657" y="1012548"/>
              <a:ext cx="360" cy="360"/>
            </p14:xfrm>
          </p:contentPart>
        </mc:Choice>
        <mc:Fallback>
          <p:pic>
            <p:nvPicPr>
              <p:cNvPr id="5" name="Ink 4">
                <a:extLst>
                  <a:ext uri="{FF2B5EF4-FFF2-40B4-BE49-F238E27FC236}">
                    <a16:creationId xmlns:a16="http://schemas.microsoft.com/office/drawing/2014/main" id="{DDCEC5CF-CE45-A7BF-83E4-35BCC2C0811C}"/>
                  </a:ext>
                </a:extLst>
              </p:cNvPr>
              <p:cNvPicPr/>
              <p:nvPr/>
            </p:nvPicPr>
            <p:blipFill>
              <a:blip r:embed="rId4"/>
              <a:stretch>
                <a:fillRect/>
              </a:stretch>
            </p:blipFill>
            <p:spPr>
              <a:xfrm>
                <a:off x="3985537" y="1006428"/>
                <a:ext cx="12600" cy="12600"/>
              </a:xfrm>
              <a:prstGeom prst="rect">
                <a:avLst/>
              </a:prstGeom>
            </p:spPr>
          </p:pic>
        </mc:Fallback>
      </mc:AlternateContent>
      <p:sp>
        <p:nvSpPr>
          <p:cNvPr id="9" name="Arrow: Right 8">
            <a:extLst>
              <a:ext uri="{FF2B5EF4-FFF2-40B4-BE49-F238E27FC236}">
                <a16:creationId xmlns:a16="http://schemas.microsoft.com/office/drawing/2014/main" id="{8D3E50A8-E6C5-B9B8-C493-3092E305AB94}"/>
              </a:ext>
            </a:extLst>
          </p:cNvPr>
          <p:cNvSpPr/>
          <p:nvPr/>
        </p:nvSpPr>
        <p:spPr>
          <a:xfrm>
            <a:off x="6445302" y="2765147"/>
            <a:ext cx="2714061"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FDDB5D2-C513-50C9-5AAA-72199637EC07}"/>
              </a:ext>
            </a:extLst>
          </p:cNvPr>
          <p:cNvSpPr/>
          <p:nvPr/>
        </p:nvSpPr>
        <p:spPr>
          <a:xfrm>
            <a:off x="6453617" y="3907693"/>
            <a:ext cx="2714061"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7C55A57E-38E6-3A74-B1AD-9A5227A72599}"/>
              </a:ext>
            </a:extLst>
          </p:cNvPr>
          <p:cNvSpPr txBox="1"/>
          <p:nvPr/>
        </p:nvSpPr>
        <p:spPr>
          <a:xfrm>
            <a:off x="9271100" y="2644843"/>
            <a:ext cx="2684207" cy="769441"/>
          </a:xfrm>
          <a:prstGeom prst="rect">
            <a:avLst/>
          </a:prstGeom>
          <a:noFill/>
        </p:spPr>
        <p:txBody>
          <a:bodyPr wrap="square" rtlCol="0">
            <a:spAutoFit/>
          </a:bodyPr>
          <a:lstStyle/>
          <a:p>
            <a:r>
              <a:rPr lang="en-IN" sz="2200" dirty="0"/>
              <a:t>Verify the sender’s email address.</a:t>
            </a:r>
          </a:p>
        </p:txBody>
      </p:sp>
      <p:sp>
        <p:nvSpPr>
          <p:cNvPr id="16" name="TextBox 15">
            <a:extLst>
              <a:ext uri="{FF2B5EF4-FFF2-40B4-BE49-F238E27FC236}">
                <a16:creationId xmlns:a16="http://schemas.microsoft.com/office/drawing/2014/main" id="{4B7EB3C0-7EE4-9EE6-20B5-D0F297431F18}"/>
              </a:ext>
            </a:extLst>
          </p:cNvPr>
          <p:cNvSpPr txBox="1"/>
          <p:nvPr/>
        </p:nvSpPr>
        <p:spPr>
          <a:xfrm>
            <a:off x="9283598" y="3774744"/>
            <a:ext cx="2467178" cy="769441"/>
          </a:xfrm>
          <a:prstGeom prst="rect">
            <a:avLst/>
          </a:prstGeom>
          <a:noFill/>
        </p:spPr>
        <p:txBody>
          <a:bodyPr wrap="square" rtlCol="0">
            <a:spAutoFit/>
          </a:bodyPr>
          <a:lstStyle/>
          <a:p>
            <a:r>
              <a:rPr lang="en-IN" sz="2200" dirty="0"/>
              <a:t>Look for grammatical errors.</a:t>
            </a:r>
          </a:p>
        </p:txBody>
      </p:sp>
      <p:sp>
        <p:nvSpPr>
          <p:cNvPr id="17" name="TextBox 16">
            <a:extLst>
              <a:ext uri="{FF2B5EF4-FFF2-40B4-BE49-F238E27FC236}">
                <a16:creationId xmlns:a16="http://schemas.microsoft.com/office/drawing/2014/main" id="{EE7DD188-3C89-1F08-3856-4CAE6DB0FDEB}"/>
              </a:ext>
            </a:extLst>
          </p:cNvPr>
          <p:cNvSpPr txBox="1"/>
          <p:nvPr/>
        </p:nvSpPr>
        <p:spPr>
          <a:xfrm>
            <a:off x="9273431" y="4869483"/>
            <a:ext cx="2163097" cy="769441"/>
          </a:xfrm>
          <a:prstGeom prst="rect">
            <a:avLst/>
          </a:prstGeom>
          <a:noFill/>
        </p:spPr>
        <p:txBody>
          <a:bodyPr wrap="square" rtlCol="0">
            <a:spAutoFit/>
          </a:bodyPr>
          <a:lstStyle/>
          <a:p>
            <a:r>
              <a:rPr lang="en-IN" sz="2200" dirty="0"/>
              <a:t>Check the suspicious links.</a:t>
            </a:r>
          </a:p>
        </p:txBody>
      </p:sp>
      <p:sp>
        <p:nvSpPr>
          <p:cNvPr id="18" name="Arrow: Right 17">
            <a:extLst>
              <a:ext uri="{FF2B5EF4-FFF2-40B4-BE49-F238E27FC236}">
                <a16:creationId xmlns:a16="http://schemas.microsoft.com/office/drawing/2014/main" id="{05074847-4916-726C-D3DE-4BED80136A51}"/>
              </a:ext>
            </a:extLst>
          </p:cNvPr>
          <p:cNvSpPr/>
          <p:nvPr/>
        </p:nvSpPr>
        <p:spPr>
          <a:xfrm>
            <a:off x="6445302" y="5050239"/>
            <a:ext cx="2701919"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92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C564-1989-BC70-516A-86E4404D0F5D}"/>
              </a:ext>
            </a:extLst>
          </p:cNvPr>
          <p:cNvSpPr>
            <a:spLocks noGrp="1"/>
          </p:cNvSpPr>
          <p:nvPr>
            <p:ph type="title"/>
          </p:nvPr>
        </p:nvSpPr>
        <p:spPr/>
        <p:txBody>
          <a:bodyPr/>
          <a:lstStyle/>
          <a:p>
            <a:r>
              <a:rPr lang="en-IN" dirty="0"/>
              <a:t>How to recognize Phishing Websites?</a:t>
            </a:r>
          </a:p>
        </p:txBody>
      </p:sp>
      <p:sp>
        <p:nvSpPr>
          <p:cNvPr id="4" name="Content Placeholder 3">
            <a:extLst>
              <a:ext uri="{FF2B5EF4-FFF2-40B4-BE49-F238E27FC236}">
                <a16:creationId xmlns:a16="http://schemas.microsoft.com/office/drawing/2014/main" id="{F6999564-B0B3-5143-640D-F13AEEF7307A}"/>
              </a:ext>
            </a:extLst>
          </p:cNvPr>
          <p:cNvSpPr>
            <a:spLocks noGrp="1"/>
          </p:cNvSpPr>
          <p:nvPr>
            <p:ph idx="1"/>
          </p:nvPr>
        </p:nvSpPr>
        <p:spPr>
          <a:xfrm>
            <a:off x="1484310" y="2104463"/>
            <a:ext cx="10018713" cy="3912519"/>
          </a:xfrm>
        </p:spPr>
        <p:txBody>
          <a:bodyPr/>
          <a:lstStyle/>
          <a:p>
            <a:r>
              <a:rPr lang="en-IN" dirty="0"/>
              <a:t>aa</a:t>
            </a:r>
          </a:p>
        </p:txBody>
      </p:sp>
      <p:pic>
        <p:nvPicPr>
          <p:cNvPr id="3076" name="Picture 4" descr="Phishing: How to Recognize and Prevent Phishing Attacks">
            <a:extLst>
              <a:ext uri="{FF2B5EF4-FFF2-40B4-BE49-F238E27FC236}">
                <a16:creationId xmlns:a16="http://schemas.microsoft.com/office/drawing/2014/main" id="{507F47AC-40AC-0C17-DF4B-9FCC555F5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557" y="2765147"/>
            <a:ext cx="4979707" cy="2788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CEC5CF-CE45-A7BF-83E4-35BCC2C0811C}"/>
                  </a:ext>
                </a:extLst>
              </p14:cNvPr>
              <p14:cNvContentPartPr/>
              <p14:nvPr/>
            </p14:nvContentPartPr>
            <p14:xfrm>
              <a:off x="3991657" y="1012548"/>
              <a:ext cx="360" cy="360"/>
            </p14:xfrm>
          </p:contentPart>
        </mc:Choice>
        <mc:Fallback>
          <p:pic>
            <p:nvPicPr>
              <p:cNvPr id="5" name="Ink 4">
                <a:extLst>
                  <a:ext uri="{FF2B5EF4-FFF2-40B4-BE49-F238E27FC236}">
                    <a16:creationId xmlns:a16="http://schemas.microsoft.com/office/drawing/2014/main" id="{DDCEC5CF-CE45-A7BF-83E4-35BCC2C0811C}"/>
                  </a:ext>
                </a:extLst>
              </p:cNvPr>
              <p:cNvPicPr/>
              <p:nvPr/>
            </p:nvPicPr>
            <p:blipFill>
              <a:blip r:embed="rId4"/>
              <a:stretch>
                <a:fillRect/>
              </a:stretch>
            </p:blipFill>
            <p:spPr>
              <a:xfrm>
                <a:off x="3985537" y="1006428"/>
                <a:ext cx="12600" cy="12600"/>
              </a:xfrm>
              <a:prstGeom prst="rect">
                <a:avLst/>
              </a:prstGeom>
            </p:spPr>
          </p:pic>
        </mc:Fallback>
      </mc:AlternateContent>
      <p:sp>
        <p:nvSpPr>
          <p:cNvPr id="9" name="Arrow: Right 8">
            <a:extLst>
              <a:ext uri="{FF2B5EF4-FFF2-40B4-BE49-F238E27FC236}">
                <a16:creationId xmlns:a16="http://schemas.microsoft.com/office/drawing/2014/main" id="{8D3E50A8-E6C5-B9B8-C493-3092E305AB94}"/>
              </a:ext>
            </a:extLst>
          </p:cNvPr>
          <p:cNvSpPr/>
          <p:nvPr/>
        </p:nvSpPr>
        <p:spPr>
          <a:xfrm>
            <a:off x="6445302" y="2765147"/>
            <a:ext cx="2714061"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FDDB5D2-C513-50C9-5AAA-72199637EC07}"/>
              </a:ext>
            </a:extLst>
          </p:cNvPr>
          <p:cNvSpPr/>
          <p:nvPr/>
        </p:nvSpPr>
        <p:spPr>
          <a:xfrm>
            <a:off x="6445302" y="3856702"/>
            <a:ext cx="2714061"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7C55A57E-38E6-3A74-B1AD-9A5227A72599}"/>
              </a:ext>
            </a:extLst>
          </p:cNvPr>
          <p:cNvSpPr txBox="1"/>
          <p:nvPr/>
        </p:nvSpPr>
        <p:spPr>
          <a:xfrm>
            <a:off x="9271100" y="2644843"/>
            <a:ext cx="2684207" cy="430887"/>
          </a:xfrm>
          <a:prstGeom prst="rect">
            <a:avLst/>
          </a:prstGeom>
          <a:noFill/>
        </p:spPr>
        <p:txBody>
          <a:bodyPr wrap="square" rtlCol="0">
            <a:spAutoFit/>
          </a:bodyPr>
          <a:lstStyle/>
          <a:p>
            <a:r>
              <a:rPr lang="en-IN" sz="2200" dirty="0"/>
              <a:t>Verify the website.</a:t>
            </a:r>
          </a:p>
        </p:txBody>
      </p:sp>
      <p:sp>
        <p:nvSpPr>
          <p:cNvPr id="16" name="TextBox 15">
            <a:extLst>
              <a:ext uri="{FF2B5EF4-FFF2-40B4-BE49-F238E27FC236}">
                <a16:creationId xmlns:a16="http://schemas.microsoft.com/office/drawing/2014/main" id="{4B7EB3C0-7EE4-9EE6-20B5-D0F297431F18}"/>
              </a:ext>
            </a:extLst>
          </p:cNvPr>
          <p:cNvSpPr txBox="1"/>
          <p:nvPr/>
        </p:nvSpPr>
        <p:spPr>
          <a:xfrm>
            <a:off x="9271100" y="3722973"/>
            <a:ext cx="2467178" cy="769441"/>
          </a:xfrm>
          <a:prstGeom prst="rect">
            <a:avLst/>
          </a:prstGeom>
          <a:noFill/>
        </p:spPr>
        <p:txBody>
          <a:bodyPr wrap="square" rtlCol="0">
            <a:spAutoFit/>
          </a:bodyPr>
          <a:lstStyle/>
          <a:p>
            <a:r>
              <a:rPr lang="en-IN" sz="2200" dirty="0"/>
              <a:t>Look for https and check URL.</a:t>
            </a:r>
          </a:p>
        </p:txBody>
      </p:sp>
      <p:sp>
        <p:nvSpPr>
          <p:cNvPr id="17" name="TextBox 16">
            <a:extLst>
              <a:ext uri="{FF2B5EF4-FFF2-40B4-BE49-F238E27FC236}">
                <a16:creationId xmlns:a16="http://schemas.microsoft.com/office/drawing/2014/main" id="{EE7DD188-3C89-1F08-3856-4CAE6DB0FDEB}"/>
              </a:ext>
            </a:extLst>
          </p:cNvPr>
          <p:cNvSpPr txBox="1"/>
          <p:nvPr/>
        </p:nvSpPr>
        <p:spPr>
          <a:xfrm>
            <a:off x="9271100" y="4924213"/>
            <a:ext cx="2163097" cy="769441"/>
          </a:xfrm>
          <a:prstGeom prst="rect">
            <a:avLst/>
          </a:prstGeom>
          <a:noFill/>
        </p:spPr>
        <p:txBody>
          <a:bodyPr wrap="square" rtlCol="0">
            <a:spAutoFit/>
          </a:bodyPr>
          <a:lstStyle/>
          <a:p>
            <a:r>
              <a:rPr lang="en-IN" sz="2200" dirty="0"/>
              <a:t>Do not click on pop-ups.</a:t>
            </a:r>
          </a:p>
        </p:txBody>
      </p:sp>
      <p:sp>
        <p:nvSpPr>
          <p:cNvPr id="18" name="Arrow: Right 17">
            <a:extLst>
              <a:ext uri="{FF2B5EF4-FFF2-40B4-BE49-F238E27FC236}">
                <a16:creationId xmlns:a16="http://schemas.microsoft.com/office/drawing/2014/main" id="{05074847-4916-726C-D3DE-4BED80136A51}"/>
              </a:ext>
            </a:extLst>
          </p:cNvPr>
          <p:cNvSpPr/>
          <p:nvPr/>
        </p:nvSpPr>
        <p:spPr>
          <a:xfrm>
            <a:off x="6445302" y="5043948"/>
            <a:ext cx="2701919"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573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C564-1989-BC70-516A-86E4404D0F5D}"/>
              </a:ext>
            </a:extLst>
          </p:cNvPr>
          <p:cNvSpPr>
            <a:spLocks noGrp="1"/>
          </p:cNvSpPr>
          <p:nvPr>
            <p:ph type="title"/>
          </p:nvPr>
        </p:nvSpPr>
        <p:spPr/>
        <p:txBody>
          <a:bodyPr/>
          <a:lstStyle/>
          <a:p>
            <a:r>
              <a:rPr lang="en-IN" dirty="0"/>
              <a:t>How to avoid Social Engineering Tactics?</a:t>
            </a:r>
          </a:p>
        </p:txBody>
      </p:sp>
      <p:sp>
        <p:nvSpPr>
          <p:cNvPr id="4" name="Content Placeholder 3">
            <a:extLst>
              <a:ext uri="{FF2B5EF4-FFF2-40B4-BE49-F238E27FC236}">
                <a16:creationId xmlns:a16="http://schemas.microsoft.com/office/drawing/2014/main" id="{F6999564-B0B3-5143-640D-F13AEEF7307A}"/>
              </a:ext>
            </a:extLst>
          </p:cNvPr>
          <p:cNvSpPr>
            <a:spLocks noGrp="1"/>
          </p:cNvSpPr>
          <p:nvPr>
            <p:ph idx="1"/>
          </p:nvPr>
        </p:nvSpPr>
        <p:spPr>
          <a:xfrm>
            <a:off x="1484310" y="2104463"/>
            <a:ext cx="10018713" cy="3912519"/>
          </a:xfrm>
        </p:spPr>
        <p:txBody>
          <a:bodyPr/>
          <a:lstStyle/>
          <a:p>
            <a:r>
              <a:rPr lang="en-IN" dirty="0"/>
              <a:t>aa</a:t>
            </a:r>
          </a:p>
        </p:txBody>
      </p:sp>
      <p:pic>
        <p:nvPicPr>
          <p:cNvPr id="3076" name="Picture 4" descr="Phishing: How to Recognize and Prevent Phishing Attacks">
            <a:extLst>
              <a:ext uri="{FF2B5EF4-FFF2-40B4-BE49-F238E27FC236}">
                <a16:creationId xmlns:a16="http://schemas.microsoft.com/office/drawing/2014/main" id="{507F47AC-40AC-0C17-DF4B-9FCC555F5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557" y="2765147"/>
            <a:ext cx="4979707" cy="2788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CEC5CF-CE45-A7BF-83E4-35BCC2C0811C}"/>
                  </a:ext>
                </a:extLst>
              </p14:cNvPr>
              <p14:cNvContentPartPr/>
              <p14:nvPr/>
            </p14:nvContentPartPr>
            <p14:xfrm>
              <a:off x="3991657" y="1012548"/>
              <a:ext cx="360" cy="360"/>
            </p14:xfrm>
          </p:contentPart>
        </mc:Choice>
        <mc:Fallback>
          <p:pic>
            <p:nvPicPr>
              <p:cNvPr id="5" name="Ink 4">
                <a:extLst>
                  <a:ext uri="{FF2B5EF4-FFF2-40B4-BE49-F238E27FC236}">
                    <a16:creationId xmlns:a16="http://schemas.microsoft.com/office/drawing/2014/main" id="{DDCEC5CF-CE45-A7BF-83E4-35BCC2C0811C}"/>
                  </a:ext>
                </a:extLst>
              </p:cNvPr>
              <p:cNvPicPr/>
              <p:nvPr/>
            </p:nvPicPr>
            <p:blipFill>
              <a:blip r:embed="rId4"/>
              <a:stretch>
                <a:fillRect/>
              </a:stretch>
            </p:blipFill>
            <p:spPr>
              <a:xfrm>
                <a:off x="3985537" y="1006428"/>
                <a:ext cx="12600" cy="12600"/>
              </a:xfrm>
              <a:prstGeom prst="rect">
                <a:avLst/>
              </a:prstGeom>
            </p:spPr>
          </p:pic>
        </mc:Fallback>
      </mc:AlternateContent>
      <p:sp>
        <p:nvSpPr>
          <p:cNvPr id="9" name="Arrow: Right 8">
            <a:extLst>
              <a:ext uri="{FF2B5EF4-FFF2-40B4-BE49-F238E27FC236}">
                <a16:creationId xmlns:a16="http://schemas.microsoft.com/office/drawing/2014/main" id="{8D3E50A8-E6C5-B9B8-C493-3092E305AB94}"/>
              </a:ext>
            </a:extLst>
          </p:cNvPr>
          <p:cNvSpPr/>
          <p:nvPr/>
        </p:nvSpPr>
        <p:spPr>
          <a:xfrm>
            <a:off x="6445302" y="2765147"/>
            <a:ext cx="2714061"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FDDB5D2-C513-50C9-5AAA-72199637EC07}"/>
              </a:ext>
            </a:extLst>
          </p:cNvPr>
          <p:cNvSpPr/>
          <p:nvPr/>
        </p:nvSpPr>
        <p:spPr>
          <a:xfrm>
            <a:off x="6464017" y="3888889"/>
            <a:ext cx="2714061"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7C55A57E-38E6-3A74-B1AD-9A5227A72599}"/>
              </a:ext>
            </a:extLst>
          </p:cNvPr>
          <p:cNvSpPr txBox="1"/>
          <p:nvPr/>
        </p:nvSpPr>
        <p:spPr>
          <a:xfrm>
            <a:off x="9263936" y="2616295"/>
            <a:ext cx="2684207" cy="769441"/>
          </a:xfrm>
          <a:prstGeom prst="rect">
            <a:avLst/>
          </a:prstGeom>
          <a:noFill/>
        </p:spPr>
        <p:txBody>
          <a:bodyPr wrap="square" rtlCol="0">
            <a:spAutoFit/>
          </a:bodyPr>
          <a:lstStyle/>
          <a:p>
            <a:r>
              <a:rPr lang="en-IN" sz="2200" dirty="0"/>
              <a:t>They exploit human emotions.</a:t>
            </a:r>
          </a:p>
        </p:txBody>
      </p:sp>
      <p:sp>
        <p:nvSpPr>
          <p:cNvPr id="16" name="TextBox 15">
            <a:extLst>
              <a:ext uri="{FF2B5EF4-FFF2-40B4-BE49-F238E27FC236}">
                <a16:creationId xmlns:a16="http://schemas.microsoft.com/office/drawing/2014/main" id="{4B7EB3C0-7EE4-9EE6-20B5-D0F297431F18}"/>
              </a:ext>
            </a:extLst>
          </p:cNvPr>
          <p:cNvSpPr txBox="1"/>
          <p:nvPr/>
        </p:nvSpPr>
        <p:spPr>
          <a:xfrm>
            <a:off x="9263936" y="3739743"/>
            <a:ext cx="2467178" cy="769441"/>
          </a:xfrm>
          <a:prstGeom prst="rect">
            <a:avLst/>
          </a:prstGeom>
          <a:noFill/>
        </p:spPr>
        <p:txBody>
          <a:bodyPr wrap="square" rtlCol="0">
            <a:spAutoFit/>
          </a:bodyPr>
          <a:lstStyle/>
          <a:p>
            <a:r>
              <a:rPr lang="en-IN" sz="2200" dirty="0"/>
              <a:t>Do not trust anyone.</a:t>
            </a:r>
          </a:p>
        </p:txBody>
      </p:sp>
      <p:sp>
        <p:nvSpPr>
          <p:cNvPr id="17" name="TextBox 16">
            <a:extLst>
              <a:ext uri="{FF2B5EF4-FFF2-40B4-BE49-F238E27FC236}">
                <a16:creationId xmlns:a16="http://schemas.microsoft.com/office/drawing/2014/main" id="{EE7DD188-3C89-1F08-3856-4CAE6DB0FDEB}"/>
              </a:ext>
            </a:extLst>
          </p:cNvPr>
          <p:cNvSpPr txBox="1"/>
          <p:nvPr/>
        </p:nvSpPr>
        <p:spPr>
          <a:xfrm>
            <a:off x="9263936" y="4884418"/>
            <a:ext cx="2163097" cy="1107996"/>
          </a:xfrm>
          <a:prstGeom prst="rect">
            <a:avLst/>
          </a:prstGeom>
          <a:noFill/>
        </p:spPr>
        <p:txBody>
          <a:bodyPr wrap="square" rtlCol="0">
            <a:spAutoFit/>
          </a:bodyPr>
          <a:lstStyle/>
          <a:p>
            <a:r>
              <a:rPr lang="en-IN" sz="2200" dirty="0"/>
              <a:t>They impersonate themselves.</a:t>
            </a:r>
          </a:p>
        </p:txBody>
      </p:sp>
      <p:sp>
        <p:nvSpPr>
          <p:cNvPr id="18" name="Arrow: Right 17">
            <a:extLst>
              <a:ext uri="{FF2B5EF4-FFF2-40B4-BE49-F238E27FC236}">
                <a16:creationId xmlns:a16="http://schemas.microsoft.com/office/drawing/2014/main" id="{05074847-4916-726C-D3DE-4BED80136A51}"/>
              </a:ext>
            </a:extLst>
          </p:cNvPr>
          <p:cNvSpPr/>
          <p:nvPr/>
        </p:nvSpPr>
        <p:spPr>
          <a:xfrm>
            <a:off x="6445302" y="5043948"/>
            <a:ext cx="2701919" cy="203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055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56F6-06B5-B170-F4BE-7C16B6A92E8B}"/>
              </a:ext>
            </a:extLst>
          </p:cNvPr>
          <p:cNvSpPr>
            <a:spLocks noGrp="1"/>
          </p:cNvSpPr>
          <p:nvPr>
            <p:ph type="title"/>
          </p:nvPr>
        </p:nvSpPr>
        <p:spPr/>
        <p:txBody>
          <a:bodyPr/>
          <a:lstStyle/>
          <a:p>
            <a:r>
              <a:rPr lang="en-IN" dirty="0"/>
              <a:t>Protecting information to avoid Phishing</a:t>
            </a:r>
          </a:p>
        </p:txBody>
      </p:sp>
      <p:sp>
        <p:nvSpPr>
          <p:cNvPr id="3" name="Content Placeholder 2">
            <a:extLst>
              <a:ext uri="{FF2B5EF4-FFF2-40B4-BE49-F238E27FC236}">
                <a16:creationId xmlns:a16="http://schemas.microsoft.com/office/drawing/2014/main" id="{033993E5-7A56-B79F-2D94-A4359F897F67}"/>
              </a:ext>
            </a:extLst>
          </p:cNvPr>
          <p:cNvSpPr>
            <a:spLocks noGrp="1"/>
          </p:cNvSpPr>
          <p:nvPr>
            <p:ph idx="1"/>
          </p:nvPr>
        </p:nvSpPr>
        <p:spPr/>
        <p:txBody>
          <a:bodyPr>
            <a:normAutofit/>
          </a:bodyPr>
          <a:lstStyle/>
          <a:p>
            <a:r>
              <a:rPr lang="en-IN" sz="2200" dirty="0"/>
              <a:t>Never share passwords or OTP through email.</a:t>
            </a:r>
          </a:p>
          <a:p>
            <a:r>
              <a:rPr lang="en-IN" sz="2200" dirty="0"/>
              <a:t>Use 2 factor authentication.</a:t>
            </a:r>
          </a:p>
          <a:p>
            <a:r>
              <a:rPr lang="en-IN" sz="2200" dirty="0"/>
              <a:t>Do not share personal information.</a:t>
            </a:r>
          </a:p>
          <a:p>
            <a:r>
              <a:rPr lang="en-IN" sz="2200" dirty="0"/>
              <a:t>Keep your device protected using security </a:t>
            </a:r>
            <a:r>
              <a:rPr lang="en-IN" sz="2200" dirty="0" err="1"/>
              <a:t>softwares</a:t>
            </a:r>
            <a:r>
              <a:rPr lang="en-IN" sz="2200" dirty="0"/>
              <a:t>.</a:t>
            </a:r>
          </a:p>
          <a:p>
            <a:r>
              <a:rPr lang="en-IN" sz="2200" dirty="0"/>
              <a:t>Do not believe in online persons.</a:t>
            </a:r>
          </a:p>
          <a:p>
            <a:r>
              <a:rPr lang="en-IN" sz="2200" dirty="0"/>
              <a:t>Use ad blockers and spam email blockers.</a:t>
            </a:r>
          </a:p>
        </p:txBody>
      </p:sp>
    </p:spTree>
    <p:extLst>
      <p:ext uri="{BB962C8B-B14F-4D97-AF65-F5344CB8AC3E}">
        <p14:creationId xmlns:p14="http://schemas.microsoft.com/office/powerpoint/2010/main" val="353518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CEB4-2D09-8B48-952E-330CF617C776}"/>
              </a:ext>
            </a:extLst>
          </p:cNvPr>
          <p:cNvSpPr>
            <a:spLocks noGrp="1"/>
          </p:cNvSpPr>
          <p:nvPr>
            <p:ph type="title"/>
          </p:nvPr>
        </p:nvSpPr>
        <p:spPr>
          <a:xfrm>
            <a:off x="1484310" y="331839"/>
            <a:ext cx="10018713" cy="907026"/>
          </a:xfrm>
        </p:spPr>
        <p:txBody>
          <a:bodyPr/>
          <a:lstStyle/>
          <a:p>
            <a:r>
              <a:rPr lang="en-IN" dirty="0"/>
              <a:t>Case Study</a:t>
            </a:r>
          </a:p>
        </p:txBody>
      </p:sp>
      <p:sp>
        <p:nvSpPr>
          <p:cNvPr id="3" name="Content Placeholder 2">
            <a:extLst>
              <a:ext uri="{FF2B5EF4-FFF2-40B4-BE49-F238E27FC236}">
                <a16:creationId xmlns:a16="http://schemas.microsoft.com/office/drawing/2014/main" id="{B47DB85F-3A1F-49FC-DA58-FA800DBBED57}"/>
              </a:ext>
            </a:extLst>
          </p:cNvPr>
          <p:cNvSpPr>
            <a:spLocks noGrp="1"/>
          </p:cNvSpPr>
          <p:nvPr>
            <p:ph idx="1"/>
          </p:nvPr>
        </p:nvSpPr>
        <p:spPr>
          <a:xfrm>
            <a:off x="1484310" y="2666999"/>
            <a:ext cx="10491380" cy="3969775"/>
          </a:xfrm>
        </p:spPr>
        <p:txBody>
          <a:bodyPr>
            <a:noAutofit/>
          </a:bodyPr>
          <a:lstStyle/>
          <a:p>
            <a:pPr marL="0" indent="0">
              <a:buNone/>
            </a:pPr>
            <a:r>
              <a:rPr lang="en-US" sz="2200" i="0" dirty="0">
                <a:solidFill>
                  <a:srgbClr val="000000"/>
                </a:solidFill>
                <a:effectLst/>
                <a:latin typeface="Rubik"/>
              </a:rPr>
              <a:t>24 year </a:t>
            </a:r>
            <a:r>
              <a:rPr lang="en-US" sz="2200" dirty="0">
                <a:solidFill>
                  <a:srgbClr val="000000"/>
                </a:solidFill>
                <a:latin typeface="Rubik"/>
              </a:rPr>
              <a:t>old </a:t>
            </a:r>
            <a:r>
              <a:rPr lang="en-US" sz="2200" i="0" dirty="0">
                <a:solidFill>
                  <a:srgbClr val="000000"/>
                </a:solidFill>
                <a:effectLst/>
                <a:latin typeface="Rubik"/>
              </a:rPr>
              <a:t>Thane woman gets call from person claiming to be a bank employee, loses over Rs 5 lakh.</a:t>
            </a:r>
          </a:p>
          <a:p>
            <a:pPr marL="0" indent="0">
              <a:buNone/>
            </a:pPr>
            <a:r>
              <a:rPr lang="en-US" sz="2200" i="0" dirty="0">
                <a:solidFill>
                  <a:srgbClr val="000000"/>
                </a:solidFill>
                <a:effectLst/>
                <a:latin typeface="Rubik"/>
              </a:rPr>
              <a:t>According to a report in TOI, a 24-year-old woman based in Thane lost more than Rs 5.24 lakh. She got a call from an unknown number and the person at the other end claimed that he was from a leading bank. The scammer then told the woman that he was a part of the bank's credit card department, and that her payment for her health insurance was due. The woman then asked the man about the next possible course of action to which he responded by asking her to download an app via an APK file shared by him.</a:t>
            </a:r>
          </a:p>
          <a:p>
            <a:pPr marL="0" indent="0">
              <a:buNone/>
            </a:pPr>
            <a:r>
              <a:rPr lang="en-US" sz="2200" i="0" dirty="0">
                <a:solidFill>
                  <a:srgbClr val="000000"/>
                </a:solidFill>
                <a:effectLst/>
                <a:latin typeface="Rubik"/>
              </a:rPr>
              <a:t>As soon as the woman downloaded the file, she received a message of Rs 5.24 lakh being deducted from her account. The police told TOI that the scammers might have obtained the woman's confidential details by using the app that they asked her to download.</a:t>
            </a:r>
          </a:p>
          <a:p>
            <a:endParaRPr lang="en-US" sz="2200" i="0" dirty="0">
              <a:solidFill>
                <a:srgbClr val="000000"/>
              </a:solidFill>
              <a:effectLst/>
              <a:latin typeface="Rubik"/>
            </a:endParaRPr>
          </a:p>
          <a:p>
            <a:endParaRPr lang="en-IN" sz="2200" dirty="0"/>
          </a:p>
        </p:txBody>
      </p:sp>
    </p:spTree>
    <p:extLst>
      <p:ext uri="{BB962C8B-B14F-4D97-AF65-F5344CB8AC3E}">
        <p14:creationId xmlns:p14="http://schemas.microsoft.com/office/powerpoint/2010/main" val="2408218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66</TotalTime>
  <Words>604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Rubik</vt:lpstr>
      <vt:lpstr>Parallax</vt:lpstr>
      <vt:lpstr>Avoiding Phishing Attacks</vt:lpstr>
      <vt:lpstr>Introduction</vt:lpstr>
      <vt:lpstr>Types of Phishing Attacks</vt:lpstr>
      <vt:lpstr>PowerPoint Presentation</vt:lpstr>
      <vt:lpstr>How to recognize Phishing Emails?</vt:lpstr>
      <vt:lpstr>How to recognize Phishing Websites?</vt:lpstr>
      <vt:lpstr>How to avoid Social Engineering Tactics?</vt:lpstr>
      <vt:lpstr>Protecting information to avoid Phishing</vt:lpstr>
      <vt:lpstr>Case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Chandankhede</dc:creator>
  <cp:lastModifiedBy>Yash Chandankhede</cp:lastModifiedBy>
  <cp:revision>2</cp:revision>
  <dcterms:created xsi:type="dcterms:W3CDTF">2024-07-09T06:58:08Z</dcterms:created>
  <dcterms:modified xsi:type="dcterms:W3CDTF">2024-07-09T08:04:22Z</dcterms:modified>
</cp:coreProperties>
</file>