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d9d40af8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d9d40af8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d9d40af8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d9d40af8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d9d40af8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d9d40af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d9d40af8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d9d40af8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d9d40af8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d9d40af8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db36f557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db36f55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db36f557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db36f557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d9d40af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d9d40a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d9d40af8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d9d40af8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9d40af8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9d40af8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d9d40af8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d9d40af8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d9d40af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d9d40af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d9d40af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d9d40af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d9d40af8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d9d40af8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d9d40af8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d9d40af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hyperlink" Target="https://github.com/murilogustineli/Titanic-Classification/blob/main/Titanic%20Project.ipynb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github.com/murilogustineli/Titanic-Classification/blob/main/Titanic%20Project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SKLearn.Metrics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Overview of Modules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</a:rPr>
              <a:t>F1 score</a:t>
            </a:r>
            <a:endParaRPr b="1"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11">
              <a:solidFill>
                <a:schemeClr val="accent4"/>
              </a:solidFill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55"/>
              <a:t>F1 Score is basically a combination of Recall and Precision values.</a:t>
            </a:r>
            <a:endParaRPr sz="1355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55"/>
              <a:t>It is used when accuracy of data is unbalanced.</a:t>
            </a:r>
            <a:endParaRPr sz="1355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55"/>
              <a:t>Following is how F1 Score is </a:t>
            </a:r>
            <a:r>
              <a:rPr lang="en-GB" sz="1355"/>
              <a:t>calculated</a:t>
            </a:r>
            <a:r>
              <a:rPr lang="en-GB" sz="1355"/>
              <a:t>:</a:t>
            </a:r>
            <a:endParaRPr sz="135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5"/>
              <a:t> </a:t>
            </a:r>
            <a:endParaRPr sz="135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29">
              <a:solidFill>
                <a:srgbClr val="B6D7A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29">
              <a:solidFill>
                <a:srgbClr val="B6D7A8"/>
              </a:solidFill>
            </a:endParaRPr>
          </a:p>
          <a:p>
            <a:pPr indent="-3045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329">
                <a:solidFill>
                  <a:srgbClr val="B6D7A8"/>
                </a:solidFill>
              </a:rPr>
              <a:t>f1_score(actual_labels, prediction_labels, pos_label=&lt;value&gt;)</a:t>
            </a:r>
            <a:endParaRPr b="1" sz="1329">
              <a:solidFill>
                <a:srgbClr val="B6D7A8"/>
              </a:solidFill>
            </a:endParaRPr>
          </a:p>
          <a:p>
            <a:pPr indent="-304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329">
                <a:solidFill>
                  <a:srgbClr val="B6D7A8"/>
                </a:solidFill>
              </a:rPr>
              <a:t>pos_label</a:t>
            </a:r>
            <a:r>
              <a:rPr lang="en-GB" sz="1329"/>
              <a:t> is used to configure the operation. </a:t>
            </a:r>
            <a:endParaRPr sz="1329"/>
          </a:p>
          <a:p>
            <a:pPr indent="-304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29"/>
              <a:t>If set to ‘1’ it would mean that the function would expect only positive values from the dataset.</a:t>
            </a:r>
            <a:endParaRPr sz="1329"/>
          </a:p>
          <a:p>
            <a:pPr indent="-304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29"/>
              <a:t>If it is ‘0’, the function could expect negative values from the dataset.</a:t>
            </a:r>
            <a:endParaRPr sz="1355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718850"/>
            <a:ext cx="53530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74250" y="605875"/>
            <a:ext cx="8955600" cy="4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ROC (Receiver Operating Characteristics) curve (</a:t>
            </a:r>
            <a:r>
              <a:rPr b="1" lang="en-GB" sz="1100">
                <a:solidFill>
                  <a:srgbClr val="B6D7A8"/>
                </a:solidFill>
              </a:rPr>
              <a:t>roc_curve</a:t>
            </a:r>
            <a:r>
              <a:rPr lang="en-GB" sz="1100">
                <a:solidFill>
                  <a:schemeClr val="dk1"/>
                </a:solidFill>
              </a:rPr>
              <a:t>) is used to understand a balance between True positives and False positives.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function roc_curve accepts two parameters: </a:t>
            </a:r>
            <a:r>
              <a:rPr b="1" lang="en-GB" sz="1100">
                <a:solidFill>
                  <a:srgbClr val="B6D7A8"/>
                </a:solidFill>
              </a:rPr>
              <a:t>actual_labels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rgbClr val="B6D7A8"/>
                </a:solidFill>
              </a:rPr>
              <a:t>predicted_probabilities.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The Graph would return Threshold values at different values of True positives and False positives.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An important note to consider is that we should use roc_curve </a:t>
            </a:r>
            <a:r>
              <a:rPr b="1" lang="en-GB" sz="1100">
                <a:solidFill>
                  <a:srgbClr val="E06666"/>
                </a:solidFill>
              </a:rPr>
              <a:t>only when the datasets are balanced.</a:t>
            </a:r>
            <a:endParaRPr b="1"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06666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</a:t>
            </a:r>
            <a:r>
              <a:rPr b="1" lang="en-GB" sz="1100">
                <a:solidFill>
                  <a:schemeClr val="dk1"/>
                </a:solidFill>
              </a:rPr>
              <a:t>oc_auc_score</a:t>
            </a:r>
            <a:r>
              <a:rPr lang="en-GB" sz="1100">
                <a:solidFill>
                  <a:schemeClr val="dk1"/>
                </a:solidFill>
              </a:rPr>
              <a:t> tells how capable the model is to classify the data, at different threshold values.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DD7E6B"/>
                </a:solidFill>
              </a:rPr>
              <a:t>A good amount of classification would appear near 1</a:t>
            </a:r>
            <a:r>
              <a:rPr lang="en-GB" sz="1100">
                <a:solidFill>
                  <a:schemeClr val="dk1"/>
                </a:solidFill>
              </a:rPr>
              <a:t>, and the opposite if the curve resides near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228575" y="178975"/>
            <a:ext cx="85206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</a:rPr>
              <a:t>ROC Curve </a:t>
            </a:r>
            <a:r>
              <a:rPr b="1" lang="en-GB" sz="1800">
                <a:solidFill>
                  <a:schemeClr val="accent4"/>
                </a:solidFill>
              </a:rPr>
              <a:t>and ROC AUC Score</a:t>
            </a:r>
            <a:endParaRPr b="1" sz="1800">
              <a:solidFill>
                <a:schemeClr val="accent4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90" y="1741515"/>
            <a:ext cx="3486150" cy="170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817375" y="3404750"/>
            <a:ext cx="108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ROC curve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325" y="1670200"/>
            <a:ext cx="3023225" cy="17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747400" y="3363350"/>
            <a:ext cx="127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ROC-AUC-Curve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9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4C2F4"/>
                </a:solidFill>
              </a:rPr>
              <a:t>Regression Metrics </a:t>
            </a:r>
            <a:endParaRPr b="1" sz="1800">
              <a:solidFill>
                <a:srgbClr val="A4C2F4"/>
              </a:solidFill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863550"/>
            <a:ext cx="85206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/>
              <a:t>Regression Algorithms are used to predict continuous values like salary, age, etc.</a:t>
            </a:r>
            <a:endParaRPr i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100">
                <a:solidFill>
                  <a:schemeClr val="accent4"/>
                </a:solidFill>
              </a:rPr>
              <a:t>m</a:t>
            </a:r>
            <a:r>
              <a:rPr b="1" lang="en-GB" sz="1100">
                <a:solidFill>
                  <a:schemeClr val="accent4"/>
                </a:solidFill>
              </a:rPr>
              <a:t>etrics.mean_absolute_error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100">
                <a:solidFill>
                  <a:schemeClr val="accent4"/>
                </a:solidFill>
              </a:rPr>
              <a:t>m</a:t>
            </a:r>
            <a:r>
              <a:rPr b="1" lang="en-GB" sz="1100">
                <a:solidFill>
                  <a:schemeClr val="accent4"/>
                </a:solidFill>
              </a:rPr>
              <a:t>etrics.mean_squared_error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100">
                <a:solidFill>
                  <a:schemeClr val="accent4"/>
                </a:solidFill>
              </a:rPr>
              <a:t>metrics.r2_score</a:t>
            </a:r>
            <a:endParaRPr b="1" sz="1200">
              <a:solidFill>
                <a:schemeClr val="accent4"/>
              </a:solidFill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09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A4C2F4"/>
                </a:solidFill>
              </a:rPr>
              <a:t>Plotting</a:t>
            </a:r>
            <a:endParaRPr b="1" sz="1800">
              <a:solidFill>
                <a:srgbClr val="A4C2F4"/>
              </a:solidFill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69900" y="2670275"/>
            <a:ext cx="85206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/>
              <a:t>API for creating data visualization</a:t>
            </a:r>
            <a:endParaRPr i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100">
                <a:solidFill>
                  <a:schemeClr val="accent4"/>
                </a:solidFill>
              </a:rPr>
              <a:t>metrics.plot_confusion_matrix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100">
                <a:solidFill>
                  <a:schemeClr val="accent4"/>
                </a:solidFill>
              </a:rPr>
              <a:t>metrics.plot_precision_recall_curve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100">
                <a:solidFill>
                  <a:schemeClr val="accent4"/>
                </a:solidFill>
              </a:rPr>
              <a:t>metrics.plot_roc_curve</a:t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75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Char char="●"/>
            </a:pPr>
            <a:r>
              <a:rPr b="1" lang="en-GB" sz="1200">
                <a:solidFill>
                  <a:srgbClr val="C9DAF8"/>
                </a:solidFill>
              </a:rPr>
              <a:t>Mean Absolute Error (MAE): </a:t>
            </a:r>
            <a:r>
              <a:rPr b="1" lang="en-GB" sz="1200">
                <a:solidFill>
                  <a:srgbClr val="FF9900"/>
                </a:solidFill>
              </a:rPr>
              <a:t>mean_absolute_error(actual_label, prediction_label)</a:t>
            </a:r>
            <a:endParaRPr b="1" sz="1200">
              <a:solidFill>
                <a:srgbClr val="FF99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200"/>
              <a:buChar char="○"/>
            </a:pPr>
            <a:r>
              <a:rPr lang="en-GB" sz="1200">
                <a:solidFill>
                  <a:srgbClr val="EA9999"/>
                </a:solidFill>
              </a:rPr>
              <a:t>Used to calculate prediction error of a Model linearly.</a:t>
            </a:r>
            <a:endParaRPr sz="1200">
              <a:solidFill>
                <a:srgbClr val="EA999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Formula: </a:t>
            </a:r>
            <a:r>
              <a:rPr lang="en-GB" sz="1200">
                <a:solidFill>
                  <a:srgbClr val="A4C2F4"/>
                </a:solidFill>
              </a:rPr>
              <a:t>(actual_value) - (predicted_value)</a:t>
            </a:r>
            <a:endParaRPr sz="1200">
              <a:solidFill>
                <a:srgbClr val="A4C2F4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4C2F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C9DAF8"/>
              </a:buClr>
              <a:buSzPts val="1200"/>
              <a:buChar char="●"/>
            </a:pPr>
            <a:r>
              <a:rPr b="1" lang="en-GB" sz="1200">
                <a:solidFill>
                  <a:srgbClr val="C9DAF8"/>
                </a:solidFill>
              </a:rPr>
              <a:t>Mean Squared Error (MSE): </a:t>
            </a:r>
            <a:r>
              <a:rPr b="1" lang="en-GB" sz="1200">
                <a:solidFill>
                  <a:srgbClr val="FF9900"/>
                </a:solidFill>
              </a:rPr>
              <a:t>mean_squared_error(actual_label, prediction_label)</a:t>
            </a:r>
            <a:endParaRPr b="1" sz="1200">
              <a:solidFill>
                <a:srgbClr val="C9DAF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200"/>
              <a:buChar char="○"/>
            </a:pPr>
            <a:r>
              <a:rPr lang="en-GB" sz="1200">
                <a:solidFill>
                  <a:srgbClr val="EA9999"/>
                </a:solidFill>
              </a:rPr>
              <a:t>Measure the amount of errors quadratically.</a:t>
            </a:r>
            <a:endParaRPr sz="1200">
              <a:solidFill>
                <a:srgbClr val="EA999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([(i-th predicted_value) - (i-th predicted_value)]**2 ) / (Number of observations)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C9DAF8"/>
              </a:buClr>
              <a:buSzPts val="1300"/>
              <a:buChar char="●"/>
            </a:pPr>
            <a:r>
              <a:rPr b="1" lang="en-GB" sz="1200">
                <a:solidFill>
                  <a:srgbClr val="C9DAF8"/>
                </a:solidFill>
              </a:rPr>
              <a:t>Coefficient of Determination </a:t>
            </a:r>
            <a:r>
              <a:rPr b="1" lang="en-GB" sz="1200">
                <a:solidFill>
                  <a:srgbClr val="C9DAF8"/>
                </a:solidFill>
              </a:rPr>
              <a:t>R</a:t>
            </a:r>
            <a:r>
              <a:rPr b="1" baseline="30000" lang="en-GB" sz="1200">
                <a:solidFill>
                  <a:srgbClr val="C9DAF8"/>
                </a:solidFill>
              </a:rPr>
              <a:t>2</a:t>
            </a:r>
            <a:r>
              <a:rPr b="1" lang="en-GB" sz="1200">
                <a:solidFill>
                  <a:srgbClr val="FF9900"/>
                </a:solidFill>
              </a:rPr>
              <a:t> : r2_score(actual_label, prediction_label)</a:t>
            </a:r>
            <a:endParaRPr b="1" baseline="30000" sz="1200">
              <a:solidFill>
                <a:srgbClr val="C9DAF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Tells how well the predicted data matches/approximates the real data.</a:t>
            </a:r>
            <a:endParaRPr baseline="30000" sz="1200">
              <a:solidFill>
                <a:schemeClr val="dk1"/>
              </a:solidFill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82125"/>
            <a:ext cx="85206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</a:rPr>
              <a:t>MAE, MSE and </a:t>
            </a:r>
            <a:r>
              <a:rPr b="1" lang="en-GB" sz="1777">
                <a:solidFill>
                  <a:schemeClr val="accent4"/>
                </a:solidFill>
              </a:rPr>
              <a:t>R</a:t>
            </a:r>
            <a:r>
              <a:rPr b="1" baseline="30000" lang="en-GB" sz="1777">
                <a:solidFill>
                  <a:schemeClr val="accent4"/>
                </a:solidFill>
              </a:rPr>
              <a:t>2</a:t>
            </a:r>
            <a:endParaRPr b="1" sz="1777">
              <a:solidFill>
                <a:schemeClr val="accent4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925" y="2694600"/>
            <a:ext cx="1777350" cy="7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563" y="3991919"/>
            <a:ext cx="2009775" cy="101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93575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A4C2F4"/>
                </a:solidFill>
              </a:rPr>
              <a:t>Plotting</a:t>
            </a:r>
            <a:endParaRPr b="1">
              <a:solidFill>
                <a:srgbClr val="A4C2F4"/>
              </a:solidFill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756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400">
                <a:solidFill>
                  <a:schemeClr val="accent4"/>
                </a:solidFill>
              </a:rPr>
              <a:t>M</a:t>
            </a:r>
            <a:r>
              <a:rPr b="1" lang="en-GB" sz="1400">
                <a:solidFill>
                  <a:schemeClr val="accent4"/>
                </a:solidFill>
              </a:rPr>
              <a:t>etrics.plot_confusion_matrix</a:t>
            </a:r>
            <a:endParaRPr b="1" sz="1400">
              <a:solidFill>
                <a:schemeClr val="accent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accent4"/>
                </a:solidFill>
              </a:rPr>
              <a:t>(modelData, ActualDataX, ActualDataY, normalize =’true’)</a:t>
            </a:r>
            <a:endParaRPr b="1" sz="1200">
              <a:solidFill>
                <a:schemeClr val="accent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Plot a Heatmap of Predicted values, Actual data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The rows and columns are divided into TP, FP, TN and FN.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400">
                <a:solidFill>
                  <a:schemeClr val="accent4"/>
                </a:solidFill>
              </a:rPr>
              <a:t>Metrics.plot_precision_recall_curve</a:t>
            </a:r>
            <a:endParaRPr b="1" sz="1400">
              <a:solidFill>
                <a:schemeClr val="accent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accent4"/>
                </a:solidFill>
              </a:rPr>
              <a:t>(modelData, ActualDataX, ActualDataY )</a:t>
            </a:r>
            <a:endParaRPr b="1" sz="1200">
              <a:solidFill>
                <a:schemeClr val="accent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Plot the Precision-Recall Curve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accent4"/>
                </a:solidFill>
              </a:rPr>
              <a:t>Metrics.plot_roc_curve</a:t>
            </a:r>
            <a:endParaRPr b="1" sz="1400">
              <a:solidFill>
                <a:schemeClr val="accent4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○"/>
            </a:pPr>
            <a:r>
              <a:rPr b="1" lang="en-GB" sz="1100">
                <a:solidFill>
                  <a:schemeClr val="accent4"/>
                </a:solidFill>
              </a:rPr>
              <a:t>(</a:t>
            </a:r>
            <a:r>
              <a:rPr b="1" lang="en-GB" sz="1200">
                <a:solidFill>
                  <a:schemeClr val="accent4"/>
                </a:solidFill>
              </a:rPr>
              <a:t>modelData, ActualDataX, ActualDataY</a:t>
            </a:r>
            <a:r>
              <a:rPr b="1" lang="en-GB" sz="1100">
                <a:solidFill>
                  <a:schemeClr val="accent4"/>
                </a:solidFill>
              </a:rPr>
              <a:t>)</a:t>
            </a:r>
            <a:endParaRPr b="1" sz="1100">
              <a:solidFill>
                <a:schemeClr val="accent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Plot ROC-Curve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350" y="310475"/>
            <a:ext cx="1761000" cy="160295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6"/>
          <p:cNvSpPr txBox="1"/>
          <p:nvPr/>
        </p:nvSpPr>
        <p:spPr>
          <a:xfrm>
            <a:off x="6943388" y="3986850"/>
            <a:ext cx="19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>
                <a:solidFill>
                  <a:schemeClr val="dk1"/>
                </a:solidFill>
              </a:rPr>
              <a:t>redits: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Link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875" y="1813050"/>
            <a:ext cx="3381175" cy="182575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392" y="3266967"/>
            <a:ext cx="2647826" cy="1366125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1829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A4C2F4"/>
                </a:solidFill>
              </a:rPr>
              <a:t>Pairwise Metrics</a:t>
            </a:r>
            <a:endParaRPr b="1">
              <a:solidFill>
                <a:srgbClr val="A4C2F4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/>
              <a:t>Provides a safe way to take distance matrix as input and Also perform pairwise distance between two Arrays.</a:t>
            </a:r>
            <a:endParaRPr b="1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</a:t>
            </a:r>
            <a:r>
              <a:rPr b="1" lang="en-GB" sz="1200">
                <a:solidFill>
                  <a:schemeClr val="accent4"/>
                </a:solidFill>
              </a:rPr>
              <a:t>airwise.cosine_distances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pairwise.euclidean_distances, pairwise.nan_euclidean_distances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pairwise.distance_metrics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pairwise.haversine_distances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pairwise.manhattan_distances</a:t>
            </a:r>
            <a:endParaRPr b="1"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107875" y="424475"/>
            <a:ext cx="8520600" cy="4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pairwise.cosine_distances(X, Y): </a:t>
            </a:r>
            <a:r>
              <a:rPr b="1" i="1" lang="en-GB" sz="1200">
                <a:solidFill>
                  <a:srgbClr val="A4C2F4"/>
                </a:solidFill>
              </a:rPr>
              <a:t>how similar the data objects are irrespective of their size</a:t>
            </a:r>
            <a:endParaRPr b="1" i="1" sz="1200">
              <a:solidFill>
                <a:srgbClr val="A4C2F4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Takes two inputs as Array-like matrices and compute the cosine distances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Formula: </a:t>
            </a:r>
            <a:r>
              <a:rPr b="1" lang="en-GB" sz="1200">
                <a:solidFill>
                  <a:srgbClr val="E06666"/>
                </a:solidFill>
              </a:rPr>
              <a:t>c</a:t>
            </a:r>
            <a:r>
              <a:rPr b="1" lang="en-GB" sz="1200">
                <a:solidFill>
                  <a:srgbClr val="EA9999"/>
                </a:solidFill>
              </a:rPr>
              <a:t>os(x,y) = (x * y) / (abs(x) * abs(y)</a:t>
            </a:r>
            <a:endParaRPr b="1" sz="12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pairwise.euclidean_distances(X, Y): </a:t>
            </a:r>
            <a:r>
              <a:rPr b="1" i="1" lang="en-GB" sz="1200">
                <a:solidFill>
                  <a:srgbClr val="A4C2F4"/>
                </a:solidFill>
              </a:rPr>
              <a:t>distance between two points on a graph plot</a:t>
            </a:r>
            <a:endParaRPr b="1" i="1" sz="1200">
              <a:solidFill>
                <a:srgbClr val="A4C2F4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Takes two inputs as Array-like matrices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Formula : </a:t>
            </a:r>
            <a:r>
              <a:rPr b="1" lang="en-GB" sz="1200">
                <a:solidFill>
                  <a:srgbClr val="EA9999"/>
                </a:solidFill>
              </a:rPr>
              <a:t>2√(a</a:t>
            </a:r>
            <a:r>
              <a:rPr b="1" baseline="30000" lang="en-GB" sz="1200">
                <a:solidFill>
                  <a:srgbClr val="EA9999"/>
                </a:solidFill>
              </a:rPr>
              <a:t>2</a:t>
            </a:r>
            <a:r>
              <a:rPr b="1" lang="en-GB" sz="1200">
                <a:solidFill>
                  <a:srgbClr val="EA9999"/>
                </a:solidFill>
              </a:rPr>
              <a:t>+b</a:t>
            </a:r>
            <a:r>
              <a:rPr b="1" baseline="30000" lang="en-GB" sz="1200">
                <a:solidFill>
                  <a:srgbClr val="EA9999"/>
                </a:solidFill>
              </a:rPr>
              <a:t>2</a:t>
            </a:r>
            <a:r>
              <a:rPr b="1" lang="en-GB" sz="1200">
                <a:solidFill>
                  <a:srgbClr val="EA9999"/>
                </a:solidFill>
              </a:rPr>
              <a:t>)</a:t>
            </a:r>
            <a:endParaRPr sz="1300">
              <a:solidFill>
                <a:srgbClr val="EA9999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</a:pPr>
            <a:r>
              <a:rPr b="1" lang="en-GB" sz="1200">
                <a:solidFill>
                  <a:schemeClr val="accent4"/>
                </a:solidFill>
              </a:rPr>
              <a:t>pairwise.nan_euclidean_distances : </a:t>
            </a:r>
            <a:r>
              <a:rPr b="1" i="1" lang="en-GB" sz="1200">
                <a:solidFill>
                  <a:srgbClr val="A4C2F4"/>
                </a:solidFill>
              </a:rPr>
              <a:t>used during presence of missing values</a:t>
            </a:r>
            <a:endParaRPr b="1" i="1" sz="12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pairwise.distance_metrics() : </a:t>
            </a:r>
            <a:r>
              <a:rPr i="1" lang="en-GB" sz="1200">
                <a:solidFill>
                  <a:schemeClr val="dk1"/>
                </a:solidFill>
              </a:rPr>
              <a:t>return valid metrics for pairwise_distances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pairwise.haversine_distances(X, Y): </a:t>
            </a:r>
            <a:r>
              <a:rPr b="1" i="1" lang="en-GB" sz="1200">
                <a:solidFill>
                  <a:srgbClr val="A4C2F4"/>
                </a:solidFill>
              </a:rPr>
              <a:t>Angular distance between two points on a sphere</a:t>
            </a:r>
            <a:endParaRPr b="1" i="1" sz="12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A4C2F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pairwise.manhattan_distances(X, Y): </a:t>
            </a:r>
            <a:r>
              <a:rPr b="1" i="1" lang="en-GB" sz="1200">
                <a:solidFill>
                  <a:srgbClr val="A4C2F4"/>
                </a:solidFill>
              </a:rPr>
              <a:t>Distance between two points measured axes at right angles.</a:t>
            </a:r>
            <a:endParaRPr b="1" sz="12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454175"/>
            <a:ext cx="8520600" cy="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Classification Metrics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Regression Metrics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Pairwise Metrics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Plotting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FC5E8"/>
                </a:solidFill>
              </a:rPr>
              <a:t>Classification Metrics</a:t>
            </a:r>
            <a:endParaRPr b="1">
              <a:solidFill>
                <a:srgbClr val="9FC5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86750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/>
              <a:t>Classification algorithms are used to predict/classify data into groups like male-female, etc.</a:t>
            </a:r>
            <a:endParaRPr i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</a:t>
            </a:r>
            <a:r>
              <a:rPr b="1" lang="en-GB" sz="1200">
                <a:solidFill>
                  <a:schemeClr val="accent4"/>
                </a:solidFill>
              </a:rPr>
              <a:t>etrics.auc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metrics.confusion_matrix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</a:t>
            </a:r>
            <a:r>
              <a:rPr b="1" lang="en-GB" sz="1200">
                <a:solidFill>
                  <a:schemeClr val="accent4"/>
                </a:solidFill>
              </a:rPr>
              <a:t>etrics.precision_score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metrics.average_precision_score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metrics.recall_score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metrics.precision_recall_curve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metrics.f1_score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metrics.accuracy_score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metrics.roc_curve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b="1" lang="en-GB" sz="1200">
                <a:solidFill>
                  <a:schemeClr val="accent4"/>
                </a:solidFill>
              </a:rPr>
              <a:t>metrics.roc_auc_score</a:t>
            </a:r>
            <a:endParaRPr b="1" sz="1200"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66000" y="337775"/>
            <a:ext cx="8520600" cy="4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b="1" lang="en-GB" sz="1400">
                <a:solidFill>
                  <a:schemeClr val="accent4"/>
                </a:solidFill>
              </a:rPr>
              <a:t>metrics.auc(x, y) - calculate Area Under Curve :</a:t>
            </a:r>
            <a:endParaRPr b="1" sz="1400">
              <a:solidFill>
                <a:schemeClr val="accent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This acts like performing definite integral between two points (x and y coordinates)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accent4"/>
                </a:solidFill>
              </a:rPr>
              <a:t>metrics.hamming_loss(actual_label, prediction_label):</a:t>
            </a:r>
            <a:endParaRPr b="1" sz="1400">
              <a:solidFill>
                <a:schemeClr val="accent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200"/>
              <a:buChar char="○"/>
            </a:pPr>
            <a:r>
              <a:rPr lang="en-GB" sz="1200">
                <a:solidFill>
                  <a:srgbClr val="E06666"/>
                </a:solidFill>
              </a:rPr>
              <a:t>Compute fraction of wrong labels to total number of labels</a:t>
            </a:r>
            <a:endParaRPr sz="1200">
              <a:solidFill>
                <a:srgbClr val="E0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Higher hamming loss score means more correct predictions (highest is 1).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75" y="1273125"/>
            <a:ext cx="2347225" cy="13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96725" y="18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69138"/>
                </a:solidFill>
              </a:rPr>
              <a:t>Confusion matrix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Classify the estimated values into four sections: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True Positives - (actual=1; predicted=1)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True negatives - (actual =0; predicted=0)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False negatives - (actual =1; predicted=0)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False positives - (actual=0, predicted=1)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First parameter (actual_labels) is the actual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Second parameter (predicted_labels) is the predicted data generated by the learning model(s)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Function would then classify these data and return a 2x2 matrix.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Eg: We created a dataframe </a:t>
            </a:r>
            <a:r>
              <a:rPr lang="en-GB" sz="1100">
                <a:solidFill>
                  <a:srgbClr val="B6D7A8"/>
                </a:solidFill>
              </a:rPr>
              <a:t>y_train</a:t>
            </a:r>
            <a:r>
              <a:rPr lang="en-GB" sz="1100">
                <a:solidFill>
                  <a:schemeClr val="dk1"/>
                </a:solidFill>
              </a:rPr>
              <a:t> which contained actual values of people survival, and then generated a random forest based on it which was labelled as </a:t>
            </a:r>
            <a:r>
              <a:rPr lang="en-GB" sz="1100">
                <a:solidFill>
                  <a:srgbClr val="B6D7A8"/>
                </a:solidFill>
              </a:rPr>
              <a:t>predictions.</a:t>
            </a:r>
            <a:endParaRPr sz="1100">
              <a:solidFill>
                <a:srgbClr val="B6D7A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Char char="●"/>
            </a:pPr>
            <a:r>
              <a:rPr lang="en-GB" sz="1100">
                <a:solidFill>
                  <a:srgbClr val="4A86E8"/>
                </a:solidFill>
              </a:rPr>
              <a:t>confusion_matrix(y_train,predictions)</a:t>
            </a:r>
            <a:endParaRPr sz="1100">
              <a:solidFill>
                <a:srgbClr val="4A86E8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25" y="2926650"/>
            <a:ext cx="24003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75" y="3491850"/>
            <a:ext cx="42291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56500" y="210250"/>
            <a:ext cx="8520600" cy="4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</a:rPr>
              <a:t>Precision score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</a:t>
            </a:r>
            <a:r>
              <a:rPr lang="en-GB" sz="1100">
                <a:solidFill>
                  <a:schemeClr val="dk1"/>
                </a:solidFill>
              </a:rPr>
              <a:t>sed to test accuracy of predicted values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Following is how precision is predicted: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03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9"/>
              <a:buChar char="●"/>
            </a:pPr>
            <a:r>
              <a:rPr b="1" lang="en-GB" sz="1129">
                <a:solidFill>
                  <a:srgbClr val="B6D7A8"/>
                </a:solidFill>
              </a:rPr>
              <a:t>precision_score(actual_label, predicted_label, pos_label=&lt;value&gt;)</a:t>
            </a:r>
            <a:endParaRPr b="1" sz="1129">
              <a:solidFill>
                <a:srgbClr val="B6D7A8"/>
              </a:solidFill>
            </a:endParaRPr>
          </a:p>
          <a:p>
            <a:pPr indent="-3003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"/>
              <a:buChar char="●"/>
            </a:pPr>
            <a:r>
              <a:rPr b="1" lang="en-GB" sz="1129">
                <a:solidFill>
                  <a:srgbClr val="B6D7A8"/>
                </a:solidFill>
              </a:rPr>
              <a:t>p</a:t>
            </a:r>
            <a:r>
              <a:rPr b="1" lang="en-GB" sz="1129">
                <a:solidFill>
                  <a:srgbClr val="B6D7A8"/>
                </a:solidFill>
              </a:rPr>
              <a:t>os_label</a:t>
            </a:r>
            <a:r>
              <a:rPr lang="en-GB" sz="1129">
                <a:solidFill>
                  <a:schemeClr val="dk1"/>
                </a:solidFill>
              </a:rPr>
              <a:t> is used to configure the operation. </a:t>
            </a:r>
            <a:endParaRPr sz="1129">
              <a:solidFill>
                <a:schemeClr val="dk1"/>
              </a:solidFill>
            </a:endParaRPr>
          </a:p>
          <a:p>
            <a:pPr indent="-3003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"/>
              <a:buChar char="●"/>
            </a:pPr>
            <a:r>
              <a:rPr lang="en-GB" sz="1129">
                <a:solidFill>
                  <a:schemeClr val="dk1"/>
                </a:solidFill>
              </a:rPr>
              <a:t>If set to ‘1’ it would mean that the function would expect only positive values from the dataset.</a:t>
            </a:r>
            <a:endParaRPr sz="1129">
              <a:solidFill>
                <a:schemeClr val="dk1"/>
              </a:solidFill>
            </a:endParaRPr>
          </a:p>
          <a:p>
            <a:pPr indent="-3003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"/>
              <a:buChar char="●"/>
            </a:pPr>
            <a:r>
              <a:rPr lang="en-GB" sz="1129">
                <a:solidFill>
                  <a:schemeClr val="dk1"/>
                </a:solidFill>
              </a:rPr>
              <a:t>If it is ‘0’, the function could expect negative values from the dataset.</a:t>
            </a:r>
            <a:endParaRPr sz="1129">
              <a:solidFill>
                <a:schemeClr val="dk1"/>
              </a:solidFill>
            </a:endParaRPr>
          </a:p>
          <a:p>
            <a:pPr indent="-3003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"/>
              <a:buChar char="●"/>
            </a:pPr>
            <a:r>
              <a:rPr lang="en-GB" sz="1129">
                <a:solidFill>
                  <a:schemeClr val="dk1"/>
                </a:solidFill>
              </a:rPr>
              <a:t>But in order to get actual accuracy of data, we use recall.</a:t>
            </a:r>
            <a:endParaRPr sz="11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03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9"/>
              <a:buChar char="●"/>
            </a:pPr>
            <a:r>
              <a:rPr b="1" lang="en-GB" sz="1129">
                <a:solidFill>
                  <a:schemeClr val="accent4"/>
                </a:solidFill>
              </a:rPr>
              <a:t>metrics.average_precision_score(y_true, y_score)</a:t>
            </a:r>
            <a:r>
              <a:rPr lang="en-GB" sz="1129">
                <a:solidFill>
                  <a:schemeClr val="dk1"/>
                </a:solidFill>
              </a:rPr>
              <a:t> returns </a:t>
            </a:r>
            <a:r>
              <a:rPr b="1" lang="en-GB" sz="1129">
                <a:solidFill>
                  <a:srgbClr val="E06666"/>
                </a:solidFill>
              </a:rPr>
              <a:t>weighted mean of precisions observed at each threshold</a:t>
            </a:r>
            <a:r>
              <a:rPr lang="en-GB" sz="1129">
                <a:solidFill>
                  <a:schemeClr val="dk1"/>
                </a:solidFill>
              </a:rPr>
              <a:t>, where an increased recall from previous threshold is used as weight.</a:t>
            </a:r>
            <a:endParaRPr sz="1129"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975" y="1306825"/>
            <a:ext cx="3876675" cy="14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50975" y="226875"/>
            <a:ext cx="8520600" cy="48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</a:rPr>
              <a:t>Recall score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 is used to validate the actual score (also known as sensitivity).</a:t>
            </a:r>
            <a:endParaRPr sz="11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</a:rPr>
              <a:t>Following is how recall is calculated: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130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9"/>
              <a:buChar char="●"/>
            </a:pPr>
            <a:r>
              <a:rPr b="1" lang="en-GB" sz="1329">
                <a:solidFill>
                  <a:srgbClr val="B6D7A8"/>
                </a:solidFill>
              </a:rPr>
              <a:t>recall_score(actual_label, predicted_labels, pos_value=&lt;value&gt;)</a:t>
            </a:r>
            <a:endParaRPr b="1" sz="1329">
              <a:solidFill>
                <a:srgbClr val="B6D7A8"/>
              </a:solidFill>
            </a:endParaRPr>
          </a:p>
          <a:p>
            <a:pPr indent="-3130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9"/>
              <a:buChar char="●"/>
            </a:pPr>
            <a:r>
              <a:rPr b="1" lang="en-GB" sz="1329">
                <a:solidFill>
                  <a:srgbClr val="B6D7A8"/>
                </a:solidFill>
              </a:rPr>
              <a:t>pos_label</a:t>
            </a:r>
            <a:r>
              <a:rPr lang="en-GB" sz="1329">
                <a:solidFill>
                  <a:schemeClr val="dk1"/>
                </a:solidFill>
              </a:rPr>
              <a:t> is used to configure the operation. </a:t>
            </a:r>
            <a:endParaRPr sz="1329">
              <a:solidFill>
                <a:schemeClr val="dk1"/>
              </a:solidFill>
            </a:endParaRPr>
          </a:p>
          <a:p>
            <a:pPr indent="-3130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9"/>
              <a:buChar char="●"/>
            </a:pPr>
            <a:r>
              <a:rPr lang="en-GB" sz="1329">
                <a:solidFill>
                  <a:schemeClr val="dk1"/>
                </a:solidFill>
              </a:rPr>
              <a:t>If set to ‘1’ it would mean that the function would expect only positive values from the dataset.</a:t>
            </a:r>
            <a:endParaRPr sz="1329">
              <a:solidFill>
                <a:schemeClr val="dk1"/>
              </a:solidFill>
            </a:endParaRPr>
          </a:p>
          <a:p>
            <a:pPr indent="-3130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9"/>
              <a:buChar char="●"/>
            </a:pPr>
            <a:r>
              <a:rPr lang="en-GB" sz="1329">
                <a:solidFill>
                  <a:schemeClr val="dk1"/>
                </a:solidFill>
              </a:rPr>
              <a:t>If it is ‘0’, the function could expect negative values from the dataset.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575" y="1482275"/>
            <a:ext cx="3031250" cy="16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54525" y="227850"/>
            <a:ext cx="8520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</a:rPr>
              <a:t>Precision Recall Curve</a:t>
            </a:r>
            <a:endParaRPr b="1" sz="1800">
              <a:solidFill>
                <a:schemeClr val="accent4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54525" y="68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rgbClr val="B6D7A8"/>
                </a:solidFill>
              </a:rPr>
              <a:t>precision_recall_curve(actual_label, probability_label)</a:t>
            </a:r>
            <a:r>
              <a:rPr lang="en-GB" sz="1100">
                <a:solidFill>
                  <a:schemeClr val="dk1"/>
                </a:solidFill>
              </a:rPr>
              <a:t> is used for understanding of data where precision and recall take place in terms of a threshold.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This function can be applied </a:t>
            </a:r>
            <a:r>
              <a:rPr b="1" lang="en-GB" sz="1100">
                <a:solidFill>
                  <a:srgbClr val="E06666"/>
                </a:solidFill>
              </a:rPr>
              <a:t>if the datasets are </a:t>
            </a:r>
            <a:r>
              <a:rPr b="1" lang="en-GB" sz="1100">
                <a:solidFill>
                  <a:srgbClr val="E06666"/>
                </a:solidFill>
              </a:rPr>
              <a:t>imbalanced.</a:t>
            </a:r>
            <a:endParaRPr b="1" sz="1100">
              <a:solidFill>
                <a:srgbClr val="E0666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Learning model can classify dataset values into one group if the threshold limit is crossed,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Else, the dataset values </a:t>
            </a:r>
            <a:r>
              <a:rPr lang="en-GB" sz="1100">
                <a:solidFill>
                  <a:schemeClr val="dk1"/>
                </a:solidFill>
              </a:rPr>
              <a:t>would</a:t>
            </a:r>
            <a:r>
              <a:rPr lang="en-GB" sz="1100">
                <a:solidFill>
                  <a:schemeClr val="dk1"/>
                </a:solidFill>
              </a:rPr>
              <a:t> be classified to a </a:t>
            </a:r>
            <a:r>
              <a:rPr lang="en-GB" sz="1100">
                <a:solidFill>
                  <a:schemeClr val="dk1"/>
                </a:solidFill>
              </a:rPr>
              <a:t>different</a:t>
            </a:r>
            <a:r>
              <a:rPr lang="en-GB" sz="1100">
                <a:solidFill>
                  <a:schemeClr val="dk1"/>
                </a:solidFill>
              </a:rPr>
              <a:t> group.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Eg: the RandomForest model could include a threshold value for a dataset of group of people which would survive once the threshold limit is crossed. If the threshold is not reached, the individual won’t survive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600" y="2205250"/>
            <a:ext cx="4217701" cy="22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2486025" y="4457700"/>
            <a:ext cx="35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>
                <a:solidFill>
                  <a:schemeClr val="dk1"/>
                </a:solidFill>
              </a:rPr>
              <a:t>redits: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murilogustileni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78675" y="182525"/>
            <a:ext cx="8877900" cy="4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</a:rPr>
              <a:t>Accuracy score</a:t>
            </a:r>
            <a:endParaRPr b="1">
              <a:solidFill>
                <a:schemeClr val="accent4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Used to measure model performance in terms of True </a:t>
            </a:r>
            <a:r>
              <a:rPr lang="en-GB" sz="1100">
                <a:solidFill>
                  <a:schemeClr val="dk1"/>
                </a:solidFill>
              </a:rPr>
              <a:t>positives and true negatives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Following is how accuracy is calculated: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B6D7A8"/>
              </a:buClr>
              <a:buSzPts val="1100"/>
              <a:buChar char="●"/>
            </a:pPr>
            <a:r>
              <a:rPr b="1" lang="en-GB" sz="1100">
                <a:solidFill>
                  <a:srgbClr val="B6D7A8"/>
                </a:solidFill>
              </a:rPr>
              <a:t>metrics.accuracy_score(y_true, y_pred)</a:t>
            </a:r>
            <a:endParaRPr b="1" sz="1100">
              <a:solidFill>
                <a:srgbClr val="B6D7A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Sometimes accuracy might not always be a good solution as for some cases it might become important to track both sides of a ratio.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Hence, recall becomes important in such cases.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675" y="1240775"/>
            <a:ext cx="4461475" cy="16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