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Lst>
  <p:sldIdLst>
    <p:sldId id="256" r:id="rId24"/>
    <p:sldId id="257" r:id="rId25"/>
    <p:sldId id="259" r:id="rId26"/>
    <p:sldId id="260" r:id="rId27"/>
    <p:sldId id="263" r:id="rId28"/>
    <p:sldId id="264" r:id="rId29"/>
    <p:sldId id="265" r:id="rId30"/>
    <p:sldId id="266" r:id="rId31"/>
    <p:sldId id="268"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27600" y="240480"/>
            <a:ext cx="553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5" name="PlaceHolder 1"/>
          <p:cNvSpPr>
            <a:spLocks noGrp="1"/>
          </p:cNvSpPr>
          <p:nvPr>
            <p:ph type="title"/>
          </p:nvPr>
        </p:nvSpPr>
        <p:spPr>
          <a:xfrm>
            <a:off x="327600" y="240480"/>
            <a:ext cx="553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38" name="PlaceHolder 1"/>
          <p:cNvSpPr>
            <a:spLocks noGrp="1"/>
          </p:cNvSpPr>
          <p:nvPr>
            <p:ph type="title"/>
          </p:nvPr>
        </p:nvSpPr>
        <p:spPr>
          <a:xfrm>
            <a:off x="327600" y="240480"/>
            <a:ext cx="553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2" name="PlaceHolder 1"/>
          <p:cNvSpPr>
            <a:spLocks noGrp="1"/>
          </p:cNvSpPr>
          <p:nvPr>
            <p:ph type="title"/>
          </p:nvPr>
        </p:nvSpPr>
        <p:spPr>
          <a:xfrm>
            <a:off x="327600" y="240480"/>
            <a:ext cx="553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27600" y="200880"/>
            <a:ext cx="4593600" cy="317304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3" name="PlaceHolder 2"/>
          <p:cNvSpPr>
            <a:spLocks noGrp="1"/>
          </p:cNvSpPr>
          <p:nvPr>
            <p:ph type="body"/>
          </p:nvPr>
        </p:nvSpPr>
        <p:spPr>
          <a:xfrm>
            <a:off x="5363640" y="0"/>
            <a:ext cx="378036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327600" y="25308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13160" y="3049560"/>
            <a:ext cx="2341080" cy="768600"/>
          </a:xfrm>
          <a:prstGeom prst="rect">
            <a:avLst/>
          </a:prstGeom>
          <a:noFill/>
          <a:ln w="0">
            <a:noFill/>
          </a:ln>
        </p:spPr>
        <p:txBody>
          <a:bodyPr lIns="91440" tIns="91440" rIns="91440" bIns="91440" anchor="b">
            <a:noAutofit/>
          </a:bodyPr>
          <a:lstStyle/>
          <a:p>
            <a:pPr indent="0">
              <a:lnSpc>
                <a:spcPct val="100000"/>
              </a:lnSpc>
              <a:buNone/>
            </a:pPr>
            <a:r>
              <a:rPr lang="fr-FR" sz="2600" b="0" strike="noStrike" spc="-1">
                <a:solidFill>
                  <a:schemeClr val="accent1"/>
                </a:solidFill>
                <a:latin typeface="Manrope"/>
                <a:ea typeface="Manrope"/>
              </a:rPr>
              <a:t>xx%</a:t>
            </a:r>
            <a:endParaRPr lang="fr-FR" sz="2600" b="0" strike="noStrike" spc="-1">
              <a:solidFill>
                <a:schemeClr val="dk1"/>
              </a:solidFill>
              <a:latin typeface="Arial"/>
            </a:endParaRPr>
          </a:p>
        </p:txBody>
      </p:sp>
      <p:sp>
        <p:nvSpPr>
          <p:cNvPr id="24" name="PlaceHolder 2"/>
          <p:cNvSpPr>
            <a:spLocks noGrp="1"/>
          </p:cNvSpPr>
          <p:nvPr>
            <p:ph type="title"/>
          </p:nvPr>
        </p:nvSpPr>
        <p:spPr>
          <a:xfrm>
            <a:off x="3401280" y="3049560"/>
            <a:ext cx="2341080" cy="768600"/>
          </a:xfrm>
          <a:prstGeom prst="rect">
            <a:avLst/>
          </a:prstGeom>
          <a:noFill/>
          <a:ln w="0">
            <a:noFill/>
          </a:ln>
        </p:spPr>
        <p:txBody>
          <a:bodyPr lIns="91440" tIns="91440" rIns="91440" bIns="91440" anchor="b">
            <a:noAutofit/>
          </a:bodyPr>
          <a:lstStyle/>
          <a:p>
            <a:pPr indent="0">
              <a:lnSpc>
                <a:spcPct val="100000"/>
              </a:lnSpc>
              <a:buNone/>
            </a:pPr>
            <a:r>
              <a:rPr lang="fr-FR" sz="2600" b="0" strike="noStrike" spc="-1">
                <a:solidFill>
                  <a:schemeClr val="accent1"/>
                </a:solidFill>
                <a:latin typeface="Manrope"/>
                <a:ea typeface="Manrope"/>
              </a:rPr>
              <a:t>xx%</a:t>
            </a:r>
            <a:endParaRPr lang="fr-FR" sz="2600" b="0" strike="noStrike" spc="-1">
              <a:solidFill>
                <a:schemeClr val="dk1"/>
              </a:solidFill>
              <a:latin typeface="Arial"/>
            </a:endParaRPr>
          </a:p>
        </p:txBody>
      </p:sp>
      <p:sp>
        <p:nvSpPr>
          <p:cNvPr id="25" name="PlaceHolder 3"/>
          <p:cNvSpPr>
            <a:spLocks noGrp="1"/>
          </p:cNvSpPr>
          <p:nvPr>
            <p:ph type="title"/>
          </p:nvPr>
        </p:nvSpPr>
        <p:spPr>
          <a:xfrm>
            <a:off x="6089400" y="3049560"/>
            <a:ext cx="2341080" cy="768600"/>
          </a:xfrm>
          <a:prstGeom prst="rect">
            <a:avLst/>
          </a:prstGeom>
          <a:noFill/>
          <a:ln w="0">
            <a:noFill/>
          </a:ln>
        </p:spPr>
        <p:txBody>
          <a:bodyPr lIns="91440" tIns="91440" rIns="91440" bIns="91440" anchor="b">
            <a:noAutofit/>
          </a:bodyPr>
          <a:lstStyle/>
          <a:p>
            <a:pPr indent="0">
              <a:lnSpc>
                <a:spcPct val="100000"/>
              </a:lnSpc>
              <a:buNone/>
            </a:pPr>
            <a:r>
              <a:rPr lang="fr-FR" sz="2600" b="0" strike="noStrike" spc="-1">
                <a:solidFill>
                  <a:schemeClr val="lt1"/>
                </a:solidFill>
                <a:latin typeface="Manrope"/>
                <a:ea typeface="Manrope"/>
              </a:rPr>
              <a:t>xx%</a:t>
            </a:r>
            <a:endParaRPr lang="fr-FR" sz="2600" b="0" strike="noStrike" spc="-1">
              <a:solidFill>
                <a:schemeClr val="dk1"/>
              </a:solidFill>
              <a:latin typeface="Arial"/>
            </a:endParaRPr>
          </a:p>
        </p:txBody>
      </p:sp>
      <p:sp>
        <p:nvSpPr>
          <p:cNvPr id="26" name="PlaceHolder 4"/>
          <p:cNvSpPr>
            <a:spLocks noGrp="1"/>
          </p:cNvSpPr>
          <p:nvPr>
            <p:ph type="title"/>
          </p:nvPr>
        </p:nvSpPr>
        <p:spPr>
          <a:xfrm>
            <a:off x="713160" y="900360"/>
            <a:ext cx="5251680" cy="1072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1"/>
                </a:solidFill>
                <a:latin typeface="Manrope"/>
                <a:ea typeface="Manrop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327600" y="25308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4" name="PlaceHolder 2"/>
          <p:cNvSpPr>
            <a:spLocks noGrp="1"/>
          </p:cNvSpPr>
          <p:nvPr>
            <p:ph type="body"/>
          </p:nvPr>
        </p:nvSpPr>
        <p:spPr>
          <a:xfrm>
            <a:off x="720000" y="990360"/>
            <a:ext cx="7703640" cy="3613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27600" y="2628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27600" y="25308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11800" y="878760"/>
            <a:ext cx="3636720" cy="102744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44" name="PlaceHolder 2"/>
          <p:cNvSpPr>
            <a:spLocks noGrp="1"/>
          </p:cNvSpPr>
          <p:nvPr>
            <p:ph type="body"/>
          </p:nvPr>
        </p:nvSpPr>
        <p:spPr>
          <a:xfrm>
            <a:off x="5643720" y="539640"/>
            <a:ext cx="2786760" cy="406404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341000"/>
            <a:ext cx="6575760" cy="16279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Manrope"/>
                <a:ea typeface="Manrop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8"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49" name="Google Shape;11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1" name="Google Shape;115;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53"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27600" y="25128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 name="PlaceHolder 2"/>
          <p:cNvSpPr>
            <a:spLocks noGrp="1"/>
          </p:cNvSpPr>
          <p:nvPr>
            <p:ph type="title"/>
          </p:nvPr>
        </p:nvSpPr>
        <p:spPr>
          <a:xfrm>
            <a:off x="720000" y="1326600"/>
            <a:ext cx="734400" cy="639720"/>
          </a:xfrm>
          <a:prstGeom prst="rect">
            <a:avLst/>
          </a:prstGeom>
          <a:noFill/>
          <a:ln w="0">
            <a:noFill/>
          </a:ln>
        </p:spPr>
        <p:txBody>
          <a:bodyPr lIns="91440" tIns="91440" rIns="91440" bIns="91440" anchor="b">
            <a:noAutofit/>
          </a:bodyPr>
          <a:lstStyle/>
          <a:p>
            <a:pPr indent="0">
              <a:lnSpc>
                <a:spcPct val="100000"/>
              </a:lnSpc>
              <a:buNone/>
            </a:pPr>
            <a:r>
              <a:rPr lang="fr-FR" sz="4400" b="0" strike="noStrike" spc="-1">
                <a:solidFill>
                  <a:schemeClr val="lt1"/>
                </a:solidFill>
                <a:latin typeface="Carattere"/>
                <a:ea typeface="Carattere"/>
              </a:rPr>
              <a:t>xx%</a:t>
            </a:r>
            <a:endParaRPr lang="fr-FR" sz="4400" b="0" strike="noStrike" spc="-1">
              <a:solidFill>
                <a:schemeClr val="dk1"/>
              </a:solidFill>
              <a:latin typeface="Arial"/>
            </a:endParaRPr>
          </a:p>
        </p:txBody>
      </p:sp>
      <p:sp>
        <p:nvSpPr>
          <p:cNvPr id="7" name="PlaceHolder 3"/>
          <p:cNvSpPr>
            <a:spLocks noGrp="1"/>
          </p:cNvSpPr>
          <p:nvPr>
            <p:ph type="title"/>
          </p:nvPr>
        </p:nvSpPr>
        <p:spPr>
          <a:xfrm>
            <a:off x="720000" y="2947320"/>
            <a:ext cx="734400" cy="639720"/>
          </a:xfrm>
          <a:prstGeom prst="rect">
            <a:avLst/>
          </a:prstGeom>
          <a:noFill/>
          <a:ln w="0">
            <a:noFill/>
          </a:ln>
        </p:spPr>
        <p:txBody>
          <a:bodyPr lIns="91440" tIns="91440" rIns="91440" bIns="91440" anchor="b">
            <a:noAutofit/>
          </a:bodyPr>
          <a:lstStyle/>
          <a:p>
            <a:pPr indent="0">
              <a:lnSpc>
                <a:spcPct val="100000"/>
              </a:lnSpc>
              <a:buNone/>
            </a:pPr>
            <a:r>
              <a:rPr lang="fr-FR" sz="4400" b="0" strike="noStrike" spc="-1">
                <a:solidFill>
                  <a:schemeClr val="lt1"/>
                </a:solidFill>
                <a:latin typeface="Carattere"/>
                <a:ea typeface="Carattere"/>
              </a:rPr>
              <a:t>xx%</a:t>
            </a:r>
            <a:endParaRPr lang="fr-FR" sz="4400" b="0" strike="noStrike" spc="-1">
              <a:solidFill>
                <a:schemeClr val="dk1"/>
              </a:solidFill>
              <a:latin typeface="Arial"/>
            </a:endParaRPr>
          </a:p>
        </p:txBody>
      </p:sp>
      <p:sp>
        <p:nvSpPr>
          <p:cNvPr id="8" name="PlaceHolder 4"/>
          <p:cNvSpPr>
            <a:spLocks noGrp="1"/>
          </p:cNvSpPr>
          <p:nvPr>
            <p:ph type="title"/>
          </p:nvPr>
        </p:nvSpPr>
        <p:spPr>
          <a:xfrm>
            <a:off x="4883400" y="1326600"/>
            <a:ext cx="734400" cy="639720"/>
          </a:xfrm>
          <a:prstGeom prst="rect">
            <a:avLst/>
          </a:prstGeom>
          <a:noFill/>
          <a:ln w="0">
            <a:noFill/>
          </a:ln>
        </p:spPr>
        <p:txBody>
          <a:bodyPr lIns="91440" tIns="91440" rIns="91440" bIns="91440" anchor="b">
            <a:noAutofit/>
          </a:bodyPr>
          <a:lstStyle/>
          <a:p>
            <a:pPr indent="0">
              <a:lnSpc>
                <a:spcPct val="100000"/>
              </a:lnSpc>
              <a:buNone/>
            </a:pPr>
            <a:r>
              <a:rPr lang="fr-FR" sz="4400" b="0" strike="noStrike" spc="-1">
                <a:solidFill>
                  <a:schemeClr val="lt1"/>
                </a:solidFill>
                <a:latin typeface="Carattere"/>
                <a:ea typeface="Carattere"/>
              </a:rPr>
              <a:t>xx%</a:t>
            </a:r>
            <a:endParaRPr lang="fr-FR" sz="4400" b="0" strike="noStrike" spc="-1">
              <a:solidFill>
                <a:schemeClr val="dk1"/>
              </a:solidFill>
              <a:latin typeface="Arial"/>
            </a:endParaRPr>
          </a:p>
        </p:txBody>
      </p:sp>
      <p:sp>
        <p:nvSpPr>
          <p:cNvPr id="9" name="PlaceHolder 5"/>
          <p:cNvSpPr>
            <a:spLocks noGrp="1"/>
          </p:cNvSpPr>
          <p:nvPr>
            <p:ph type="title"/>
          </p:nvPr>
        </p:nvSpPr>
        <p:spPr>
          <a:xfrm>
            <a:off x="4883400" y="2947320"/>
            <a:ext cx="734400" cy="639720"/>
          </a:xfrm>
          <a:prstGeom prst="rect">
            <a:avLst/>
          </a:prstGeom>
          <a:noFill/>
          <a:ln w="0">
            <a:noFill/>
          </a:ln>
        </p:spPr>
        <p:txBody>
          <a:bodyPr lIns="91440" tIns="91440" rIns="91440" bIns="91440" anchor="b">
            <a:noAutofit/>
          </a:bodyPr>
          <a:lstStyle/>
          <a:p>
            <a:pPr indent="0">
              <a:lnSpc>
                <a:spcPct val="100000"/>
              </a:lnSpc>
              <a:buNone/>
            </a:pPr>
            <a:r>
              <a:rPr lang="fr-FR" sz="4400" b="0" strike="noStrike" spc="-1">
                <a:solidFill>
                  <a:schemeClr val="lt1"/>
                </a:solidFill>
                <a:latin typeface="Carattere"/>
                <a:ea typeface="Carattere"/>
              </a:rPr>
              <a:t>xx%</a:t>
            </a:r>
            <a:endParaRPr lang="fr-FR" sz="4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713160" y="25308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026000" y="1046160"/>
            <a:ext cx="7674840" cy="9262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27600" y="209160"/>
            <a:ext cx="4669560" cy="102744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14" name="PlaceHolder 2"/>
          <p:cNvSpPr>
            <a:spLocks noGrp="1"/>
          </p:cNvSpPr>
          <p:nvPr>
            <p:ph type="body"/>
          </p:nvPr>
        </p:nvSpPr>
        <p:spPr>
          <a:xfrm>
            <a:off x="5230800" y="0"/>
            <a:ext cx="3912840" cy="515088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6291720" y="324360"/>
            <a:ext cx="2401920" cy="91620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16" name="PlaceHolder 2"/>
          <p:cNvSpPr>
            <a:spLocks noGrp="1"/>
          </p:cNvSpPr>
          <p:nvPr>
            <p:ph type="body"/>
          </p:nvPr>
        </p:nvSpPr>
        <p:spPr>
          <a:xfrm>
            <a:off x="229320" y="207000"/>
            <a:ext cx="2209320" cy="3193920"/>
          </a:xfrm>
          <a:prstGeom prst="rect">
            <a:avLst/>
          </a:prstGeom>
          <a:noFill/>
          <a:ln w="0">
            <a:noFill/>
          </a:ln>
        </p:spPr>
        <p:txBody>
          <a:bodyPr lIns="90000" tIns="45000" rIns="90000" bIns="45000" anchor="t">
            <a:normAutofit fontScale="21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7" name="PlaceHolder 3"/>
          <p:cNvSpPr>
            <a:spLocks noGrp="1"/>
          </p:cNvSpPr>
          <p:nvPr>
            <p:ph type="body"/>
          </p:nvPr>
        </p:nvSpPr>
        <p:spPr>
          <a:xfrm>
            <a:off x="229320" y="3601800"/>
            <a:ext cx="2209320" cy="1541520"/>
          </a:xfrm>
          <a:prstGeom prst="rect">
            <a:avLst/>
          </a:prstGeom>
          <a:noFill/>
          <a:ln w="0">
            <a:noFill/>
          </a:ln>
        </p:spPr>
        <p:txBody>
          <a:bodyPr lIns="90000" tIns="45000" rIns="90000" bIns="45000" anchor="t">
            <a:normAutofit fontScale="6111"/>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8" name="PlaceHolder 4"/>
          <p:cNvSpPr>
            <a:spLocks noGrp="1"/>
          </p:cNvSpPr>
          <p:nvPr>
            <p:ph type="body"/>
          </p:nvPr>
        </p:nvSpPr>
        <p:spPr>
          <a:xfrm>
            <a:off x="2607120" y="1506240"/>
            <a:ext cx="2367720" cy="2528280"/>
          </a:xfrm>
          <a:prstGeom prst="rect">
            <a:avLst/>
          </a:prstGeom>
          <a:noFill/>
          <a:ln w="0">
            <a:noFill/>
          </a:ln>
        </p:spPr>
        <p:txBody>
          <a:bodyPr lIns="90000" tIns="45000" rIns="90000" bIns="45000" anchor="t">
            <a:normAutofit fontScale="18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9" name="PlaceHolder 5"/>
          <p:cNvSpPr>
            <a:spLocks noGrp="1"/>
          </p:cNvSpPr>
          <p:nvPr>
            <p:ph type="body"/>
          </p:nvPr>
        </p:nvSpPr>
        <p:spPr>
          <a:xfrm>
            <a:off x="2607120" y="-36360"/>
            <a:ext cx="2367720" cy="141372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0" name="PlaceHolder 6"/>
          <p:cNvSpPr>
            <a:spLocks noGrp="1"/>
          </p:cNvSpPr>
          <p:nvPr>
            <p:ph type="body"/>
          </p:nvPr>
        </p:nvSpPr>
        <p:spPr>
          <a:xfrm>
            <a:off x="2607120" y="4163760"/>
            <a:ext cx="2367720" cy="979560"/>
          </a:xfrm>
          <a:prstGeom prst="rect">
            <a:avLst/>
          </a:prstGeom>
          <a:noFill/>
          <a:ln w="0">
            <a:noFill/>
          </a:ln>
        </p:spPr>
        <p:txBody>
          <a:bodyPr lIns="90000" tIns="45000" rIns="90000" bIns="45000" anchor="t">
            <a:normAutofit fontScale="6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27600" y="25308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Google Shape;122;p28"/>
          <p:cNvCxnSpPr/>
          <p:nvPr/>
        </p:nvCxnSpPr>
        <p:spPr>
          <a:xfrm>
            <a:off x="-5040" y="4126680"/>
            <a:ext cx="9182160" cy="360"/>
          </a:xfrm>
          <a:prstGeom prst="straightConnector1">
            <a:avLst/>
          </a:prstGeom>
          <a:ln w="9525">
            <a:solidFill>
              <a:srgbClr val="2B3D2D"/>
            </a:solidFill>
            <a:round/>
          </a:ln>
        </p:spPr>
      </p:cxnSp>
      <p:sp>
        <p:nvSpPr>
          <p:cNvPr id="56" name="PlaceHolder 1"/>
          <p:cNvSpPr>
            <a:spLocks noGrp="1"/>
          </p:cNvSpPr>
          <p:nvPr>
            <p:ph type="title"/>
          </p:nvPr>
        </p:nvSpPr>
        <p:spPr>
          <a:xfrm>
            <a:off x="2354974" y="1171935"/>
            <a:ext cx="4590720" cy="2742998"/>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dirty="0">
                <a:solidFill>
                  <a:schemeClr val="dk1"/>
                </a:solidFill>
                <a:latin typeface="Manrope"/>
                <a:ea typeface="Manrope"/>
              </a:rPr>
              <a:t>Agritech Safeguard</a:t>
            </a:r>
            <a:endParaRPr lang="fr-FR" sz="4500" b="0" strike="noStrike" spc="-1" dirty="0">
              <a:solidFill>
                <a:schemeClr val="dk1"/>
              </a:solidFill>
              <a:latin typeface="Arial"/>
            </a:endParaRPr>
          </a:p>
        </p:txBody>
      </p:sp>
      <p:sp>
        <p:nvSpPr>
          <p:cNvPr id="57" name="PlaceHolder 2"/>
          <p:cNvSpPr>
            <a:spLocks noGrp="1"/>
          </p:cNvSpPr>
          <p:nvPr>
            <p:ph type="subTitle"/>
          </p:nvPr>
        </p:nvSpPr>
        <p:spPr>
          <a:xfrm>
            <a:off x="323999" y="4210200"/>
            <a:ext cx="6112519" cy="5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Open Sans"/>
                <a:ea typeface="Open Sans"/>
              </a:rPr>
              <a:t>Plant Disease Detection using Deep Learning (DenseNet121 + TensorFlow)</a:t>
            </a:r>
            <a:endParaRPr lang="en-US" sz="1200" b="0" strike="noStrike" spc="-1" dirty="0">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286126" y="431146"/>
            <a:ext cx="2321718" cy="623318"/>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3000" b="0" strike="noStrike" spc="-1" dirty="0">
                <a:solidFill>
                  <a:schemeClr val="dk1"/>
                </a:solidFill>
                <a:latin typeface="Manrope"/>
                <a:ea typeface="Manrope"/>
              </a:rPr>
              <a:t>Introduction</a:t>
            </a:r>
            <a:endParaRPr lang="fr-FR" sz="3000" b="0" strike="noStrike" spc="-1" dirty="0">
              <a:solidFill>
                <a:schemeClr val="dk1"/>
              </a:solidFill>
              <a:latin typeface="Arial"/>
            </a:endParaRPr>
          </a:p>
        </p:txBody>
      </p:sp>
      <p:sp>
        <p:nvSpPr>
          <p:cNvPr id="59" name="PlaceHolder 2"/>
          <p:cNvSpPr>
            <a:spLocks noGrp="1"/>
          </p:cNvSpPr>
          <p:nvPr>
            <p:ph type="subTitle"/>
          </p:nvPr>
        </p:nvSpPr>
        <p:spPr>
          <a:xfrm>
            <a:off x="764381" y="1386247"/>
            <a:ext cx="7665244" cy="3492933"/>
          </a:xfrm>
          <a:prstGeom prst="rect">
            <a:avLst/>
          </a:prstGeom>
          <a:noFill/>
          <a:ln w="0">
            <a:noFill/>
          </a:ln>
        </p:spPr>
        <p:txBody>
          <a:bodyPr lIns="91440" tIns="91440" rIns="91440" bIns="91440" anchor="t">
            <a:noAutofit/>
          </a:bodyPr>
          <a:lstStyle/>
          <a:p>
            <a:pPr marL="457200">
              <a:lnSpc>
                <a:spcPct val="100000"/>
              </a:lnSpc>
              <a:buFont typeface="+mj-lt"/>
              <a:buAutoNum type="arabicPeriod"/>
              <a:tabLst>
                <a:tab pos="0" algn="l"/>
              </a:tabLst>
            </a:pPr>
            <a:r>
              <a:rPr lang="en-US" sz="1200" dirty="0">
                <a:latin typeface="Open Sans" panose="020B0606030504020204" pitchFamily="34" charset="0"/>
                <a:ea typeface="Open Sans" panose="020B0606030504020204" pitchFamily="34" charset="0"/>
                <a:cs typeface="Open Sans" panose="020B0606030504020204" pitchFamily="34" charset="0"/>
              </a:rPr>
              <a:t>The first step is to gather a dataset of images containing both healthy and diseased plant samples. You can also find such datasets online or collect them yourself.</a:t>
            </a:r>
          </a:p>
          <a:p>
            <a:pPr marL="457200">
              <a:lnSpc>
                <a:spcPct val="100000"/>
              </a:lnSpc>
              <a:buFont typeface="+mj-lt"/>
              <a:buAutoNum type="arabicPeriod"/>
              <a:tabLst>
                <a:tab pos="0" algn="l"/>
              </a:tabLst>
            </a:pPr>
            <a:r>
              <a:rPr lang="en-US" sz="1200" dirty="0">
                <a:latin typeface="Open Sans" panose="020B0606030504020204" pitchFamily="34" charset="0"/>
                <a:ea typeface="Open Sans" panose="020B0606030504020204" pitchFamily="34" charset="0"/>
                <a:cs typeface="Open Sans" panose="020B0606030504020204" pitchFamily="34" charset="0"/>
              </a:rPr>
              <a:t>Once you have your dataset, you must preprocess the images. This may involve resizing, normalization, and augmentation techniques to enhance the model's generalization ability. </a:t>
            </a:r>
          </a:p>
          <a:p>
            <a:pPr marL="457200">
              <a:lnSpc>
                <a:spcPct val="100000"/>
              </a:lnSpc>
              <a:buFont typeface="+mj-lt"/>
              <a:buAutoNum type="arabicPeriod"/>
              <a:tabLst>
                <a:tab pos="0" algn="l"/>
              </a:tabLst>
            </a:pPr>
            <a:r>
              <a:rPr lang="en-US" sz="1200" dirty="0">
                <a:latin typeface="Open Sans" panose="020B0606030504020204" pitchFamily="34" charset="0"/>
                <a:ea typeface="Open Sans" panose="020B0606030504020204" pitchFamily="34" charset="0"/>
                <a:cs typeface="Open Sans" panose="020B0606030504020204" pitchFamily="34" charset="0"/>
              </a:rPr>
              <a:t>Choose a suitable machine learning or deep learning model architecture to train on the extracted features. For plant disease detection, CNNs are commonly used because of their ability to automatically learn hierarchical features from images. </a:t>
            </a:r>
          </a:p>
          <a:p>
            <a:pPr marL="457200">
              <a:lnSpc>
                <a:spcPct val="100000"/>
              </a:lnSpc>
              <a:buFont typeface="+mj-lt"/>
              <a:buAutoNum type="arabicPeriod"/>
              <a:tabLst>
                <a:tab pos="0" algn="l"/>
              </a:tabLst>
            </a:pPr>
            <a:r>
              <a:rPr lang="en-US" sz="1200" dirty="0">
                <a:latin typeface="Open Sans" panose="020B0606030504020204" pitchFamily="34" charset="0"/>
                <a:ea typeface="Open Sans" panose="020B0606030504020204" pitchFamily="34" charset="0"/>
                <a:cs typeface="Open Sans" panose="020B0606030504020204" pitchFamily="34" charset="0"/>
              </a:rPr>
              <a:t>Split your dataset into training and validation sets. Train your model on the training set and validate it on the validation set. Adjust hyperparameters as needed to improve performance and prevent overfitting. </a:t>
            </a:r>
          </a:p>
          <a:p>
            <a:pPr marL="457200">
              <a:lnSpc>
                <a:spcPct val="100000"/>
              </a:lnSpc>
              <a:buFont typeface="+mj-lt"/>
              <a:buAutoNum type="arabicPeriod"/>
              <a:tabLst>
                <a:tab pos="0" algn="l"/>
              </a:tabLst>
            </a:pPr>
            <a:r>
              <a:rPr lang="en-US" sz="1200" dirty="0">
                <a:latin typeface="Open Sans" panose="020B0606030504020204" pitchFamily="34" charset="0"/>
                <a:ea typeface="Open Sans" panose="020B0606030504020204" pitchFamily="34" charset="0"/>
                <a:cs typeface="Open Sans" panose="020B0606030504020204" pitchFamily="34" charset="0"/>
              </a:rPr>
              <a:t>Evaluate the performance of your model using metrics such as accuracy, precision, recall, and F1-score. </a:t>
            </a:r>
          </a:p>
          <a:p>
            <a:pPr marL="457200">
              <a:lnSpc>
                <a:spcPct val="100000"/>
              </a:lnSpc>
              <a:buFont typeface="+mj-lt"/>
              <a:buAutoNum type="arabicPeriod"/>
              <a:tabLst>
                <a:tab pos="0" algn="l"/>
              </a:tabLst>
            </a:pPr>
            <a:r>
              <a:rPr lang="en-US" sz="1200" dirty="0">
                <a:latin typeface="Open Sans" panose="020B0606030504020204" pitchFamily="34" charset="0"/>
                <a:ea typeface="Open Sans" panose="020B0606030504020204" pitchFamily="34" charset="0"/>
                <a:cs typeface="Open Sans" panose="020B0606030504020204" pitchFamily="34" charset="0"/>
              </a:rPr>
              <a:t>Once Everything is complete, it is ready to implement in the real world.</a:t>
            </a:r>
          </a:p>
        </p:txBody>
      </p:sp>
      <p:cxnSp>
        <p:nvCxnSpPr>
          <p:cNvPr id="60" name="Google Shape;177;p33"/>
          <p:cNvCxnSpPr/>
          <p:nvPr/>
        </p:nvCxnSpPr>
        <p:spPr>
          <a:xfrm>
            <a:off x="-38160" y="1260203"/>
            <a:ext cx="9182160" cy="360"/>
          </a:xfrm>
          <a:prstGeom prst="straightConnector1">
            <a:avLst/>
          </a:prstGeom>
          <a:ln w="9525">
            <a:solidFill>
              <a:srgbClr val="2B3D2D"/>
            </a:solidFill>
            <a:rou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Google Shape;157;p31"/>
          <p:cNvCxnSpPr/>
          <p:nvPr/>
        </p:nvCxnSpPr>
        <p:spPr>
          <a:xfrm>
            <a:off x="0" y="1153957"/>
            <a:ext cx="9182160" cy="360"/>
          </a:xfrm>
          <a:prstGeom prst="straightConnector1">
            <a:avLst/>
          </a:prstGeom>
          <a:ln w="9525">
            <a:solidFill>
              <a:srgbClr val="2B3D2D"/>
            </a:solidFill>
            <a:round/>
          </a:ln>
        </p:spPr>
      </p:cxnSp>
      <p:sp>
        <p:nvSpPr>
          <p:cNvPr id="68" name="PlaceHolder 1"/>
          <p:cNvSpPr>
            <a:spLocks noGrp="1"/>
          </p:cNvSpPr>
          <p:nvPr>
            <p:ph type="title"/>
          </p:nvPr>
        </p:nvSpPr>
        <p:spPr>
          <a:xfrm>
            <a:off x="3526458" y="281159"/>
            <a:ext cx="1881361" cy="598275"/>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700" b="0" strike="noStrike" spc="-1" dirty="0">
                <a:solidFill>
                  <a:schemeClr val="dk1"/>
                </a:solidFill>
                <a:latin typeface="Manrope"/>
                <a:ea typeface="Manrope"/>
              </a:rPr>
              <a:t>Objectives</a:t>
            </a:r>
            <a:endParaRPr lang="fr-FR" sz="2700" b="0" strike="noStrike" spc="-1" dirty="0">
              <a:solidFill>
                <a:schemeClr val="dk1"/>
              </a:solidFill>
              <a:latin typeface="Arial"/>
            </a:endParaRPr>
          </a:p>
        </p:txBody>
      </p:sp>
      <p:sp>
        <p:nvSpPr>
          <p:cNvPr id="69" name="PlaceHolder 2"/>
          <p:cNvSpPr>
            <a:spLocks noGrp="1"/>
          </p:cNvSpPr>
          <p:nvPr>
            <p:ph type="subTitle"/>
          </p:nvPr>
        </p:nvSpPr>
        <p:spPr>
          <a:xfrm>
            <a:off x="400051" y="1428840"/>
            <a:ext cx="8208168" cy="3485340"/>
          </a:xfrm>
          <a:prstGeom prst="rect">
            <a:avLst/>
          </a:prstGeom>
          <a:noFill/>
          <a:ln w="0">
            <a:noFill/>
          </a:ln>
        </p:spPr>
        <p:txBody>
          <a:bodyPr lIns="91440" tIns="91440" rIns="91440" bIns="91440" anchor="t">
            <a:noAutofit/>
          </a:bodyPr>
          <a:lstStyle/>
          <a:p>
            <a:pPr marL="457200" algn="just">
              <a:lnSpc>
                <a:spcPct val="100000"/>
              </a:lnSpc>
              <a:buAutoNum type="arabicParenR"/>
              <a:tabLst>
                <a:tab pos="0" algn="l"/>
              </a:tabLst>
            </a:pPr>
            <a:r>
              <a:rPr lang="en-US" sz="1200" b="1" dirty="0">
                <a:latin typeface="Open Sans" panose="020B0606030504020204" pitchFamily="34" charset="0"/>
                <a:ea typeface="Open Sans" panose="020B0606030504020204" pitchFamily="34" charset="0"/>
                <a:cs typeface="Open Sans" panose="020B0606030504020204" pitchFamily="34" charset="0"/>
              </a:rPr>
              <a:t>Early Detection</a:t>
            </a:r>
            <a:r>
              <a:rPr lang="en-US" sz="1200" dirty="0">
                <a:latin typeface="Open Sans" panose="020B0606030504020204" pitchFamily="34" charset="0"/>
                <a:ea typeface="Open Sans" panose="020B0606030504020204" pitchFamily="34" charset="0"/>
                <a:cs typeface="Open Sans" panose="020B0606030504020204" pitchFamily="34" charset="0"/>
              </a:rPr>
              <a:t>: Identify plant diseases early to prevent spread and minimize crop damage, thus boosting productivity.  </a:t>
            </a:r>
          </a:p>
          <a:p>
            <a:pPr marL="457200" algn="just">
              <a:lnSpc>
                <a:spcPct val="100000"/>
              </a:lnSpc>
              <a:buAutoNum type="arabicParenR"/>
              <a:tabLst>
                <a:tab pos="0" algn="l"/>
              </a:tabLst>
            </a:pPr>
            <a:r>
              <a:rPr lang="en-US" sz="1200" b="1" dirty="0">
                <a:latin typeface="Open Sans" panose="020B0606030504020204" pitchFamily="34" charset="0"/>
                <a:ea typeface="Open Sans" panose="020B0606030504020204" pitchFamily="34" charset="0"/>
                <a:cs typeface="Open Sans" panose="020B0606030504020204" pitchFamily="34" charset="0"/>
              </a:rPr>
              <a:t>Accurate Diagnosis</a:t>
            </a:r>
            <a:r>
              <a:rPr lang="en-US" sz="1200" dirty="0">
                <a:latin typeface="Open Sans" panose="020B0606030504020204" pitchFamily="34" charset="0"/>
                <a:ea typeface="Open Sans" panose="020B0606030504020204" pitchFamily="34" charset="0"/>
                <a:cs typeface="Open Sans" panose="020B0606030504020204" pitchFamily="34" charset="0"/>
              </a:rPr>
              <a:t>: Accurately diagnose and distinguish between various diseases, including fungal, viral, nutrient deficiencies, and pests. </a:t>
            </a:r>
          </a:p>
          <a:p>
            <a:pPr marL="457200" algn="just">
              <a:lnSpc>
                <a:spcPct val="100000"/>
              </a:lnSpc>
              <a:buAutoNum type="arabicParenR"/>
              <a:tabLst>
                <a:tab pos="0" algn="l"/>
              </a:tabLst>
            </a:pPr>
            <a:r>
              <a:rPr lang="en-US" sz="1200" b="1" dirty="0">
                <a:latin typeface="Open Sans" panose="020B0606030504020204" pitchFamily="34" charset="0"/>
                <a:ea typeface="Open Sans" panose="020B0606030504020204" pitchFamily="34" charset="0"/>
                <a:cs typeface="Open Sans" panose="020B0606030504020204" pitchFamily="34" charset="0"/>
              </a:rPr>
              <a:t>Timely Intervention</a:t>
            </a:r>
            <a:r>
              <a:rPr lang="en-US" sz="1200" dirty="0">
                <a:latin typeface="Open Sans" panose="020B0606030504020204" pitchFamily="34" charset="0"/>
                <a:ea typeface="Open Sans" panose="020B0606030504020204" pitchFamily="34" charset="0"/>
                <a:cs typeface="Open Sans" panose="020B0606030504020204" pitchFamily="34" charset="0"/>
              </a:rPr>
              <a:t>: Enable quick actions, such as applying treatments to mitigate disease spread and reduce crop losses. </a:t>
            </a:r>
          </a:p>
          <a:p>
            <a:pPr marL="457200" algn="just">
              <a:lnSpc>
                <a:spcPct val="100000"/>
              </a:lnSpc>
              <a:buAutoNum type="arabicParenR"/>
              <a:tabLst>
                <a:tab pos="0" algn="l"/>
              </a:tabLst>
            </a:pPr>
            <a:r>
              <a:rPr lang="en-US" sz="1200" b="1" dirty="0">
                <a:latin typeface="Open Sans" panose="020B0606030504020204" pitchFamily="34" charset="0"/>
                <a:ea typeface="Open Sans" panose="020B0606030504020204" pitchFamily="34" charset="0"/>
                <a:cs typeface="Open Sans" panose="020B0606030504020204" pitchFamily="34" charset="0"/>
              </a:rPr>
              <a:t>Reduced Dependency on Human Expertise</a:t>
            </a:r>
            <a:r>
              <a:rPr lang="en-US" sz="1200" dirty="0">
                <a:latin typeface="Open Sans" panose="020B0606030504020204" pitchFamily="34" charset="0"/>
                <a:ea typeface="Open Sans" panose="020B0606030504020204" pitchFamily="34" charset="0"/>
                <a:cs typeface="Open Sans" panose="020B0606030504020204" pitchFamily="34" charset="0"/>
              </a:rPr>
              <a:t>: Automate disease detection to lessen reliance on limited human expertise, especially in remote areas.  </a:t>
            </a:r>
          </a:p>
          <a:p>
            <a:pPr marL="457200" algn="just">
              <a:lnSpc>
                <a:spcPct val="100000"/>
              </a:lnSpc>
              <a:buAutoNum type="arabicParenR"/>
              <a:tabLst>
                <a:tab pos="0" algn="l"/>
              </a:tabLst>
            </a:pPr>
            <a:r>
              <a:rPr lang="en-US" sz="1200" b="1" dirty="0">
                <a:latin typeface="Open Sans" panose="020B0606030504020204" pitchFamily="34" charset="0"/>
                <a:ea typeface="Open Sans" panose="020B0606030504020204" pitchFamily="34" charset="0"/>
                <a:cs typeface="Open Sans" panose="020B0606030504020204" pitchFamily="34" charset="0"/>
              </a:rPr>
              <a:t>Scalability</a:t>
            </a:r>
            <a:r>
              <a:rPr lang="en-US" sz="1200" dirty="0">
                <a:latin typeface="Open Sans" panose="020B0606030504020204" pitchFamily="34" charset="0"/>
                <a:ea typeface="Open Sans" panose="020B0606030504020204" pitchFamily="34" charset="0"/>
                <a:cs typeface="Open Sans" panose="020B0606030504020204" pitchFamily="34" charset="0"/>
              </a:rPr>
              <a:t>: Ensure the model can handle large-scale operations for monitoring numerous plants efficiently.  </a:t>
            </a:r>
          </a:p>
          <a:p>
            <a:pPr marL="457200" algn="just">
              <a:lnSpc>
                <a:spcPct val="100000"/>
              </a:lnSpc>
              <a:buAutoNum type="arabicParenR"/>
              <a:tabLst>
                <a:tab pos="0" algn="l"/>
              </a:tabLst>
            </a:pPr>
            <a:r>
              <a:rPr lang="en-US" sz="1200" b="1" dirty="0">
                <a:latin typeface="Open Sans" panose="020B0606030504020204" pitchFamily="34" charset="0"/>
                <a:ea typeface="Open Sans" panose="020B0606030504020204" pitchFamily="34" charset="0"/>
                <a:cs typeface="Open Sans" panose="020B0606030504020204" pitchFamily="34" charset="0"/>
              </a:rPr>
              <a:t>Robustness to Environmental Factors</a:t>
            </a:r>
            <a:r>
              <a:rPr lang="en-US" sz="1200" dirty="0">
                <a:latin typeface="Open Sans" panose="020B0606030504020204" pitchFamily="34" charset="0"/>
                <a:ea typeface="Open Sans" panose="020B0606030504020204" pitchFamily="34" charset="0"/>
                <a:cs typeface="Open Sans" panose="020B0606030504020204" pitchFamily="34" charset="0"/>
              </a:rPr>
              <a:t>: Perform reliably under varying lighting, weather, and plant growth conditions.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2571750" y="148888"/>
            <a:ext cx="4100513" cy="745819"/>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700" b="0" strike="noStrike" spc="-1" dirty="0">
                <a:solidFill>
                  <a:schemeClr val="dk1"/>
                </a:solidFill>
                <a:latin typeface="Manrope"/>
                <a:ea typeface="Manrope"/>
              </a:rPr>
              <a:t>Dataset </a:t>
            </a:r>
            <a:r>
              <a:rPr lang="en" sz="2700" spc="-1" dirty="0">
                <a:solidFill>
                  <a:schemeClr val="dk1"/>
                </a:solidFill>
                <a:latin typeface="Manrope"/>
                <a:ea typeface="Manrope"/>
              </a:rPr>
              <a:t>and Preprocessing</a:t>
            </a:r>
            <a:endParaRPr lang="fr-FR" sz="2700" b="0" strike="noStrike" spc="-1" dirty="0">
              <a:solidFill>
                <a:schemeClr val="dk1"/>
              </a:solidFill>
              <a:latin typeface="Arial"/>
            </a:endParaRPr>
          </a:p>
        </p:txBody>
      </p:sp>
      <p:sp>
        <p:nvSpPr>
          <p:cNvPr id="72" name="PlaceHolder 2"/>
          <p:cNvSpPr>
            <a:spLocks noGrp="1"/>
          </p:cNvSpPr>
          <p:nvPr>
            <p:ph type="subTitle"/>
          </p:nvPr>
        </p:nvSpPr>
        <p:spPr>
          <a:xfrm>
            <a:off x="932349" y="1434517"/>
            <a:ext cx="7279302" cy="3318602"/>
          </a:xfrm>
          <a:prstGeom prst="rect">
            <a:avLst/>
          </a:prstGeom>
          <a:noFill/>
          <a:ln w="0">
            <a:noFill/>
          </a:ln>
        </p:spPr>
        <p:txBody>
          <a:bodyPr lIns="91440" tIns="91440" rIns="91440" bIns="91440" anchor="t">
            <a:normAutofit lnSpcReduction="10000"/>
          </a:bodyPr>
          <a:lstStyle/>
          <a:p>
            <a:pPr marL="400050" indent="-171450" algn="just">
              <a:lnSpc>
                <a:spcPct val="100000"/>
              </a:lnSpc>
              <a:tabLst>
                <a:tab pos="0" algn="l"/>
              </a:tabLst>
            </a:pPr>
            <a:r>
              <a:rPr lang="en" sz="1200" b="0" strike="noStrike" spc="-1" dirty="0">
                <a:solidFill>
                  <a:schemeClr val="dk1"/>
                </a:solidFill>
                <a:latin typeface="Open Sans"/>
                <a:ea typeface="Open Sans"/>
              </a:rPr>
              <a:t>In this section, the dataset is divided into three distinct sets: Training (80%), Validation (10%), and Testing (10%). </a:t>
            </a:r>
          </a:p>
          <a:p>
            <a:pPr marL="400050" indent="-171450" algn="just">
              <a:lnSpc>
                <a:spcPct val="100000"/>
              </a:lnSpc>
              <a:tabLst>
                <a:tab pos="0" algn="l"/>
              </a:tabLst>
            </a:pPr>
            <a:r>
              <a:rPr lang="en" sz="1200" b="0" strike="noStrike" spc="-1" dirty="0">
                <a:solidFill>
                  <a:schemeClr val="dk1"/>
                </a:solidFill>
                <a:latin typeface="Open Sans"/>
                <a:ea typeface="Open Sans"/>
              </a:rPr>
              <a:t>Techniques such as caching, shuffling, and prefetching are applied to enhance performance during training. </a:t>
            </a:r>
          </a:p>
          <a:p>
            <a:pPr marL="400050" indent="-171450" algn="just">
              <a:lnSpc>
                <a:spcPct val="100000"/>
              </a:lnSpc>
              <a:tabLst>
                <a:tab pos="0" algn="l"/>
              </a:tabLst>
            </a:pPr>
            <a:r>
              <a:rPr lang="en" sz="1200" b="0" strike="noStrike" spc="-1" dirty="0">
                <a:solidFill>
                  <a:schemeClr val="dk1"/>
                </a:solidFill>
                <a:latin typeface="Open Sans"/>
                <a:ea typeface="Open Sans"/>
              </a:rPr>
              <a:t>A custom function is created to allow for flexible partitioning of the dataset, ensuring that the model remains robust and performs well across unseen data.</a:t>
            </a:r>
          </a:p>
          <a:p>
            <a:pPr marL="400050" indent="-171450" algn="just">
              <a:lnSpc>
                <a:spcPct val="100000"/>
              </a:lnSpc>
              <a:tabLst>
                <a:tab pos="0" algn="l"/>
              </a:tabLst>
            </a:pPr>
            <a:r>
              <a:rPr lang="en" sz="1200" b="0" strike="noStrike" spc="-1" dirty="0">
                <a:solidFill>
                  <a:schemeClr val="dk1"/>
                </a:solidFill>
                <a:latin typeface="Open Sans"/>
                <a:ea typeface="Open Sans"/>
              </a:rPr>
              <a:t>The images are loaded using the image_dataset_from_directory function, enabling batch processing and easy handling of large datasets. In the preprocessing stage, all images are resized to 256x256 pixels to ensure consistency in input dimensions. </a:t>
            </a:r>
          </a:p>
          <a:p>
            <a:pPr marL="400050" indent="-171450" algn="just">
              <a:lnSpc>
                <a:spcPct val="100000"/>
              </a:lnSpc>
              <a:tabLst>
                <a:tab pos="0" algn="l"/>
              </a:tabLst>
            </a:pPr>
            <a:r>
              <a:rPr lang="en" sz="1200" b="0" strike="noStrike" spc="-1" dirty="0">
                <a:solidFill>
                  <a:schemeClr val="dk1"/>
                </a:solidFill>
                <a:latin typeface="Open Sans"/>
                <a:ea typeface="Open Sans"/>
              </a:rPr>
              <a:t>The pixel values are normalized to the range of [0,1] to facilitate efficient training of the neural network. </a:t>
            </a:r>
          </a:p>
          <a:p>
            <a:pPr marL="400050" indent="-171450" algn="just">
              <a:lnSpc>
                <a:spcPct val="100000"/>
              </a:lnSpc>
              <a:tabLst>
                <a:tab pos="0" algn="l"/>
              </a:tabLst>
            </a:pPr>
            <a:r>
              <a:rPr lang="en" sz="1200" b="0" strike="noStrike" spc="-1" dirty="0">
                <a:solidFill>
                  <a:schemeClr val="dk1"/>
                </a:solidFill>
                <a:latin typeface="Open Sans"/>
                <a:ea typeface="Open Sans"/>
              </a:rPr>
              <a:t>Data augmentation techniques such as random horizontal and vertical flips, along with random rotations of up to 20%, are applied to increase the diversity of the training dataset and improve the model's ability to generalize.</a:t>
            </a:r>
            <a:endParaRPr lang="en-US" sz="1200" b="0" strike="noStrike" spc="-1" dirty="0">
              <a:solidFill>
                <a:srgbClr val="000000"/>
              </a:solidFill>
              <a:latin typeface="OpenSymbol"/>
            </a:endParaRPr>
          </a:p>
          <a:p>
            <a:pPr marL="400050" indent="-171450" algn="just">
              <a:lnSpc>
                <a:spcPct val="100000"/>
              </a:lnSpc>
              <a:tabLst>
                <a:tab pos="0" algn="l"/>
              </a:tabLst>
            </a:pPr>
            <a:endParaRPr lang="en-US" sz="1200" b="0" strike="noStrike" spc="-1" dirty="0">
              <a:solidFill>
                <a:srgbClr val="000000"/>
              </a:solidFill>
              <a:latin typeface="OpenSymbol"/>
            </a:endParaRPr>
          </a:p>
          <a:p>
            <a:pPr marL="400050" indent="-171450" algn="just">
              <a:lnSpc>
                <a:spcPct val="100000"/>
              </a:lnSpc>
              <a:tabLst>
                <a:tab pos="0" algn="l"/>
              </a:tabLst>
            </a:pPr>
            <a:endParaRPr lang="en-US" sz="1200" b="0" strike="noStrike" spc="-1" dirty="0">
              <a:solidFill>
                <a:srgbClr val="000000"/>
              </a:solidFill>
              <a:latin typeface="OpenSymbol"/>
            </a:endParaRPr>
          </a:p>
        </p:txBody>
      </p:sp>
      <p:cxnSp>
        <p:nvCxnSpPr>
          <p:cNvPr id="73" name="Google Shape;177;p33"/>
          <p:cNvCxnSpPr/>
          <p:nvPr/>
        </p:nvCxnSpPr>
        <p:spPr>
          <a:xfrm>
            <a:off x="0" y="1164432"/>
            <a:ext cx="9182160" cy="360"/>
          </a:xfrm>
          <a:prstGeom prst="straightConnector1">
            <a:avLst/>
          </a:prstGeom>
          <a:ln w="9525">
            <a:solidFill>
              <a:srgbClr val="2B3D2D"/>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Google Shape;157;p31"/>
          <p:cNvCxnSpPr/>
          <p:nvPr/>
        </p:nvCxnSpPr>
        <p:spPr>
          <a:xfrm>
            <a:off x="0" y="1168245"/>
            <a:ext cx="9182160" cy="360"/>
          </a:xfrm>
          <a:prstGeom prst="straightConnector1">
            <a:avLst/>
          </a:prstGeom>
          <a:ln w="9525">
            <a:solidFill>
              <a:srgbClr val="2B3D2D"/>
            </a:solidFill>
            <a:round/>
          </a:ln>
        </p:spPr>
      </p:cxnSp>
      <p:sp>
        <p:nvSpPr>
          <p:cNvPr id="84" name="PlaceHolder 1"/>
          <p:cNvSpPr>
            <a:spLocks noGrp="1"/>
          </p:cNvSpPr>
          <p:nvPr>
            <p:ph type="title"/>
          </p:nvPr>
        </p:nvSpPr>
        <p:spPr>
          <a:xfrm>
            <a:off x="3276631" y="224444"/>
            <a:ext cx="3009870" cy="71618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700" b="0" strike="noStrike" spc="-1" dirty="0">
                <a:solidFill>
                  <a:schemeClr val="dk1"/>
                </a:solidFill>
                <a:latin typeface="Manrope"/>
                <a:ea typeface="Manrope"/>
              </a:rPr>
              <a:t>Model Architecture</a:t>
            </a:r>
            <a:endParaRPr lang="fr-FR" sz="2700" b="0" strike="noStrike" spc="-1" dirty="0">
              <a:solidFill>
                <a:schemeClr val="dk1"/>
              </a:solidFill>
              <a:latin typeface="Arial"/>
            </a:endParaRPr>
          </a:p>
        </p:txBody>
      </p:sp>
      <p:sp>
        <p:nvSpPr>
          <p:cNvPr id="85" name="PlaceHolder 2"/>
          <p:cNvSpPr>
            <a:spLocks noGrp="1"/>
          </p:cNvSpPr>
          <p:nvPr>
            <p:ph type="subTitle"/>
          </p:nvPr>
        </p:nvSpPr>
        <p:spPr>
          <a:xfrm>
            <a:off x="790560" y="1428840"/>
            <a:ext cx="7374746" cy="3009600"/>
          </a:xfrm>
          <a:prstGeom prst="rect">
            <a:avLst/>
          </a:prstGeom>
          <a:noFill/>
          <a:ln w="0">
            <a:noFill/>
          </a:ln>
        </p:spPr>
        <p:txBody>
          <a:bodyPr lIns="91440" tIns="91440" rIns="91440" bIns="91440" anchor="t">
            <a:normAutofit/>
          </a:bodyPr>
          <a:lstStyle/>
          <a:p>
            <a:pPr marL="400050" indent="-171450" algn="just">
              <a:lnSpc>
                <a:spcPct val="100000"/>
              </a:lnSpc>
              <a:tabLst>
                <a:tab pos="0" algn="l"/>
              </a:tabLst>
            </a:pPr>
            <a:r>
              <a:rPr lang="en-US" sz="1400" b="0" strike="noStrike" spc="-1" dirty="0">
                <a:solidFill>
                  <a:schemeClr val="dk1"/>
                </a:solidFill>
                <a:latin typeface="Open Sans"/>
                <a:ea typeface="Open Sans"/>
              </a:rPr>
              <a:t>The model's architecture is based on the DenseNet121 framework, which has been pretrained on the ImageNet dataset. </a:t>
            </a:r>
          </a:p>
          <a:p>
            <a:pPr marL="400050" indent="-171450" algn="just">
              <a:lnSpc>
                <a:spcPct val="100000"/>
              </a:lnSpc>
              <a:tabLst>
                <a:tab pos="0" algn="l"/>
              </a:tabLst>
            </a:pPr>
            <a:r>
              <a:rPr lang="en-US" sz="1400" b="0" strike="noStrike" spc="-1" dirty="0">
                <a:solidFill>
                  <a:schemeClr val="dk1"/>
                </a:solidFill>
                <a:latin typeface="Open Sans"/>
                <a:ea typeface="Open Sans"/>
              </a:rPr>
              <a:t>The top layer of the model is removed to enable the addition of a custom classification head specifically designed for the plant disease detection task. </a:t>
            </a:r>
          </a:p>
          <a:p>
            <a:pPr marL="400050" indent="-171450" algn="just">
              <a:lnSpc>
                <a:spcPct val="100000"/>
              </a:lnSpc>
              <a:tabLst>
                <a:tab pos="0" algn="l"/>
              </a:tabLst>
            </a:pPr>
            <a:r>
              <a:rPr lang="en-US" sz="1400" b="0" strike="noStrike" spc="-1" dirty="0">
                <a:solidFill>
                  <a:schemeClr val="dk1"/>
                </a:solidFill>
                <a:latin typeface="Open Sans"/>
                <a:ea typeface="Open Sans"/>
              </a:rPr>
              <a:t>During the initial training phases, the base model is kept frozen to effectively utilize transfer learning, ensuring that the feature extraction capabilities of DenseNet121 are maintained.</a:t>
            </a:r>
          </a:p>
          <a:p>
            <a:pPr marL="400050" indent="-171450" algn="just">
              <a:lnSpc>
                <a:spcPct val="100000"/>
              </a:lnSpc>
              <a:tabLst>
                <a:tab pos="0" algn="l"/>
              </a:tabLst>
            </a:pPr>
            <a:r>
              <a:rPr lang="en-US" sz="1400" spc="-1" dirty="0">
                <a:solidFill>
                  <a:schemeClr val="dk1"/>
                </a:solidFill>
                <a:latin typeface="Open Sans"/>
                <a:ea typeface="Open Sans"/>
              </a:rPr>
              <a:t>The model is also trained by Resnet50 and Custom CNN which gives less accuracy, but their inference time is lesser than that of DenseNet121.</a:t>
            </a:r>
            <a:endParaRPr lang="en-US" sz="14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864396" y="68906"/>
            <a:ext cx="3443287" cy="9234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000" b="0" strike="noStrike" spc="-1" dirty="0">
                <a:solidFill>
                  <a:schemeClr val="dk1"/>
                </a:solidFill>
                <a:latin typeface="Manrope"/>
                <a:ea typeface="Manrope"/>
              </a:rPr>
              <a:t>Training the Model</a:t>
            </a:r>
            <a:endParaRPr lang="fr-FR" sz="3000" b="0" strike="noStrike" spc="-1" dirty="0">
              <a:solidFill>
                <a:schemeClr val="dk1"/>
              </a:solidFill>
              <a:latin typeface="Arial"/>
            </a:endParaRPr>
          </a:p>
        </p:txBody>
      </p:sp>
      <p:sp>
        <p:nvSpPr>
          <p:cNvPr id="88" name="PlaceHolder 2"/>
          <p:cNvSpPr>
            <a:spLocks noGrp="1"/>
          </p:cNvSpPr>
          <p:nvPr>
            <p:ph type="subTitle"/>
          </p:nvPr>
        </p:nvSpPr>
        <p:spPr>
          <a:xfrm>
            <a:off x="678745" y="1385584"/>
            <a:ext cx="7786509" cy="2628844"/>
          </a:xfrm>
          <a:prstGeom prst="rect">
            <a:avLst/>
          </a:prstGeom>
          <a:noFill/>
          <a:ln w="0">
            <a:noFill/>
          </a:ln>
        </p:spPr>
        <p:txBody>
          <a:bodyPr lIns="91440" tIns="91440" rIns="91440" bIns="91440" anchor="t">
            <a:normAutofit/>
          </a:bodyPr>
          <a:lstStyle/>
          <a:p>
            <a:pPr marL="514350" indent="-285750" algn="just">
              <a:lnSpc>
                <a:spcPct val="100000"/>
              </a:lnSpc>
              <a:tabLst>
                <a:tab pos="0" algn="l"/>
              </a:tabLst>
            </a:pPr>
            <a:r>
              <a:rPr lang="en-US" sz="1400" b="0" strike="noStrike" spc="-1" dirty="0">
                <a:solidFill>
                  <a:schemeClr val="dk1"/>
                </a:solidFill>
                <a:latin typeface="Open Sans"/>
                <a:ea typeface="Open Sans"/>
              </a:rPr>
              <a:t>During the training phase, we use the Adam optimizer, which is recognized for its efficiency and adaptive learning rate features.</a:t>
            </a:r>
          </a:p>
          <a:p>
            <a:pPr marL="514350" indent="-285750" algn="just">
              <a:lnSpc>
                <a:spcPct val="100000"/>
              </a:lnSpc>
              <a:tabLst>
                <a:tab pos="0" algn="l"/>
              </a:tabLst>
            </a:pPr>
            <a:r>
              <a:rPr lang="en-US" sz="1400" b="0" strike="noStrike" spc="-1" dirty="0">
                <a:solidFill>
                  <a:schemeClr val="dk1"/>
                </a:solidFill>
                <a:latin typeface="Open Sans"/>
                <a:ea typeface="Open Sans"/>
              </a:rPr>
              <a:t>The loss function used is Sparse Categorical Cross-entropy, making it suitable for multi-class classification tasks. </a:t>
            </a:r>
          </a:p>
          <a:p>
            <a:pPr marL="514350" indent="-285750" algn="just">
              <a:lnSpc>
                <a:spcPct val="100000"/>
              </a:lnSpc>
              <a:tabLst>
                <a:tab pos="0" algn="l"/>
              </a:tabLst>
            </a:pPr>
            <a:r>
              <a:rPr lang="en-US" sz="1400" b="0" strike="noStrike" spc="-1" dirty="0">
                <a:solidFill>
                  <a:schemeClr val="dk1"/>
                </a:solidFill>
                <a:latin typeface="Open Sans"/>
                <a:ea typeface="Open Sans"/>
              </a:rPr>
              <a:t>The model is trained for 20 epochs with a batch size of 180. Throughout this process, we carefully monitor both training and validation metrics to evaluate performance and tackle any issues related to overfitting. </a:t>
            </a:r>
            <a:endParaRPr lang="en-US" sz="1400" b="0" strike="noStrike" spc="-1" dirty="0">
              <a:solidFill>
                <a:srgbClr val="000000"/>
              </a:solidFill>
              <a:latin typeface="OpenSymbol"/>
            </a:endParaRPr>
          </a:p>
        </p:txBody>
      </p:sp>
      <p:cxnSp>
        <p:nvCxnSpPr>
          <p:cNvPr id="89" name="Google Shape;177;p33"/>
          <p:cNvCxnSpPr/>
          <p:nvPr/>
        </p:nvCxnSpPr>
        <p:spPr>
          <a:xfrm>
            <a:off x="-5041" y="1188765"/>
            <a:ext cx="9182160" cy="360"/>
          </a:xfrm>
          <a:prstGeom prst="straightConnector1">
            <a:avLst/>
          </a:prstGeom>
          <a:ln w="9525">
            <a:solidFill>
              <a:srgbClr val="2B3D2D"/>
            </a:solidFill>
            <a:roun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850356" y="389367"/>
            <a:ext cx="2743201" cy="599715"/>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700" spc="-1" dirty="0">
                <a:solidFill>
                  <a:schemeClr val="dk1"/>
                </a:solidFill>
                <a:latin typeface="Manrope"/>
              </a:rPr>
              <a:t>Future Work</a:t>
            </a:r>
            <a:endParaRPr lang="fr-FR" sz="2700" b="0" strike="noStrike" spc="-1" dirty="0">
              <a:solidFill>
                <a:schemeClr val="dk1"/>
              </a:solidFill>
              <a:latin typeface="Arial"/>
            </a:endParaRPr>
          </a:p>
        </p:txBody>
      </p:sp>
      <p:sp>
        <p:nvSpPr>
          <p:cNvPr id="91" name="PlaceHolder 2"/>
          <p:cNvSpPr>
            <a:spLocks noGrp="1"/>
          </p:cNvSpPr>
          <p:nvPr>
            <p:ph type="subTitle"/>
          </p:nvPr>
        </p:nvSpPr>
        <p:spPr>
          <a:xfrm>
            <a:off x="785814" y="1460244"/>
            <a:ext cx="7872412" cy="3189976"/>
          </a:xfrm>
          <a:prstGeom prst="rect">
            <a:avLst/>
          </a:prstGeom>
          <a:noFill/>
          <a:ln w="0">
            <a:noFill/>
          </a:ln>
        </p:spPr>
        <p:txBody>
          <a:bodyPr lIns="91440" tIns="91440" rIns="91440" bIns="91440" anchor="t">
            <a:normAutofit/>
          </a:bodyPr>
          <a:lstStyle/>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Hyperspectral and multispectral photography can provide even more precise information on the health of plants. </a:t>
            </a:r>
          </a:p>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Automated intervention systems have the potential to transform precision agriculture, while predictive disease forecasting models may facilitate preventive actions. </a:t>
            </a:r>
          </a:p>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Important steps forward include expanding the system for small-scale farming and improving real-time data analysis on drones. </a:t>
            </a:r>
          </a:p>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Sustainability will be advanced by looking into the effects on the environment and applying the technology to a wider range of crops. </a:t>
            </a:r>
          </a:p>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Future work prioritizes tackling policy and regulation, developing user-friendly interfaces, and integrating drone-based disease detection with precision farming systems.</a:t>
            </a:r>
            <a:endParaRPr lang="en-US" sz="1400" b="0" strike="noStrike" spc="-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92" name="Google Shape;177;p33"/>
          <p:cNvCxnSpPr/>
          <p:nvPr/>
        </p:nvCxnSpPr>
        <p:spPr>
          <a:xfrm>
            <a:off x="0" y="1224483"/>
            <a:ext cx="9182160" cy="360"/>
          </a:xfrm>
          <a:prstGeom prst="straightConnector1">
            <a:avLst/>
          </a:prstGeom>
          <a:ln w="9525">
            <a:solidFill>
              <a:srgbClr val="2B3D2D"/>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464719" y="258255"/>
            <a:ext cx="2000250" cy="662614"/>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700" b="0" strike="noStrike" spc="-1" dirty="0">
                <a:solidFill>
                  <a:schemeClr val="dk1"/>
                </a:solidFill>
                <a:latin typeface="Manrope"/>
                <a:ea typeface="Manrope"/>
              </a:rPr>
              <a:t>Conclusions</a:t>
            </a:r>
            <a:endParaRPr lang="fr-FR" sz="2700" b="0" strike="noStrike" spc="-1" dirty="0">
              <a:solidFill>
                <a:schemeClr val="dk1"/>
              </a:solidFill>
              <a:latin typeface="Arial"/>
            </a:endParaRPr>
          </a:p>
        </p:txBody>
      </p:sp>
      <p:sp>
        <p:nvSpPr>
          <p:cNvPr id="94" name="PlaceHolder 2"/>
          <p:cNvSpPr>
            <a:spLocks noGrp="1"/>
          </p:cNvSpPr>
          <p:nvPr>
            <p:ph type="subTitle"/>
          </p:nvPr>
        </p:nvSpPr>
        <p:spPr>
          <a:xfrm>
            <a:off x="400051" y="1429166"/>
            <a:ext cx="8143874" cy="3056434"/>
          </a:xfrm>
          <a:prstGeom prst="rect">
            <a:avLst/>
          </a:prstGeom>
          <a:noFill/>
          <a:ln w="0">
            <a:noFill/>
          </a:ln>
        </p:spPr>
        <p:txBody>
          <a:bodyPr lIns="91440" tIns="91440" rIns="91440" bIns="91440" anchor="t">
            <a:noAutofit/>
          </a:bodyPr>
          <a:lstStyle/>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The detection model being demonstrated here has a significant impact on agricultural management. </a:t>
            </a:r>
          </a:p>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It excels in the early detection and tracking of agricultural diseases, which enhances crop health and productivity. </a:t>
            </a:r>
          </a:p>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The model's effectiveness is further amplified by its rapid disease identification and the creation of detailed disease maps that highlight affected areas and estimate the severity of infections. </a:t>
            </a:r>
          </a:p>
          <a:p>
            <a:pPr marL="514350" indent="-285750" algn="just">
              <a:lnSpc>
                <a:spcPct val="100000"/>
              </a:lnSpc>
              <a:tabLst>
                <a:tab pos="0" algn="l"/>
              </a:tabLst>
            </a:pPr>
            <a:r>
              <a:rPr lang="en-US" sz="1400" dirty="0">
                <a:latin typeface="Open Sans" panose="020B0606030504020204" pitchFamily="34" charset="0"/>
                <a:ea typeface="Open Sans" panose="020B0606030504020204" pitchFamily="34" charset="0"/>
                <a:cs typeface="Open Sans" panose="020B0606030504020204" pitchFamily="34" charset="0"/>
              </a:rPr>
              <a:t>By adopting this innovative approach, we can tackle global food security challenges, lessen our environmental footprint, and support the growth of the agricultural sector in our increasingly interconnected and complex world.</a:t>
            </a:r>
            <a:endParaRPr lang="en-US" sz="1400" b="0" strike="noStrike" spc="-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95" name="Google Shape;177;p33"/>
          <p:cNvCxnSpPr/>
          <p:nvPr/>
        </p:nvCxnSpPr>
        <p:spPr>
          <a:xfrm>
            <a:off x="-38160" y="1231627"/>
            <a:ext cx="9182160" cy="360"/>
          </a:xfrm>
          <a:prstGeom prst="straightConnector1">
            <a:avLst/>
          </a:prstGeom>
          <a:ln w="9525">
            <a:solidFill>
              <a:srgbClr val="2B3D2D"/>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38C0C-8A1B-5993-2027-8E4DCEA45B1E}"/>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D736B98B-9036-85B7-158C-8082273016F1}"/>
              </a:ext>
            </a:extLst>
          </p:cNvPr>
          <p:cNvSpPr>
            <a:spLocks noGrp="1"/>
          </p:cNvSpPr>
          <p:nvPr>
            <p:ph type="title"/>
          </p:nvPr>
        </p:nvSpPr>
        <p:spPr>
          <a:xfrm>
            <a:off x="3224183" y="1750239"/>
            <a:ext cx="2657474" cy="662614"/>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 sz="4000" b="0" strike="noStrike" spc="-1" dirty="0">
                <a:solidFill>
                  <a:schemeClr val="dk1"/>
                </a:solidFill>
                <a:latin typeface="Manrope"/>
                <a:ea typeface="Manrope"/>
              </a:rPr>
              <a:t>Thank You! </a:t>
            </a:r>
            <a:endParaRPr lang="fr-FR" sz="4000" b="0" strike="noStrike" spc="-1" dirty="0">
              <a:solidFill>
                <a:schemeClr val="dk1"/>
              </a:solidFill>
              <a:latin typeface="Arial"/>
            </a:endParaRPr>
          </a:p>
        </p:txBody>
      </p:sp>
      <p:cxnSp>
        <p:nvCxnSpPr>
          <p:cNvPr id="95" name="Google Shape;177;p33">
            <a:extLst>
              <a:ext uri="{FF2B5EF4-FFF2-40B4-BE49-F238E27FC236}">
                <a16:creationId xmlns:a16="http://schemas.microsoft.com/office/drawing/2014/main" id="{DEE0A9F8-CB17-9329-47E2-62EA604AC24B}"/>
              </a:ext>
            </a:extLst>
          </p:cNvPr>
          <p:cNvCxnSpPr/>
          <p:nvPr/>
        </p:nvCxnSpPr>
        <p:spPr>
          <a:xfrm>
            <a:off x="-38160" y="3621522"/>
            <a:ext cx="9182160" cy="360"/>
          </a:xfrm>
          <a:prstGeom prst="straightConnector1">
            <a:avLst/>
          </a:prstGeom>
          <a:ln w="9525">
            <a:solidFill>
              <a:srgbClr val="2B3D2D"/>
            </a:solidFill>
            <a:round/>
          </a:ln>
        </p:spPr>
      </p:cxnSp>
      <p:sp>
        <p:nvSpPr>
          <p:cNvPr id="2" name="TextBox 1">
            <a:extLst>
              <a:ext uri="{FF2B5EF4-FFF2-40B4-BE49-F238E27FC236}">
                <a16:creationId xmlns:a16="http://schemas.microsoft.com/office/drawing/2014/main" id="{A70EA20B-D7D1-C178-92BD-6E240520761C}"/>
              </a:ext>
            </a:extLst>
          </p:cNvPr>
          <p:cNvSpPr txBox="1"/>
          <p:nvPr/>
        </p:nvSpPr>
        <p:spPr>
          <a:xfrm>
            <a:off x="414339" y="3843339"/>
            <a:ext cx="3714750" cy="1384995"/>
          </a:xfrm>
          <a:prstGeom prst="rect">
            <a:avLst/>
          </a:prstGeom>
          <a:noFill/>
        </p:spPr>
        <p:txBody>
          <a:bodyPr wrap="square" rtlCol="0">
            <a:spAutoFit/>
          </a:bodyPr>
          <a:lstStyle/>
          <a:p>
            <a:r>
              <a:rPr lang="en-IN" sz="1600" dirty="0">
                <a:latin typeface="Open Sans" panose="020B0606030504020204" pitchFamily="34" charset="0"/>
                <a:ea typeface="Open Sans" panose="020B0606030504020204" pitchFamily="34" charset="0"/>
                <a:cs typeface="Open Sans" panose="020B0606030504020204" pitchFamily="34" charset="0"/>
              </a:rPr>
              <a:t>Arnav Garg – 102497001</a:t>
            </a:r>
          </a:p>
          <a:p>
            <a:r>
              <a:rPr lang="en-IN" sz="1600" dirty="0">
                <a:latin typeface="Open Sans" panose="020B0606030504020204" pitchFamily="34" charset="0"/>
                <a:ea typeface="Open Sans" panose="020B0606030504020204" pitchFamily="34" charset="0"/>
                <a:cs typeface="Open Sans" panose="020B0606030504020204" pitchFamily="34" charset="0"/>
              </a:rPr>
              <a:t>Jasmine Sharma - 102497006</a:t>
            </a:r>
          </a:p>
          <a:p>
            <a:r>
              <a:rPr lang="en-IN" sz="1600" dirty="0">
                <a:latin typeface="Open Sans" panose="020B0606030504020204" pitchFamily="34" charset="0"/>
                <a:ea typeface="Open Sans" panose="020B0606030504020204" pitchFamily="34" charset="0"/>
                <a:cs typeface="Open Sans" panose="020B0606030504020204" pitchFamily="34" charset="0"/>
              </a:rPr>
              <a:t>Yash Pahwa – 102497019</a:t>
            </a:r>
          </a:p>
          <a:p>
            <a:endParaRPr lang="en-IN" dirty="0"/>
          </a:p>
          <a:p>
            <a:endParaRPr lang="en-IN" dirty="0"/>
          </a:p>
        </p:txBody>
      </p:sp>
    </p:spTree>
    <p:extLst>
      <p:ext uri="{BB962C8B-B14F-4D97-AF65-F5344CB8AC3E}">
        <p14:creationId xmlns:p14="http://schemas.microsoft.com/office/powerpoint/2010/main" val="1060806137"/>
      </p:ext>
    </p:extLst>
  </p:cSld>
  <p:clrMapOvr>
    <a:masterClrMapping/>
  </p:clrMapOvr>
</p:sld>
</file>

<file path=ppt/theme/theme1.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870</Words>
  <Application>Microsoft Office PowerPoint</Application>
  <PresentationFormat>On-screen Show (16:9)</PresentationFormat>
  <Paragraphs>47</Paragraphs>
  <Slides>9</Slides>
  <Notes>0</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9</vt:i4>
      </vt:variant>
    </vt:vector>
  </HeadingPairs>
  <TitlesOfParts>
    <vt:vector size="39" baseType="lpstr">
      <vt:lpstr>Arial</vt:lpstr>
      <vt:lpstr>Carattere</vt:lpstr>
      <vt:lpstr>Manrope</vt:lpstr>
      <vt:lpstr>Open Sans</vt:lpstr>
      <vt:lpstr>OpenSymbol</vt:lpstr>
      <vt:lpstr>Symbol</vt:lpstr>
      <vt:lpstr>Wingdings</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Corporate Sustainability by Slidesgo</vt:lpstr>
      <vt:lpstr>Slidesgo Final Pages</vt:lpstr>
      <vt:lpstr>Slidesgo Final Pages</vt:lpstr>
      <vt:lpstr>Slidesgo Final Pages</vt:lpstr>
      <vt:lpstr>Agritech Safeguard</vt:lpstr>
      <vt:lpstr>Introduction</vt:lpstr>
      <vt:lpstr>Objectives</vt:lpstr>
      <vt:lpstr>Dataset and Preprocessing</vt:lpstr>
      <vt:lpstr>Model Architecture</vt:lpstr>
      <vt:lpstr>Training the Model</vt:lpstr>
      <vt:lpstr>Future Work</vt:lpstr>
      <vt:lpstr>Conclusions</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Yash Pahwa</cp:lastModifiedBy>
  <cp:revision>2</cp:revision>
  <dcterms:modified xsi:type="dcterms:W3CDTF">2025-05-10T08:38:22Z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2025-05-07T18:33:53Z</dcterms:created>
  <dc:creator>Unknown Creator</dc:creator>
  <dc:description/>
  <dc:language>en-US</dc:language>
  <cp:lastModifiedBy>Unknown Creator</cp:lastModifiedBy>
  <dcterms:modified xsi:type="dcterms:W3CDTF">2025-05-07T18:33:53Z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