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551EC3-C0F0-4E27-82F8-F190C58A3E64}">
  <a:tblStyle styleId="{E4551EC3-C0F0-4E27-82F8-F190C58A3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9c599958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9c599958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9c599958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9c599958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9c59995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9c59995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9c59995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9c59995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c59995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9c59995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9c59995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9c59995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9c59995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9c59995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9c59995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9c59995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9c59995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9c59995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9c599958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9c599958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"/>
                <a:ea typeface="Roboto"/>
                <a:cs typeface="Roboto"/>
                <a:sym typeface="Roboto"/>
              </a:rPr>
              <a:t>Chatbot Using Machine Learning in Jupyter Notebook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Names: Anushka Dutta &amp; Yash Pandey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KIIT University, Cranes Varsity (Batch 49)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en" sz="2811">
                <a:solidFill>
                  <a:schemeClr val="lt1"/>
                </a:solidFill>
              </a:rPr>
              <a:t>Comparative Analysis</a:t>
            </a:r>
            <a:endParaRPr b="1" sz="28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Analysis</a:t>
            </a:r>
            <a:endParaRPr sz="2100">
              <a:solidFill>
                <a:schemeClr val="lt1"/>
              </a:solidFill>
            </a:endParaRPr>
          </a:p>
        </p:txBody>
      </p:sp>
      <p:graphicFrame>
        <p:nvGraphicFramePr>
          <p:cNvPr id="113" name="Google Shape;113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{E4551EC3-C0F0-4E27-82F8-F190C58A3E64}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Chatbot (ML in Jupyter)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Traditional Rule-based Bot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Learning Ability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 (via data)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No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Flexibility</a:t>
                      </a:r>
                      <a:r>
                        <a:rPr lang="en" sz="2000">
                          <a:solidFill>
                            <a:schemeClr val="lt1"/>
                          </a:solidFill>
                        </a:rPr>
                        <a:t>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High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Low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Scalability</a:t>
                      </a:r>
                      <a:r>
                        <a:rPr lang="en" sz="2000">
                          <a:solidFill>
                            <a:schemeClr val="lt1"/>
                          </a:solidFill>
                        </a:rPr>
                        <a:t>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High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Low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Customization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Easy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Moderate 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en" sz="2811">
                <a:solidFill>
                  <a:schemeClr val="lt1"/>
                </a:solidFill>
              </a:rPr>
              <a:t>Conclusion</a:t>
            </a:r>
            <a:endParaRPr b="1" sz="28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Successfully developed a simple chatbot using machine learning in Jupyter Notebook.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Demonstrated end-to-end workflow: data prep, model building, training, and inference.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work: Expand intents, use larger datasets, integrate with web/mobile apps.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en" sz="2811">
                <a:solidFill>
                  <a:schemeClr val="lt1"/>
                </a:solidFill>
              </a:rPr>
              <a:t>Introduction</a:t>
            </a:r>
            <a:endParaRPr b="1" sz="28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a Chatbot?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chatbot is an AI-based software that can simulate a conversation with users in natural language through messaging applications, websites, or mobile apps.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use Jupyter Notebook?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Jupyter Notebook provides an interactive environment for developing and testing machine learning models, making it ideal for chatbot prototyping.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929">
                <a:solidFill>
                  <a:schemeClr val="lt1"/>
                </a:solidFill>
              </a:rPr>
              <a:t> </a:t>
            </a:r>
            <a:r>
              <a:rPr b="1" lang="en" sz="2530">
                <a:solidFill>
                  <a:schemeClr val="lt1"/>
                </a:solidFill>
              </a:rPr>
              <a:t>Problem Statement &amp; Objective</a:t>
            </a:r>
            <a:endParaRPr b="1" sz="253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Challenge:</a:t>
            </a:r>
            <a:b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Building an intelligent chatbot that can understand user queries and provide relevant responses.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Goal:</a:t>
            </a:r>
            <a:b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develop a machine learning-based chatbot using Python and Jupyter Notebook.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Impact:</a:t>
            </a:r>
            <a:b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Enables interactive, automated conversations for various applications (education, customer service, etc.).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en" sz="2811">
                <a:solidFill>
                  <a:schemeClr val="lt1"/>
                </a:solidFill>
              </a:rPr>
              <a:t>Dataset Overview</a:t>
            </a:r>
            <a:endParaRPr b="1" sz="28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Source:</a:t>
            </a:r>
            <a:b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 intents JSON file (defines user intents and responses).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Features: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input sentences (utterances)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Corresponding intent tags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Predefined responses for each intent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 Size:</a:t>
            </a:r>
            <a:b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Typically small for demo chatbots; can be expanded for real-world use.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en" sz="2811">
                <a:solidFill>
                  <a:schemeClr val="lt1"/>
                </a:solidFill>
              </a:rPr>
              <a:t>Data Preprocessing</a:t>
            </a:r>
            <a:endParaRPr b="1" sz="28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7981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Tokenize and vectorize user input sentences.</a:t>
            </a:r>
            <a:endParaRPr sz="81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98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Encode intent labels.</a:t>
            </a:r>
            <a:endParaRPr sz="81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98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Pad sequences for uniform input length.</a:t>
            </a:r>
            <a:endParaRPr sz="81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98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81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code snippet:</a:t>
            </a:r>
            <a:endParaRPr sz="81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637">
                <a:solidFill>
                  <a:schemeClr val="lt1"/>
                </a:solidFill>
              </a:rPr>
              <a:t>PYTHON</a:t>
            </a:r>
            <a:endParaRPr sz="763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37">
                <a:solidFill>
                  <a:schemeClr val="lt1"/>
                </a:solidFill>
              </a:rPr>
              <a:t>tokenizer = Tokenizer(num_words=1000)</a:t>
            </a:r>
            <a:endParaRPr sz="763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37">
                <a:solidFill>
                  <a:schemeClr val="lt1"/>
                </a:solidFill>
              </a:rPr>
              <a:t>tokenizer.fit_on_texts(all_sentences)</a:t>
            </a:r>
            <a:endParaRPr sz="763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37">
                <a:solidFill>
                  <a:schemeClr val="lt1"/>
                </a:solidFill>
              </a:rPr>
              <a:t>X = tokenizer.texts_to_sequences(all_sentences)</a:t>
            </a:r>
            <a:endParaRPr sz="763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37">
                <a:solidFill>
                  <a:schemeClr val="lt1"/>
                </a:solidFill>
              </a:rPr>
              <a:t>X = pad_sequences(X, maxlen=10)</a:t>
            </a:r>
            <a:endParaRPr sz="763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en" sz="2811">
                <a:solidFill>
                  <a:schemeClr val="lt1"/>
                </a:solidFill>
              </a:rPr>
              <a:t>Model Architecture</a:t>
            </a:r>
            <a:endParaRPr b="1" sz="28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Type: Sequential Neural Network (Keras)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Layers: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Embedding Layer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LSTM Layer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Dropout Layer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Dense (ReLU) Layer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Dense (Softmax) Output Layer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25" y="1589425"/>
            <a:ext cx="4002250" cy="18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 </a:t>
            </a:r>
            <a:r>
              <a:rPr b="1" lang="en" sz="2811">
                <a:solidFill>
                  <a:schemeClr val="lt1"/>
                </a:solidFill>
              </a:rPr>
              <a:t>Training the Model</a:t>
            </a:r>
            <a:endParaRPr b="1" sz="28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Loss Function: Sparse Categorical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Cross Entropy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Optimizer: Adam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Epochs: 200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000" y="1698875"/>
            <a:ext cx="5872300" cy="314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 </a:t>
            </a:r>
            <a:r>
              <a:rPr b="1" lang="en" sz="2811">
                <a:solidFill>
                  <a:schemeClr val="lt1"/>
                </a:solidFill>
              </a:rPr>
              <a:t>Chatbot Inference</a:t>
            </a:r>
            <a:endParaRPr b="1" sz="28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17750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Load the trained model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required encoders.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 intent from user input.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a random response from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the predicted intent.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375" y="1017725"/>
            <a:ext cx="4314925" cy="37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en" sz="2811">
                <a:solidFill>
                  <a:schemeClr val="lt1"/>
                </a:solidFill>
              </a:rPr>
              <a:t>Results</a:t>
            </a:r>
            <a:endParaRPr b="1" sz="281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Performance: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 accuracy (as seen in training logs; e.g., up to 100% on small demo data)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Insights: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learns to map user queries to correct intents.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 improves with more training data and intents.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