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a:pPr>
            <a:r>
              <a:t>Ensemble Methods for High-Performance Classification</a:t>
            </a:r>
          </a:p>
        </p:txBody>
      </p:sp>
      <p:sp>
        <p:nvSpPr>
          <p:cNvPr id="3" name="Subtitle 2"/>
          <p:cNvSpPr>
            <a:spLocks noGrp="1"/>
          </p:cNvSpPr>
          <p:nvPr>
            <p:ph type="subTitle" idx="1"/>
          </p:nvPr>
        </p:nvSpPr>
        <p:spPr/>
        <p:txBody>
          <a:bodyPr/>
          <a:lstStyle/>
          <a:p>
            <a:pPr>
              <a:defRPr sz="2800"/>
            </a:pPr>
            <a:r>
              <a:t>A Study on Adult Soft Tissue Sarcomas</a:t>
            </a:r>
          </a:p>
        </p:txBody>
      </p:sp>
      <p:pic>
        <p:nvPicPr>
          <p:cNvPr id="4" name="Picture 3" descr="image_4_1.jpeg"/>
          <p:cNvPicPr>
            <a:picLocks noChangeAspect="1"/>
          </p:cNvPicPr>
          <p:nvPr/>
        </p:nvPicPr>
        <p:blipFill>
          <a:blip r:embed="rId2"/>
          <a:stretch>
            <a:fillRect/>
          </a:stretch>
        </p:blipFill>
        <p:spPr>
          <a:xfrm>
            <a:off x="5943600" y="4572000"/>
            <a:ext cx="2743200" cy="121742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a:t>
            </a:r>
          </a:p>
        </p:txBody>
      </p:sp>
      <p:sp>
        <p:nvSpPr>
          <p:cNvPr id="3" name="Content Placeholder 2"/>
          <p:cNvSpPr>
            <a:spLocks noGrp="1"/>
          </p:cNvSpPr>
          <p:nvPr>
            <p:ph idx="1"/>
          </p:nvPr>
        </p:nvSpPr>
        <p:spPr/>
        <p:txBody>
          <a:bodyPr wrap="square">
            <a:spAutoFit/>
          </a:bodyPr>
          <a:lstStyle/>
          <a:p>
            <a:pPr>
              <a:spcAft>
                <a:spcPts val="1000"/>
              </a:spcAft>
              <a:defRPr sz="1800" b="0"/>
            </a:pPr>
            <a:r>
              <a:t>The study employs various methodologies and techniques in its approach to machine learning-based system development.</a:t>
            </a:r>
          </a:p>
          <a:p>
            <a:pPr>
              <a:spcAft>
                <a:spcPts val="1000"/>
              </a:spcAft>
              <a:defRPr sz="1800" b="0"/>
            </a:pPr>
            <a:r>
              <a:t>A detailed workflow diagram is presented, illustrating the step-by-step process undertaken by the researchers (Fig 1).</a:t>
            </a:r>
          </a:p>
          <a:p>
            <a:pPr>
              <a:spcAft>
                <a:spcPts val="1000"/>
              </a:spcAft>
              <a:defRPr sz="1800" b="0"/>
            </a:pPr>
            <a:r>
              <a:t>This involves data splitting, where preprocessed data is divided into training (80%) and testing (20%) sets, maintaining the distribution of sarcoma types.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Subsequently, base classifier training is conducted using XGBoost, LightGBM, and Random Forest algorithms, with 5-fold cross-validation employed to generate out-of-fold predictions.</a:t>
            </a:r>
          </a:p>
          <a:p>
            <a:pPr>
              <a:spcAft>
                <a:spcPts val="1000"/>
              </a:spcAft>
              <a:defRPr sz="1800" b="0"/>
            </a:pPr>
            <a:r>
              <a:t>The study compares different models, including tree-based classifiers and Artificial Neural Networks, which produced noteworthy results (Table 1).</a:t>
            </a:r>
          </a:p>
          <a:p>
            <a:pPr>
              <a:spcAft>
                <a:spcPts val="1000"/>
              </a:spcAft>
              <a:defRPr sz="1800" b="0"/>
            </a:pPr>
            <a:r>
              <a:t>The researchers also discuss the use of confusion matrices, highlighting various mutation types and their corresponding indices (Table 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This comprehensive approach enables the development of a robust machine learning-based system capable of accurately identifying patterns in complex medical information.</a:t>
            </a:r>
          </a:p>
          <a:p>
            <a:pPr>
              <a:spcAft>
                <a:spcPts val="1000"/>
              </a:spcAft>
              <a:defRPr sz="1800" b="0"/>
            </a:pPr>
            <a:r>
              <a:t>By leveraging these methodologies, the study showcases the potential for machine learning models to revolutionize medicine, facilitating early disease detection, personalized treatment plans, and improved patient outcomes.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The researchers emphasize that their methodology can be adapted and extended for various applications, including cancer classification and genomic data analysis.</a:t>
            </a:r>
          </a:p>
          <a:p>
            <a:pPr>
              <a:spcAft>
                <a:spcPts val="1000"/>
              </a:spcAft>
              <a:defRPr sz="1800" b="0"/>
            </a:pPr>
            <a:r>
              <a:t>By incorporating data cleaning procedures, feature extraction elements, and a stacking super classifier design, the study provides a framework for future research in this domain.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The authors' vision is to harness machine learning's potential to transform medical practices, ultimately saving more lives through early disease detection and personalized treatment plans.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primary findings of this study are presented through various results and statistical analysis.</a:t>
            </a:r>
          </a:p>
          <a:p>
            <a:pPr>
              <a:spcAft>
                <a:spcPts val="1000"/>
              </a:spcAft>
              <a:defRPr sz="1800" b="0"/>
            </a:pPr>
            <a:r>
              <a:t>A key outcome is the comparison of different machine learning models, including Support Vector Machine, KNN, Random Forest, Xgboost, and Light GBM, as shown in Fig.</a:t>
            </a:r>
          </a:p>
          <a:p>
            <a:pPr>
              <a:spcAft>
                <a:spcPts val="1000"/>
              </a:spcAft>
              <a:defRPr sz="1800" b="0"/>
            </a:pPr>
            <a:r>
              <a:t>The bar chart displays performance evaluation metrics such as accuracy, precision, and recall for each model, with tree-based classifiers producing the best results followed by Artificial Neural Networks.</a:t>
            </a:r>
          </a:p>
        </p:txBody>
      </p:sp>
      <p:pic>
        <p:nvPicPr>
          <p:cNvPr id="4" name="Picture 3" descr="image_9_2.jpeg"/>
          <p:cNvPicPr>
            <a:picLocks noChangeAspect="1"/>
          </p:cNvPicPr>
          <p:nvPr/>
        </p:nvPicPr>
        <p:blipFill>
          <a:blip r:embed="rId2"/>
          <a:stretch>
            <a:fillRect/>
          </a:stretch>
        </p:blipFill>
        <p:spPr>
          <a:xfrm>
            <a:off x="5669280" y="1691640"/>
            <a:ext cx="3474720" cy="2654084"/>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 (contd.)</a:t>
            </a:r>
          </a:p>
        </p:txBody>
      </p:sp>
      <p:sp>
        <p:nvSpPr>
          <p:cNvPr id="3" name="Content Placeholder 2"/>
          <p:cNvSpPr>
            <a:spLocks noGrp="1"/>
          </p:cNvSpPr>
          <p:nvPr>
            <p:ph idx="1"/>
          </p:nvPr>
        </p:nvSpPr>
        <p:spPr/>
        <p:txBody>
          <a:bodyPr wrap="square">
            <a:spAutoFit/>
          </a:bodyPr>
          <a:lstStyle/>
          <a:p>
            <a:pPr>
              <a:spcAft>
                <a:spcPts val="1000"/>
              </a:spcAft>
              <a:defRPr sz="1800" b="0"/>
            </a:pPr>
            <a:r>
              <a:t>These outcomes are further supported by the statistical analysis presented in Table 1, which compares the models against specific metrics.</a:t>
            </a:r>
          </a:p>
          <a:p>
            <a:pPr>
              <a:spcAft>
                <a:spcPts val="1000"/>
              </a:spcAft>
              <a:defRPr sz="1800" b="0"/>
            </a:pPr>
            <a:r>
              <a:t>While some models showed noteworthy results, others were found to be less effective.</a:t>
            </a:r>
          </a:p>
          <a:p>
            <a:pPr>
              <a:spcAft>
                <a:spcPts val="1000"/>
              </a:spcAft>
              <a:defRPr sz="1800" b="0"/>
            </a:pPr>
            <a:r>
              <a:t>The study's findings also emphasize the importance of feature engineering in genomic data analysis.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 (contd.)</a:t>
            </a:r>
          </a:p>
        </p:txBody>
      </p:sp>
      <p:sp>
        <p:nvSpPr>
          <p:cNvPr id="3" name="Content Placeholder 2"/>
          <p:cNvSpPr>
            <a:spLocks noGrp="1"/>
          </p:cNvSpPr>
          <p:nvPr>
            <p:ph idx="1"/>
          </p:nvPr>
        </p:nvSpPr>
        <p:spPr/>
        <p:txBody>
          <a:bodyPr wrap="square">
            <a:spAutoFit/>
          </a:bodyPr>
          <a:lstStyle/>
          <a:p>
            <a:pPr>
              <a:spcAft>
                <a:spcPts val="1000"/>
              </a:spcAft>
              <a:defRPr sz="1800" b="0"/>
            </a:pPr>
            <a:r>
              <a:t>The authors describe various data preprocessing techniques, including converting chromosome numbers to numerical representation, encoding mutation positions, segmenting copy number data into discrete categories, and normalizing expression values.</a:t>
            </a:r>
          </a:p>
          <a:p>
            <a:pPr>
              <a:spcAft>
                <a:spcPts val="1000"/>
              </a:spcAft>
              <a:defRPr sz="1800" b="0"/>
            </a:pPr>
            <a:r>
              <a:t>These procedures enable the development of accurate machine learning models that can identify complex patterns in medical information, ultimately leading to improved patient outcomes.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a:t>
            </a:r>
          </a:p>
        </p:txBody>
      </p:sp>
      <p:sp>
        <p:nvSpPr>
          <p:cNvPr id="3" name="Content Placeholder 2"/>
          <p:cNvSpPr>
            <a:spLocks noGrp="1"/>
          </p:cNvSpPr>
          <p:nvPr>
            <p:ph idx="1"/>
          </p:nvPr>
        </p:nvSpPr>
        <p:spPr/>
        <p:txBody>
          <a:bodyPr wrap="square">
            <a:spAutoFit/>
          </a:bodyPr>
          <a:lstStyle/>
          <a:p>
            <a:pPr>
              <a:spcAft>
                <a:spcPts val="1000"/>
              </a:spcAft>
              <a:defRPr sz="1800" b="0"/>
            </a:pPr>
            <a:r>
              <a:t>The analysis of genomic data in the context of sarcoma diagnosis and treatment is hindered by its immense dimensionality and complexity.</a:t>
            </a:r>
          </a:p>
          <a:p>
            <a:pPr>
              <a:spcAft>
                <a:spcPts val="1000"/>
              </a:spcAft>
              <a:defRPr sz="1800" b="0"/>
            </a:pPr>
            <a:r>
              <a:t>To address this challenge, machine learning (ML) models are employed to identify patterns that conventional statistical techniques may miss.</a:t>
            </a:r>
          </a:p>
          <a:p>
            <a:pPr>
              <a:spcAft>
                <a:spcPts val="1000"/>
              </a:spcAft>
              <a:defRPr sz="1800" b="0"/>
            </a:pPr>
            <a:r>
              <a:t>These ML models can be trained to recognize complex relationships within genetic information, enabling more precise classification systems.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A key aspect of the analysis involves preprocessing the genomic data, which includes converting chromosome numbers into numerical representations and encoding mutation positions in coding sequences.</a:t>
            </a:r>
          </a:p>
          <a:p>
            <a:pPr>
              <a:spcAft>
                <a:spcPts val="1000"/>
              </a:spcAft>
              <a:defRPr sz="1800" b="0"/>
            </a:pPr>
            <a:r>
              <a:t>The data is then split into training (80%) and testing (20%) sets, maintaining the distribution of sarcoma types, to ensure that the models are not overfitting to a particular subset of patients.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a:t>
            </a:r>
          </a:p>
        </p:txBody>
      </p:sp>
      <p:sp>
        <p:nvSpPr>
          <p:cNvPr id="3" name="Content Placeholder 2"/>
          <p:cNvSpPr>
            <a:spLocks noGrp="1"/>
          </p:cNvSpPr>
          <p:nvPr>
            <p:ph idx="1"/>
          </p:nvPr>
        </p:nvSpPr>
        <p:spPr/>
        <p:txBody>
          <a:bodyPr wrap="square">
            <a:spAutoFit/>
          </a:bodyPr>
          <a:lstStyle/>
          <a:p>
            <a:pPr>
              <a:spcAft>
                <a:spcPts val="1000"/>
              </a:spcAft>
              <a:defRPr sz="1800" b="0"/>
            </a:pPr>
            <a:r>
              <a:t>The study "Classification of Sarcoma Based on Genomic Data Using Machine Learning Models" focuses on developing a machine learning-based system to classify sarcoma based on genomic data.</a:t>
            </a:r>
          </a:p>
          <a:p>
            <a:pPr>
              <a:spcAft>
                <a:spcPts val="1000"/>
              </a:spcAft>
              <a:defRPr sz="1800" b="0"/>
            </a:pPr>
            <a:r>
              <a:t>This research aims to improve the accuracy of cancer classification, which is crucial in medical diagnosis and treatment planning.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Specifically, 5-fold cross-validation is used to generate out-of-fold predictions for each base classifier.</a:t>
            </a:r>
          </a:p>
          <a:p>
            <a:pPr>
              <a:spcAft>
                <a:spcPts val="1000"/>
              </a:spcAft>
              <a:defRPr sz="1800" b="0"/>
            </a:pPr>
            <a:r>
              <a:t>The analysis also incorporates clinical data, including patient outcomes based on their clinical features.</a:t>
            </a:r>
          </a:p>
          <a:p>
            <a:pPr>
              <a:spcAft>
                <a:spcPts val="1000"/>
              </a:spcAft>
              <a:defRPr sz="1800" b="0"/>
            </a:pPr>
            <a:r>
              <a:t>This integrated approach allows for a comprehensive understanding of the molecular characteristics associated with sarcomas, which could lead to new insights into tumor heterogeneity and treatment opportunities.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The results highlight the potential of ML models in identifying complex patterns within large-scale genomic datasets, paving the way for more accurate diagnosis and targeted therapies.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a:t>
            </a:r>
          </a:p>
        </p:txBody>
      </p:sp>
      <p:sp>
        <p:nvSpPr>
          <p:cNvPr id="3" name="Content Placeholder 2"/>
          <p:cNvSpPr>
            <a:spLocks noGrp="1"/>
          </p:cNvSpPr>
          <p:nvPr>
            <p:ph idx="1"/>
          </p:nvPr>
        </p:nvSpPr>
        <p:spPr/>
        <p:txBody>
          <a:bodyPr wrap="square">
            <a:spAutoFit/>
          </a:bodyPr>
          <a:lstStyle/>
          <a:p>
            <a:pPr>
              <a:spcAft>
                <a:spcPts val="1000"/>
              </a:spcAft>
              <a:defRPr sz="1800" b="0"/>
            </a:pPr>
            <a:r>
              <a:t>The findings and methods presented in this study have significant practical applications in real-world contexts.</a:t>
            </a:r>
          </a:p>
          <a:p>
            <a:pPr>
              <a:spcAft>
                <a:spcPts val="1000"/>
              </a:spcAft>
              <a:defRPr sz="1800" b="0"/>
            </a:pPr>
            <a:r>
              <a:t>Machine learning models, such as Support Vector Machines, Random Forests, and Deep Learning Networks, have been shown to be highly effective in identifying complex patterns in medical data, including genetic information, patient history, and clinical images.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These algorithms can successfully detect patterns that may seem enigmatic to humans, making it feasible to diagnose diseases at an early stage.</a:t>
            </a:r>
          </a:p>
          <a:p>
            <a:pPr>
              <a:spcAft>
                <a:spcPts val="1000"/>
              </a:spcAft>
              <a:defRPr sz="1800" b="0"/>
            </a:pPr>
            <a:r>
              <a:t>The use of machine learning models has the potential to revolutionize various areas in medicine by enabling the creation of more precise and complex classification systems.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These models can be taught to identify specific genetic markers associated with sarcoma, which can lead to improved diagnostic procedures and more effective treatment plans personalized to individual patients.</a:t>
            </a:r>
          </a:p>
          <a:p>
            <a:pPr>
              <a:spcAft>
                <a:spcPts val="1000"/>
              </a:spcAft>
              <a:defRPr sz="1800" b="0"/>
            </a:pPr>
            <a:r>
              <a:t>Furthermore, machine learning models have been found to outperform traditional statistical techniques in identifying patterns in medical data.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The study highlights the potential of machine learning models to disrupt many areas in medicine by providing a viable method for creating accurate and complex classification systems that take into account genetic information.</a:t>
            </a:r>
          </a:p>
          <a:p>
            <a:pPr>
              <a:spcAft>
                <a:spcPts val="1000"/>
              </a:spcAft>
              <a:defRPr sz="1800" b="0"/>
            </a:pPr>
            <a:r>
              <a:t>The results presented in Table 1 demonstrate that tree-based classifiers and Artificial Neural Networks produced the best results, followed by other models such as Support Vector Machines and Random Forests.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These findings have significant implications for the development of more precise diagnostic procedures and personalized treatment plans, ultimately leading to improved patient outcomes and increased chances of saving lives.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a:t>
            </a:r>
          </a:p>
        </p:txBody>
      </p:sp>
      <p:sp>
        <p:nvSpPr>
          <p:cNvPr id="3" name="Content Placeholder 2"/>
          <p:cNvSpPr>
            <a:spLocks noGrp="1"/>
          </p:cNvSpPr>
          <p:nvPr>
            <p:ph idx="1"/>
          </p:nvPr>
        </p:nvSpPr>
        <p:spPr/>
        <p:txBody>
          <a:bodyPr wrap="square">
            <a:spAutoFit/>
          </a:bodyPr>
          <a:lstStyle/>
          <a:p>
            <a:pPr>
              <a:spcAft>
                <a:spcPts val="1000"/>
              </a:spcAft>
              <a:defRPr sz="1800" b="0"/>
            </a:pPr>
            <a:r>
              <a:t>The research acknowledges several limitations and challenges that hinder its progress and applicability.</a:t>
            </a:r>
          </a:p>
          <a:p>
            <a:pPr>
              <a:spcAft>
                <a:spcPts val="1000"/>
              </a:spcAft>
              <a:defRPr sz="1800" b="0"/>
            </a:pPr>
            <a:r>
              <a:t>One of the significant constraints is the management of high-dimensional genomic data, which poses difficulties in selecting relevant features consistently.</a:t>
            </a:r>
          </a:p>
          <a:p>
            <a:pPr>
              <a:spcAft>
                <a:spcPts val="1000"/>
              </a:spcAft>
              <a:defRPr sz="1800" b="0"/>
            </a:pPr>
            <a:r>
              <a:t>This issue is further compounded by the risk of models performing well on training data but poorly on unseen data, particularly when sample sizes are limited.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Another challenge identified in the study is the inconsistency in model building procedures and evaluation metrics across different studies, thereby hindering reproducibility.</a:t>
            </a:r>
          </a:p>
          <a:p>
            <a:pPr>
              <a:spcAft>
                <a:spcPts val="1000"/>
              </a:spcAft>
              <a:defRPr sz="1800" b="0"/>
            </a:pPr>
            <a:r>
              <a:t>Additionally, the analysis highlights that the integration of genomic data is severely hampered by its enormous dimensionality and complexity.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To address these challenges, machine learning models can be employed to handle large-scale genomic datasets and identify patterns that conventional statistical techniques might miss.</a:t>
            </a:r>
          </a:p>
          <a:p>
            <a:pPr>
              <a:spcAft>
                <a:spcPts val="1000"/>
              </a:spcAft>
              <a:defRPr sz="1800" b="0"/>
            </a:pPr>
            <a:r>
              <a:t>The study also notes that certain mutations, such as "silent" and "missense mutations," pose a major problem in clinical oncology due to their aggressiveness and multifariousness.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 (contd.)</a:t>
            </a:r>
          </a:p>
        </p:txBody>
      </p:sp>
      <p:sp>
        <p:nvSpPr>
          <p:cNvPr id="3" name="Content Placeholder 2"/>
          <p:cNvSpPr>
            <a:spLocks noGrp="1"/>
          </p:cNvSpPr>
          <p:nvPr>
            <p:ph idx="1"/>
          </p:nvPr>
        </p:nvSpPr>
        <p:spPr/>
        <p:txBody>
          <a:bodyPr wrap="square">
            <a:spAutoFit/>
          </a:bodyPr>
          <a:lstStyle/>
          <a:p>
            <a:pPr>
              <a:spcAft>
                <a:spcPts val="1000"/>
              </a:spcAft>
              <a:defRPr sz="1800" b="0"/>
            </a:pPr>
            <a:r>
              <a:t>The main objective of this study is to evaluate the effectiveness of different machine learning models, such as Support Vector Machine, KNN, Random Forest, XGBoost, and Light GBM, in classifying sarcoma types.</a:t>
            </a:r>
          </a:p>
          <a:p>
            <a:pPr>
              <a:spcAft>
                <a:spcPts val="1000"/>
              </a:spcAft>
              <a:defRPr sz="1800" b="0"/>
            </a:pPr>
            <a:r>
              <a:t>The research involves extensive testing and validation procedures to guarantee the correctness and dependability of the findings.</a:t>
            </a:r>
          </a:p>
          <a:p>
            <a:pPr>
              <a:spcAft>
                <a:spcPts val="1000"/>
              </a:spcAft>
              <a:defRPr sz="1800" b="0"/>
            </a:pPr>
            <a:r>
              <a:t>This includes splitting preprocessed data into training (80%) and testing (20%) sets, maintaining the distribution of sarcoma types.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Furthermore, the analysis emphasizes the need for data normalization through standard scaling to ensure comparability of numerical features.</a:t>
            </a:r>
          </a:p>
          <a:p>
            <a:pPr>
              <a:spcAft>
                <a:spcPts val="1000"/>
              </a:spcAft>
              <a:defRPr sz="1800" b="0"/>
            </a:pPr>
            <a:r>
              <a:t>These limitations and challenges underscore the complexity of genomic data analysis and the need for further investigation and development to overcome these obstacles.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a:t>
            </a:r>
          </a:p>
        </p:txBody>
      </p:sp>
      <p:sp>
        <p:nvSpPr>
          <p:cNvPr id="3" name="Content Placeholder 2"/>
          <p:cNvSpPr>
            <a:spLocks noGrp="1"/>
          </p:cNvSpPr>
          <p:nvPr>
            <p:ph idx="1"/>
          </p:nvPr>
        </p:nvSpPr>
        <p:spPr/>
        <p:txBody>
          <a:bodyPr wrap="square">
            <a:spAutoFit/>
          </a:bodyPr>
          <a:lstStyle/>
          <a:p>
            <a:pPr>
              <a:spcAft>
                <a:spcPts val="1000"/>
              </a:spcAft>
              <a:defRPr sz="1800" b="0"/>
            </a:pPr>
            <a:r>
              <a:t>Future research in machine learning and meta-learning is essential to address several challenges identified in the study.</a:t>
            </a:r>
          </a:p>
          <a:p>
            <a:pPr>
              <a:spcAft>
                <a:spcPts val="1000"/>
              </a:spcAft>
              <a:defRPr sz="1800" b="0"/>
            </a:pPr>
            <a:r>
              <a:t>These challenges include managing high-dimensional genomic data, selecting relevant features consistently, and mitigating the risk of models performing well on training data but poorly on unseen data.</a:t>
            </a:r>
          </a:p>
          <a:p>
            <a:pPr>
              <a:spcAft>
                <a:spcPts val="1000"/>
              </a:spcAft>
              <a:defRPr sz="1800" b="0"/>
            </a:pPr>
            <a:r>
              <a:t>Additionally, inconsistent model building procedures and evaluation metrics across studies hinder reproducibility.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To overcome these challenges, researchers suggest investigating new approaches for handling high-dimensional data and developing more robust model selection methods.</a:t>
            </a:r>
          </a:p>
          <a:p>
            <a:pPr>
              <a:spcAft>
                <a:spcPts val="1000"/>
              </a:spcAft>
              <a:defRPr sz="1800" b="0"/>
            </a:pPr>
            <a:r>
              <a:t>They also propose exploring meta-level learning techniques, such as the meta-level learning technique employed by Jaber Juntu et al., which can be more effective in achieving improved classification than existing methods.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Furthermore, researchers highlight the potential of machine learning models to disrupt various areas in medicine, including disease detection and personalized treatment planning.</a:t>
            </a:r>
          </a:p>
          <a:p>
            <a:pPr>
              <a:spcAft>
                <a:spcPts val="1000"/>
              </a:spcAft>
              <a:defRPr sz="1800" b="0"/>
            </a:pPr>
            <a:r>
              <a:t>The study's findings emphasize the need for further experimentation with different datasets to support these new approaches and techniques.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This would enable researchers to advance the field of meta-learning and strategies for combining classifiers, ultimately leading to improved classification accuracy and better decision-making processes in medicine.</a:t>
            </a:r>
          </a:p>
          <a:p>
            <a:pPr>
              <a:spcAft>
                <a:spcPts val="1000"/>
              </a:spcAft>
              <a:defRPr sz="1800" b="0"/>
            </a:pPr>
            <a:r>
              <a:t>By addressing these challenges and exploring new methodologies, researchers can unlock the full potential of machine learning and its applications in various fields, including medicine.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a:t>
            </a:r>
          </a:p>
        </p:txBody>
      </p:sp>
      <p:sp>
        <p:nvSpPr>
          <p:cNvPr id="3" name="Content Placeholder 2"/>
          <p:cNvSpPr>
            <a:spLocks noGrp="1"/>
          </p:cNvSpPr>
          <p:nvPr>
            <p:ph idx="1"/>
          </p:nvPr>
        </p:nvSpPr>
        <p:spPr/>
        <p:txBody>
          <a:bodyPr wrap="square">
            <a:spAutoFit/>
          </a:bodyPr>
          <a:lstStyle/>
          <a:p>
            <a:pPr>
              <a:spcAft>
                <a:spcPts val="1000"/>
              </a:spcAft>
              <a:defRPr sz="1800" b="0"/>
            </a:pPr>
            <a:r>
              <a:t>The study provides valuable insights into the development and evaluation of machine learning-based systems for sarcoma classification.</a:t>
            </a:r>
          </a:p>
          <a:p>
            <a:pPr>
              <a:spcAft>
                <a:spcPts val="1000"/>
              </a:spcAft>
              <a:defRPr sz="1800" b="0"/>
            </a:pPr>
            <a:r>
              <a:t>A key takeaway from this research is that tree-based classifiers, such as XGBoost and LightGBM, tend to produce the best results in comparison with other models.</a:t>
            </a:r>
          </a:p>
          <a:p>
            <a:pPr>
              <a:spcAft>
                <a:spcPts val="1000"/>
              </a:spcAft>
              <a:defRPr sz="1800" b="0"/>
            </a:pPr>
            <a:r>
              <a:t>This is evident from Table 1, which presents the performance metrics of various models on the task of sarcoma classification.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Furthermore, the study highlights the potential of machine learning models in identifying complex patterns in high-dimensional genomic data that conventional statistical techniques might miss.</a:t>
            </a:r>
          </a:p>
          <a:p>
            <a:pPr>
              <a:spcAft>
                <a:spcPts val="1000"/>
              </a:spcAft>
              <a:defRPr sz="1800" b="0"/>
            </a:pPr>
            <a:r>
              <a:t>These models can be trained to forecast outcomes based on these patterns, making them a viable method for creating more precise and accurate classification systems.</a:t>
            </a:r>
          </a:p>
          <a:p>
            <a:pPr>
              <a:spcAft>
                <a:spcPts val="1000"/>
              </a:spcAft>
              <a:defRPr sz="1800" b="0"/>
            </a:pPr>
            <a:r>
              <a:t>The use of 5-fold cross-validation and out-of-fold predictions (as shown in Fig.</a:t>
            </a:r>
          </a:p>
          <a:p>
            <a:pPr>
              <a:spcAft>
                <a:spcPts val="1000"/>
              </a:spcAft>
              <a:defRPr sz="1800" b="0"/>
            </a:pPr>
            <a:r>
              <a:t>1) adds robustness to the model evaluation process.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The study also emphasizes the need for further investigation into several key areas, including managing high-dimensional genomic data, selecting relevant features consistently, and ensuring that models perform well on unseen data.</a:t>
            </a:r>
          </a:p>
          <a:p>
            <a:pPr>
              <a:spcAft>
                <a:spcPts val="1000"/>
              </a:spcAft>
              <a:defRPr sz="1800" b="0"/>
            </a:pPr>
            <a:r>
              <a:t>Additionally, there is a pressing need for standardizing model building procedures and evaluation metrics across studies to enhance reproducibility in this field.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These conclusions underscore the significance of this research and highlight its potential contributions to the advancement of machine learning-based systems for sarcoma classification.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 (contd.)</a:t>
            </a:r>
          </a:p>
        </p:txBody>
      </p:sp>
      <p:sp>
        <p:nvSpPr>
          <p:cNvPr id="3" name="Content Placeholder 2"/>
          <p:cNvSpPr>
            <a:spLocks noGrp="1"/>
          </p:cNvSpPr>
          <p:nvPr>
            <p:ph idx="1"/>
          </p:nvPr>
        </p:nvSpPr>
        <p:spPr/>
        <p:txBody>
          <a:bodyPr wrap="square">
            <a:spAutoFit/>
          </a:bodyPr>
          <a:lstStyle/>
          <a:p>
            <a:pPr>
              <a:spcAft>
                <a:spcPts val="1000"/>
              </a:spcAft>
              <a:defRPr sz="1800" b="0"/>
            </a:pPr>
            <a:r>
              <a:t>The study provides a framework for similar works to follow, suggesting that the methodology employed in this study can be extended to encompass data cleaning procedures, feature extraction elements, and the design of stacking super classifiers.</a:t>
            </a:r>
          </a:p>
          <a:p>
            <a:pPr>
              <a:spcAft>
                <a:spcPts val="1000"/>
              </a:spcAft>
              <a:defRPr sz="1800" b="0"/>
            </a:pPr>
            <a:r>
              <a:t>This structure may be adapted for other tasks involving cancer classification or genomic data analysis.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 (contd.)</a:t>
            </a:r>
          </a:p>
        </p:txBody>
      </p:sp>
      <p:sp>
        <p:nvSpPr>
          <p:cNvPr id="3" name="Content Placeholder 2"/>
          <p:cNvSpPr>
            <a:spLocks noGrp="1"/>
          </p:cNvSpPr>
          <p:nvPr>
            <p:ph idx="1"/>
          </p:nvPr>
        </p:nvSpPr>
        <p:spPr/>
        <p:txBody>
          <a:bodyPr wrap="square">
            <a:spAutoFit/>
          </a:bodyPr>
          <a:lstStyle/>
          <a:p>
            <a:pPr>
              <a:spcAft>
                <a:spcPts val="1000"/>
              </a:spcAft>
              <a:defRPr sz="1800" b="0"/>
            </a:pPr>
            <a:r>
              <a:t>The research contributes to the field by offering a comparison of different machine learning models and their performance evaluation metrics, as shown in Fig.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a:t>
            </a:r>
          </a:p>
        </p:txBody>
      </p:sp>
      <p:sp>
        <p:nvSpPr>
          <p:cNvPr id="3" name="Content Placeholder 2"/>
          <p:cNvSpPr>
            <a:spLocks noGrp="1"/>
          </p:cNvSpPr>
          <p:nvPr>
            <p:ph idx="1"/>
          </p:nvPr>
        </p:nvSpPr>
        <p:spPr/>
        <p:txBody>
          <a:bodyPr wrap="square">
            <a:spAutoFit/>
          </a:bodyPr>
          <a:lstStyle/>
          <a:p>
            <a:pPr>
              <a:spcAft>
                <a:spcPts val="1000"/>
              </a:spcAft>
              <a:defRPr sz="1800" b="0"/>
            </a:pPr>
            <a:r>
              <a:t>This scientific document delves into the development of a Machine Learning-based system for cancer classification, specifically focusing on sarcoma types.</a:t>
            </a:r>
          </a:p>
          <a:p>
            <a:pPr>
              <a:spcAft>
                <a:spcPts val="1000"/>
              </a:spcAft>
              <a:defRPr sz="1800" b="0"/>
            </a:pPr>
            <a:r>
              <a:t>The main topic covered in this study is the proposed architecture, which involves a stacking process to minimize loss functions.</a:t>
            </a:r>
          </a:p>
          <a:p>
            <a:pPr>
              <a:spcAft>
                <a:spcPts val="1000"/>
              </a:spcAft>
              <a:defRPr sz="1800" b="0"/>
            </a:pPr>
            <a:r>
              <a:t>A crucial aspect of this approach is data splitting, where 80% of the preprocessed data is allocated for training and 20% for testing purposes.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also explores various machine learning algorithms, including XGBoost, LightGBM, Random Forest, Support Vector Machine, KNN, and their performance evaluation metrics.</a:t>
            </a:r>
          </a:p>
          <a:p>
            <a:pPr>
              <a:spcAft>
                <a:spcPts val="1000"/>
              </a:spcAft>
              <a:defRPr sz="1800" b="0"/>
            </a:pPr>
            <a:r>
              <a:t>The results are presented in a bar chart (Fig.</a:t>
            </a:r>
          </a:p>
          <a:p>
            <a:pPr>
              <a:spcAft>
                <a:spcPts val="1000"/>
              </a:spcAft>
              <a:defRPr sz="1800" b="0"/>
            </a:pPr>
            <a:r>
              <a:t>3), showcasing the effectiveness of each model in terms of accuracy, precision, and recall.</a:t>
            </a:r>
          </a:p>
          <a:p>
            <a:pPr>
              <a:spcAft>
                <a:spcPts val="1000"/>
              </a:spcAft>
              <a:defRPr sz="1800" b="0"/>
            </a:pPr>
            <a:r>
              <a:t>Additionally, the study discusses the importance of test cases, which provide a systematic way to assess different facets of the research and identify potential problems.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The methodology employed in this study can be extended to encompass data cleaning procedures, feature extraction elements, and the design of stacking super classifiers.</a:t>
            </a:r>
          </a:p>
          <a:p>
            <a:pPr>
              <a:spcAft>
                <a:spcPts val="1000"/>
              </a:spcAft>
              <a:defRPr sz="1800" b="0"/>
            </a:pPr>
            <a:r>
              <a:t>This structure may be adapted for other tasks where cancer classification is the primary objective or similar problems involving genomic data analysis.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The study's emphasis on validation through extensive testing and statistical analysis contributes to its credibility and reliability, ensuring that it can withstand criticism and make a significant contribution to the field.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