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a:pPr>
            <a:r>
              <a:t>Ensemble Methods for High-Performance Classification</a:t>
            </a:r>
          </a:p>
        </p:txBody>
      </p:sp>
      <p:sp>
        <p:nvSpPr>
          <p:cNvPr id="3" name="Subtitle 2"/>
          <p:cNvSpPr>
            <a:spLocks noGrp="1"/>
          </p:cNvSpPr>
          <p:nvPr>
            <p:ph type="subTitle" idx="1"/>
          </p:nvPr>
        </p:nvSpPr>
        <p:spPr/>
        <p:txBody>
          <a:bodyPr/>
          <a:lstStyle/>
          <a:p>
            <a:pPr>
              <a:defRPr sz="2800"/>
            </a:pPr>
            <a:r>
              <a:t>A Study on Adult Soft Tissue Sarcomas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The authors suggest that extending the methodology to encompass data cleaning procedures, feature extraction elements, and the design of the stacking super classifier could provide a valuable structure for similar works.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Furthermore, machine learning models have the potential to disrupt many areas in medicine by identifying patterns and insights in complex medical information, such as patient history, genetic factors, and clinical images, thereby enabling early disease detection, personalized treatment plans, and improved outcomes.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Findings</a:t>
            </a:r>
          </a:p>
        </p:txBody>
      </p:sp>
      <p:sp>
        <p:nvSpPr>
          <p:cNvPr id="3" name="Content Placeholder 2"/>
          <p:cNvSpPr>
            <a:spLocks noGrp="1"/>
          </p:cNvSpPr>
          <p:nvPr>
            <p:ph idx="1"/>
          </p:nvPr>
        </p:nvSpPr>
        <p:spPr>
          <a:xfrm>
            <a:off x="457200" y="1600200"/>
            <a:ext cx="5029200" cy="0"/>
          </a:xfrm>
        </p:spPr>
        <p:txBody>
          <a:bodyPr wrap="square">
            <a:spAutoFit/>
          </a:bodyPr>
          <a:lstStyle/>
          <a:p>
            <a:pPr>
              <a:spcAft>
                <a:spcPts val="1000"/>
              </a:spcAft>
              <a:defRPr sz="1800" b="0"/>
            </a:pPr>
            <a:r>
              <a:t>The primary results and findings presented in this study are centered around the comparison of different machine learning models for cancer classification.</a:t>
            </a:r>
          </a:p>
          <a:p>
            <a:pPr>
              <a:spcAft>
                <a:spcPts val="1000"/>
              </a:spcAft>
              <a:defRPr sz="1800" b="0"/>
            </a:pPr>
            <a:r>
              <a:t>A bar chart (Fig.</a:t>
            </a:r>
          </a:p>
          <a:p>
            <a:pPr>
              <a:spcAft>
                <a:spcPts val="1000"/>
              </a:spcAft>
              <a:defRPr sz="1800" b="0"/>
            </a:pPr>
            <a:r>
              <a:t>3) illustrates the performance evaluation metrics, including accuracy, precision, and recall, for various models such as Support Vector Machine, KNN, Random Forest, Xgboost, Light GBM, and others.</a:t>
            </a:r>
          </a:p>
          <a:p>
            <a:pPr>
              <a:spcAft>
                <a:spcPts val="1000"/>
              </a:spcAft>
              <a:defRPr sz="1800" b="0"/>
            </a:pPr>
            <a:r>
              <a:t>According to the results, tree-based classifiers exhibited the best outcomes, followed closely by Artificial Neural Networks.</a:t>
            </a:r>
          </a:p>
        </p:txBody>
      </p:sp>
      <p:pic>
        <p:nvPicPr>
          <p:cNvPr id="4" name="Picture 3" descr="image_page9_img3.jpeg"/>
          <p:cNvPicPr>
            <a:picLocks noChangeAspect="1"/>
          </p:cNvPicPr>
          <p:nvPr/>
        </p:nvPicPr>
        <p:blipFill>
          <a:blip r:embed="rId2"/>
          <a:stretch>
            <a:fillRect/>
          </a:stretch>
        </p:blipFill>
        <p:spPr>
          <a:xfrm>
            <a:off x="5669280" y="1691640"/>
            <a:ext cx="3474720" cy="1334785"/>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Findings (contd.)</a:t>
            </a:r>
          </a:p>
        </p:txBody>
      </p:sp>
      <p:sp>
        <p:nvSpPr>
          <p:cNvPr id="3" name="Content Placeholder 2"/>
          <p:cNvSpPr>
            <a:spLocks noGrp="1"/>
          </p:cNvSpPr>
          <p:nvPr>
            <p:ph idx="1"/>
          </p:nvPr>
        </p:nvSpPr>
        <p:spPr/>
        <p:txBody>
          <a:bodyPr wrap="square">
            <a:spAutoFit/>
          </a:bodyPr>
          <a:lstStyle/>
          <a:p>
            <a:pPr>
              <a:spcAft>
                <a:spcPts val="1000"/>
              </a:spcAft>
              <a:defRPr sz="1800" b="0"/>
            </a:pPr>
            <a:r>
              <a:t>A detailed analysis of the metrics used in these comparisons is provided in Table 1.</a:t>
            </a:r>
          </a:p>
          <a:p>
            <a:pPr>
              <a:spcAft>
                <a:spcPts val="1000"/>
              </a:spcAft>
              <a:defRPr sz="1800" b="0"/>
            </a:pPr>
            <a:r>
              <a:t>The findings suggest that tree-based classifiers outperformed other models, with notable results achieved through the use of ensemble methods.</a:t>
            </a:r>
          </a:p>
          <a:p>
            <a:pPr>
              <a:spcAft>
                <a:spcPts val="1000"/>
              </a:spcAft>
              <a:defRPr sz="1800" b="0"/>
            </a:pPr>
            <a:r>
              <a:t>In contrast, some models showed relatively poor performance, underscoring the importance of careful model selection and optimization for cancer classification tasks.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Findings (contd.)</a:t>
            </a:r>
          </a:p>
        </p:txBody>
      </p:sp>
      <p:sp>
        <p:nvSpPr>
          <p:cNvPr id="3" name="Content Placeholder 2"/>
          <p:cNvSpPr>
            <a:spLocks noGrp="1"/>
          </p:cNvSpPr>
          <p:nvPr>
            <p:ph idx="1"/>
          </p:nvPr>
        </p:nvSpPr>
        <p:spPr/>
        <p:txBody>
          <a:bodyPr wrap="square">
            <a:spAutoFit/>
          </a:bodyPr>
          <a:lstStyle/>
          <a:p>
            <a:pPr>
              <a:spcAft>
                <a:spcPts val="1000"/>
              </a:spcAft>
              <a:defRPr sz="1800" b="0"/>
            </a:pPr>
            <a:r>
              <a:t>The study's methodology also highlights the potential for machine learning algorithms to extract valuable insights from complex medical information, such as patient history, genetic factors, and clinical images.</a:t>
            </a:r>
          </a:p>
          <a:p>
            <a:pPr>
              <a:spcAft>
                <a:spcPts val="1000"/>
              </a:spcAft>
              <a:defRPr sz="1800" b="0"/>
            </a:pPr>
            <a:r>
              <a:t>By identifying patterns that may be difficult or impossible for human experts to discern, these models can aid in early disease detection, personalized treatment planning, and ultimately contribute to improved health outcomes.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a:t>
            </a:r>
          </a:p>
        </p:txBody>
      </p:sp>
      <p:sp>
        <p:nvSpPr>
          <p:cNvPr id="3" name="Content Placeholder 2"/>
          <p:cNvSpPr>
            <a:spLocks noGrp="1"/>
          </p:cNvSpPr>
          <p:nvPr>
            <p:ph idx="1"/>
          </p:nvPr>
        </p:nvSpPr>
        <p:spPr>
          <a:xfrm>
            <a:off x="457200" y="1600200"/>
            <a:ext cx="5029200" cy="0"/>
          </a:xfrm>
        </p:spPr>
        <p:txBody>
          <a:bodyPr wrap="square">
            <a:spAutoFit/>
          </a:bodyPr>
          <a:lstStyle/>
          <a:p>
            <a:pPr>
              <a:spcAft>
                <a:spcPts val="1000"/>
              </a:spcAft>
              <a:defRPr sz="1800" b="0"/>
            </a:pPr>
            <a:r>
              <a:t>The analysis of genomic data in sarcoma research is hindered by its immense dimensionality and complexity, necessitating the use of machine learning (ML) models to uncover patterns that conventional statistical techniques may overlook.</a:t>
            </a:r>
          </a:p>
          <a:p>
            <a:pPr>
              <a:spcAft>
                <a:spcPts val="1000"/>
              </a:spcAft>
              <a:defRPr sz="1800" b="0"/>
            </a:pPr>
            <a:r>
              <a:t>To address this challenge, researchers employed ML models to integrate genomic data, including DNA sequencing, RNA expression patterns, and epigenetic markers.</a:t>
            </a:r>
          </a:p>
        </p:txBody>
      </p:sp>
      <p:pic>
        <p:nvPicPr>
          <p:cNvPr id="4" name="Picture 3" descr="image_page7_img1.jpeg"/>
          <p:cNvPicPr>
            <a:picLocks noChangeAspect="1"/>
          </p:cNvPicPr>
          <p:nvPr/>
        </p:nvPicPr>
        <p:blipFill>
          <a:blip r:embed="rId2"/>
          <a:stretch>
            <a:fillRect/>
          </a:stretch>
        </p:blipFill>
        <p:spPr>
          <a:xfrm>
            <a:off x="5669280" y="1691640"/>
            <a:ext cx="3474720" cy="1688043"/>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This integration enabled the identification of complex patterns in the data, facilitating more precise classification systems that take genetic information into account when diagnosing sarcoma.</a:t>
            </a:r>
          </a:p>
          <a:p>
            <a:pPr>
              <a:spcAft>
                <a:spcPts val="1000"/>
              </a:spcAft>
              <a:defRPr sz="1800" b="0"/>
            </a:pPr>
            <a:r>
              <a:t>The dataset used for analysis was preprocessed and split into training (80%) and testing (20%) sets, maintaining the distribution of sarcoma types.</a:t>
            </a:r>
          </a:p>
          <a:p>
            <a:pPr>
              <a:spcAft>
                <a:spcPts val="1000"/>
              </a:spcAft>
              <a:defRPr sz="1800" b="0"/>
            </a:pPr>
            <a:r>
              <a:t>Five machine learning algorithms – XGBoost, LightGBM, Random Forest, among others – were employed to train base classifiers on the training data.</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Notably, 5-fold cross-validation was used to generate out-of-fold predictions, which significantly enhanced the accuracy and reliability of the results.</a:t>
            </a:r>
          </a:p>
          <a:p>
            <a:pPr>
              <a:spcAft>
                <a:spcPts val="1000"/>
              </a:spcAft>
              <a:defRPr sz="1800" b="0"/>
            </a:pPr>
            <a:r>
              <a:t>The integration of genomic data with clinical features revealed valuable insights into the molecular characteristics associated with sarcoma types.</a:t>
            </a:r>
          </a:p>
          <a:p>
            <a:pPr>
              <a:spcAft>
                <a:spcPts val="1000"/>
              </a:spcAft>
              <a:defRPr sz="1800" b="0"/>
            </a:pPr>
            <a:r>
              <a:t>This comprehensive analysis enabled researchers to identify new opportunities for treatment and understand the heterogeneity of these tumors.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The specific statistics presented in this study include the 80% training set and 20% testing set, as well as the use of 5-fold cross-validation.</a:t>
            </a:r>
          </a:p>
          <a:p>
            <a:pPr>
              <a:spcAft>
                <a:spcPts val="1000"/>
              </a:spcAft>
              <a:defRPr sz="1800" b="0"/>
            </a:pPr>
            <a:r>
              <a:t>These metrics demonstrate the robustness and reliability of the ML models employed in this research.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Applications and Use</a:t>
            </a:r>
          </a:p>
        </p:txBody>
      </p:sp>
      <p:sp>
        <p:nvSpPr>
          <p:cNvPr id="3" name="Content Placeholder 2"/>
          <p:cNvSpPr>
            <a:spLocks noGrp="1"/>
          </p:cNvSpPr>
          <p:nvPr>
            <p:ph idx="1"/>
          </p:nvPr>
        </p:nvSpPr>
        <p:spPr>
          <a:xfrm>
            <a:off x="457200" y="1600200"/>
            <a:ext cx="5029200" cy="0"/>
          </a:xfrm>
        </p:spPr>
        <p:txBody>
          <a:bodyPr wrap="square">
            <a:spAutoFit/>
          </a:bodyPr>
          <a:lstStyle/>
          <a:p>
            <a:pPr>
              <a:spcAft>
                <a:spcPts val="1000"/>
              </a:spcAft>
              <a:defRPr sz="1800" b="0"/>
            </a:pPr>
            <a:r>
              <a:t>The findings and methods presented in this study have significant implications for real-world applications, particularly in the medical field.</a:t>
            </a:r>
          </a:p>
          <a:p>
            <a:pPr>
              <a:spcAft>
                <a:spcPts val="1000"/>
              </a:spcAft>
              <a:defRPr sz="1800" b="0"/>
            </a:pPr>
            <a:r>
              <a:t>Machine learning models, such as support vector machines, random forests, and deep learning networks, are discussed as viable alternatives to conventional statistical techniques.</a:t>
            </a:r>
          </a:p>
          <a:p>
            <a:pPr>
              <a:spcAft>
                <a:spcPts val="1000"/>
              </a:spcAft>
              <a:defRPr sz="1800" b="0"/>
            </a:pPr>
            <a:r>
              <a:t>These models can identify complex patterns in data that may not be apparent to human analysts, enabling more accurate predictions and diagnoses.</a:t>
            </a:r>
          </a:p>
        </p:txBody>
      </p:sp>
      <p:pic>
        <p:nvPicPr>
          <p:cNvPr id="4" name="Picture 3" descr="image_page11_img1.jpeg"/>
          <p:cNvPicPr>
            <a:picLocks noChangeAspect="1"/>
          </p:cNvPicPr>
          <p:nvPr/>
        </p:nvPicPr>
        <p:blipFill>
          <a:blip r:embed="rId2"/>
          <a:stretch>
            <a:fillRect/>
          </a:stretch>
        </p:blipFill>
        <p:spPr>
          <a:xfrm>
            <a:off x="5669280" y="1691640"/>
            <a:ext cx="3474720" cy="2929805"/>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Introduction</a:t>
            </a:r>
          </a:p>
        </p:txBody>
      </p:sp>
      <p:sp>
        <p:nvSpPr>
          <p:cNvPr id="3" name="Content Placeholder 2"/>
          <p:cNvSpPr>
            <a:spLocks noGrp="1"/>
          </p:cNvSpPr>
          <p:nvPr>
            <p:ph idx="1"/>
          </p:nvPr>
        </p:nvSpPr>
        <p:spPr>
          <a:xfrm>
            <a:off x="457200" y="1600200"/>
            <a:ext cx="5029200" cy="0"/>
          </a:xfrm>
        </p:spPr>
        <p:txBody>
          <a:bodyPr wrap="square">
            <a:spAutoFit/>
          </a:bodyPr>
          <a:lstStyle/>
          <a:p>
            <a:pPr>
              <a:spcAft>
                <a:spcPts val="1000"/>
              </a:spcAft>
              <a:defRPr sz="1800" b="0"/>
            </a:pPr>
            <a:r>
              <a:t>The scientific paper "Classification of Sarcoma Based on Genomic Data Using Machine Learning Models" presents a research endeavor focused on developing an effective machine learning-based system for classifying sarcomas using genomic data.</a:t>
            </a:r>
          </a:p>
          <a:p>
            <a:pPr>
              <a:spcAft>
                <a:spcPts val="1000"/>
              </a:spcAft>
              <a:defRPr sz="1800" b="0"/>
            </a:pPr>
            <a:r>
              <a:t>This study draws upon the increasing availability of genomic data and the potential of machine learning models to identify patterns and relationships within this vast dataset.</a:t>
            </a:r>
          </a:p>
        </p:txBody>
      </p:sp>
      <p:pic>
        <p:nvPicPr>
          <p:cNvPr id="4" name="Picture 3" descr="image_page11_img2.jpeg"/>
          <p:cNvPicPr>
            <a:picLocks noChangeAspect="1"/>
          </p:cNvPicPr>
          <p:nvPr/>
        </p:nvPicPr>
        <p:blipFill>
          <a:blip r:embed="rId2"/>
          <a:stretch>
            <a:fillRect/>
          </a:stretch>
        </p:blipFill>
        <p:spPr>
          <a:xfrm>
            <a:off x="5669280" y="1691640"/>
            <a:ext cx="3474720" cy="2654084"/>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Applications and Use (contd.)</a:t>
            </a:r>
          </a:p>
        </p:txBody>
      </p:sp>
      <p:sp>
        <p:nvSpPr>
          <p:cNvPr id="3" name="Content Placeholder 2"/>
          <p:cNvSpPr>
            <a:spLocks noGrp="1"/>
          </p:cNvSpPr>
          <p:nvPr>
            <p:ph idx="1"/>
          </p:nvPr>
        </p:nvSpPr>
        <p:spPr/>
        <p:txBody>
          <a:bodyPr wrap="square">
            <a:spAutoFit/>
          </a:bodyPr>
          <a:lstStyle/>
          <a:p>
            <a:pPr>
              <a:spcAft>
                <a:spcPts val="1000"/>
              </a:spcAft>
              <a:defRPr sz="1800" b="0"/>
            </a:pPr>
            <a:r>
              <a:t>The study highlights the potential of machine learning models to improve diagnostic procedures and treatment plans for sarcoma patients.</a:t>
            </a:r>
          </a:p>
          <a:p>
            <a:pPr>
              <a:spcAft>
                <a:spcPts val="1000"/>
              </a:spcAft>
              <a:defRPr sz="1800" b="0"/>
            </a:pPr>
            <a:r>
              <a:t>By analyzing complex medical information, including patient history, genetic factors, and clinical images, these algorithms can successfully identify patterns and insights that may seem enigmatic to humans.</a:t>
            </a:r>
          </a:p>
          <a:p>
            <a:pPr>
              <a:spcAft>
                <a:spcPts val="1000"/>
              </a:spcAft>
              <a:defRPr sz="1800" b="0"/>
            </a:pPr>
            <a:r>
              <a:t>This enables early detection of the disease, design of personalized treatment plans, and ultimately, saves more lives.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Applications and Use (contd.)</a:t>
            </a:r>
          </a:p>
        </p:txBody>
      </p:sp>
      <p:sp>
        <p:nvSpPr>
          <p:cNvPr id="3" name="Content Placeholder 2"/>
          <p:cNvSpPr>
            <a:spLocks noGrp="1"/>
          </p:cNvSpPr>
          <p:nvPr>
            <p:ph idx="1"/>
          </p:nvPr>
        </p:nvSpPr>
        <p:spPr/>
        <p:txBody>
          <a:bodyPr wrap="square">
            <a:spAutoFit/>
          </a:bodyPr>
          <a:lstStyle/>
          <a:p>
            <a:pPr>
              <a:spcAft>
                <a:spcPts val="1000"/>
              </a:spcAft>
              <a:defRPr sz="1800" b="0"/>
            </a:pPr>
            <a:r>
              <a:t>The application of machine learning models in medicine is not limited to sarcoma diagnosis; rather, it has the potential to disrupt many areas within this field.</a:t>
            </a:r>
          </a:p>
          <a:p>
            <a:pPr>
              <a:spcAft>
                <a:spcPts val="1000"/>
              </a:spcAft>
              <a:defRPr sz="1800" b="0"/>
            </a:pPr>
            <a:r>
              <a:t>As these models continue to evolve, they may enable doctors to identify patterns that conventional techniques cannot, leading to improved patient outcomes and new avenues for treatment.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a:t>
            </a:r>
          </a:p>
        </p:txBody>
      </p:sp>
      <p:sp>
        <p:nvSpPr>
          <p:cNvPr id="3" name="Content Placeholder 2"/>
          <p:cNvSpPr>
            <a:spLocks noGrp="1"/>
          </p:cNvSpPr>
          <p:nvPr>
            <p:ph idx="1"/>
          </p:nvPr>
        </p:nvSpPr>
        <p:spPr>
          <a:xfrm>
            <a:off x="457200" y="1600200"/>
            <a:ext cx="5029200" cy="0"/>
          </a:xfrm>
        </p:spPr>
        <p:txBody>
          <a:bodyPr wrap="square">
            <a:spAutoFit/>
          </a:bodyPr>
          <a:lstStyle/>
          <a:p>
            <a:pPr>
              <a:spcAft>
                <a:spcPts val="1000"/>
              </a:spcAft>
              <a:defRPr sz="1800" b="0"/>
            </a:pPr>
            <a:r>
              <a:t>The current research acknowledges several limitations and challenges that hinder its progress and validity.</a:t>
            </a:r>
          </a:p>
          <a:p>
            <a:pPr>
              <a:spcAft>
                <a:spcPts val="1000"/>
              </a:spcAft>
              <a:defRPr sz="1800" b="0"/>
            </a:pPr>
            <a:r>
              <a:t>One of the primary concerns is the high-dimensional genomic data, which poses a significant challenge in feature selection and management.</a:t>
            </a:r>
          </a:p>
          <a:p>
            <a:pPr>
              <a:spcAft>
                <a:spcPts val="1000"/>
              </a:spcAft>
              <a:defRPr sz="1800" b="0"/>
            </a:pPr>
            <a:r>
              <a:t>This complexity often leads to inconsistent model building procedures and evaluation metrics across studies, making reproducibility a major issue.</a:t>
            </a:r>
          </a:p>
        </p:txBody>
      </p:sp>
      <p:pic>
        <p:nvPicPr>
          <p:cNvPr id="4" name="Picture 3" descr="image_page1_img2.jpeg"/>
          <p:cNvPicPr>
            <a:picLocks noChangeAspect="1"/>
          </p:cNvPicPr>
          <p:nvPr/>
        </p:nvPicPr>
        <p:blipFill>
          <a:blip r:embed="rId2"/>
          <a:stretch>
            <a:fillRect/>
          </a:stretch>
        </p:blipFill>
        <p:spPr>
          <a:xfrm>
            <a:off x="5669280" y="1691640"/>
            <a:ext cx="3474720" cy="4089862"/>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Furthermore, the risk of models performing well on training data but poorly on unseen data, particularly with limited sample sizes, is also recognized as a significant weakness.</a:t>
            </a:r>
          </a:p>
          <a:p>
            <a:pPr>
              <a:spcAft>
                <a:spcPts val="1000"/>
              </a:spcAft>
              <a:defRPr sz="1800" b="0"/>
            </a:pPr>
            <a:r>
              <a:t>This problem is exacerbated by the bias introduced when handling imbalanced datasets, where certain types of mutations are undersampled or oversampled to ensure adequate representation.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For instance, in this study, "silent" and "missense mutations" were oversampled through replication to mitigate their underrepresentation.</a:t>
            </a:r>
          </a:p>
          <a:p>
            <a:pPr>
              <a:spcAft>
                <a:spcPts val="1000"/>
              </a:spcAft>
              <a:defRPr sz="1800" b="0"/>
            </a:pPr>
            <a:r>
              <a:t>The integration of genomic data from various sources, such as DNA sequencing and epigenetic markers, is another area that requires improvement due to its enormous dimensionality and complexity.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While machine learning models can handle large-scale genomic datasets and uncover patterns missed by conventional statistical techniques, the analysis and interpretation of this data remain severely hampered by these challenges.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Future Scope Recommendations</a:t>
            </a:r>
          </a:p>
        </p:txBody>
      </p:sp>
      <p:sp>
        <p:nvSpPr>
          <p:cNvPr id="3" name="Content Placeholder 2"/>
          <p:cNvSpPr>
            <a:spLocks noGrp="1"/>
          </p:cNvSpPr>
          <p:nvPr>
            <p:ph idx="1"/>
          </p:nvPr>
        </p:nvSpPr>
        <p:spPr>
          <a:xfrm>
            <a:off x="457200" y="1600200"/>
            <a:ext cx="5029200" cy="0"/>
          </a:xfrm>
        </p:spPr>
        <p:txBody>
          <a:bodyPr wrap="square">
            <a:spAutoFit/>
          </a:bodyPr>
          <a:lstStyle/>
          <a:p>
            <a:pPr>
              <a:spcAft>
                <a:spcPts val="1000"/>
              </a:spcAft>
              <a:defRPr sz="1800" b="0"/>
            </a:pPr>
            <a:r>
              <a:t>Future research in machine learning and its applications in medicine is essential to address several challenges identified by this study.</a:t>
            </a:r>
          </a:p>
          <a:p>
            <a:pPr>
              <a:spcAft>
                <a:spcPts val="1000"/>
              </a:spcAft>
              <a:defRPr sz="1800" b="0"/>
            </a:pPr>
            <a:r>
              <a:t>One of the primary areas that warrant further investigation is managing high-dimensional genomic data and selecting relevant features consistently.</a:t>
            </a:r>
          </a:p>
          <a:p>
            <a:pPr>
              <a:spcAft>
                <a:spcPts val="1000"/>
              </a:spcAft>
              <a:defRPr sz="1800" b="0"/>
            </a:pPr>
            <a:r>
              <a:t>This challenge is critical as it directly impacts the performance of machine learning models, particularly when dealing with complex medical information like patient history, genetic factors, and clinical images.</a:t>
            </a:r>
          </a:p>
        </p:txBody>
      </p:sp>
      <p:pic>
        <p:nvPicPr>
          <p:cNvPr id="4" name="Picture 3" descr="image_page9_img3.jpeg"/>
          <p:cNvPicPr>
            <a:picLocks noChangeAspect="1"/>
          </p:cNvPicPr>
          <p:nvPr/>
        </p:nvPicPr>
        <p:blipFill>
          <a:blip r:embed="rId2"/>
          <a:stretch>
            <a:fillRect/>
          </a:stretch>
        </p:blipFill>
        <p:spPr>
          <a:xfrm>
            <a:off x="5669280" y="1691640"/>
            <a:ext cx="3474720" cy="1334785"/>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Future Scope Recommendations (contd.)</a:t>
            </a:r>
          </a:p>
        </p:txBody>
      </p:sp>
      <p:sp>
        <p:nvSpPr>
          <p:cNvPr id="3" name="Content Placeholder 2"/>
          <p:cNvSpPr>
            <a:spLocks noGrp="1"/>
          </p:cNvSpPr>
          <p:nvPr>
            <p:ph idx="1"/>
          </p:nvPr>
        </p:nvSpPr>
        <p:spPr/>
        <p:txBody>
          <a:bodyPr wrap="square">
            <a:spAutoFit/>
          </a:bodyPr>
          <a:lstStyle/>
          <a:p>
            <a:pPr>
              <a:spcAft>
                <a:spcPts val="1000"/>
              </a:spcAft>
              <a:defRPr sz="1800" b="0"/>
            </a:pPr>
            <a:r>
              <a:t>Another significant gap in current research is the inconsistent model building procedures and evaluation metrics across studies, which hinders reproducibility.</a:t>
            </a:r>
          </a:p>
          <a:p>
            <a:pPr>
              <a:spcAft>
                <a:spcPts val="1000"/>
              </a:spcAft>
              <a:defRPr sz="1800" b="0"/>
            </a:pPr>
            <a:r>
              <a:t>Furthermore, there is a risk that models may perform well on training data but poorly on unseen data, especially with limited sample sizes.</a:t>
            </a:r>
          </a:p>
          <a:p>
            <a:pPr>
              <a:spcAft>
                <a:spcPts val="1000"/>
              </a:spcAft>
              <a:defRPr sz="1800" b="0"/>
            </a:pPr>
            <a:r>
              <a:t>To address these challenges, researchers are exploring new methods such as meta-level learning techniques and combining classifiers to improve classification accuracy.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Future Scope Recommendations (contd.)</a:t>
            </a:r>
          </a:p>
        </p:txBody>
      </p:sp>
      <p:sp>
        <p:nvSpPr>
          <p:cNvPr id="3" name="Content Placeholder 2"/>
          <p:cNvSpPr>
            <a:spLocks noGrp="1"/>
          </p:cNvSpPr>
          <p:nvPr>
            <p:ph idx="1"/>
          </p:nvPr>
        </p:nvSpPr>
        <p:spPr/>
        <p:txBody>
          <a:bodyPr wrap="square">
            <a:spAutoFit/>
          </a:bodyPr>
          <a:lstStyle/>
          <a:p>
            <a:pPr>
              <a:spcAft>
                <a:spcPts val="1000"/>
              </a:spcAft>
              <a:defRPr sz="1800" b="0"/>
            </a:pPr>
            <a:r>
              <a:t>The field of machine learning has tremendous potential to disrupt many areas in medicine by enabling the detection of diseases at an early stage and designing personalized treatment plans.</a:t>
            </a:r>
          </a:p>
          <a:p>
            <a:pPr>
              <a:spcAft>
                <a:spcPts val="1000"/>
              </a:spcAft>
              <a:defRPr sz="1800" b="0"/>
            </a:pPr>
            <a:r>
              <a:t>Therefore, it is essential to advance this field through experimentation with various datasets and meta-level features.</a:t>
            </a:r>
          </a:p>
          <a:p>
            <a:pPr>
              <a:spcAft>
                <a:spcPts val="1000"/>
              </a:spcAft>
              <a:defRPr sz="1800" b="0"/>
            </a:pPr>
            <a:r>
              <a:t>Researchers are working on extending existing methods using meta-level learning techniques, which have shown promising results in improving classification accuracy.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Future Scope Recommendations (contd.)</a:t>
            </a:r>
          </a:p>
        </p:txBody>
      </p:sp>
      <p:sp>
        <p:nvSpPr>
          <p:cNvPr id="3" name="Content Placeholder 2"/>
          <p:cNvSpPr>
            <a:spLocks noGrp="1"/>
          </p:cNvSpPr>
          <p:nvPr>
            <p:ph idx="1"/>
          </p:nvPr>
        </p:nvSpPr>
        <p:spPr/>
        <p:txBody>
          <a:bodyPr wrap="square">
            <a:spAutoFit/>
          </a:bodyPr>
          <a:lstStyle/>
          <a:p>
            <a:pPr>
              <a:spcAft>
                <a:spcPts val="1000"/>
              </a:spcAft>
              <a:defRPr sz="1800" b="0"/>
            </a:pPr>
            <a:r>
              <a:t>By addressing these challenges and advancing machine learning research, we can unlock its full potential for medical applications and save more lives.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Introduction (contd.)</a:t>
            </a:r>
          </a:p>
        </p:txBody>
      </p:sp>
      <p:sp>
        <p:nvSpPr>
          <p:cNvPr id="3" name="Content Placeholder 2"/>
          <p:cNvSpPr>
            <a:spLocks noGrp="1"/>
          </p:cNvSpPr>
          <p:nvPr>
            <p:ph idx="1"/>
          </p:nvPr>
        </p:nvSpPr>
        <p:spPr/>
        <p:txBody>
          <a:bodyPr wrap="square">
            <a:spAutoFit/>
          </a:bodyPr>
          <a:lstStyle/>
          <a:p>
            <a:pPr>
              <a:spcAft>
                <a:spcPts val="1000"/>
              </a:spcAft>
              <a:defRPr sz="1800" b="0"/>
            </a:pPr>
            <a:r>
              <a:t>The main objective of this research is to explore the feasibility of employing machine learning models in cancer classification, particularly for sarcoma types.</a:t>
            </a:r>
          </a:p>
          <a:p>
            <a:pPr>
              <a:spcAft>
                <a:spcPts val="1000"/>
              </a:spcAft>
              <a:defRPr sz="1800" b="0"/>
            </a:pPr>
            <a:r>
              <a:t>The authors' aim is not only to improve the accuracy of classification but also to provide a framework that can be adapted to other similar problems involving genomic data analysis.</a:t>
            </a:r>
          </a:p>
          <a:p>
            <a:pPr>
              <a:spcAft>
                <a:spcPts val="1000"/>
              </a:spcAft>
              <a:defRPr sz="1800" b="0"/>
            </a:pPr>
            <a:r>
              <a:t>This study highlights the significance of rigorous testing and validation procedures to ensure the reliability of research findings.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Conclusion</a:t>
            </a:r>
          </a:p>
        </p:txBody>
      </p:sp>
      <p:sp>
        <p:nvSpPr>
          <p:cNvPr id="3" name="Content Placeholder 2"/>
          <p:cNvSpPr>
            <a:spLocks noGrp="1"/>
          </p:cNvSpPr>
          <p:nvPr>
            <p:ph idx="1"/>
          </p:nvPr>
        </p:nvSpPr>
        <p:spPr>
          <a:xfrm>
            <a:off x="457200" y="1600200"/>
            <a:ext cx="5029200" cy="0"/>
          </a:xfrm>
        </p:spPr>
        <p:txBody>
          <a:bodyPr wrap="square">
            <a:spAutoFit/>
          </a:bodyPr>
          <a:lstStyle/>
          <a:p>
            <a:pPr>
              <a:spcAft>
                <a:spcPts val="1000"/>
              </a:spcAft>
              <a:defRPr sz="1800" b="0"/>
            </a:pPr>
            <a:r>
              <a:t>The study's main conclusions and key takeaways reveal significant contributions to the field of machine learning-based systems, particularly in the context of sarcoma classification.</a:t>
            </a:r>
          </a:p>
          <a:p>
            <a:pPr>
              <a:spcAft>
                <a:spcPts val="1000"/>
              </a:spcAft>
              <a:defRPr sz="1800" b="0"/>
            </a:pPr>
            <a:r>
              <a:t>A comparison of different models showed that tree-based classifiers and Artificial Neural Networks produced the most noteworthy results, outperforming other approaches such as Support Vector Machine, KNN, Random Forest, Xgboost, and Light GBM.</a:t>
            </a:r>
          </a:p>
        </p:txBody>
      </p:sp>
      <p:pic>
        <p:nvPicPr>
          <p:cNvPr id="4" name="Picture 3" descr="image_page10_img2.jpeg"/>
          <p:cNvPicPr>
            <a:picLocks noChangeAspect="1"/>
          </p:cNvPicPr>
          <p:nvPr/>
        </p:nvPicPr>
        <p:blipFill>
          <a:blip r:embed="rId2"/>
          <a:stretch>
            <a:fillRect/>
          </a:stretch>
        </p:blipFill>
        <p:spPr>
          <a:xfrm>
            <a:off x="5669280" y="1691640"/>
            <a:ext cx="3474720" cy="2654084"/>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Conclusion (contd.)</a:t>
            </a:r>
          </a:p>
        </p:txBody>
      </p:sp>
      <p:sp>
        <p:nvSpPr>
          <p:cNvPr id="3" name="Content Placeholder 2"/>
          <p:cNvSpPr>
            <a:spLocks noGrp="1"/>
          </p:cNvSpPr>
          <p:nvPr>
            <p:ph idx="1"/>
          </p:nvPr>
        </p:nvSpPr>
        <p:spPr/>
        <p:txBody>
          <a:bodyPr wrap="square">
            <a:spAutoFit/>
          </a:bodyPr>
          <a:lstStyle/>
          <a:p>
            <a:pPr>
              <a:spcAft>
                <a:spcPts val="1000"/>
              </a:spcAft>
              <a:defRPr sz="1800" b="0"/>
            </a:pPr>
            <a:r>
              <a:t>These findings suggest that incorporating genetic information can lead to more precise and complex classification systems.</a:t>
            </a:r>
          </a:p>
          <a:p>
            <a:pPr>
              <a:spcAft>
                <a:spcPts val="1000"/>
              </a:spcAft>
              <a:defRPr sz="1800" b="0"/>
            </a:pPr>
            <a:r>
              <a:t>The study's significance lies in its demonstration of machine learning models' ability to identify complex patterns in data and forecast outcomes based on those patterns.</a:t>
            </a:r>
          </a:p>
          <a:p>
            <a:pPr>
              <a:spcAft>
                <a:spcPts val="1000"/>
              </a:spcAft>
              <a:defRPr sz="1800" b="0"/>
            </a:pPr>
            <a:r>
              <a:t>This is particularly relevant when dealing with high-dimensional genomic data, where conventional statistical techniques may struggle to keep up.</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Conclusion (contd.)</a:t>
            </a:r>
          </a:p>
        </p:txBody>
      </p:sp>
      <p:sp>
        <p:nvSpPr>
          <p:cNvPr id="3" name="Content Placeholder 2"/>
          <p:cNvSpPr>
            <a:spLocks noGrp="1"/>
          </p:cNvSpPr>
          <p:nvPr>
            <p:ph idx="1"/>
          </p:nvPr>
        </p:nvSpPr>
        <p:spPr/>
        <p:txBody>
          <a:bodyPr wrap="square">
            <a:spAutoFit/>
          </a:bodyPr>
          <a:lstStyle/>
          <a:p>
            <a:pPr>
              <a:spcAft>
                <a:spcPts val="1000"/>
              </a:spcAft>
              <a:defRPr sz="1800" b="0"/>
            </a:pPr>
            <a:r>
              <a:t>The research highlights the potential of ML models in creating more accurate classification systems, which can have significant implications for sarcoma diagnosis and treatment.</a:t>
            </a:r>
          </a:p>
          <a:p>
            <a:pPr>
              <a:spcAft>
                <a:spcPts val="1000"/>
              </a:spcAft>
              <a:defRPr sz="1800" b="0"/>
            </a:pPr>
            <a:r>
              <a:t>However, the study also identifies several gaps that warrant further investigation and development.</a:t>
            </a:r>
          </a:p>
          <a:p>
            <a:pPr>
              <a:spcAft>
                <a:spcPts val="1000"/>
              </a:spcAft>
              <a:defRPr sz="1800" b="0"/>
            </a:pPr>
            <a:r>
              <a:t>These include challenges in managing high-dimensional genomic data, selecting relevant features consistently, and addressing the risk of overfitting when models perform well on training data but poorly on unseen data.</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Conclusion (contd.)</a:t>
            </a:r>
          </a:p>
        </p:txBody>
      </p:sp>
      <p:sp>
        <p:nvSpPr>
          <p:cNvPr id="3" name="Content Placeholder 2"/>
          <p:cNvSpPr>
            <a:spLocks noGrp="1"/>
          </p:cNvSpPr>
          <p:nvPr>
            <p:ph idx="1"/>
          </p:nvPr>
        </p:nvSpPr>
        <p:spPr/>
        <p:txBody>
          <a:bodyPr wrap="square">
            <a:spAutoFit/>
          </a:bodyPr>
          <a:lstStyle/>
          <a:p>
            <a:pPr>
              <a:spcAft>
                <a:spcPts val="1000"/>
              </a:spcAft>
              <a:defRPr sz="1800" b="0"/>
            </a:pPr>
            <a:r>
              <a:t>Additionally, inconsistent model building procedures and evaluation metrics across studies hinder reproducibility.</a:t>
            </a:r>
          </a:p>
          <a:p>
            <a:pPr>
              <a:spcAft>
                <a:spcPts val="1000"/>
              </a:spcAft>
              <a:defRPr sz="1800" b="0"/>
            </a:pPr>
            <a:r>
              <a:t>These findings underscore the need for continued research to address these challenges and ensure that machine learning-based systems can be reliably applied in real-world settings.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Introduction (contd.)</a:t>
            </a:r>
          </a:p>
        </p:txBody>
      </p:sp>
      <p:sp>
        <p:nvSpPr>
          <p:cNvPr id="3" name="Content Placeholder 2"/>
          <p:cNvSpPr>
            <a:spLocks noGrp="1"/>
          </p:cNvSpPr>
          <p:nvPr>
            <p:ph idx="1"/>
          </p:nvPr>
        </p:nvSpPr>
        <p:spPr/>
        <p:txBody>
          <a:bodyPr wrap="square">
            <a:spAutoFit/>
          </a:bodyPr>
          <a:lstStyle/>
          <a:p>
            <a:pPr>
              <a:spcAft>
                <a:spcPts val="1000"/>
              </a:spcAft>
              <a:defRPr sz="1800" b="0"/>
            </a:pPr>
            <a:r>
              <a:t>The introduction section mentions the importance of providing a structure for future works to build upon, emphasizing the need for a comprehensive methodology encompassing data cleaning, feature extraction, and stacking super classifier design.</a:t>
            </a:r>
          </a:p>
          <a:p>
            <a:pPr>
              <a:spcAft>
                <a:spcPts val="1000"/>
              </a:spcAft>
              <a:defRPr sz="1800" b="0"/>
            </a:pPr>
            <a:r>
              <a:t>The authors also acknowledge the value of extending their approach to address other tasks involving cancer classification or similar problems in genomic data analysis.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Key Topics and</a:t>
            </a:r>
          </a:p>
        </p:txBody>
      </p:sp>
      <p:sp>
        <p:nvSpPr>
          <p:cNvPr id="3" name="Content Placeholder 2"/>
          <p:cNvSpPr>
            <a:spLocks noGrp="1"/>
          </p:cNvSpPr>
          <p:nvPr>
            <p:ph idx="1"/>
          </p:nvPr>
        </p:nvSpPr>
        <p:spPr>
          <a:xfrm>
            <a:off x="457200" y="1600200"/>
            <a:ext cx="5029200" cy="0"/>
          </a:xfrm>
        </p:spPr>
        <p:txBody>
          <a:bodyPr wrap="square">
            <a:spAutoFit/>
          </a:bodyPr>
          <a:lstStyle/>
          <a:p>
            <a:pPr>
              <a:spcAft>
                <a:spcPts val="1000"/>
              </a:spcAft>
              <a:defRPr sz="1800" b="0"/>
            </a:pPr>
            <a:r>
              <a:t>under review covers various topics related to machine learning-based systems, specifically in the context of sarcoma classification.</a:t>
            </a:r>
          </a:p>
          <a:p>
            <a:pPr>
              <a:spcAft>
                <a:spcPts val="1000"/>
              </a:spcAft>
              <a:defRPr sz="1800" b="0"/>
            </a:pPr>
            <a:r>
              <a:t>The training process utilizes 5-fold cross-validation to generate out-of-fold predictions.</a:t>
            </a:r>
          </a:p>
          <a:p>
            <a:pPr>
              <a:spcAft>
                <a:spcPts val="1000"/>
              </a:spcAft>
              <a:defRPr sz="1800" b="0"/>
            </a:pPr>
            <a:r>
              <a:t>The core subject areas covered in this document include the development of a machine learning-based system for sarcoma classification.</a:t>
            </a:r>
          </a:p>
          <a:p>
            <a:pPr>
              <a:spcAft>
                <a:spcPts val="1000"/>
              </a:spcAft>
              <a:defRPr sz="1800" b="0"/>
            </a:pPr>
            <a:r>
              <a:t>This is achieved through the implementation of a stacking process that minimizes the loss function.</a:t>
            </a:r>
          </a:p>
        </p:txBody>
      </p:sp>
      <p:pic>
        <p:nvPicPr>
          <p:cNvPr id="4" name="Picture 3" descr="image_page10_img1.jpeg"/>
          <p:cNvPicPr>
            <a:picLocks noChangeAspect="1"/>
          </p:cNvPicPr>
          <p:nvPr/>
        </p:nvPicPr>
        <p:blipFill>
          <a:blip r:embed="rId2"/>
          <a:stretch>
            <a:fillRect/>
          </a:stretch>
        </p:blipFill>
        <p:spPr>
          <a:xfrm>
            <a:off x="5669280" y="1691640"/>
            <a:ext cx="3474720" cy="277977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Key Topics and (contd.)</a:t>
            </a:r>
          </a:p>
        </p:txBody>
      </p:sp>
      <p:sp>
        <p:nvSpPr>
          <p:cNvPr id="3" name="Content Placeholder 2"/>
          <p:cNvSpPr>
            <a:spLocks noGrp="1"/>
          </p:cNvSpPr>
          <p:nvPr>
            <p:ph idx="1"/>
          </p:nvPr>
        </p:nvSpPr>
        <p:spPr/>
        <p:txBody>
          <a:bodyPr wrap="square">
            <a:spAutoFit/>
          </a:bodyPr>
          <a:lstStyle/>
          <a:p>
            <a:pPr>
              <a:spcAft>
                <a:spcPts val="1000"/>
              </a:spcAft>
              <a:defRPr sz="1800" b="0"/>
            </a:pPr>
            <a:r>
              <a:t>Furthermore, the study emphasizes the importance of test cases and extensive experimentation to guarantee the correctness and dependability of research findings.</a:t>
            </a:r>
          </a:p>
          <a:p>
            <a:pPr>
              <a:spcAft>
                <a:spcPts val="1000"/>
              </a:spcAft>
              <a:defRPr sz="1800" b="0"/>
            </a:pPr>
            <a:r>
              <a:t>The use of various performance evaluation metrics, such as accuracy, precision, and recall, is also highlighted in .</a:t>
            </a:r>
          </a:p>
          <a:p>
            <a:pPr>
              <a:spcAft>
                <a:spcPts val="1000"/>
              </a:spcAft>
              <a:defRPr sz="1800" b="0"/>
            </a:pPr>
            <a:r>
              <a:t>The comparison of different models, including Support Vector Machine, KNN, Random Forest, Xgboost, and Light GBM, is another key aspect of this study.</a:t>
            </a:r>
          </a:p>
          <a:p>
            <a:pPr>
              <a:spcAft>
                <a:spcPts val="1000"/>
              </a:spcAft>
              <a:defRPr sz="1800" b="0"/>
            </a:pPr>
            <a:r>
              <a:t>This comparison is presented through a bar chart (Fig.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Key Topics and (contd.)</a:t>
            </a:r>
          </a:p>
        </p:txBody>
      </p:sp>
      <p:sp>
        <p:nvSpPr>
          <p:cNvPr id="3" name="Content Placeholder 2"/>
          <p:cNvSpPr>
            <a:spLocks noGrp="1"/>
          </p:cNvSpPr>
          <p:nvPr>
            <p:ph idx="1"/>
          </p:nvPr>
        </p:nvSpPr>
        <p:spPr/>
        <p:txBody>
          <a:bodyPr wrap="square">
            <a:spAutoFit/>
          </a:bodyPr>
          <a:lstStyle/>
          <a:p>
            <a:pPr>
              <a:spcAft>
                <a:spcPts val="1000"/>
              </a:spcAft>
              <a:defRPr sz="1800" b="0"/>
            </a:pPr>
            <a:r>
              <a:t>3) that demonstrates the effectiveness of each model.</a:t>
            </a:r>
          </a:p>
          <a:p>
            <a:pPr>
              <a:spcAft>
                <a:spcPts val="1000"/>
              </a:spcAft>
              <a:defRPr sz="1800" b="0"/>
            </a:pPr>
            <a:r>
              <a:t>The overall structure of the methodology employed in this study can serve as a framework for similar works involving cancer classification or other problems related to genomic data analysis.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a:t>
            </a:r>
          </a:p>
        </p:txBody>
      </p:sp>
      <p:sp>
        <p:nvSpPr>
          <p:cNvPr id="3" name="Content Placeholder 2"/>
          <p:cNvSpPr>
            <a:spLocks noGrp="1"/>
          </p:cNvSpPr>
          <p:nvPr>
            <p:ph idx="1"/>
          </p:nvPr>
        </p:nvSpPr>
        <p:spPr>
          <a:xfrm>
            <a:off x="457200" y="1600200"/>
            <a:ext cx="5029200" cy="0"/>
          </a:xfrm>
        </p:spPr>
        <p:txBody>
          <a:bodyPr wrap="square">
            <a:spAutoFit/>
          </a:bodyPr>
          <a:lstStyle/>
          <a:p>
            <a:pPr>
              <a:spcAft>
                <a:spcPts val="1000"/>
              </a:spcAft>
              <a:defRPr sz="1800" b="0"/>
            </a:pPr>
            <a:r>
              <a:t>The proposed architecture employed a machine learning-based system, which involved several specific methodologies and techniques.</a:t>
            </a:r>
          </a:p>
          <a:p>
            <a:pPr>
              <a:spcAft>
                <a:spcPts val="1000"/>
              </a:spcAft>
              <a:defRPr sz="1800" b="0"/>
            </a:pPr>
            <a:r>
              <a:t>A key aspect of this approach was the use of tree-based classifiers and Artificial Neural Networks, which were found to produce noteworthy results in comparison to other models.</a:t>
            </a:r>
          </a:p>
          <a:p>
            <a:pPr>
              <a:spcAft>
                <a:spcPts val="1000"/>
              </a:spcAft>
              <a:defRPr sz="1800" b="0"/>
            </a:pPr>
            <a:r>
              <a:t>The workflow for this system is illustrated in Fig.</a:t>
            </a:r>
          </a:p>
          <a:p>
            <a:pPr>
              <a:spcAft>
                <a:spcPts val="1000"/>
              </a:spcAft>
              <a:defRPr sz="1800" b="0"/>
            </a:pPr>
            <a:r>
              <a:t>1, which describes the flowchart for the entire process.</a:t>
            </a:r>
          </a:p>
          <a:p>
            <a:pPr>
              <a:spcAft>
                <a:spcPts val="1000"/>
              </a:spcAft>
              <a:defRPr sz="1800" b="0"/>
            </a:pPr>
            <a:r>
              <a:t>Data collection and preprocessing played a crucial role in this research.</a:t>
            </a:r>
          </a:p>
        </p:txBody>
      </p:sp>
      <p:pic>
        <p:nvPicPr>
          <p:cNvPr id="4" name="Picture 3" descr="image_page5_img1.jpeg"/>
          <p:cNvPicPr>
            <a:picLocks noChangeAspect="1"/>
          </p:cNvPicPr>
          <p:nvPr/>
        </p:nvPicPr>
        <p:blipFill>
          <a:blip r:embed="rId2"/>
          <a:stretch>
            <a:fillRect/>
          </a:stretch>
        </p:blipFill>
        <p:spPr>
          <a:xfrm>
            <a:off x="5669280" y="1691640"/>
            <a:ext cx="3474720" cy="1542075"/>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The preprocessed data was split into training (80%) and testing (20%) sets, maintaining the distribution of sarcoma types.</a:t>
            </a:r>
          </a:p>
          <a:p>
            <a:pPr>
              <a:spcAft>
                <a:spcPts val="1000"/>
              </a:spcAft>
              <a:defRPr sz="1800" b="0"/>
            </a:pPr>
            <a:r>
              <a:t>Each base classifier (XGBoost, LightGBM, Random Forest) was trained on the training data using 5-fold cross-validation to generate out-of-fold predictions.</a:t>
            </a:r>
          </a:p>
          <a:p>
            <a:pPr>
              <a:spcAft>
                <a:spcPts val="1000"/>
              </a:spcAft>
              <a:defRPr sz="1800" b="0"/>
            </a:pPr>
            <a:r>
              <a:t>This experimental design allowed for a comprehensive evaluation of the model's performance.</a:t>
            </a:r>
          </a:p>
          <a:p>
            <a:pPr>
              <a:spcAft>
                <a:spcPts val="1000"/>
              </a:spcAft>
              <a:defRPr sz="1800" b="0"/>
            </a:pPr>
            <a:r>
              <a:t>The analytical methods employed in this study include statistical analysis and comparison with available methods.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