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9" r:id="rId7"/>
    <p:sldId id="271" r:id="rId8"/>
    <p:sldId id="261" r:id="rId9"/>
    <p:sldId id="262" r:id="rId10"/>
    <p:sldId id="263" r:id="rId11"/>
    <p:sldId id="264" r:id="rId12"/>
    <p:sldId id="272" r:id="rId13"/>
    <p:sldId id="270" r:id="rId14"/>
    <p:sldId id="265" r:id="rId15"/>
    <p:sldId id="266"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AF86A2B-D690-4B52-BE30-21DF1C2E1568}" type="datetimeFigureOut">
              <a:rPr lang="en-US" smtClean="0"/>
              <a:t>10/6/2023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FFC9EC7-588F-4872-9D56-E3EC4B8D1A3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F86A2B-D690-4B52-BE30-21DF1C2E1568}" type="datetimeFigureOut">
              <a:rPr lang="en-US" smtClean="0"/>
              <a:t>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FC9EC7-588F-4872-9D56-E3EC4B8D1A3C}" type="slidenum">
              <a:rPr lang="en-IN" smtClean="0"/>
              <a:t>‹#›</a:t>
            </a:fld>
            <a:endParaRPr lang="en-IN"/>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F86A2B-D690-4B52-BE30-21DF1C2E1568}" type="datetimeFigureOut">
              <a:rPr lang="en-US" smtClean="0"/>
              <a:t>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FC9EC7-588F-4872-9D56-E3EC4B8D1A3C}" type="slidenum">
              <a:rPr lang="en-IN" smtClean="0"/>
              <a:t>‹#›</a:t>
            </a:fld>
            <a:endParaRPr lang="en-IN"/>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AF86A2B-D690-4B52-BE30-21DF1C2E1568}" type="datetimeFigureOut">
              <a:rPr lang="en-US" smtClean="0"/>
              <a:t>10/6/2023</a:t>
            </a:fld>
            <a:endParaRPr lang="en-IN"/>
          </a:p>
        </p:txBody>
      </p:sp>
      <p:sp>
        <p:nvSpPr>
          <p:cNvPr id="9" name="Slide Number Placeholder 8"/>
          <p:cNvSpPr>
            <a:spLocks noGrp="1"/>
          </p:cNvSpPr>
          <p:nvPr>
            <p:ph type="sldNum" sz="quarter" idx="15"/>
          </p:nvPr>
        </p:nvSpPr>
        <p:spPr/>
        <p:txBody>
          <a:bodyPr rtlCol="0"/>
          <a:lstStyle/>
          <a:p>
            <a:fld id="{2FFC9EC7-588F-4872-9D56-E3EC4B8D1A3C}"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AF86A2B-D690-4B52-BE30-21DF1C2E1568}" type="datetimeFigureOut">
              <a:rPr lang="en-US" smtClean="0"/>
              <a:t>10/6/2023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FFC9EC7-588F-4872-9D56-E3EC4B8D1A3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AF86A2B-D690-4B52-BE30-21DF1C2E1568}" type="datetimeFigureOut">
              <a:rPr lang="en-US" smtClean="0"/>
              <a:t>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FC9EC7-588F-4872-9D56-E3EC4B8D1A3C}"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AF86A2B-D690-4B52-BE30-21DF1C2E1568}" type="datetimeFigureOut">
              <a:rPr lang="en-US" smtClean="0"/>
              <a:t>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FC9EC7-588F-4872-9D56-E3EC4B8D1A3C}"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AF86A2B-D690-4B52-BE30-21DF1C2E1568}" type="datetimeFigureOut">
              <a:rPr lang="en-US" smtClean="0"/>
              <a:t>10/6/2023</a:t>
            </a:fld>
            <a:endParaRPr lang="en-IN"/>
          </a:p>
        </p:txBody>
      </p:sp>
      <p:sp>
        <p:nvSpPr>
          <p:cNvPr id="7" name="Slide Number Placeholder 6"/>
          <p:cNvSpPr>
            <a:spLocks noGrp="1"/>
          </p:cNvSpPr>
          <p:nvPr>
            <p:ph type="sldNum" sz="quarter" idx="11"/>
          </p:nvPr>
        </p:nvSpPr>
        <p:spPr/>
        <p:txBody>
          <a:bodyPr rtlCol="0"/>
          <a:lstStyle/>
          <a:p>
            <a:fld id="{2FFC9EC7-588F-4872-9D56-E3EC4B8D1A3C}"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86A2B-D690-4B52-BE30-21DF1C2E1568}" type="datetimeFigureOut">
              <a:rPr lang="en-US" smtClean="0"/>
              <a:t>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FC9EC7-588F-4872-9D56-E3EC4B8D1A3C}" type="slidenum">
              <a:rPr lang="en-IN" smtClean="0"/>
              <a:t>‹#›</a:t>
            </a:fld>
            <a:endParaRPr lang="en-IN"/>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AF86A2B-D690-4B52-BE30-21DF1C2E1568}" type="datetimeFigureOut">
              <a:rPr lang="en-US" smtClean="0"/>
              <a:t>10/6/2023</a:t>
            </a:fld>
            <a:endParaRPr lang="en-IN"/>
          </a:p>
        </p:txBody>
      </p:sp>
      <p:sp>
        <p:nvSpPr>
          <p:cNvPr id="22" name="Slide Number Placeholder 21"/>
          <p:cNvSpPr>
            <a:spLocks noGrp="1"/>
          </p:cNvSpPr>
          <p:nvPr>
            <p:ph type="sldNum" sz="quarter" idx="15"/>
          </p:nvPr>
        </p:nvSpPr>
        <p:spPr/>
        <p:txBody>
          <a:bodyPr rtlCol="0"/>
          <a:lstStyle/>
          <a:p>
            <a:fld id="{2FFC9EC7-588F-4872-9D56-E3EC4B8D1A3C}"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AF86A2B-D690-4B52-BE30-21DF1C2E1568}" type="datetimeFigureOut">
              <a:rPr lang="en-US" smtClean="0"/>
              <a:t>10/6/2023</a:t>
            </a:fld>
            <a:endParaRPr lang="en-IN"/>
          </a:p>
        </p:txBody>
      </p:sp>
      <p:sp>
        <p:nvSpPr>
          <p:cNvPr id="18" name="Slide Number Placeholder 17"/>
          <p:cNvSpPr>
            <a:spLocks noGrp="1"/>
          </p:cNvSpPr>
          <p:nvPr>
            <p:ph type="sldNum" sz="quarter" idx="11"/>
          </p:nvPr>
        </p:nvSpPr>
        <p:spPr/>
        <p:txBody>
          <a:bodyPr rtlCol="0"/>
          <a:lstStyle/>
          <a:p>
            <a:fld id="{2FFC9EC7-588F-4872-9D56-E3EC4B8D1A3C}"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AF86A2B-D690-4B52-BE30-21DF1C2E1568}" type="datetimeFigureOut">
              <a:rPr lang="en-US" smtClean="0"/>
              <a:t>10/6/2023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FFC9EC7-588F-4872-9D56-E3EC4B8D1A3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zoom dir="in"/>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gif"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7772400" cy="1470025"/>
          </a:xfrm>
        </p:spPr>
        <p:txBody>
          <a:bodyPr>
            <a:normAutofit/>
          </a:bodyPr>
          <a:lstStyle/>
          <a:p>
            <a:pPr algn="ctr"/>
            <a:r>
              <a:rPr lang="en-US" sz="3200" dirty="0">
                <a:latin typeface="Arial" pitchFamily="34" charset="0"/>
                <a:cs typeface="Arial" pitchFamily="34" charset="0"/>
              </a:rPr>
              <a:t>TOPIC :</a:t>
            </a:r>
            <a:r>
              <a:rPr lang="en-IN" sz="3200" dirty="0">
                <a:latin typeface="Arial" pitchFamily="34" charset="0"/>
                <a:cs typeface="Arial" pitchFamily="34" charset="0"/>
              </a:rPr>
              <a:t>MoneyGram vs. Western Union: A Comparative Analysis</a:t>
            </a:r>
          </a:p>
        </p:txBody>
      </p:sp>
      <p:sp>
        <p:nvSpPr>
          <p:cNvPr id="3" name="Subtitle 2"/>
          <p:cNvSpPr>
            <a:spLocks noGrp="1"/>
          </p:cNvSpPr>
          <p:nvPr>
            <p:ph type="subTitle" idx="1"/>
          </p:nvPr>
        </p:nvSpPr>
        <p:spPr>
          <a:xfrm>
            <a:off x="1500166" y="2071678"/>
            <a:ext cx="7286676" cy="1928826"/>
          </a:xfrm>
        </p:spPr>
        <p:txBody>
          <a:bodyPr>
            <a:normAutofit/>
          </a:bodyPr>
          <a:lstStyle/>
          <a:p>
            <a:r>
              <a:rPr lang="en-IN" dirty="0">
                <a:solidFill>
                  <a:schemeClr val="tx1"/>
                </a:solidFill>
                <a:latin typeface="Arial" pitchFamily="34" charset="0"/>
                <a:cs typeface="Arial" pitchFamily="34" charset="0"/>
              </a:rPr>
              <a:t>“MoneyGram and Western Union have both established themselves as global leaders in the money transfer industry, but they have different features, strengths, and weaknesses. Through this presentation, we will explore the key differences between these two services”.</a:t>
            </a:r>
          </a:p>
        </p:txBody>
      </p:sp>
      <p:pic>
        <p:nvPicPr>
          <p:cNvPr id="1026" name="Picture 2" descr="C:\Users\ASUS\Desktop\vs.jpg"/>
          <p:cNvPicPr>
            <a:picLocks noChangeAspect="1" noChangeArrowheads="1"/>
          </p:cNvPicPr>
          <p:nvPr/>
        </p:nvPicPr>
        <p:blipFill>
          <a:blip r:embed="rId2"/>
          <a:srcRect/>
          <a:stretch>
            <a:fillRect/>
          </a:stretch>
        </p:blipFill>
        <p:spPr bwMode="auto">
          <a:xfrm>
            <a:off x="2643174" y="3857628"/>
            <a:ext cx="6000792" cy="2378075"/>
          </a:xfrm>
          <a:prstGeom prst="rect">
            <a:avLst/>
          </a:prstGeom>
          <a:noFill/>
        </p:spPr>
      </p:pic>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7467600" cy="1143000"/>
          </a:xfrm>
        </p:spPr>
        <p:txBody>
          <a:bodyPr/>
          <a:lstStyle/>
          <a:p>
            <a:r>
              <a:rPr lang="en-IN" dirty="0">
                <a:solidFill>
                  <a:schemeClr val="accent6"/>
                </a:solidFill>
              </a:rPr>
              <a:t>Transfer Limits and Accessibility - MoneyGram:</a:t>
            </a:r>
          </a:p>
        </p:txBody>
      </p:sp>
      <p:sp>
        <p:nvSpPr>
          <p:cNvPr id="3" name="Content Placeholder 2"/>
          <p:cNvSpPr>
            <a:spLocks noGrp="1"/>
          </p:cNvSpPr>
          <p:nvPr>
            <p:ph sz="quarter" idx="1"/>
          </p:nvPr>
        </p:nvSpPr>
        <p:spPr>
          <a:xfrm>
            <a:off x="500034" y="1571612"/>
            <a:ext cx="7467600" cy="4873752"/>
          </a:xfrm>
        </p:spPr>
        <p:txBody>
          <a:bodyPr>
            <a:normAutofit/>
          </a:bodyPr>
          <a:lstStyle/>
          <a:p>
            <a:r>
              <a:rPr lang="en-IN" sz="2200" b="1" u="sng" dirty="0"/>
              <a:t>Transfer Limits</a:t>
            </a:r>
            <a:r>
              <a:rPr lang="en-IN" sz="2200" dirty="0"/>
              <a:t>: MoneyGram sets transfer limits to ensure security and compliance with regulations.</a:t>
            </a:r>
          </a:p>
          <a:p>
            <a:r>
              <a:rPr lang="en-IN" sz="2200" b="1" u="sng" dirty="0"/>
              <a:t>Accessibility</a:t>
            </a:r>
            <a:r>
              <a:rPr lang="en-IN" sz="2200" dirty="0"/>
              <a:t>: MoneyGram strives to provide accessibility by offering a vast network of agent locations worldwide. For instance, in countries like the United States, MoneyGram has thousands of agent locations, including popular retail stores, grocery stores, and banks. </a:t>
            </a:r>
          </a:p>
          <a:p>
            <a:r>
              <a:rPr lang="en-IN" sz="2200" b="1" u="sng" dirty="0"/>
              <a:t>Remote Areas and Developing </a:t>
            </a:r>
            <a:r>
              <a:rPr lang="en-IN" sz="2200" b="1" u="sng" dirty="0" err="1"/>
              <a:t>Countries:</a:t>
            </a:r>
            <a:r>
              <a:rPr lang="en-IN" sz="2200" dirty="0" err="1"/>
              <a:t>This</a:t>
            </a:r>
            <a:r>
              <a:rPr lang="en-IN" sz="2200" dirty="0"/>
              <a:t> approach helps customers in underserved areas access reliable money transfer options and facilitates financial inclusion.</a:t>
            </a:r>
          </a:p>
          <a:p>
            <a:endParaRPr lang="en-IN" dirty="0"/>
          </a:p>
        </p:txBody>
      </p:sp>
      <p:pic>
        <p:nvPicPr>
          <p:cNvPr id="11266" name="Picture 2" descr="C:\Users\ASUS\Desktop\MG.jpg"/>
          <p:cNvPicPr>
            <a:picLocks noChangeAspect="1" noChangeArrowheads="1"/>
          </p:cNvPicPr>
          <p:nvPr/>
        </p:nvPicPr>
        <p:blipFill>
          <a:blip r:embed="rId2"/>
          <a:srcRect/>
          <a:stretch>
            <a:fillRect/>
          </a:stretch>
        </p:blipFill>
        <p:spPr bwMode="auto">
          <a:xfrm>
            <a:off x="4921250" y="5507038"/>
            <a:ext cx="3222650" cy="1228725"/>
          </a:xfrm>
          <a:prstGeom prst="rect">
            <a:avLst/>
          </a:prstGeom>
          <a:noFill/>
        </p:spPr>
      </p:pic>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WesternUnion</a:t>
            </a:r>
            <a:endParaRPr lang="en-IN" dirty="0"/>
          </a:p>
        </p:txBody>
      </p:sp>
      <p:sp>
        <p:nvSpPr>
          <p:cNvPr id="3" name="Content Placeholder 2"/>
          <p:cNvSpPr>
            <a:spLocks noGrp="1"/>
          </p:cNvSpPr>
          <p:nvPr>
            <p:ph sz="quarter" idx="1"/>
          </p:nvPr>
        </p:nvSpPr>
        <p:spPr/>
        <p:txBody>
          <a:bodyPr/>
          <a:lstStyle/>
          <a:p>
            <a:r>
              <a:rPr lang="en-IN" dirty="0"/>
              <a:t>Transfer limits are influenced by sender and recipient locations, as well as the chosen transfer method.</a:t>
            </a:r>
          </a:p>
          <a:p>
            <a:r>
              <a:rPr lang="en-IN" dirty="0"/>
              <a:t>Western Union boasts a wide network of agent locations globally, ensuring accessibility in various regions.</a:t>
            </a:r>
          </a:p>
        </p:txBody>
      </p:sp>
      <p:pic>
        <p:nvPicPr>
          <p:cNvPr id="6146" name="Picture 2" descr="C:\Users\ASUS\Desktop\cccccc.png"/>
          <p:cNvPicPr>
            <a:picLocks noChangeAspect="1" noChangeArrowheads="1"/>
          </p:cNvPicPr>
          <p:nvPr/>
        </p:nvPicPr>
        <p:blipFill>
          <a:blip r:embed="rId2"/>
          <a:srcRect/>
          <a:stretch>
            <a:fillRect/>
          </a:stretch>
        </p:blipFill>
        <p:spPr bwMode="auto">
          <a:xfrm>
            <a:off x="2786050" y="3929066"/>
            <a:ext cx="5143536" cy="2714644"/>
          </a:xfrm>
          <a:prstGeom prst="rect">
            <a:avLst/>
          </a:prstGeom>
          <a:noFill/>
        </p:spPr>
      </p:pic>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13314" name="Picture 2" descr="C:\Users\ASUS\Desktop\CHART.png"/>
          <p:cNvPicPr>
            <a:picLocks noChangeAspect="1" noChangeArrowheads="1"/>
          </p:cNvPicPr>
          <p:nvPr/>
        </p:nvPicPr>
        <p:blipFill>
          <a:blip r:embed="rId2"/>
          <a:srcRect/>
          <a:stretch>
            <a:fillRect/>
          </a:stretch>
        </p:blipFill>
        <p:spPr bwMode="auto">
          <a:xfrm>
            <a:off x="41274" y="0"/>
            <a:ext cx="9388509" cy="6858000"/>
          </a:xfrm>
          <a:prstGeom prst="rect">
            <a:avLst/>
          </a:prstGeom>
          <a:noFill/>
        </p:spPr>
      </p:pic>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Support and security</a:t>
            </a:r>
            <a:endParaRPr lang="en-IN" dirty="0"/>
          </a:p>
        </p:txBody>
      </p:sp>
      <p:sp>
        <p:nvSpPr>
          <p:cNvPr id="3" name="Content Placeholder 2"/>
          <p:cNvSpPr>
            <a:spLocks noGrp="1"/>
          </p:cNvSpPr>
          <p:nvPr>
            <p:ph sz="quarter" idx="1"/>
          </p:nvPr>
        </p:nvSpPr>
        <p:spPr/>
        <p:txBody>
          <a:bodyPr/>
          <a:lstStyle/>
          <a:p>
            <a:endParaRPr lang="en-IN" dirty="0"/>
          </a:p>
        </p:txBody>
      </p:sp>
      <p:pic>
        <p:nvPicPr>
          <p:cNvPr id="7170" name="Picture 2" descr="C:\Users\ASUS\Desktop\support.jpg"/>
          <p:cNvPicPr>
            <a:picLocks noChangeAspect="1" noChangeArrowheads="1"/>
          </p:cNvPicPr>
          <p:nvPr/>
        </p:nvPicPr>
        <p:blipFill>
          <a:blip r:embed="rId2"/>
          <a:srcRect/>
          <a:stretch>
            <a:fillRect/>
          </a:stretch>
        </p:blipFill>
        <p:spPr bwMode="auto">
          <a:xfrm>
            <a:off x="500034" y="1643050"/>
            <a:ext cx="5572164" cy="2286016"/>
          </a:xfrm>
          <a:prstGeom prst="rect">
            <a:avLst/>
          </a:prstGeom>
          <a:noFill/>
        </p:spPr>
      </p:pic>
      <p:pic>
        <p:nvPicPr>
          <p:cNvPr id="7171" name="Picture 3" descr="C:\Users\ASUS\Desktop\SECURITY.jpg"/>
          <p:cNvPicPr>
            <a:picLocks noChangeAspect="1" noChangeArrowheads="1"/>
          </p:cNvPicPr>
          <p:nvPr/>
        </p:nvPicPr>
        <p:blipFill>
          <a:blip r:embed="rId3"/>
          <a:srcRect/>
          <a:stretch>
            <a:fillRect/>
          </a:stretch>
        </p:blipFill>
        <p:spPr bwMode="auto">
          <a:xfrm>
            <a:off x="2786050" y="4214818"/>
            <a:ext cx="4981590" cy="2143140"/>
          </a:xfrm>
          <a:prstGeom prst="rect">
            <a:avLst/>
          </a:prstGeom>
          <a:noFill/>
        </p:spPr>
      </p:pic>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7467600" cy="1143000"/>
          </a:xfrm>
        </p:spPr>
        <p:txBody>
          <a:bodyPr>
            <a:normAutofit/>
          </a:bodyPr>
          <a:lstStyle/>
          <a:p>
            <a:r>
              <a:rPr lang="en-IN" sz="2500" dirty="0"/>
              <a:t>5.Customer Support and Security: MoneyGram</a:t>
            </a:r>
          </a:p>
        </p:txBody>
      </p:sp>
      <p:sp>
        <p:nvSpPr>
          <p:cNvPr id="3" name="Content Placeholder 2"/>
          <p:cNvSpPr>
            <a:spLocks noGrp="1"/>
          </p:cNvSpPr>
          <p:nvPr>
            <p:ph sz="quarter" idx="1"/>
          </p:nvPr>
        </p:nvSpPr>
        <p:spPr>
          <a:xfrm>
            <a:off x="457200" y="1214422"/>
            <a:ext cx="7686700" cy="5259530"/>
          </a:xfrm>
        </p:spPr>
        <p:txBody>
          <a:bodyPr>
            <a:normAutofit fontScale="85000" lnSpcReduction="10000"/>
          </a:bodyPr>
          <a:lstStyle/>
          <a:p>
            <a:r>
              <a:rPr lang="en-IN" b="1" u="sng" dirty="0"/>
              <a:t>Multilingual Customer Support</a:t>
            </a:r>
            <a:r>
              <a:rPr lang="en-IN" dirty="0"/>
              <a:t>: MoneyGram provides multilingual customer support through various channels, including phone, email, and in-person at agent locations. </a:t>
            </a:r>
          </a:p>
          <a:p>
            <a:r>
              <a:rPr lang="en-IN" b="1" u="sng" dirty="0"/>
              <a:t>Online Help </a:t>
            </a:r>
            <a:r>
              <a:rPr lang="en-IN" b="1" u="sng" dirty="0" err="1"/>
              <a:t>Center</a:t>
            </a:r>
            <a:r>
              <a:rPr lang="en-IN" dirty="0"/>
              <a:t>:. The help </a:t>
            </a:r>
            <a:r>
              <a:rPr lang="en-IN" dirty="0" err="1"/>
              <a:t>center</a:t>
            </a:r>
            <a:r>
              <a:rPr lang="en-IN" dirty="0"/>
              <a:t> serves as a self-service option, allowing users to find answers to their questions conveniently.</a:t>
            </a:r>
          </a:p>
          <a:p>
            <a:r>
              <a:rPr lang="en-IN" b="1" u="sng" dirty="0"/>
              <a:t>Fraud Prevention Measures</a:t>
            </a:r>
            <a:r>
              <a:rPr lang="en-IN" dirty="0"/>
              <a:t>: These measures include advanced encryption technologies, transaction monitoring, and compliance with industry standards and regulations.</a:t>
            </a:r>
          </a:p>
          <a:p>
            <a:r>
              <a:rPr lang="en-IN" b="1" u="sng" dirty="0"/>
              <a:t>Compliance and Anti-Money Laundering (AML) Practices: </a:t>
            </a:r>
            <a:r>
              <a:rPr lang="en-IN" dirty="0"/>
              <a:t>The company employs rigorous verification processes and monitors transactions to identify and prevent potential fraudulent activities.</a:t>
            </a:r>
          </a:p>
          <a:p>
            <a:r>
              <a:rPr lang="en-IN" b="1" u="sng" dirty="0"/>
              <a:t>Consumer Protection: </a:t>
            </a:r>
            <a:r>
              <a:rPr lang="en-IN" dirty="0"/>
              <a:t>MoneyGram provides consumer protection measures, such as refund policies and guarantees, to ensure customer satisfaction and address any issues that may arise during the money transfer process.</a:t>
            </a:r>
          </a:p>
          <a:p>
            <a:endParaRPr lang="en-IN" dirty="0"/>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7467600" cy="1143000"/>
          </a:xfrm>
        </p:spPr>
        <p:txBody>
          <a:bodyPr/>
          <a:lstStyle/>
          <a:p>
            <a:r>
              <a:rPr lang="en-US" dirty="0" err="1"/>
              <a:t>WesternUnion</a:t>
            </a:r>
            <a:endParaRPr lang="en-IN" dirty="0"/>
          </a:p>
        </p:txBody>
      </p:sp>
      <p:sp>
        <p:nvSpPr>
          <p:cNvPr id="3" name="Content Placeholder 2"/>
          <p:cNvSpPr>
            <a:spLocks noGrp="1"/>
          </p:cNvSpPr>
          <p:nvPr>
            <p:ph sz="quarter" idx="1"/>
          </p:nvPr>
        </p:nvSpPr>
        <p:spPr>
          <a:xfrm>
            <a:off x="457200" y="1285860"/>
            <a:ext cx="8043890" cy="5188092"/>
          </a:xfrm>
        </p:spPr>
        <p:txBody>
          <a:bodyPr>
            <a:normAutofit fontScale="92500" lnSpcReduction="10000"/>
          </a:bodyPr>
          <a:lstStyle/>
          <a:p>
            <a:r>
              <a:rPr lang="en-IN" b="1" u="sng" dirty="0"/>
              <a:t>Multilingual Customer Support: </a:t>
            </a:r>
            <a:r>
              <a:rPr lang="en-IN" dirty="0"/>
              <a:t>Similar to MoneyGram, Western Union offers multilingual customer support through various channels, providing assistance in multiple languages to cater to diverse customer needs.</a:t>
            </a:r>
          </a:p>
          <a:p>
            <a:r>
              <a:rPr lang="en-IN" b="1" u="sng" dirty="0"/>
              <a:t>Online Help </a:t>
            </a:r>
            <a:r>
              <a:rPr lang="en-IN" b="1" u="sng" dirty="0" err="1"/>
              <a:t>Center</a:t>
            </a:r>
            <a:r>
              <a:rPr lang="en-IN" b="1" u="sng" dirty="0"/>
              <a:t>:</a:t>
            </a:r>
            <a:r>
              <a:rPr lang="en-IN" dirty="0"/>
              <a:t> Western Union also provides an online help </a:t>
            </a:r>
            <a:r>
              <a:rPr lang="en-IN" dirty="0" err="1"/>
              <a:t>center</a:t>
            </a:r>
            <a:r>
              <a:rPr lang="en-IN" dirty="0"/>
              <a:t> with resources, FAQs, and guides to assist customers with their queries and provide self-service options.</a:t>
            </a:r>
          </a:p>
          <a:p>
            <a:r>
              <a:rPr lang="en-IN" b="1" u="sng" dirty="0"/>
              <a:t>Fraud Prevention Measures</a:t>
            </a:r>
            <a:r>
              <a:rPr lang="en-IN" dirty="0"/>
              <a:t>: Western Union implements robust security measures, including encryption technologies and transaction monitoring, to safeguard customers' transfers and personal information.</a:t>
            </a:r>
          </a:p>
          <a:p>
            <a:r>
              <a:rPr lang="en-IN" b="1" u="sng" dirty="0"/>
              <a:t>Compliance and AML Practices: </a:t>
            </a:r>
            <a:r>
              <a:rPr lang="en-IN" dirty="0"/>
              <a:t>Western Union strictly adheres to compliance and AML practices to prevent money laundering and ensure regulatory compliance across its operations.</a:t>
            </a:r>
          </a:p>
          <a:p>
            <a:pPr>
              <a:buNone/>
            </a:pPr>
            <a:endParaRPr lang="en-IN" dirty="0"/>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pic>
        <p:nvPicPr>
          <p:cNvPr id="12290" name="Picture 2" descr="C:\Users\ASUS\Desktop\CC.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467600" cy="714396"/>
          </a:xfrm>
        </p:spPr>
        <p:txBody>
          <a:bodyPr>
            <a:normAutofit/>
          </a:bodyPr>
          <a:lstStyle/>
          <a:p>
            <a:r>
              <a:rPr lang="en-US" sz="2400" dirty="0">
                <a:latin typeface="Arial" pitchFamily="34" charset="0"/>
                <a:cs typeface="Arial" pitchFamily="34" charset="0"/>
              </a:rPr>
              <a:t>CONCLUSION</a:t>
            </a:r>
            <a:endParaRPr lang="en-IN" sz="2400" dirty="0">
              <a:latin typeface="Arial" pitchFamily="34" charset="0"/>
              <a:cs typeface="Arial" pitchFamily="34" charset="0"/>
            </a:endParaRPr>
          </a:p>
        </p:txBody>
      </p:sp>
      <p:sp>
        <p:nvSpPr>
          <p:cNvPr id="3" name="Content Placeholder 2"/>
          <p:cNvSpPr>
            <a:spLocks noGrp="1"/>
          </p:cNvSpPr>
          <p:nvPr>
            <p:ph sz="quarter" idx="1"/>
          </p:nvPr>
        </p:nvSpPr>
        <p:spPr>
          <a:xfrm>
            <a:off x="928662" y="1142984"/>
            <a:ext cx="7072362" cy="4500594"/>
          </a:xfrm>
        </p:spPr>
        <p:txBody>
          <a:bodyPr>
            <a:noAutofit/>
          </a:bodyPr>
          <a:lstStyle/>
          <a:p>
            <a:r>
              <a:rPr lang="en-IN" sz="1850" dirty="0"/>
              <a:t>“When choosing between the two, several factors should be considered”.</a:t>
            </a:r>
          </a:p>
          <a:p>
            <a:r>
              <a:rPr lang="en-IN" sz="1850" dirty="0"/>
              <a:t>MoneyGram stands out for its user-friendly online and mobile platforms, diverse transfer options, and a wide network of agent locations. Their focus on accessibility in remote areas and developing countries contributes to their inclusivity.</a:t>
            </a:r>
          </a:p>
          <a:p>
            <a:r>
              <a:rPr lang="en-IN" sz="1850" dirty="0"/>
              <a:t>On the other hand, Western Union offers similar services, emphasizing multilingual customer support, robust security measures, and compliance with regulations. Its well-established brand and global presence provide a sense of reliability.</a:t>
            </a:r>
          </a:p>
          <a:p>
            <a:r>
              <a:rPr lang="en-IN" sz="1850" dirty="0"/>
              <a:t>The best choice between MoneyGram and Western Union depends on individual needs, such as preferred transfer methods, destination countries, transfer speeds, and fees. It is recommended to compare their specific offerings, fees, and exchange rates for your specific transfer requirements to determine which provider aligns best with your needs.</a:t>
            </a: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1. OVERVIEW</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00034" y="1984248"/>
            <a:ext cx="7467600" cy="4873752"/>
          </a:xfrm>
        </p:spPr>
        <p:txBody>
          <a:bodyPr>
            <a:normAutofit/>
          </a:bodyPr>
          <a:lstStyle/>
          <a:p>
            <a:r>
              <a:rPr lang="en-IN" sz="2000" b="1" u="sng" dirty="0">
                <a:solidFill>
                  <a:schemeClr val="accent6">
                    <a:lumMod val="50000"/>
                  </a:schemeClr>
                </a:solidFill>
              </a:rPr>
              <a:t>MoneyGram:</a:t>
            </a:r>
          </a:p>
          <a:p>
            <a:r>
              <a:rPr lang="en-IN" sz="2000" dirty="0"/>
              <a:t>Founded in 1940, MoneyGram is a global money transfer company headquartered in the United States.</a:t>
            </a:r>
          </a:p>
          <a:p>
            <a:r>
              <a:rPr lang="en-IN" sz="2000" dirty="0"/>
              <a:t>Offers services such as person-to-person transfers, bill payments, money orders, and prepaid cards.</a:t>
            </a:r>
          </a:p>
          <a:p>
            <a:r>
              <a:rPr lang="en-IN" sz="2000" dirty="0"/>
              <a:t>Operates in over 200 countries and territories.</a:t>
            </a:r>
          </a:p>
          <a:p>
            <a:r>
              <a:rPr lang="en-IN" sz="2000" dirty="0"/>
              <a:t> With MoneyGram for Business, companies can streamline their international payment processes, optimize foreign exchange, and ensure timely transactions. This service is particularly beneficial for businesses with international operations, enabling them to efficiently manage cross-border payments.</a:t>
            </a:r>
          </a:p>
        </p:txBody>
      </p:sp>
      <p:pic>
        <p:nvPicPr>
          <p:cNvPr id="2050" name="Picture 2" descr="C:\Users\ASUS\Desktop\mgm.jpg"/>
          <p:cNvPicPr>
            <a:picLocks noChangeAspect="1" noChangeArrowheads="1"/>
          </p:cNvPicPr>
          <p:nvPr/>
        </p:nvPicPr>
        <p:blipFill>
          <a:blip r:embed="rId2"/>
          <a:srcRect/>
          <a:stretch>
            <a:fillRect/>
          </a:stretch>
        </p:blipFill>
        <p:spPr bwMode="auto">
          <a:xfrm>
            <a:off x="4929190" y="214290"/>
            <a:ext cx="2857520" cy="1905000"/>
          </a:xfrm>
          <a:prstGeom prst="rect">
            <a:avLst/>
          </a:prstGeom>
          <a:noFill/>
        </p:spPr>
      </p:pic>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itchFamily="18" charset="0"/>
                <a:cs typeface="Times New Roman" pitchFamily="18" charset="0"/>
              </a:rPr>
              <a:t>Western Union</a:t>
            </a:r>
            <a:endParaRPr lang="en-IN" b="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714348" y="2214554"/>
            <a:ext cx="6900882" cy="4400568"/>
          </a:xfrm>
        </p:spPr>
        <p:txBody>
          <a:bodyPr/>
          <a:lstStyle/>
          <a:p>
            <a:r>
              <a:rPr lang="en-IN" sz="1800" dirty="0"/>
              <a:t>Established Industry Leader: With a rich history dating back to 1851</a:t>
            </a:r>
          </a:p>
          <a:p>
            <a:r>
              <a:rPr lang="en-IN" sz="1800" dirty="0"/>
              <a:t>Diverse Transfer Options: Western Union provides customers with various transfer options, including online, mobile app, and in-person transfers.</a:t>
            </a:r>
          </a:p>
          <a:p>
            <a:r>
              <a:rPr lang="en-IN" sz="1800" dirty="0"/>
              <a:t>Provides services like person-to-person transfers, business payments, money orders, and prepaid cards.</a:t>
            </a:r>
          </a:p>
          <a:p>
            <a:r>
              <a:rPr lang="en-IN" sz="1800" dirty="0"/>
              <a:t>Focus on Security: Western Union prioritizes the security of its customers' transactions and personal information. The company utilizes advanced encryption and fraud prevention measures to protect against potential threats and maintain the trust of its users.</a:t>
            </a:r>
          </a:p>
          <a:p>
            <a:endParaRPr lang="en-IN" dirty="0"/>
          </a:p>
          <a:p>
            <a:endParaRPr lang="en-IN" dirty="0"/>
          </a:p>
        </p:txBody>
      </p:sp>
      <p:pic>
        <p:nvPicPr>
          <p:cNvPr id="3074" name="Picture 2" descr="C:\Users\ASUS\Desktop\u.jpg"/>
          <p:cNvPicPr>
            <a:picLocks noChangeAspect="1" noChangeArrowheads="1"/>
          </p:cNvPicPr>
          <p:nvPr/>
        </p:nvPicPr>
        <p:blipFill>
          <a:blip r:embed="rId2"/>
          <a:srcRect/>
          <a:stretch>
            <a:fillRect/>
          </a:stretch>
        </p:blipFill>
        <p:spPr bwMode="auto">
          <a:xfrm>
            <a:off x="4572000" y="500042"/>
            <a:ext cx="2762250" cy="1657350"/>
          </a:xfrm>
          <a:prstGeom prst="rect">
            <a:avLst/>
          </a:prstGeom>
          <a:noFill/>
        </p:spPr>
      </p:pic>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7467600" cy="1143000"/>
          </a:xfrm>
        </p:spPr>
        <p:txBody>
          <a:bodyPr/>
          <a:lstStyle/>
          <a:p>
            <a:r>
              <a:rPr lang="en-IN" dirty="0"/>
              <a:t>2.Transfer Methods</a:t>
            </a:r>
          </a:p>
        </p:txBody>
      </p:sp>
      <p:sp>
        <p:nvSpPr>
          <p:cNvPr id="3" name="Content Placeholder 2"/>
          <p:cNvSpPr>
            <a:spLocks noGrp="1"/>
          </p:cNvSpPr>
          <p:nvPr>
            <p:ph sz="quarter" idx="1"/>
          </p:nvPr>
        </p:nvSpPr>
        <p:spPr>
          <a:xfrm>
            <a:off x="500034" y="1428736"/>
            <a:ext cx="7467600" cy="4873752"/>
          </a:xfrm>
        </p:spPr>
        <p:txBody>
          <a:bodyPr>
            <a:normAutofit fontScale="70000" lnSpcReduction="20000"/>
          </a:bodyPr>
          <a:lstStyle/>
          <a:p>
            <a:r>
              <a:rPr lang="en-US" b="1" u="sng" dirty="0" err="1"/>
              <a:t>MoneyGram</a:t>
            </a:r>
            <a:r>
              <a:rPr lang="en-US" b="1" u="sng" dirty="0"/>
              <a:t>:</a:t>
            </a:r>
          </a:p>
          <a:p>
            <a:r>
              <a:rPr lang="en-IN" dirty="0"/>
              <a:t>Online and Offline Transfers: MoneyGram offers the flexibility of both online and offline transfer options. Customers can conveniently send money through the MoneyGram website or mobile app, or visit a nearby agent location for in-person transfers.</a:t>
            </a:r>
          </a:p>
          <a:p>
            <a:endParaRPr lang="en-IN" dirty="0"/>
          </a:p>
          <a:p>
            <a:r>
              <a:rPr lang="en-IN" b="1" u="sng" dirty="0"/>
              <a:t>Bank Account Deposit</a:t>
            </a:r>
            <a:r>
              <a:rPr lang="en-IN" dirty="0"/>
              <a:t>: MoneyGram facilitates direct transfers to recipients' bank accounts, providing a secure and convenient way to deposit funds. This method is suitable for those who prefer the convenience of having funds deposited directly into their accounts.</a:t>
            </a:r>
          </a:p>
          <a:p>
            <a:endParaRPr lang="en-IN" dirty="0"/>
          </a:p>
          <a:p>
            <a:r>
              <a:rPr lang="en-IN" b="1" u="sng" dirty="0"/>
              <a:t>Mobile Wallet Transfers</a:t>
            </a:r>
            <a:r>
              <a:rPr lang="en-IN" dirty="0"/>
              <a:t>: MoneyGram has partnered with mobile wallet providers, enabling users to receive funds directly into their mobile wallets. This option offers a digital solution for accessing and managing funds through mobile devices.</a:t>
            </a:r>
          </a:p>
          <a:p>
            <a:endParaRPr lang="en-IN" dirty="0"/>
          </a:p>
          <a:p>
            <a:r>
              <a:rPr lang="en-IN" b="1" u="sng" dirty="0"/>
              <a:t>Bill Payments</a:t>
            </a:r>
            <a:r>
              <a:rPr lang="en-IN" dirty="0"/>
              <a:t>: MoneyGram allows customers to conveniently pay bills for various services, including utilities, credit cards, and loans. This feature simplifies the bill payment process, eliminating the need for traditional payment methods.</a:t>
            </a:r>
          </a:p>
          <a:p>
            <a:endParaRPr lang="en-IN" dirty="0"/>
          </a:p>
          <a:p>
            <a:endParaRPr lang="en-IN" dirty="0"/>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7467600" cy="346092"/>
          </a:xfrm>
        </p:spPr>
        <p:txBody>
          <a:bodyPr>
            <a:normAutofit fontScale="90000"/>
          </a:bodyPr>
          <a:lstStyle/>
          <a:p>
            <a:r>
              <a:rPr lang="en-US" dirty="0" err="1"/>
              <a:t>WesternUnion</a:t>
            </a:r>
            <a:endParaRPr lang="en-IN" dirty="0"/>
          </a:p>
        </p:txBody>
      </p:sp>
      <p:sp>
        <p:nvSpPr>
          <p:cNvPr id="3" name="Content Placeholder 2"/>
          <p:cNvSpPr>
            <a:spLocks noGrp="1"/>
          </p:cNvSpPr>
          <p:nvPr>
            <p:ph sz="quarter" idx="1"/>
          </p:nvPr>
        </p:nvSpPr>
        <p:spPr>
          <a:xfrm>
            <a:off x="428596" y="857232"/>
            <a:ext cx="7572428" cy="4000528"/>
          </a:xfrm>
        </p:spPr>
        <p:txBody>
          <a:bodyPr>
            <a:normAutofit fontScale="85000" lnSpcReduction="10000"/>
          </a:bodyPr>
          <a:lstStyle/>
          <a:p>
            <a:r>
              <a:rPr lang="en-IN" b="1" u="sng" dirty="0"/>
              <a:t>Bank Account Deposit</a:t>
            </a:r>
            <a:r>
              <a:rPr lang="en-IN" dirty="0"/>
              <a:t>: Western Union enables direct transfers to recipients' bank accounts, providing a secure and efficient method for depositing funds. This option is suitable for individuals who prefer the convenience of receiving money directly into their bank accounts.</a:t>
            </a:r>
          </a:p>
          <a:p>
            <a:r>
              <a:rPr lang="en-IN" b="1" u="sng" dirty="0"/>
              <a:t>Mobile Wallet Transfers</a:t>
            </a:r>
            <a:r>
              <a:rPr lang="en-IN" dirty="0"/>
              <a:t>: Western Union has integrated with mobile wallet providers, allowing recipients to receive funds directly into their mobile wallets. </a:t>
            </a:r>
          </a:p>
          <a:p>
            <a:r>
              <a:rPr lang="en-IN" b="1" u="sng" dirty="0"/>
              <a:t>Business Payments</a:t>
            </a:r>
            <a:r>
              <a:rPr lang="en-IN" dirty="0"/>
              <a:t>: Western Union also caters to the needs of businesses by providing cross-border payment solutions. Companies can conveniently make payments to suppliers, employees, or partners using Western Union's business payment services.</a:t>
            </a:r>
          </a:p>
        </p:txBody>
      </p:sp>
      <p:pic>
        <p:nvPicPr>
          <p:cNvPr id="5122" name="Picture 2" descr="C:\Users\ASUS\Desktop\wu.gif"/>
          <p:cNvPicPr>
            <a:picLocks noChangeAspect="1" noChangeArrowheads="1" noCrop="1"/>
          </p:cNvPicPr>
          <p:nvPr/>
        </p:nvPicPr>
        <p:blipFill>
          <a:blip r:embed="rId2"/>
          <a:srcRect/>
          <a:stretch>
            <a:fillRect/>
          </a:stretch>
        </p:blipFill>
        <p:spPr bwMode="auto">
          <a:xfrm>
            <a:off x="3143240" y="4357694"/>
            <a:ext cx="4643450" cy="2071682"/>
          </a:xfrm>
          <a:prstGeom prst="rect">
            <a:avLst/>
          </a:prstGeom>
          <a:noFill/>
        </p:spPr>
      </p:pic>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58138" cy="1082660"/>
          </a:xfrm>
        </p:spPr>
        <p:txBody>
          <a:bodyPr/>
          <a:lstStyle/>
          <a:p>
            <a:r>
              <a:rPr lang="en-US" b="1" u="sng" dirty="0" err="1">
                <a:solidFill>
                  <a:srgbClr val="7030A0"/>
                </a:solidFill>
                <a:latin typeface="Times New Roman" pitchFamily="18" charset="0"/>
                <a:cs typeface="Times New Roman" pitchFamily="18" charset="0"/>
              </a:rPr>
              <a:t>WesternUnion</a:t>
            </a:r>
            <a:r>
              <a:rPr lang="en-US" b="1" u="sng" dirty="0">
                <a:solidFill>
                  <a:srgbClr val="7030A0"/>
                </a:solidFill>
                <a:latin typeface="Times New Roman" pitchFamily="18" charset="0"/>
                <a:cs typeface="Times New Roman" pitchFamily="18" charset="0"/>
              </a:rPr>
              <a:t> </a:t>
            </a:r>
            <a:r>
              <a:rPr lang="en-US" b="1" u="sng" dirty="0" err="1">
                <a:solidFill>
                  <a:srgbClr val="7030A0"/>
                </a:solidFill>
                <a:latin typeface="Times New Roman" pitchFamily="18" charset="0"/>
                <a:cs typeface="Times New Roman" pitchFamily="18" charset="0"/>
              </a:rPr>
              <a:t>vs</a:t>
            </a:r>
            <a:r>
              <a:rPr lang="en-US" b="1" u="sng" dirty="0">
                <a:solidFill>
                  <a:srgbClr val="7030A0"/>
                </a:solidFill>
                <a:latin typeface="Times New Roman" pitchFamily="18" charset="0"/>
                <a:cs typeface="Times New Roman" pitchFamily="18" charset="0"/>
              </a:rPr>
              <a:t> </a:t>
            </a:r>
            <a:r>
              <a:rPr lang="en-US" b="1" u="sng" dirty="0" err="1">
                <a:solidFill>
                  <a:srgbClr val="7030A0"/>
                </a:solidFill>
                <a:latin typeface="Times New Roman" pitchFamily="18" charset="0"/>
                <a:cs typeface="Times New Roman" pitchFamily="18" charset="0"/>
              </a:rPr>
              <a:t>MoneyGram</a:t>
            </a:r>
            <a:endParaRPr lang="en-IN" b="1" u="sng" dirty="0">
              <a:solidFill>
                <a:srgbClr val="7030A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IN" dirty="0"/>
          </a:p>
        </p:txBody>
      </p:sp>
      <p:pic>
        <p:nvPicPr>
          <p:cNvPr id="4098" name="Picture 2" descr="C:\Users\ASUS\Desktop\compar.png"/>
          <p:cNvPicPr>
            <a:picLocks noChangeAspect="1" noChangeArrowheads="1"/>
          </p:cNvPicPr>
          <p:nvPr/>
        </p:nvPicPr>
        <p:blipFill>
          <a:blip r:embed="rId2"/>
          <a:srcRect/>
          <a:stretch>
            <a:fillRect/>
          </a:stretch>
        </p:blipFill>
        <p:spPr bwMode="auto">
          <a:xfrm>
            <a:off x="428596" y="1357298"/>
            <a:ext cx="8358246" cy="5500702"/>
          </a:xfrm>
          <a:prstGeom prst="rect">
            <a:avLst/>
          </a:prstGeom>
          <a:noFill/>
        </p:spPr>
      </p:pic>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 SPEED AND FEES </a:t>
            </a:r>
            <a:endParaRPr lang="en-IN" dirty="0"/>
          </a:p>
        </p:txBody>
      </p:sp>
      <p:sp>
        <p:nvSpPr>
          <p:cNvPr id="3" name="Content Placeholder 2"/>
          <p:cNvSpPr>
            <a:spLocks noGrp="1"/>
          </p:cNvSpPr>
          <p:nvPr>
            <p:ph sz="quarter" idx="1"/>
          </p:nvPr>
        </p:nvSpPr>
        <p:spPr/>
        <p:txBody>
          <a:bodyPr/>
          <a:lstStyle/>
          <a:p>
            <a:endParaRPr lang="en-IN" dirty="0"/>
          </a:p>
        </p:txBody>
      </p:sp>
      <p:pic>
        <p:nvPicPr>
          <p:cNvPr id="8194" name="Picture 2" descr="C:\Users\ASUS\Desktop\SPEED.png"/>
          <p:cNvPicPr>
            <a:picLocks noChangeAspect="1" noChangeArrowheads="1"/>
          </p:cNvPicPr>
          <p:nvPr/>
        </p:nvPicPr>
        <p:blipFill>
          <a:blip r:embed="rId2"/>
          <a:srcRect/>
          <a:stretch>
            <a:fillRect/>
          </a:stretch>
        </p:blipFill>
        <p:spPr bwMode="auto">
          <a:xfrm>
            <a:off x="571472" y="1571612"/>
            <a:ext cx="3857652" cy="1962150"/>
          </a:xfrm>
          <a:prstGeom prst="rect">
            <a:avLst/>
          </a:prstGeom>
          <a:noFill/>
        </p:spPr>
      </p:pic>
      <p:pic>
        <p:nvPicPr>
          <p:cNvPr id="8195" name="Picture 3" descr="C:\Users\ASUS\Desktop\FEES.png"/>
          <p:cNvPicPr>
            <a:picLocks noChangeAspect="1" noChangeArrowheads="1"/>
          </p:cNvPicPr>
          <p:nvPr/>
        </p:nvPicPr>
        <p:blipFill>
          <a:blip r:embed="rId3"/>
          <a:srcRect/>
          <a:stretch>
            <a:fillRect/>
          </a:stretch>
        </p:blipFill>
        <p:spPr bwMode="auto">
          <a:xfrm>
            <a:off x="3500430" y="3429000"/>
            <a:ext cx="3643323" cy="2643191"/>
          </a:xfrm>
          <a:prstGeom prst="rect">
            <a:avLst/>
          </a:prstGeom>
          <a:noFill/>
        </p:spPr>
      </p:pic>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Transfer Speed and Fees: Western UNION</a:t>
            </a:r>
          </a:p>
        </p:txBody>
      </p:sp>
      <p:sp>
        <p:nvSpPr>
          <p:cNvPr id="3" name="Content Placeholder 2"/>
          <p:cNvSpPr>
            <a:spLocks noGrp="1"/>
          </p:cNvSpPr>
          <p:nvPr>
            <p:ph sz="quarter" idx="1"/>
          </p:nvPr>
        </p:nvSpPr>
        <p:spPr>
          <a:xfrm>
            <a:off x="357158" y="1785926"/>
            <a:ext cx="7143800" cy="4730876"/>
          </a:xfrm>
        </p:spPr>
        <p:txBody>
          <a:bodyPr>
            <a:normAutofit/>
          </a:bodyPr>
          <a:lstStyle/>
          <a:p>
            <a:r>
              <a:rPr lang="en-US" sz="2200" dirty="0"/>
              <a:t>Cost of $200 domestic transfer is $12.50.</a:t>
            </a:r>
          </a:p>
          <a:p>
            <a:r>
              <a:rPr lang="en-US" sz="2200" dirty="0"/>
              <a:t>Transfers from one bank to another costs $.99</a:t>
            </a:r>
          </a:p>
          <a:p>
            <a:r>
              <a:rPr lang="en-US" sz="2200" dirty="0"/>
              <a:t>Sending cash via a credit card or debit card is more expensive</a:t>
            </a:r>
          </a:p>
          <a:p>
            <a:r>
              <a:rPr lang="en-US" sz="2200" dirty="0"/>
              <a:t>Paying money into bank account using debit card costs $2.99</a:t>
            </a:r>
            <a:r>
              <a:rPr lang="en-IN" sz="2200" dirty="0"/>
              <a:t> and paying money into a bank account with credit card costs $17.49.</a:t>
            </a:r>
          </a:p>
          <a:p>
            <a:r>
              <a:rPr lang="en-IN" sz="2200" dirty="0"/>
              <a:t>Transfer speeds depend on the destination and transfer method chosen.</a:t>
            </a:r>
          </a:p>
          <a:p>
            <a:r>
              <a:rPr lang="en-IN" sz="2200" dirty="0"/>
              <a:t>Fees are typically calculated based on the transfer amount and the chosen delivery option.</a:t>
            </a:r>
          </a:p>
          <a:p>
            <a:r>
              <a:rPr lang="en-IN" sz="2200" dirty="0"/>
              <a:t>Currency conversion fees may apply</a:t>
            </a:r>
            <a:endParaRPr lang="en-US" sz="2200" dirty="0"/>
          </a:p>
        </p:txBody>
      </p:sp>
      <p:pic>
        <p:nvPicPr>
          <p:cNvPr id="10242" name="Picture 2" descr="C:\Users\ASUS\Desktop\WU.png"/>
          <p:cNvPicPr>
            <a:picLocks noChangeAspect="1" noChangeArrowheads="1"/>
          </p:cNvPicPr>
          <p:nvPr/>
        </p:nvPicPr>
        <p:blipFill>
          <a:blip r:embed="rId2"/>
          <a:srcRect/>
          <a:stretch>
            <a:fillRect/>
          </a:stretch>
        </p:blipFill>
        <p:spPr bwMode="auto">
          <a:xfrm>
            <a:off x="6786578" y="1214422"/>
            <a:ext cx="2000264" cy="1285884"/>
          </a:xfrm>
          <a:prstGeom prst="rect">
            <a:avLst/>
          </a:prstGeom>
          <a:noFill/>
        </p:spPr>
      </p:pic>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solidFill>
                  <a:srgbClr val="7030A0"/>
                </a:solidFill>
              </a:rPr>
              <a:t>MoneyGram</a:t>
            </a:r>
            <a:endParaRPr lang="en-IN" b="1" u="sng" dirty="0">
              <a:solidFill>
                <a:srgbClr val="7030A0"/>
              </a:solidFill>
            </a:endParaRPr>
          </a:p>
        </p:txBody>
      </p:sp>
      <p:sp>
        <p:nvSpPr>
          <p:cNvPr id="3" name="Content Placeholder 2"/>
          <p:cNvSpPr>
            <a:spLocks noGrp="1"/>
          </p:cNvSpPr>
          <p:nvPr>
            <p:ph sz="quarter" idx="1"/>
          </p:nvPr>
        </p:nvSpPr>
        <p:spPr/>
        <p:txBody>
          <a:bodyPr/>
          <a:lstStyle/>
          <a:p>
            <a:r>
              <a:rPr lang="en-US" sz="2200" dirty="0"/>
              <a:t>Prices for debit and credit card </a:t>
            </a:r>
            <a:r>
              <a:rPr lang="en-US" sz="2200" dirty="0" err="1"/>
              <a:t>increse</a:t>
            </a:r>
            <a:r>
              <a:rPr lang="en-US" sz="2200" dirty="0"/>
              <a:t> by $1 per $100 moved after the first $300 is transferred.</a:t>
            </a:r>
          </a:p>
          <a:p>
            <a:r>
              <a:rPr lang="en-US" sz="2200" dirty="0"/>
              <a:t>Charges $1.99 if you pay using an online bank account and $1.99-$4.99 if you pay with a debit or credit card.</a:t>
            </a:r>
          </a:p>
          <a:p>
            <a:r>
              <a:rPr lang="en-IN" sz="2200" dirty="0"/>
              <a:t>Fees may include a combination of fixed charges and a percentage </a:t>
            </a:r>
            <a:r>
              <a:rPr lang="en-IN" dirty="0"/>
              <a:t>of the transfer amount.</a:t>
            </a:r>
          </a:p>
          <a:p>
            <a:r>
              <a:rPr lang="en-IN" dirty="0"/>
              <a:t>Additional fees may apply for currency conversion.</a:t>
            </a:r>
          </a:p>
        </p:txBody>
      </p:sp>
      <p:pic>
        <p:nvPicPr>
          <p:cNvPr id="9218" name="Picture 2" descr="C:\Users\ASUS\Desktop\MG.jpg"/>
          <p:cNvPicPr>
            <a:picLocks noChangeAspect="1" noChangeArrowheads="1"/>
          </p:cNvPicPr>
          <p:nvPr/>
        </p:nvPicPr>
        <p:blipFill>
          <a:blip r:embed="rId2"/>
          <a:srcRect/>
          <a:stretch>
            <a:fillRect/>
          </a:stretch>
        </p:blipFill>
        <p:spPr bwMode="auto">
          <a:xfrm>
            <a:off x="4929190" y="4714884"/>
            <a:ext cx="3071834" cy="1928826"/>
          </a:xfrm>
          <a:prstGeom prst="rect">
            <a:avLst/>
          </a:prstGeom>
          <a:noFill/>
        </p:spPr>
      </p:pic>
    </p:spTree>
  </p:cSld>
  <p:clrMapOvr>
    <a:masterClrMapping/>
  </p:clrMapOvr>
  <p:transition>
    <p:zoom dir="in"/>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83</TotalTime>
  <Words>1203</Words>
  <Application>Microsoft Office PowerPoint</Application>
  <PresentationFormat>On-screen Show (4:3)</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TOPIC :MoneyGram vs. Western Union: A Comparative Analysis</vt:lpstr>
      <vt:lpstr>1. OVERVIEW</vt:lpstr>
      <vt:lpstr>Western Union</vt:lpstr>
      <vt:lpstr>2.Transfer Methods</vt:lpstr>
      <vt:lpstr>WesternUnion</vt:lpstr>
      <vt:lpstr>WesternUnion vs MoneyGram</vt:lpstr>
      <vt:lpstr>TRANSFER SPEED AND FEES </vt:lpstr>
      <vt:lpstr>Transfer Speed and Fees: Western UNION</vt:lpstr>
      <vt:lpstr>MoneyGram</vt:lpstr>
      <vt:lpstr>Transfer Limits and Accessibility - MoneyGram:</vt:lpstr>
      <vt:lpstr>WesternUnion</vt:lpstr>
      <vt:lpstr>PowerPoint Presentation</vt:lpstr>
      <vt:lpstr>Customer Support and security</vt:lpstr>
      <vt:lpstr>5.Customer Support and Security: MoneyGram</vt:lpstr>
      <vt:lpstr>WesternUnion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:MoneyGram vs. Western Union: A Comparative Analysis</dc:title>
  <dc:creator>ASUS</dc:creator>
  <cp:lastModifiedBy>Yash Parashar</cp:lastModifiedBy>
  <cp:revision>24</cp:revision>
  <dcterms:created xsi:type="dcterms:W3CDTF">2023-05-14T19:24:23Z</dcterms:created>
  <dcterms:modified xsi:type="dcterms:W3CDTF">2023-10-06T07:58:20Z</dcterms:modified>
</cp:coreProperties>
</file>