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 SemiBold"/>
      <p:regular r:id="rId25"/>
      <p:bold r:id="rId26"/>
      <p:italic r:id="rId27"/>
      <p:boldItalic r:id="rId28"/>
    </p:embeddedFont>
    <p:embeddedFont>
      <p:font typeface="Abril Fatface"/>
      <p:regular r:id="rId29"/>
    </p:embeddedFont>
    <p:embeddedFont>
      <p:font typeface="Griffy"/>
      <p:regular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Didact Gothic"/>
      <p:regular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  <p:embeddedFont>
      <p:font typeface="Homemade Appl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5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7.xml"/><Relationship Id="rId44" Type="http://schemas.openxmlformats.org/officeDocument/2006/relationships/font" Target="fonts/HomemadeApple-regular.fntdata"/><Relationship Id="rId21" Type="http://schemas.openxmlformats.org/officeDocument/2006/relationships/slide" Target="slides/slide16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SemiBold-bold.fntdata"/><Relationship Id="rId25" Type="http://schemas.openxmlformats.org/officeDocument/2006/relationships/font" Target="fonts/RobotoMonoSemiBold-regular.fntdata"/><Relationship Id="rId28" Type="http://schemas.openxmlformats.org/officeDocument/2006/relationships/font" Target="fonts/RobotoMonoSemiBold-boldItalic.fntdata"/><Relationship Id="rId27" Type="http://schemas.openxmlformats.org/officeDocument/2006/relationships/font" Target="fonts/RobotoMon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brilFatfac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Griffy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67a62bc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267a62bc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doing TFIDF and data . Explain with visualization.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Regular Expression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Removed Stop Words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Tokenize words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Lemmatization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67a62bc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67a62bc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67a62bc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67a62bc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67a62bc1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67a62bc1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67a62bc1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67a62bc1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67a62bc1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67a62bc1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67a62bc1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267a62bc1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67a62bc1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67a62bc1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67a62bc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67a62bc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6804dc7d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6804dc7d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7a62bc1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7a62bc1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67a62bc15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67a62bc1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67a62bc1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67a62bc1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67a62bc1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67a62bc1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67a62bc1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67a62bc1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67a62bc1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67a62bc1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67a62bc1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267a62bc1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67a62bc1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67a62bc1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100100" y="4360181"/>
            <a:ext cx="58479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13263" y="43601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13263" y="35625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13625" y="3530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8400" y="3490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43275" y="34906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7543125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57250" y="4245881"/>
            <a:ext cx="5847900" cy="54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42394" y="4251075"/>
            <a:ext cx="5081400" cy="53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158863" y="1151337"/>
            <a:ext cx="5707500" cy="2895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297800" y="1008976"/>
            <a:ext cx="5707500" cy="2895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1542394" y="1304851"/>
            <a:ext cx="5081400" cy="215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7170413" y="42458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70413" y="34482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8081100" y="3829650"/>
            <a:ext cx="1006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>
            <a:off x="56475" y="3829650"/>
            <a:ext cx="1006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3294169" y="502519"/>
            <a:ext cx="387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170775" y="2387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025550" y="2347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500425" y="234769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7246781" y="257738"/>
            <a:ext cx="553294" cy="665606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913169" y="1553595"/>
            <a:ext cx="73164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2" type="subTitle"/>
          </p:nvPr>
        </p:nvSpPr>
        <p:spPr>
          <a:xfrm>
            <a:off x="913169" y="2547889"/>
            <a:ext cx="73164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idx="3" type="subTitle"/>
          </p:nvPr>
        </p:nvSpPr>
        <p:spPr>
          <a:xfrm>
            <a:off x="913169" y="3542183"/>
            <a:ext cx="73164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913163" y="849422"/>
            <a:ext cx="73164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4" type="body"/>
          </p:nvPr>
        </p:nvSpPr>
        <p:spPr>
          <a:xfrm>
            <a:off x="913163" y="1824922"/>
            <a:ext cx="7316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6" name="Google Shape;186;p11"/>
          <p:cNvSpPr txBox="1"/>
          <p:nvPr>
            <p:ph idx="5" type="body"/>
          </p:nvPr>
        </p:nvSpPr>
        <p:spPr>
          <a:xfrm>
            <a:off x="913163" y="2812134"/>
            <a:ext cx="7316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7" name="Google Shape;187;p11"/>
          <p:cNvSpPr txBox="1"/>
          <p:nvPr>
            <p:ph idx="6" type="body"/>
          </p:nvPr>
        </p:nvSpPr>
        <p:spPr>
          <a:xfrm>
            <a:off x="913163" y="3798231"/>
            <a:ext cx="7317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512813" y="990956"/>
            <a:ext cx="0" cy="36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2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2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2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224" name="Google Shape;224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891789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12"/>
          <p:cNvSpPr txBox="1"/>
          <p:nvPr>
            <p:ph idx="2" type="subTitle"/>
          </p:nvPr>
        </p:nvSpPr>
        <p:spPr>
          <a:xfrm>
            <a:off x="3534977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12"/>
          <p:cNvSpPr txBox="1"/>
          <p:nvPr>
            <p:ph idx="3" type="subTitle"/>
          </p:nvPr>
        </p:nvSpPr>
        <p:spPr>
          <a:xfrm>
            <a:off x="6178164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891788" y="730781"/>
            <a:ext cx="7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2"/>
          <p:cNvSpPr txBox="1"/>
          <p:nvPr>
            <p:ph idx="4" type="body"/>
          </p:nvPr>
        </p:nvSpPr>
        <p:spPr>
          <a:xfrm>
            <a:off x="891788" y="33439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2" name="Google Shape;232;p12"/>
          <p:cNvSpPr txBox="1"/>
          <p:nvPr>
            <p:ph idx="5" type="body"/>
          </p:nvPr>
        </p:nvSpPr>
        <p:spPr>
          <a:xfrm>
            <a:off x="3534975" y="33353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3" name="Google Shape;233;p12"/>
          <p:cNvSpPr txBox="1"/>
          <p:nvPr>
            <p:ph idx="6" type="body"/>
          </p:nvPr>
        </p:nvSpPr>
        <p:spPr>
          <a:xfrm>
            <a:off x="6178163" y="33254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12"/>
          <p:cNvCxnSpPr/>
          <p:nvPr/>
        </p:nvCxnSpPr>
        <p:spPr>
          <a:xfrm rot="10800000">
            <a:off x="512813" y="990956"/>
            <a:ext cx="0" cy="36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3084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4"/>
          <p:cNvGrpSpPr/>
          <p:nvPr/>
        </p:nvGrpSpPr>
        <p:grpSpPr>
          <a:xfrm>
            <a:off x="6188625" y="1706549"/>
            <a:ext cx="2453433" cy="2497555"/>
            <a:chOff x="8144875" y="2055723"/>
            <a:chExt cx="3271244" cy="3330073"/>
          </a:xfrm>
        </p:grpSpPr>
        <p:sp>
          <p:nvSpPr>
            <p:cNvPr id="242" name="Google Shape;242;p14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3345281" y="1706549"/>
            <a:ext cx="2453433" cy="2497555"/>
            <a:chOff x="4231600" y="2055723"/>
            <a:chExt cx="3271244" cy="3330073"/>
          </a:xfrm>
        </p:grpSpPr>
        <p:sp>
          <p:nvSpPr>
            <p:cNvPr id="245" name="Google Shape;245;p14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501938" y="1706549"/>
            <a:ext cx="2453433" cy="2497555"/>
            <a:chOff x="562625" y="2055723"/>
            <a:chExt cx="3271244" cy="3330073"/>
          </a:xfrm>
        </p:grpSpPr>
        <p:sp>
          <p:nvSpPr>
            <p:cNvPr id="248" name="Google Shape;248;p14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hasCustomPrompt="1" type="title"/>
          </p:nvPr>
        </p:nvSpPr>
        <p:spPr>
          <a:xfrm>
            <a:off x="536269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/>
          <p:nvPr>
            <p:ph idx="2" type="title"/>
          </p:nvPr>
        </p:nvSpPr>
        <p:spPr>
          <a:xfrm>
            <a:off x="536269" y="67363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idx="3" type="title"/>
          </p:nvPr>
        </p:nvSpPr>
        <p:spPr>
          <a:xfrm>
            <a:off x="3387252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hasCustomPrompt="1" idx="4" type="title"/>
          </p:nvPr>
        </p:nvSpPr>
        <p:spPr>
          <a:xfrm>
            <a:off x="6361090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361085" y="271479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14"/>
          <p:cNvSpPr txBox="1"/>
          <p:nvPr>
            <p:ph idx="5" type="body"/>
          </p:nvPr>
        </p:nvSpPr>
        <p:spPr>
          <a:xfrm>
            <a:off x="338725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53626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4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4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273" name="Google Shape;273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181256" y="500006"/>
            <a:ext cx="8499600" cy="441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371014" y="294019"/>
            <a:ext cx="8499600" cy="441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930694" y="1534378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2" type="subTitle"/>
          </p:nvPr>
        </p:nvSpPr>
        <p:spPr>
          <a:xfrm>
            <a:off x="930694" y="2926922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3" type="subTitle"/>
          </p:nvPr>
        </p:nvSpPr>
        <p:spPr>
          <a:xfrm>
            <a:off x="6112393" y="1541413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3535539" y="1547391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5" type="subTitle"/>
          </p:nvPr>
        </p:nvSpPr>
        <p:spPr>
          <a:xfrm>
            <a:off x="3535539" y="2926922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6" type="subTitle"/>
          </p:nvPr>
        </p:nvSpPr>
        <p:spPr>
          <a:xfrm>
            <a:off x="6112393" y="2913013"/>
            <a:ext cx="2198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930694" y="756759"/>
            <a:ext cx="73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7" type="body"/>
          </p:nvPr>
        </p:nvSpPr>
        <p:spPr>
          <a:xfrm>
            <a:off x="3535539" y="18540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15"/>
          <p:cNvSpPr txBox="1"/>
          <p:nvPr>
            <p:ph idx="8" type="body"/>
          </p:nvPr>
        </p:nvSpPr>
        <p:spPr>
          <a:xfrm>
            <a:off x="6112393" y="32256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15"/>
          <p:cNvSpPr txBox="1"/>
          <p:nvPr>
            <p:ph idx="9" type="body"/>
          </p:nvPr>
        </p:nvSpPr>
        <p:spPr>
          <a:xfrm>
            <a:off x="3535539" y="32256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15"/>
          <p:cNvSpPr txBox="1"/>
          <p:nvPr>
            <p:ph idx="13" type="body"/>
          </p:nvPr>
        </p:nvSpPr>
        <p:spPr>
          <a:xfrm>
            <a:off x="930694" y="18540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0" name="Google Shape;290;p15"/>
          <p:cNvSpPr txBox="1"/>
          <p:nvPr>
            <p:ph idx="14" type="body"/>
          </p:nvPr>
        </p:nvSpPr>
        <p:spPr>
          <a:xfrm>
            <a:off x="6112393" y="18540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5"/>
          <p:cNvSpPr txBox="1"/>
          <p:nvPr>
            <p:ph idx="15" type="body"/>
          </p:nvPr>
        </p:nvSpPr>
        <p:spPr>
          <a:xfrm>
            <a:off x="930694" y="3225628"/>
            <a:ext cx="21984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2518772" y="4433494"/>
            <a:ext cx="6215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1751143" y="4273862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909466" y="4271497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535073" y="4271497"/>
            <a:ext cx="312900" cy="32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1783724" y="4206500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942047" y="4204136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567654" y="4204136"/>
            <a:ext cx="312900" cy="32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8579681" y="-1837"/>
            <a:ext cx="553294" cy="665606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6283875" y="1411781"/>
            <a:ext cx="2548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6283875" y="3077068"/>
            <a:ext cx="2548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6283875" y="1738781"/>
            <a:ext cx="2548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6283875" y="3380025"/>
            <a:ext cx="2548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2258363" y="4781569"/>
            <a:ext cx="6215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1490734" y="4621937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649057" y="4619572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274663" y="4619572"/>
            <a:ext cx="312900" cy="32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1523315" y="4554575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681637" y="4552211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307244" y="4552211"/>
            <a:ext cx="312900" cy="32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7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311700" y="1737000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081533" y="1737000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3851365" y="1756875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5621198" y="1756875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7391030" y="1737000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311700" y="73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6" type="body"/>
          </p:nvPr>
        </p:nvSpPr>
        <p:spPr>
          <a:xfrm>
            <a:off x="311700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17"/>
          <p:cNvSpPr txBox="1"/>
          <p:nvPr>
            <p:ph idx="7" type="body"/>
          </p:nvPr>
        </p:nvSpPr>
        <p:spPr>
          <a:xfrm>
            <a:off x="2081531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17"/>
          <p:cNvSpPr txBox="1"/>
          <p:nvPr>
            <p:ph idx="8" type="body"/>
          </p:nvPr>
        </p:nvSpPr>
        <p:spPr>
          <a:xfrm>
            <a:off x="3851363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2" name="Google Shape;342;p17"/>
          <p:cNvSpPr txBox="1"/>
          <p:nvPr>
            <p:ph idx="9" type="body"/>
          </p:nvPr>
        </p:nvSpPr>
        <p:spPr>
          <a:xfrm>
            <a:off x="5621194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17"/>
          <p:cNvSpPr txBox="1"/>
          <p:nvPr>
            <p:ph idx="13" type="body"/>
          </p:nvPr>
        </p:nvSpPr>
        <p:spPr>
          <a:xfrm>
            <a:off x="7391025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346" name="Google Shape;346;p1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7627613" y="43601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7627613" y="35625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13625" y="3530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968400" y="3490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443275" y="34906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8057475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7684763" y="42458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7684763" y="34482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8722894" y="3829650"/>
            <a:ext cx="36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3294169" y="502519"/>
            <a:ext cx="387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170775" y="2387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025550" y="2347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2500425" y="234769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483150" y="730781"/>
            <a:ext cx="41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483038" y="1573275"/>
            <a:ext cx="41862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7753931" y="184538"/>
            <a:ext cx="553294" cy="665606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4483650" y="730781"/>
            <a:ext cx="41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4483725" y="1881319"/>
            <a:ext cx="41862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93806" y="43601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713906" y="35625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8227894" y="3530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6753019" y="3490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6095119" y="34906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086619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9"/>
          <p:cNvSpPr/>
          <p:nvPr/>
        </p:nvSpPr>
        <p:spPr>
          <a:xfrm>
            <a:off x="150956" y="42458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71056" y="34482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56400" y="3829650"/>
            <a:ext cx="36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1973625" y="502519"/>
            <a:ext cx="387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/>
          <p:nvPr/>
        </p:nvSpPr>
        <p:spPr>
          <a:xfrm>
            <a:off x="8285044" y="2387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6810169" y="2347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6152269" y="234769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798375" y="322519"/>
            <a:ext cx="553294" cy="665606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399375" y="3530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254150" y="3490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2729025" y="34906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3662119" y="502519"/>
            <a:ext cx="396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>
            <a:off x="456525" y="2387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311300" y="2347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2786175" y="234769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7513313" y="43601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7513313" y="35625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7570463" y="42458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7570463" y="34482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7943175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8481150" y="3829650"/>
            <a:ext cx="55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411281" y="4634456"/>
            <a:ext cx="6785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7646831" y="257738"/>
            <a:ext cx="553294" cy="665606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456525" y="2541825"/>
            <a:ext cx="5484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1" name="Google Shape;411;p20"/>
          <p:cNvSpPr txBox="1"/>
          <p:nvPr>
            <p:ph type="title"/>
          </p:nvPr>
        </p:nvSpPr>
        <p:spPr>
          <a:xfrm>
            <a:off x="456525" y="1842188"/>
            <a:ext cx="548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56574" y="3190425"/>
            <a:ext cx="54840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106438" y="2946994"/>
            <a:ext cx="5905125" cy="662850"/>
            <a:chOff x="1374000" y="4005525"/>
            <a:chExt cx="7873500" cy="883800"/>
          </a:xfrm>
        </p:grpSpPr>
        <p:sp>
          <p:nvSpPr>
            <p:cNvPr id="416" name="Google Shape;416;p21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1"/>
          <p:cNvCxnSpPr/>
          <p:nvPr/>
        </p:nvCxnSpPr>
        <p:spPr>
          <a:xfrm>
            <a:off x="1243125" y="2424341"/>
            <a:ext cx="5631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1"/>
          <p:cNvGrpSpPr/>
          <p:nvPr/>
        </p:nvGrpSpPr>
        <p:grpSpPr>
          <a:xfrm>
            <a:off x="729133" y="4260823"/>
            <a:ext cx="6659474" cy="0"/>
            <a:chOff x="1007625" y="5986750"/>
            <a:chExt cx="10198275" cy="0"/>
          </a:xfrm>
        </p:grpSpPr>
        <p:cxnSp>
          <p:nvCxnSpPr>
            <p:cNvPr id="420" name="Google Shape;420;p21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1"/>
          <p:cNvSpPr/>
          <p:nvPr/>
        </p:nvSpPr>
        <p:spPr>
          <a:xfrm>
            <a:off x="227925" y="29593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082700" y="29191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2557575" y="29191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1"/>
          <p:cNvCxnSpPr/>
          <p:nvPr/>
        </p:nvCxnSpPr>
        <p:spPr>
          <a:xfrm>
            <a:off x="3490669" y="445369"/>
            <a:ext cx="396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1"/>
          <p:cNvSpPr/>
          <p:nvPr/>
        </p:nvSpPr>
        <p:spPr>
          <a:xfrm>
            <a:off x="285075" y="18163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1139850" y="17761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2614725" y="177619"/>
            <a:ext cx="548400" cy="548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7570463" y="441733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7570463" y="361972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7627613" y="430303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7627613" y="350542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/>
          <p:nvPr/>
        </p:nvCxnSpPr>
        <p:spPr>
          <a:xfrm rot="10800000">
            <a:off x="8000325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>
            <a:off x="8538300" y="3886800"/>
            <a:ext cx="55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/>
          <p:nvPr/>
        </p:nvCxnSpPr>
        <p:spPr>
          <a:xfrm rot="10800000">
            <a:off x="312131" y="4748756"/>
            <a:ext cx="694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7703981" y="257738"/>
            <a:ext cx="553294" cy="665606"/>
            <a:chOff x="4038950" y="1664675"/>
            <a:chExt cx="737725" cy="887475"/>
          </a:xfrm>
        </p:grpSpPr>
        <p:sp>
          <p:nvSpPr>
            <p:cNvPr id="437" name="Google Shape;437;p2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5" name="Google Shape;445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4" name="Google Shape;45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54525" y="2241206"/>
            <a:ext cx="39918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4554544" y="1187981"/>
            <a:ext cx="3991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ldrich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512813" y="990956"/>
            <a:ext cx="0" cy="36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4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4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405675" y="274931"/>
            <a:ext cx="8332500" cy="54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75681" y="1114686"/>
            <a:ext cx="8332500" cy="3213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405683" y="964913"/>
            <a:ext cx="8332500" cy="3213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532688" y="3088593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 rot="10800000">
            <a:off x="2258363" y="4781569"/>
            <a:ext cx="6215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 txBox="1"/>
          <p:nvPr>
            <p:ph type="title"/>
          </p:nvPr>
        </p:nvSpPr>
        <p:spPr>
          <a:xfrm>
            <a:off x="577125" y="278156"/>
            <a:ext cx="79797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532688" y="1631577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3384902" y="1631577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3384902" y="3088593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title"/>
          </p:nvPr>
        </p:nvSpPr>
        <p:spPr>
          <a:xfrm>
            <a:off x="532688" y="1134900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6" type="title"/>
          </p:nvPr>
        </p:nvSpPr>
        <p:spPr>
          <a:xfrm>
            <a:off x="3384902" y="1134900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7" type="title"/>
          </p:nvPr>
        </p:nvSpPr>
        <p:spPr>
          <a:xfrm>
            <a:off x="532688" y="2591915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8" type="title"/>
          </p:nvPr>
        </p:nvSpPr>
        <p:spPr>
          <a:xfrm>
            <a:off x="3384902" y="2591915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9" type="body"/>
          </p:nvPr>
        </p:nvSpPr>
        <p:spPr>
          <a:xfrm>
            <a:off x="6237117" y="1631577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3" type="body"/>
          </p:nvPr>
        </p:nvSpPr>
        <p:spPr>
          <a:xfrm>
            <a:off x="6237117" y="3088593"/>
            <a:ext cx="23742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4" type="title"/>
          </p:nvPr>
        </p:nvSpPr>
        <p:spPr>
          <a:xfrm>
            <a:off x="6237117" y="1134900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5" type="title"/>
          </p:nvPr>
        </p:nvSpPr>
        <p:spPr>
          <a:xfrm>
            <a:off x="6237117" y="2591915"/>
            <a:ext cx="2374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ldrich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bril Fatface"/>
              <a:buNone/>
              <a:defRPr sz="20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490734" y="4621937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649057" y="4619572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74663" y="4619572"/>
            <a:ext cx="312900" cy="32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1523315" y="4554575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81637" y="4552211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307244" y="4552211"/>
            <a:ext cx="312900" cy="32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672853" y="1275478"/>
            <a:ext cx="47427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672853" y="3066816"/>
            <a:ext cx="47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512813" y="990956"/>
            <a:ext cx="0" cy="36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6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6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6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181256" y="500006"/>
            <a:ext cx="8499600" cy="441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371014" y="294019"/>
            <a:ext cx="8499600" cy="441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655020" y="1303181"/>
            <a:ext cx="3720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2" type="subTitle"/>
          </p:nvPr>
        </p:nvSpPr>
        <p:spPr>
          <a:xfrm>
            <a:off x="4848116" y="1303181"/>
            <a:ext cx="37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655013" y="570075"/>
            <a:ext cx="79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3" type="body"/>
          </p:nvPr>
        </p:nvSpPr>
        <p:spPr>
          <a:xfrm>
            <a:off x="655012" y="2005950"/>
            <a:ext cx="37206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4848109" y="1997138"/>
            <a:ext cx="37209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8049188" y="424894"/>
            <a:ext cx="553294" cy="665606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227925" y="308796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809349" y="305974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1812568" y="305974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2370685" y="450929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8"/>
          <p:cNvSpPr/>
          <p:nvPr/>
        </p:nvSpPr>
        <p:spPr>
          <a:xfrm>
            <a:off x="266799" y="228421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848222" y="225600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851442" y="225600"/>
            <a:ext cx="373200" cy="386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8345861" y="4524174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7341687" y="4521353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895256" y="4521353"/>
            <a:ext cx="373200" cy="386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3453478" y="4666307"/>
            <a:ext cx="3295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8384735" y="4443800"/>
            <a:ext cx="507000" cy="38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7380561" y="4440979"/>
            <a:ext cx="929700" cy="386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6934129" y="4440979"/>
            <a:ext cx="373200" cy="386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2258363" y="4781569"/>
            <a:ext cx="6215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8465381" y="112463"/>
            <a:ext cx="553294" cy="665606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490734" y="4621937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649057" y="4619572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274663" y="4619572"/>
            <a:ext cx="312900" cy="32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1523315" y="4554575"/>
            <a:ext cx="424800" cy="32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681637" y="4552211"/>
            <a:ext cx="779100" cy="32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307244" y="4552211"/>
            <a:ext cx="312900" cy="32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234713" y="1078598"/>
            <a:ext cx="8499600" cy="3231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424470" y="870844"/>
            <a:ext cx="8499600" cy="323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559069" y="1405144"/>
            <a:ext cx="81813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570750" y="3396000"/>
            <a:ext cx="81813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060275" y="922556"/>
            <a:ext cx="6632400" cy="32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399375" y="3530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54150" y="3490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2729025" y="349069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3662119" y="502519"/>
            <a:ext cx="396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456525" y="238781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311300" y="234769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786175" y="234769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7513313" y="43601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7513313" y="35625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7570463" y="4245881"/>
            <a:ext cx="1365600" cy="54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7570463" y="3448275"/>
            <a:ext cx="745500" cy="548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7943175" y="931894"/>
            <a:ext cx="0" cy="23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8481150" y="3829650"/>
            <a:ext cx="551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411281" y="4634456"/>
            <a:ext cx="6785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7646831" y="257738"/>
            <a:ext cx="553294" cy="665606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SemiBold"/>
              <a:buNone/>
              <a:defRPr sz="3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4577" y="515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type="title"/>
          </p:nvPr>
        </p:nvSpPr>
        <p:spPr>
          <a:xfrm>
            <a:off x="1542394" y="1304851"/>
            <a:ext cx="5081400" cy="21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on Amazon Reviews</a:t>
            </a:r>
            <a:endParaRPr/>
          </a:p>
        </p:txBody>
      </p:sp>
      <p:sp>
        <p:nvSpPr>
          <p:cNvPr id="461" name="Google Shape;461;p24"/>
          <p:cNvSpPr txBox="1"/>
          <p:nvPr>
            <p:ph idx="1" type="subTitle"/>
          </p:nvPr>
        </p:nvSpPr>
        <p:spPr>
          <a:xfrm>
            <a:off x="1542400" y="4251075"/>
            <a:ext cx="53034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Rushabh, Yash, Isha, Shashwat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529" name="Google Shape;5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650" y="2024875"/>
            <a:ext cx="1564300" cy="1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3"/>
          <p:cNvSpPr/>
          <p:nvPr/>
        </p:nvSpPr>
        <p:spPr>
          <a:xfrm>
            <a:off x="1329425" y="1421575"/>
            <a:ext cx="2089200" cy="103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Regular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Expression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1329425" y="3128250"/>
            <a:ext cx="2089200" cy="103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Removed Stop Words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5612975" y="1421575"/>
            <a:ext cx="2089200" cy="103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Tokenizing Words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5612975" y="3128250"/>
            <a:ext cx="2089200" cy="103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Lemmatization of Words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3418550" y="1707825"/>
            <a:ext cx="2194500" cy="2198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690350" y="634125"/>
            <a:ext cx="58455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Vectorizing</a:t>
            </a:r>
            <a:endParaRPr/>
          </a:p>
        </p:txBody>
      </p:sp>
      <p:sp>
        <p:nvSpPr>
          <p:cNvPr id="540" name="Google Shape;540;p34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50" y="1288425"/>
            <a:ext cx="5960475" cy="36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 and Why</a:t>
            </a:r>
            <a:endParaRPr/>
          </a:p>
        </p:txBody>
      </p:sp>
      <p:sp>
        <p:nvSpPr>
          <p:cNvPr id="547" name="Google Shape;547;p35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used 3 classifiers in our project: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AdaBoost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Algorithm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K-Nearest Neighbour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35"/>
          <p:cNvCxnSpPr/>
          <p:nvPr/>
        </p:nvCxnSpPr>
        <p:spPr>
          <a:xfrm flipH="1" rot="10800000">
            <a:off x="1683175" y="2051175"/>
            <a:ext cx="234900" cy="17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5"/>
          <p:cNvCxnSpPr/>
          <p:nvPr/>
        </p:nvCxnSpPr>
        <p:spPr>
          <a:xfrm>
            <a:off x="1213450" y="3170650"/>
            <a:ext cx="2364300" cy="3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35"/>
          <p:cNvSpPr txBox="1"/>
          <p:nvPr/>
        </p:nvSpPr>
        <p:spPr>
          <a:xfrm>
            <a:off x="1683175" y="2098100"/>
            <a:ext cx="2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Outputs</a:t>
            </a:r>
            <a:endParaRPr/>
          </a:p>
        </p:txBody>
      </p:sp>
      <p:pic>
        <p:nvPicPr>
          <p:cNvPr id="556" name="Google Shape;5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88" y="1086279"/>
            <a:ext cx="3646420" cy="359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7"/>
          <p:cNvPicPr preferRelativeResize="0"/>
          <p:nvPr/>
        </p:nvPicPr>
        <p:blipFill rotWithShape="1">
          <a:blip r:embed="rId3">
            <a:alphaModFix/>
          </a:blip>
          <a:srcRect b="7862" l="9274" r="13049" t="11165"/>
          <a:stretch/>
        </p:blipFill>
        <p:spPr>
          <a:xfrm>
            <a:off x="0" y="0"/>
            <a:ext cx="49419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7"/>
          <p:cNvPicPr preferRelativeResize="0"/>
          <p:nvPr/>
        </p:nvPicPr>
        <p:blipFill rotWithShape="1">
          <a:blip r:embed="rId4">
            <a:alphaModFix/>
          </a:blip>
          <a:srcRect b="0" l="6728" r="1604" t="2123"/>
          <a:stretch/>
        </p:blipFill>
        <p:spPr>
          <a:xfrm>
            <a:off x="5094348" y="1643063"/>
            <a:ext cx="38004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7"/>
          <p:cNvSpPr txBox="1"/>
          <p:nvPr/>
        </p:nvSpPr>
        <p:spPr>
          <a:xfrm>
            <a:off x="5439700" y="643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Classification Report of AdaBoost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/>
          <p:nvPr/>
        </p:nvSpPr>
        <p:spPr>
          <a:xfrm>
            <a:off x="5439700" y="643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Classification Report of RandomForest</a:t>
            </a:r>
            <a:endParaRPr/>
          </a:p>
        </p:txBody>
      </p:sp>
      <p:pic>
        <p:nvPicPr>
          <p:cNvPr id="569" name="Google Shape;569;p38"/>
          <p:cNvPicPr preferRelativeResize="0"/>
          <p:nvPr/>
        </p:nvPicPr>
        <p:blipFill rotWithShape="1">
          <a:blip r:embed="rId3">
            <a:alphaModFix/>
          </a:blip>
          <a:srcRect b="8173" l="8977" r="13298" t="10578"/>
          <a:stretch/>
        </p:blipFill>
        <p:spPr>
          <a:xfrm>
            <a:off x="0" y="0"/>
            <a:ext cx="491883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8"/>
          <p:cNvPicPr preferRelativeResize="0"/>
          <p:nvPr/>
        </p:nvPicPr>
        <p:blipFill rotWithShape="1">
          <a:blip r:embed="rId4">
            <a:alphaModFix/>
          </a:blip>
          <a:srcRect b="0" l="7209" r="0" t="2676"/>
          <a:stretch/>
        </p:blipFill>
        <p:spPr>
          <a:xfrm>
            <a:off x="5048999" y="1638300"/>
            <a:ext cx="37814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Outputs</a:t>
            </a:r>
            <a:endParaRPr/>
          </a:p>
        </p:txBody>
      </p:sp>
      <p:pic>
        <p:nvPicPr>
          <p:cNvPr id="576" name="Google Shape;5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838" y="1238929"/>
            <a:ext cx="4032435" cy="359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/>
          <p:nvPr/>
        </p:nvSpPr>
        <p:spPr>
          <a:xfrm>
            <a:off x="4753725" y="643625"/>
            <a:ext cx="4085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Classification Report of AdaBoost Classifier when word count of ReviewText is 1-5</a:t>
            </a:r>
            <a:endParaRPr/>
          </a:p>
        </p:txBody>
      </p:sp>
      <p:pic>
        <p:nvPicPr>
          <p:cNvPr id="582" name="Google Shape;582;p40"/>
          <p:cNvPicPr preferRelativeResize="0"/>
          <p:nvPr/>
        </p:nvPicPr>
        <p:blipFill rotWithShape="1">
          <a:blip r:embed="rId3">
            <a:alphaModFix/>
          </a:blip>
          <a:srcRect b="2393" l="9451" r="10317" t="10899"/>
          <a:stretch/>
        </p:blipFill>
        <p:spPr>
          <a:xfrm>
            <a:off x="0" y="0"/>
            <a:ext cx="47537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0"/>
          <p:cNvPicPr preferRelativeResize="0"/>
          <p:nvPr/>
        </p:nvPicPr>
        <p:blipFill rotWithShape="1">
          <a:blip r:embed="rId4">
            <a:alphaModFix/>
          </a:blip>
          <a:srcRect b="0" l="7535" r="0" t="2219"/>
          <a:stretch/>
        </p:blipFill>
        <p:spPr>
          <a:xfrm>
            <a:off x="4896963" y="1581463"/>
            <a:ext cx="4085475" cy="198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590" name="Google Shape;590;p41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-&gt; CSV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Solving “Time Limit Exceeded” error.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6" name="Google Shape;596;p42"/>
          <p:cNvSpPr txBox="1"/>
          <p:nvPr/>
        </p:nvSpPr>
        <p:spPr>
          <a:xfrm>
            <a:off x="423901" y="2435297"/>
            <a:ext cx="191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Choosing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Amazon review Data set and </a:t>
            </a: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Analysing Problem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to Solve</a:t>
            </a:r>
            <a:endParaRPr b="1"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597" name="Google Shape;597;p42"/>
          <p:cNvGrpSpPr/>
          <p:nvPr/>
        </p:nvGrpSpPr>
        <p:grpSpPr>
          <a:xfrm>
            <a:off x="1038828" y="1486070"/>
            <a:ext cx="683436" cy="773275"/>
            <a:chOff x="3045450" y="3675050"/>
            <a:chExt cx="733300" cy="773275"/>
          </a:xfrm>
        </p:grpSpPr>
        <p:sp>
          <p:nvSpPr>
            <p:cNvPr id="598" name="Google Shape;598;p42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2"/>
          <p:cNvGrpSpPr/>
          <p:nvPr/>
        </p:nvGrpSpPr>
        <p:grpSpPr>
          <a:xfrm>
            <a:off x="2966722" y="1528288"/>
            <a:ext cx="648715" cy="688836"/>
            <a:chOff x="3256275" y="2438475"/>
            <a:chExt cx="434650" cy="430200"/>
          </a:xfrm>
        </p:grpSpPr>
        <p:sp>
          <p:nvSpPr>
            <p:cNvPr id="606" name="Google Shape;606;p42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42"/>
          <p:cNvGrpSpPr/>
          <p:nvPr/>
        </p:nvGrpSpPr>
        <p:grpSpPr>
          <a:xfrm rot="962326">
            <a:off x="4874730" y="1464229"/>
            <a:ext cx="651961" cy="816949"/>
            <a:chOff x="4742150" y="2034450"/>
            <a:chExt cx="560450" cy="660775"/>
          </a:xfrm>
        </p:grpSpPr>
        <p:sp>
          <p:nvSpPr>
            <p:cNvPr id="617" name="Google Shape;617;p42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2"/>
          <p:cNvGrpSpPr/>
          <p:nvPr/>
        </p:nvGrpSpPr>
        <p:grpSpPr>
          <a:xfrm rot="1603883">
            <a:off x="6695375" y="1615543"/>
            <a:ext cx="831033" cy="514295"/>
            <a:chOff x="2259350" y="2408700"/>
            <a:chExt cx="508925" cy="301125"/>
          </a:xfrm>
        </p:grpSpPr>
        <p:sp>
          <p:nvSpPr>
            <p:cNvPr id="645" name="Google Shape;645;p4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42"/>
          <p:cNvSpPr/>
          <p:nvPr/>
        </p:nvSpPr>
        <p:spPr>
          <a:xfrm rot="-836828">
            <a:off x="-88696" y="1728666"/>
            <a:ext cx="976233" cy="346774"/>
          </a:xfrm>
          <a:custGeom>
            <a:rect b="b" l="l" r="r" t="t"/>
            <a:pathLst>
              <a:path extrusionOk="0" h="13918" w="41738">
                <a:moveTo>
                  <a:pt x="267" y="11025"/>
                </a:moveTo>
                <a:cubicBezTo>
                  <a:pt x="-1868" y="2482"/>
                  <a:pt x="16984" y="-2556"/>
                  <a:pt x="24860" y="1381"/>
                </a:cubicBezTo>
                <a:cubicBezTo>
                  <a:pt x="31129" y="4514"/>
                  <a:pt x="34730" y="13918"/>
                  <a:pt x="41738" y="13918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0" name="Google Shape;650;p42"/>
          <p:cNvSpPr/>
          <p:nvPr/>
        </p:nvSpPr>
        <p:spPr>
          <a:xfrm rot="999249">
            <a:off x="3850340" y="1731595"/>
            <a:ext cx="926483" cy="212350"/>
          </a:xfrm>
          <a:custGeom>
            <a:rect b="b" l="l" r="r" t="t"/>
            <a:pathLst>
              <a:path extrusionOk="0" h="8534" w="39542">
                <a:moveTo>
                  <a:pt x="0" y="7233"/>
                </a:moveTo>
                <a:cubicBezTo>
                  <a:pt x="7337" y="3563"/>
                  <a:pt x="16501" y="9545"/>
                  <a:pt x="24593" y="8197"/>
                </a:cubicBezTo>
                <a:cubicBezTo>
                  <a:pt x="30199" y="7263"/>
                  <a:pt x="33859" y="0"/>
                  <a:pt x="39542" y="0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1" name="Google Shape;651;p42"/>
          <p:cNvSpPr/>
          <p:nvPr/>
        </p:nvSpPr>
        <p:spPr>
          <a:xfrm>
            <a:off x="5571276" y="1655051"/>
            <a:ext cx="1011220" cy="293060"/>
          </a:xfrm>
          <a:custGeom>
            <a:rect b="b" l="l" r="r" t="t"/>
            <a:pathLst>
              <a:path extrusionOk="0" h="11349" w="4340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2" name="Google Shape;652;p42"/>
          <p:cNvSpPr/>
          <p:nvPr/>
        </p:nvSpPr>
        <p:spPr>
          <a:xfrm>
            <a:off x="7717434" y="1533429"/>
            <a:ext cx="1539291" cy="482350"/>
          </a:xfrm>
          <a:custGeom>
            <a:rect b="b" l="l" r="r" t="t"/>
            <a:pathLst>
              <a:path extrusionOk="0" h="19294" w="66064">
                <a:moveTo>
                  <a:pt x="0" y="14472"/>
                </a:moveTo>
                <a:cubicBezTo>
                  <a:pt x="805" y="11258"/>
                  <a:pt x="1515" y="7653"/>
                  <a:pt x="3858" y="5310"/>
                </a:cubicBezTo>
                <a:cubicBezTo>
                  <a:pt x="10385" y="-1217"/>
                  <a:pt x="22503" y="-718"/>
                  <a:pt x="31344" y="1935"/>
                </a:cubicBezTo>
                <a:cubicBezTo>
                  <a:pt x="43737" y="5654"/>
                  <a:pt x="53125" y="19294"/>
                  <a:pt x="66064" y="19294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3" name="Google Shape;653;p42"/>
          <p:cNvSpPr txBox="1"/>
          <p:nvPr/>
        </p:nvSpPr>
        <p:spPr>
          <a:xfrm>
            <a:off x="2283685" y="2435322"/>
            <a:ext cx="20013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Analysis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</a:t>
            </a: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Cleaning</a:t>
            </a:r>
            <a:endParaRPr b="1"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293357" y="2435297"/>
            <a:ext cx="18150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Evaluation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of different models and subsets of dataset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6012865" y="2359121"/>
            <a:ext cx="22563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Best output with </a:t>
            </a: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0.9 F1 score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for all classes.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6" name="Google Shape;656;p42"/>
          <p:cNvSpPr/>
          <p:nvPr/>
        </p:nvSpPr>
        <p:spPr>
          <a:xfrm flipH="1" rot="-9837731">
            <a:off x="1835610" y="1756180"/>
            <a:ext cx="1016384" cy="291762"/>
          </a:xfrm>
          <a:custGeom>
            <a:rect b="b" l="l" r="r" t="t"/>
            <a:pathLst>
              <a:path extrusionOk="0" h="11349" w="4340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Summary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ReviewText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OverallScore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Metadata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About the product itself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Name, features, description</a:t>
            </a:r>
            <a:endParaRPr sz="1600"/>
          </a:p>
        </p:txBody>
      </p:sp>
      <p:sp>
        <p:nvSpPr>
          <p:cNvPr id="467" name="Google Shape;467;p25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68" name="Google Shape;468;p25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Amazon Review Dataset (2018)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Sorted by categories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Clothing Shoes and Jewelry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Electronics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Toys and Games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Video Games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of the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Main is 34 GB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dataset with 5-core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At least 5 reviews</a:t>
            </a:r>
            <a:endParaRPr sz="1600"/>
          </a:p>
        </p:txBody>
      </p:sp>
      <p:sp>
        <p:nvSpPr>
          <p:cNvPr id="474" name="Google Shape;474;p26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Amazon Review Dataset (2018)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482" name="Google Shape;482;p27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Given a review, predict the overall score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Predict the sales of a product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How helpful is a review is (Helpful, not helpful)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Predict what the type of product is (Sports, Video Games)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Predict multiple categories of a product - Multi Class Labels</a:t>
            </a:r>
            <a:endParaRPr sz="2000"/>
          </a:p>
        </p:txBody>
      </p:sp>
      <p:sp>
        <p:nvSpPr>
          <p:cNvPr id="483" name="Google Shape;483;p27"/>
          <p:cNvSpPr/>
          <p:nvPr/>
        </p:nvSpPr>
        <p:spPr>
          <a:xfrm>
            <a:off x="792950" y="1916600"/>
            <a:ext cx="6236400" cy="439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89" name="Google Shape;489;p2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90" name="Google Shape;490;p28"/>
          <p:cNvSpPr txBox="1"/>
          <p:nvPr/>
        </p:nvSpPr>
        <p:spPr>
          <a:xfrm>
            <a:off x="3357375" y="1719175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1" name="Google Shape;4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100" y="1440801"/>
            <a:ext cx="6612725" cy="3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97" name="Google Shape;497;p29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98" name="Google Shape;498;p29"/>
          <p:cNvSpPr txBox="1"/>
          <p:nvPr/>
        </p:nvSpPr>
        <p:spPr>
          <a:xfrm>
            <a:off x="3357375" y="1719175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9" name="Google Shape;499;p29"/>
          <p:cNvPicPr preferRelativeResize="0"/>
          <p:nvPr/>
        </p:nvPicPr>
        <p:blipFill rotWithShape="1">
          <a:blip r:embed="rId3">
            <a:alphaModFix/>
          </a:blip>
          <a:srcRect b="0" l="6365" r="7502" t="6419"/>
          <a:stretch/>
        </p:blipFill>
        <p:spPr>
          <a:xfrm>
            <a:off x="1174925" y="1206825"/>
            <a:ext cx="6794141" cy="39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05" name="Google Shape;505;p30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06" name="Google Shape;506;p30"/>
          <p:cNvSpPr txBox="1"/>
          <p:nvPr/>
        </p:nvSpPr>
        <p:spPr>
          <a:xfrm>
            <a:off x="3357375" y="1719175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7" name="Google Shape;5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" y="1206825"/>
            <a:ext cx="7215551" cy="3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13" name="Google Shape;513;p31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3357375" y="1719175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50" y="1145875"/>
            <a:ext cx="7131236" cy="3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21" name="Google Shape;521;p32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22" name="Google Shape;522;p32"/>
          <p:cNvSpPr txBox="1"/>
          <p:nvPr/>
        </p:nvSpPr>
        <p:spPr>
          <a:xfrm>
            <a:off x="3357375" y="1719175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3" name="Google Shape;5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50" y="1257360"/>
            <a:ext cx="6945075" cy="37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