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C8F-B96F-499B-A5CC-E240458B50B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05DF-69B1-4ADB-B3E7-48B81157CE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C8F-B96F-499B-A5CC-E240458B50B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05DF-69B1-4ADB-B3E7-48B81157C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C8F-B96F-499B-A5CC-E240458B50B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05DF-69B1-4ADB-B3E7-48B81157C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C8F-B96F-499B-A5CC-E240458B50B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05DF-69B1-4ADB-B3E7-48B81157C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C8F-B96F-499B-A5CC-E240458B50B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05DF-69B1-4ADB-B3E7-48B81157C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C8F-B96F-499B-A5CC-E240458B50B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05DF-69B1-4ADB-B3E7-48B81157C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C8F-B96F-499B-A5CC-E240458B50B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05DF-69B1-4ADB-B3E7-48B81157C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C8F-B96F-499B-A5CC-E240458B50B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05DF-69B1-4ADB-B3E7-48B81157C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C8F-B96F-499B-A5CC-E240458B50B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05DF-69B1-4ADB-B3E7-48B81157C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C8F-B96F-499B-A5CC-E240458B50B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05DF-69B1-4ADB-B3E7-48B81157CE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91CC8F-B96F-499B-A5CC-E240458B50B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E7805DF-69B1-4ADB-B3E7-48B81157C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91CC8F-B96F-499B-A5CC-E240458B50B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E7805DF-69B1-4ADB-B3E7-48B81157C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LT PROJECT – COMPILER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029200"/>
            <a:ext cx="8077200" cy="1499616"/>
          </a:xfrm>
        </p:spPr>
        <p:txBody>
          <a:bodyPr/>
          <a:lstStyle/>
          <a:p>
            <a:r>
              <a:rPr lang="en-US" dirty="0" smtClean="0">
                <a:latin typeface="Agency FB" pitchFamily="34" charset="0"/>
              </a:rPr>
              <a:t>BY: </a:t>
            </a:r>
          </a:p>
          <a:p>
            <a:r>
              <a:rPr lang="en-US" dirty="0" smtClean="0">
                <a:latin typeface="Agency FB" pitchFamily="34" charset="0"/>
              </a:rPr>
              <a:t>PATEL YASH H.(IT-088)</a:t>
            </a:r>
          </a:p>
          <a:p>
            <a:r>
              <a:rPr lang="en-US" dirty="0" smtClean="0">
                <a:latin typeface="Agency FB" pitchFamily="34" charset="0"/>
              </a:rPr>
              <a:t>PATEL YASH P.(IT-089)</a:t>
            </a:r>
            <a:endParaRPr lang="en-US" dirty="0">
              <a:latin typeface="Agency FB" pitchFamily="34" charset="0"/>
            </a:endParaRPr>
          </a:p>
        </p:txBody>
      </p:sp>
      <p:pic>
        <p:nvPicPr>
          <p:cNvPr id="5" name="Picture 4" descr="DDU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81000"/>
            <a:ext cx="1874520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 TO  Y-PER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Yash\Downloads\ss\Screenshot from 2020-05-28 11-35-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18011"/>
            <a:ext cx="6096000" cy="53399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Y-PER: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hnschrift Condensed" pitchFamily="34" charset="0"/>
              </a:rPr>
              <a:t>The Y-PER(</a:t>
            </a:r>
            <a:r>
              <a:rPr lang="en-US" b="1" dirty="0" smtClean="0">
                <a:latin typeface="Bahnschrift Condensed" pitchFamily="34" charset="0"/>
              </a:rPr>
              <a:t>Y</a:t>
            </a:r>
            <a:r>
              <a:rPr lang="en-US" dirty="0" smtClean="0">
                <a:latin typeface="Bahnschrift Condensed" pitchFamily="34" charset="0"/>
              </a:rPr>
              <a:t>our </a:t>
            </a:r>
            <a:r>
              <a:rPr lang="en-US" b="1" dirty="0" err="1" smtClean="0">
                <a:latin typeface="Bahnschrift Condensed" pitchFamily="34" charset="0"/>
              </a:rPr>
              <a:t>PER</a:t>
            </a:r>
            <a:r>
              <a:rPr lang="en-US" dirty="0" err="1" smtClean="0">
                <a:latin typeface="Bahnschrift Condensed" pitchFamily="34" charset="0"/>
              </a:rPr>
              <a:t>sonal</a:t>
            </a:r>
            <a:r>
              <a:rPr lang="en-US" dirty="0" smtClean="0">
                <a:latin typeface="Bahnschrift Condensed" pitchFamily="34" charset="0"/>
              </a:rPr>
              <a:t>) language is </a:t>
            </a:r>
            <a:r>
              <a:rPr lang="en-US" dirty="0">
                <a:latin typeface="Bahnschrift Condensed" pitchFamily="34" charset="0"/>
              </a:rPr>
              <a:t>a strongly typed language with primitive data types as </a:t>
            </a:r>
            <a:r>
              <a:rPr lang="en-US" dirty="0" smtClean="0">
                <a:latin typeface="Bahnschrift Condensed" pitchFamily="34" charset="0"/>
              </a:rPr>
              <a:t>integer, </a:t>
            </a:r>
            <a:r>
              <a:rPr lang="en-US" dirty="0">
                <a:latin typeface="Bahnschrift Condensed" pitchFamily="34" charset="0"/>
              </a:rPr>
              <a:t>floating </a:t>
            </a:r>
            <a:r>
              <a:rPr lang="en-US" dirty="0" smtClean="0">
                <a:latin typeface="Bahnschrift Condensed" pitchFamily="34" charset="0"/>
              </a:rPr>
              <a:t>point and boolean. </a:t>
            </a:r>
            <a:r>
              <a:rPr lang="en-US" dirty="0">
                <a:latin typeface="Bahnschrift Condensed" pitchFamily="34" charset="0"/>
              </a:rPr>
              <a:t>It also </a:t>
            </a:r>
            <a:r>
              <a:rPr lang="en-US" dirty="0" smtClean="0">
                <a:latin typeface="Bahnschrift Condensed" pitchFamily="34" charset="0"/>
              </a:rPr>
              <a:t>supports arrays</a:t>
            </a:r>
            <a:r>
              <a:rPr lang="en-US" dirty="0">
                <a:latin typeface="Bahnschrift Condensed" pitchFamily="34" charset="0"/>
              </a:rPr>
              <a:t>. The language supports arithmetic and boolean expressions, simple and input/output statements, declarative </a:t>
            </a:r>
            <a:r>
              <a:rPr lang="en-US" dirty="0" smtClean="0">
                <a:latin typeface="Bahnschrift Condensed" pitchFamily="34" charset="0"/>
              </a:rPr>
              <a:t>statements.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hnschrift Condensed" pitchFamily="34" charset="0"/>
              </a:rPr>
              <a:t>This prototype compiler can be extended to support:</a:t>
            </a:r>
          </a:p>
          <a:p>
            <a:r>
              <a:rPr lang="en-US" sz="2600" dirty="0" smtClean="0">
                <a:latin typeface="Bahnschrift Light Condensed" pitchFamily="34" charset="0"/>
              </a:rPr>
              <a:t>conditional </a:t>
            </a:r>
            <a:r>
              <a:rPr lang="en-US" sz="2600" dirty="0">
                <a:latin typeface="Bahnschrift Light Condensed" pitchFamily="34" charset="0"/>
              </a:rPr>
              <a:t>and iterative </a:t>
            </a:r>
            <a:r>
              <a:rPr lang="en-US" sz="2600" dirty="0" smtClean="0">
                <a:latin typeface="Bahnschrift Light Condensed" pitchFamily="34" charset="0"/>
              </a:rPr>
              <a:t>statements</a:t>
            </a:r>
          </a:p>
          <a:p>
            <a:r>
              <a:rPr lang="en-US" sz="2600" dirty="0" smtClean="0">
                <a:latin typeface="Bahnschrift Light Condensed" pitchFamily="34" charset="0"/>
              </a:rPr>
              <a:t>modular </a:t>
            </a:r>
            <a:r>
              <a:rPr lang="en-US" sz="2600" dirty="0">
                <a:latin typeface="Bahnschrift Light Condensed" pitchFamily="34" charset="0"/>
              </a:rPr>
              <a:t>implementation of the functionalities. </a:t>
            </a:r>
            <a:endParaRPr lang="en-US" sz="2600" dirty="0" smtClean="0">
              <a:latin typeface="Bahnschrift Light Condensed" pitchFamily="34" charset="0"/>
            </a:endParaRPr>
          </a:p>
          <a:p>
            <a:r>
              <a:rPr lang="en-US" sz="2600" dirty="0" smtClean="0">
                <a:latin typeface="Bahnschrift Light Condensed" pitchFamily="34" charset="0"/>
              </a:rPr>
              <a:t>Functions </a:t>
            </a:r>
            <a:r>
              <a:rPr lang="en-US" sz="2600" dirty="0">
                <a:latin typeface="Bahnschrift Light Condensed" pitchFamily="34" charset="0"/>
              </a:rPr>
              <a:t>can return multiple values. (</a:t>
            </a:r>
            <a:r>
              <a:rPr lang="en-US" sz="2600" dirty="0" smtClean="0">
                <a:latin typeface="Bahnschrift Light Condensed" pitchFamily="34" charset="0"/>
              </a:rPr>
              <a:t>The </a:t>
            </a:r>
            <a:r>
              <a:rPr lang="en-US" sz="2600" dirty="0">
                <a:latin typeface="Bahnschrift Light Condensed" pitchFamily="34" charset="0"/>
              </a:rPr>
              <a:t>function may or may not return a value as well. </a:t>
            </a:r>
            <a:r>
              <a:rPr lang="en-US" sz="2600" dirty="0" smtClean="0">
                <a:latin typeface="Bahnschrift Light Condensed" pitchFamily="34" charset="0"/>
              </a:rPr>
              <a:t>)</a:t>
            </a:r>
          </a:p>
          <a:p>
            <a:r>
              <a:rPr lang="en-US" sz="2600" dirty="0" smtClean="0">
                <a:latin typeface="Bahnschrift Light Condensed" pitchFamily="34" charset="0"/>
              </a:rPr>
              <a:t>The </a:t>
            </a:r>
            <a:r>
              <a:rPr lang="en-US" sz="2600" dirty="0">
                <a:latin typeface="Bahnschrift Light Condensed" pitchFamily="34" charset="0"/>
              </a:rPr>
              <a:t>scope of the variables is static and the variable is visible only in the block where it is declared. </a:t>
            </a:r>
            <a:r>
              <a:rPr lang="en-US" sz="2600" dirty="0" smtClean="0">
                <a:latin typeface="Bahnschrift Light Condensed" pitchFamily="34" charset="0"/>
              </a:rPr>
              <a:t> </a:t>
            </a:r>
            <a:endParaRPr lang="en-US" sz="26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hnschrift Condensed" pitchFamily="34" charset="0"/>
              </a:rPr>
              <a:t>The </a:t>
            </a:r>
            <a:r>
              <a:rPr lang="en-US" dirty="0">
                <a:latin typeface="Bahnschrift Condensed" pitchFamily="34" charset="0"/>
              </a:rPr>
              <a:t>reserved </a:t>
            </a:r>
            <a:r>
              <a:rPr lang="en-US" u="sng" dirty="0" smtClean="0">
                <a:latin typeface="Bahnschrift Condensed" pitchFamily="34" charset="0"/>
              </a:rPr>
              <a:t>keywords</a:t>
            </a:r>
            <a:r>
              <a:rPr lang="en-US" dirty="0" smtClean="0">
                <a:latin typeface="Bahnschrift Condensed" pitchFamily="34" charset="0"/>
              </a:rPr>
              <a:t> are:</a:t>
            </a:r>
          </a:p>
          <a:p>
            <a:pPr>
              <a:buNone/>
            </a:pPr>
            <a:r>
              <a:rPr lang="en-US" sz="2200" dirty="0" smtClean="0">
                <a:latin typeface="Bahnschrift Condensed" pitchFamily="34" charset="0"/>
              </a:rPr>
              <a:t>	declare, </a:t>
            </a:r>
            <a:r>
              <a:rPr lang="en-US" sz="2200" dirty="0">
                <a:latin typeface="Bahnschrift Condensed" pitchFamily="34" charset="0"/>
              </a:rPr>
              <a:t>program, for, start, end, module, </a:t>
            </a:r>
            <a:r>
              <a:rPr lang="en-US" sz="2200" dirty="0" err="1">
                <a:latin typeface="Bahnschrift Condensed" pitchFamily="34" charset="0"/>
              </a:rPr>
              <a:t>get_value</a:t>
            </a:r>
            <a:r>
              <a:rPr lang="en-US" sz="2200" dirty="0">
                <a:latin typeface="Bahnschrift Condensed" pitchFamily="34" charset="0"/>
              </a:rPr>
              <a:t>, print, use, with, parameters, true, false, takes, input, returns, AND, OR, switch, case, break, default and while. </a:t>
            </a:r>
            <a:endParaRPr lang="en-US" sz="2200" dirty="0" smtClean="0">
              <a:latin typeface="Bahnschrift Condensed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hnschrift Condensed" pitchFamily="34" charset="0"/>
              </a:rPr>
              <a:t>An </a:t>
            </a:r>
            <a:r>
              <a:rPr lang="en-US" u="sng" dirty="0">
                <a:latin typeface="Bahnschrift Condensed" pitchFamily="34" charset="0"/>
              </a:rPr>
              <a:t>identifier</a:t>
            </a:r>
            <a:r>
              <a:rPr lang="en-US" dirty="0">
                <a:latin typeface="Bahnschrift Condensed" pitchFamily="34" charset="0"/>
              </a:rPr>
              <a:t> is a sequence of </a:t>
            </a:r>
            <a:r>
              <a:rPr lang="en-US" dirty="0" smtClean="0">
                <a:latin typeface="Bahnschrift Condensed" pitchFamily="34" charset="0"/>
              </a:rPr>
              <a:t>letters and </a:t>
            </a:r>
            <a:r>
              <a:rPr lang="en-US" dirty="0">
                <a:latin typeface="Bahnschrift Condensed" pitchFamily="34" charset="0"/>
              </a:rPr>
              <a:t>digits </a:t>
            </a:r>
            <a:r>
              <a:rPr lang="en-US" dirty="0" smtClean="0">
                <a:latin typeface="Bahnschrift Condensed" pitchFamily="34" charset="0"/>
              </a:rPr>
              <a:t>starting </a:t>
            </a:r>
            <a:r>
              <a:rPr lang="en-US" dirty="0">
                <a:latin typeface="Bahnschrift Condensed" pitchFamily="34" charset="0"/>
              </a:rPr>
              <a:t>with a letter</a:t>
            </a:r>
            <a:r>
              <a:rPr lang="en-US" dirty="0" smtClean="0">
                <a:latin typeface="Bahnschrift Condensed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u="sng" dirty="0" smtClean="0">
                <a:latin typeface="Bahnschrift Condensed" pitchFamily="34" charset="0"/>
              </a:rPr>
              <a:t>Note:</a:t>
            </a:r>
            <a:r>
              <a:rPr lang="en-US" dirty="0" smtClean="0">
                <a:latin typeface="Bahnschrift Condensed" pitchFamily="34" charset="0"/>
              </a:rPr>
              <a:t> The </a:t>
            </a:r>
            <a:r>
              <a:rPr lang="en-US" dirty="0">
                <a:latin typeface="Bahnschrift Condensed" pitchFamily="34" charset="0"/>
              </a:rPr>
              <a:t>language is case sensitive.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hnschrift Condensed" pitchFamily="34" charset="0"/>
              </a:rPr>
              <a:t>The </a:t>
            </a:r>
            <a:r>
              <a:rPr lang="en-US" u="sng" dirty="0">
                <a:latin typeface="Bahnschrift Condensed" pitchFamily="34" charset="0"/>
              </a:rPr>
              <a:t>white spaces</a:t>
            </a:r>
            <a:r>
              <a:rPr lang="en-US" dirty="0">
                <a:latin typeface="Bahnschrift Condensed" pitchFamily="34" charset="0"/>
              </a:rPr>
              <a:t> are blanks, tabs and new line </a:t>
            </a:r>
            <a:r>
              <a:rPr lang="en-US" dirty="0" smtClean="0">
                <a:latin typeface="Bahnschrift Condensed" pitchFamily="34" charset="0"/>
              </a:rPr>
              <a:t>characters which are </a:t>
            </a:r>
            <a:r>
              <a:rPr lang="en-US" dirty="0">
                <a:latin typeface="Bahnschrift Condensed" pitchFamily="34" charset="0"/>
              </a:rPr>
              <a:t>used to separate the </a:t>
            </a:r>
            <a:r>
              <a:rPr lang="en-US" dirty="0" smtClean="0">
                <a:latin typeface="Bahnschrift Condensed" pitchFamily="34" charset="0"/>
              </a:rPr>
              <a:t>tokens.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latin typeface="Bahnschrift Light Condensed" pitchFamily="34" charset="0"/>
              </a:rPr>
              <a:t>Any </a:t>
            </a:r>
            <a:r>
              <a:rPr lang="en-US" sz="2200" dirty="0">
                <a:latin typeface="Bahnschrift Light Condensed" pitchFamily="34" charset="0"/>
              </a:rPr>
              <a:t>number of white spaces is ignored </a:t>
            </a:r>
            <a:r>
              <a:rPr lang="en-US" sz="2200" dirty="0" smtClean="0">
                <a:latin typeface="Bahnschrift Light Condensed" pitchFamily="34" charset="0"/>
              </a:rPr>
              <a:t>.</a:t>
            </a:r>
            <a:endParaRPr lang="en-US" sz="2200" dirty="0">
              <a:latin typeface="Bahnschrift Light Condense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hnschrift Condensed" pitchFamily="34" charset="0"/>
              </a:rPr>
              <a:t>A </a:t>
            </a:r>
            <a:r>
              <a:rPr lang="en-US" u="sng" dirty="0" smtClean="0">
                <a:latin typeface="Bahnschrift Condensed" pitchFamily="34" charset="0"/>
              </a:rPr>
              <a:t>comment</a:t>
            </a:r>
            <a:r>
              <a:rPr lang="en-US" dirty="0" smtClean="0">
                <a:latin typeface="Bahnschrift Condensed" pitchFamily="34" charset="0"/>
              </a:rPr>
              <a:t> starts with ** and ends with **.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hnschrift Condensed" pitchFamily="34" charset="0"/>
              </a:rPr>
              <a:t>An </a:t>
            </a:r>
            <a:r>
              <a:rPr lang="en-US" u="sng" dirty="0" smtClean="0">
                <a:latin typeface="Bahnschrift Condensed" pitchFamily="34" charset="0"/>
              </a:rPr>
              <a:t>integer</a:t>
            </a:r>
            <a:r>
              <a:rPr lang="en-US" dirty="0" smtClean="0">
                <a:latin typeface="Bahnschrift Condensed" pitchFamily="34" charset="0"/>
              </a:rPr>
              <a:t> is a sequence of digits.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latin typeface="Bahnschrift Light Condensed" pitchFamily="34" charset="0"/>
              </a:rPr>
              <a:t>Example: 234, 1,45, 90123 etc.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hnschrift Condensed" pitchFamily="34" charset="0"/>
              </a:rPr>
              <a:t> A </a:t>
            </a:r>
            <a:r>
              <a:rPr lang="en-US" u="sng" dirty="0" smtClean="0">
                <a:latin typeface="Bahnschrift Condensed" pitchFamily="34" charset="0"/>
              </a:rPr>
              <a:t>floating point number</a:t>
            </a:r>
            <a:r>
              <a:rPr lang="en-US" dirty="0" smtClean="0">
                <a:latin typeface="Bahnschrift Condensed" pitchFamily="34" charset="0"/>
              </a:rPr>
              <a:t> can be either a sequence of digits followed by a decimal point, followed by the fraction part of it again as a continuous sequence of digits.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latin typeface="Bahnschrift Light Condensed" pitchFamily="34" charset="0"/>
              </a:rPr>
              <a:t>Example: 23.89, 908.567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Lexical Structure</a:t>
            </a:r>
            <a:endParaRPr lang="en-US" sz="26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u="sng" dirty="0" smtClean="0">
                <a:latin typeface="Bahnschrift Condensed" pitchFamily="34" charset="0"/>
              </a:rPr>
              <a:t>Floating point</a:t>
            </a:r>
            <a:r>
              <a:rPr lang="en-US" dirty="0" smtClean="0">
                <a:latin typeface="Bahnschrift Condensed" pitchFamily="34" charset="0"/>
              </a:rPr>
              <a:t> can also be represented in mantissa </a:t>
            </a:r>
            <a:r>
              <a:rPr lang="en-US" dirty="0">
                <a:latin typeface="Bahnschrift Condensed" pitchFamily="34" charset="0"/>
              </a:rPr>
              <a:t>exponent </a:t>
            </a:r>
            <a:r>
              <a:rPr lang="en-US" dirty="0" smtClean="0">
                <a:latin typeface="Bahnschrift Condensed" pitchFamily="34" charset="0"/>
              </a:rPr>
              <a:t>form:</a:t>
            </a:r>
          </a:p>
          <a:p>
            <a:pPr lvl="1">
              <a:buFont typeface="Wingdings" pitchFamily="2" charset="2"/>
              <a:buChar char="§"/>
            </a:pPr>
            <a:r>
              <a:rPr lang="pt-BR" sz="2200" dirty="0" smtClean="0">
                <a:latin typeface="Bahnschrift Light Condensed" pitchFamily="34" charset="0"/>
              </a:rPr>
              <a:t>Example</a:t>
            </a:r>
            <a:r>
              <a:rPr lang="pt-BR" sz="2200" dirty="0">
                <a:latin typeface="Bahnschrift Light Condensed" pitchFamily="34" charset="0"/>
              </a:rPr>
              <a:t>, 123.2E+6, 124.2E-1, 124.2e-1 etc.</a:t>
            </a:r>
            <a:endParaRPr lang="en-US" sz="2200" dirty="0" smtClean="0">
              <a:latin typeface="Bahnschrift Light Condense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Bahnschrift Condensed" pitchFamily="34" charset="0"/>
              </a:rPr>
              <a:t>Arithmetic </a:t>
            </a:r>
            <a:r>
              <a:rPr lang="en-US" smtClean="0">
                <a:latin typeface="Bahnschrift Condensed" pitchFamily="34" charset="0"/>
              </a:rPr>
              <a:t>operators: </a:t>
            </a:r>
            <a:r>
              <a:rPr lang="en-US" sz="2200" b="1" dirty="0" smtClean="0"/>
              <a:t>+, </a:t>
            </a:r>
            <a:r>
              <a:rPr lang="en-US" sz="2200" b="1" dirty="0"/>
              <a:t>-, *, / 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hnschrift Condensed" pitchFamily="34" charset="0"/>
              </a:rPr>
              <a:t>Relational operators: </a:t>
            </a:r>
            <a:r>
              <a:rPr lang="en-US" sz="2200" b="1" dirty="0" smtClean="0"/>
              <a:t>&lt;, &lt;=, &gt;, &gt;=, ==, !=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hnschrift Condensed" pitchFamily="34" charset="0"/>
              </a:rPr>
              <a:t>Logical operators: </a:t>
            </a:r>
            <a:r>
              <a:rPr lang="en-US" sz="2200" b="1" dirty="0" smtClean="0"/>
              <a:t>AND , OR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hnschrift Condensed" pitchFamily="34" charset="0"/>
              </a:rPr>
              <a:t>Range operator: </a:t>
            </a:r>
            <a:r>
              <a:rPr lang="en-US" sz="2200" b="1" dirty="0" smtClean="0"/>
              <a:t>.. (dot </a:t>
            </a:r>
            <a:r>
              <a:rPr lang="en-US" sz="2200" b="1" dirty="0" err="1" smtClean="0"/>
              <a:t>dot</a:t>
            </a:r>
            <a:r>
              <a:rPr lang="en-US" sz="2200" b="1" dirty="0" smtClean="0"/>
              <a:t>)  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Y-PER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Yash\Downloads\ss\Screenshot from 2020-05-26 15-20-01.png"/>
          <p:cNvPicPr>
            <a:picLocks noChangeAspect="1" noChangeArrowheads="1"/>
          </p:cNvPicPr>
          <p:nvPr/>
        </p:nvPicPr>
        <p:blipFill>
          <a:blip r:embed="rId2"/>
          <a:srcRect t="2429" r="2054"/>
          <a:stretch>
            <a:fillRect/>
          </a:stretch>
        </p:blipFill>
        <p:spPr bwMode="auto">
          <a:xfrm>
            <a:off x="304800" y="1495244"/>
            <a:ext cx="8613386" cy="53627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Y-PER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Yash\Downloads\ss\Screenshot from 2020-05-26 15-20-15.png"/>
          <p:cNvPicPr>
            <a:picLocks noChangeAspect="1" noChangeArrowheads="1"/>
          </p:cNvPicPr>
          <p:nvPr/>
        </p:nvPicPr>
        <p:blipFill>
          <a:blip r:embed="rId2"/>
          <a:srcRect t="2589" r="485"/>
          <a:stretch>
            <a:fillRect/>
          </a:stretch>
        </p:blipFill>
        <p:spPr bwMode="auto">
          <a:xfrm>
            <a:off x="152400" y="1494418"/>
            <a:ext cx="8767050" cy="53635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Y-PER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Yash\Downloads\ss\Screenshot from 2020-05-26 15-20-27.png"/>
          <p:cNvPicPr>
            <a:picLocks noChangeAspect="1" noChangeArrowheads="1"/>
          </p:cNvPicPr>
          <p:nvPr/>
        </p:nvPicPr>
        <p:blipFill>
          <a:blip r:embed="rId2"/>
          <a:srcRect t="2857" r="536"/>
          <a:stretch>
            <a:fillRect/>
          </a:stretch>
        </p:blipFill>
        <p:spPr bwMode="auto">
          <a:xfrm>
            <a:off x="152400" y="1477487"/>
            <a:ext cx="8814547" cy="5380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Y-PER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C:\Users\Yash\Downloads\ss\Screenshot from 2020-05-28 11-32-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95" y="1676400"/>
            <a:ext cx="8971722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</TotalTime>
  <Words>291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LT PROJECT – COMPILER </vt:lpstr>
      <vt:lpstr>Y-PER: Description</vt:lpstr>
      <vt:lpstr>Lexical Structure</vt:lpstr>
      <vt:lpstr>Lexical Structure</vt:lpstr>
      <vt:lpstr>Lexical Structure</vt:lpstr>
      <vt:lpstr>Y-PER IN ACTION</vt:lpstr>
      <vt:lpstr>Y-PER IN ACTION</vt:lpstr>
      <vt:lpstr>Y-PER IN ACTION</vt:lpstr>
      <vt:lpstr>Y-PER IN ACTION</vt:lpstr>
      <vt:lpstr>EXTENSIONS  TO  Y-PER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 PROJECT – COMPILER</dc:title>
  <dc:creator>Yash</dc:creator>
  <cp:lastModifiedBy>Yash</cp:lastModifiedBy>
  <cp:revision>10</cp:revision>
  <dcterms:created xsi:type="dcterms:W3CDTF">2020-05-28T06:24:03Z</dcterms:created>
  <dcterms:modified xsi:type="dcterms:W3CDTF">2020-05-28T09:09:37Z</dcterms:modified>
</cp:coreProperties>
</file>