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7" r:id="rId11"/>
    <p:sldId id="265" r:id="rId12"/>
    <p:sldId id="268" r:id="rId13"/>
    <p:sldId id="266" r:id="rId14"/>
  </p:sldIdLst>
  <p:sldSz cx="9753600" cy="7315200"/>
  <p:notesSz cx="6858000" cy="9144000"/>
  <p:embeddedFontLst>
    <p:embeddedFont>
      <p:font typeface="Alice" panose="020B0604020202020204" charset="0"/>
      <p:regular r:id="rId15"/>
    </p:embeddedFont>
    <p:embeddedFont>
      <p:font typeface="Cinzel Decorative" panose="020B0604020202020204" charset="0"/>
      <p:regular r:id="rId16"/>
    </p:embeddedFont>
    <p:embeddedFont>
      <p:font typeface="Public Sans" panose="020B0604020202020204" charset="0"/>
      <p:regular r:id="rId17"/>
    </p:embeddedFont>
    <p:embeddedFont>
      <p:font typeface="Public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81" d="100"/>
          <a:sy n="81" d="100"/>
        </p:scale>
        <p:origin x="134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10-Jun-24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70554" y="-572721"/>
            <a:ext cx="6325934" cy="8304524"/>
            <a:chOff x="0" y="0"/>
            <a:chExt cx="3206993" cy="4210058"/>
          </a:xfrm>
        </p:grpSpPr>
        <p:sp>
          <p:nvSpPr>
            <p:cNvPr id="3" name="Freeform 3"/>
            <p:cNvSpPr/>
            <p:nvPr/>
          </p:nvSpPr>
          <p:spPr>
            <a:xfrm>
              <a:off x="0" y="0"/>
              <a:ext cx="3206993" cy="4210058"/>
            </a:xfrm>
            <a:custGeom>
              <a:avLst/>
              <a:gdLst/>
              <a:ahLst/>
              <a:cxnLst/>
              <a:rect l="l" t="t" r="r" b="b"/>
              <a:pathLst>
                <a:path w="3206993" h="4210058">
                  <a:moveTo>
                    <a:pt x="0" y="0"/>
                  </a:moveTo>
                  <a:lnTo>
                    <a:pt x="3206993" y="0"/>
                  </a:lnTo>
                  <a:lnTo>
                    <a:pt x="3206993" y="4210058"/>
                  </a:lnTo>
                  <a:lnTo>
                    <a:pt x="0" y="4210058"/>
                  </a:lnTo>
                  <a:close/>
                </a:path>
              </a:pathLst>
            </a:custGeom>
            <a:solidFill>
              <a:srgbClr val="E3E4E0"/>
            </a:solidFill>
          </p:spPr>
        </p:sp>
        <p:sp>
          <p:nvSpPr>
            <p:cNvPr id="4" name="TextBox 4"/>
            <p:cNvSpPr txBox="1"/>
            <p:nvPr/>
          </p:nvSpPr>
          <p:spPr>
            <a:xfrm>
              <a:off x="0" y="-19050"/>
              <a:ext cx="3206993" cy="4229108"/>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488414" y="1236470"/>
            <a:ext cx="7533931" cy="3187064"/>
          </a:xfrm>
          <a:custGeom>
            <a:avLst/>
            <a:gdLst/>
            <a:ahLst/>
            <a:cxnLst/>
            <a:rect l="l" t="t" r="r" b="b"/>
            <a:pathLst>
              <a:path w="7533931" h="3187064">
                <a:moveTo>
                  <a:pt x="0" y="0"/>
                </a:moveTo>
                <a:lnTo>
                  <a:pt x="7533931" y="0"/>
                </a:lnTo>
                <a:lnTo>
                  <a:pt x="7533931" y="3187064"/>
                </a:lnTo>
                <a:lnTo>
                  <a:pt x="0" y="3187064"/>
                </a:lnTo>
                <a:lnTo>
                  <a:pt x="0" y="0"/>
                </a:lnTo>
                <a:close/>
              </a:path>
            </a:pathLst>
          </a:custGeom>
          <a:blipFill>
            <a:blip r:embed="rId2"/>
            <a:stretch>
              <a:fillRect/>
            </a:stretch>
          </a:blipFill>
        </p:spPr>
      </p:sp>
      <p:sp>
        <p:nvSpPr>
          <p:cNvPr id="6" name="TextBox 6"/>
          <p:cNvSpPr txBox="1"/>
          <p:nvPr/>
        </p:nvSpPr>
        <p:spPr>
          <a:xfrm>
            <a:off x="6438971" y="5819215"/>
            <a:ext cx="4026943" cy="764465"/>
          </a:xfrm>
          <a:prstGeom prst="rect">
            <a:avLst/>
          </a:prstGeom>
        </p:spPr>
        <p:txBody>
          <a:bodyPr lIns="0" tIns="0" rIns="0" bIns="0" rtlCol="0" anchor="t">
            <a:spAutoFit/>
          </a:bodyPr>
          <a:lstStyle/>
          <a:p>
            <a:pPr>
              <a:lnSpc>
                <a:spcPts val="6160"/>
              </a:lnSpc>
            </a:pPr>
            <a:r>
              <a:rPr lang="en-US" sz="4400">
                <a:solidFill>
                  <a:srgbClr val="000000"/>
                </a:solidFill>
                <a:latin typeface="Alice"/>
              </a:rPr>
              <a:t>SoulEase</a:t>
            </a:r>
          </a:p>
        </p:txBody>
      </p:sp>
      <p:sp>
        <p:nvSpPr>
          <p:cNvPr id="7" name="TextBox 7"/>
          <p:cNvSpPr txBox="1"/>
          <p:nvPr/>
        </p:nvSpPr>
        <p:spPr>
          <a:xfrm>
            <a:off x="6438971" y="6658725"/>
            <a:ext cx="4026943" cy="231817"/>
          </a:xfrm>
          <a:prstGeom prst="rect">
            <a:avLst/>
          </a:prstGeom>
        </p:spPr>
        <p:txBody>
          <a:bodyPr lIns="0" tIns="0" rIns="0" bIns="0" rtlCol="0" anchor="t">
            <a:spAutoFit/>
          </a:bodyPr>
          <a:lstStyle/>
          <a:p>
            <a:pPr>
              <a:lnSpc>
                <a:spcPts val="1922"/>
              </a:lnSpc>
            </a:pPr>
            <a:r>
              <a:rPr lang="en-US" sz="1373" spc="137">
                <a:solidFill>
                  <a:srgbClr val="000000"/>
                </a:solidFill>
                <a:latin typeface="Public Sans"/>
              </a:rPr>
              <a:t>FIND SOLACE IN YOUR SOUL</a:t>
            </a:r>
          </a:p>
        </p:txBody>
      </p:sp>
      <p:sp>
        <p:nvSpPr>
          <p:cNvPr id="8" name="TextBox 7">
            <a:extLst>
              <a:ext uri="{FF2B5EF4-FFF2-40B4-BE49-F238E27FC236}">
                <a16:creationId xmlns:a16="http://schemas.microsoft.com/office/drawing/2014/main" id="{A525F5C2-DD25-BDA6-5AF3-96A92F877806}"/>
              </a:ext>
            </a:extLst>
          </p:cNvPr>
          <p:cNvSpPr txBox="1"/>
          <p:nvPr/>
        </p:nvSpPr>
        <p:spPr>
          <a:xfrm>
            <a:off x="106331" y="6014293"/>
            <a:ext cx="4026943" cy="625812"/>
          </a:xfrm>
          <a:prstGeom prst="rect">
            <a:avLst/>
          </a:prstGeom>
          <a:noFill/>
        </p:spPr>
        <p:txBody>
          <a:bodyPr wrap="square" rtlCol="0">
            <a:spAutoFit/>
          </a:bodyPr>
          <a:lstStyle/>
          <a:p>
            <a:pPr>
              <a:lnSpc>
                <a:spcPts val="1960"/>
              </a:lnSpc>
            </a:pPr>
            <a:r>
              <a:rPr lang="en-US" sz="1800" spc="140" dirty="0">
                <a:solidFill>
                  <a:srgbClr val="000000"/>
                </a:solidFill>
                <a:latin typeface="Public Sans"/>
              </a:rPr>
              <a:t>YASH PETHANI (2101201197)</a:t>
            </a:r>
          </a:p>
          <a:p>
            <a:endParaRPr lang="en-IN" dirty="0"/>
          </a:p>
        </p:txBody>
      </p:sp>
      <p:sp>
        <p:nvSpPr>
          <p:cNvPr id="10" name="TextBox 9">
            <a:extLst>
              <a:ext uri="{FF2B5EF4-FFF2-40B4-BE49-F238E27FC236}">
                <a16:creationId xmlns:a16="http://schemas.microsoft.com/office/drawing/2014/main" id="{556E81FD-FB87-4597-1CA0-999402770E51}"/>
              </a:ext>
            </a:extLst>
          </p:cNvPr>
          <p:cNvSpPr txBox="1"/>
          <p:nvPr/>
        </p:nvSpPr>
        <p:spPr>
          <a:xfrm>
            <a:off x="109315" y="5552628"/>
            <a:ext cx="2010487" cy="461665"/>
          </a:xfrm>
          <a:prstGeom prst="rect">
            <a:avLst/>
          </a:prstGeom>
          <a:noFill/>
        </p:spPr>
        <p:txBody>
          <a:bodyPr wrap="none" rtlCol="0">
            <a:spAutoFit/>
          </a:bodyPr>
          <a:lstStyle/>
          <a:p>
            <a:r>
              <a:rPr lang="en-US" sz="2400" dirty="0">
                <a:solidFill>
                  <a:srgbClr val="000000"/>
                </a:solidFill>
                <a:latin typeface="Alice"/>
              </a:rPr>
              <a:t>Prepared by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a:extLst>
              <a:ext uri="{FF2B5EF4-FFF2-40B4-BE49-F238E27FC236}">
                <a16:creationId xmlns:a16="http://schemas.microsoft.com/office/drawing/2014/main" id="{26B35078-28B8-814B-5311-8FA965A14D1D}"/>
              </a:ext>
            </a:extLst>
          </p:cNvPr>
          <p:cNvGrpSpPr/>
          <p:nvPr/>
        </p:nvGrpSpPr>
        <p:grpSpPr>
          <a:xfrm>
            <a:off x="2468619" y="30400"/>
            <a:ext cx="5638800" cy="6012645"/>
            <a:chOff x="0" y="0"/>
            <a:chExt cx="2180484" cy="2630183"/>
          </a:xfrm>
        </p:grpSpPr>
        <p:sp>
          <p:nvSpPr>
            <p:cNvPr id="7" name="Freeform 3">
              <a:extLst>
                <a:ext uri="{FF2B5EF4-FFF2-40B4-BE49-F238E27FC236}">
                  <a16:creationId xmlns:a16="http://schemas.microsoft.com/office/drawing/2014/main" id="{1BF1EFE7-A4FA-A80B-E7E5-6421E425E164}"/>
                </a:ext>
              </a:extLst>
            </p:cNvPr>
            <p:cNvSpPr/>
            <p:nvPr/>
          </p:nvSpPr>
          <p:spPr>
            <a:xfrm>
              <a:off x="0" y="0"/>
              <a:ext cx="2180485" cy="2630183"/>
            </a:xfrm>
            <a:custGeom>
              <a:avLst/>
              <a:gdLst/>
              <a:ahLst/>
              <a:cxnLst/>
              <a:rect l="l" t="t" r="r" b="b"/>
              <a:pathLst>
                <a:path w="2180485" h="2630183">
                  <a:moveTo>
                    <a:pt x="0" y="0"/>
                  </a:moveTo>
                  <a:lnTo>
                    <a:pt x="2180485" y="0"/>
                  </a:lnTo>
                  <a:lnTo>
                    <a:pt x="2180485" y="2630183"/>
                  </a:lnTo>
                  <a:lnTo>
                    <a:pt x="0" y="2630183"/>
                  </a:lnTo>
                  <a:close/>
                </a:path>
              </a:pathLst>
            </a:custGeom>
            <a:solidFill>
              <a:srgbClr val="E3E4E0"/>
            </a:solidFill>
          </p:spPr>
          <p:txBody>
            <a:bodyPr/>
            <a:lstStyle/>
            <a:p>
              <a:endParaRPr lang="en-IN" dirty="0"/>
            </a:p>
          </p:txBody>
        </p:sp>
        <p:sp>
          <p:nvSpPr>
            <p:cNvPr id="8" name="TextBox 4">
              <a:extLst>
                <a:ext uri="{FF2B5EF4-FFF2-40B4-BE49-F238E27FC236}">
                  <a16:creationId xmlns:a16="http://schemas.microsoft.com/office/drawing/2014/main" id="{633020AA-9F2A-6D8C-16C0-FE4D7A7FC450}"/>
                </a:ext>
              </a:extLst>
            </p:cNvPr>
            <p:cNvSpPr txBox="1"/>
            <p:nvPr/>
          </p:nvSpPr>
          <p:spPr>
            <a:xfrm>
              <a:off x="0" y="-19050"/>
              <a:ext cx="2180484" cy="2649233"/>
            </a:xfrm>
            <a:prstGeom prst="rect">
              <a:avLst/>
            </a:prstGeom>
          </p:spPr>
          <p:txBody>
            <a:bodyPr lIns="27093" tIns="27093" rIns="27093" bIns="27093" rtlCol="0" anchor="ctr"/>
            <a:lstStyle/>
            <a:p>
              <a:pPr algn="ctr">
                <a:lnSpc>
                  <a:spcPts val="1493"/>
                </a:lnSpc>
              </a:pPr>
              <a:endParaRPr/>
            </a:p>
          </p:txBody>
        </p:sp>
      </p:grpSp>
      <p:sp>
        <p:nvSpPr>
          <p:cNvPr id="3" name="TextBox 2">
            <a:extLst>
              <a:ext uri="{FF2B5EF4-FFF2-40B4-BE49-F238E27FC236}">
                <a16:creationId xmlns:a16="http://schemas.microsoft.com/office/drawing/2014/main" id="{9813551C-39A0-46A4-0158-6000E99F769A}"/>
              </a:ext>
            </a:extLst>
          </p:cNvPr>
          <p:cNvSpPr txBox="1"/>
          <p:nvPr/>
        </p:nvSpPr>
        <p:spPr>
          <a:xfrm>
            <a:off x="2506719" y="2667000"/>
            <a:ext cx="5562600" cy="3178242"/>
          </a:xfrm>
          <a:prstGeom prst="rect">
            <a:avLst/>
          </a:prstGeom>
          <a:noFill/>
        </p:spPr>
        <p:txBody>
          <a:bodyPr wrap="square">
            <a:spAutoFit/>
          </a:bodyPr>
          <a:lstStyle/>
          <a:p>
            <a:pPr algn="just">
              <a:lnSpc>
                <a:spcPts val="2239"/>
              </a:lnSpc>
            </a:pPr>
            <a:r>
              <a:rPr lang="en-US" sz="1800" dirty="0">
                <a:solidFill>
                  <a:srgbClr val="000000"/>
                </a:solidFill>
                <a:latin typeface="Public Sans"/>
              </a:rPr>
              <a:t>The future of virtual therapy systems lies in personalized programs, integrating immersive VR experiences for realism. Mobile and wearable tech ensure accessibility, while data analytics refine interventions. Peer support fosters community, with cultural adaptation for global reach. Integration with healthcare systems streamlines coordination. Continuous feedback and ethical considerations prioritize privacy and security, promising more effective and accessible mental health support.</a:t>
            </a:r>
          </a:p>
        </p:txBody>
      </p:sp>
      <p:sp>
        <p:nvSpPr>
          <p:cNvPr id="5" name="TextBox 4">
            <a:extLst>
              <a:ext uri="{FF2B5EF4-FFF2-40B4-BE49-F238E27FC236}">
                <a16:creationId xmlns:a16="http://schemas.microsoft.com/office/drawing/2014/main" id="{F50C2BEC-23F0-6581-66C8-689AAFDA6F5E}"/>
              </a:ext>
            </a:extLst>
          </p:cNvPr>
          <p:cNvSpPr txBox="1"/>
          <p:nvPr/>
        </p:nvSpPr>
        <p:spPr>
          <a:xfrm>
            <a:off x="2412124" y="1725193"/>
            <a:ext cx="4876800" cy="666786"/>
          </a:xfrm>
          <a:prstGeom prst="rect">
            <a:avLst/>
          </a:prstGeom>
          <a:noFill/>
        </p:spPr>
        <p:txBody>
          <a:bodyPr wrap="square">
            <a:spAutoFit/>
          </a:bodyPr>
          <a:lstStyle/>
          <a:p>
            <a:pPr>
              <a:lnSpc>
                <a:spcPts val="4900"/>
              </a:lnSpc>
            </a:pPr>
            <a:r>
              <a:rPr lang="en-US" sz="3200" spc="175" dirty="0">
                <a:solidFill>
                  <a:srgbClr val="000000"/>
                </a:solidFill>
                <a:latin typeface="Public Sans Bold"/>
              </a:rPr>
              <a:t> FUTURE</a:t>
            </a:r>
            <a:r>
              <a:rPr lang="en-US" spc="175" dirty="0">
                <a:solidFill>
                  <a:srgbClr val="000000"/>
                </a:solidFill>
                <a:latin typeface="Public Sans Bold"/>
              </a:rPr>
              <a:t> </a:t>
            </a:r>
            <a:r>
              <a:rPr lang="en-US" sz="3200" spc="175" dirty="0">
                <a:solidFill>
                  <a:srgbClr val="000000"/>
                </a:solidFill>
                <a:latin typeface="Public Sans Bold"/>
              </a:rPr>
              <a:t>SCOPE</a:t>
            </a:r>
          </a:p>
        </p:txBody>
      </p:sp>
      <p:pic>
        <p:nvPicPr>
          <p:cNvPr id="2052" name="Picture 4" descr="Horizon Scope | Great PowerPoint ClipArt for Presentations -  PresenterMedia.com">
            <a:extLst>
              <a:ext uri="{FF2B5EF4-FFF2-40B4-BE49-F238E27FC236}">
                <a16:creationId xmlns:a16="http://schemas.microsoft.com/office/drawing/2014/main" id="{1709EB3C-100F-679A-BD99-C4DC139028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21" y="1701545"/>
            <a:ext cx="23622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03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67679" y="2129430"/>
            <a:ext cx="5163346" cy="3987842"/>
            <a:chOff x="0" y="0"/>
            <a:chExt cx="2549800" cy="1969305"/>
          </a:xfrm>
        </p:grpSpPr>
        <p:sp>
          <p:nvSpPr>
            <p:cNvPr id="3" name="Freeform 3"/>
            <p:cNvSpPr/>
            <p:nvPr/>
          </p:nvSpPr>
          <p:spPr>
            <a:xfrm>
              <a:off x="0" y="0"/>
              <a:ext cx="2549800" cy="1969305"/>
            </a:xfrm>
            <a:custGeom>
              <a:avLst/>
              <a:gdLst/>
              <a:ahLst/>
              <a:cxnLst/>
              <a:rect l="l" t="t" r="r" b="b"/>
              <a:pathLst>
                <a:path w="2549800" h="1969305">
                  <a:moveTo>
                    <a:pt x="0" y="0"/>
                  </a:moveTo>
                  <a:lnTo>
                    <a:pt x="2549800" y="0"/>
                  </a:lnTo>
                  <a:lnTo>
                    <a:pt x="2549800" y="1969305"/>
                  </a:lnTo>
                  <a:lnTo>
                    <a:pt x="0" y="1969305"/>
                  </a:lnTo>
                  <a:close/>
                </a:path>
              </a:pathLst>
            </a:custGeom>
            <a:solidFill>
              <a:srgbClr val="E3E4E0"/>
            </a:solidFill>
          </p:spPr>
        </p:sp>
        <p:sp>
          <p:nvSpPr>
            <p:cNvPr id="4" name="TextBox 4"/>
            <p:cNvSpPr txBox="1"/>
            <p:nvPr/>
          </p:nvSpPr>
          <p:spPr>
            <a:xfrm>
              <a:off x="0" y="-19050"/>
              <a:ext cx="2549800" cy="1988355"/>
            </a:xfrm>
            <a:prstGeom prst="rect">
              <a:avLst/>
            </a:prstGeom>
          </p:spPr>
          <p:txBody>
            <a:bodyPr lIns="27093" tIns="27093" rIns="27093" bIns="27093" rtlCol="0" anchor="ctr"/>
            <a:lstStyle/>
            <a:p>
              <a:pPr algn="ctr">
                <a:lnSpc>
                  <a:spcPts val="1493"/>
                </a:lnSpc>
              </a:pPr>
              <a:endParaRPr/>
            </a:p>
          </p:txBody>
        </p:sp>
      </p:grpSp>
      <p:grpSp>
        <p:nvGrpSpPr>
          <p:cNvPr id="5" name="Group 5"/>
          <p:cNvGrpSpPr/>
          <p:nvPr/>
        </p:nvGrpSpPr>
        <p:grpSpPr>
          <a:xfrm>
            <a:off x="984865" y="2629261"/>
            <a:ext cx="2821602" cy="2988182"/>
            <a:chOff x="0" y="0"/>
            <a:chExt cx="3762136" cy="3984242"/>
          </a:xfrm>
        </p:grpSpPr>
        <p:pic>
          <p:nvPicPr>
            <p:cNvPr id="6" name="Picture 6"/>
            <p:cNvPicPr>
              <a:picLocks noChangeAspect="1"/>
            </p:cNvPicPr>
            <p:nvPr/>
          </p:nvPicPr>
          <p:blipFill>
            <a:blip r:embed="rId2"/>
            <a:srcRect l="2787" r="2787"/>
            <a:stretch>
              <a:fillRect/>
            </a:stretch>
          </p:blipFill>
          <p:spPr>
            <a:xfrm>
              <a:off x="0" y="0"/>
              <a:ext cx="3762136" cy="3984242"/>
            </a:xfrm>
            <a:prstGeom prst="rect">
              <a:avLst/>
            </a:prstGeom>
          </p:spPr>
        </p:pic>
      </p:grpSp>
      <p:sp>
        <p:nvSpPr>
          <p:cNvPr id="7" name="TextBox 7"/>
          <p:cNvSpPr txBox="1"/>
          <p:nvPr/>
        </p:nvSpPr>
        <p:spPr>
          <a:xfrm>
            <a:off x="4060593" y="1513481"/>
            <a:ext cx="3705225" cy="615950"/>
          </a:xfrm>
          <a:prstGeom prst="rect">
            <a:avLst/>
          </a:prstGeom>
        </p:spPr>
        <p:txBody>
          <a:bodyPr lIns="0" tIns="0" rIns="0" bIns="0" rtlCol="0" anchor="t">
            <a:spAutoFit/>
          </a:bodyPr>
          <a:lstStyle/>
          <a:p>
            <a:pPr>
              <a:lnSpc>
                <a:spcPts val="4900"/>
              </a:lnSpc>
            </a:pPr>
            <a:r>
              <a:rPr lang="en-US" sz="3500" spc="175" dirty="0">
                <a:solidFill>
                  <a:srgbClr val="000000"/>
                </a:solidFill>
                <a:latin typeface="Public Sans Bold"/>
              </a:rPr>
              <a:t>CONCLUSION</a:t>
            </a:r>
          </a:p>
        </p:txBody>
      </p:sp>
      <p:sp>
        <p:nvSpPr>
          <p:cNvPr id="8" name="TextBox 8"/>
          <p:cNvSpPr txBox="1"/>
          <p:nvPr/>
        </p:nvSpPr>
        <p:spPr>
          <a:xfrm>
            <a:off x="3962400" y="2581781"/>
            <a:ext cx="4530811" cy="3035662"/>
          </a:xfrm>
          <a:prstGeom prst="rect">
            <a:avLst/>
          </a:prstGeom>
        </p:spPr>
        <p:txBody>
          <a:bodyPr lIns="0" tIns="0" rIns="0" bIns="0" rtlCol="0" anchor="t">
            <a:spAutoFit/>
          </a:bodyPr>
          <a:lstStyle/>
          <a:p>
            <a:pPr algn="just">
              <a:lnSpc>
                <a:spcPts val="2239"/>
              </a:lnSpc>
            </a:pPr>
            <a:r>
              <a:rPr lang="en-US" sz="1599" dirty="0">
                <a:solidFill>
                  <a:srgbClr val="000000"/>
                </a:solidFill>
                <a:latin typeface="Public Sans"/>
              </a:rPr>
              <a:t>Virtual therapy represents a groundbreaking approach to mental health care that is reshaping the landscape of therapy delivery. By leveraging technology to overcome barriers to access and enhance convenience, virtual therapy has the potential to improve outcomes and reach individuals who may have otherwise gone untreated. As we continue to explore the possibilities of virtual therapy, let us embrace its potential to transform lives and promote mental well-being for all.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7EF91-B7BD-3719-DCE7-77FB7143C2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876800" cy="3505200"/>
          </a:xfrm>
          <a:prstGeom prst="rect">
            <a:avLst/>
          </a:prstGeom>
        </p:spPr>
      </p:pic>
      <p:pic>
        <p:nvPicPr>
          <p:cNvPr id="11" name="Picture 10">
            <a:extLst>
              <a:ext uri="{FF2B5EF4-FFF2-40B4-BE49-F238E27FC236}">
                <a16:creationId xmlns:a16="http://schemas.microsoft.com/office/drawing/2014/main" id="{85A4FB25-9B9A-EB93-E5B8-55DF9B61F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7883"/>
            <a:ext cx="4908331" cy="3497317"/>
          </a:xfrm>
          <a:prstGeom prst="rect">
            <a:avLst/>
          </a:prstGeom>
        </p:spPr>
      </p:pic>
      <p:pic>
        <p:nvPicPr>
          <p:cNvPr id="13" name="Picture 12">
            <a:extLst>
              <a:ext uri="{FF2B5EF4-FFF2-40B4-BE49-F238E27FC236}">
                <a16:creationId xmlns:a16="http://schemas.microsoft.com/office/drawing/2014/main" id="{62D319C4-C5AB-43F4-56DA-0A2F2B40ED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3505200"/>
            <a:ext cx="4908331" cy="3810000"/>
          </a:xfrm>
          <a:prstGeom prst="rect">
            <a:avLst/>
          </a:prstGeom>
        </p:spPr>
      </p:pic>
      <p:pic>
        <p:nvPicPr>
          <p:cNvPr id="15" name="Picture 14">
            <a:extLst>
              <a:ext uri="{FF2B5EF4-FFF2-40B4-BE49-F238E27FC236}">
                <a16:creationId xmlns:a16="http://schemas.microsoft.com/office/drawing/2014/main" id="{EC1A73AA-1D4B-0C72-9673-8EF38BC0E1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6336" y="3513083"/>
            <a:ext cx="4864635" cy="3802117"/>
          </a:xfrm>
          <a:prstGeom prst="rect">
            <a:avLst/>
          </a:prstGeom>
        </p:spPr>
      </p:pic>
    </p:spTree>
    <p:extLst>
      <p:ext uri="{BB962C8B-B14F-4D97-AF65-F5344CB8AC3E}">
        <p14:creationId xmlns:p14="http://schemas.microsoft.com/office/powerpoint/2010/main" val="246422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008609" y="0"/>
            <a:ext cx="3080951" cy="7315200"/>
            <a:chOff x="0" y="0"/>
            <a:chExt cx="1561918" cy="3708511"/>
          </a:xfrm>
        </p:grpSpPr>
        <p:sp>
          <p:nvSpPr>
            <p:cNvPr id="3" name="Freeform 3"/>
            <p:cNvSpPr/>
            <p:nvPr/>
          </p:nvSpPr>
          <p:spPr>
            <a:xfrm>
              <a:off x="0" y="0"/>
              <a:ext cx="1561918" cy="3708510"/>
            </a:xfrm>
            <a:custGeom>
              <a:avLst/>
              <a:gdLst/>
              <a:ahLst/>
              <a:cxnLst/>
              <a:rect l="l" t="t" r="r" b="b"/>
              <a:pathLst>
                <a:path w="1561918" h="3708510">
                  <a:moveTo>
                    <a:pt x="0" y="0"/>
                  </a:moveTo>
                  <a:lnTo>
                    <a:pt x="1561918" y="0"/>
                  </a:lnTo>
                  <a:lnTo>
                    <a:pt x="1561918" y="3708510"/>
                  </a:lnTo>
                  <a:lnTo>
                    <a:pt x="0" y="3708510"/>
                  </a:lnTo>
                  <a:close/>
                </a:path>
              </a:pathLst>
            </a:custGeom>
            <a:solidFill>
              <a:srgbClr val="E3E4E0"/>
            </a:solidFill>
          </p:spPr>
        </p:sp>
        <p:sp>
          <p:nvSpPr>
            <p:cNvPr id="4" name="TextBox 4"/>
            <p:cNvSpPr txBox="1"/>
            <p:nvPr/>
          </p:nvSpPr>
          <p:spPr>
            <a:xfrm>
              <a:off x="0" y="-19050"/>
              <a:ext cx="1561918" cy="3727561"/>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154418" y="3217636"/>
            <a:ext cx="5669049" cy="3876353"/>
          </a:xfrm>
          <a:custGeom>
            <a:avLst/>
            <a:gdLst/>
            <a:ahLst/>
            <a:cxnLst/>
            <a:rect l="l" t="t" r="r" b="b"/>
            <a:pathLst>
              <a:path w="5669049" h="3876353">
                <a:moveTo>
                  <a:pt x="0" y="0"/>
                </a:moveTo>
                <a:lnTo>
                  <a:pt x="5669049" y="0"/>
                </a:lnTo>
                <a:lnTo>
                  <a:pt x="5669049" y="3876353"/>
                </a:lnTo>
                <a:lnTo>
                  <a:pt x="0" y="3876353"/>
                </a:lnTo>
                <a:lnTo>
                  <a:pt x="0" y="0"/>
                </a:lnTo>
                <a:close/>
              </a:path>
            </a:pathLst>
          </a:custGeom>
          <a:blipFill>
            <a:blip r:embed="rId2"/>
            <a:stretch>
              <a:fillRect/>
            </a:stretch>
          </a:blipFill>
        </p:spPr>
      </p:sp>
      <p:sp>
        <p:nvSpPr>
          <p:cNvPr id="6" name="TextBox 6"/>
          <p:cNvSpPr txBox="1"/>
          <p:nvPr/>
        </p:nvSpPr>
        <p:spPr>
          <a:xfrm>
            <a:off x="5513669" y="2747115"/>
            <a:ext cx="4239931" cy="836268"/>
          </a:xfrm>
          <a:prstGeom prst="rect">
            <a:avLst/>
          </a:prstGeom>
        </p:spPr>
        <p:txBody>
          <a:bodyPr lIns="0" tIns="0" rIns="0" bIns="0" rtlCol="0" anchor="t">
            <a:spAutoFit/>
          </a:bodyPr>
          <a:lstStyle/>
          <a:p>
            <a:pPr>
              <a:lnSpc>
                <a:spcPts val="6719"/>
              </a:lnSpc>
            </a:pPr>
            <a:r>
              <a:rPr lang="en-US" sz="4800">
                <a:solidFill>
                  <a:srgbClr val="000000"/>
                </a:solidFill>
                <a:latin typeface="Cinzel Decorative"/>
              </a:rPr>
              <a:t>thank you </a:t>
            </a:r>
          </a:p>
        </p:txBody>
      </p:sp>
      <p:sp>
        <p:nvSpPr>
          <p:cNvPr id="7" name="TextBox 7"/>
          <p:cNvSpPr txBox="1"/>
          <p:nvPr/>
        </p:nvSpPr>
        <p:spPr>
          <a:xfrm>
            <a:off x="5513669" y="3629025"/>
            <a:ext cx="4026943" cy="206999"/>
          </a:xfrm>
          <a:prstGeom prst="rect">
            <a:avLst/>
          </a:prstGeom>
        </p:spPr>
        <p:txBody>
          <a:bodyPr lIns="0" tIns="0" rIns="0" bIns="0" rtlCol="0" anchor="t">
            <a:spAutoFit/>
          </a:bodyPr>
          <a:lstStyle/>
          <a:p>
            <a:pPr>
              <a:lnSpc>
                <a:spcPts val="1642"/>
              </a:lnSpc>
            </a:pPr>
            <a:r>
              <a:rPr lang="en-US" sz="1173" spc="117">
                <a:solidFill>
                  <a:srgbClr val="000000"/>
                </a:solidFill>
                <a:latin typeface="Public Sans"/>
              </a:rPr>
              <a:t>ENDING WITH THE SOULFUL BEGINING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080951" cy="7315200"/>
            <a:chOff x="0" y="0"/>
            <a:chExt cx="1561918" cy="3708511"/>
          </a:xfrm>
        </p:grpSpPr>
        <p:sp>
          <p:nvSpPr>
            <p:cNvPr id="3" name="Freeform 3"/>
            <p:cNvSpPr/>
            <p:nvPr/>
          </p:nvSpPr>
          <p:spPr>
            <a:xfrm>
              <a:off x="0" y="0"/>
              <a:ext cx="1561918" cy="3708510"/>
            </a:xfrm>
            <a:custGeom>
              <a:avLst/>
              <a:gdLst/>
              <a:ahLst/>
              <a:cxnLst/>
              <a:rect l="l" t="t" r="r" b="b"/>
              <a:pathLst>
                <a:path w="1561918" h="3708510">
                  <a:moveTo>
                    <a:pt x="0" y="0"/>
                  </a:moveTo>
                  <a:lnTo>
                    <a:pt x="1561918" y="0"/>
                  </a:lnTo>
                  <a:lnTo>
                    <a:pt x="1561918" y="3708510"/>
                  </a:lnTo>
                  <a:lnTo>
                    <a:pt x="0" y="3708510"/>
                  </a:lnTo>
                  <a:close/>
                </a:path>
              </a:pathLst>
            </a:custGeom>
            <a:solidFill>
              <a:srgbClr val="E3E4E0"/>
            </a:solidFill>
          </p:spPr>
        </p:sp>
        <p:sp>
          <p:nvSpPr>
            <p:cNvPr id="4" name="TextBox 4"/>
            <p:cNvSpPr txBox="1"/>
            <p:nvPr/>
          </p:nvSpPr>
          <p:spPr>
            <a:xfrm>
              <a:off x="0" y="-19050"/>
              <a:ext cx="1561918" cy="3727561"/>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990600" y="1164526"/>
            <a:ext cx="5189024" cy="4986148"/>
          </a:xfrm>
          <a:custGeom>
            <a:avLst/>
            <a:gdLst/>
            <a:ahLst/>
            <a:cxnLst/>
            <a:rect l="l" t="t" r="r" b="b"/>
            <a:pathLst>
              <a:path w="5189024" h="4986148">
                <a:moveTo>
                  <a:pt x="0" y="0"/>
                </a:moveTo>
                <a:lnTo>
                  <a:pt x="5189024" y="0"/>
                </a:lnTo>
                <a:lnTo>
                  <a:pt x="5189024" y="4986148"/>
                </a:lnTo>
                <a:lnTo>
                  <a:pt x="0" y="4986148"/>
                </a:lnTo>
                <a:lnTo>
                  <a:pt x="0" y="0"/>
                </a:lnTo>
                <a:close/>
              </a:path>
            </a:pathLst>
          </a:custGeom>
          <a:blipFill>
            <a:blip r:embed="rId2">
              <a:alphaModFix amt="87000"/>
            </a:blip>
            <a:stretch>
              <a:fillRect t="-6145" b="-6145"/>
            </a:stretch>
          </a:blipFill>
        </p:spPr>
      </p:sp>
      <p:sp>
        <p:nvSpPr>
          <p:cNvPr id="6" name="TextBox 6"/>
          <p:cNvSpPr txBox="1"/>
          <p:nvPr/>
        </p:nvSpPr>
        <p:spPr>
          <a:xfrm>
            <a:off x="5726657" y="3035574"/>
            <a:ext cx="4026943" cy="764465"/>
          </a:xfrm>
          <a:prstGeom prst="rect">
            <a:avLst/>
          </a:prstGeom>
        </p:spPr>
        <p:txBody>
          <a:bodyPr lIns="0" tIns="0" rIns="0" bIns="0" rtlCol="0" anchor="t">
            <a:spAutoFit/>
          </a:bodyPr>
          <a:lstStyle/>
          <a:p>
            <a:pPr>
              <a:lnSpc>
                <a:spcPts val="6160"/>
              </a:lnSpc>
            </a:pPr>
            <a:r>
              <a:rPr lang="en-US" sz="4400">
                <a:solidFill>
                  <a:srgbClr val="000000"/>
                </a:solidFill>
                <a:latin typeface="Alice"/>
              </a:rPr>
              <a:t>SoulEase</a:t>
            </a:r>
          </a:p>
        </p:txBody>
      </p:sp>
      <p:sp>
        <p:nvSpPr>
          <p:cNvPr id="7" name="TextBox 7"/>
          <p:cNvSpPr txBox="1"/>
          <p:nvPr/>
        </p:nvSpPr>
        <p:spPr>
          <a:xfrm>
            <a:off x="5726657" y="3949659"/>
            <a:ext cx="4026943" cy="231817"/>
          </a:xfrm>
          <a:prstGeom prst="rect">
            <a:avLst/>
          </a:prstGeom>
        </p:spPr>
        <p:txBody>
          <a:bodyPr lIns="0" tIns="0" rIns="0" bIns="0" rtlCol="0" anchor="t">
            <a:spAutoFit/>
          </a:bodyPr>
          <a:lstStyle/>
          <a:p>
            <a:pPr>
              <a:lnSpc>
                <a:spcPts val="1922"/>
              </a:lnSpc>
            </a:pPr>
            <a:r>
              <a:rPr lang="en-US" sz="1373" spc="137">
                <a:solidFill>
                  <a:srgbClr val="000000"/>
                </a:solidFill>
                <a:latin typeface="Public Sans"/>
              </a:rPr>
              <a:t>FIND SOLACE IN YOUR SOUL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23638" y="611107"/>
            <a:ext cx="7285300" cy="6844191"/>
          </a:xfrm>
          <a:custGeom>
            <a:avLst/>
            <a:gdLst/>
            <a:ahLst/>
            <a:cxnLst/>
            <a:rect l="l" t="t" r="r" b="b"/>
            <a:pathLst>
              <a:path w="7285300" h="6844191">
                <a:moveTo>
                  <a:pt x="0" y="0"/>
                </a:moveTo>
                <a:lnTo>
                  <a:pt x="7285300" y="0"/>
                </a:lnTo>
                <a:lnTo>
                  <a:pt x="7285300" y="6844191"/>
                </a:lnTo>
                <a:lnTo>
                  <a:pt x="0" y="6844191"/>
                </a:lnTo>
                <a:lnTo>
                  <a:pt x="0" y="0"/>
                </a:lnTo>
                <a:close/>
              </a:path>
            </a:pathLst>
          </a:custGeom>
          <a:blipFill>
            <a:blip r:embed="rId2"/>
            <a:stretch>
              <a:fillRect t="-3222" b="-3222"/>
            </a:stretch>
          </a:blipFill>
        </p:spPr>
      </p:sp>
      <p:grpSp>
        <p:nvGrpSpPr>
          <p:cNvPr id="3" name="Group 3"/>
          <p:cNvGrpSpPr/>
          <p:nvPr/>
        </p:nvGrpSpPr>
        <p:grpSpPr>
          <a:xfrm>
            <a:off x="0" y="0"/>
            <a:ext cx="3080951" cy="7315200"/>
            <a:chOff x="0" y="0"/>
            <a:chExt cx="1561918" cy="3708511"/>
          </a:xfrm>
        </p:grpSpPr>
        <p:sp>
          <p:nvSpPr>
            <p:cNvPr id="4" name="Freeform 4"/>
            <p:cNvSpPr/>
            <p:nvPr/>
          </p:nvSpPr>
          <p:spPr>
            <a:xfrm>
              <a:off x="0" y="0"/>
              <a:ext cx="1561918" cy="3708510"/>
            </a:xfrm>
            <a:custGeom>
              <a:avLst/>
              <a:gdLst/>
              <a:ahLst/>
              <a:cxnLst/>
              <a:rect l="l" t="t" r="r" b="b"/>
              <a:pathLst>
                <a:path w="1561918" h="3708510">
                  <a:moveTo>
                    <a:pt x="0" y="0"/>
                  </a:moveTo>
                  <a:lnTo>
                    <a:pt x="1561918" y="0"/>
                  </a:lnTo>
                  <a:lnTo>
                    <a:pt x="1561918" y="3708510"/>
                  </a:lnTo>
                  <a:lnTo>
                    <a:pt x="0" y="3708510"/>
                  </a:lnTo>
                  <a:close/>
                </a:path>
              </a:pathLst>
            </a:custGeom>
            <a:solidFill>
              <a:srgbClr val="E3E4E0"/>
            </a:solidFill>
          </p:spPr>
        </p:sp>
        <p:sp>
          <p:nvSpPr>
            <p:cNvPr id="5" name="TextBox 5"/>
            <p:cNvSpPr txBox="1"/>
            <p:nvPr/>
          </p:nvSpPr>
          <p:spPr>
            <a:xfrm>
              <a:off x="0" y="-19050"/>
              <a:ext cx="1561918" cy="3727561"/>
            </a:xfrm>
            <a:prstGeom prst="rect">
              <a:avLst/>
            </a:prstGeom>
          </p:spPr>
          <p:txBody>
            <a:bodyPr lIns="27093" tIns="27093" rIns="27093" bIns="27093" rtlCol="0" anchor="ctr"/>
            <a:lstStyle/>
            <a:p>
              <a:pPr algn="ctr">
                <a:lnSpc>
                  <a:spcPts val="1493"/>
                </a:lnSpc>
              </a:pPr>
              <a:endParaRPr/>
            </a:p>
          </p:txBody>
        </p:sp>
      </p:grpSp>
      <p:sp>
        <p:nvSpPr>
          <p:cNvPr id="9" name="TextBox 8">
            <a:extLst>
              <a:ext uri="{FF2B5EF4-FFF2-40B4-BE49-F238E27FC236}">
                <a16:creationId xmlns:a16="http://schemas.microsoft.com/office/drawing/2014/main" id="{CCC84158-9472-6688-3E98-9B8F530B88C0}"/>
              </a:ext>
            </a:extLst>
          </p:cNvPr>
          <p:cNvSpPr txBox="1"/>
          <p:nvPr/>
        </p:nvSpPr>
        <p:spPr>
          <a:xfrm>
            <a:off x="3047089" y="914400"/>
            <a:ext cx="5715000"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Public Sans Bold" panose="020B0604020202020204" charset="0"/>
              </a:rPr>
              <a:t>INTRODUCTION</a:t>
            </a:r>
          </a:p>
          <a:p>
            <a:pPr marL="285750" indent="-285750">
              <a:lnSpc>
                <a:spcPct val="150000"/>
              </a:lnSpc>
              <a:buFont typeface="Wingdings" panose="05000000000000000000" pitchFamily="2" charset="2"/>
              <a:buChar char="Ø"/>
            </a:pPr>
            <a:r>
              <a:rPr lang="en-US" dirty="0">
                <a:latin typeface="Public Sans Bold" panose="020B0604020202020204" charset="0"/>
              </a:rPr>
              <a:t>ABOUT</a:t>
            </a:r>
          </a:p>
          <a:p>
            <a:pPr marL="285750" indent="-285750">
              <a:lnSpc>
                <a:spcPct val="150000"/>
              </a:lnSpc>
              <a:buFont typeface="Wingdings" panose="05000000000000000000" pitchFamily="2" charset="2"/>
              <a:buChar char="Ø"/>
            </a:pPr>
            <a:r>
              <a:rPr lang="en-US" dirty="0">
                <a:latin typeface="Public Sans Bold" panose="020B0604020202020204" charset="0"/>
              </a:rPr>
              <a:t>WHAT WE DO</a:t>
            </a:r>
          </a:p>
          <a:p>
            <a:pPr marL="285750" indent="-285750">
              <a:lnSpc>
                <a:spcPct val="150000"/>
              </a:lnSpc>
              <a:buFont typeface="Wingdings" panose="05000000000000000000" pitchFamily="2" charset="2"/>
              <a:buChar char="Ø"/>
            </a:pPr>
            <a:r>
              <a:rPr lang="en-US" dirty="0">
                <a:latin typeface="Public Sans Bold" panose="020B0604020202020204" charset="0"/>
              </a:rPr>
              <a:t>APPLICATIONS</a:t>
            </a:r>
          </a:p>
          <a:p>
            <a:pPr marL="285750" indent="-285750">
              <a:lnSpc>
                <a:spcPct val="150000"/>
              </a:lnSpc>
              <a:buFont typeface="Wingdings" panose="05000000000000000000" pitchFamily="2" charset="2"/>
              <a:buChar char="Ø"/>
            </a:pPr>
            <a:r>
              <a:rPr lang="en-US" dirty="0">
                <a:latin typeface="Public Sans Bold" panose="020B0604020202020204" charset="0"/>
              </a:rPr>
              <a:t>ADVANTAGES</a:t>
            </a:r>
          </a:p>
          <a:p>
            <a:pPr marL="285750" indent="-285750">
              <a:lnSpc>
                <a:spcPct val="150000"/>
              </a:lnSpc>
              <a:buFont typeface="Wingdings" panose="05000000000000000000" pitchFamily="2" charset="2"/>
              <a:buChar char="Ø"/>
            </a:pPr>
            <a:r>
              <a:rPr lang="en-US" sz="1800" spc="175" dirty="0">
                <a:solidFill>
                  <a:srgbClr val="000000"/>
                </a:solidFill>
                <a:latin typeface="Public Sans Bold"/>
              </a:rPr>
              <a:t>EFFECTIVENESS OF VIRTUAL THERAPY</a:t>
            </a:r>
          </a:p>
          <a:p>
            <a:pPr marL="285750" indent="-285750">
              <a:lnSpc>
                <a:spcPct val="150000"/>
              </a:lnSpc>
              <a:buFont typeface="Wingdings" panose="05000000000000000000" pitchFamily="2" charset="2"/>
              <a:buChar char="Ø"/>
            </a:pPr>
            <a:r>
              <a:rPr lang="en-US" sz="1800" spc="175" dirty="0">
                <a:solidFill>
                  <a:srgbClr val="000000"/>
                </a:solidFill>
                <a:latin typeface="Public Sans Bold"/>
              </a:rPr>
              <a:t>CONCLUSION</a:t>
            </a:r>
          </a:p>
          <a:p>
            <a:pPr marL="285750" indent="-285750">
              <a:lnSpc>
                <a:spcPct val="150000"/>
              </a:lnSpc>
              <a:buFont typeface="Wingdings" panose="05000000000000000000" pitchFamily="2" charset="2"/>
              <a:buChar char="Ø"/>
            </a:pPr>
            <a:endParaRPr lang="en-US" sz="1800" spc="175" dirty="0">
              <a:solidFill>
                <a:srgbClr val="000000"/>
              </a:solidFill>
              <a:latin typeface="Public Sans Bold"/>
            </a:endParaRPr>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37276" y="2165734"/>
            <a:ext cx="13043917" cy="3431868"/>
            <a:chOff x="0" y="0"/>
            <a:chExt cx="6612739" cy="1739819"/>
          </a:xfrm>
        </p:grpSpPr>
        <p:sp>
          <p:nvSpPr>
            <p:cNvPr id="3" name="Freeform 3"/>
            <p:cNvSpPr/>
            <p:nvPr/>
          </p:nvSpPr>
          <p:spPr>
            <a:xfrm>
              <a:off x="0" y="0"/>
              <a:ext cx="6612738" cy="1739819"/>
            </a:xfrm>
            <a:custGeom>
              <a:avLst/>
              <a:gdLst/>
              <a:ahLst/>
              <a:cxnLst/>
              <a:rect l="l" t="t" r="r" b="b"/>
              <a:pathLst>
                <a:path w="6612738" h="1739819">
                  <a:moveTo>
                    <a:pt x="0" y="0"/>
                  </a:moveTo>
                  <a:lnTo>
                    <a:pt x="6612738" y="0"/>
                  </a:lnTo>
                  <a:lnTo>
                    <a:pt x="6612738" y="1739819"/>
                  </a:lnTo>
                  <a:lnTo>
                    <a:pt x="0" y="1739819"/>
                  </a:lnTo>
                  <a:close/>
                </a:path>
              </a:pathLst>
            </a:custGeom>
            <a:solidFill>
              <a:srgbClr val="E3E4E0"/>
            </a:solidFill>
          </p:spPr>
        </p:sp>
        <p:sp>
          <p:nvSpPr>
            <p:cNvPr id="4" name="TextBox 4"/>
            <p:cNvSpPr txBox="1"/>
            <p:nvPr/>
          </p:nvSpPr>
          <p:spPr>
            <a:xfrm>
              <a:off x="0" y="-19050"/>
              <a:ext cx="6612739" cy="1758869"/>
            </a:xfrm>
            <a:prstGeom prst="rect">
              <a:avLst/>
            </a:prstGeom>
          </p:spPr>
          <p:txBody>
            <a:bodyPr lIns="27093" tIns="27093" rIns="27093" bIns="27093" rtlCol="0" anchor="ctr"/>
            <a:lstStyle/>
            <a:p>
              <a:pPr algn="ctr">
                <a:lnSpc>
                  <a:spcPts val="1493"/>
                </a:lnSpc>
              </a:pPr>
              <a:endParaRPr/>
            </a:p>
          </p:txBody>
        </p:sp>
      </p:grpSp>
      <p:sp>
        <p:nvSpPr>
          <p:cNvPr id="5" name="TextBox 5"/>
          <p:cNvSpPr txBox="1"/>
          <p:nvPr/>
        </p:nvSpPr>
        <p:spPr>
          <a:xfrm>
            <a:off x="548640" y="1216123"/>
            <a:ext cx="3889809" cy="622861"/>
          </a:xfrm>
          <a:prstGeom prst="rect">
            <a:avLst/>
          </a:prstGeom>
        </p:spPr>
        <p:txBody>
          <a:bodyPr lIns="0" tIns="0" rIns="0" bIns="0" rtlCol="0" anchor="t">
            <a:spAutoFit/>
          </a:bodyPr>
          <a:lstStyle/>
          <a:p>
            <a:pPr>
              <a:lnSpc>
                <a:spcPts val="5040"/>
              </a:lnSpc>
            </a:pPr>
            <a:r>
              <a:rPr lang="en-US" sz="3600" spc="179">
                <a:solidFill>
                  <a:srgbClr val="000000"/>
                </a:solidFill>
                <a:latin typeface="Public Sans Bold"/>
              </a:rPr>
              <a:t>INTRODUCTION</a:t>
            </a:r>
          </a:p>
        </p:txBody>
      </p:sp>
      <p:sp>
        <p:nvSpPr>
          <p:cNvPr id="6" name="TextBox 6"/>
          <p:cNvSpPr txBox="1"/>
          <p:nvPr/>
        </p:nvSpPr>
        <p:spPr>
          <a:xfrm>
            <a:off x="548640" y="2344788"/>
            <a:ext cx="5924721" cy="3035662"/>
          </a:xfrm>
          <a:prstGeom prst="rect">
            <a:avLst/>
          </a:prstGeom>
        </p:spPr>
        <p:txBody>
          <a:bodyPr lIns="0" tIns="0" rIns="0" bIns="0" rtlCol="0" anchor="t">
            <a:spAutoFit/>
          </a:bodyPr>
          <a:lstStyle/>
          <a:p>
            <a:pPr algn="just">
              <a:lnSpc>
                <a:spcPts val="2239"/>
              </a:lnSpc>
            </a:pPr>
            <a:r>
              <a:rPr lang="en-US" sz="1599">
                <a:solidFill>
                  <a:srgbClr val="000000"/>
                </a:solidFill>
                <a:latin typeface="Public Sans"/>
              </a:rPr>
              <a:t>With virtual therapy, you can receive professional support from the comfort of your own home, at a time that suits you best. Whether you're struggling with stress, anxiety, depression, or simply seeking personal growth, virtual therapy offers a safe and confidential space for exploration and healing. We  guide you on your journey towards a happier, healthier life. Take the first step towards positive change today.In the digital landscape of virtual therapy, distance is no longer a barrier to accessing quality mental health care.Your path to healing starts here, in the virtual therapy space where support is just a click away.</a:t>
            </a:r>
          </a:p>
        </p:txBody>
      </p:sp>
      <p:sp>
        <p:nvSpPr>
          <p:cNvPr id="7" name="Freeform 7"/>
          <p:cNvSpPr/>
          <p:nvPr/>
        </p:nvSpPr>
        <p:spPr>
          <a:xfrm>
            <a:off x="6298212" y="1315001"/>
            <a:ext cx="3775764" cy="5133334"/>
          </a:xfrm>
          <a:custGeom>
            <a:avLst/>
            <a:gdLst/>
            <a:ahLst/>
            <a:cxnLst/>
            <a:rect l="l" t="t" r="r" b="b"/>
            <a:pathLst>
              <a:path w="3775764" h="5133334">
                <a:moveTo>
                  <a:pt x="0" y="0"/>
                </a:moveTo>
                <a:lnTo>
                  <a:pt x="3775765" y="0"/>
                </a:lnTo>
                <a:lnTo>
                  <a:pt x="3775765" y="5133335"/>
                </a:lnTo>
                <a:lnTo>
                  <a:pt x="0" y="5133335"/>
                </a:lnTo>
                <a:lnTo>
                  <a:pt x="0" y="0"/>
                </a:lnTo>
                <a:close/>
              </a:path>
            </a:pathLst>
          </a:custGeom>
          <a:blipFill>
            <a:blip r:embed="rId2"/>
            <a:stretch>
              <a:fillRect l="-5475" t="-2055" r="-5475"/>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2521" y="-499382"/>
            <a:ext cx="4657124" cy="2699784"/>
            <a:chOff x="0" y="0"/>
            <a:chExt cx="2360974" cy="1368682"/>
          </a:xfrm>
        </p:grpSpPr>
        <p:sp>
          <p:nvSpPr>
            <p:cNvPr id="3" name="Freeform 3"/>
            <p:cNvSpPr/>
            <p:nvPr/>
          </p:nvSpPr>
          <p:spPr>
            <a:xfrm>
              <a:off x="0" y="0"/>
              <a:ext cx="2360974" cy="1368682"/>
            </a:xfrm>
            <a:custGeom>
              <a:avLst/>
              <a:gdLst/>
              <a:ahLst/>
              <a:cxnLst/>
              <a:rect l="l" t="t" r="r" b="b"/>
              <a:pathLst>
                <a:path w="2360974" h="1368682">
                  <a:moveTo>
                    <a:pt x="0" y="0"/>
                  </a:moveTo>
                  <a:lnTo>
                    <a:pt x="2360974" y="0"/>
                  </a:lnTo>
                  <a:lnTo>
                    <a:pt x="2360974" y="1368682"/>
                  </a:lnTo>
                  <a:lnTo>
                    <a:pt x="0" y="1368682"/>
                  </a:lnTo>
                  <a:close/>
                </a:path>
              </a:pathLst>
            </a:custGeom>
            <a:solidFill>
              <a:srgbClr val="E3E4E0"/>
            </a:solidFill>
          </p:spPr>
        </p:sp>
        <p:sp>
          <p:nvSpPr>
            <p:cNvPr id="4" name="TextBox 4"/>
            <p:cNvSpPr txBox="1"/>
            <p:nvPr/>
          </p:nvSpPr>
          <p:spPr>
            <a:xfrm>
              <a:off x="0" y="-19050"/>
              <a:ext cx="2360974" cy="1387732"/>
            </a:xfrm>
            <a:prstGeom prst="rect">
              <a:avLst/>
            </a:prstGeom>
          </p:spPr>
          <p:txBody>
            <a:bodyPr lIns="27093" tIns="27093" rIns="27093" bIns="27093" rtlCol="0" anchor="ctr"/>
            <a:lstStyle/>
            <a:p>
              <a:pPr algn="ctr">
                <a:lnSpc>
                  <a:spcPts val="1493"/>
                </a:lnSpc>
              </a:pPr>
              <a:endParaRPr/>
            </a:p>
          </p:txBody>
        </p:sp>
      </p:grpSp>
      <p:sp>
        <p:nvSpPr>
          <p:cNvPr id="5" name="TextBox 5"/>
          <p:cNvSpPr txBox="1"/>
          <p:nvPr/>
        </p:nvSpPr>
        <p:spPr>
          <a:xfrm>
            <a:off x="459277" y="864069"/>
            <a:ext cx="3889809"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ABOUT</a:t>
            </a:r>
          </a:p>
        </p:txBody>
      </p:sp>
      <p:grpSp>
        <p:nvGrpSpPr>
          <p:cNvPr id="6" name="Group 6"/>
          <p:cNvGrpSpPr/>
          <p:nvPr/>
        </p:nvGrpSpPr>
        <p:grpSpPr>
          <a:xfrm>
            <a:off x="4256747" y="5663718"/>
            <a:ext cx="5831978" cy="2699784"/>
            <a:chOff x="0" y="0"/>
            <a:chExt cx="2956577" cy="1368682"/>
          </a:xfrm>
        </p:grpSpPr>
        <p:sp>
          <p:nvSpPr>
            <p:cNvPr id="7" name="Freeform 7"/>
            <p:cNvSpPr/>
            <p:nvPr/>
          </p:nvSpPr>
          <p:spPr>
            <a:xfrm>
              <a:off x="0" y="0"/>
              <a:ext cx="2956577" cy="1368682"/>
            </a:xfrm>
            <a:custGeom>
              <a:avLst/>
              <a:gdLst/>
              <a:ahLst/>
              <a:cxnLst/>
              <a:rect l="l" t="t" r="r" b="b"/>
              <a:pathLst>
                <a:path w="2956577" h="1368682">
                  <a:moveTo>
                    <a:pt x="0" y="0"/>
                  </a:moveTo>
                  <a:lnTo>
                    <a:pt x="2956577" y="0"/>
                  </a:lnTo>
                  <a:lnTo>
                    <a:pt x="2956577" y="1368682"/>
                  </a:lnTo>
                  <a:lnTo>
                    <a:pt x="0" y="1368682"/>
                  </a:lnTo>
                  <a:close/>
                </a:path>
              </a:pathLst>
            </a:custGeom>
            <a:solidFill>
              <a:srgbClr val="E3E4E0"/>
            </a:solidFill>
          </p:spPr>
        </p:sp>
        <p:sp>
          <p:nvSpPr>
            <p:cNvPr id="8" name="TextBox 8"/>
            <p:cNvSpPr txBox="1"/>
            <p:nvPr/>
          </p:nvSpPr>
          <p:spPr>
            <a:xfrm>
              <a:off x="0" y="-19050"/>
              <a:ext cx="2956577" cy="1387732"/>
            </a:xfrm>
            <a:prstGeom prst="rect">
              <a:avLst/>
            </a:prstGeom>
          </p:spPr>
          <p:txBody>
            <a:bodyPr lIns="27093" tIns="27093" rIns="27093" bIns="27093" rtlCol="0" anchor="ctr"/>
            <a:lstStyle/>
            <a:p>
              <a:pPr algn="ctr">
                <a:lnSpc>
                  <a:spcPts val="1493"/>
                </a:lnSpc>
              </a:pPr>
              <a:endParaRPr/>
            </a:p>
          </p:txBody>
        </p:sp>
      </p:grpSp>
      <p:sp>
        <p:nvSpPr>
          <p:cNvPr id="9" name="Freeform 9"/>
          <p:cNvSpPr/>
          <p:nvPr/>
        </p:nvSpPr>
        <p:spPr>
          <a:xfrm>
            <a:off x="5025725" y="1480019"/>
            <a:ext cx="5063000" cy="4904786"/>
          </a:xfrm>
          <a:custGeom>
            <a:avLst/>
            <a:gdLst/>
            <a:ahLst/>
            <a:cxnLst/>
            <a:rect l="l" t="t" r="r" b="b"/>
            <a:pathLst>
              <a:path w="5063000" h="4904786">
                <a:moveTo>
                  <a:pt x="0" y="0"/>
                </a:moveTo>
                <a:lnTo>
                  <a:pt x="5063000" y="0"/>
                </a:lnTo>
                <a:lnTo>
                  <a:pt x="5063000" y="4904785"/>
                </a:lnTo>
                <a:lnTo>
                  <a:pt x="0" y="4904785"/>
                </a:lnTo>
                <a:lnTo>
                  <a:pt x="0" y="0"/>
                </a:lnTo>
                <a:close/>
              </a:path>
            </a:pathLst>
          </a:custGeom>
          <a:blipFill>
            <a:blip r:embed="rId2"/>
            <a:stretch>
              <a:fillRect t="-1612" b="-1612"/>
            </a:stretch>
          </a:blipFill>
        </p:spPr>
      </p:sp>
      <p:sp>
        <p:nvSpPr>
          <p:cNvPr id="10" name="TextBox 10"/>
          <p:cNvSpPr txBox="1"/>
          <p:nvPr/>
        </p:nvSpPr>
        <p:spPr>
          <a:xfrm>
            <a:off x="459277" y="1695069"/>
            <a:ext cx="5013448" cy="3588063"/>
          </a:xfrm>
          <a:prstGeom prst="rect">
            <a:avLst/>
          </a:prstGeom>
        </p:spPr>
        <p:txBody>
          <a:bodyPr lIns="0" tIns="0" rIns="0" bIns="0" rtlCol="0" anchor="t">
            <a:spAutoFit/>
          </a:bodyPr>
          <a:lstStyle/>
          <a:p>
            <a:pPr algn="just">
              <a:lnSpc>
                <a:spcPts val="2239"/>
              </a:lnSpc>
            </a:pPr>
            <a:r>
              <a:rPr lang="en-US" sz="1599">
                <a:solidFill>
                  <a:srgbClr val="000000"/>
                </a:solidFill>
                <a:latin typeface="Public Sans"/>
              </a:rPr>
              <a:t>It offers online counseling services, connecting clients with licensed therapists for personalized support. Our platform utilizes secure video sessions and messaging to facilitate confidential communication. Our therapists specialize in various areas such as anxiety, depression, and relationship issues, providing tailored guidance and strategies for coping and growth. Additionally, offers convenient appointment scheduling, flexible payment options, and innovative features like activity tracking to enhance mental wellness.  Experience the benefits of professional support from the comfort of your own space.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470" y="5479175"/>
            <a:ext cx="5213775" cy="2532585"/>
            <a:chOff x="0" y="0"/>
            <a:chExt cx="2574704" cy="1250659"/>
          </a:xfrm>
        </p:grpSpPr>
        <p:sp>
          <p:nvSpPr>
            <p:cNvPr id="3" name="Freeform 3"/>
            <p:cNvSpPr/>
            <p:nvPr/>
          </p:nvSpPr>
          <p:spPr>
            <a:xfrm>
              <a:off x="0" y="0"/>
              <a:ext cx="2574704" cy="1250659"/>
            </a:xfrm>
            <a:custGeom>
              <a:avLst/>
              <a:gdLst/>
              <a:ahLst/>
              <a:cxnLst/>
              <a:rect l="l" t="t" r="r" b="b"/>
              <a:pathLst>
                <a:path w="2574704" h="1250659">
                  <a:moveTo>
                    <a:pt x="0" y="0"/>
                  </a:moveTo>
                  <a:lnTo>
                    <a:pt x="2574704" y="0"/>
                  </a:lnTo>
                  <a:lnTo>
                    <a:pt x="2574704" y="1250659"/>
                  </a:lnTo>
                  <a:lnTo>
                    <a:pt x="0" y="1250659"/>
                  </a:lnTo>
                  <a:close/>
                </a:path>
              </a:pathLst>
            </a:custGeom>
            <a:solidFill>
              <a:srgbClr val="E3E4E0"/>
            </a:solidFill>
          </p:spPr>
        </p:sp>
        <p:sp>
          <p:nvSpPr>
            <p:cNvPr id="4" name="TextBox 4"/>
            <p:cNvSpPr txBox="1"/>
            <p:nvPr/>
          </p:nvSpPr>
          <p:spPr>
            <a:xfrm>
              <a:off x="0" y="-19050"/>
              <a:ext cx="2574704" cy="1269709"/>
            </a:xfrm>
            <a:prstGeom prst="rect">
              <a:avLst/>
            </a:prstGeom>
          </p:spPr>
          <p:txBody>
            <a:bodyPr lIns="27093" tIns="27093" rIns="27093" bIns="27093" rtlCol="0" anchor="ctr"/>
            <a:lstStyle/>
            <a:p>
              <a:pPr algn="ctr">
                <a:lnSpc>
                  <a:spcPts val="1493"/>
                </a:lnSpc>
              </a:pPr>
              <a:endParaRPr/>
            </a:p>
          </p:txBody>
        </p:sp>
      </p:grpSp>
      <p:grpSp>
        <p:nvGrpSpPr>
          <p:cNvPr id="5" name="Group 5"/>
          <p:cNvGrpSpPr/>
          <p:nvPr/>
        </p:nvGrpSpPr>
        <p:grpSpPr>
          <a:xfrm>
            <a:off x="5112306" y="1764136"/>
            <a:ext cx="4823314" cy="4981332"/>
            <a:chOff x="0" y="0"/>
            <a:chExt cx="6431085" cy="6641776"/>
          </a:xfrm>
        </p:grpSpPr>
        <p:pic>
          <p:nvPicPr>
            <p:cNvPr id="6" name="Picture 6"/>
            <p:cNvPicPr>
              <a:picLocks noChangeAspect="1"/>
            </p:cNvPicPr>
            <p:nvPr/>
          </p:nvPicPr>
          <p:blipFill>
            <a:blip r:embed="rId2"/>
            <a:srcRect l="22739" r="22739"/>
            <a:stretch>
              <a:fillRect/>
            </a:stretch>
          </p:blipFill>
          <p:spPr>
            <a:xfrm>
              <a:off x="0" y="0"/>
              <a:ext cx="6431085" cy="6641776"/>
            </a:xfrm>
            <a:prstGeom prst="rect">
              <a:avLst/>
            </a:prstGeom>
          </p:spPr>
        </p:pic>
      </p:grpSp>
      <p:grpSp>
        <p:nvGrpSpPr>
          <p:cNvPr id="7" name="Group 7"/>
          <p:cNvGrpSpPr/>
          <p:nvPr/>
        </p:nvGrpSpPr>
        <p:grpSpPr>
          <a:xfrm>
            <a:off x="5757610" y="-514082"/>
            <a:ext cx="4799976" cy="3021430"/>
            <a:chOff x="0" y="0"/>
            <a:chExt cx="2370358" cy="1492064"/>
          </a:xfrm>
        </p:grpSpPr>
        <p:sp>
          <p:nvSpPr>
            <p:cNvPr id="8" name="Freeform 8"/>
            <p:cNvSpPr/>
            <p:nvPr/>
          </p:nvSpPr>
          <p:spPr>
            <a:xfrm>
              <a:off x="0" y="0"/>
              <a:ext cx="2370358" cy="1492064"/>
            </a:xfrm>
            <a:custGeom>
              <a:avLst/>
              <a:gdLst/>
              <a:ahLst/>
              <a:cxnLst/>
              <a:rect l="l" t="t" r="r" b="b"/>
              <a:pathLst>
                <a:path w="2370358" h="1492064">
                  <a:moveTo>
                    <a:pt x="0" y="0"/>
                  </a:moveTo>
                  <a:lnTo>
                    <a:pt x="2370358" y="0"/>
                  </a:lnTo>
                  <a:lnTo>
                    <a:pt x="2370358" y="1492064"/>
                  </a:lnTo>
                  <a:lnTo>
                    <a:pt x="0" y="1492064"/>
                  </a:lnTo>
                  <a:close/>
                </a:path>
              </a:pathLst>
            </a:custGeom>
            <a:solidFill>
              <a:srgbClr val="E3E4E0"/>
            </a:solidFill>
          </p:spPr>
        </p:sp>
        <p:sp>
          <p:nvSpPr>
            <p:cNvPr id="9" name="TextBox 9"/>
            <p:cNvSpPr txBox="1"/>
            <p:nvPr/>
          </p:nvSpPr>
          <p:spPr>
            <a:xfrm>
              <a:off x="0" y="-19050"/>
              <a:ext cx="2370358" cy="1511114"/>
            </a:xfrm>
            <a:prstGeom prst="rect">
              <a:avLst/>
            </a:prstGeom>
          </p:spPr>
          <p:txBody>
            <a:bodyPr lIns="27093" tIns="27093" rIns="27093" bIns="27093" rtlCol="0" anchor="ctr"/>
            <a:lstStyle/>
            <a:p>
              <a:pPr algn="ctr">
                <a:lnSpc>
                  <a:spcPts val="1493"/>
                </a:lnSpc>
              </a:pPr>
              <a:endParaRPr/>
            </a:p>
          </p:txBody>
        </p:sp>
      </p:grpSp>
      <p:sp>
        <p:nvSpPr>
          <p:cNvPr id="10" name="TextBox 10"/>
          <p:cNvSpPr txBox="1"/>
          <p:nvPr/>
        </p:nvSpPr>
        <p:spPr>
          <a:xfrm>
            <a:off x="340472" y="1874961"/>
            <a:ext cx="5058032" cy="3311863"/>
          </a:xfrm>
          <a:prstGeom prst="rect">
            <a:avLst/>
          </a:prstGeom>
        </p:spPr>
        <p:txBody>
          <a:bodyPr lIns="0" tIns="0" rIns="0" bIns="0" rtlCol="0" anchor="t">
            <a:spAutoFit/>
          </a:bodyPr>
          <a:lstStyle/>
          <a:p>
            <a:pPr marL="345438" lvl="1" indent="-172719">
              <a:lnSpc>
                <a:spcPts val="2239"/>
              </a:lnSpc>
              <a:buFont typeface="Arial"/>
              <a:buChar char="•"/>
            </a:pPr>
            <a:r>
              <a:rPr lang="en-US" sz="1599">
                <a:solidFill>
                  <a:srgbClr val="000000"/>
                </a:solidFill>
                <a:latin typeface="Public Sans"/>
              </a:rPr>
              <a:t>Virtual therapy sessions conducted through video calls and messaging platforms.</a:t>
            </a:r>
          </a:p>
          <a:p>
            <a:pPr marL="345438" lvl="1" indent="-172719">
              <a:lnSpc>
                <a:spcPts val="2239"/>
              </a:lnSpc>
              <a:buFont typeface="Arial"/>
              <a:buChar char="•"/>
            </a:pPr>
            <a:r>
              <a:rPr lang="en-US" sz="1599">
                <a:solidFill>
                  <a:srgbClr val="000000"/>
                </a:solidFill>
                <a:latin typeface="Public Sans"/>
              </a:rPr>
              <a:t>Utilization of chatbots for initial assessments and ongoing support.</a:t>
            </a:r>
          </a:p>
          <a:p>
            <a:pPr marL="345438" lvl="1" indent="-172719">
              <a:lnSpc>
                <a:spcPts val="2239"/>
              </a:lnSpc>
              <a:buFont typeface="Arial"/>
              <a:buChar char="•"/>
            </a:pPr>
            <a:r>
              <a:rPr lang="en-US" sz="1599">
                <a:solidFill>
                  <a:srgbClr val="000000"/>
                </a:solidFill>
                <a:latin typeface="Public Sans"/>
              </a:rPr>
              <a:t>Personalized treatment plans developed based on client needs and preferences.</a:t>
            </a:r>
          </a:p>
          <a:p>
            <a:pPr marL="345438" lvl="1" indent="-172719">
              <a:lnSpc>
                <a:spcPts val="2239"/>
              </a:lnSpc>
              <a:buFont typeface="Arial"/>
              <a:buChar char="•"/>
            </a:pPr>
            <a:r>
              <a:rPr lang="en-US" sz="1599">
                <a:solidFill>
                  <a:srgbClr val="000000"/>
                </a:solidFill>
                <a:latin typeface="Public Sans"/>
              </a:rPr>
              <a:t>Accessible from anywhere with an internet connection.</a:t>
            </a:r>
          </a:p>
          <a:p>
            <a:pPr marL="345438" lvl="1" indent="-172719">
              <a:lnSpc>
                <a:spcPts val="2239"/>
              </a:lnSpc>
              <a:buFont typeface="Arial"/>
              <a:buChar char="•"/>
            </a:pPr>
            <a:r>
              <a:rPr lang="en-US" sz="1599">
                <a:solidFill>
                  <a:srgbClr val="000000"/>
                </a:solidFill>
                <a:latin typeface="Public Sans"/>
              </a:rPr>
              <a:t>Empowering clients to navigate challenges and improve mental well-being through innovative digital tools and support.</a:t>
            </a:r>
          </a:p>
          <a:p>
            <a:pPr>
              <a:lnSpc>
                <a:spcPts val="2239"/>
              </a:lnSpc>
            </a:pPr>
            <a:endParaRPr lang="en-US" sz="1599">
              <a:solidFill>
                <a:srgbClr val="000000"/>
              </a:solidFill>
              <a:latin typeface="Public Sans"/>
            </a:endParaRPr>
          </a:p>
        </p:txBody>
      </p:sp>
      <p:sp>
        <p:nvSpPr>
          <p:cNvPr id="11" name="TextBox 11"/>
          <p:cNvSpPr txBox="1"/>
          <p:nvPr/>
        </p:nvSpPr>
        <p:spPr>
          <a:xfrm>
            <a:off x="610534" y="645795"/>
            <a:ext cx="3247258"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WHAT WE 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3741352"/>
            <a:chOff x="0" y="0"/>
            <a:chExt cx="4816593" cy="1847581"/>
          </a:xfrm>
        </p:grpSpPr>
        <p:sp>
          <p:nvSpPr>
            <p:cNvPr id="3" name="Freeform 3"/>
            <p:cNvSpPr/>
            <p:nvPr/>
          </p:nvSpPr>
          <p:spPr>
            <a:xfrm>
              <a:off x="0" y="0"/>
              <a:ext cx="4816592" cy="1847581"/>
            </a:xfrm>
            <a:custGeom>
              <a:avLst/>
              <a:gdLst/>
              <a:ahLst/>
              <a:cxnLst/>
              <a:rect l="l" t="t" r="r" b="b"/>
              <a:pathLst>
                <a:path w="4816592" h="1847581">
                  <a:moveTo>
                    <a:pt x="0" y="0"/>
                  </a:moveTo>
                  <a:lnTo>
                    <a:pt x="4816592" y="0"/>
                  </a:lnTo>
                  <a:lnTo>
                    <a:pt x="4816592" y="1847581"/>
                  </a:lnTo>
                  <a:lnTo>
                    <a:pt x="0" y="1847581"/>
                  </a:lnTo>
                  <a:close/>
                </a:path>
              </a:pathLst>
            </a:custGeom>
            <a:solidFill>
              <a:srgbClr val="E3E4E0"/>
            </a:solidFill>
          </p:spPr>
        </p:sp>
        <p:sp>
          <p:nvSpPr>
            <p:cNvPr id="4" name="TextBox 4"/>
            <p:cNvSpPr txBox="1"/>
            <p:nvPr/>
          </p:nvSpPr>
          <p:spPr>
            <a:xfrm>
              <a:off x="0" y="-19050"/>
              <a:ext cx="4816593" cy="1866631"/>
            </a:xfrm>
            <a:prstGeom prst="rect">
              <a:avLst/>
            </a:prstGeom>
          </p:spPr>
          <p:txBody>
            <a:bodyPr lIns="27093" tIns="27093" rIns="27093" bIns="27093" rtlCol="0" anchor="ctr"/>
            <a:lstStyle/>
            <a:p>
              <a:pPr algn="ctr">
                <a:lnSpc>
                  <a:spcPts val="1493"/>
                </a:lnSpc>
              </a:pPr>
              <a:endParaRPr/>
            </a:p>
          </p:txBody>
        </p:sp>
      </p:grpSp>
      <p:grpSp>
        <p:nvGrpSpPr>
          <p:cNvPr id="5" name="Group 5"/>
          <p:cNvGrpSpPr/>
          <p:nvPr/>
        </p:nvGrpSpPr>
        <p:grpSpPr>
          <a:xfrm>
            <a:off x="136272" y="4587526"/>
            <a:ext cx="1962700" cy="1613580"/>
            <a:chOff x="0" y="0"/>
            <a:chExt cx="2616933" cy="2151440"/>
          </a:xfrm>
        </p:grpSpPr>
        <p:pic>
          <p:nvPicPr>
            <p:cNvPr id="6" name="Picture 6"/>
            <p:cNvPicPr>
              <a:picLocks noChangeAspect="1"/>
            </p:cNvPicPr>
            <p:nvPr/>
          </p:nvPicPr>
          <p:blipFill>
            <a:blip r:embed="rId2"/>
            <a:srcRect t="11830" b="11830"/>
            <a:stretch>
              <a:fillRect/>
            </a:stretch>
          </p:blipFill>
          <p:spPr>
            <a:xfrm>
              <a:off x="0" y="0"/>
              <a:ext cx="2616933" cy="2151440"/>
            </a:xfrm>
            <a:prstGeom prst="rect">
              <a:avLst/>
            </a:prstGeom>
          </p:spPr>
        </p:pic>
      </p:grpSp>
      <p:grpSp>
        <p:nvGrpSpPr>
          <p:cNvPr id="7" name="Group 7"/>
          <p:cNvGrpSpPr/>
          <p:nvPr/>
        </p:nvGrpSpPr>
        <p:grpSpPr>
          <a:xfrm>
            <a:off x="2276799" y="1657823"/>
            <a:ext cx="1869216" cy="1839521"/>
            <a:chOff x="0" y="0"/>
            <a:chExt cx="2492288" cy="2452694"/>
          </a:xfrm>
        </p:grpSpPr>
        <p:pic>
          <p:nvPicPr>
            <p:cNvPr id="8" name="Picture 8"/>
            <p:cNvPicPr>
              <a:picLocks noChangeAspect="1"/>
            </p:cNvPicPr>
            <p:nvPr/>
          </p:nvPicPr>
          <p:blipFill>
            <a:blip r:embed="rId3"/>
            <a:srcRect t="794" b="794"/>
            <a:stretch>
              <a:fillRect/>
            </a:stretch>
          </p:blipFill>
          <p:spPr>
            <a:xfrm>
              <a:off x="0" y="0"/>
              <a:ext cx="2492288" cy="2452694"/>
            </a:xfrm>
            <a:prstGeom prst="rect">
              <a:avLst/>
            </a:prstGeom>
          </p:spPr>
        </p:pic>
      </p:grpSp>
      <p:sp>
        <p:nvSpPr>
          <p:cNvPr id="11" name="TextBox 11"/>
          <p:cNvSpPr txBox="1"/>
          <p:nvPr/>
        </p:nvSpPr>
        <p:spPr>
          <a:xfrm>
            <a:off x="2247896" y="4546444"/>
            <a:ext cx="2690647" cy="1654661"/>
          </a:xfrm>
          <a:prstGeom prst="rect">
            <a:avLst/>
          </a:prstGeom>
        </p:spPr>
        <p:txBody>
          <a:bodyPr lIns="0" tIns="0" rIns="0" bIns="0" rtlCol="0" anchor="t">
            <a:spAutoFit/>
          </a:bodyPr>
          <a:lstStyle/>
          <a:p>
            <a:pPr>
              <a:lnSpc>
                <a:spcPts val="2239"/>
              </a:lnSpc>
            </a:pPr>
            <a:r>
              <a:rPr lang="en-US" sz="1599">
                <a:solidFill>
                  <a:srgbClr val="000000"/>
                </a:solidFill>
                <a:latin typeface="Public Sans"/>
              </a:rPr>
              <a:t>Telemedicine: Integrating mental health services into primary care settings, offering holistic healthcare solutions.</a:t>
            </a:r>
          </a:p>
          <a:p>
            <a:pPr algn="just">
              <a:lnSpc>
                <a:spcPts val="2239"/>
              </a:lnSpc>
            </a:pPr>
            <a:endParaRPr lang="en-US" sz="1599">
              <a:solidFill>
                <a:srgbClr val="000000"/>
              </a:solidFill>
              <a:latin typeface="Public Sans"/>
            </a:endParaRPr>
          </a:p>
        </p:txBody>
      </p:sp>
      <p:grpSp>
        <p:nvGrpSpPr>
          <p:cNvPr id="12" name="Group 12"/>
          <p:cNvGrpSpPr/>
          <p:nvPr/>
        </p:nvGrpSpPr>
        <p:grpSpPr>
          <a:xfrm>
            <a:off x="4938543" y="4587526"/>
            <a:ext cx="1962700" cy="1613580"/>
            <a:chOff x="0" y="0"/>
            <a:chExt cx="2616933" cy="2151440"/>
          </a:xfrm>
        </p:grpSpPr>
        <p:pic>
          <p:nvPicPr>
            <p:cNvPr id="13" name="Picture 13"/>
            <p:cNvPicPr>
              <a:picLocks noChangeAspect="1"/>
            </p:cNvPicPr>
            <p:nvPr/>
          </p:nvPicPr>
          <p:blipFill>
            <a:blip r:embed="rId4"/>
            <a:srcRect t="11591" b="11591"/>
            <a:stretch>
              <a:fillRect/>
            </a:stretch>
          </p:blipFill>
          <p:spPr>
            <a:xfrm>
              <a:off x="0" y="0"/>
              <a:ext cx="2616933" cy="2151440"/>
            </a:xfrm>
            <a:prstGeom prst="rect">
              <a:avLst/>
            </a:prstGeom>
          </p:spPr>
        </p:pic>
      </p:grpSp>
      <p:sp>
        <p:nvSpPr>
          <p:cNvPr id="14" name="TextBox 14"/>
          <p:cNvSpPr txBox="1"/>
          <p:nvPr/>
        </p:nvSpPr>
        <p:spPr>
          <a:xfrm>
            <a:off x="7053643" y="4549426"/>
            <a:ext cx="2690647" cy="1654661"/>
          </a:xfrm>
          <a:prstGeom prst="rect">
            <a:avLst/>
          </a:prstGeom>
        </p:spPr>
        <p:txBody>
          <a:bodyPr lIns="0" tIns="0" rIns="0" bIns="0" rtlCol="0" anchor="t">
            <a:spAutoFit/>
          </a:bodyPr>
          <a:lstStyle/>
          <a:p>
            <a:pPr>
              <a:lnSpc>
                <a:spcPts val="2239"/>
              </a:lnSpc>
            </a:pPr>
            <a:r>
              <a:rPr lang="en-US" sz="1599">
                <a:solidFill>
                  <a:srgbClr val="000000"/>
                </a:solidFill>
                <a:latin typeface="Public Sans"/>
              </a:rPr>
              <a:t>Workshops and group therapy: Facilitating group sessions and workshops remotely, allowing greater participation and engagement.</a:t>
            </a:r>
          </a:p>
        </p:txBody>
      </p:sp>
      <p:sp>
        <p:nvSpPr>
          <p:cNvPr id="15" name="TextBox 15"/>
          <p:cNvSpPr txBox="1"/>
          <p:nvPr/>
        </p:nvSpPr>
        <p:spPr>
          <a:xfrm>
            <a:off x="4475647" y="1823051"/>
            <a:ext cx="3220554" cy="1509067"/>
          </a:xfrm>
          <a:prstGeom prst="rect">
            <a:avLst/>
          </a:prstGeom>
        </p:spPr>
        <p:txBody>
          <a:bodyPr wrap="square" lIns="0" tIns="0" rIns="0" bIns="0" rtlCol="0" anchor="t">
            <a:spAutoFit/>
          </a:bodyPr>
          <a:lstStyle/>
          <a:p>
            <a:pPr>
              <a:lnSpc>
                <a:spcPts val="2383"/>
              </a:lnSpc>
            </a:pPr>
            <a:r>
              <a:rPr lang="en-US" sz="1599" dirty="0">
                <a:solidFill>
                  <a:srgbClr val="000000"/>
                </a:solidFill>
                <a:latin typeface="Public Sans"/>
              </a:rPr>
              <a:t>Mental health treatment: Providing individual therapy, couples counseling, and family therapy sessions remotely.</a:t>
            </a:r>
          </a:p>
          <a:p>
            <a:pPr>
              <a:lnSpc>
                <a:spcPts val="2383"/>
              </a:lnSpc>
            </a:pPr>
            <a:endParaRPr lang="en-US" sz="1599" dirty="0">
              <a:solidFill>
                <a:srgbClr val="000000"/>
              </a:solidFill>
              <a:latin typeface="Public Sans"/>
            </a:endParaRPr>
          </a:p>
        </p:txBody>
      </p:sp>
      <p:sp>
        <p:nvSpPr>
          <p:cNvPr id="16" name="TextBox 16"/>
          <p:cNvSpPr txBox="1"/>
          <p:nvPr/>
        </p:nvSpPr>
        <p:spPr>
          <a:xfrm>
            <a:off x="285197" y="380683"/>
            <a:ext cx="4190450"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12769" y="2358565"/>
            <a:ext cx="4415481" cy="5326122"/>
            <a:chOff x="0" y="0"/>
            <a:chExt cx="2180484" cy="2630183"/>
          </a:xfrm>
        </p:grpSpPr>
        <p:sp>
          <p:nvSpPr>
            <p:cNvPr id="3" name="Freeform 3"/>
            <p:cNvSpPr/>
            <p:nvPr/>
          </p:nvSpPr>
          <p:spPr>
            <a:xfrm>
              <a:off x="0" y="0"/>
              <a:ext cx="2180485" cy="2630183"/>
            </a:xfrm>
            <a:custGeom>
              <a:avLst/>
              <a:gdLst/>
              <a:ahLst/>
              <a:cxnLst/>
              <a:rect l="l" t="t" r="r" b="b"/>
              <a:pathLst>
                <a:path w="2180485" h="2630183">
                  <a:moveTo>
                    <a:pt x="0" y="0"/>
                  </a:moveTo>
                  <a:lnTo>
                    <a:pt x="2180485" y="0"/>
                  </a:lnTo>
                  <a:lnTo>
                    <a:pt x="2180485" y="2630183"/>
                  </a:lnTo>
                  <a:lnTo>
                    <a:pt x="0" y="2630183"/>
                  </a:lnTo>
                  <a:close/>
                </a:path>
              </a:pathLst>
            </a:custGeom>
            <a:solidFill>
              <a:srgbClr val="E3E4E0"/>
            </a:solidFill>
          </p:spPr>
        </p:sp>
        <p:sp>
          <p:nvSpPr>
            <p:cNvPr id="4" name="TextBox 4"/>
            <p:cNvSpPr txBox="1"/>
            <p:nvPr/>
          </p:nvSpPr>
          <p:spPr>
            <a:xfrm>
              <a:off x="0" y="-19050"/>
              <a:ext cx="2180484" cy="2649233"/>
            </a:xfrm>
            <a:prstGeom prst="rect">
              <a:avLst/>
            </a:prstGeom>
          </p:spPr>
          <p:txBody>
            <a:bodyPr lIns="27093" tIns="27093" rIns="27093" bIns="27093" rtlCol="0" anchor="ctr"/>
            <a:lstStyle/>
            <a:p>
              <a:pPr algn="ctr">
                <a:lnSpc>
                  <a:spcPts val="1493"/>
                </a:lnSpc>
              </a:pPr>
              <a:endParaRPr/>
            </a:p>
          </p:txBody>
        </p:sp>
      </p:grpSp>
      <p:sp>
        <p:nvSpPr>
          <p:cNvPr id="6" name="TextBox 6"/>
          <p:cNvSpPr txBox="1"/>
          <p:nvPr/>
        </p:nvSpPr>
        <p:spPr>
          <a:xfrm>
            <a:off x="731520" y="1538912"/>
            <a:ext cx="8596604" cy="2707023"/>
          </a:xfrm>
          <a:prstGeom prst="rect">
            <a:avLst/>
          </a:prstGeom>
        </p:spPr>
        <p:txBody>
          <a:bodyPr lIns="0" tIns="0" rIns="0" bIns="0" rtlCol="0" anchor="t">
            <a:spAutoFit/>
          </a:bodyPr>
          <a:lstStyle/>
          <a:p>
            <a:pPr algn="just"/>
            <a:r>
              <a:rPr lang="en-US" sz="1599" dirty="0">
                <a:solidFill>
                  <a:srgbClr val="000000"/>
                </a:solidFill>
                <a:latin typeface="Public Sans"/>
              </a:rPr>
              <a:t>Accessibility: Reach individuals who may not have access to traditional therapy</a:t>
            </a:r>
          </a:p>
          <a:p>
            <a:pPr algn="just"/>
            <a:endParaRPr lang="en-US" sz="1599" dirty="0">
              <a:solidFill>
                <a:srgbClr val="000000"/>
              </a:solidFill>
              <a:latin typeface="Public Sans"/>
            </a:endParaRPr>
          </a:p>
          <a:p>
            <a:pPr algn="just"/>
            <a:r>
              <a:rPr lang="en-US" sz="1599" dirty="0">
                <a:solidFill>
                  <a:srgbClr val="000000"/>
                </a:solidFill>
                <a:latin typeface="Public Sans"/>
              </a:rPr>
              <a:t>Convenience: Eliminate barriers like transportation and scheduling conflicts</a:t>
            </a:r>
          </a:p>
          <a:p>
            <a:pPr algn="just"/>
            <a:endParaRPr lang="en-US" sz="1599" dirty="0">
              <a:solidFill>
                <a:srgbClr val="000000"/>
              </a:solidFill>
              <a:latin typeface="Public Sans"/>
            </a:endParaRPr>
          </a:p>
          <a:p>
            <a:pPr algn="just"/>
            <a:r>
              <a:rPr lang="en-US" sz="1599" dirty="0">
                <a:solidFill>
                  <a:srgbClr val="000000"/>
                </a:solidFill>
                <a:latin typeface="Public Sans"/>
              </a:rPr>
              <a:t>Comfort: Allow clients to engage from the comfort of their own homes</a:t>
            </a:r>
          </a:p>
          <a:p>
            <a:pPr algn="just"/>
            <a:endParaRPr lang="en-US" sz="1599" dirty="0">
              <a:solidFill>
                <a:srgbClr val="000000"/>
              </a:solidFill>
              <a:latin typeface="Public Sans"/>
            </a:endParaRPr>
          </a:p>
          <a:p>
            <a:pPr algn="just"/>
            <a:r>
              <a:rPr lang="en-US" sz="1599" dirty="0">
                <a:solidFill>
                  <a:srgbClr val="000000"/>
                </a:solidFill>
                <a:latin typeface="Public Sans"/>
              </a:rPr>
              <a:t>Anonymity: Provide a sense of anonymity that may encourage open expression</a:t>
            </a:r>
          </a:p>
          <a:p>
            <a:pPr algn="just"/>
            <a:endParaRPr lang="en-US" sz="1599" dirty="0">
              <a:solidFill>
                <a:srgbClr val="000000"/>
              </a:solidFill>
              <a:latin typeface="Public Sans"/>
            </a:endParaRPr>
          </a:p>
          <a:p>
            <a:pPr algn="just"/>
            <a:r>
              <a:rPr lang="en-US" sz="1599" dirty="0">
                <a:solidFill>
                  <a:srgbClr val="000000"/>
                </a:solidFill>
                <a:latin typeface="Public Sans"/>
              </a:rPr>
              <a:t>Privacy and Comfort: Providing a safe environment for clients to engage in therapy.</a:t>
            </a:r>
          </a:p>
          <a:p>
            <a:pPr algn="just"/>
            <a:endParaRPr lang="en-US" sz="1599" dirty="0">
              <a:solidFill>
                <a:srgbClr val="000000"/>
              </a:solidFill>
              <a:latin typeface="Public Sans"/>
            </a:endParaRPr>
          </a:p>
          <a:p>
            <a:pPr algn="just"/>
            <a:r>
              <a:rPr lang="en-US" sz="1599" dirty="0">
                <a:solidFill>
                  <a:srgbClr val="000000"/>
                </a:solidFill>
                <a:latin typeface="Public Sans"/>
              </a:rPr>
              <a:t>Personalization: Tailoring interventions to meet  unique  preferences of each individual.</a:t>
            </a:r>
          </a:p>
        </p:txBody>
      </p:sp>
      <p:sp>
        <p:nvSpPr>
          <p:cNvPr id="7" name="TextBox 7"/>
          <p:cNvSpPr txBox="1"/>
          <p:nvPr/>
        </p:nvSpPr>
        <p:spPr>
          <a:xfrm>
            <a:off x="627786" y="551236"/>
            <a:ext cx="3247258"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ADVANTAGE</a:t>
            </a:r>
          </a:p>
        </p:txBody>
      </p:sp>
      <p:pic>
        <p:nvPicPr>
          <p:cNvPr id="1026" name="Picture 2" descr="Online Therapy Icon. Monochrome Sign from Psychotherapy Collection.  Creative Online Therapy Icon Illustration for Web Stock Vector -  Illustration of psychologist, online: 233504998">
            <a:extLst>
              <a:ext uri="{FF2B5EF4-FFF2-40B4-BE49-F238E27FC236}">
                <a16:creationId xmlns:a16="http://schemas.microsoft.com/office/drawing/2014/main" id="{BB0624E9-8A51-D918-90DB-40E79EE5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150" y="4245935"/>
            <a:ext cx="5520985" cy="3265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366726" y="0"/>
            <a:ext cx="3386874" cy="7315200"/>
            <a:chOff x="0" y="0"/>
            <a:chExt cx="1672531" cy="3612444"/>
          </a:xfrm>
        </p:grpSpPr>
        <p:sp>
          <p:nvSpPr>
            <p:cNvPr id="3" name="Freeform 3"/>
            <p:cNvSpPr/>
            <p:nvPr/>
          </p:nvSpPr>
          <p:spPr>
            <a:xfrm>
              <a:off x="0" y="0"/>
              <a:ext cx="1672530" cy="3612445"/>
            </a:xfrm>
            <a:custGeom>
              <a:avLst/>
              <a:gdLst/>
              <a:ahLst/>
              <a:cxnLst/>
              <a:rect l="l" t="t" r="r" b="b"/>
              <a:pathLst>
                <a:path w="1672530" h="3612445">
                  <a:moveTo>
                    <a:pt x="0" y="0"/>
                  </a:moveTo>
                  <a:lnTo>
                    <a:pt x="1672530" y="0"/>
                  </a:lnTo>
                  <a:lnTo>
                    <a:pt x="1672530" y="3612445"/>
                  </a:lnTo>
                  <a:lnTo>
                    <a:pt x="0" y="3612445"/>
                  </a:lnTo>
                  <a:close/>
                </a:path>
              </a:pathLst>
            </a:custGeom>
            <a:solidFill>
              <a:srgbClr val="E3E4E0"/>
            </a:solidFill>
          </p:spPr>
        </p:sp>
        <p:sp>
          <p:nvSpPr>
            <p:cNvPr id="4" name="TextBox 4"/>
            <p:cNvSpPr txBox="1"/>
            <p:nvPr/>
          </p:nvSpPr>
          <p:spPr>
            <a:xfrm>
              <a:off x="0" y="-19050"/>
              <a:ext cx="1672531" cy="3631494"/>
            </a:xfrm>
            <a:prstGeom prst="rect">
              <a:avLst/>
            </a:prstGeom>
          </p:spPr>
          <p:txBody>
            <a:bodyPr lIns="27093" tIns="27093" rIns="27093" bIns="27093" rtlCol="0" anchor="ctr"/>
            <a:lstStyle/>
            <a:p>
              <a:pPr algn="ctr">
                <a:lnSpc>
                  <a:spcPts val="1493"/>
                </a:lnSpc>
              </a:pPr>
              <a:endParaRPr/>
            </a:p>
          </p:txBody>
        </p:sp>
      </p:grpSp>
      <p:grpSp>
        <p:nvGrpSpPr>
          <p:cNvPr id="5" name="Group 5"/>
          <p:cNvGrpSpPr/>
          <p:nvPr/>
        </p:nvGrpSpPr>
        <p:grpSpPr>
          <a:xfrm>
            <a:off x="5384790" y="1673496"/>
            <a:ext cx="4368810" cy="3968208"/>
            <a:chOff x="0" y="0"/>
            <a:chExt cx="5825080" cy="5290944"/>
          </a:xfrm>
        </p:grpSpPr>
        <p:pic>
          <p:nvPicPr>
            <p:cNvPr id="6" name="Picture 6"/>
            <p:cNvPicPr>
              <a:picLocks noChangeAspect="1"/>
            </p:cNvPicPr>
            <p:nvPr/>
          </p:nvPicPr>
          <p:blipFill>
            <a:blip r:embed="rId2"/>
            <a:srcRect t="7529" b="7529"/>
            <a:stretch>
              <a:fillRect/>
            </a:stretch>
          </p:blipFill>
          <p:spPr>
            <a:xfrm>
              <a:off x="0" y="0"/>
              <a:ext cx="5825080" cy="5290944"/>
            </a:xfrm>
            <a:prstGeom prst="rect">
              <a:avLst/>
            </a:prstGeom>
          </p:spPr>
        </p:pic>
      </p:grpSp>
      <p:sp>
        <p:nvSpPr>
          <p:cNvPr id="7" name="TextBox 7"/>
          <p:cNvSpPr txBox="1"/>
          <p:nvPr/>
        </p:nvSpPr>
        <p:spPr>
          <a:xfrm>
            <a:off x="432809" y="826412"/>
            <a:ext cx="5818086" cy="1235075"/>
          </a:xfrm>
          <a:prstGeom prst="rect">
            <a:avLst/>
          </a:prstGeom>
        </p:spPr>
        <p:txBody>
          <a:bodyPr lIns="0" tIns="0" rIns="0" bIns="0" rtlCol="0" anchor="t">
            <a:spAutoFit/>
          </a:bodyPr>
          <a:lstStyle/>
          <a:p>
            <a:pPr>
              <a:lnSpc>
                <a:spcPts val="4900"/>
              </a:lnSpc>
            </a:pPr>
            <a:r>
              <a:rPr lang="en-US" sz="3500" spc="175" dirty="0">
                <a:solidFill>
                  <a:srgbClr val="000000"/>
                </a:solidFill>
                <a:latin typeface="Public Sans Bold"/>
              </a:rPr>
              <a:t>EFFECTIVENESS OF VIRTUAL THERAPY</a:t>
            </a:r>
          </a:p>
        </p:txBody>
      </p:sp>
      <p:sp>
        <p:nvSpPr>
          <p:cNvPr id="8" name="TextBox 8"/>
          <p:cNvSpPr txBox="1"/>
          <p:nvPr/>
        </p:nvSpPr>
        <p:spPr>
          <a:xfrm>
            <a:off x="548640" y="2394304"/>
            <a:ext cx="4530811" cy="2759462"/>
          </a:xfrm>
          <a:prstGeom prst="rect">
            <a:avLst/>
          </a:prstGeom>
        </p:spPr>
        <p:txBody>
          <a:bodyPr lIns="0" tIns="0" rIns="0" bIns="0" rtlCol="0" anchor="t">
            <a:spAutoFit/>
          </a:bodyPr>
          <a:lstStyle/>
          <a:p>
            <a:pPr algn="just">
              <a:lnSpc>
                <a:spcPts val="2239"/>
              </a:lnSpc>
            </a:pPr>
            <a:r>
              <a:rPr lang="en-US" sz="1599">
                <a:solidFill>
                  <a:srgbClr val="000000"/>
                </a:solidFill>
                <a:latin typeface="Public Sans"/>
              </a:rPr>
              <a:t>Research consistently demonstrates the efficacy of virtual therapy across a range of mental health conditions, including depression, anxiety, trauma-related disorders, and substance use disorders. Meta-analyses and systematic reviews have underscored the comparability of outcomes between virtual and in-person therapy modalities, highlighting the potential of virtual therapy as a viable and evidence-based treatment option.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646</Words>
  <Application>Microsoft Office PowerPoint</Application>
  <PresentationFormat>Custom</PresentationFormat>
  <Paragraphs>50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Public Sans Bold</vt:lpstr>
      <vt:lpstr>Cinzel Decorative</vt:lpstr>
      <vt:lpstr>Wingdings</vt:lpstr>
      <vt:lpstr>Alice</vt:lpstr>
      <vt:lpstr>Public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Minimalist Neutral Company Presentation</dc:title>
  <cp:lastModifiedBy>YASH PETHANI</cp:lastModifiedBy>
  <cp:revision>6</cp:revision>
  <dcterms:created xsi:type="dcterms:W3CDTF">2006-08-16T00:00:00Z</dcterms:created>
  <dcterms:modified xsi:type="dcterms:W3CDTF">2024-06-10T06:43:17Z</dcterms:modified>
  <dc:identifier>DAF9bX8tD3M</dc:identifier>
</cp:coreProperties>
</file>