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video/unknown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5" r:id="rId3"/>
    <p:sldId id="258" r:id="rId4"/>
    <p:sldId id="259" r:id="rId5"/>
    <p:sldId id="257" r:id="rId6"/>
    <p:sldId id="260" r:id="rId7"/>
    <p:sldId id="261" r:id="rId8"/>
    <p:sldId id="262" r:id="rId9"/>
    <p:sldId id="272" r:id="rId10"/>
    <p:sldId id="263" r:id="rId11"/>
    <p:sldId id="267" r:id="rId12"/>
    <p:sldId id="271" r:id="rId13"/>
    <p:sldId id="273" r:id="rId14"/>
    <p:sldId id="274" r:id="rId15"/>
    <p:sldId id="275" r:id="rId16"/>
    <p:sldId id="268" r:id="rId17"/>
    <p:sldId id="269" r:id="rId18"/>
    <p:sldId id="276" r:id="rId19"/>
    <p:sldId id="277" r:id="rId20"/>
    <p:sldId id="278" r:id="rId21"/>
    <p:sldId id="270" r:id="rId22"/>
    <p:sldId id="279" r:id="rId23"/>
    <p:sldId id="280" r:id="rId24"/>
    <p:sldId id="281" r:id="rId25"/>
    <p:sldId id="282" r:id="rId26"/>
    <p:sldId id="283" r:id="rId27"/>
    <p:sldId id="26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85" autoAdjust="0"/>
    <p:restoredTop sz="94660"/>
  </p:normalViewPr>
  <p:slideViewPr>
    <p:cSldViewPr snapToGrid="0">
      <p:cViewPr varScale="1">
        <p:scale>
          <a:sx n="71" d="100"/>
          <a:sy n="71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ACTION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0.20685932169998486"/>
                  <c:y val="-8.8896635262355486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23641065337141137"/>
                  <c:y val="8.445180349923756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Class 1</c:v>
                </c:pt>
                <c:pt idx="1">
                  <c:v>Class 0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30872</c:v>
                </c:pt>
                <c:pt idx="1">
                  <c:v>1897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670F-7D53-4FDD-ACC9-2B8F9513762F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175E-270B-4975-AE98-D6D4AEB76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03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670F-7D53-4FDD-ACC9-2B8F9513762F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175E-270B-4975-AE98-D6D4AEB76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90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670F-7D53-4FDD-ACC9-2B8F9513762F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175E-270B-4975-AE98-D6D4AEB76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85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670F-7D53-4FDD-ACC9-2B8F9513762F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175E-270B-4975-AE98-D6D4AEB76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2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670F-7D53-4FDD-ACC9-2B8F9513762F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175E-270B-4975-AE98-D6D4AEB76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670F-7D53-4FDD-ACC9-2B8F9513762F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175E-270B-4975-AE98-D6D4AEB76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45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670F-7D53-4FDD-ACC9-2B8F9513762F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175E-270B-4975-AE98-D6D4AEB76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6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670F-7D53-4FDD-ACC9-2B8F9513762F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175E-270B-4975-AE98-D6D4AEB76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52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670F-7D53-4FDD-ACC9-2B8F9513762F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175E-270B-4975-AE98-D6D4AEB76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89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670F-7D53-4FDD-ACC9-2B8F9513762F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175E-270B-4975-AE98-D6D4AEB76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65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670F-7D53-4FDD-ACC9-2B8F9513762F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175E-270B-4975-AE98-D6D4AEB76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15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6670F-7D53-4FDD-ACC9-2B8F9513762F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B175E-270B-4975-AE98-D6D4AEB76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493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0200" y="2075551"/>
            <a:ext cx="11607800" cy="23876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Institute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Delhi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541" y="4463151"/>
            <a:ext cx="11026588" cy="1655762"/>
          </a:xfrm>
        </p:spPr>
        <p:txBody>
          <a:bodyPr>
            <a:normAutofit fontScale="85000" lnSpcReduction="20000"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Semester Presentation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for Resource classification on the basis of user role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954" y="419789"/>
            <a:ext cx="2041762" cy="204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11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0576" y="497541"/>
            <a:ext cx="9426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Model Used: Support Vector Machine Classification</a:t>
            </a:r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6824" y="1506071"/>
            <a:ext cx="1008529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researching about the problem , we realized an analogy of the problem with the allocation of resources over a cloud system. The Cloud has to continuously make decisions about resource allocation on time and performance factors etc. A research paper suggested doing this by Machine Learning by using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Regression.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123" y="3585882"/>
            <a:ext cx="4488578" cy="27700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97" y="3429000"/>
            <a:ext cx="3854824" cy="3083859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535021" y="4370294"/>
            <a:ext cx="2101102" cy="403412"/>
            <a:chOff x="4535021" y="4370294"/>
            <a:chExt cx="2101102" cy="40341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4535021" y="4739626"/>
              <a:ext cx="2101102" cy="340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535021" y="4370294"/>
              <a:ext cx="1428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SVM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231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5047" y="752163"/>
            <a:ext cx="982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Weights in Data</a:t>
            </a:r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4776" y="1398494"/>
            <a:ext cx="1105348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major problem in our dataset was Data inconsistency i.e. presence of huge data of class “1” (94%) but very less data of class “0” (6%).</a:t>
            </a:r>
          </a:p>
          <a:p>
            <a:pPr algn="ctr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  <a:endParaRPr lang="en-US" sz="24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solve this problem we needed to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 weights to the classes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accordingly. This led us to obtain normalized data for SVM classification resulting to a significant increase in the accuracy of classification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33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2318" y="6252882"/>
            <a:ext cx="399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SVM (without class weights)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20436" y="6252882"/>
            <a:ext cx="399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Weighted SVM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50203" y="218888"/>
            <a:ext cx="5722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Receiver Operating Characteristics Curve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43" y="837817"/>
            <a:ext cx="5267325" cy="5257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661" y="837817"/>
            <a:ext cx="526732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4573" y="958947"/>
            <a:ext cx="557080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Decision Tree classification we used the SMOTE(Synthetic Minority Oversampling Technique) utility to balance our sample train set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running the Decision Tree algorithm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rpart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we obtained an accuracy similar to the SVM model.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61101" y="5064369"/>
            <a:ext cx="3516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decision tree</a:t>
            </a:r>
          </a:p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5379" y="1281676"/>
            <a:ext cx="5779769" cy="355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6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5588" y="492370"/>
            <a:ext cx="9258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SMOTE: Synthetic Minority Over-sampling Technique</a:t>
            </a:r>
          </a:p>
        </p:txBody>
      </p:sp>
      <p:sp>
        <p:nvSpPr>
          <p:cNvPr id="3" name="Rectangle 2"/>
          <p:cNvSpPr/>
          <p:nvPr/>
        </p:nvSpPr>
        <p:spPr>
          <a:xfrm>
            <a:off x="745588" y="1775666"/>
            <a:ext cx="6096000" cy="39111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basic algorithm of SMOTE </a:t>
            </a:r>
            <a:r>
              <a:rPr lang="en-US" sz="24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is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that for each minority class instance (i.e. 0), we generate a synthetic instance from some of the k nearest neighbors of the original instance. This process can be interpreted as choosing a random point in the line between two feature vectors as our new samples</a:t>
            </a:r>
            <a:endParaRPr lang="en-US" sz="2400" dirty="0"/>
          </a:p>
        </p:txBody>
      </p:sp>
      <p:pic>
        <p:nvPicPr>
          <p:cNvPr id="2050" name="Picture 2" descr="Image result for smote in 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534" y="2141426"/>
            <a:ext cx="5114925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86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31126" y="2996674"/>
            <a:ext cx="3573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ROC curve for Decision Tree with SMOTE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85" y="126816"/>
            <a:ext cx="6582616" cy="657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9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0272" y="761104"/>
            <a:ext cx="1070385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Further to increase the accuracy of classification, we moved over to feature extraction.</a:t>
            </a:r>
          </a:p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feature extraction we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tried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features that contribute the most in classification.</a:t>
            </a:r>
          </a:p>
          <a:p>
            <a:pPr algn="r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may help by avoiding the features that doesn’t contribute to classification accuracy, and rather deteriorate it.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66656" y="1809776"/>
            <a:ext cx="58083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72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1976" y="389965"/>
            <a:ext cx="966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contribution of each feature in the classification is shown in the following table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501648"/>
              </p:ext>
            </p:extLst>
          </p:nvPr>
        </p:nvGraphicFramePr>
        <p:xfrm>
          <a:off x="1792193" y="1189184"/>
          <a:ext cx="8128000" cy="403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/>
                <a:gridCol w="4064000"/>
              </a:tblGrid>
              <a:tr h="5981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lgerian" panose="04020705040A02060702" pitchFamily="82" charset="0"/>
                        </a:rPr>
                        <a:t>Feature</a:t>
                      </a:r>
                      <a:endParaRPr lang="en-US" sz="2000" dirty="0">
                        <a:latin typeface="Algerian" panose="04020705040A02060702" pitchFamily="8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lgerian" panose="04020705040A02060702" pitchFamily="82" charset="0"/>
                        </a:rPr>
                        <a:t>Contribution In Classification (%)</a:t>
                      </a:r>
                      <a:endParaRPr lang="en-US" sz="2000" dirty="0">
                        <a:latin typeface="Algerian" panose="04020705040A02060702" pitchFamily="82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5.808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MGR_ID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8.09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ROLE_ROLLUP_1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ROLE_ROLLUP_2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5.82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DEPTNAME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ROLE_TITLE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5.45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ROLE_FAMILY_DESC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5.45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ROLE_FAMILY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ROLE_CODE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76518" y="5496306"/>
            <a:ext cx="11255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we see that all the features have very small amount of individual contribution to classification accuracy, so feature selection and extraction for SVM algorithm seems futile.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43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19518" y="793376"/>
            <a:ext cx="89422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cs typeface="Times New Roman" panose="02020603050405020304" pitchFamily="18" charset="0"/>
              </a:rPr>
              <a:t>Ensemble Models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513" y="2355756"/>
            <a:ext cx="785812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49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oosting-algo-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52290" y="1815913"/>
            <a:ext cx="5435455" cy="44238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2290" y="236980"/>
            <a:ext cx="54460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 Machine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36023" y="56779"/>
            <a:ext cx="6239435" cy="6801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900" dirty="0" smtClean="0">
                <a:latin typeface="Times New Roman" panose="02020603050405020304" pitchFamily="18" charset="0"/>
                <a:ea typeface="SimSun" panose="02010600030101010101" pitchFamily="2" charset="-122"/>
                <a:cs typeface="Mangal"/>
              </a:rPr>
              <a:t>GBM involves 3 components.</a:t>
            </a:r>
          </a:p>
          <a:p>
            <a:pPr marL="285750" indent="-28575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900" b="1" dirty="0" smtClean="0">
                <a:latin typeface="Times New Roman" panose="02020603050405020304" pitchFamily="18" charset="0"/>
                <a:ea typeface="SimSun" panose="02010600030101010101" pitchFamily="2" charset="-122"/>
                <a:cs typeface="Mangal"/>
              </a:rPr>
              <a:t>Loss Function</a:t>
            </a:r>
            <a:r>
              <a:rPr lang="en-US" sz="1900" dirty="0" smtClean="0">
                <a:latin typeface="Times New Roman" panose="02020603050405020304" pitchFamily="18" charset="0"/>
                <a:ea typeface="SimSun" panose="02010600030101010101" pitchFamily="2" charset="-122"/>
                <a:cs typeface="Mangal"/>
              </a:rPr>
              <a:t>: A function to measure the relative loss of accuracy for every weak learner model we learn on various samples. E.g.: Squared error, logarithmic loss.</a:t>
            </a:r>
            <a:endParaRPr lang="en-US" sz="1900" dirty="0" smtClean="0">
              <a:latin typeface="Calibri" panose="020F0502020204030204" pitchFamily="34" charset="0"/>
              <a:ea typeface="SimSun" panose="02010600030101010101" pitchFamily="2" charset="-122"/>
              <a:cs typeface="Mangal"/>
            </a:endParaRPr>
          </a:p>
          <a:p>
            <a:pPr marL="285750" indent="-28575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900" b="1" dirty="0" smtClean="0">
                <a:latin typeface="Times New Roman" panose="02020603050405020304" pitchFamily="18" charset="0"/>
                <a:ea typeface="SimSun" panose="02010600030101010101" pitchFamily="2" charset="-122"/>
                <a:cs typeface="Mangal"/>
              </a:rPr>
              <a:t>Weak Learner</a:t>
            </a:r>
            <a:r>
              <a:rPr lang="en-US" sz="1900" dirty="0" smtClean="0">
                <a:latin typeface="Times New Roman" panose="02020603050405020304" pitchFamily="18" charset="0"/>
                <a:ea typeface="SimSun" panose="02010600030101010101" pitchFamily="2" charset="-122"/>
                <a:cs typeface="Mangal"/>
              </a:rPr>
              <a:t>: The learner algorithm that gives a dim accuracy on its respective sample. We iteratively attempt to identify better learners, to obtain an integrated strong learner. Typically uses Decision Trees as the weak learner.</a:t>
            </a:r>
            <a:endParaRPr lang="en-US" sz="1900" dirty="0" smtClean="0">
              <a:latin typeface="Calibri" panose="020F0502020204030204" pitchFamily="34" charset="0"/>
              <a:ea typeface="SimSun" panose="02010600030101010101" pitchFamily="2" charset="-122"/>
              <a:cs typeface="Mangal"/>
            </a:endParaRPr>
          </a:p>
          <a:p>
            <a:pPr marL="285750" indent="-28575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900" b="1" dirty="0" smtClean="0">
                <a:latin typeface="Times New Roman" panose="02020603050405020304" pitchFamily="18" charset="0"/>
                <a:ea typeface="SimSun" panose="02010600030101010101" pitchFamily="2" charset="-122"/>
                <a:cs typeface="Mangal"/>
              </a:rPr>
              <a:t>Additive Model</a:t>
            </a:r>
            <a:r>
              <a:rPr lang="en-US" sz="1900" dirty="0" smtClean="0">
                <a:latin typeface="Times New Roman" panose="02020603050405020304" pitchFamily="18" charset="0"/>
                <a:ea typeface="SimSun" panose="02010600030101010101" pitchFamily="2" charset="-122"/>
                <a:cs typeface="Mangal"/>
              </a:rPr>
              <a:t>: Weak learners are added one at a time, and the previous existing learners in the model are not modified. </a:t>
            </a:r>
          </a:p>
          <a:p>
            <a:pPr marL="285750" indent="-28575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900" dirty="0" smtClean="0">
                <a:latin typeface="Times New Roman" panose="02020603050405020304" pitchFamily="18" charset="0"/>
                <a:ea typeface="SimSun" panose="02010600030101010101" pitchFamily="2" charset="-122"/>
                <a:cs typeface="Mangal"/>
              </a:rPr>
              <a:t>Weights are assigned to every primitive weak learner in every iteration, to finally obtain a strong learner. Analogous to Neural Networks.</a:t>
            </a:r>
            <a:endParaRPr lang="en-US" sz="1900" dirty="0">
              <a:effectLst/>
              <a:latin typeface="Calibri" panose="020F0502020204030204" pitchFamily="34" charset="0"/>
              <a:ea typeface="SimSun" panose="02010600030101010101" pitchFamily="2" charset="-122"/>
              <a:cs typeface="Mangal"/>
            </a:endParaRPr>
          </a:p>
        </p:txBody>
      </p:sp>
    </p:spTree>
    <p:extLst>
      <p:ext uri="{BB962C8B-B14F-4D97-AF65-F5344CB8AC3E}">
        <p14:creationId xmlns:p14="http://schemas.microsoft.com/office/powerpoint/2010/main" val="284424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8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remove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42730" y="1957062"/>
            <a:ext cx="29583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Yash Phogat</a:t>
            </a:r>
          </a:p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B.Tech (CSE)</a:t>
            </a:r>
          </a:p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131100063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4754" y="1957062"/>
            <a:ext cx="35589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Harsimran Bhasin</a:t>
            </a:r>
          </a:p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B.Tech (CSE)</a:t>
            </a:r>
          </a:p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131100021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16824" y="703729"/>
            <a:ext cx="295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96536" y="2603392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askerville Old Face" panose="02020602080505020303" pitchFamily="18" charset="0"/>
              </a:rPr>
              <a:t>&amp;</a:t>
            </a:r>
            <a:endParaRPr lang="en-US" sz="2400" dirty="0">
              <a:latin typeface="Baskerville Old Face" panose="020206020805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2799" y="4208929"/>
            <a:ext cx="529814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and support of</a:t>
            </a:r>
          </a:p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Ms. Akanksha Juneja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25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0" y="2662518"/>
            <a:ext cx="4693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Receiver Operating Characteristics (ROC) curve for Gradient Boosting Machine (GBM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43" y="201705"/>
            <a:ext cx="6506695" cy="649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54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6654" y="156900"/>
            <a:ext cx="47695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endParaRPr 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198" y="964575"/>
            <a:ext cx="7185547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Most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powerful ensemble learning algorithm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principle of bagging.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samples of the data are chosen and there is random selection of features as well.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decision tree is constructed on this random sample set.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number of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created in the random forest algorithm.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instance the predicted class label of the majority of the trees is considered as the relevant class label.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41691" y="5081522"/>
            <a:ext cx="28387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Random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Forest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076" r="1733"/>
          <a:stretch/>
        </p:blipFill>
        <p:spPr>
          <a:xfrm>
            <a:off x="7601101" y="1429854"/>
            <a:ext cx="4477870" cy="348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14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08" y="246729"/>
            <a:ext cx="6461592" cy="64499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2662518"/>
            <a:ext cx="469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Receiver Operating Characteristics (ROC) curve for Random Forest.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568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Mapping Large No. of Categories into Unique Values -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 Encoding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246" y="1690688"/>
            <a:ext cx="7131425" cy="4911351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optimization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 been made by creating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one-hot encoded data of the feature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categories.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variables are intentionally encoded as numerical variables in order to be used as features in any given model.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[London, US, India] becomes [10211, 10212, 10213]. 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imparts an ordinal property to the variable, i.e. London&lt; US&lt; India that is usually not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desired.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 encoding is necessary for the proper representation of the distinct elements of the variable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577696"/>
              </p:ext>
            </p:extLst>
          </p:nvPr>
        </p:nvGraphicFramePr>
        <p:xfrm>
          <a:off x="7153834" y="2407024"/>
          <a:ext cx="4921625" cy="2850775"/>
        </p:xfrm>
        <a:graphic>
          <a:graphicData uri="http://schemas.openxmlformats.org/drawingml/2006/table">
            <a:tbl>
              <a:tblPr firstRow="1" firstCol="1" bandRow="1"/>
              <a:tblGrid>
                <a:gridCol w="656834"/>
                <a:gridCol w="2266538"/>
                <a:gridCol w="1998253"/>
              </a:tblGrid>
              <a:tr h="11403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Mangal"/>
                        </a:rPr>
                        <a:t>S.No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Mangal"/>
                        </a:rPr>
                        <a:t>Category Data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Mangal"/>
                        </a:rPr>
                        <a:t>One Hot Encoded Data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01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Mangal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Mangal"/>
                        </a:rPr>
                        <a:t>118322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Mangal"/>
                        </a:rPr>
                        <a:t>001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01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Mangal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Mangal"/>
                        </a:rPr>
                        <a:t>118321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Mangal"/>
                        </a:rPr>
                        <a:t>010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01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Mangal"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Mangal"/>
                        </a:rPr>
                        <a:t>112565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Mangal"/>
                        </a:rPr>
                        <a:t>100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22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0" y="2662518"/>
            <a:ext cx="4693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Receiver Operating Characteristics (ROC) curve for Random Forest with One Hot Encoding.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78" y="134471"/>
            <a:ext cx="6555722" cy="654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65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83541" y="443753"/>
            <a:ext cx="6562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 Classifier’s Integration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21658" y="1349006"/>
            <a:ext cx="6902824" cy="5555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imes New Roman" panose="02020603050405020304" pitchFamily="18" charset="0"/>
                <a:ea typeface="SimSun" panose="02010600030101010101" pitchFamily="2" charset="-122"/>
                <a:cs typeface="Mangal"/>
              </a:rPr>
              <a:t>We tried integration of our best classifiers in every permutation to achieve the best results.</a:t>
            </a: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imes New Roman" panose="02020603050405020304" pitchFamily="18" charset="0"/>
                <a:ea typeface="SimSun" panose="02010600030101010101" pitchFamily="2" charset="-122"/>
                <a:cs typeface="Mangal"/>
              </a:rPr>
              <a:t>Finally </a:t>
            </a:r>
            <a:r>
              <a:rPr lang="en-IN" sz="2200" dirty="0">
                <a:latin typeface="Times New Roman" panose="02020603050405020304" pitchFamily="18" charset="0"/>
                <a:ea typeface="SimSun" panose="02010600030101010101" pitchFamily="2" charset="-122"/>
                <a:cs typeface="Mangal"/>
              </a:rPr>
              <a:t>we </a:t>
            </a:r>
            <a:r>
              <a:rPr lang="en-IN" sz="2200" dirty="0" smtClean="0">
                <a:latin typeface="Times New Roman" panose="02020603050405020304" pitchFamily="18" charset="0"/>
                <a:ea typeface="SimSun" panose="02010600030101010101" pitchFamily="2" charset="-122"/>
                <a:cs typeface="Mangal"/>
              </a:rPr>
              <a:t>integrated </a:t>
            </a:r>
            <a:r>
              <a:rPr lang="en-IN" sz="2200" dirty="0">
                <a:latin typeface="Times New Roman" panose="02020603050405020304" pitchFamily="18" charset="0"/>
                <a:ea typeface="SimSun" panose="02010600030101010101" pitchFamily="2" charset="-122"/>
                <a:cs typeface="Mangal"/>
              </a:rPr>
              <a:t>the results of our </a:t>
            </a:r>
            <a:r>
              <a:rPr lang="en-IN" sz="2200" dirty="0" smtClean="0">
                <a:latin typeface="Times New Roman" panose="02020603050405020304" pitchFamily="18" charset="0"/>
                <a:ea typeface="SimSun" panose="02010600030101010101" pitchFamily="2" charset="-122"/>
                <a:cs typeface="Mangal"/>
              </a:rPr>
              <a:t>two </a:t>
            </a:r>
            <a:r>
              <a:rPr lang="en-IN" sz="2200" dirty="0">
                <a:latin typeface="Times New Roman" panose="02020603050405020304" pitchFamily="18" charset="0"/>
                <a:ea typeface="SimSun" panose="02010600030101010101" pitchFamily="2" charset="-122"/>
                <a:cs typeface="Mangal"/>
              </a:rPr>
              <a:t>best </a:t>
            </a:r>
            <a:r>
              <a:rPr lang="en-IN" sz="2200" dirty="0" smtClean="0">
                <a:latin typeface="Times New Roman" panose="02020603050405020304" pitchFamily="18" charset="0"/>
                <a:ea typeface="SimSun" panose="02010600030101010101" pitchFamily="2" charset="-122"/>
                <a:cs typeface="Mangal"/>
              </a:rPr>
              <a:t>learners i.e. Random Forest and One Hot Encoded Random Forest.  </a:t>
            </a:r>
            <a:endParaRPr lang="en-IN" sz="2200" dirty="0">
              <a:latin typeface="Times New Roman" panose="02020603050405020304" pitchFamily="18" charset="0"/>
              <a:ea typeface="SimSun" panose="02010600030101010101" pitchFamily="2" charset="-122"/>
              <a:cs typeface="Mangal"/>
            </a:endParaRP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imes New Roman" panose="02020603050405020304" pitchFamily="18" charset="0"/>
                <a:ea typeface="SimSun" panose="02010600030101010101" pitchFamily="2" charset="-122"/>
                <a:cs typeface="Mangal"/>
              </a:rPr>
              <a:t>For </a:t>
            </a:r>
            <a:r>
              <a:rPr lang="en-IN" sz="2200" dirty="0">
                <a:latin typeface="Times New Roman" panose="02020603050405020304" pitchFamily="18" charset="0"/>
                <a:ea typeface="SimSun" panose="02010600030101010101" pitchFamily="2" charset="-122"/>
                <a:cs typeface="Mangal"/>
              </a:rPr>
              <a:t>this we simply multiplied their predictions with their respective AUC values and then divided by the sum of those AUC’s. </a:t>
            </a:r>
            <a:endParaRPr lang="en-IN" sz="2200" dirty="0" smtClean="0">
              <a:latin typeface="Times New Roman" panose="02020603050405020304" pitchFamily="18" charset="0"/>
              <a:ea typeface="SimSun" panose="02010600030101010101" pitchFamily="2" charset="-122"/>
              <a:cs typeface="Mangal"/>
            </a:endParaRP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imes New Roman" panose="02020603050405020304" pitchFamily="18" charset="0"/>
                <a:ea typeface="SimSun" panose="02010600030101010101" pitchFamily="2" charset="-122"/>
                <a:cs typeface="Mangal"/>
              </a:rPr>
              <a:t>This </a:t>
            </a:r>
            <a:r>
              <a:rPr lang="en-IN" sz="2200" dirty="0">
                <a:latin typeface="Times New Roman" panose="02020603050405020304" pitchFamily="18" charset="0"/>
                <a:ea typeface="SimSun" panose="02010600030101010101" pitchFamily="2" charset="-122"/>
                <a:cs typeface="Mangal"/>
              </a:rPr>
              <a:t>gave us the final accuracy for our model as 88.5 % </a:t>
            </a:r>
            <a:r>
              <a:rPr lang="en-IN" sz="2200" dirty="0" smtClean="0">
                <a:latin typeface="Times New Roman" panose="02020603050405020304" pitchFamily="18" charset="0"/>
                <a:ea typeface="SimSun" panose="02010600030101010101" pitchFamily="2" charset="-122"/>
                <a:cs typeface="Mangal"/>
              </a:rPr>
              <a:t>.</a:t>
            </a:r>
            <a:endParaRPr lang="en-US" sz="2200" dirty="0">
              <a:effectLst/>
              <a:latin typeface="Calibri" panose="020F0502020204030204" pitchFamily="34" charset="0"/>
              <a:ea typeface="SimSun" panose="02010600030101010101" pitchFamily="2" charset="-122"/>
              <a:cs typeface="Mangal"/>
            </a:endParaRPr>
          </a:p>
        </p:txBody>
      </p:sp>
      <p:pic>
        <p:nvPicPr>
          <p:cNvPr id="4098" name="Picture 2" descr="Image result for integ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617" y="1833100"/>
            <a:ext cx="3895347" cy="389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07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87" y="147918"/>
            <a:ext cx="6540691" cy="65288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94177" y="2689412"/>
            <a:ext cx="4693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Receiver Operating Characteristics (ROC) curve for Integration of Random Forest and Encoded Random Forest.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559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47275" y="1609182"/>
            <a:ext cx="430919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Edwardian Script ITC" panose="030303020407070D0804" pitchFamily="66" charset="0"/>
              </a:rPr>
              <a:t>Thank You</a:t>
            </a:r>
            <a:endParaRPr lang="en-US" sz="88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latin typeface="Edwardian Script ITC" panose="030303020407070D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5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591" y="1786730"/>
            <a:ext cx="5518370" cy="4476750"/>
          </a:xfrm>
          <a:prstGeom prst="rect">
            <a:avLst/>
          </a:prstGeom>
        </p:spPr>
      </p:pic>
      <p:sp>
        <p:nvSpPr>
          <p:cNvPr id="4" name="Cloud Callout 3"/>
          <p:cNvSpPr/>
          <p:nvPr/>
        </p:nvSpPr>
        <p:spPr>
          <a:xfrm>
            <a:off x="0" y="1058861"/>
            <a:ext cx="3236693" cy="1455739"/>
          </a:xfrm>
          <a:prstGeom prst="cloudCallout">
            <a:avLst>
              <a:gd name="adj1" fmla="val 42054"/>
              <a:gd name="adj2" fmla="val 13006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8886383" y="1465728"/>
            <a:ext cx="2395699" cy="905201"/>
          </a:xfrm>
          <a:prstGeom prst="wedgeRoundRectCallout">
            <a:avLst>
              <a:gd name="adj1" fmla="val -98519"/>
              <a:gd name="adj2" fmla="val 11684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5392" y="1251634"/>
            <a:ext cx="2160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 Administrator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45352" y="1614401"/>
            <a:ext cx="2088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Employees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08997" y="350975"/>
            <a:ext cx="58086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Baskerville Old Face" panose="02020602080505020303" pitchFamily="18" charset="0"/>
              </a:rPr>
              <a:t>Early Days / Present Days</a:t>
            </a:r>
            <a:endParaRPr lang="en-US" sz="40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11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artoon images of people working in off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74" y="1471611"/>
            <a:ext cx="4975225" cy="517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28974" y="482600"/>
            <a:ext cx="4975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Aim for Future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loud Callout 2"/>
          <p:cNvSpPr/>
          <p:nvPr/>
        </p:nvSpPr>
        <p:spPr>
          <a:xfrm>
            <a:off x="8204199" y="592792"/>
            <a:ext cx="3911600" cy="1476514"/>
          </a:xfrm>
          <a:prstGeom prst="cloudCallout">
            <a:avLst>
              <a:gd name="adj1" fmla="val -95508"/>
              <a:gd name="adj2" fmla="val 8830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822763" y="901109"/>
            <a:ext cx="2674471" cy="85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 allocated automatically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98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aim of the project is to design a classifier that can classify whether a resource(file) can be accessed by a particular employee role.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training data of employee roles and their provisioned access, models can be built that automatically determine access privileges as employees may enter or leave roles within a company. These auto-access models seek to minimize the human involvement required to grant or revoke employee access.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14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6900" y="406400"/>
            <a:ext cx="1094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Extracted On Data Digging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6900" y="1454912"/>
            <a:ext cx="10947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two files of data:</a:t>
            </a:r>
          </a:p>
          <a:p>
            <a:pPr marL="2120900" lvl="3" indent="330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Train.csv	 – 	Sample Count  32769</a:t>
            </a:r>
          </a:p>
          <a:p>
            <a:pPr marL="2120900" lvl="3" indent="330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Test.csv	 --	Sample Count  58922</a:t>
            </a:r>
          </a:p>
          <a:p>
            <a:pPr marL="749300" indent="3302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930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train set there are 30872 instances in class 1 (Majority Class) and  1897 instances in class 0 (Minority Class)</a:t>
            </a:r>
          </a:p>
          <a:p>
            <a:pPr marL="749300" indent="-693738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4147543"/>
            <a:ext cx="3315164" cy="1513075"/>
          </a:xfrm>
          <a:prstGeom prst="rect">
            <a:avLst/>
          </a:prstGeom>
        </p:spPr>
      </p:pic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2225200415"/>
              </p:ext>
            </p:extLst>
          </p:nvPr>
        </p:nvGraphicFramePr>
        <p:xfrm>
          <a:off x="6402294" y="3652634"/>
          <a:ext cx="3373718" cy="28572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2771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9920"/>
          <a:stretch/>
        </p:blipFill>
        <p:spPr>
          <a:xfrm>
            <a:off x="3713823" y="1144268"/>
            <a:ext cx="8104326" cy="560742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4117" y="1144268"/>
            <a:ext cx="348970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63650" indent="-1263650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2.)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of every feature is categorical, but there are large number of categories for each feature:</a:t>
            </a:r>
          </a:p>
        </p:txBody>
      </p:sp>
      <p:sp>
        <p:nvSpPr>
          <p:cNvPr id="4" name="Rectangle 3"/>
          <p:cNvSpPr/>
          <p:nvPr/>
        </p:nvSpPr>
        <p:spPr>
          <a:xfrm>
            <a:off x="1707776" y="289972"/>
            <a:ext cx="75035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Extracted On Data Digging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42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11351" y="620992"/>
            <a:ext cx="103587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9300" indent="-693738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 There are 7518 unique resources each having one or more instances of employee role.</a:t>
            </a:r>
          </a:p>
        </p:txBody>
      </p:sp>
      <p:sp>
        <p:nvSpPr>
          <p:cNvPr id="4" name="Rectangle 3"/>
          <p:cNvSpPr/>
          <p:nvPr/>
        </p:nvSpPr>
        <p:spPr>
          <a:xfrm>
            <a:off x="1775011" y="97772"/>
            <a:ext cx="75035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Extracted On Data Digging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4137"/>
          <a:stretch/>
        </p:blipFill>
        <p:spPr>
          <a:xfrm>
            <a:off x="718626" y="990323"/>
            <a:ext cx="10875157" cy="562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84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5782234" y="1317005"/>
            <a:ext cx="5811013" cy="5312395"/>
            <a:chOff x="2494467" y="1683049"/>
            <a:chExt cx="5183804" cy="4273998"/>
          </a:xfrm>
        </p:grpSpPr>
        <p:grpSp>
          <p:nvGrpSpPr>
            <p:cNvPr id="14" name="Group 13"/>
            <p:cNvGrpSpPr/>
            <p:nvPr/>
          </p:nvGrpSpPr>
          <p:grpSpPr>
            <a:xfrm>
              <a:off x="2494467" y="1683049"/>
              <a:ext cx="5183804" cy="4273998"/>
              <a:chOff x="4605655" y="1951990"/>
              <a:chExt cx="2980690" cy="2954020"/>
            </a:xfrm>
          </p:grpSpPr>
          <p:pic>
            <p:nvPicPr>
              <p:cNvPr id="2" name="Picture 1" descr="C:\Users\Yash Phogat\Pictures\simple svm.JPG"/>
              <p:cNvPicPr/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72" t="9128" r="3599" b="1987"/>
              <a:stretch/>
            </p:blipFill>
            <p:spPr bwMode="auto">
              <a:xfrm>
                <a:off x="4605655" y="1951990"/>
                <a:ext cx="2980690" cy="2954020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grpSp>
            <p:nvGrpSpPr>
              <p:cNvPr id="3" name="Group 2"/>
              <p:cNvGrpSpPr/>
              <p:nvPr/>
            </p:nvGrpSpPr>
            <p:grpSpPr>
              <a:xfrm>
                <a:off x="5133975" y="2232212"/>
                <a:ext cx="1924050" cy="2286000"/>
                <a:chOff x="0" y="0"/>
                <a:chExt cx="1924050" cy="2286000"/>
              </a:xfrm>
            </p:grpSpPr>
            <p:cxnSp>
              <p:nvCxnSpPr>
                <p:cNvPr id="4" name="AutoShape 4"/>
                <p:cNvCxnSpPr>
                  <a:cxnSpLocks noChangeShapeType="1"/>
                </p:cNvCxnSpPr>
                <p:nvPr/>
              </p:nvCxnSpPr>
              <p:spPr bwMode="auto">
                <a:xfrm>
                  <a:off x="0" y="2171700"/>
                  <a:ext cx="0" cy="85725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" name="AutoShape 5"/>
                <p:cNvCxnSpPr>
                  <a:cxnSpLocks noChangeShapeType="1"/>
                </p:cNvCxnSpPr>
                <p:nvPr/>
              </p:nvCxnSpPr>
              <p:spPr bwMode="auto">
                <a:xfrm>
                  <a:off x="180975" y="1876425"/>
                  <a:ext cx="0" cy="390525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" name="AutoShape 10"/>
                <p:cNvCxnSpPr>
                  <a:cxnSpLocks noChangeShapeType="1"/>
                </p:cNvCxnSpPr>
                <p:nvPr/>
              </p:nvCxnSpPr>
              <p:spPr bwMode="auto">
                <a:xfrm>
                  <a:off x="333375" y="1724025"/>
                  <a:ext cx="0" cy="561975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" name="AutoShape 11"/>
                <p:cNvCxnSpPr>
                  <a:cxnSpLocks noChangeShapeType="1"/>
                </p:cNvCxnSpPr>
                <p:nvPr/>
              </p:nvCxnSpPr>
              <p:spPr bwMode="auto">
                <a:xfrm>
                  <a:off x="533400" y="1514475"/>
                  <a:ext cx="0" cy="771525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" name="AutoShape 12"/>
                <p:cNvCxnSpPr>
                  <a:cxnSpLocks noChangeShapeType="1"/>
                </p:cNvCxnSpPr>
                <p:nvPr/>
              </p:nvCxnSpPr>
              <p:spPr bwMode="auto">
                <a:xfrm>
                  <a:off x="704850" y="1285875"/>
                  <a:ext cx="0" cy="99060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" name="AutoShape 13"/>
                <p:cNvCxnSpPr>
                  <a:cxnSpLocks noChangeShapeType="1"/>
                </p:cNvCxnSpPr>
                <p:nvPr/>
              </p:nvCxnSpPr>
              <p:spPr bwMode="auto">
                <a:xfrm>
                  <a:off x="895350" y="1066800"/>
                  <a:ext cx="0" cy="1190625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" name="AutoShape 14"/>
                <p:cNvCxnSpPr>
                  <a:cxnSpLocks noChangeShapeType="1"/>
                </p:cNvCxnSpPr>
                <p:nvPr/>
              </p:nvCxnSpPr>
              <p:spPr bwMode="auto">
                <a:xfrm>
                  <a:off x="1390650" y="609600"/>
                  <a:ext cx="0" cy="165735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1" name="AutoShape 15"/>
                <p:cNvCxnSpPr>
                  <a:cxnSpLocks noChangeShapeType="1"/>
                </p:cNvCxnSpPr>
                <p:nvPr/>
              </p:nvCxnSpPr>
              <p:spPr bwMode="auto">
                <a:xfrm flipV="1">
                  <a:off x="1123950" y="895350"/>
                  <a:ext cx="0" cy="137160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2" name="AutoShape 18" descr="Light upward diagonal"/>
                <p:cNvSpPr>
                  <a:spLocks noChangeArrowheads="1"/>
                </p:cNvSpPr>
                <p:nvPr/>
              </p:nvSpPr>
              <p:spPr bwMode="auto">
                <a:xfrm>
                  <a:off x="1695450" y="0"/>
                  <a:ext cx="228600" cy="2257425"/>
                </a:xfrm>
                <a:prstGeom prst="flowChartManualInput">
                  <a:avLst/>
                </a:prstGeom>
                <a:pattFill prst="dkUpDiag">
                  <a:fgClr>
                    <a:srgbClr val="000000"/>
                  </a:fgClr>
                  <a:bgClr>
                    <a:srgbClr val="FFFFFF"/>
                  </a:bgClr>
                </a:patt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19" name="Diagonal Stripe 18"/>
            <p:cNvSpPr/>
            <p:nvPr/>
          </p:nvSpPr>
          <p:spPr>
            <a:xfrm rot="21417757">
              <a:off x="6335809" y="2249465"/>
              <a:ext cx="436648" cy="479170"/>
            </a:xfrm>
            <a:prstGeom prst="diagStripe">
              <a:avLst/>
            </a:prstGeom>
            <a:pattFill prst="dk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503919" y="1954961"/>
            <a:ext cx="513382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the performance of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method for any choice of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 rate = 1-FN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area under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curve (AUC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measures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quality   of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classifier: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0.5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AUC for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random classifier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closer AUC is to 1,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9732" y="239787"/>
            <a:ext cx="101970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</a:t>
            </a:r>
          </a:p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Area Under Receiver Operating Characteristics (ROC) curve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20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2466</TotalTime>
  <Words>1100</Words>
  <Application>Microsoft Office PowerPoint</Application>
  <PresentationFormat>Widescreen</PresentationFormat>
  <Paragraphs>141</Paragraphs>
  <Slides>27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SimSun</vt:lpstr>
      <vt:lpstr>Algerian</vt:lpstr>
      <vt:lpstr>Arial</vt:lpstr>
      <vt:lpstr>Baskerville Old Face</vt:lpstr>
      <vt:lpstr>Calibri</vt:lpstr>
      <vt:lpstr>Calibri Light</vt:lpstr>
      <vt:lpstr>Edwardian Script ITC</vt:lpstr>
      <vt:lpstr>Mangal</vt:lpstr>
      <vt:lpstr>Times New Roman</vt:lpstr>
      <vt:lpstr>Wingdings</vt:lpstr>
      <vt:lpstr>Office Theme</vt:lpstr>
      <vt:lpstr>National Institute of Technology Delhi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Mapping Large No. of Categories into Unique Values - One Hot Encoding 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 Institute of Technology, Delhi</dc:title>
  <dc:creator>YASH PHOGAT</dc:creator>
  <cp:lastModifiedBy>YASH PHOGAT</cp:lastModifiedBy>
  <cp:revision>48</cp:revision>
  <dcterms:created xsi:type="dcterms:W3CDTF">2016-12-07T15:19:29Z</dcterms:created>
  <dcterms:modified xsi:type="dcterms:W3CDTF">2017-05-05T13:04:18Z</dcterms:modified>
</cp:coreProperties>
</file>