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2"/>
  </p:normalViewPr>
  <p:slideViewPr>
    <p:cSldViewPr snapToGrid="0" snapToObjects="1">
      <p:cViewPr varScale="1">
        <p:scale>
          <a:sx n="104" d="100"/>
          <a:sy n="104"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11/4/20</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79795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11/4/20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7455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11/4/20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0030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11/4/20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321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11/4/20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82750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11/4/20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6859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11/4/20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24209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11/4/20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30228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11/4/20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5484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11/4/20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538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11/4/20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0025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11/4/20</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97419967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2430A3-3A20-8B47-B963-9F4D54B25C32}"/>
              </a:ext>
            </a:extLst>
          </p:cNvPr>
          <p:cNvSpPr>
            <a:spLocks noGrp="1"/>
          </p:cNvSpPr>
          <p:nvPr>
            <p:ph type="ctrTitle"/>
          </p:nvPr>
        </p:nvSpPr>
        <p:spPr>
          <a:xfrm>
            <a:off x="890338" y="640080"/>
            <a:ext cx="3734014" cy="3566160"/>
          </a:xfrm>
        </p:spPr>
        <p:txBody>
          <a:bodyPr anchor="b">
            <a:normAutofit fontScale="90000"/>
          </a:bodyPr>
          <a:lstStyle/>
          <a:p>
            <a:pPr>
              <a:lnSpc>
                <a:spcPct val="90000"/>
              </a:lnSpc>
            </a:pPr>
            <a:r>
              <a:rPr lang="en-US" sz="4000" dirty="0"/>
              <a:t>DAO2: Overcoming Overall Storage Overflow in Intermittently Connected Sensor Networks </a:t>
            </a:r>
            <a:br>
              <a:rPr lang="en-US" sz="4000" dirty="0"/>
            </a:br>
            <a:endParaRPr lang="en-US" sz="3800" dirty="0"/>
          </a:p>
        </p:txBody>
      </p:sp>
      <p:sp>
        <p:nvSpPr>
          <p:cNvPr id="3" name="Subtitle 2">
            <a:extLst>
              <a:ext uri="{FF2B5EF4-FFF2-40B4-BE49-F238E27FC236}">
                <a16:creationId xmlns:a16="http://schemas.microsoft.com/office/drawing/2014/main" id="{9CDAE16D-8BF3-6F48-B3AA-79C24A17F74B}"/>
              </a:ext>
            </a:extLst>
          </p:cNvPr>
          <p:cNvSpPr>
            <a:spLocks noGrp="1"/>
          </p:cNvSpPr>
          <p:nvPr>
            <p:ph type="subTitle" idx="1"/>
          </p:nvPr>
        </p:nvSpPr>
        <p:spPr>
          <a:xfrm>
            <a:off x="890339" y="4636008"/>
            <a:ext cx="3734014" cy="1572768"/>
          </a:xfrm>
        </p:spPr>
        <p:txBody>
          <a:bodyPr>
            <a:normAutofit/>
          </a:bodyPr>
          <a:lstStyle/>
          <a:p>
            <a:pPr>
              <a:lnSpc>
                <a:spcPct val="100000"/>
              </a:lnSpc>
            </a:pPr>
            <a:r>
              <a:rPr lang="en-US" sz="2000" dirty="0"/>
              <a:t>	</a:t>
            </a:r>
            <a:r>
              <a:rPr lang="en-US" sz="2400" dirty="0"/>
              <a:t> -Under the guidance of Dr. Bin Tang</a:t>
            </a:r>
            <a:endParaRPr lang="en-US" sz="2000" dirty="0"/>
          </a:p>
          <a:p>
            <a:pPr>
              <a:lnSpc>
                <a:spcPct val="100000"/>
              </a:lnSpc>
            </a:pPr>
            <a:r>
              <a:rPr lang="en-US" sz="2000" dirty="0"/>
              <a:t>	</a:t>
            </a:r>
          </a:p>
          <a:p>
            <a:pPr>
              <a:lnSpc>
                <a:spcPct val="100000"/>
              </a:lnSpc>
            </a:pPr>
            <a:r>
              <a:rPr lang="en-US" sz="2000" dirty="0"/>
              <a:t>		     Yeswanth Saidu Sai Polu</a:t>
            </a:r>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B39E7C"/>
          </a:solidFill>
          <a:ln w="38100" cap="rnd">
            <a:solidFill>
              <a:srgbClr val="B39E7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78B5885-6255-45EC-B888-5087DE1FBB3B}"/>
              </a:ext>
            </a:extLst>
          </p:cNvPr>
          <p:cNvPicPr>
            <a:picLocks noChangeAspect="1"/>
          </p:cNvPicPr>
          <p:nvPr/>
        </p:nvPicPr>
        <p:blipFill rotWithShape="1">
          <a:blip r:embed="rId2"/>
          <a:srcRect l="15312" r="1999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89858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FE05-DA90-3A47-A45D-EF292964C2E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D3BB50A-D28E-E840-99EA-2779085F1A92}"/>
              </a:ext>
            </a:extLst>
          </p:cNvPr>
          <p:cNvSpPr>
            <a:spLocks noGrp="1"/>
          </p:cNvSpPr>
          <p:nvPr>
            <p:ph idx="1"/>
          </p:nvPr>
        </p:nvSpPr>
        <p:spPr/>
        <p:txBody>
          <a:bodyPr>
            <a:normAutofit/>
          </a:bodyPr>
          <a:lstStyle/>
          <a:p>
            <a:r>
              <a:rPr lang="en-US" dirty="0"/>
              <a:t>Data generated from intermittently connected sensor networks therefore must be stored inside the network for some unpredictable period before uploading opportunities become available. </a:t>
            </a:r>
          </a:p>
          <a:p>
            <a:r>
              <a:rPr lang="en-US" dirty="0"/>
              <a:t>Some sensor nodes are constantly generating sensory data and have depleted their own storages. We refer to sensor nodes with depleted storage spaces while still generating data as data nodes. </a:t>
            </a:r>
          </a:p>
          <a:p>
            <a:r>
              <a:rPr lang="en-US" dirty="0"/>
              <a:t>The newly generated data that can no longer be stored at data nodes is called </a:t>
            </a:r>
            <a:r>
              <a:rPr lang="en-US" b="1" dirty="0"/>
              <a:t>overflow data </a:t>
            </a:r>
          </a:p>
          <a:p>
            <a:r>
              <a:rPr lang="en-US" b="1" dirty="0"/>
              <a:t>Dr. </a:t>
            </a:r>
            <a:r>
              <a:rPr lang="en-US" b="1"/>
              <a:t>Bin Tang </a:t>
            </a:r>
            <a:r>
              <a:rPr lang="en-US" dirty="0"/>
              <a:t>proposed a new algorithm study “</a:t>
            </a:r>
            <a:r>
              <a:rPr lang="en-US" b="1" dirty="0"/>
              <a:t>DA02</a:t>
            </a:r>
            <a:r>
              <a:rPr lang="en-US" dirty="0"/>
              <a:t>:</a:t>
            </a:r>
            <a:r>
              <a:rPr lang="en-US" b="1" u="sng" dirty="0"/>
              <a:t>D</a:t>
            </a:r>
            <a:r>
              <a:rPr lang="en-US" b="1" dirty="0"/>
              <a:t>ata </a:t>
            </a:r>
            <a:r>
              <a:rPr lang="en-US" b="1" u="sng" dirty="0"/>
              <a:t>A</a:t>
            </a:r>
            <a:r>
              <a:rPr lang="en-US" b="1" dirty="0"/>
              <a:t>ggregation for </a:t>
            </a:r>
            <a:r>
              <a:rPr lang="en-US" b="1" u="sng" dirty="0"/>
              <a:t>O</a:t>
            </a:r>
            <a:r>
              <a:rPr lang="en-US" b="1" dirty="0"/>
              <a:t>verall storage </a:t>
            </a:r>
            <a:r>
              <a:rPr lang="en-US" b="1" u="sng" dirty="0"/>
              <a:t>O</a:t>
            </a:r>
            <a:r>
              <a:rPr lang="en-US" b="1" dirty="0"/>
              <a:t>verflow” </a:t>
            </a:r>
            <a:r>
              <a:rPr lang="en-US" dirty="0"/>
              <a:t> to study about  Overall Storage Overflow in Intermittently Connected Sensor Networks.</a:t>
            </a:r>
          </a:p>
          <a:p>
            <a:endParaRPr lang="en-US" b="1" dirty="0"/>
          </a:p>
          <a:p>
            <a:endParaRPr lang="en-US" dirty="0"/>
          </a:p>
        </p:txBody>
      </p:sp>
    </p:spTree>
    <p:extLst>
      <p:ext uri="{BB962C8B-B14F-4D97-AF65-F5344CB8AC3E}">
        <p14:creationId xmlns:p14="http://schemas.microsoft.com/office/powerpoint/2010/main" val="215670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AECA-94D2-3D45-BB4F-DB64D6438E9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E4817928-4BE4-D644-A030-75DAA979F3F0}"/>
              </a:ext>
            </a:extLst>
          </p:cNvPr>
          <p:cNvSpPr>
            <a:spLocks noGrp="1"/>
          </p:cNvSpPr>
          <p:nvPr>
            <p:ph idx="1"/>
          </p:nvPr>
        </p:nvSpPr>
        <p:spPr/>
        <p:txBody>
          <a:bodyPr>
            <a:normAutofit/>
          </a:bodyPr>
          <a:lstStyle/>
          <a:p>
            <a:r>
              <a:rPr lang="en-US" sz="3200" dirty="0"/>
              <a:t>To provide a modify the existing algorithm while considering each node has limited amount of energy.</a:t>
            </a:r>
          </a:p>
          <a:p>
            <a:r>
              <a:rPr lang="en-US" sz="3200" dirty="0"/>
              <a:t>The main sub problems to be solved are:</a:t>
            </a:r>
          </a:p>
          <a:p>
            <a:pPr marL="914400" lvl="1" indent="-457200">
              <a:buFont typeface="+mj-lt"/>
              <a:buAutoNum type="arabicPeriod"/>
            </a:pPr>
            <a:r>
              <a:rPr lang="en-US" sz="3200" dirty="0"/>
              <a:t>Generate the sensor network with data nodes and storage nodes</a:t>
            </a:r>
          </a:p>
          <a:p>
            <a:pPr marL="914400" lvl="1" indent="-457200">
              <a:buFont typeface="+mj-lt"/>
              <a:buAutoNum type="arabicPeriod"/>
            </a:pPr>
            <a:r>
              <a:rPr lang="en-US" sz="3200" dirty="0"/>
              <a:t>Convert the sensor network to aggregation network, using shortest path algo.  </a:t>
            </a:r>
          </a:p>
          <a:p>
            <a:pPr marL="914400" lvl="1" indent="-457200">
              <a:buFont typeface="+mj-lt"/>
              <a:buAutoNum type="arabicPeriod"/>
            </a:pPr>
            <a:r>
              <a:rPr lang="en-US" sz="3200" dirty="0"/>
              <a:t>Decide number of initiators and number of aggregators</a:t>
            </a:r>
          </a:p>
        </p:txBody>
      </p:sp>
    </p:spTree>
    <p:extLst>
      <p:ext uri="{BB962C8B-B14F-4D97-AF65-F5344CB8AC3E}">
        <p14:creationId xmlns:p14="http://schemas.microsoft.com/office/powerpoint/2010/main" val="4210408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5A0FC6-753C-584F-9F72-E3101FBF60A7}"/>
              </a:ext>
            </a:extLst>
          </p:cNvPr>
          <p:cNvSpPr>
            <a:spLocks noGrp="1"/>
          </p:cNvSpPr>
          <p:nvPr>
            <p:ph type="title"/>
          </p:nvPr>
        </p:nvSpPr>
        <p:spPr>
          <a:xfrm>
            <a:off x="467197" y="506627"/>
            <a:ext cx="4347691" cy="1200150"/>
          </a:xfrm>
        </p:spPr>
        <p:txBody>
          <a:bodyPr>
            <a:normAutofit/>
          </a:bodyPr>
          <a:lstStyle/>
          <a:p>
            <a:pPr algn="ctr"/>
            <a:r>
              <a:rPr lang="en-US" sz="5400" dirty="0"/>
              <a:t>Illustration of DAO</a:t>
            </a:r>
            <a:r>
              <a:rPr lang="en-US" sz="5400" baseline="30000" dirty="0"/>
              <a:t>2</a:t>
            </a:r>
          </a:p>
        </p:txBody>
      </p:sp>
      <p:pic>
        <p:nvPicPr>
          <p:cNvPr id="5" name="Content Placeholder 4" descr="Chart, scatter chart&#10;&#10;Description automatically generated">
            <a:extLst>
              <a:ext uri="{FF2B5EF4-FFF2-40B4-BE49-F238E27FC236}">
                <a16:creationId xmlns:a16="http://schemas.microsoft.com/office/drawing/2014/main" id="{20508DDA-73EB-FF4F-A48B-51FE375614B3}"/>
              </a:ext>
            </a:extLst>
          </p:cNvPr>
          <p:cNvPicPr>
            <a:picLocks noGrp="1" noChangeAspect="1"/>
          </p:cNvPicPr>
          <p:nvPr>
            <p:ph idx="1"/>
          </p:nvPr>
        </p:nvPicPr>
        <p:blipFill>
          <a:blip r:embed="rId2"/>
          <a:stretch>
            <a:fillRect/>
          </a:stretch>
        </p:blipFill>
        <p:spPr>
          <a:xfrm>
            <a:off x="219519" y="1900238"/>
            <a:ext cx="4595369" cy="3474720"/>
          </a:xfrm>
        </p:spPr>
      </p:pic>
      <p:sp>
        <p:nvSpPr>
          <p:cNvPr id="9" name="Text Placeholder 8">
            <a:extLst>
              <a:ext uri="{FF2B5EF4-FFF2-40B4-BE49-F238E27FC236}">
                <a16:creationId xmlns:a16="http://schemas.microsoft.com/office/drawing/2014/main" id="{85D87F6D-65C7-4A4B-9836-7EFA49926FFE}"/>
              </a:ext>
            </a:extLst>
          </p:cNvPr>
          <p:cNvSpPr>
            <a:spLocks noGrp="1"/>
          </p:cNvSpPr>
          <p:nvPr>
            <p:ph type="body" sz="half" idx="2"/>
          </p:nvPr>
        </p:nvSpPr>
        <p:spPr>
          <a:xfrm>
            <a:off x="5409557" y="1576197"/>
            <a:ext cx="6091881" cy="4122801"/>
          </a:xfrm>
        </p:spPr>
        <p:txBody>
          <a:bodyPr>
            <a:normAutofit fontScale="92500" lnSpcReduction="10000"/>
          </a:bodyPr>
          <a:lstStyle/>
          <a:p>
            <a:pPr marL="457200" indent="-457200">
              <a:buFont typeface="Arial" panose="020B0604020202020204" pitchFamily="34" charset="0"/>
              <a:buChar char="•"/>
            </a:pPr>
            <a:r>
              <a:rPr lang="en-US" b="1" dirty="0"/>
              <a:t>Initiators</a:t>
            </a:r>
            <a:r>
              <a:rPr lang="en-US" dirty="0"/>
              <a:t> send their overflow data to visit other data nodes in multi-hop manner.</a:t>
            </a:r>
          </a:p>
          <a:p>
            <a:pPr marL="457200" indent="-457200">
              <a:buFont typeface="Arial" panose="020B0604020202020204" pitchFamily="34" charset="0"/>
              <a:buChar char="•"/>
            </a:pPr>
            <a:r>
              <a:rPr lang="en-US" dirty="0"/>
              <a:t>When a data node receives the data, it aggregates its own over-flow data and becomes an </a:t>
            </a:r>
            <a:r>
              <a:rPr lang="en-US" b="1" dirty="0"/>
              <a:t>Aggregator.</a:t>
            </a:r>
            <a:r>
              <a:rPr lang="en-US" dirty="0"/>
              <a:t> </a:t>
            </a:r>
          </a:p>
          <a:p>
            <a:pPr marL="457200" indent="-457200">
              <a:buFont typeface="Arial" panose="020B0604020202020204" pitchFamily="34" charset="0"/>
              <a:buChar char="•"/>
            </a:pPr>
            <a:r>
              <a:rPr lang="en-US" dirty="0"/>
              <a:t>This continues until enough aggregators are visited such that that total size of the overflow data after aggregation equals to or is slightly less than total available storage in the network.</a:t>
            </a:r>
            <a:br>
              <a:rPr lang="en-US" dirty="0"/>
            </a:b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1373195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D050-828C-3042-A588-60D0597A92CB}"/>
              </a:ext>
            </a:extLst>
          </p:cNvPr>
          <p:cNvSpPr>
            <a:spLocks noGrp="1"/>
          </p:cNvSpPr>
          <p:nvPr>
            <p:ph type="title"/>
          </p:nvPr>
        </p:nvSpPr>
        <p:spPr/>
        <p:txBody>
          <a:bodyPr/>
          <a:lstStyle/>
          <a:p>
            <a:r>
              <a:rPr lang="en-US" dirty="0"/>
              <a:t>Some Questions: </a:t>
            </a:r>
          </a:p>
        </p:txBody>
      </p:sp>
      <p:sp>
        <p:nvSpPr>
          <p:cNvPr id="3" name="Content Placeholder 2">
            <a:extLst>
              <a:ext uri="{FF2B5EF4-FFF2-40B4-BE49-F238E27FC236}">
                <a16:creationId xmlns:a16="http://schemas.microsoft.com/office/drawing/2014/main" id="{B19AE73C-E587-7A44-98A1-E98C1904370D}"/>
              </a:ext>
            </a:extLst>
          </p:cNvPr>
          <p:cNvSpPr>
            <a:spLocks noGrp="1"/>
          </p:cNvSpPr>
          <p:nvPr>
            <p:ph idx="1"/>
          </p:nvPr>
        </p:nvSpPr>
        <p:spPr/>
        <p:txBody>
          <a:bodyPr/>
          <a:lstStyle/>
          <a:p>
            <a:r>
              <a:rPr lang="en-US" dirty="0"/>
              <a:t>Why not use bellman-ford over Dijkstra?</a:t>
            </a:r>
          </a:p>
          <a:p>
            <a:r>
              <a:rPr lang="en-US" dirty="0"/>
              <a:t>Can we implement </a:t>
            </a:r>
            <a:r>
              <a:rPr lang="en-US" b="1" dirty="0"/>
              <a:t>Ant colony optimization algorithm?</a:t>
            </a:r>
          </a:p>
          <a:p>
            <a:r>
              <a:rPr lang="en-US" dirty="0"/>
              <a:t>What kind of aggregation is done to the data?</a:t>
            </a:r>
          </a:p>
          <a:p>
            <a:r>
              <a:rPr lang="en-US" dirty="0"/>
              <a:t>Why does the aggregation only occur once?</a:t>
            </a:r>
          </a:p>
          <a:p>
            <a:endParaRPr lang="en-US" b="1" dirty="0"/>
          </a:p>
          <a:p>
            <a:endParaRPr lang="en-US" dirty="0"/>
          </a:p>
          <a:p>
            <a:endParaRPr lang="en-US" dirty="0"/>
          </a:p>
        </p:txBody>
      </p:sp>
    </p:spTree>
    <p:extLst>
      <p:ext uri="{BB962C8B-B14F-4D97-AF65-F5344CB8AC3E}">
        <p14:creationId xmlns:p14="http://schemas.microsoft.com/office/powerpoint/2010/main" val="3762763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5DE4-27AF-5242-BC6A-11AF927A73A1}"/>
              </a:ext>
            </a:extLst>
          </p:cNvPr>
          <p:cNvSpPr>
            <a:spLocks noGrp="1"/>
          </p:cNvSpPr>
          <p:nvPr>
            <p:ph type="title"/>
          </p:nvPr>
        </p:nvSpPr>
        <p:spPr>
          <a:xfrm>
            <a:off x="4681537" y="2766218"/>
            <a:ext cx="10515600" cy="1325563"/>
          </a:xfrm>
        </p:spPr>
        <p:txBody>
          <a:bodyPr/>
          <a:lstStyle/>
          <a:p>
            <a:r>
              <a:rPr lang="en-US" dirty="0"/>
              <a:t>Thank you </a:t>
            </a:r>
            <a:r>
              <a:rPr lang="en-US" dirty="0">
                <a:sym typeface="Wingdings" pitchFamily="2" charset="2"/>
              </a:rPr>
              <a:t></a:t>
            </a:r>
            <a:endParaRPr lang="en-US" dirty="0"/>
          </a:p>
        </p:txBody>
      </p:sp>
    </p:spTree>
    <p:extLst>
      <p:ext uri="{BB962C8B-B14F-4D97-AF65-F5344CB8AC3E}">
        <p14:creationId xmlns:p14="http://schemas.microsoft.com/office/powerpoint/2010/main" val="293044644"/>
      </p:ext>
    </p:extLst>
  </p:cSld>
  <p:clrMapOvr>
    <a:masterClrMapping/>
  </p:clrMapOvr>
</p:sld>
</file>

<file path=ppt/theme/theme1.xml><?xml version="1.0" encoding="utf-8"?>
<a:theme xmlns:a="http://schemas.openxmlformats.org/drawingml/2006/main" name="SketchyVTI">
  <a:themeElements>
    <a:clrScheme name="AnalogousFromLightSeedLeftStep">
      <a:dk1>
        <a:srgbClr val="000000"/>
      </a:dk1>
      <a:lt1>
        <a:srgbClr val="FFFFFF"/>
      </a:lt1>
      <a:dk2>
        <a:srgbClr val="3E3423"/>
      </a:dk2>
      <a:lt2>
        <a:srgbClr val="E2E4E8"/>
      </a:lt2>
      <a:accent1>
        <a:srgbClr val="B39E7C"/>
      </a:accent1>
      <a:accent2>
        <a:srgbClr val="BA8B7F"/>
      </a:accent2>
      <a:accent3>
        <a:srgbClr val="C4929D"/>
      </a:accent3>
      <a:accent4>
        <a:srgbClr val="BA7FA4"/>
      </a:accent4>
      <a:accent5>
        <a:srgbClr val="C292C4"/>
      </a:accent5>
      <a:accent6>
        <a:srgbClr val="9F7FBA"/>
      </a:accent6>
      <a:hlink>
        <a:srgbClr val="6983AE"/>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130</TotalTime>
  <Words>303</Words>
  <Application>Microsoft Macintosh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The Hand Bold</vt:lpstr>
      <vt:lpstr>The Serif Hand Black</vt:lpstr>
      <vt:lpstr>SketchyVTI</vt:lpstr>
      <vt:lpstr>DAO2: Overcoming Overall Storage Overflow in Intermittently Connected Sensor Networks  </vt:lpstr>
      <vt:lpstr>Introduction</vt:lpstr>
      <vt:lpstr>Problem statement</vt:lpstr>
      <vt:lpstr>Illustration of DAO2</vt:lpstr>
      <vt:lpstr>Some Questions: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DAO2: Overcoming Overall Storage Overflow in Intermittently Connected Sensor Networks  </dc:title>
  <dc:creator>Yeswanth Polu</dc:creator>
  <cp:lastModifiedBy>Yeswanth Polu</cp:lastModifiedBy>
  <cp:revision>9</cp:revision>
  <dcterms:created xsi:type="dcterms:W3CDTF">2020-11-04T16:25:20Z</dcterms:created>
  <dcterms:modified xsi:type="dcterms:W3CDTF">2020-11-04T18:36:18Z</dcterms:modified>
</cp:coreProperties>
</file>