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2"/>
  </p:notesMasterIdLst>
  <p:sldIdLst>
    <p:sldId id="256" r:id="rId2"/>
    <p:sldId id="257" r:id="rId3"/>
    <p:sldId id="259" r:id="rId4"/>
    <p:sldId id="260" r:id="rId5"/>
    <p:sldId id="258" r:id="rId6"/>
    <p:sldId id="261" r:id="rId7"/>
    <p:sldId id="271" r:id="rId8"/>
    <p:sldId id="278" r:id="rId9"/>
    <p:sldId id="262" r:id="rId10"/>
    <p:sldId id="263" r:id="rId11"/>
    <p:sldId id="264" r:id="rId12"/>
    <p:sldId id="265" r:id="rId13"/>
    <p:sldId id="266" r:id="rId14"/>
    <p:sldId id="267" r:id="rId15"/>
    <p:sldId id="274" r:id="rId16"/>
    <p:sldId id="275" r:id="rId17"/>
    <p:sldId id="277" r:id="rId18"/>
    <p:sldId id="276" r:id="rId19"/>
    <p:sldId id="26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761"/>
  </p:normalViewPr>
  <p:slideViewPr>
    <p:cSldViewPr snapToGrid="0" snapToObjects="1">
      <p:cViewPr varScale="1">
        <p:scale>
          <a:sx n="106" d="100"/>
          <a:sy n="106"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yeswanthpolu/Desktop/Documents/Research/Comparision%20Resul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Users/yeswanthpolu/Desktop/Documents/Research/Comparision%20Result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a:t>
            </a:r>
            <a:r>
              <a:rPr lang="en-US" baseline="0"/>
              <a:t> Resilience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984878213100335E-2"/>
          <c:y val="0.1903920944837377"/>
          <c:w val="0.88011748351678531"/>
          <c:h val="0.7449160963586926"/>
        </c:manualLayout>
      </c:layout>
      <c:barChart>
        <c:barDir val="col"/>
        <c:grouping val="clustered"/>
        <c:varyColors val="0"/>
        <c:ser>
          <c:idx val="0"/>
          <c:order val="0"/>
          <c:tx>
            <c:strRef>
              <c:f>Sheet1!$D$8</c:f>
              <c:strCache>
                <c:ptCount val="1"/>
                <c:pt idx="0">
                  <c:v>Resilience in Network Based</c:v>
                </c:pt>
              </c:strCache>
            </c:strRef>
          </c:tx>
          <c:spPr>
            <a:solidFill>
              <a:schemeClr val="accent1"/>
            </a:solidFill>
            <a:ln>
              <a:noFill/>
            </a:ln>
            <a:effectLst/>
          </c:spPr>
          <c:invertIfNegative val="0"/>
          <c:cat>
            <c:numRef>
              <c:f>Sheet1!$C$9:$C$12</c:f>
              <c:numCache>
                <c:formatCode>General</c:formatCode>
                <c:ptCount val="4"/>
                <c:pt idx="0">
                  <c:v>5</c:v>
                </c:pt>
                <c:pt idx="1">
                  <c:v>10</c:v>
                </c:pt>
                <c:pt idx="2">
                  <c:v>15</c:v>
                </c:pt>
                <c:pt idx="3">
                  <c:v>20</c:v>
                </c:pt>
              </c:numCache>
            </c:numRef>
          </c:cat>
          <c:val>
            <c:numRef>
              <c:f>Sheet1!$D$9:$D$12</c:f>
              <c:numCache>
                <c:formatCode>General</c:formatCode>
                <c:ptCount val="4"/>
                <c:pt idx="0">
                  <c:v>153761.30499999999</c:v>
                </c:pt>
                <c:pt idx="1">
                  <c:v>303640.13500000001</c:v>
                </c:pt>
                <c:pt idx="2">
                  <c:v>448036.76</c:v>
                </c:pt>
                <c:pt idx="3">
                  <c:v>588975.57250000001</c:v>
                </c:pt>
              </c:numCache>
            </c:numRef>
          </c:val>
          <c:extLst>
            <c:ext xmlns:c16="http://schemas.microsoft.com/office/drawing/2014/chart" uri="{C3380CC4-5D6E-409C-BE32-E72D297353CC}">
              <c16:uniqueId val="{00000000-31E8-484C-A324-4F5F2568484B}"/>
            </c:ext>
          </c:extLst>
        </c:ser>
        <c:ser>
          <c:idx val="1"/>
          <c:order val="1"/>
          <c:tx>
            <c:strRef>
              <c:f>Sheet1!$E$8</c:f>
              <c:strCache>
                <c:ptCount val="1"/>
                <c:pt idx="0">
                  <c:v>Resilience in Node Based</c:v>
                </c:pt>
              </c:strCache>
            </c:strRef>
          </c:tx>
          <c:spPr>
            <a:solidFill>
              <a:schemeClr val="accent2"/>
            </a:solidFill>
            <a:ln>
              <a:noFill/>
            </a:ln>
            <a:effectLst/>
          </c:spPr>
          <c:invertIfNegative val="0"/>
          <c:cat>
            <c:numRef>
              <c:f>Sheet1!$C$9:$C$12</c:f>
              <c:numCache>
                <c:formatCode>General</c:formatCode>
                <c:ptCount val="4"/>
                <c:pt idx="0">
                  <c:v>5</c:v>
                </c:pt>
                <c:pt idx="1">
                  <c:v>10</c:v>
                </c:pt>
                <c:pt idx="2">
                  <c:v>15</c:v>
                </c:pt>
                <c:pt idx="3">
                  <c:v>20</c:v>
                </c:pt>
              </c:numCache>
            </c:numRef>
          </c:cat>
          <c:val>
            <c:numRef>
              <c:f>Sheet1!$E$9:$E$12</c:f>
              <c:numCache>
                <c:formatCode>General</c:formatCode>
                <c:ptCount val="4"/>
                <c:pt idx="0">
                  <c:v>165330.74</c:v>
                </c:pt>
                <c:pt idx="1">
                  <c:v>318865.5675</c:v>
                </c:pt>
                <c:pt idx="2">
                  <c:v>461338.76</c:v>
                </c:pt>
                <c:pt idx="3">
                  <c:v>588992.59750000003</c:v>
                </c:pt>
              </c:numCache>
            </c:numRef>
          </c:val>
          <c:extLst>
            <c:ext xmlns:c16="http://schemas.microsoft.com/office/drawing/2014/chart" uri="{C3380CC4-5D6E-409C-BE32-E72D297353CC}">
              <c16:uniqueId val="{00000001-31E8-484C-A324-4F5F2568484B}"/>
            </c:ext>
          </c:extLst>
        </c:ser>
        <c:ser>
          <c:idx val="2"/>
          <c:order val="2"/>
          <c:tx>
            <c:strRef>
              <c:f>Sheet1!$F$8</c:f>
              <c:strCache>
                <c:ptCount val="1"/>
              </c:strCache>
            </c:strRef>
          </c:tx>
          <c:spPr>
            <a:solidFill>
              <a:schemeClr val="accent3"/>
            </a:solidFill>
            <a:ln>
              <a:noFill/>
            </a:ln>
            <a:effectLst/>
          </c:spPr>
          <c:invertIfNegative val="0"/>
          <c:cat>
            <c:numRef>
              <c:f>Sheet1!$C$9:$C$12</c:f>
              <c:numCache>
                <c:formatCode>General</c:formatCode>
                <c:ptCount val="4"/>
                <c:pt idx="0">
                  <c:v>5</c:v>
                </c:pt>
                <c:pt idx="1">
                  <c:v>10</c:v>
                </c:pt>
                <c:pt idx="2">
                  <c:v>15</c:v>
                </c:pt>
                <c:pt idx="3">
                  <c:v>20</c:v>
                </c:pt>
              </c:numCache>
            </c:numRef>
          </c:cat>
          <c:val>
            <c:numRef>
              <c:f>Sheet1!$F$9:$F$12</c:f>
              <c:numCache>
                <c:formatCode>General</c:formatCode>
                <c:ptCount val="4"/>
              </c:numCache>
            </c:numRef>
          </c:val>
          <c:extLst>
            <c:ext xmlns:c16="http://schemas.microsoft.com/office/drawing/2014/chart" uri="{C3380CC4-5D6E-409C-BE32-E72D297353CC}">
              <c16:uniqueId val="{00000002-31E8-484C-A324-4F5F2568484B}"/>
            </c:ext>
          </c:extLst>
        </c:ser>
        <c:dLbls>
          <c:showLegendKey val="0"/>
          <c:showVal val="0"/>
          <c:showCatName val="0"/>
          <c:showSerName val="0"/>
          <c:showPercent val="0"/>
          <c:showBubbleSize val="0"/>
        </c:dLbls>
        <c:gapWidth val="0"/>
        <c:overlap val="-100"/>
        <c:axId val="2021477120"/>
        <c:axId val="2021464400"/>
      </c:barChart>
      <c:catAx>
        <c:axId val="202147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464400"/>
        <c:crossesAt val="0"/>
        <c:auto val="1"/>
        <c:lblAlgn val="ctr"/>
        <c:lblOffset val="100"/>
        <c:noMultiLvlLbl val="0"/>
      </c:catAx>
      <c:valAx>
        <c:axId val="2021464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477120"/>
        <c:crosses val="autoZero"/>
        <c:crossBetween val="between"/>
        <c:dispUnits>
          <c:builtInUnit val="hundredThousands"/>
          <c:dispUnitsLbl>
            <c:layout>
              <c:manualLayout>
                <c:xMode val="edge"/>
                <c:yMode val="edge"/>
                <c:x val="1.6474458506098241E-2"/>
                <c:y val="8.6679720962976173E-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a:effectLst/>
                    </a:rPr>
                    <a:t>DRL (x1e5) </a:t>
                  </a:r>
                  <a:endParaRPr lang="en-US" sz="60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effectLst/>
              </a:rPr>
              <a:t>Total Energy Cost. </a:t>
            </a:r>
            <a:endParaRPr lang="en-US" sz="1050"/>
          </a:p>
        </c:rich>
      </c:tx>
      <c:overlay val="0"/>
      <c:spPr>
        <a:noFill/>
        <a:ln>
          <a:noFill/>
        </a:ln>
        <a:effectLst/>
      </c:spPr>
    </c:title>
    <c:autoTitleDeleted val="0"/>
    <c:plotArea>
      <c:layout/>
      <c:barChart>
        <c:barDir val="col"/>
        <c:grouping val="clustered"/>
        <c:varyColors val="0"/>
        <c:ser>
          <c:idx val="2"/>
          <c:order val="0"/>
          <c:tx>
            <c:strRef>
              <c:f>Sheet1!$D$28</c:f>
              <c:strCache>
                <c:ptCount val="1"/>
                <c:pt idx="0">
                  <c:v>Total Energy for Network Based</c:v>
                </c:pt>
              </c:strCache>
            </c:strRef>
          </c:tx>
          <c:spPr>
            <a:solidFill>
              <a:schemeClr val="accent1"/>
            </a:solidFill>
          </c:spPr>
          <c:invertIfNegative val="0"/>
          <c:cat>
            <c:numRef>
              <c:f>Sheet1!$C$29:$C$32</c:f>
              <c:numCache>
                <c:formatCode>General</c:formatCode>
                <c:ptCount val="4"/>
                <c:pt idx="0">
                  <c:v>5</c:v>
                </c:pt>
                <c:pt idx="1">
                  <c:v>10</c:v>
                </c:pt>
                <c:pt idx="2">
                  <c:v>15</c:v>
                </c:pt>
                <c:pt idx="3">
                  <c:v>20</c:v>
                </c:pt>
              </c:numCache>
            </c:numRef>
          </c:cat>
          <c:val>
            <c:numRef>
              <c:f>Sheet1!$D$29:$D$32</c:f>
              <c:numCache>
                <c:formatCode>General</c:formatCode>
                <c:ptCount val="4"/>
                <c:pt idx="0">
                  <c:v>1065.21649999999</c:v>
                </c:pt>
                <c:pt idx="1">
                  <c:v>2130.7545</c:v>
                </c:pt>
                <c:pt idx="2">
                  <c:v>3025.88399999999</c:v>
                </c:pt>
                <c:pt idx="3">
                  <c:v>3837.7674999999999</c:v>
                </c:pt>
              </c:numCache>
            </c:numRef>
          </c:val>
          <c:extLst>
            <c:ext xmlns:c16="http://schemas.microsoft.com/office/drawing/2014/chart" uri="{C3380CC4-5D6E-409C-BE32-E72D297353CC}">
              <c16:uniqueId val="{00000000-2B2B-DD40-84DC-9C3893BAE42A}"/>
            </c:ext>
          </c:extLst>
        </c:ser>
        <c:ser>
          <c:idx val="3"/>
          <c:order val="1"/>
          <c:tx>
            <c:strRef>
              <c:f>Sheet1!$E$28</c:f>
              <c:strCache>
                <c:ptCount val="1"/>
                <c:pt idx="0">
                  <c:v>Total Energy for Node Based</c:v>
                </c:pt>
              </c:strCache>
            </c:strRef>
          </c:tx>
          <c:spPr>
            <a:solidFill>
              <a:schemeClr val="accent2"/>
            </a:solidFill>
          </c:spPr>
          <c:invertIfNegative val="0"/>
          <c:cat>
            <c:numRef>
              <c:f>Sheet1!$C$29:$C$32</c:f>
              <c:numCache>
                <c:formatCode>General</c:formatCode>
                <c:ptCount val="4"/>
                <c:pt idx="0">
                  <c:v>5</c:v>
                </c:pt>
                <c:pt idx="1">
                  <c:v>10</c:v>
                </c:pt>
                <c:pt idx="2">
                  <c:v>15</c:v>
                </c:pt>
                <c:pt idx="3">
                  <c:v>20</c:v>
                </c:pt>
              </c:numCache>
            </c:numRef>
          </c:cat>
          <c:val>
            <c:numRef>
              <c:f>Sheet1!$E$29:$E$32</c:f>
              <c:numCache>
                <c:formatCode>General</c:formatCode>
                <c:ptCount val="4"/>
                <c:pt idx="0">
                  <c:v>575.80650000000003</c:v>
                </c:pt>
                <c:pt idx="1">
                  <c:v>1519.2314999999901</c:v>
                </c:pt>
                <c:pt idx="2">
                  <c:v>2162.9784999999902</c:v>
                </c:pt>
                <c:pt idx="3">
                  <c:v>3813.14299999999</c:v>
                </c:pt>
              </c:numCache>
            </c:numRef>
          </c:val>
          <c:extLst>
            <c:ext xmlns:c16="http://schemas.microsoft.com/office/drawing/2014/chart" uri="{C3380CC4-5D6E-409C-BE32-E72D297353CC}">
              <c16:uniqueId val="{00000001-2B2B-DD40-84DC-9C3893BAE42A}"/>
            </c:ext>
          </c:extLst>
        </c:ser>
        <c:ser>
          <c:idx val="0"/>
          <c:order val="2"/>
          <c:tx>
            <c:strRef>
              <c:f>Sheet1!$D$28</c:f>
              <c:strCache>
                <c:ptCount val="1"/>
                <c:pt idx="0">
                  <c:v>Total Energy for Network Based</c:v>
                </c:pt>
              </c:strCache>
            </c:strRef>
          </c:tx>
          <c:spPr>
            <a:solidFill>
              <a:schemeClr val="accent1"/>
            </a:solidFill>
            <a:ln>
              <a:noFill/>
            </a:ln>
            <a:effectLst/>
          </c:spPr>
          <c:invertIfNegative val="0"/>
          <c:cat>
            <c:numRef>
              <c:f>Sheet1!$C$29:$C$32</c:f>
              <c:numCache>
                <c:formatCode>General</c:formatCode>
                <c:ptCount val="4"/>
                <c:pt idx="0">
                  <c:v>5</c:v>
                </c:pt>
                <c:pt idx="1">
                  <c:v>10</c:v>
                </c:pt>
                <c:pt idx="2">
                  <c:v>15</c:v>
                </c:pt>
                <c:pt idx="3">
                  <c:v>20</c:v>
                </c:pt>
              </c:numCache>
            </c:numRef>
          </c:cat>
          <c:val>
            <c:numRef>
              <c:f>Sheet1!#REF!</c:f>
              <c:numCache>
                <c:formatCode>General</c:formatCode>
                <c:ptCount val="1"/>
                <c:pt idx="0">
                  <c:v>1</c:v>
                </c:pt>
              </c:numCache>
            </c:numRef>
          </c:val>
          <c:extLst>
            <c:ext xmlns:c16="http://schemas.microsoft.com/office/drawing/2014/chart" uri="{C3380CC4-5D6E-409C-BE32-E72D297353CC}">
              <c16:uniqueId val="{00000002-2B2B-DD40-84DC-9C3893BAE42A}"/>
            </c:ext>
          </c:extLst>
        </c:ser>
        <c:dLbls>
          <c:showLegendKey val="0"/>
          <c:showVal val="0"/>
          <c:showCatName val="0"/>
          <c:showSerName val="0"/>
          <c:showPercent val="0"/>
          <c:showBubbleSize val="0"/>
        </c:dLbls>
        <c:gapWidth val="219"/>
        <c:overlap val="-27"/>
        <c:axId val="2055828464"/>
        <c:axId val="1952847120"/>
      </c:barChart>
      <c:catAx>
        <c:axId val="205582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847120"/>
        <c:crossesAt val="1"/>
        <c:auto val="1"/>
        <c:lblAlgn val="ctr"/>
        <c:lblOffset val="100"/>
        <c:noMultiLvlLbl val="0"/>
      </c:catAx>
      <c:valAx>
        <c:axId val="195284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828464"/>
        <c:crosses val="autoZero"/>
        <c:crossBetween val="between"/>
        <c:majorUnit val="1000"/>
        <c:dispUnits>
          <c:builtInUnit val="thousand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a:effectLst/>
                    </a:rPr>
                    <a:t>Total Energy Cost (x1e3</a:t>
                  </a:r>
                  <a:r>
                    <a:rPr lang="el-GR" sz="1050">
                      <a:effectLst/>
                    </a:rPr>
                    <a:t>μ</a:t>
                  </a:r>
                  <a:r>
                    <a:rPr lang="en-US" sz="1050">
                      <a:effectLst/>
                    </a:rPr>
                    <a:t>J </a:t>
                  </a:r>
                  <a:endParaRPr lang="en-US" sz="500"/>
                </a:p>
              </c:rich>
            </c:tx>
            <c:spPr>
              <a:noFill/>
              <a:ln>
                <a:noFill/>
              </a:ln>
              <a:effectLst/>
            </c:spPr>
          </c:dispUnitsLbl>
        </c:dispUnits>
      </c:valAx>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baseline="0">
                <a:effectLst/>
              </a:rPr>
              <a:t>Data Resilience</a:t>
            </a:r>
            <a:endParaRPr lang="en-US" sz="10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Sheet1!$D$53</c:f>
              <c:strCache>
                <c:ptCount val="1"/>
                <c:pt idx="0">
                  <c:v>Resilience in Network Based</c:v>
                </c:pt>
              </c:strCache>
            </c:strRef>
          </c:tx>
          <c:spPr>
            <a:solidFill>
              <a:schemeClr val="accent1"/>
            </a:solidFill>
            <a:ln>
              <a:noFill/>
            </a:ln>
            <a:effectLst/>
          </c:spPr>
          <c:invertIfNegative val="0"/>
          <c:cat>
            <c:numRef>
              <c:f>Sheet1!$C$54:$C$57</c:f>
              <c:numCache>
                <c:formatCode>General</c:formatCode>
                <c:ptCount val="4"/>
                <c:pt idx="0">
                  <c:v>5</c:v>
                </c:pt>
                <c:pt idx="1">
                  <c:v>10</c:v>
                </c:pt>
                <c:pt idx="2">
                  <c:v>15</c:v>
                </c:pt>
                <c:pt idx="3">
                  <c:v>20</c:v>
                </c:pt>
              </c:numCache>
            </c:numRef>
          </c:cat>
          <c:val>
            <c:numRef>
              <c:f>Sheet1!$D$54:$D$57</c:f>
              <c:numCache>
                <c:formatCode>General</c:formatCode>
                <c:ptCount val="4"/>
                <c:pt idx="0">
                  <c:v>309085.13500000001</c:v>
                </c:pt>
                <c:pt idx="1">
                  <c:v>307835.21999999997</c:v>
                </c:pt>
                <c:pt idx="2">
                  <c:v>297915.5675</c:v>
                </c:pt>
                <c:pt idx="3">
                  <c:v>293659.78000000003</c:v>
                </c:pt>
              </c:numCache>
            </c:numRef>
          </c:val>
          <c:extLst>
            <c:ext xmlns:c16="http://schemas.microsoft.com/office/drawing/2014/chart" uri="{C3380CC4-5D6E-409C-BE32-E72D297353CC}">
              <c16:uniqueId val="{00000000-7695-234B-9D15-1BC72EFC7558}"/>
            </c:ext>
          </c:extLst>
        </c:ser>
        <c:ser>
          <c:idx val="1"/>
          <c:order val="1"/>
          <c:tx>
            <c:strRef>
              <c:f>Sheet1!$E$53</c:f>
              <c:strCache>
                <c:ptCount val="1"/>
                <c:pt idx="0">
                  <c:v>Resilience in Node Based</c:v>
                </c:pt>
              </c:strCache>
            </c:strRef>
          </c:tx>
          <c:spPr>
            <a:solidFill>
              <a:schemeClr val="accent2"/>
            </a:solidFill>
            <a:ln>
              <a:noFill/>
            </a:ln>
            <a:effectLst/>
          </c:spPr>
          <c:invertIfNegative val="0"/>
          <c:cat>
            <c:numRef>
              <c:f>Sheet1!$C$54:$C$57</c:f>
              <c:numCache>
                <c:formatCode>General</c:formatCode>
                <c:ptCount val="4"/>
                <c:pt idx="0">
                  <c:v>5</c:v>
                </c:pt>
                <c:pt idx="1">
                  <c:v>10</c:v>
                </c:pt>
                <c:pt idx="2">
                  <c:v>15</c:v>
                </c:pt>
                <c:pt idx="3">
                  <c:v>20</c:v>
                </c:pt>
              </c:numCache>
            </c:numRef>
          </c:cat>
          <c:val>
            <c:numRef>
              <c:f>Sheet1!$E$54:$E$57</c:f>
              <c:numCache>
                <c:formatCode>General</c:formatCode>
                <c:ptCount val="4"/>
                <c:pt idx="0">
                  <c:v>326009.03000000003</c:v>
                </c:pt>
                <c:pt idx="1">
                  <c:v>336611.7</c:v>
                </c:pt>
                <c:pt idx="2">
                  <c:v>339610.63750000001</c:v>
                </c:pt>
                <c:pt idx="3">
                  <c:v>341955.86</c:v>
                </c:pt>
              </c:numCache>
            </c:numRef>
          </c:val>
          <c:extLst>
            <c:ext xmlns:c16="http://schemas.microsoft.com/office/drawing/2014/chart" uri="{C3380CC4-5D6E-409C-BE32-E72D297353CC}">
              <c16:uniqueId val="{00000001-7695-234B-9D15-1BC72EFC7558}"/>
            </c:ext>
          </c:extLst>
        </c:ser>
        <c:dLbls>
          <c:showLegendKey val="0"/>
          <c:showVal val="0"/>
          <c:showCatName val="0"/>
          <c:showSerName val="0"/>
          <c:showPercent val="0"/>
          <c:showBubbleSize val="0"/>
        </c:dLbls>
        <c:gapWidth val="219"/>
        <c:overlap val="-27"/>
        <c:axId val="2015679504"/>
        <c:axId val="2029481056"/>
      </c:barChart>
      <c:catAx>
        <c:axId val="201567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481056"/>
        <c:crosses val="autoZero"/>
        <c:auto val="1"/>
        <c:lblAlgn val="ctr"/>
        <c:lblOffset val="100"/>
        <c:noMultiLvlLbl val="0"/>
      </c:catAx>
      <c:valAx>
        <c:axId val="202948105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5679504"/>
        <c:crosses val="autoZero"/>
        <c:crossBetween val="between"/>
        <c:majorUnit val="100000"/>
        <c:dispUnits>
          <c:builtInUnit val="hundredThousands"/>
          <c:dispUnitsLbl>
            <c:layout>
              <c:manualLayout>
                <c:xMode val="edge"/>
                <c:yMode val="edge"/>
                <c:x val="3.0642563815277763E-2"/>
                <c:y val="9.1428653355723338E-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a:effectLst/>
                    </a:rPr>
                    <a:t>DRL (x1e5) </a:t>
                  </a:r>
                  <a:endParaRPr lang="en-US" sz="600">
                    <a:effectLst/>
                  </a:endParaRP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a:effectLst/>
              </a:rPr>
              <a:t>Total Energy Cost. </a:t>
            </a:r>
            <a:endParaRPr lang="en-US" sz="105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Sheet1!$D$66</c:f>
              <c:strCache>
                <c:ptCount val="1"/>
                <c:pt idx="0">
                  <c:v>Total Energy for Node Based</c:v>
                </c:pt>
              </c:strCache>
            </c:strRef>
          </c:tx>
          <c:spPr>
            <a:solidFill>
              <a:schemeClr val="accent3"/>
            </a:solidFill>
            <a:ln>
              <a:noFill/>
            </a:ln>
            <a:effectLst/>
          </c:spPr>
          <c:invertIfNegative val="0"/>
          <c:cat>
            <c:numRef>
              <c:f>Sheet1!$C$67:$C$70</c:f>
              <c:numCache>
                <c:formatCode>General</c:formatCode>
                <c:ptCount val="4"/>
                <c:pt idx="0">
                  <c:v>5</c:v>
                </c:pt>
                <c:pt idx="1">
                  <c:v>10</c:v>
                </c:pt>
                <c:pt idx="2">
                  <c:v>15</c:v>
                </c:pt>
                <c:pt idx="3">
                  <c:v>20</c:v>
                </c:pt>
              </c:numCache>
            </c:numRef>
          </c:cat>
          <c:val>
            <c:numRef>
              <c:f>Sheet1!$D$67:$D$70</c:f>
              <c:numCache>
                <c:formatCode>General</c:formatCode>
                <c:ptCount val="4"/>
                <c:pt idx="0">
                  <c:v>1519.2314999999901</c:v>
                </c:pt>
                <c:pt idx="1">
                  <c:v>1151.6129999999901</c:v>
                </c:pt>
                <c:pt idx="2">
                  <c:v>2229.2384999999899</c:v>
                </c:pt>
                <c:pt idx="3">
                  <c:v>2232.9489999999901</c:v>
                </c:pt>
              </c:numCache>
            </c:numRef>
          </c:val>
          <c:extLst>
            <c:ext xmlns:c16="http://schemas.microsoft.com/office/drawing/2014/chart" uri="{C3380CC4-5D6E-409C-BE32-E72D297353CC}">
              <c16:uniqueId val="{00000000-5A84-2E4C-8AF9-0EBF76BBC9DD}"/>
            </c:ext>
          </c:extLst>
        </c:ser>
        <c:ser>
          <c:idx val="1"/>
          <c:order val="1"/>
          <c:tx>
            <c:strRef>
              <c:f>Sheet1!$E$66</c:f>
              <c:strCache>
                <c:ptCount val="1"/>
                <c:pt idx="0">
                  <c:v>Total Energy for Network Based</c:v>
                </c:pt>
              </c:strCache>
            </c:strRef>
          </c:tx>
          <c:spPr>
            <a:solidFill>
              <a:schemeClr val="accent2"/>
            </a:solidFill>
            <a:ln>
              <a:noFill/>
            </a:ln>
            <a:effectLst/>
          </c:spPr>
          <c:invertIfNegative val="0"/>
          <c:cat>
            <c:numRef>
              <c:f>Sheet1!$C$67:$C$70</c:f>
              <c:numCache>
                <c:formatCode>General</c:formatCode>
                <c:ptCount val="4"/>
                <c:pt idx="0">
                  <c:v>5</c:v>
                </c:pt>
                <c:pt idx="1">
                  <c:v>10</c:v>
                </c:pt>
                <c:pt idx="2">
                  <c:v>15</c:v>
                </c:pt>
                <c:pt idx="3">
                  <c:v>20</c:v>
                </c:pt>
              </c:numCache>
            </c:numRef>
          </c:cat>
          <c:val>
            <c:numRef>
              <c:f>Sheet1!$E$67:$E$70</c:f>
              <c:numCache>
                <c:formatCode>General</c:formatCode>
                <c:ptCount val="4"/>
                <c:pt idx="0">
                  <c:v>1694.6904999999899</c:v>
                </c:pt>
                <c:pt idx="1">
                  <c:v>1737.393</c:v>
                </c:pt>
                <c:pt idx="2">
                  <c:v>2277.5019999999899</c:v>
                </c:pt>
                <c:pt idx="3">
                  <c:v>1943.23099999999</c:v>
                </c:pt>
              </c:numCache>
            </c:numRef>
          </c:val>
          <c:extLst>
            <c:ext xmlns:c16="http://schemas.microsoft.com/office/drawing/2014/chart" uri="{C3380CC4-5D6E-409C-BE32-E72D297353CC}">
              <c16:uniqueId val="{00000001-5A84-2E4C-8AF9-0EBF76BBC9DD}"/>
            </c:ext>
          </c:extLst>
        </c:ser>
        <c:dLbls>
          <c:showLegendKey val="0"/>
          <c:showVal val="0"/>
          <c:showCatName val="0"/>
          <c:showSerName val="0"/>
          <c:showPercent val="0"/>
          <c:showBubbleSize val="0"/>
        </c:dLbls>
        <c:gapWidth val="219"/>
        <c:overlap val="-27"/>
        <c:axId val="2039027296"/>
        <c:axId val="1952933328"/>
      </c:barChart>
      <c:catAx>
        <c:axId val="203902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933328"/>
        <c:crosses val="autoZero"/>
        <c:auto val="1"/>
        <c:lblAlgn val="ctr"/>
        <c:lblOffset val="100"/>
        <c:noMultiLvlLbl val="0"/>
      </c:catAx>
      <c:valAx>
        <c:axId val="1952933328"/>
        <c:scaling>
          <c:orientation val="minMax"/>
          <c:max val="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9027296"/>
        <c:crosses val="autoZero"/>
        <c:crossBetween val="between"/>
        <c:majorUnit val="1000"/>
        <c:dispUnits>
          <c:builtInUnit val="thousands"/>
          <c:dispUnitsLbl>
            <c:layout>
              <c:manualLayout>
                <c:xMode val="edge"/>
                <c:yMode val="edge"/>
                <c:x val="2.2298202909696009E-2"/>
                <c:y val="6.866826646498933E-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baseline="0">
                      <a:effectLst/>
                    </a:rPr>
                    <a:t>Total Energy Cost (x1e3</a:t>
                  </a:r>
                  <a:r>
                    <a:rPr lang="el-GR" sz="1100" b="0" i="0" baseline="0">
                      <a:effectLst/>
                    </a:rPr>
                    <a:t>μ</a:t>
                  </a:r>
                  <a:r>
                    <a:rPr lang="en-US" sz="1100" b="0" i="0" baseline="0">
                      <a:effectLst/>
                    </a:rPr>
                    <a:t>J </a:t>
                  </a:r>
                  <a:endParaRPr lang="en-US" sz="600">
                    <a:effectLst/>
                  </a:endParaRP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Data Resilience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Sheet1!$D$154</c:f>
              <c:strCache>
                <c:ptCount val="1"/>
                <c:pt idx="0">
                  <c:v>Resilience in Node Base</c:v>
                </c:pt>
              </c:strCache>
            </c:strRef>
          </c:tx>
          <c:spPr>
            <a:solidFill>
              <a:schemeClr val="accent1"/>
            </a:solidFill>
            <a:ln>
              <a:noFill/>
            </a:ln>
            <a:effectLst/>
          </c:spPr>
          <c:invertIfNegative val="0"/>
          <c:cat>
            <c:numRef>
              <c:f>Sheet1!$C$155:$C$158</c:f>
              <c:numCache>
                <c:formatCode>General</c:formatCode>
                <c:ptCount val="4"/>
                <c:pt idx="0">
                  <c:v>50</c:v>
                </c:pt>
                <c:pt idx="1">
                  <c:v>75</c:v>
                </c:pt>
                <c:pt idx="2">
                  <c:v>100</c:v>
                </c:pt>
                <c:pt idx="3">
                  <c:v>125</c:v>
                </c:pt>
              </c:numCache>
            </c:numRef>
          </c:cat>
          <c:val>
            <c:numRef>
              <c:f>Sheet1!$D$155:$D$158</c:f>
              <c:numCache>
                <c:formatCode>General</c:formatCode>
                <c:ptCount val="4"/>
                <c:pt idx="0">
                  <c:v>3193435.7500000037</c:v>
                </c:pt>
                <c:pt idx="1">
                  <c:v>4639131.0000000075</c:v>
                </c:pt>
                <c:pt idx="2">
                  <c:v>6038514.2500000093</c:v>
                </c:pt>
                <c:pt idx="3">
                  <c:v>7238417.3750000093</c:v>
                </c:pt>
              </c:numCache>
            </c:numRef>
          </c:val>
          <c:extLst>
            <c:ext xmlns:c16="http://schemas.microsoft.com/office/drawing/2014/chart" uri="{C3380CC4-5D6E-409C-BE32-E72D297353CC}">
              <c16:uniqueId val="{00000000-B7E6-B04B-A131-4E537C4701D9}"/>
            </c:ext>
          </c:extLst>
        </c:ser>
        <c:ser>
          <c:idx val="1"/>
          <c:order val="1"/>
          <c:tx>
            <c:strRef>
              <c:f>Sheet1!$E$154</c:f>
              <c:strCache>
                <c:ptCount val="1"/>
                <c:pt idx="0">
                  <c:v>Resilience in Network Base</c:v>
                </c:pt>
              </c:strCache>
            </c:strRef>
          </c:tx>
          <c:spPr>
            <a:solidFill>
              <a:schemeClr val="accent2"/>
            </a:solidFill>
            <a:ln>
              <a:noFill/>
            </a:ln>
            <a:effectLst/>
          </c:spPr>
          <c:invertIfNegative val="0"/>
          <c:cat>
            <c:numRef>
              <c:f>Sheet1!$C$155:$C$158</c:f>
              <c:numCache>
                <c:formatCode>General</c:formatCode>
                <c:ptCount val="4"/>
                <c:pt idx="0">
                  <c:v>50</c:v>
                </c:pt>
                <c:pt idx="1">
                  <c:v>75</c:v>
                </c:pt>
                <c:pt idx="2">
                  <c:v>100</c:v>
                </c:pt>
                <c:pt idx="3">
                  <c:v>125</c:v>
                </c:pt>
              </c:numCache>
            </c:numRef>
          </c:cat>
          <c:val>
            <c:numRef>
              <c:f>Sheet1!$E$155:$E$158</c:f>
              <c:numCache>
                <c:formatCode>General</c:formatCode>
                <c:ptCount val="4"/>
                <c:pt idx="0">
                  <c:v>2905423.3883000063</c:v>
                </c:pt>
                <c:pt idx="1">
                  <c:v>4325468.8516000081</c:v>
                </c:pt>
                <c:pt idx="2">
                  <c:v>5615337.3616000097</c:v>
                </c:pt>
                <c:pt idx="3">
                  <c:v>6567798.8580000186</c:v>
                </c:pt>
              </c:numCache>
            </c:numRef>
          </c:val>
          <c:extLst>
            <c:ext xmlns:c16="http://schemas.microsoft.com/office/drawing/2014/chart" uri="{C3380CC4-5D6E-409C-BE32-E72D297353CC}">
              <c16:uniqueId val="{00000001-B7E6-B04B-A131-4E537C4701D9}"/>
            </c:ext>
          </c:extLst>
        </c:ser>
        <c:dLbls>
          <c:showLegendKey val="0"/>
          <c:showVal val="0"/>
          <c:showCatName val="0"/>
          <c:showSerName val="0"/>
          <c:showPercent val="0"/>
          <c:showBubbleSize val="0"/>
        </c:dLbls>
        <c:gapWidth val="219"/>
        <c:overlap val="-27"/>
        <c:axId val="909516095"/>
        <c:axId val="888874415"/>
      </c:barChart>
      <c:catAx>
        <c:axId val="909516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874415"/>
        <c:crosses val="autoZero"/>
        <c:auto val="1"/>
        <c:lblAlgn val="ctr"/>
        <c:lblOffset val="100"/>
        <c:noMultiLvlLbl val="0"/>
      </c:catAx>
      <c:valAx>
        <c:axId val="888874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516095"/>
        <c:crosses val="autoZero"/>
        <c:crossBetween val="between"/>
        <c:dispUnits>
          <c:builtInUnit val="hundredThousands"/>
          <c:dispUnitsLbl>
            <c:layout>
              <c:manualLayout>
                <c:xMode val="edge"/>
                <c:yMode val="edge"/>
                <c:x val="2.2222222222222223E-2"/>
                <c:y val="6.5208515602216383E-2"/>
              </c:manualLayout>
            </c:layout>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b="0" i="0" baseline="0">
                      <a:effectLst/>
                    </a:rPr>
                    <a:t>x DRL (x1e6 )</a:t>
                  </a:r>
                  <a:endParaRPr lang="en-US" sz="1050">
                    <a:effectLst/>
                  </a:endParaRPr>
                </a:p>
              </c:rich>
            </c:tx>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Total Energy Cost </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Sheet1!$D$161</c:f>
              <c:strCache>
                <c:ptCount val="1"/>
                <c:pt idx="0">
                  <c:v>Energy Cost in Node Base</c:v>
                </c:pt>
              </c:strCache>
            </c:strRef>
          </c:tx>
          <c:spPr>
            <a:solidFill>
              <a:schemeClr val="accent1"/>
            </a:solidFill>
            <a:ln>
              <a:noFill/>
            </a:ln>
            <a:effectLst/>
          </c:spPr>
          <c:invertIfNegative val="0"/>
          <c:cat>
            <c:numRef>
              <c:f>Sheet1!$C$162:$C$165</c:f>
              <c:numCache>
                <c:formatCode>General</c:formatCode>
                <c:ptCount val="4"/>
                <c:pt idx="0">
                  <c:v>50</c:v>
                </c:pt>
                <c:pt idx="1">
                  <c:v>75</c:v>
                </c:pt>
                <c:pt idx="2">
                  <c:v>100</c:v>
                </c:pt>
                <c:pt idx="3">
                  <c:v>125</c:v>
                </c:pt>
              </c:numCache>
            </c:numRef>
          </c:cat>
          <c:val>
            <c:numRef>
              <c:f>Sheet1!$D$162:$D$165</c:f>
              <c:numCache>
                <c:formatCode>General</c:formatCode>
                <c:ptCount val="4"/>
                <c:pt idx="0">
                  <c:v>14178.495000000008</c:v>
                </c:pt>
                <c:pt idx="1">
                  <c:v>22136.202500000014</c:v>
                </c:pt>
                <c:pt idx="2">
                  <c:v>28021.699999999753</c:v>
                </c:pt>
                <c:pt idx="3">
                  <c:v>35215.467500000064</c:v>
                </c:pt>
              </c:numCache>
            </c:numRef>
          </c:val>
          <c:extLst>
            <c:ext xmlns:c16="http://schemas.microsoft.com/office/drawing/2014/chart" uri="{C3380CC4-5D6E-409C-BE32-E72D297353CC}">
              <c16:uniqueId val="{00000000-AE2C-B84A-868E-ABFA5AC1DC61}"/>
            </c:ext>
          </c:extLst>
        </c:ser>
        <c:ser>
          <c:idx val="1"/>
          <c:order val="1"/>
          <c:tx>
            <c:strRef>
              <c:f>Sheet1!$E$161</c:f>
              <c:strCache>
                <c:ptCount val="1"/>
                <c:pt idx="0">
                  <c:v>Energy Cost in Network Base</c:v>
                </c:pt>
              </c:strCache>
            </c:strRef>
          </c:tx>
          <c:spPr>
            <a:solidFill>
              <a:schemeClr val="accent2"/>
            </a:solidFill>
            <a:ln>
              <a:noFill/>
            </a:ln>
            <a:effectLst/>
          </c:spPr>
          <c:invertIfNegative val="0"/>
          <c:cat>
            <c:numRef>
              <c:f>Sheet1!$C$162:$C$165</c:f>
              <c:numCache>
                <c:formatCode>General</c:formatCode>
                <c:ptCount val="4"/>
                <c:pt idx="0">
                  <c:v>50</c:v>
                </c:pt>
                <c:pt idx="1">
                  <c:v>75</c:v>
                </c:pt>
                <c:pt idx="2">
                  <c:v>100</c:v>
                </c:pt>
                <c:pt idx="3">
                  <c:v>125</c:v>
                </c:pt>
              </c:numCache>
            </c:numRef>
          </c:cat>
          <c:val>
            <c:numRef>
              <c:f>Sheet1!$E$162:$E$165</c:f>
              <c:numCache>
                <c:formatCode>General</c:formatCode>
                <c:ptCount val="4"/>
                <c:pt idx="0">
                  <c:v>24376.134599999907</c:v>
                </c:pt>
                <c:pt idx="1">
                  <c:v>26630.359499999955</c:v>
                </c:pt>
                <c:pt idx="2">
                  <c:v>38602.891300000323</c:v>
                </c:pt>
                <c:pt idx="3">
                  <c:v>54409.819000000309</c:v>
                </c:pt>
              </c:numCache>
            </c:numRef>
          </c:val>
          <c:extLst>
            <c:ext xmlns:c16="http://schemas.microsoft.com/office/drawing/2014/chart" uri="{C3380CC4-5D6E-409C-BE32-E72D297353CC}">
              <c16:uniqueId val="{00000001-AE2C-B84A-868E-ABFA5AC1DC61}"/>
            </c:ext>
          </c:extLst>
        </c:ser>
        <c:dLbls>
          <c:showLegendKey val="0"/>
          <c:showVal val="0"/>
          <c:showCatName val="0"/>
          <c:showSerName val="0"/>
          <c:showPercent val="0"/>
          <c:showBubbleSize val="0"/>
        </c:dLbls>
        <c:gapWidth val="219"/>
        <c:overlap val="-27"/>
        <c:axId val="944893215"/>
        <c:axId val="909374431"/>
      </c:barChart>
      <c:catAx>
        <c:axId val="944893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374431"/>
        <c:crosses val="autoZero"/>
        <c:auto val="1"/>
        <c:lblAlgn val="ctr"/>
        <c:lblOffset val="100"/>
        <c:noMultiLvlLbl val="0"/>
      </c:catAx>
      <c:valAx>
        <c:axId val="909374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893215"/>
        <c:crosses val="autoZero"/>
        <c:crossBetween val="between"/>
        <c:dispUnits>
          <c:builtInUnit val="tenThousands"/>
          <c:dispUnitsLbl>
            <c:layout>
              <c:manualLayout>
                <c:xMode val="edge"/>
                <c:yMode val="edge"/>
                <c:x val="2.5000000000000001E-2"/>
                <c:y val="8.8356663750364522E-2"/>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0" i="0" baseline="0">
                      <a:effectLst/>
                    </a:rPr>
                    <a:t>Total Energy Cost (x1e4</a:t>
                  </a:r>
                  <a:r>
                    <a:rPr lang="el-GR" sz="1050" b="0" i="0" baseline="0">
                      <a:effectLst/>
                    </a:rPr>
                    <a:t>μ </a:t>
                  </a:r>
                  <a:r>
                    <a:rPr lang="en-US" sz="1050" b="0" i="0" baseline="0">
                      <a:effectLst/>
                    </a:rPr>
                    <a:t>)</a:t>
                  </a:r>
                  <a:endParaRPr lang="en-US" sz="500">
                    <a:effectLst/>
                  </a:endParaRP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Data Resilience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Sheet1!$D$126</c:f>
              <c:strCache>
                <c:ptCount val="1"/>
                <c:pt idx="0">
                  <c:v>Resilience in Node Base</c:v>
                </c:pt>
              </c:strCache>
            </c:strRef>
          </c:tx>
          <c:spPr>
            <a:solidFill>
              <a:schemeClr val="accent1"/>
            </a:solidFill>
            <a:ln>
              <a:noFill/>
            </a:ln>
            <a:effectLst/>
          </c:spPr>
          <c:invertIfNegative val="0"/>
          <c:cat>
            <c:numRef>
              <c:f>Sheet1!$C$127:$C$130</c:f>
              <c:numCache>
                <c:formatCode>General</c:formatCode>
                <c:ptCount val="4"/>
                <c:pt idx="0">
                  <c:v>25</c:v>
                </c:pt>
                <c:pt idx="1">
                  <c:v>50</c:v>
                </c:pt>
                <c:pt idx="2">
                  <c:v>75</c:v>
                </c:pt>
                <c:pt idx="3">
                  <c:v>100</c:v>
                </c:pt>
              </c:numCache>
            </c:numRef>
          </c:cat>
          <c:val>
            <c:numRef>
              <c:f>Sheet1!$D$127:$D$130</c:f>
              <c:numCache>
                <c:formatCode>General</c:formatCode>
                <c:ptCount val="4"/>
                <c:pt idx="0">
                  <c:v>5659393.3125000028</c:v>
                </c:pt>
                <c:pt idx="1">
                  <c:v>6361156.0000000084</c:v>
                </c:pt>
                <c:pt idx="2">
                  <c:v>6318659.0000000158</c:v>
                </c:pt>
                <c:pt idx="3">
                  <c:v>6091354.0000000149</c:v>
                </c:pt>
              </c:numCache>
            </c:numRef>
          </c:val>
          <c:extLst>
            <c:ext xmlns:c16="http://schemas.microsoft.com/office/drawing/2014/chart" uri="{C3380CC4-5D6E-409C-BE32-E72D297353CC}">
              <c16:uniqueId val="{00000000-1DA3-8D44-A2E6-41FDF26416DD}"/>
            </c:ext>
          </c:extLst>
        </c:ser>
        <c:ser>
          <c:idx val="1"/>
          <c:order val="1"/>
          <c:tx>
            <c:strRef>
              <c:f>Sheet1!$E$126</c:f>
              <c:strCache>
                <c:ptCount val="1"/>
                <c:pt idx="0">
                  <c:v>Resilience in Network Base</c:v>
                </c:pt>
              </c:strCache>
            </c:strRef>
          </c:tx>
          <c:spPr>
            <a:solidFill>
              <a:schemeClr val="accent2"/>
            </a:solidFill>
            <a:ln>
              <a:noFill/>
            </a:ln>
            <a:effectLst/>
          </c:spPr>
          <c:invertIfNegative val="0"/>
          <c:cat>
            <c:numRef>
              <c:f>Sheet1!$C$127:$C$130</c:f>
              <c:numCache>
                <c:formatCode>General</c:formatCode>
                <c:ptCount val="4"/>
                <c:pt idx="0">
                  <c:v>25</c:v>
                </c:pt>
                <c:pt idx="1">
                  <c:v>50</c:v>
                </c:pt>
                <c:pt idx="2">
                  <c:v>75</c:v>
                </c:pt>
                <c:pt idx="3">
                  <c:v>100</c:v>
                </c:pt>
              </c:numCache>
            </c:numRef>
          </c:cat>
          <c:val>
            <c:numRef>
              <c:f>Sheet1!$E$127:$E$130</c:f>
              <c:numCache>
                <c:formatCode>General</c:formatCode>
                <c:ptCount val="4"/>
                <c:pt idx="0">
                  <c:v>0</c:v>
                </c:pt>
                <c:pt idx="1">
                  <c:v>5451917.5216000108</c:v>
                </c:pt>
                <c:pt idx="2">
                  <c:v>5325520.8116000146</c:v>
                </c:pt>
                <c:pt idx="3">
                  <c:v>4945112.0633000182</c:v>
                </c:pt>
              </c:numCache>
            </c:numRef>
          </c:val>
          <c:extLst>
            <c:ext xmlns:c16="http://schemas.microsoft.com/office/drawing/2014/chart" uri="{C3380CC4-5D6E-409C-BE32-E72D297353CC}">
              <c16:uniqueId val="{00000001-1DA3-8D44-A2E6-41FDF26416DD}"/>
            </c:ext>
          </c:extLst>
        </c:ser>
        <c:dLbls>
          <c:showLegendKey val="0"/>
          <c:showVal val="0"/>
          <c:showCatName val="0"/>
          <c:showSerName val="0"/>
          <c:showPercent val="0"/>
          <c:showBubbleSize val="0"/>
        </c:dLbls>
        <c:gapWidth val="219"/>
        <c:overlap val="-27"/>
        <c:axId val="908980575"/>
        <c:axId val="908990623"/>
      </c:barChart>
      <c:catAx>
        <c:axId val="90898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990623"/>
        <c:crosses val="autoZero"/>
        <c:auto val="1"/>
        <c:lblAlgn val="ctr"/>
        <c:lblOffset val="100"/>
        <c:noMultiLvlLbl val="0"/>
      </c:catAx>
      <c:valAx>
        <c:axId val="908990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980575"/>
        <c:crosses val="autoZero"/>
        <c:crossBetween val="between"/>
        <c:dispUnits>
          <c:builtInUnit val="hundredThousands"/>
          <c:dispUnitsLbl>
            <c:layout>
              <c:manualLayout>
                <c:xMode val="edge"/>
                <c:yMode val="edge"/>
                <c:x val="1.6666666666666666E-2"/>
                <c:y val="7.0514018691588798E-2"/>
              </c:manualLayout>
            </c:layout>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900" b="0" i="0" u="none" strike="noStrike" kern="1200" baseline="0">
                      <a:solidFill>
                        <a:sysClr val="windowText" lastClr="000000">
                          <a:lumMod val="65000"/>
                          <a:lumOff val="35000"/>
                        </a:sysClr>
                      </a:solidFill>
                      <a:latin typeface="+mn-lt"/>
                      <a:ea typeface="+mn-ea"/>
                      <a:cs typeface="+mn-cs"/>
                    </a:defRPr>
                  </a:pPr>
                  <a:r>
                    <a:rPr lang="en-US" sz="900"/>
                    <a:t>x </a:t>
                  </a:r>
                  <a:r>
                    <a:rPr lang="en-US" sz="900">
                      <a:effectLst/>
                    </a:rPr>
                    <a:t>DRL (x1e6 </a:t>
                  </a:r>
                  <a:r>
                    <a:rPr lang="en-US" sz="900"/>
                    <a:t>)</a:t>
                  </a:r>
                </a:p>
              </c:rich>
            </c:tx>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900" b="0" i="0" u="none" strike="noStrike" kern="1200" baseline="0">
                    <a:solidFill>
                      <a:sysClr val="windowText" lastClr="000000">
                        <a:lumMod val="65000"/>
                        <a:lumOff val="35000"/>
                      </a:sys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Total Energy Cost</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Sheet1!$D$133</c:f>
              <c:strCache>
                <c:ptCount val="1"/>
                <c:pt idx="0">
                  <c:v>Energy Cost in Node Base</c:v>
                </c:pt>
              </c:strCache>
            </c:strRef>
          </c:tx>
          <c:spPr>
            <a:solidFill>
              <a:schemeClr val="accent1"/>
            </a:solidFill>
            <a:ln>
              <a:noFill/>
            </a:ln>
            <a:effectLst/>
          </c:spPr>
          <c:invertIfNegative val="0"/>
          <c:cat>
            <c:numRef>
              <c:f>Sheet1!$C$134:$C$137</c:f>
              <c:numCache>
                <c:formatCode>General</c:formatCode>
                <c:ptCount val="4"/>
                <c:pt idx="0">
                  <c:v>25</c:v>
                </c:pt>
                <c:pt idx="1">
                  <c:v>50</c:v>
                </c:pt>
                <c:pt idx="2">
                  <c:v>75</c:v>
                </c:pt>
                <c:pt idx="3">
                  <c:v>100</c:v>
                </c:pt>
              </c:numCache>
            </c:numRef>
          </c:cat>
          <c:val>
            <c:numRef>
              <c:f>Sheet1!$D$134:$D$137</c:f>
              <c:numCache>
                <c:formatCode>General</c:formatCode>
                <c:ptCount val="4"/>
                <c:pt idx="0">
                  <c:v>23788.870000000119</c:v>
                </c:pt>
                <c:pt idx="1">
                  <c:v>22354.064999999835</c:v>
                </c:pt>
                <c:pt idx="2">
                  <c:v>25143.447500000155</c:v>
                </c:pt>
                <c:pt idx="3">
                  <c:v>30478.679999999928</c:v>
                </c:pt>
              </c:numCache>
            </c:numRef>
          </c:val>
          <c:extLst>
            <c:ext xmlns:c16="http://schemas.microsoft.com/office/drawing/2014/chart" uri="{C3380CC4-5D6E-409C-BE32-E72D297353CC}">
              <c16:uniqueId val="{00000000-409A-0343-938E-8AA3A66C1DDC}"/>
            </c:ext>
          </c:extLst>
        </c:ser>
        <c:ser>
          <c:idx val="1"/>
          <c:order val="1"/>
          <c:tx>
            <c:strRef>
              <c:f>Sheet1!$E$133</c:f>
              <c:strCache>
                <c:ptCount val="1"/>
                <c:pt idx="0">
                  <c:v>Energy Cost in Network Base</c:v>
                </c:pt>
              </c:strCache>
            </c:strRef>
          </c:tx>
          <c:spPr>
            <a:solidFill>
              <a:schemeClr val="accent2"/>
            </a:solidFill>
            <a:ln>
              <a:noFill/>
            </a:ln>
            <a:effectLst/>
          </c:spPr>
          <c:invertIfNegative val="0"/>
          <c:cat>
            <c:numRef>
              <c:f>Sheet1!$C$134:$C$137</c:f>
              <c:numCache>
                <c:formatCode>General</c:formatCode>
                <c:ptCount val="4"/>
                <c:pt idx="0">
                  <c:v>25</c:v>
                </c:pt>
                <c:pt idx="1">
                  <c:v>50</c:v>
                </c:pt>
                <c:pt idx="2">
                  <c:v>75</c:v>
                </c:pt>
                <c:pt idx="3">
                  <c:v>100</c:v>
                </c:pt>
              </c:numCache>
            </c:numRef>
          </c:cat>
          <c:val>
            <c:numRef>
              <c:f>Sheet1!$E$134:$E$137</c:f>
              <c:numCache>
                <c:formatCode>General</c:formatCode>
                <c:ptCount val="4"/>
                <c:pt idx="0">
                  <c:v>0</c:v>
                </c:pt>
                <c:pt idx="1">
                  <c:v>38404.064100000331</c:v>
                </c:pt>
                <c:pt idx="2">
                  <c:v>39268.352999999574</c:v>
                </c:pt>
                <c:pt idx="3">
                  <c:v>49515.367600001264</c:v>
                </c:pt>
              </c:numCache>
            </c:numRef>
          </c:val>
          <c:extLst>
            <c:ext xmlns:c16="http://schemas.microsoft.com/office/drawing/2014/chart" uri="{C3380CC4-5D6E-409C-BE32-E72D297353CC}">
              <c16:uniqueId val="{00000001-409A-0343-938E-8AA3A66C1DDC}"/>
            </c:ext>
          </c:extLst>
        </c:ser>
        <c:dLbls>
          <c:showLegendKey val="0"/>
          <c:showVal val="0"/>
          <c:showCatName val="0"/>
          <c:showSerName val="0"/>
          <c:showPercent val="0"/>
          <c:showBubbleSize val="0"/>
        </c:dLbls>
        <c:gapWidth val="219"/>
        <c:overlap val="-27"/>
        <c:axId val="909133503"/>
        <c:axId val="909135151"/>
      </c:barChart>
      <c:catAx>
        <c:axId val="909133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135151"/>
        <c:crosses val="autoZero"/>
        <c:auto val="1"/>
        <c:lblAlgn val="ctr"/>
        <c:lblOffset val="100"/>
        <c:noMultiLvlLbl val="0"/>
      </c:catAx>
      <c:valAx>
        <c:axId val="90913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133503"/>
        <c:crosses val="autoZero"/>
        <c:crossBetween val="between"/>
        <c:dispUnits>
          <c:builtInUnit val="tenThousands"/>
          <c:dispUnitsLbl>
            <c:layout>
              <c:manualLayout>
                <c:xMode val="edge"/>
                <c:yMode val="edge"/>
                <c:x val="2.2732807030151219E-2"/>
                <c:y val="0.25041666666666673"/>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a:effectLst/>
                    </a:rPr>
                    <a:t>Total Energy Cost (x1e4</a:t>
                  </a:r>
                  <a:r>
                    <a:rPr lang="el-GR" sz="900">
                      <a:effectLst/>
                    </a:rPr>
                    <a:t>μ </a:t>
                  </a:r>
                  <a:r>
                    <a:rPr lang="en-US" sz="900">
                      <a:effectLst/>
                    </a:rPr>
                    <a:t>)</a:t>
                  </a:r>
                  <a:endParaRPr lang="el-GR" sz="30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5D804-47F0-FE47-83EF-A9D497534177}"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03825-7E41-8642-A56D-163E66B713F5}" type="slidenum">
              <a:rPr lang="en-US" smtClean="0"/>
              <a:t>‹#›</a:t>
            </a:fld>
            <a:endParaRPr lang="en-US"/>
          </a:p>
        </p:txBody>
      </p:sp>
    </p:spTree>
    <p:extLst>
      <p:ext uri="{BB962C8B-B14F-4D97-AF65-F5344CB8AC3E}">
        <p14:creationId xmlns:p14="http://schemas.microsoft.com/office/powerpoint/2010/main" val="32129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Greeting to everyone watching my presentation. Hope everyone is doing good.</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Before beginning the presentation I would like to thank Dr Bin tang whose has been an inspiration to me. He is the motivation for all the work that I did.</a:t>
            </a:r>
          </a:p>
          <a:p>
            <a:endParaRPr lang="en-US" dirty="0"/>
          </a:p>
          <a:p>
            <a:r>
              <a:rPr lang="en-US" sz="1200" kern="1200" dirty="0">
                <a:solidFill>
                  <a:schemeClr val="tx1"/>
                </a:solidFill>
                <a:effectLst/>
                <a:latin typeface="+mn-lt"/>
                <a:ea typeface="+mn-ea"/>
                <a:cs typeface="+mn-cs"/>
              </a:rPr>
              <a:t>Slide 1:</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Hello everyone My name is Yeswanth Polu, pursuing my Masters in Computer Science from California State University Dominguez hills.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a presentation about A DYNAMIC DATA RESILIENCE ALGORITHM FOR SENSOR NETWORKS.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a:t>
            </a:fld>
            <a:endParaRPr lang="en-US"/>
          </a:p>
        </p:txBody>
      </p:sp>
    </p:spTree>
    <p:extLst>
      <p:ext uri="{BB962C8B-B14F-4D97-AF65-F5344CB8AC3E}">
        <p14:creationId xmlns:p14="http://schemas.microsoft.com/office/powerpoint/2010/main" val="919702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the pseudo algorithm for the node based algorithm.</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10</a:t>
            </a:fld>
            <a:endParaRPr lang="en-US"/>
          </a:p>
        </p:txBody>
      </p:sp>
    </p:spTree>
    <p:extLst>
      <p:ext uri="{BB962C8B-B14F-4D97-AF65-F5344CB8AC3E}">
        <p14:creationId xmlns:p14="http://schemas.microsoft.com/office/powerpoint/2010/main" val="332971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most important part, the performance evaluation.</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11</a:t>
            </a:fld>
            <a:endParaRPr lang="en-US"/>
          </a:p>
        </p:txBody>
      </p:sp>
    </p:spTree>
    <p:extLst>
      <p:ext uri="{BB962C8B-B14F-4D97-AF65-F5344CB8AC3E}">
        <p14:creationId xmlns:p14="http://schemas.microsoft.com/office/powerpoint/2010/main" val="346155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compare the performance of the Node-based algorithm to the existing Network-based algorithm.</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simulator is written in java and takes as input the sensor the sensor network instance including the network topology, initial energy levels of each sensor nodes E</a:t>
            </a:r>
            <a:r>
              <a:rPr lang="en-US" sz="1200" kern="1200" baseline="-250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 the data nodes and their overflow data packets di, the storage nodes and their storage capacities m</a:t>
            </a:r>
            <a:r>
              <a:rPr lang="en-US" sz="1200" kern="1200" baseline="-250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 and generates various output files that conform to the format needed for CPLEX execution.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We consider both small scale networks of 50 sensor nodes (10 of them are data nodes) and large scale of 100 nodes (20 of them are data nodes).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12</a:t>
            </a:fld>
            <a:endParaRPr lang="en-US"/>
          </a:p>
        </p:txBody>
      </p:sp>
    </p:spTree>
    <p:extLst>
      <p:ext uri="{BB962C8B-B14F-4D97-AF65-F5344CB8AC3E}">
        <p14:creationId xmlns:p14="http://schemas.microsoft.com/office/powerpoint/2010/main" val="2950248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sensor nodes are uniformly distributed in a region of 1000m × 1000m.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data node generates some number of overflow data packets, each of 512B, that to be offloaded into the network.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initial energy levels, we consider both </a:t>
            </a:r>
            <a:r>
              <a:rPr lang="en-US" sz="1200" i="1" kern="1200" dirty="0">
                <a:solidFill>
                  <a:schemeClr val="tx1"/>
                </a:solidFill>
                <a:effectLst/>
                <a:latin typeface="+mn-lt"/>
                <a:ea typeface="+mn-ea"/>
                <a:cs typeface="+mn-cs"/>
              </a:rPr>
              <a:t>varying model</a:t>
            </a:r>
            <a:r>
              <a:rPr lang="en-US" sz="1200" kern="1200" dirty="0">
                <a:solidFill>
                  <a:schemeClr val="tx1"/>
                </a:solidFill>
                <a:effectLst/>
                <a:latin typeface="+mn-lt"/>
                <a:ea typeface="+mn-ea"/>
                <a:cs typeface="+mn-cs"/>
              </a:rPr>
              <a:t>, where different sensors have different initial energy levels, and </a:t>
            </a:r>
            <a:r>
              <a:rPr lang="en-US" sz="1200" i="1" kern="1200" dirty="0">
                <a:solidFill>
                  <a:schemeClr val="tx1"/>
                </a:solidFill>
                <a:effectLst/>
                <a:latin typeface="+mn-lt"/>
                <a:ea typeface="+mn-ea"/>
                <a:cs typeface="+mn-cs"/>
              </a:rPr>
              <a:t>uniform model</a:t>
            </a:r>
            <a:r>
              <a:rPr lang="en-US" sz="1200" kern="1200" dirty="0">
                <a:solidFill>
                  <a:schemeClr val="tx1"/>
                </a:solidFill>
                <a:effectLst/>
                <a:latin typeface="+mn-lt"/>
                <a:ea typeface="+mn-ea"/>
                <a:cs typeface="+mn-cs"/>
              </a:rPr>
              <a:t>, where all sensor nodes have the same initial energy levels.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•Transmission range is 250m. In all plots, each data point is an average over ten runs, in each of which a different sensor network instance is generated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fair comparisons of different algorithms, however, we use the same sensor network instance in the same run. The error bars indicate 95% confidence intervals.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13</a:t>
            </a:fld>
            <a:endParaRPr lang="en-US"/>
          </a:p>
        </p:txBody>
      </p:sp>
    </p:spTree>
    <p:extLst>
      <p:ext uri="{BB962C8B-B14F-4D97-AF65-F5344CB8AC3E}">
        <p14:creationId xmlns:p14="http://schemas.microsoft.com/office/powerpoint/2010/main" val="158157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•Small-scale Comparison:</a:t>
            </a:r>
          </a:p>
          <a:p>
            <a:r>
              <a:rPr lang="en-US" sz="1200" kern="1200" dirty="0">
                <a:solidFill>
                  <a:schemeClr val="tx1"/>
                </a:solidFill>
                <a:effectLst/>
                <a:latin typeface="+mn-lt"/>
                <a:ea typeface="+mn-ea"/>
                <a:cs typeface="+mn-cs"/>
              </a:rPr>
              <a:t>•We compare a small scale of 50 nodes with 10 data nodes. The initial energy levels are random numbers in [2000</a:t>
            </a:r>
            <a:r>
              <a:rPr lang="el-GR" sz="1200"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J, 4000</a:t>
            </a:r>
            <a:r>
              <a:rPr lang="el-GR" sz="1200"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J ].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•Large-scale Comparison:</a:t>
            </a:r>
          </a:p>
          <a:p>
            <a:r>
              <a:rPr lang="en-US" sz="1200" kern="1200" dirty="0">
                <a:solidFill>
                  <a:schemeClr val="tx1"/>
                </a:solidFill>
                <a:effectLst/>
                <a:latin typeface="+mn-lt"/>
                <a:ea typeface="+mn-ea"/>
                <a:cs typeface="+mn-cs"/>
              </a:rPr>
              <a:t>•We compare the algorithms in larger scale of 100 sensors, 20 of them are data nodes. The initial energy levels are random numbers in [2000</a:t>
            </a:r>
            <a:r>
              <a:rPr lang="el-GR" sz="1200"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J, 4000</a:t>
            </a:r>
            <a:r>
              <a:rPr lang="el-GR" sz="1200" kern="1200" dirty="0">
                <a:solidFill>
                  <a:schemeClr val="tx1"/>
                </a:solidFill>
                <a:effectLst/>
                <a:latin typeface="+mn-lt"/>
                <a:ea typeface="+mn-ea"/>
                <a:cs typeface="+mn-cs"/>
              </a:rPr>
              <a:t>μ</a:t>
            </a:r>
            <a:r>
              <a:rPr lang="en-US" sz="1200" kern="1200" dirty="0">
                <a:solidFill>
                  <a:schemeClr val="tx1"/>
                </a:solidFill>
                <a:effectLst/>
                <a:latin typeface="+mn-lt"/>
                <a:ea typeface="+mn-ea"/>
                <a:cs typeface="+mn-cs"/>
              </a:rPr>
              <a:t>J ].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determine the results in following criteria:</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1.Data resilience problem: fix the storage node's storage and change the data item's amount.</a:t>
            </a:r>
          </a:p>
          <a:p>
            <a:r>
              <a:rPr lang="en-US" sz="1200" kern="1200" dirty="0">
                <a:solidFill>
                  <a:schemeClr val="tx1"/>
                </a:solidFill>
                <a:effectLst/>
                <a:latin typeface="+mn-lt"/>
                <a:ea typeface="+mn-ea"/>
                <a:cs typeface="+mn-cs"/>
              </a:rPr>
              <a:t>2.Data resilience problem: change the storage node's storage and fix the data item's amount.</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14</a:t>
            </a:fld>
            <a:endParaRPr lang="en-US"/>
          </a:p>
        </p:txBody>
      </p:sp>
    </p:spTree>
    <p:extLst>
      <p:ext uri="{BB962C8B-B14F-4D97-AF65-F5344CB8AC3E}">
        <p14:creationId xmlns:p14="http://schemas.microsoft.com/office/powerpoint/2010/main" val="3072024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 varies data from the data node from 5, 10, 15, to 20 while setting storage data as 5. It shows that with the increase of data, the DRLs achieved by both the  algorithms increase, as more data packets are now stored in storage node.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see that Node-based algorithm is optimal and both perform close at the saturation of the network, it demonstrates the efficacy of both  algorithms in achieving data resilience. The second graph shows the  total energy consumptions.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15</a:t>
            </a:fld>
            <a:endParaRPr lang="en-US"/>
          </a:p>
        </p:txBody>
      </p:sp>
    </p:spTree>
    <p:extLst>
      <p:ext uri="{BB962C8B-B14F-4D97-AF65-F5344CB8AC3E}">
        <p14:creationId xmlns:p14="http://schemas.microsoft.com/office/powerpoint/2010/main" val="324583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 varies storage in the storage node from 5, 10, 15, to 20 while setting data from data node as as 10. It shows that with the increase of data, the DRLs achieved by both the  algorithms increase, as more data packets are now stored in storage node.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16</a:t>
            </a:fld>
            <a:endParaRPr lang="en-US"/>
          </a:p>
        </p:txBody>
      </p:sp>
    </p:spTree>
    <p:extLst>
      <p:ext uri="{BB962C8B-B14F-4D97-AF65-F5344CB8AC3E}">
        <p14:creationId xmlns:p14="http://schemas.microsoft.com/office/powerpoint/2010/main" val="541097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 varies data from the data node from 50, 75, 100, to 125 while setting storage data as 50. It shows that with the increase of data, the DRLs achieved by both the  algorithms increase, as more data packets are now stored in storage node.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see that Node-based algorithm is optimal and significantly out performs network-based algorithm, it demonstrates the efficacy of both  algorithms in achieving data resilience. The second graph shows the  total energy consumptions.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17</a:t>
            </a:fld>
            <a:endParaRPr lang="en-US"/>
          </a:p>
        </p:txBody>
      </p:sp>
    </p:spTree>
    <p:extLst>
      <p:ext uri="{BB962C8B-B14F-4D97-AF65-F5344CB8AC3E}">
        <p14:creationId xmlns:p14="http://schemas.microsoft.com/office/powerpoint/2010/main" val="151137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 varies data from the data node from 25, 50, 75, to 100 while setting data from the data node as 50. It shows that with the increase of data, the DRLs achieved by both the  algorithms increase, as more data packets are now stored in storage node.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see that Node-based algorithm is optimal and significantly out performs network-based algorithm, it demonstrates the efficacy of both  algorithms in achieving data resilience. The second graph shows the  total energy consumptions.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18</a:t>
            </a:fld>
            <a:endParaRPr lang="en-US"/>
          </a:p>
        </p:txBody>
      </p:sp>
    </p:spTree>
    <p:extLst>
      <p:ext uri="{BB962C8B-B14F-4D97-AF65-F5344CB8AC3E}">
        <p14:creationId xmlns:p14="http://schemas.microsoft.com/office/powerpoint/2010/main" val="797679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proposed  a new algorithm to solve the data resilience problem that uniquely arises from emerging sensor network applications deployed in the extreme environment.</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some scenarios where the Network-based algorithm couldn’t perform the data resilience the Node-based algorithm could perform the resilience.</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a:solidFill>
                  <a:schemeClr val="tx1"/>
                </a:solidFill>
                <a:effectLst/>
                <a:latin typeface="+mn-lt"/>
                <a:ea typeface="+mn-ea"/>
                <a:cs typeface="+mn-cs"/>
              </a:rPr>
              <a:t>•One limitation of our approach seems to be that the network scenario including the data nodes and their overflow data packets are known beforehand.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19</a:t>
            </a:fld>
            <a:endParaRPr lang="en-US"/>
          </a:p>
        </p:txBody>
      </p:sp>
    </p:spTree>
    <p:extLst>
      <p:ext uri="{BB962C8B-B14F-4D97-AF65-F5344CB8AC3E}">
        <p14:creationId xmlns:p14="http://schemas.microsoft.com/office/powerpoint/2010/main" val="102979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of the sensor network applications are deployed in challenging environments, wherein sensors do not always have connected paths to a base station and propose a new data resilience problem. Such applications include underwater/deep sea sensor networks, seismic sensor networks, and volcano monitoring networks.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Existing research endeavors to maximize data resilience in such networks by offloading the overflow data from data nodes to initially high-energy storage nodes. We show that this approach does necessarily result in high data resilience level (DRL) that quantifies the data resilience performance. We propose a new algorithm that selects high-energy storage node dynamically. As the high energy storage nodes could change after each data offloading, choosing a best storage node in each iteration can help in achieving optimal data resilience. Using extensive simulations, we show that the dynamic data resilience algorithm outperforms the existing research in terms of achieved DRLs.</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2</a:t>
            </a:fld>
            <a:endParaRPr lang="en-US"/>
          </a:p>
        </p:txBody>
      </p:sp>
    </p:spTree>
    <p:extLst>
      <p:ext uri="{BB962C8B-B14F-4D97-AF65-F5344CB8AC3E}">
        <p14:creationId xmlns:p14="http://schemas.microsoft.com/office/powerpoint/2010/main" val="347645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Data Resilience </a:t>
            </a:r>
            <a:r>
              <a:rPr lang="en-US" sz="1200" kern="1200" dirty="0">
                <a:solidFill>
                  <a:schemeClr val="tx1"/>
                </a:solidFill>
                <a:effectLst/>
                <a:latin typeface="+mn-lt"/>
                <a:ea typeface="+mn-ea"/>
                <a:cs typeface="+mn-cs"/>
              </a:rPr>
              <a:t>refers to the ability of any network to recover quickly and to continue maintaining availability of data despite of disruptions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•Disruptions can be equipment failure, power outage, or malicious attack.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•Due to resource constraint challenges of wireless sensor networks such as replenish-able battery power and limited storage capacity of sensor nodes, link unreliability and scarce bandwidth of wireless medium, and the inhospitable and harsh environments in which they are deployed sensor nodes are often prone to failure and vulnerable of data loss.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3</a:t>
            </a:fld>
            <a:endParaRPr lang="en-US"/>
          </a:p>
        </p:txBody>
      </p:sp>
    </p:spTree>
    <p:extLst>
      <p:ext uri="{BB962C8B-B14F-4D97-AF65-F5344CB8AC3E}">
        <p14:creationId xmlns:p14="http://schemas.microsoft.com/office/powerpoint/2010/main" val="397455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Resilience has been an active research since the inception of the sensor network research.</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paper, we instead study data resilience from a totally different angle from emerging sensor network applications wherein a base station is not available to collect the data.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•Such applications include volcano and seismic sensor networks, underground sensor networks, underwater or ocean sensor networks, and volcano eruption monitoring and glacial melting monitoring.</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4</a:t>
            </a:fld>
            <a:endParaRPr lang="en-US"/>
          </a:p>
        </p:txBody>
      </p:sp>
    </p:spTree>
    <p:extLst>
      <p:ext uri="{BB962C8B-B14F-4D97-AF65-F5344CB8AC3E}">
        <p14:creationId xmlns:p14="http://schemas.microsoft.com/office/powerpoint/2010/main" val="83287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network model that we are going to discuss about. We can see that there are 3 types of nodes namely Data nodes, Storage nodes and Destination nodes. The arrow representing the process of offloading the data.</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data nodes are the nodes where the data is being generated. The storage nodes are the series of postman’s that are being used to deliver the data to the destination.</a:t>
            </a:r>
          </a:p>
          <a:p>
            <a:r>
              <a:rPr lang="en-US" sz="1200" kern="1200" dirty="0">
                <a:solidFill>
                  <a:schemeClr val="tx1"/>
                </a:solidFill>
                <a:effectLst/>
                <a:latin typeface="+mn-lt"/>
                <a:ea typeface="+mn-ea"/>
                <a:cs typeface="+mn-cs"/>
              </a:rPr>
              <a:t>The destination nodes is where the data is stored for the resilience.</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5</a:t>
            </a:fld>
            <a:endParaRPr lang="en-US"/>
          </a:p>
        </p:txBody>
      </p:sp>
    </p:spTree>
    <p:extLst>
      <p:ext uri="{BB962C8B-B14F-4D97-AF65-F5344CB8AC3E}">
        <p14:creationId xmlns:p14="http://schemas.microsoft.com/office/powerpoint/2010/main" val="141825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model a sensor network as an undirected graph G(V,E) where V are the nodes and E is the set of edges between the nodes.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nodes are said to be connected if their distance is within the sensor nodes’  specified transmission range.</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l data nodes denotes as V</a:t>
            </a:r>
            <a:r>
              <a:rPr lang="en-US" sz="1200" kern="1200" baseline="-250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 {1,2,3..l}, these nodes consist of the newly generated data or the overflow data.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rest of the n-l nodes are said to be storage nodes.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assume the available storage space is greater than the overflow data; otherwise, the data loss is inevitable and data resilience is not achievable.</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6</a:t>
            </a:fld>
            <a:endParaRPr lang="en-US"/>
          </a:p>
        </p:txBody>
      </p:sp>
    </p:spTree>
    <p:extLst>
      <p:ext uri="{BB962C8B-B14F-4D97-AF65-F5344CB8AC3E}">
        <p14:creationId xmlns:p14="http://schemas.microsoft.com/office/powerpoint/2010/main" val="4211553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maximize the Data Resilience of any given instance the fundamental challenge is to find each data packet’s destination node as well as its offloading path from its data node to this destination node.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we are able to compute the number of data packets each destination node stores as well as its remaining energy level, therefore calculating the DRL.</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In particular, we need to represent sensor energy levels, data packets offloaded, and storage capacities utilized such that they can be computed in a holistic manner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demonstrate the network flow techniques. we first convert the sensor network graph G(V , E ) to a flow network.</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follow the picture closely.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Picture (A) shows a linear sensor network G(V,E) with two data nodes 1 and 2, each having two data packets to offload, and two storage nodes 3 and 4, each having four storage spaces.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 shows its converted flow network G′(V ′, E′)  that maximizes DRLs. Here S is the source and T is </a:t>
            </a:r>
            <a:r>
              <a:rPr lang="en-US" sz="1200" kern="1200" dirty="0" err="1">
                <a:solidFill>
                  <a:schemeClr val="tx1"/>
                </a:solidFill>
                <a:effectLst/>
                <a:latin typeface="+mn-lt"/>
                <a:ea typeface="+mn-ea"/>
                <a:cs typeface="+mn-cs"/>
              </a:rPr>
              <a:t>destinationHere</a:t>
            </a:r>
            <a:r>
              <a:rPr lang="en-US" sz="1200" kern="1200" dirty="0">
                <a:solidFill>
                  <a:schemeClr val="tx1"/>
                </a:solidFill>
                <a:effectLst/>
                <a:latin typeface="+mn-lt"/>
                <a:ea typeface="+mn-ea"/>
                <a:cs typeface="+mn-cs"/>
              </a:rPr>
              <a:t> we divide the undirected nodes into direct nodes consisting of in nodes and out nodes. i’ being the in node and I’’ being the out node.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 shows its converted flow network G′′(V′′,E′′) As E4 &gt; E3 and node 4 has enough storage to store all the four data packets, the set of high-energy storage nodes Vh = {4}.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7</a:t>
            </a:fld>
            <a:endParaRPr lang="en-US"/>
          </a:p>
        </p:txBody>
      </p:sp>
    </p:spTree>
    <p:extLst>
      <p:ext uri="{BB962C8B-B14F-4D97-AF65-F5344CB8AC3E}">
        <p14:creationId xmlns:p14="http://schemas.microsoft.com/office/powerpoint/2010/main" val="193832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node “i” transmits its own data packets as well as the data packets received from other nodes, shown as two thin traffic converging to one thick traffic at i.</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•Storage node i transmits or stores the data packets received from others, shown as one thick traffic diverging into two thin traffic at i.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8</a:t>
            </a:fld>
            <a:endParaRPr lang="en-US"/>
          </a:p>
        </p:txBody>
      </p:sp>
    </p:spTree>
    <p:extLst>
      <p:ext uri="{BB962C8B-B14F-4D97-AF65-F5344CB8AC3E}">
        <p14:creationId xmlns:p14="http://schemas.microsoft.com/office/powerpoint/2010/main" val="125688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maximize DRLs, an intuitive solution is to offload data packets to nodes with high energy levels.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•High Energy Storage nodes, are set of storage nodes with the highest initial energy levels that can storage all the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 data packets.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each high-energy storage node “i” ∈ V</a:t>
            </a:r>
            <a:r>
              <a:rPr lang="en-US" sz="1200" kern="1200" baseline="-25000" dirty="0">
                <a:solidFill>
                  <a:schemeClr val="tx1"/>
                </a:solidFill>
                <a:effectLst/>
                <a:latin typeface="+mn-lt"/>
                <a:ea typeface="+mn-ea"/>
                <a:cs typeface="+mn-cs"/>
              </a:rPr>
              <a:t>h</a:t>
            </a:r>
            <a:r>
              <a:rPr lang="en-US" sz="1200" kern="1200" dirty="0">
                <a:solidFill>
                  <a:schemeClr val="tx1"/>
                </a:solidFill>
                <a:effectLst/>
                <a:latin typeface="+mn-lt"/>
                <a:ea typeface="+mn-ea"/>
                <a:cs typeface="+mn-cs"/>
              </a:rPr>
              <a:t>, Algorithm finds mi data packets that are closest to “i” (in terms of energy consumption) and offloads them to “i” via the currently available shortest path. This takes place until all the “a” data packets are offloaded. </a:t>
            </a:r>
          </a:p>
          <a:p>
            <a:endParaRPr lang="en-US" dirty="0"/>
          </a:p>
        </p:txBody>
      </p:sp>
      <p:sp>
        <p:nvSpPr>
          <p:cNvPr id="4" name="Slide Number Placeholder 3"/>
          <p:cNvSpPr>
            <a:spLocks noGrp="1"/>
          </p:cNvSpPr>
          <p:nvPr>
            <p:ph type="sldNum" sz="quarter" idx="5"/>
          </p:nvPr>
        </p:nvSpPr>
        <p:spPr/>
        <p:txBody>
          <a:bodyPr/>
          <a:lstStyle/>
          <a:p>
            <a:fld id="{FBA03825-7E41-8642-A56D-163E66B713F5}" type="slidenum">
              <a:rPr lang="en-US" smtClean="0"/>
              <a:t>9</a:t>
            </a:fld>
            <a:endParaRPr lang="en-US"/>
          </a:p>
        </p:txBody>
      </p:sp>
    </p:spTree>
    <p:extLst>
      <p:ext uri="{BB962C8B-B14F-4D97-AF65-F5344CB8AC3E}">
        <p14:creationId xmlns:p14="http://schemas.microsoft.com/office/powerpoint/2010/main" val="1312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3/23/21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28322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3/23/21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8500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3/23/21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1213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3/23/21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3341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3/23/21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492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3/23/21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5781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3/23/21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00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3/23/21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322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3/23/21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5063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3/23/21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0281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3/23/21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0869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3/23/21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0311084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C9F74E6D-A65C-44C4-9CD6-8100B541E99B}"/>
              </a:ext>
            </a:extLst>
          </p:cNvPr>
          <p:cNvPicPr>
            <a:picLocks noChangeAspect="1"/>
          </p:cNvPicPr>
          <p:nvPr/>
        </p:nvPicPr>
        <p:blipFill rotWithShape="1">
          <a:blip r:embed="rId3"/>
          <a:srcRect l="39453" r="8464"/>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2D0E3-38B9-954B-A1DF-2151E065D118}"/>
              </a:ext>
            </a:extLst>
          </p:cNvPr>
          <p:cNvSpPr>
            <a:spLocks noGrp="1"/>
          </p:cNvSpPr>
          <p:nvPr>
            <p:ph type="ctrTitle"/>
          </p:nvPr>
        </p:nvSpPr>
        <p:spPr>
          <a:xfrm>
            <a:off x="6096000" y="1371599"/>
            <a:ext cx="4762500" cy="2360429"/>
          </a:xfrm>
        </p:spPr>
        <p:txBody>
          <a:bodyPr>
            <a:normAutofit/>
          </a:bodyPr>
          <a:lstStyle/>
          <a:p>
            <a:r>
              <a:rPr lang="en-US" sz="3300" dirty="0"/>
              <a:t>A Dynamic Data Resilience Algorithm for Sensor Networks</a:t>
            </a:r>
            <a:br>
              <a:rPr lang="en-US" sz="3300" dirty="0"/>
            </a:br>
            <a:endParaRPr lang="en-US" sz="3300" dirty="0"/>
          </a:p>
        </p:txBody>
      </p:sp>
      <p:sp>
        <p:nvSpPr>
          <p:cNvPr id="3" name="Subtitle 2">
            <a:extLst>
              <a:ext uri="{FF2B5EF4-FFF2-40B4-BE49-F238E27FC236}">
                <a16:creationId xmlns:a16="http://schemas.microsoft.com/office/drawing/2014/main" id="{EDBD833C-D6FC-344D-A99D-037D632EA3FE}"/>
              </a:ext>
            </a:extLst>
          </p:cNvPr>
          <p:cNvSpPr>
            <a:spLocks noGrp="1"/>
          </p:cNvSpPr>
          <p:nvPr>
            <p:ph type="subTitle" idx="1"/>
          </p:nvPr>
        </p:nvSpPr>
        <p:spPr>
          <a:xfrm>
            <a:off x="6096000" y="3886200"/>
            <a:ext cx="4762500" cy="1732547"/>
          </a:xfrm>
        </p:spPr>
        <p:txBody>
          <a:bodyPr>
            <a:normAutofit fontScale="85000" lnSpcReduction="20000"/>
          </a:bodyPr>
          <a:lstStyle/>
          <a:p>
            <a:r>
              <a:rPr lang="en-US" sz="4200" b="1" i="0" dirty="0"/>
              <a:t>Yeswanth Polu</a:t>
            </a:r>
          </a:p>
          <a:p>
            <a:endParaRPr lang="en-US" dirty="0"/>
          </a:p>
          <a:p>
            <a:r>
              <a:rPr lang="en-US" dirty="0"/>
              <a:t>Under the guidance of </a:t>
            </a:r>
          </a:p>
          <a:p>
            <a:r>
              <a:rPr lang="en-US" sz="2800" b="1" dirty="0"/>
              <a:t>Dr. Bin Tang</a:t>
            </a:r>
          </a:p>
          <a:p>
            <a:endParaRPr lang="en-US" sz="2800" b="1" dirty="0"/>
          </a:p>
        </p:txBody>
      </p:sp>
    </p:spTree>
    <p:extLst>
      <p:ext uri="{BB962C8B-B14F-4D97-AF65-F5344CB8AC3E}">
        <p14:creationId xmlns:p14="http://schemas.microsoft.com/office/powerpoint/2010/main" val="409861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F7C30-1B19-764C-BD07-D43CD2945FD0}"/>
              </a:ext>
            </a:extLst>
          </p:cNvPr>
          <p:cNvSpPr>
            <a:spLocks noGrp="1"/>
          </p:cNvSpPr>
          <p:nvPr>
            <p:ph type="title"/>
          </p:nvPr>
        </p:nvSpPr>
        <p:spPr>
          <a:xfrm>
            <a:off x="4743450" y="428184"/>
            <a:ext cx="6096000" cy="936840"/>
          </a:xfrm>
        </p:spPr>
        <p:txBody>
          <a:bodyPr>
            <a:normAutofit/>
          </a:bodyPr>
          <a:lstStyle/>
          <a:p>
            <a:pPr algn="ctr"/>
            <a:r>
              <a:rPr lang="en-US" sz="2400" dirty="0"/>
              <a:t>Algo: Node based algorithm</a:t>
            </a:r>
          </a:p>
        </p:txBody>
      </p:sp>
      <p:pic>
        <p:nvPicPr>
          <p:cNvPr id="5" name="Picture 4" descr="Electronic circuit board">
            <a:extLst>
              <a:ext uri="{FF2B5EF4-FFF2-40B4-BE49-F238E27FC236}">
                <a16:creationId xmlns:a16="http://schemas.microsoft.com/office/drawing/2014/main" id="{7EDE84E8-FD6E-4902-8753-4667C33B5C45}"/>
              </a:ext>
            </a:extLst>
          </p:cNvPr>
          <p:cNvPicPr>
            <a:picLocks noChangeAspect="1"/>
          </p:cNvPicPr>
          <p:nvPr/>
        </p:nvPicPr>
        <p:blipFill rotWithShape="1">
          <a:blip r:embed="rId3"/>
          <a:srcRect l="49413" r="17582" b="-1"/>
          <a:stretch/>
        </p:blipFill>
        <p:spPr>
          <a:xfrm>
            <a:off x="1" y="10"/>
            <a:ext cx="3390899" cy="6857990"/>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6AE9AC-AC2C-934F-A129-4E61D81C472E}"/>
                  </a:ext>
                </a:extLst>
              </p:cNvPr>
              <p:cNvSpPr>
                <a:spLocks noGrp="1"/>
              </p:cNvSpPr>
              <p:nvPr>
                <p:ph idx="1"/>
              </p:nvPr>
            </p:nvSpPr>
            <p:spPr>
              <a:xfrm>
                <a:off x="4667833" y="1622640"/>
                <a:ext cx="6247233" cy="3535585"/>
              </a:xfrm>
            </p:spPr>
            <p:txBody>
              <a:bodyPr>
                <a:normAutofit fontScale="85000" lnSpcReduction="20000"/>
              </a:bodyPr>
              <a:lstStyle/>
              <a:p>
                <a:pPr marL="0" indent="0">
                  <a:lnSpc>
                    <a:spcPct val="90000"/>
                  </a:lnSpc>
                  <a:buNone/>
                </a:pPr>
                <a:r>
                  <a:rPr lang="en-US" sz="1600" dirty="0"/>
                  <a:t>Input : A sensor network G with m</a:t>
                </a:r>
                <a:r>
                  <a:rPr lang="en-US" sz="1600" baseline="-25000" dirty="0"/>
                  <a:t>i, </a:t>
                </a:r>
                <a:r>
                  <a:rPr lang="en-US" sz="1600" dirty="0"/>
                  <a:t>E</a:t>
                </a:r>
                <a:r>
                  <a:rPr lang="en-US" sz="1600" baseline="-25000" dirty="0"/>
                  <a:t>i </a:t>
                </a:r>
                <a:r>
                  <a:rPr lang="en-US" sz="1600" dirty="0"/>
                  <a:t>data packet D;</a:t>
                </a:r>
              </a:p>
              <a:p>
                <a:pPr marL="0" indent="0">
                  <a:lnSpc>
                    <a:spcPct val="90000"/>
                  </a:lnSpc>
                  <a:buNone/>
                </a:pPr>
                <a:r>
                  <a:rPr lang="en-US" sz="1600" dirty="0"/>
                  <a:t>Output : D(G);</a:t>
                </a:r>
              </a:p>
              <a:p>
                <a:pPr marL="457200" indent="-457200">
                  <a:lnSpc>
                    <a:spcPct val="90000"/>
                  </a:lnSpc>
                  <a:buFont typeface="+mj-lt"/>
                  <a:buAutoNum type="arabicPeriod"/>
                </a:pPr>
                <a:r>
                  <a:rPr lang="en-US" sz="1600" dirty="0"/>
                  <a:t>Compute V</a:t>
                </a:r>
                <a:r>
                  <a:rPr lang="en-US" sz="1600" baseline="-25000" dirty="0"/>
                  <a:t>h</a:t>
                </a:r>
                <a:r>
                  <a:rPr lang="en-US" sz="1600" dirty="0"/>
                  <a:t> = {v</a:t>
                </a:r>
                <a:r>
                  <a:rPr lang="en-US" sz="1600" baseline="-25000" dirty="0"/>
                  <a:t>1</a:t>
                </a:r>
                <a:r>
                  <a:rPr lang="en-US" sz="1600" dirty="0"/>
                  <a:t>,v</a:t>
                </a:r>
                <a:r>
                  <a:rPr lang="en-US" sz="1600" baseline="-25000" dirty="0"/>
                  <a:t>2</a:t>
                </a:r>
                <a:r>
                  <a:rPr lang="en-US" sz="1600" dirty="0"/>
                  <a:t>,..v</a:t>
                </a:r>
                <a:r>
                  <a:rPr lang="en-US" sz="1600" baseline="-25000" dirty="0"/>
                  <a:t>k</a:t>
                </a:r>
                <a:r>
                  <a:rPr lang="en-US" sz="1600" dirty="0"/>
                  <a:t>,v</a:t>
                </a:r>
                <a:r>
                  <a:rPr lang="en-US" sz="1600" baseline="-25000" dirty="0"/>
                  <a:t>k+1</a:t>
                </a:r>
                <a:r>
                  <a:rPr lang="en-US" sz="1600" dirty="0"/>
                  <a:t>}</a:t>
                </a:r>
              </a:p>
              <a:p>
                <a:pPr marL="457200" indent="-457200">
                  <a:lnSpc>
                    <a:spcPct val="90000"/>
                  </a:lnSpc>
                  <a:buFont typeface="+mj-lt"/>
                  <a:buAutoNum type="arabicPeriod"/>
                </a:pPr>
                <a:r>
                  <a:rPr lang="en-US" sz="1600" b="1" dirty="0"/>
                  <a:t>for (1 ≤ i ≤ k)</a:t>
                </a:r>
              </a:p>
              <a:p>
                <a:pPr marL="457200" indent="-457200">
                  <a:lnSpc>
                    <a:spcPct val="90000"/>
                  </a:lnSpc>
                  <a:buFont typeface="+mj-lt"/>
                  <a:buAutoNum type="arabicPeriod"/>
                </a:pPr>
                <a:r>
                  <a:rPr lang="en-US" sz="1600" dirty="0"/>
                  <a:t>      Find the mi data packets that are closest to v</a:t>
                </a:r>
                <a:r>
                  <a:rPr lang="en-US" sz="1600" baseline="-25000" dirty="0"/>
                  <a:t>i</a:t>
                </a:r>
                <a:r>
                  <a:rPr lang="en-US" sz="1600" dirty="0"/>
                  <a:t> and offload them to     v</a:t>
                </a:r>
                <a:r>
                  <a:rPr lang="en-US" sz="1600" baseline="-25000" dirty="0"/>
                  <a:t>i</a:t>
                </a:r>
                <a:r>
                  <a:rPr lang="en-US" sz="1600" dirty="0"/>
                  <a:t> via the current shortest path between each data packet and v</a:t>
                </a:r>
                <a:r>
                  <a:rPr lang="en-US" sz="1600" baseline="-25000" dirty="0"/>
                  <a:t>i</a:t>
                </a:r>
                <a:r>
                  <a:rPr lang="en-US" sz="1600" dirty="0"/>
                  <a:t>;</a:t>
                </a:r>
              </a:p>
              <a:p>
                <a:pPr marL="457200" indent="-457200">
                  <a:lnSpc>
                    <a:spcPct val="90000"/>
                  </a:lnSpc>
                  <a:buFont typeface="+mj-lt"/>
                  <a:buAutoNum type="arabicPeriod"/>
                </a:pPr>
                <a:r>
                  <a:rPr lang="en-US" sz="1600" dirty="0"/>
                  <a:t>Update the energy levels of all the nodes on the path; </a:t>
                </a:r>
              </a:p>
              <a:p>
                <a:pPr marL="457200" indent="-457200">
                  <a:lnSpc>
                    <a:spcPct val="90000"/>
                  </a:lnSpc>
                  <a:buFont typeface="+mj-lt"/>
                  <a:buAutoNum type="arabicPeriod"/>
                </a:pPr>
                <a:r>
                  <a:rPr lang="en-US" sz="1600" b="1" dirty="0"/>
                  <a:t>end for,</a:t>
                </a:r>
              </a:p>
              <a:p>
                <a:pPr marL="457200" indent="-457200">
                  <a:lnSpc>
                    <a:spcPct val="90000"/>
                  </a:lnSpc>
                  <a:buFont typeface="+mj-lt"/>
                  <a:buAutoNum type="arabicPeriod"/>
                </a:pPr>
                <a:r>
                  <a:rPr lang="en-US" sz="1600" dirty="0"/>
                  <a:t>Compute V</a:t>
                </a:r>
                <a:r>
                  <a:rPr lang="en-US" sz="1600" baseline="-25000" dirty="0"/>
                  <a:t>h</a:t>
                </a:r>
                <a:r>
                  <a:rPr lang="en-US" sz="1600" dirty="0"/>
                  <a:t> = {v</a:t>
                </a:r>
                <a:r>
                  <a:rPr lang="en-US" sz="1600" baseline="-25000" dirty="0"/>
                  <a:t>1</a:t>
                </a:r>
                <a:r>
                  <a:rPr lang="en-US" sz="1600" dirty="0"/>
                  <a:t>,v</a:t>
                </a:r>
                <a:r>
                  <a:rPr lang="en-US" sz="1600" baseline="-25000" dirty="0"/>
                  <a:t>2</a:t>
                </a:r>
                <a:r>
                  <a:rPr lang="en-US" sz="1600" dirty="0"/>
                  <a:t>,..v</a:t>
                </a:r>
                <a:r>
                  <a:rPr lang="en-US" sz="1600" baseline="-25000" dirty="0"/>
                  <a:t>k</a:t>
                </a:r>
                <a:r>
                  <a:rPr lang="en-US" sz="1600" dirty="0"/>
                  <a:t>,v</a:t>
                </a:r>
                <a:r>
                  <a:rPr lang="en-US" sz="1600" baseline="-25000" dirty="0"/>
                  <a:t>k+1</a:t>
                </a:r>
                <a:r>
                  <a:rPr lang="en-US" sz="1600" dirty="0"/>
                  <a:t>} (now with updated energy values)</a:t>
                </a:r>
              </a:p>
              <a:p>
                <a:pPr marL="342900" indent="-342900">
                  <a:buFont typeface="+mj-lt"/>
                  <a:buAutoNum type="arabicPeriod"/>
                </a:pPr>
                <a:r>
                  <a:rPr lang="en-US" sz="1600" dirty="0"/>
                  <a:t>Offload each of the a − </a:t>
                </a:r>
                <a14:m>
                  <m:oMath xmlns:m="http://schemas.openxmlformats.org/officeDocument/2006/math">
                    <m:nary>
                      <m:naryPr>
                        <m:chr m:val="∑"/>
                        <m:limLoc m:val="subSup"/>
                        <m:ctrlPr>
                          <a:rPr lang="en-US" sz="1600" i="1">
                            <a:latin typeface="Cambria Math" panose="02040503050406030204" pitchFamily="18" charset="0"/>
                          </a:rPr>
                        </m:ctrlPr>
                      </m:naryPr>
                      <m:sub>
                        <m:r>
                          <m:rPr>
                            <m:brk m:alnAt="25"/>
                          </m:rPr>
                          <a:rPr lang="en-US" sz="1600" b="0" i="1">
                            <a:latin typeface="Cambria Math" panose="02040503050406030204" pitchFamily="18" charset="0"/>
                          </a:rPr>
                          <m:t>𝑖</m:t>
                        </m:r>
                      </m:sub>
                      <m:sup>
                        <m:r>
                          <a:rPr lang="en-US" sz="1600" b="0" i="1">
                            <a:latin typeface="Cambria Math" panose="02040503050406030204" pitchFamily="18" charset="0"/>
                          </a:rPr>
                          <m:t>𝑘</m:t>
                        </m:r>
                      </m:sup>
                      <m:e>
                        <m:r>
                          <a:rPr lang="en-US" sz="1600" b="0" i="1">
                            <a:latin typeface="Cambria Math" panose="02040503050406030204" pitchFamily="18" charset="0"/>
                          </a:rPr>
                          <m:t>𝑚</m:t>
                        </m:r>
                        <m:r>
                          <a:rPr lang="en-US" sz="1600" b="0" i="1" baseline="-25000">
                            <a:latin typeface="Cambria Math" panose="02040503050406030204" pitchFamily="18" charset="0"/>
                          </a:rPr>
                          <m:t>𝑣𝑖</m:t>
                        </m:r>
                      </m:e>
                    </m:nary>
                    <m:r>
                      <a:rPr lang="en-US" sz="1600" b="0" i="1" baseline="-25000">
                        <a:latin typeface="Cambria Math" panose="02040503050406030204" pitchFamily="18" charset="0"/>
                      </a:rPr>
                      <m:t> </m:t>
                    </m:r>
                  </m:oMath>
                </a14:m>
                <a:r>
                  <a:rPr lang="en-US" sz="1600" dirty="0"/>
                  <a:t> data packets to v</a:t>
                </a:r>
                <a:r>
                  <a:rPr lang="en-US" sz="1600" baseline="-25000" dirty="0"/>
                  <a:t>k+1 </a:t>
                </a:r>
                <a:r>
                  <a:rPr lang="en-US" sz="1600" dirty="0"/>
                  <a:t>via the current shortest path and update the energy levels; </a:t>
                </a:r>
              </a:p>
              <a:p>
                <a:pPr marL="342900" indent="-342900">
                  <a:buFont typeface="+mj-lt"/>
                  <a:buAutoNum type="arabicPeriod"/>
                </a:pPr>
                <a:r>
                  <a:rPr lang="en-US" sz="1600" dirty="0"/>
                  <a:t>Compute D(G)=</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d>
                          <m:dPr>
                            <m:ctrlPr>
                              <a:rPr lang="en-US" sz="1600" b="0" i="1" smtClean="0">
                                <a:latin typeface="Cambria Math" panose="02040503050406030204" pitchFamily="18" charset="0"/>
                              </a:rPr>
                            </m:ctrlPr>
                          </m:dPr>
                          <m:e>
                            <m:r>
                              <m:rPr>
                                <m:nor/>
                              </m:rPr>
                              <a:rPr lang="en-US" sz="1600" dirty="0"/>
                              <m:t>E</m:t>
                            </m:r>
                            <m:r>
                              <m:rPr>
                                <m:nor/>
                              </m:rPr>
                              <a:rPr lang="en-US" sz="1600" dirty="0"/>
                              <m:t>′ ×</m:t>
                            </m:r>
                            <m:r>
                              <m:rPr>
                                <m:nor/>
                              </m:rPr>
                              <a:rPr lang="el-GR" sz="1600" dirty="0"/>
                              <m:t>ξ</m:t>
                            </m:r>
                            <m:r>
                              <m:rPr>
                                <m:nor/>
                              </m:rPr>
                              <a:rPr lang="el-GR" sz="1600" dirty="0"/>
                              <m:t>(</m:t>
                            </m:r>
                            <m:r>
                              <m:rPr>
                                <m:nor/>
                              </m:rPr>
                              <a:rPr lang="en-US" sz="1600" dirty="0"/>
                              <m:t>i</m:t>
                            </m:r>
                            <m:r>
                              <m:rPr>
                                <m:nor/>
                              </m:rPr>
                              <a:rPr lang="en-US" sz="1600" dirty="0"/>
                              <m:t>)</m:t>
                            </m:r>
                          </m:e>
                        </m:d>
                        <m:r>
                          <a:rPr lang="en-US" sz="1600" b="0" i="1" dirty="0" smtClean="0">
                            <a:latin typeface="Cambria Math" panose="02040503050406030204" pitchFamily="18" charset="0"/>
                          </a:rPr>
                          <m:t>;</m:t>
                        </m:r>
                      </m:e>
                    </m:nary>
                  </m:oMath>
                </a14:m>
                <a:endParaRPr lang="en-US" sz="1600" dirty="0"/>
              </a:p>
              <a:p>
                <a:pPr marL="342900" indent="-342900">
                  <a:buFont typeface="+mj-lt"/>
                  <a:buAutoNum type="arabicPeriod"/>
                </a:pPr>
                <a:r>
                  <a:rPr lang="en-US" sz="1600" dirty="0"/>
                  <a:t>RETURN D(G)</a:t>
                </a:r>
              </a:p>
              <a:p>
                <a:pPr marL="0" indent="0">
                  <a:buNone/>
                </a:pPr>
                <a:endParaRPr lang="en-US" sz="1400" dirty="0"/>
              </a:p>
              <a:p>
                <a:pPr marL="457200" indent="-457200">
                  <a:buFont typeface="+mj-lt"/>
                  <a:buAutoNum type="arabicPeriod"/>
                </a:pPr>
                <a:endParaRPr lang="en-US" sz="2000" b="1" dirty="0"/>
              </a:p>
              <a:p>
                <a:pPr marL="457200" indent="-457200">
                  <a:lnSpc>
                    <a:spcPct val="90000"/>
                  </a:lnSpc>
                  <a:buFont typeface="+mj-lt"/>
                  <a:buAutoNum type="arabicPeriod"/>
                </a:pPr>
                <a:endParaRPr lang="en-US" sz="2000" dirty="0"/>
              </a:p>
              <a:p>
                <a:pPr marL="457200" indent="-457200">
                  <a:lnSpc>
                    <a:spcPct val="90000"/>
                  </a:lnSpc>
                  <a:buFont typeface="+mj-lt"/>
                  <a:buAutoNum type="arabicPeriod"/>
                </a:pPr>
                <a:endParaRPr lang="en-US" sz="2000" dirty="0"/>
              </a:p>
              <a:p>
                <a:pPr marL="457200" indent="-457200">
                  <a:lnSpc>
                    <a:spcPct val="90000"/>
                  </a:lnSpc>
                  <a:buFont typeface="+mj-lt"/>
                  <a:buAutoNum type="arabicPeriod"/>
                </a:pPr>
                <a:endParaRPr lang="en-US" sz="2000" dirty="0"/>
              </a:p>
            </p:txBody>
          </p:sp>
        </mc:Choice>
        <mc:Fallback>
          <p:sp>
            <p:nvSpPr>
              <p:cNvPr id="3" name="Content Placeholder 2">
                <a:extLst>
                  <a:ext uri="{FF2B5EF4-FFF2-40B4-BE49-F238E27FC236}">
                    <a16:creationId xmlns:a16="http://schemas.microsoft.com/office/drawing/2014/main" id="{AB6AE9AC-AC2C-934F-A129-4E61D81C472E}"/>
                  </a:ext>
                </a:extLst>
              </p:cNvPr>
              <p:cNvSpPr>
                <a:spLocks noGrp="1" noRot="1" noChangeAspect="1" noMove="1" noResize="1" noEditPoints="1" noAdjustHandles="1" noChangeArrowheads="1" noChangeShapeType="1" noTextEdit="1"/>
              </p:cNvSpPr>
              <p:nvPr>
                <p:ph idx="1"/>
              </p:nvPr>
            </p:nvSpPr>
            <p:spPr>
              <a:xfrm>
                <a:off x="4667833" y="1622640"/>
                <a:ext cx="6247233" cy="3535585"/>
              </a:xfrm>
              <a:blipFill>
                <a:blip r:embed="rId4"/>
                <a:stretch>
                  <a:fillRect l="-203" t="-1786" b="-2857"/>
                </a:stretch>
              </a:blipFill>
            </p:spPr>
            <p:txBody>
              <a:bodyPr/>
              <a:lstStyle/>
              <a:p>
                <a:r>
                  <a:rPr lang="en-US">
                    <a:noFill/>
                  </a:rPr>
                  <a:t> </a:t>
                </a:r>
              </a:p>
            </p:txBody>
          </p:sp>
        </mc:Fallback>
      </mc:AlternateContent>
    </p:spTree>
    <p:extLst>
      <p:ext uri="{BB962C8B-B14F-4D97-AF65-F5344CB8AC3E}">
        <p14:creationId xmlns:p14="http://schemas.microsoft.com/office/powerpoint/2010/main" val="74370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68A32-E177-344D-B6ED-CD4584E4494E}"/>
              </a:ext>
            </a:extLst>
          </p:cNvPr>
          <p:cNvSpPr>
            <a:spLocks noGrp="1"/>
          </p:cNvSpPr>
          <p:nvPr>
            <p:ph type="title"/>
          </p:nvPr>
        </p:nvSpPr>
        <p:spPr>
          <a:xfrm>
            <a:off x="2057400" y="3687878"/>
            <a:ext cx="8115299" cy="1265404"/>
          </a:xfrm>
        </p:spPr>
        <p:txBody>
          <a:bodyPr vert="horz" lIns="91440" tIns="45720" rIns="91440" bIns="45720" rtlCol="0" anchor="b">
            <a:normAutofit/>
          </a:bodyPr>
          <a:lstStyle/>
          <a:p>
            <a:pPr algn="ctr"/>
            <a:r>
              <a:rPr lang="en-US" sz="3600" kern="1200" cap="all" spc="300" baseline="0" dirty="0">
                <a:solidFill>
                  <a:schemeClr val="tx2"/>
                </a:solidFill>
                <a:latin typeface="+mj-lt"/>
                <a:ea typeface="+mj-ea"/>
                <a:cs typeface="+mj-cs"/>
              </a:rPr>
              <a:t>Performance evaluation</a:t>
            </a:r>
          </a:p>
        </p:txBody>
      </p:sp>
      <p:pic>
        <p:nvPicPr>
          <p:cNvPr id="7" name="Graphic 6" descr="Checkmark">
            <a:extLst>
              <a:ext uri="{FF2B5EF4-FFF2-40B4-BE49-F238E27FC236}">
                <a16:creationId xmlns:a16="http://schemas.microsoft.com/office/drawing/2014/main" id="{38CC2393-AE70-4DC5-A371-8AF00339B9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7102" y="1371600"/>
            <a:ext cx="2223727" cy="2223727"/>
          </a:xfrm>
          <a:prstGeom prst="rect">
            <a:avLst/>
          </a:prstGeom>
        </p:spPr>
      </p:pic>
    </p:spTree>
    <p:extLst>
      <p:ext uri="{BB962C8B-B14F-4D97-AF65-F5344CB8AC3E}">
        <p14:creationId xmlns:p14="http://schemas.microsoft.com/office/powerpoint/2010/main" val="158137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F9F75-ECE6-3D49-9849-186CB5650B22}"/>
              </a:ext>
            </a:extLst>
          </p:cNvPr>
          <p:cNvSpPr>
            <a:spLocks noGrp="1"/>
          </p:cNvSpPr>
          <p:nvPr>
            <p:ph type="title"/>
          </p:nvPr>
        </p:nvSpPr>
        <p:spPr>
          <a:xfrm>
            <a:off x="1371599" y="770868"/>
            <a:ext cx="9486901" cy="1010088"/>
          </a:xfrm>
        </p:spPr>
        <p:txBody>
          <a:bodyPr anchor="b">
            <a:normAutofit/>
          </a:bodyPr>
          <a:lstStyle/>
          <a:p>
            <a:pPr algn="ctr"/>
            <a:r>
              <a:rPr lang="en-US" dirty="0"/>
              <a:t>Comparisons</a:t>
            </a:r>
          </a:p>
        </p:txBody>
      </p:sp>
      <p:sp>
        <p:nvSpPr>
          <p:cNvPr id="3" name="Content Placeholder 2">
            <a:extLst>
              <a:ext uri="{FF2B5EF4-FFF2-40B4-BE49-F238E27FC236}">
                <a16:creationId xmlns:a16="http://schemas.microsoft.com/office/drawing/2014/main" id="{06029BE0-D92F-2A42-91B2-AD28FCFEEB09}"/>
              </a:ext>
            </a:extLst>
          </p:cNvPr>
          <p:cNvSpPr>
            <a:spLocks noGrp="1"/>
          </p:cNvSpPr>
          <p:nvPr>
            <p:ph idx="1"/>
          </p:nvPr>
        </p:nvSpPr>
        <p:spPr>
          <a:xfrm>
            <a:off x="1352549" y="1921405"/>
            <a:ext cx="9486901" cy="3540642"/>
          </a:xfrm>
        </p:spPr>
        <p:txBody>
          <a:bodyPr>
            <a:normAutofit lnSpcReduction="10000"/>
          </a:bodyPr>
          <a:lstStyle/>
          <a:p>
            <a:r>
              <a:rPr lang="en-US" dirty="0"/>
              <a:t>We compare the performance of the Node-based algorithm to the existing Network-based algorithm.</a:t>
            </a:r>
          </a:p>
          <a:p>
            <a:r>
              <a:rPr lang="en-US" dirty="0"/>
              <a:t>The simulator is written in java and takes as input the sensor the sensor network instance including the network topology, initial energy levels of each sensor nodes E</a:t>
            </a:r>
            <a:r>
              <a:rPr lang="en-US" baseline="-25000" dirty="0"/>
              <a:t>i</a:t>
            </a:r>
            <a:r>
              <a:rPr lang="en-US" dirty="0"/>
              <a:t>, the data nodes and their overflow data packets di, the storage nodes and their storage capacities m</a:t>
            </a:r>
            <a:r>
              <a:rPr lang="en-US" baseline="-25000" dirty="0"/>
              <a:t>j</a:t>
            </a:r>
            <a:r>
              <a:rPr lang="en-US" dirty="0"/>
              <a:t> , and generates various output files that conform to the format needed for CPLEX execution. </a:t>
            </a:r>
          </a:p>
          <a:p>
            <a:r>
              <a:rPr lang="en-US" dirty="0"/>
              <a:t> We consider both small scale networks of 50 sensor nodes (10 of them are data nodes) and large scale of 100 nodes (20 of them are data nodes).</a:t>
            </a:r>
          </a:p>
          <a:p>
            <a:endParaRPr lang="en-US" dirty="0"/>
          </a:p>
        </p:txBody>
      </p:sp>
    </p:spTree>
    <p:extLst>
      <p:ext uri="{BB962C8B-B14F-4D97-AF65-F5344CB8AC3E}">
        <p14:creationId xmlns:p14="http://schemas.microsoft.com/office/powerpoint/2010/main" val="136544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92CAD0-2932-3B48-9EA9-B2DD60300AC0}"/>
              </a:ext>
            </a:extLst>
          </p:cNvPr>
          <p:cNvSpPr>
            <a:spLocks noGrp="1"/>
          </p:cNvSpPr>
          <p:nvPr>
            <p:ph idx="1"/>
          </p:nvPr>
        </p:nvSpPr>
        <p:spPr>
          <a:xfrm>
            <a:off x="1352549" y="1427782"/>
            <a:ext cx="9486901" cy="3540642"/>
          </a:xfrm>
        </p:spPr>
        <p:txBody>
          <a:bodyPr>
            <a:normAutofit lnSpcReduction="10000"/>
          </a:bodyPr>
          <a:lstStyle/>
          <a:p>
            <a:pPr>
              <a:lnSpc>
                <a:spcPct val="90000"/>
              </a:lnSpc>
            </a:pPr>
            <a:r>
              <a:rPr lang="en-US" sz="2200" dirty="0"/>
              <a:t>The sensor nodes are uniformly distributed in a region of 1000m × 1000m. </a:t>
            </a:r>
          </a:p>
          <a:p>
            <a:pPr>
              <a:lnSpc>
                <a:spcPct val="90000"/>
              </a:lnSpc>
            </a:pPr>
            <a:r>
              <a:rPr lang="en-US" sz="2200" dirty="0"/>
              <a:t>Each data node generates some number of overflow data packets, each of 512B, that to be offloaded into the network. </a:t>
            </a:r>
          </a:p>
          <a:p>
            <a:pPr>
              <a:lnSpc>
                <a:spcPct val="90000"/>
              </a:lnSpc>
            </a:pPr>
            <a:r>
              <a:rPr lang="en-US" sz="2200" dirty="0"/>
              <a:t>For initial energy levels, we consider both </a:t>
            </a:r>
            <a:r>
              <a:rPr lang="en-US" sz="2200" i="1" dirty="0"/>
              <a:t>varying model</a:t>
            </a:r>
            <a:r>
              <a:rPr lang="en-US" sz="2200" dirty="0"/>
              <a:t>, where different sensors have different initial energy levels, and </a:t>
            </a:r>
            <a:r>
              <a:rPr lang="en-US" sz="2200" i="1" dirty="0"/>
              <a:t>uniform model</a:t>
            </a:r>
            <a:r>
              <a:rPr lang="en-US" sz="2200" dirty="0"/>
              <a:t>, where all sensor nodes have the same initial energy levels. </a:t>
            </a:r>
          </a:p>
          <a:p>
            <a:pPr>
              <a:lnSpc>
                <a:spcPct val="90000"/>
              </a:lnSpc>
            </a:pPr>
            <a:r>
              <a:rPr lang="en-US" sz="2200" dirty="0"/>
              <a:t>Transmission range is 250m. In all plots, each data point is an average over ten runs, in each of which a different sensor network instance is generated. </a:t>
            </a:r>
          </a:p>
          <a:p>
            <a:pPr>
              <a:lnSpc>
                <a:spcPct val="90000"/>
              </a:lnSpc>
            </a:pPr>
            <a:r>
              <a:rPr lang="en-US" sz="2200" dirty="0"/>
              <a:t>For fair comparisons of algorithms, we used the same sensor network instance in the same run. </a:t>
            </a:r>
          </a:p>
        </p:txBody>
      </p:sp>
    </p:spTree>
    <p:extLst>
      <p:ext uri="{BB962C8B-B14F-4D97-AF65-F5344CB8AC3E}">
        <p14:creationId xmlns:p14="http://schemas.microsoft.com/office/powerpoint/2010/main" val="216403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2C6E7-529C-764E-ADDC-EFF12D9E13CD}"/>
              </a:ext>
            </a:extLst>
          </p:cNvPr>
          <p:cNvSpPr>
            <a:spLocks noGrp="1"/>
          </p:cNvSpPr>
          <p:nvPr>
            <p:ph type="title"/>
          </p:nvPr>
        </p:nvSpPr>
        <p:spPr>
          <a:xfrm>
            <a:off x="1371599" y="606057"/>
            <a:ext cx="9486901" cy="1010088"/>
          </a:xfrm>
        </p:spPr>
        <p:txBody>
          <a:bodyPr anchor="b">
            <a:normAutofit/>
          </a:bodyPr>
          <a:lstStyle/>
          <a:p>
            <a:pPr algn="ctr"/>
            <a:r>
              <a:rPr lang="en-US" dirty="0"/>
              <a:t>scenarios</a:t>
            </a:r>
          </a:p>
        </p:txBody>
      </p:sp>
      <p:sp>
        <p:nvSpPr>
          <p:cNvPr id="3" name="Content Placeholder 2">
            <a:extLst>
              <a:ext uri="{FF2B5EF4-FFF2-40B4-BE49-F238E27FC236}">
                <a16:creationId xmlns:a16="http://schemas.microsoft.com/office/drawing/2014/main" id="{ECD46858-F91D-824B-A72F-5FB458D9F993}"/>
              </a:ext>
            </a:extLst>
          </p:cNvPr>
          <p:cNvSpPr>
            <a:spLocks noGrp="1"/>
          </p:cNvSpPr>
          <p:nvPr>
            <p:ph idx="1"/>
          </p:nvPr>
        </p:nvSpPr>
        <p:spPr>
          <a:xfrm>
            <a:off x="1371599" y="1654055"/>
            <a:ext cx="9486901" cy="3540642"/>
          </a:xfrm>
        </p:spPr>
        <p:txBody>
          <a:bodyPr>
            <a:normAutofit fontScale="92500" lnSpcReduction="20000"/>
          </a:bodyPr>
          <a:lstStyle/>
          <a:p>
            <a:r>
              <a:rPr lang="en-US" dirty="0"/>
              <a:t>Small-scale Comparison:</a:t>
            </a:r>
          </a:p>
          <a:p>
            <a:pPr lvl="1"/>
            <a:r>
              <a:rPr lang="en-US" dirty="0"/>
              <a:t>We compare a small scale of 50 nodes with 10 data nodes. The initial energy levels are random numbers in [2000</a:t>
            </a:r>
            <a:r>
              <a:rPr lang="el-GR" dirty="0"/>
              <a:t>μ</a:t>
            </a:r>
            <a:r>
              <a:rPr lang="en-US" dirty="0"/>
              <a:t>J, 4000</a:t>
            </a:r>
            <a:r>
              <a:rPr lang="el-GR" dirty="0"/>
              <a:t>μ</a:t>
            </a:r>
            <a:r>
              <a:rPr lang="en-US" dirty="0"/>
              <a:t>J ]. </a:t>
            </a:r>
          </a:p>
          <a:p>
            <a:r>
              <a:rPr lang="en-US" dirty="0"/>
              <a:t>Large-scale Comparison:</a:t>
            </a:r>
          </a:p>
          <a:p>
            <a:pPr lvl="1"/>
            <a:r>
              <a:rPr lang="en-US" dirty="0"/>
              <a:t>We compare the algorithms in larger scale of 100 sensors, 20 of them are data nodes. The initial energy levels are random numbers in [2000</a:t>
            </a:r>
            <a:r>
              <a:rPr lang="el-GR" dirty="0"/>
              <a:t>μ</a:t>
            </a:r>
            <a:r>
              <a:rPr lang="en-US" dirty="0"/>
              <a:t>J, 4000</a:t>
            </a:r>
            <a:r>
              <a:rPr lang="el-GR" dirty="0"/>
              <a:t>μ</a:t>
            </a:r>
            <a:r>
              <a:rPr lang="en-US" dirty="0"/>
              <a:t>J ]. </a:t>
            </a:r>
          </a:p>
          <a:p>
            <a:r>
              <a:rPr lang="en-US" dirty="0"/>
              <a:t>We determine the results in following criteria:</a:t>
            </a:r>
          </a:p>
          <a:p>
            <a:pPr marL="914400" lvl="1" indent="-457200">
              <a:buFont typeface="+mj-lt"/>
              <a:buAutoNum type="arabicPeriod"/>
            </a:pPr>
            <a:r>
              <a:rPr lang="en-US" dirty="0"/>
              <a:t>Data resilience problem: fix the storage node's storage and change the data item's amount.</a:t>
            </a:r>
          </a:p>
          <a:p>
            <a:pPr marL="914400" lvl="1" indent="-457200">
              <a:buFont typeface="+mj-lt"/>
              <a:buAutoNum type="arabicPeriod"/>
            </a:pPr>
            <a:r>
              <a:rPr lang="en-US" dirty="0"/>
              <a:t>Data resilience problem: change the storage node's storage and fix the data item's amount.</a:t>
            </a:r>
          </a:p>
          <a:p>
            <a:pPr marL="457200" lvl="1" indent="0">
              <a:buNone/>
            </a:pPr>
            <a:endParaRPr lang="en-US" dirty="0"/>
          </a:p>
          <a:p>
            <a:pPr lvl="1"/>
            <a:endParaRPr lang="en-US" dirty="0"/>
          </a:p>
        </p:txBody>
      </p:sp>
    </p:spTree>
    <p:extLst>
      <p:ext uri="{BB962C8B-B14F-4D97-AF65-F5344CB8AC3E}">
        <p14:creationId xmlns:p14="http://schemas.microsoft.com/office/powerpoint/2010/main" val="259237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46858-F91D-824B-A72F-5FB458D9F993}"/>
              </a:ext>
            </a:extLst>
          </p:cNvPr>
          <p:cNvSpPr>
            <a:spLocks noGrp="1"/>
          </p:cNvSpPr>
          <p:nvPr>
            <p:ph idx="1"/>
          </p:nvPr>
        </p:nvSpPr>
        <p:spPr>
          <a:xfrm>
            <a:off x="1371599" y="1654055"/>
            <a:ext cx="9486901" cy="3540642"/>
          </a:xfrm>
        </p:spPr>
        <p:txBody>
          <a:bodyPr>
            <a:normAutofit/>
          </a:bodyPr>
          <a:lstStyle/>
          <a:p>
            <a:pPr marL="457200" lvl="1" indent="0">
              <a:buNone/>
            </a:pPr>
            <a:endParaRPr lang="en-US" dirty="0"/>
          </a:p>
          <a:p>
            <a:pPr lvl="1"/>
            <a:endParaRPr lang="en-US" dirty="0"/>
          </a:p>
        </p:txBody>
      </p:sp>
      <p:sp>
        <p:nvSpPr>
          <p:cNvPr id="7" name="Title 1">
            <a:extLst>
              <a:ext uri="{FF2B5EF4-FFF2-40B4-BE49-F238E27FC236}">
                <a16:creationId xmlns:a16="http://schemas.microsoft.com/office/drawing/2014/main" id="{253F9C1D-9B40-704B-AA6B-FAF9DAF250F1}"/>
              </a:ext>
            </a:extLst>
          </p:cNvPr>
          <p:cNvSpPr txBox="1">
            <a:spLocks/>
          </p:cNvSpPr>
          <p:nvPr/>
        </p:nvSpPr>
        <p:spPr>
          <a:xfrm>
            <a:off x="1352550" y="98351"/>
            <a:ext cx="9486900"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dirty="0"/>
              <a:t>Small Scale comparisons</a:t>
            </a:r>
          </a:p>
        </p:txBody>
      </p:sp>
      <p:sp>
        <p:nvSpPr>
          <p:cNvPr id="9" name="Content Placeholder 2">
            <a:extLst>
              <a:ext uri="{FF2B5EF4-FFF2-40B4-BE49-F238E27FC236}">
                <a16:creationId xmlns:a16="http://schemas.microsoft.com/office/drawing/2014/main" id="{BB9692BC-17CF-964A-86E2-2B16D7D97A1C}"/>
              </a:ext>
            </a:extLst>
          </p:cNvPr>
          <p:cNvSpPr txBox="1">
            <a:spLocks/>
          </p:cNvSpPr>
          <p:nvPr/>
        </p:nvSpPr>
        <p:spPr>
          <a:xfrm>
            <a:off x="1333499" y="1568302"/>
            <a:ext cx="9486901" cy="39180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resilience problem: fix the storage node's storage and change the data item's amount.</a:t>
            </a:r>
          </a:p>
          <a:p>
            <a:endParaRPr lang="en-US" dirty="0"/>
          </a:p>
        </p:txBody>
      </p:sp>
      <p:graphicFrame>
        <p:nvGraphicFramePr>
          <p:cNvPr id="11" name="Chart 10">
            <a:extLst>
              <a:ext uri="{FF2B5EF4-FFF2-40B4-BE49-F238E27FC236}">
                <a16:creationId xmlns:a16="http://schemas.microsoft.com/office/drawing/2014/main" id="{81913F61-360F-794D-BCF0-9BB5C3C5167B}"/>
              </a:ext>
            </a:extLst>
          </p:cNvPr>
          <p:cNvGraphicFramePr>
            <a:graphicFrameLocks/>
          </p:cNvGraphicFramePr>
          <p:nvPr>
            <p:extLst>
              <p:ext uri="{D42A27DB-BD31-4B8C-83A1-F6EECF244321}">
                <p14:modId xmlns:p14="http://schemas.microsoft.com/office/powerpoint/2010/main" val="3517518874"/>
              </p:ext>
            </p:extLst>
          </p:nvPr>
        </p:nvGraphicFramePr>
        <p:xfrm>
          <a:off x="1295399" y="2436271"/>
          <a:ext cx="4499811" cy="32925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734FDA43-900B-1143-85F0-66388BE71AE4}"/>
              </a:ext>
            </a:extLst>
          </p:cNvPr>
          <p:cNvGraphicFramePr>
            <a:graphicFrameLocks/>
          </p:cNvGraphicFramePr>
          <p:nvPr>
            <p:extLst>
              <p:ext uri="{D42A27DB-BD31-4B8C-83A1-F6EECF244321}">
                <p14:modId xmlns:p14="http://schemas.microsoft.com/office/powerpoint/2010/main" val="768752290"/>
              </p:ext>
            </p:extLst>
          </p:nvPr>
        </p:nvGraphicFramePr>
        <p:xfrm>
          <a:off x="6021805" y="2940249"/>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9740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53F9C1D-9B40-704B-AA6B-FAF9DAF250F1}"/>
              </a:ext>
            </a:extLst>
          </p:cNvPr>
          <p:cNvSpPr txBox="1">
            <a:spLocks/>
          </p:cNvSpPr>
          <p:nvPr/>
        </p:nvSpPr>
        <p:spPr>
          <a:xfrm>
            <a:off x="1352550" y="98351"/>
            <a:ext cx="9486900"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dirty="0"/>
              <a:t>Small Scale comparisons</a:t>
            </a:r>
          </a:p>
        </p:txBody>
      </p:sp>
      <p:sp>
        <p:nvSpPr>
          <p:cNvPr id="4" name="Content Placeholder 3">
            <a:extLst>
              <a:ext uri="{FF2B5EF4-FFF2-40B4-BE49-F238E27FC236}">
                <a16:creationId xmlns:a16="http://schemas.microsoft.com/office/drawing/2014/main" id="{27B4B0CF-493C-6D42-B3B4-46AF4493FB15}"/>
              </a:ext>
            </a:extLst>
          </p:cNvPr>
          <p:cNvSpPr>
            <a:spLocks noGrp="1"/>
          </p:cNvSpPr>
          <p:nvPr>
            <p:ph idx="1"/>
          </p:nvPr>
        </p:nvSpPr>
        <p:spPr>
          <a:xfrm>
            <a:off x="1371602" y="1568302"/>
            <a:ext cx="9486901" cy="3918098"/>
          </a:xfrm>
        </p:spPr>
        <p:txBody>
          <a:bodyPr/>
          <a:lstStyle/>
          <a:p>
            <a:r>
              <a:rPr lang="en-US" dirty="0"/>
              <a:t>Data resilience problem: change the storage node's storage and fix the data item's amount.</a:t>
            </a:r>
          </a:p>
        </p:txBody>
      </p:sp>
      <p:graphicFrame>
        <p:nvGraphicFramePr>
          <p:cNvPr id="15" name="Chart 14">
            <a:extLst>
              <a:ext uri="{FF2B5EF4-FFF2-40B4-BE49-F238E27FC236}">
                <a16:creationId xmlns:a16="http://schemas.microsoft.com/office/drawing/2014/main" id="{FF4CC0EF-FD08-2644-B381-28FE1C95C5D3}"/>
              </a:ext>
            </a:extLst>
          </p:cNvPr>
          <p:cNvGraphicFramePr>
            <a:graphicFrameLocks/>
          </p:cNvGraphicFramePr>
          <p:nvPr>
            <p:extLst>
              <p:ext uri="{D42A27DB-BD31-4B8C-83A1-F6EECF244321}">
                <p14:modId xmlns:p14="http://schemas.microsoft.com/office/powerpoint/2010/main" val="1370619821"/>
              </p:ext>
            </p:extLst>
          </p:nvPr>
        </p:nvGraphicFramePr>
        <p:xfrm>
          <a:off x="1112836" y="2749776"/>
          <a:ext cx="4964113" cy="2809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902DB236-B164-8E49-BF20-055139A72A79}"/>
              </a:ext>
            </a:extLst>
          </p:cNvPr>
          <p:cNvGraphicFramePr>
            <a:graphicFrameLocks/>
          </p:cNvGraphicFramePr>
          <p:nvPr>
            <p:extLst>
              <p:ext uri="{D42A27DB-BD31-4B8C-83A1-F6EECF244321}">
                <p14:modId xmlns:p14="http://schemas.microsoft.com/office/powerpoint/2010/main" val="2636993956"/>
              </p:ext>
            </p:extLst>
          </p:nvPr>
        </p:nvGraphicFramePr>
        <p:xfrm>
          <a:off x="6076949" y="2810971"/>
          <a:ext cx="4956175" cy="28098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683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46858-F91D-824B-A72F-5FB458D9F993}"/>
              </a:ext>
            </a:extLst>
          </p:cNvPr>
          <p:cNvSpPr>
            <a:spLocks noGrp="1"/>
          </p:cNvSpPr>
          <p:nvPr>
            <p:ph idx="1"/>
          </p:nvPr>
        </p:nvSpPr>
        <p:spPr>
          <a:xfrm>
            <a:off x="1371599" y="1654055"/>
            <a:ext cx="9486901" cy="3540642"/>
          </a:xfrm>
        </p:spPr>
        <p:txBody>
          <a:bodyPr>
            <a:normAutofit/>
          </a:bodyPr>
          <a:lstStyle/>
          <a:p>
            <a:pPr marL="457200" lvl="1" indent="0">
              <a:buNone/>
            </a:pPr>
            <a:endParaRPr lang="en-US" dirty="0"/>
          </a:p>
          <a:p>
            <a:pPr lvl="1"/>
            <a:endParaRPr lang="en-US" dirty="0"/>
          </a:p>
        </p:txBody>
      </p:sp>
      <p:sp>
        <p:nvSpPr>
          <p:cNvPr id="7" name="Title 1">
            <a:extLst>
              <a:ext uri="{FF2B5EF4-FFF2-40B4-BE49-F238E27FC236}">
                <a16:creationId xmlns:a16="http://schemas.microsoft.com/office/drawing/2014/main" id="{253F9C1D-9B40-704B-AA6B-FAF9DAF250F1}"/>
              </a:ext>
            </a:extLst>
          </p:cNvPr>
          <p:cNvSpPr txBox="1">
            <a:spLocks/>
          </p:cNvSpPr>
          <p:nvPr/>
        </p:nvSpPr>
        <p:spPr>
          <a:xfrm>
            <a:off x="1352550" y="98351"/>
            <a:ext cx="9486900"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dirty="0"/>
              <a:t>Large Scale comparisons</a:t>
            </a:r>
          </a:p>
        </p:txBody>
      </p:sp>
      <p:sp>
        <p:nvSpPr>
          <p:cNvPr id="9" name="Content Placeholder 2">
            <a:extLst>
              <a:ext uri="{FF2B5EF4-FFF2-40B4-BE49-F238E27FC236}">
                <a16:creationId xmlns:a16="http://schemas.microsoft.com/office/drawing/2014/main" id="{BB9692BC-17CF-964A-86E2-2B16D7D97A1C}"/>
              </a:ext>
            </a:extLst>
          </p:cNvPr>
          <p:cNvSpPr txBox="1">
            <a:spLocks/>
          </p:cNvSpPr>
          <p:nvPr/>
        </p:nvSpPr>
        <p:spPr>
          <a:xfrm>
            <a:off x="1333499" y="1568302"/>
            <a:ext cx="9486901" cy="39180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resilience problem: fix the storage node's storage and change the data item's amount.</a:t>
            </a:r>
          </a:p>
          <a:p>
            <a:endParaRPr lang="en-US" dirty="0"/>
          </a:p>
        </p:txBody>
      </p:sp>
      <p:graphicFrame>
        <p:nvGraphicFramePr>
          <p:cNvPr id="11" name="Chart 10">
            <a:extLst>
              <a:ext uri="{FF2B5EF4-FFF2-40B4-BE49-F238E27FC236}">
                <a16:creationId xmlns:a16="http://schemas.microsoft.com/office/drawing/2014/main" id="{912C1613-F1F2-7F4A-80CD-8F6EA5634C3A}"/>
              </a:ext>
            </a:extLst>
          </p:cNvPr>
          <p:cNvGraphicFramePr>
            <a:graphicFrameLocks/>
          </p:cNvGraphicFramePr>
          <p:nvPr>
            <p:extLst>
              <p:ext uri="{D42A27DB-BD31-4B8C-83A1-F6EECF244321}">
                <p14:modId xmlns:p14="http://schemas.microsoft.com/office/powerpoint/2010/main" val="326219397"/>
              </p:ext>
            </p:extLst>
          </p:nvPr>
        </p:nvGraphicFramePr>
        <p:xfrm>
          <a:off x="1504949" y="27432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9DB39B50-2C2B-DB44-AE6A-816177E40939}"/>
              </a:ext>
            </a:extLst>
          </p:cNvPr>
          <p:cNvGraphicFramePr>
            <a:graphicFrameLocks/>
          </p:cNvGraphicFramePr>
          <p:nvPr>
            <p:extLst>
              <p:ext uri="{D42A27DB-BD31-4B8C-83A1-F6EECF244321}">
                <p14:modId xmlns:p14="http://schemas.microsoft.com/office/powerpoint/2010/main" val="2597901919"/>
              </p:ext>
            </p:extLst>
          </p:nvPr>
        </p:nvGraphicFramePr>
        <p:xfrm>
          <a:off x="6334125" y="27432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9205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D46858-F91D-824B-A72F-5FB458D9F993}"/>
              </a:ext>
            </a:extLst>
          </p:cNvPr>
          <p:cNvSpPr>
            <a:spLocks noGrp="1"/>
          </p:cNvSpPr>
          <p:nvPr>
            <p:ph idx="1"/>
          </p:nvPr>
        </p:nvSpPr>
        <p:spPr>
          <a:xfrm>
            <a:off x="1371599" y="1654055"/>
            <a:ext cx="9486901" cy="3540642"/>
          </a:xfrm>
        </p:spPr>
        <p:txBody>
          <a:bodyPr>
            <a:normAutofit/>
          </a:bodyPr>
          <a:lstStyle/>
          <a:p>
            <a:pPr marL="457200" lvl="1" indent="0">
              <a:buNone/>
            </a:pPr>
            <a:endParaRPr lang="en-US" dirty="0"/>
          </a:p>
          <a:p>
            <a:pPr lvl="1"/>
            <a:endParaRPr lang="en-US" dirty="0"/>
          </a:p>
        </p:txBody>
      </p:sp>
      <p:sp>
        <p:nvSpPr>
          <p:cNvPr id="7" name="Title 1">
            <a:extLst>
              <a:ext uri="{FF2B5EF4-FFF2-40B4-BE49-F238E27FC236}">
                <a16:creationId xmlns:a16="http://schemas.microsoft.com/office/drawing/2014/main" id="{253F9C1D-9B40-704B-AA6B-FAF9DAF250F1}"/>
              </a:ext>
            </a:extLst>
          </p:cNvPr>
          <p:cNvSpPr txBox="1">
            <a:spLocks/>
          </p:cNvSpPr>
          <p:nvPr/>
        </p:nvSpPr>
        <p:spPr>
          <a:xfrm>
            <a:off x="1352550" y="98351"/>
            <a:ext cx="9486900"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r>
              <a:rPr lang="en-US" dirty="0"/>
              <a:t>Large Scale comparisons</a:t>
            </a:r>
          </a:p>
        </p:txBody>
      </p:sp>
      <p:sp>
        <p:nvSpPr>
          <p:cNvPr id="9" name="Content Placeholder 2">
            <a:extLst>
              <a:ext uri="{FF2B5EF4-FFF2-40B4-BE49-F238E27FC236}">
                <a16:creationId xmlns:a16="http://schemas.microsoft.com/office/drawing/2014/main" id="{BB9692BC-17CF-964A-86E2-2B16D7D97A1C}"/>
              </a:ext>
            </a:extLst>
          </p:cNvPr>
          <p:cNvSpPr txBox="1">
            <a:spLocks/>
          </p:cNvSpPr>
          <p:nvPr/>
        </p:nvSpPr>
        <p:spPr>
          <a:xfrm>
            <a:off x="1333499" y="1568302"/>
            <a:ext cx="9486901" cy="39180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resilience problem: change the storage node's storage and fix the data item's amount.</a:t>
            </a:r>
          </a:p>
          <a:p>
            <a:endParaRPr lang="en-US" dirty="0"/>
          </a:p>
        </p:txBody>
      </p:sp>
      <p:graphicFrame>
        <p:nvGraphicFramePr>
          <p:cNvPr id="14" name="Chart 13">
            <a:extLst>
              <a:ext uri="{FF2B5EF4-FFF2-40B4-BE49-F238E27FC236}">
                <a16:creationId xmlns:a16="http://schemas.microsoft.com/office/drawing/2014/main" id="{47337546-2C01-954E-AA32-683A277A7C20}"/>
              </a:ext>
            </a:extLst>
          </p:cNvPr>
          <p:cNvGraphicFramePr>
            <a:graphicFrameLocks/>
          </p:cNvGraphicFramePr>
          <p:nvPr>
            <p:extLst>
              <p:ext uri="{D42A27DB-BD31-4B8C-83A1-F6EECF244321}">
                <p14:modId xmlns:p14="http://schemas.microsoft.com/office/powerpoint/2010/main" val="3494141038"/>
              </p:ext>
            </p:extLst>
          </p:nvPr>
        </p:nvGraphicFramePr>
        <p:xfrm>
          <a:off x="1232093" y="2927152"/>
          <a:ext cx="4572000" cy="2717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28A76AF1-648D-E645-92A1-F6A02365EC44}"/>
              </a:ext>
            </a:extLst>
          </p:cNvPr>
          <p:cNvGraphicFramePr>
            <a:graphicFrameLocks/>
          </p:cNvGraphicFramePr>
          <p:nvPr>
            <p:extLst>
              <p:ext uri="{D42A27DB-BD31-4B8C-83A1-F6EECF244321}">
                <p14:modId xmlns:p14="http://schemas.microsoft.com/office/powerpoint/2010/main" val="700670770"/>
              </p:ext>
            </p:extLst>
          </p:nvPr>
        </p:nvGraphicFramePr>
        <p:xfrm>
          <a:off x="5905499" y="2927152"/>
          <a:ext cx="487045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62297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A3880-FAF5-1848-A8DE-56E24864BF3F}"/>
              </a:ext>
            </a:extLst>
          </p:cNvPr>
          <p:cNvSpPr>
            <a:spLocks noGrp="1"/>
          </p:cNvSpPr>
          <p:nvPr>
            <p:ph type="title"/>
          </p:nvPr>
        </p:nvSpPr>
        <p:spPr>
          <a:xfrm>
            <a:off x="1371599" y="1010097"/>
            <a:ext cx="9486901" cy="1010088"/>
          </a:xfrm>
        </p:spPr>
        <p:txBody>
          <a:bodyPr anchor="b">
            <a:normAutofit/>
          </a:bodyPr>
          <a:lstStyle/>
          <a:p>
            <a:pPr algn="ctr"/>
            <a:r>
              <a:rPr lang="en-US" dirty="0"/>
              <a:t>Conclusion</a:t>
            </a:r>
          </a:p>
        </p:txBody>
      </p:sp>
      <p:sp>
        <p:nvSpPr>
          <p:cNvPr id="3" name="Content Placeholder 2">
            <a:extLst>
              <a:ext uri="{FF2B5EF4-FFF2-40B4-BE49-F238E27FC236}">
                <a16:creationId xmlns:a16="http://schemas.microsoft.com/office/drawing/2014/main" id="{58187CB3-FE86-B74E-AFA5-FDEE878FBF41}"/>
              </a:ext>
            </a:extLst>
          </p:cNvPr>
          <p:cNvSpPr>
            <a:spLocks noGrp="1"/>
          </p:cNvSpPr>
          <p:nvPr>
            <p:ph idx="1"/>
          </p:nvPr>
        </p:nvSpPr>
        <p:spPr>
          <a:xfrm>
            <a:off x="1371600" y="2206257"/>
            <a:ext cx="9486901" cy="3540642"/>
          </a:xfrm>
        </p:spPr>
        <p:txBody>
          <a:bodyPr>
            <a:normAutofit/>
          </a:bodyPr>
          <a:lstStyle/>
          <a:p>
            <a:r>
              <a:rPr lang="en-US" dirty="0"/>
              <a:t>We proposed  a new algorithm to solve the data resilience problem that uniquely arises from emerging sensor network applications deployed in the extreme environment.</a:t>
            </a:r>
          </a:p>
          <a:p>
            <a:r>
              <a:rPr lang="en-US" dirty="0"/>
              <a:t>In some scenarios where the Network-based algorithm couldn’t perform the data resilience the Node-based algorithm could perform the resilience.</a:t>
            </a:r>
          </a:p>
          <a:p>
            <a:r>
              <a:rPr lang="en-US" dirty="0"/>
              <a:t>One limitation of our approach seems to be that the network scenario including the data nodes and their overflow data packets are known beforehand. </a:t>
            </a:r>
          </a:p>
          <a:p>
            <a:endParaRPr lang="en-US" dirty="0"/>
          </a:p>
          <a:p>
            <a:endParaRPr lang="en-US" dirty="0"/>
          </a:p>
        </p:txBody>
      </p:sp>
    </p:spTree>
    <p:extLst>
      <p:ext uri="{BB962C8B-B14F-4D97-AF65-F5344CB8AC3E}">
        <p14:creationId xmlns:p14="http://schemas.microsoft.com/office/powerpoint/2010/main" val="296772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9074B-6CCC-1444-B66F-52684F23A1E1}"/>
              </a:ext>
            </a:extLst>
          </p:cNvPr>
          <p:cNvSpPr>
            <a:spLocks noGrp="1"/>
          </p:cNvSpPr>
          <p:nvPr>
            <p:ph type="title"/>
          </p:nvPr>
        </p:nvSpPr>
        <p:spPr>
          <a:xfrm>
            <a:off x="1371599" y="1010097"/>
            <a:ext cx="9486901" cy="1010088"/>
          </a:xfrm>
        </p:spPr>
        <p:txBody>
          <a:bodyPr anchor="b">
            <a:normAutofit/>
          </a:bodyPr>
          <a:lstStyle/>
          <a:p>
            <a:pPr algn="ctr"/>
            <a:r>
              <a:rPr lang="en-US" dirty="0"/>
              <a:t>abstract</a:t>
            </a:r>
          </a:p>
        </p:txBody>
      </p:sp>
      <p:sp>
        <p:nvSpPr>
          <p:cNvPr id="3" name="Content Placeholder 2">
            <a:extLst>
              <a:ext uri="{FF2B5EF4-FFF2-40B4-BE49-F238E27FC236}">
                <a16:creationId xmlns:a16="http://schemas.microsoft.com/office/drawing/2014/main" id="{1427B989-BE4D-674F-AEF7-E74F3562DDD3}"/>
              </a:ext>
            </a:extLst>
          </p:cNvPr>
          <p:cNvSpPr>
            <a:spLocks noGrp="1"/>
          </p:cNvSpPr>
          <p:nvPr>
            <p:ph idx="1"/>
          </p:nvPr>
        </p:nvSpPr>
        <p:spPr>
          <a:xfrm>
            <a:off x="1371600" y="2206257"/>
            <a:ext cx="9486901" cy="3540642"/>
          </a:xfrm>
        </p:spPr>
        <p:txBody>
          <a:bodyPr>
            <a:normAutofit/>
          </a:bodyPr>
          <a:lstStyle/>
          <a:p>
            <a:pPr marL="0" indent="0">
              <a:lnSpc>
                <a:spcPct val="90000"/>
              </a:lnSpc>
              <a:buNone/>
            </a:pPr>
            <a:r>
              <a:rPr lang="en-US" sz="2000" dirty="0"/>
              <a:t>Many of the sensor network applications are deployed in challenging environments, wherein sensors do not always have connected paths to a base station and propose a new data resilience problem. Such applications include underwater/deep sea sensor networks, seismic sensor networks, and volcano monitoring networks.</a:t>
            </a:r>
          </a:p>
          <a:p>
            <a:pPr marL="0" indent="0">
              <a:lnSpc>
                <a:spcPct val="90000"/>
              </a:lnSpc>
              <a:buNone/>
            </a:pPr>
            <a:r>
              <a:rPr lang="en-US" sz="2000" dirty="0"/>
              <a:t>Existing research endeavors to maximize data resilience in such networks by offloading the overflow data from data nodes to initially high-energy storage nodes. We show that this approach does necessarily result in high data resilience level (DRL) that quantifies the data resilience performance. We propose a new algorithm that selects high-energy storage node dynamically. As the high energy storage nodes could change after each data offloading, choosing a best storage node in each iteration can help in achieving optimal data resilience. Using extensive simulations, we show that the dynamic data resilience algorithm outperforms the existing research in terms of achieved DRLs.</a:t>
            </a:r>
          </a:p>
          <a:p>
            <a:pPr>
              <a:lnSpc>
                <a:spcPct val="90000"/>
              </a:lnSpc>
            </a:pPr>
            <a:endParaRPr lang="en-US" sz="2000" dirty="0"/>
          </a:p>
        </p:txBody>
      </p:sp>
      <p:pic>
        <p:nvPicPr>
          <p:cNvPr id="4" name="Audio 3">
            <a:hlinkClick r:id="" action="ppaction://media"/>
            <a:extLst>
              <a:ext uri="{FF2B5EF4-FFF2-40B4-BE49-F238E27FC236}">
                <a16:creationId xmlns:a16="http://schemas.microsoft.com/office/drawing/2014/main" id="{7CCD3AE0-EEF7-284B-A088-8CD076F8A30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75500268"/>
      </p:ext>
    </p:extLst>
  </p:cSld>
  <p:clrMapOvr>
    <a:masterClrMapping/>
  </p:clrMapOvr>
  <mc:AlternateContent xmlns:mc="http://schemas.openxmlformats.org/markup-compatibility/2006" xmlns:p14="http://schemas.microsoft.com/office/powerpoint/2010/main">
    <mc:Choice Requires="p14">
      <p:transition spd="slow" p14:dur="2000" advTm="70503"/>
    </mc:Choice>
    <mc:Fallback xmlns="">
      <p:transition spd="slow" advTm="705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FB2D26E-FBAE-45B8-B0F6-80E4ABDEC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442A66-721F-4552-A3AD-3A2215F0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67EA5288-5BEB-4C44-949A-ED209FE21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9F3CF-DF31-CF40-B13C-6CDDC00401A2}"/>
              </a:ext>
            </a:extLst>
          </p:cNvPr>
          <p:cNvSpPr>
            <a:spLocks noGrp="1"/>
          </p:cNvSpPr>
          <p:nvPr>
            <p:ph type="title"/>
          </p:nvPr>
        </p:nvSpPr>
        <p:spPr>
          <a:xfrm>
            <a:off x="1371599" y="2174929"/>
            <a:ext cx="2705101" cy="2508139"/>
          </a:xfrm>
        </p:spPr>
        <p:txBody>
          <a:bodyPr vert="horz" lIns="91440" tIns="45720" rIns="91440" bIns="45720" rtlCol="0" anchor="b">
            <a:normAutofit/>
          </a:bodyPr>
          <a:lstStyle/>
          <a:p>
            <a:pPr algn="ctr"/>
            <a:r>
              <a:rPr lang="en-US" sz="2700" kern="1200" cap="all" spc="300" baseline="0">
                <a:solidFill>
                  <a:schemeClr val="tx2"/>
                </a:solidFill>
                <a:latin typeface="+mj-lt"/>
                <a:ea typeface="+mj-ea"/>
                <a:cs typeface="+mj-cs"/>
              </a:rPr>
              <a:t>Thank you</a:t>
            </a:r>
            <a:br>
              <a:rPr lang="en-US" sz="2700" kern="1200" cap="all" spc="300" baseline="0">
                <a:solidFill>
                  <a:schemeClr val="tx2"/>
                </a:solidFill>
                <a:latin typeface="+mj-lt"/>
                <a:ea typeface="+mj-ea"/>
                <a:cs typeface="+mj-cs"/>
              </a:rPr>
            </a:br>
            <a:br>
              <a:rPr lang="en-US" sz="2700" kern="1200" cap="all" spc="300" baseline="0">
                <a:solidFill>
                  <a:schemeClr val="tx2"/>
                </a:solidFill>
                <a:latin typeface="+mj-lt"/>
                <a:ea typeface="+mj-ea"/>
                <a:cs typeface="+mj-cs"/>
              </a:rPr>
            </a:br>
            <a:r>
              <a:rPr lang="en-US" sz="2700" kern="1200" cap="all" spc="300" baseline="0">
                <a:solidFill>
                  <a:schemeClr val="tx2"/>
                </a:solidFill>
                <a:latin typeface="+mj-lt"/>
                <a:ea typeface="+mj-ea"/>
                <a:cs typeface="+mj-cs"/>
              </a:rPr>
              <a:t>Please, Do shoot your question</a:t>
            </a:r>
          </a:p>
        </p:txBody>
      </p:sp>
      <p:pic>
        <p:nvPicPr>
          <p:cNvPr id="5" name="Picture 4" descr="Magnifying glass on clear background">
            <a:extLst>
              <a:ext uri="{FF2B5EF4-FFF2-40B4-BE49-F238E27FC236}">
                <a16:creationId xmlns:a16="http://schemas.microsoft.com/office/drawing/2014/main" id="{2DE875B1-EBEE-44C5-A525-56C04D1D75B5}"/>
              </a:ext>
            </a:extLst>
          </p:cNvPr>
          <p:cNvPicPr>
            <a:picLocks noChangeAspect="1"/>
          </p:cNvPicPr>
          <p:nvPr/>
        </p:nvPicPr>
        <p:blipFill rotWithShape="1">
          <a:blip r:embed="rId2"/>
          <a:srcRect l="16996" r="16995" b="-1"/>
          <a:stretch/>
        </p:blipFill>
        <p:spPr>
          <a:xfrm>
            <a:off x="5410200" y="10"/>
            <a:ext cx="6781800" cy="6857990"/>
          </a:xfrm>
          <a:prstGeom prst="rect">
            <a:avLst/>
          </a:prstGeom>
        </p:spPr>
      </p:pic>
    </p:spTree>
    <p:extLst>
      <p:ext uri="{BB962C8B-B14F-4D97-AF65-F5344CB8AC3E}">
        <p14:creationId xmlns:p14="http://schemas.microsoft.com/office/powerpoint/2010/main" val="190741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FFD71-9885-F148-A517-E0D700934615}"/>
              </a:ext>
            </a:extLst>
          </p:cNvPr>
          <p:cNvSpPr>
            <a:spLocks noGrp="1"/>
          </p:cNvSpPr>
          <p:nvPr>
            <p:ph type="title"/>
          </p:nvPr>
        </p:nvSpPr>
        <p:spPr>
          <a:xfrm>
            <a:off x="1371599" y="1010097"/>
            <a:ext cx="9486901" cy="1010088"/>
          </a:xfrm>
        </p:spPr>
        <p:txBody>
          <a:bodyPr anchor="b">
            <a:normAutofit/>
          </a:bodyPr>
          <a:lstStyle/>
          <a:p>
            <a:pPr algn="ctr"/>
            <a:r>
              <a:rPr lang="en-US" dirty="0"/>
              <a:t>Background</a:t>
            </a:r>
            <a:endParaRPr lang="en-US"/>
          </a:p>
        </p:txBody>
      </p:sp>
      <p:sp>
        <p:nvSpPr>
          <p:cNvPr id="3" name="Content Placeholder 2">
            <a:extLst>
              <a:ext uri="{FF2B5EF4-FFF2-40B4-BE49-F238E27FC236}">
                <a16:creationId xmlns:a16="http://schemas.microsoft.com/office/drawing/2014/main" id="{B698629B-10C8-7840-A492-E383127D7B04}"/>
              </a:ext>
            </a:extLst>
          </p:cNvPr>
          <p:cNvSpPr>
            <a:spLocks noGrp="1"/>
          </p:cNvSpPr>
          <p:nvPr>
            <p:ph idx="1"/>
          </p:nvPr>
        </p:nvSpPr>
        <p:spPr>
          <a:xfrm>
            <a:off x="1371600" y="2206257"/>
            <a:ext cx="9486901" cy="3540642"/>
          </a:xfrm>
        </p:spPr>
        <p:txBody>
          <a:bodyPr>
            <a:normAutofit/>
          </a:bodyPr>
          <a:lstStyle/>
          <a:p>
            <a:r>
              <a:rPr lang="en-US" b="1" i="1" dirty="0"/>
              <a:t>Data Resilience </a:t>
            </a:r>
            <a:r>
              <a:rPr lang="en-US" dirty="0"/>
              <a:t>refers to the ability of any network to recover quickly and to continue maintaining availability of data despite of disruptions </a:t>
            </a:r>
          </a:p>
          <a:p>
            <a:r>
              <a:rPr lang="en-US" dirty="0"/>
              <a:t>Disruptions can be equipment failure, power outage, or malicious attack. </a:t>
            </a:r>
          </a:p>
          <a:p>
            <a:r>
              <a:rPr lang="en-US" dirty="0"/>
              <a:t>Due to resource constraint challenges of wireless sensor networks such as replenishable battery power and limited storage capacity of sensor nodes, link unreliability and scarce bandwidth of wireless medium, and the inhospitable and harsh environments in which they are deployed sensor nodes are often prone to failure and vulnerable of data loss. </a:t>
            </a:r>
          </a:p>
          <a:p>
            <a:endParaRPr lang="en-US" dirty="0"/>
          </a:p>
        </p:txBody>
      </p:sp>
      <p:pic>
        <p:nvPicPr>
          <p:cNvPr id="4" name="Audio 3">
            <a:hlinkClick r:id="" action="ppaction://media"/>
            <a:extLst>
              <a:ext uri="{FF2B5EF4-FFF2-40B4-BE49-F238E27FC236}">
                <a16:creationId xmlns:a16="http://schemas.microsoft.com/office/drawing/2014/main" id="{8044414D-6264-D64D-9A7B-B0D7C17A17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81490540"/>
      </p:ext>
    </p:extLst>
  </p:cSld>
  <p:clrMapOvr>
    <a:masterClrMapping/>
  </p:clrMapOvr>
  <mc:AlternateContent xmlns:mc="http://schemas.openxmlformats.org/markup-compatibility/2006" xmlns:p14="http://schemas.microsoft.com/office/powerpoint/2010/main">
    <mc:Choice Requires="p14">
      <p:transition spd="slow" p14:dur="2000" advTm="42826"/>
    </mc:Choice>
    <mc:Fallback xmlns="">
      <p:transition spd="slow" advTm="428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7D6B9-D220-BA4C-8176-F9037D77E5B7}"/>
              </a:ext>
            </a:extLst>
          </p:cNvPr>
          <p:cNvSpPr>
            <a:spLocks noGrp="1"/>
          </p:cNvSpPr>
          <p:nvPr>
            <p:ph idx="1"/>
          </p:nvPr>
        </p:nvSpPr>
        <p:spPr>
          <a:xfrm>
            <a:off x="1352549" y="1754931"/>
            <a:ext cx="9486901" cy="3540642"/>
          </a:xfrm>
        </p:spPr>
        <p:txBody>
          <a:bodyPr>
            <a:normAutofit/>
          </a:bodyPr>
          <a:lstStyle/>
          <a:p>
            <a:r>
              <a:rPr lang="en-US" dirty="0"/>
              <a:t>Data Resilience has been an active research since the inception of the sensor network research.</a:t>
            </a:r>
          </a:p>
          <a:p>
            <a:r>
              <a:rPr lang="en-US" dirty="0"/>
              <a:t>In this paper, we study data resilience from emerging sensor network applications wherein a base station is not available to collect the data. </a:t>
            </a:r>
          </a:p>
          <a:p>
            <a:r>
              <a:rPr lang="en-US" dirty="0"/>
              <a:t>Such applications include volcano and seismic sensor networks, underground sensor networks, underwater or ocean sensor networks, and volcano eruption monitoring and glacial melting monitoring.</a:t>
            </a:r>
          </a:p>
          <a:p>
            <a:endParaRPr lang="en-US" dirty="0"/>
          </a:p>
        </p:txBody>
      </p:sp>
      <p:pic>
        <p:nvPicPr>
          <p:cNvPr id="2" name="Audio 1">
            <a:hlinkClick r:id="" action="ppaction://media"/>
            <a:extLst>
              <a:ext uri="{FF2B5EF4-FFF2-40B4-BE49-F238E27FC236}">
                <a16:creationId xmlns:a16="http://schemas.microsoft.com/office/drawing/2014/main" id="{62E3D80C-BF80-C64A-8232-9E66B5323A7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65238001"/>
      </p:ext>
    </p:extLst>
  </p:cSld>
  <p:clrMapOvr>
    <a:masterClrMapping/>
  </p:clrMapOvr>
  <mc:AlternateContent xmlns:mc="http://schemas.openxmlformats.org/markup-compatibility/2006" xmlns:p14="http://schemas.microsoft.com/office/powerpoint/2010/main">
    <mc:Choice Requires="p14">
      <p:transition spd="slow" p14:dur="2000" advTm="30466"/>
    </mc:Choice>
    <mc:Fallback xmlns="">
      <p:transition spd="slow" advTm="304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928E4-053A-1840-885D-7E2D77527363}"/>
              </a:ext>
            </a:extLst>
          </p:cNvPr>
          <p:cNvSpPr>
            <a:spLocks noGrp="1"/>
          </p:cNvSpPr>
          <p:nvPr>
            <p:ph type="title"/>
          </p:nvPr>
        </p:nvSpPr>
        <p:spPr>
          <a:xfrm>
            <a:off x="852560" y="906780"/>
            <a:ext cx="3057379" cy="3046228"/>
          </a:xfrm>
        </p:spPr>
        <p:txBody>
          <a:bodyPr vert="horz" lIns="91440" tIns="45720" rIns="91440" bIns="45720" rtlCol="0" anchor="b">
            <a:normAutofit/>
          </a:bodyPr>
          <a:lstStyle/>
          <a:p>
            <a:pPr algn="ctr"/>
            <a:r>
              <a:rPr lang="en-US" sz="3600" kern="1200" cap="all" spc="300" baseline="0" dirty="0">
                <a:solidFill>
                  <a:schemeClr val="bg2"/>
                </a:solidFill>
                <a:latin typeface="+mj-lt"/>
                <a:ea typeface="+mj-ea"/>
                <a:cs typeface="+mj-cs"/>
              </a:rPr>
              <a:t>The network model</a:t>
            </a:r>
          </a:p>
        </p:txBody>
      </p:sp>
      <p:pic>
        <p:nvPicPr>
          <p:cNvPr id="5" name="Content Placeholder 4" descr="Chart&#10;&#10;Description automatically generated">
            <a:extLst>
              <a:ext uri="{FF2B5EF4-FFF2-40B4-BE49-F238E27FC236}">
                <a16:creationId xmlns:a16="http://schemas.microsoft.com/office/drawing/2014/main" id="{9C59F373-D528-C34A-8425-55F0EF530F9F}"/>
              </a:ext>
            </a:extLst>
          </p:cNvPr>
          <p:cNvPicPr>
            <a:picLocks noGrp="1" noChangeAspect="1"/>
          </p:cNvPicPr>
          <p:nvPr>
            <p:ph idx="1"/>
          </p:nvPr>
        </p:nvPicPr>
        <p:blipFill>
          <a:blip r:embed="rId5"/>
          <a:stretch>
            <a:fillRect/>
          </a:stretch>
        </p:blipFill>
        <p:spPr>
          <a:xfrm>
            <a:off x="5410200" y="1478280"/>
            <a:ext cx="6096000" cy="3901440"/>
          </a:xfrm>
          <a:prstGeom prst="rect">
            <a:avLst/>
          </a:prstGeom>
        </p:spPr>
      </p:pic>
      <p:pic>
        <p:nvPicPr>
          <p:cNvPr id="3" name="Audio 2">
            <a:hlinkClick r:id="" action="ppaction://media"/>
            <a:extLst>
              <a:ext uri="{FF2B5EF4-FFF2-40B4-BE49-F238E27FC236}">
                <a16:creationId xmlns:a16="http://schemas.microsoft.com/office/drawing/2014/main" id="{A18250C2-514E-4F4D-BD5C-D29D4701BAF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79843604"/>
      </p:ext>
    </p:extLst>
  </p:cSld>
  <p:clrMapOvr>
    <a:masterClrMapping/>
  </p:clrMapOvr>
  <mc:AlternateContent xmlns:mc="http://schemas.openxmlformats.org/markup-compatibility/2006" xmlns:p14="http://schemas.microsoft.com/office/powerpoint/2010/main">
    <mc:Choice Requires="p14">
      <p:transition spd="slow" p14:dur="2000" advTm="35370"/>
    </mc:Choice>
    <mc:Fallback xmlns="">
      <p:transition spd="slow" advTm="353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3805FA-9F3A-5948-A289-556CCFD78E33}"/>
              </a:ext>
            </a:extLst>
          </p:cNvPr>
          <p:cNvSpPr>
            <a:spLocks noGrp="1"/>
          </p:cNvSpPr>
          <p:nvPr>
            <p:ph idx="1"/>
          </p:nvPr>
        </p:nvSpPr>
        <p:spPr>
          <a:xfrm>
            <a:off x="1352549" y="1463629"/>
            <a:ext cx="9486901" cy="3540642"/>
          </a:xfrm>
        </p:spPr>
        <p:txBody>
          <a:bodyPr>
            <a:normAutofit fontScale="92500" lnSpcReduction="10000"/>
          </a:bodyPr>
          <a:lstStyle/>
          <a:p>
            <a:r>
              <a:rPr lang="en-US" dirty="0"/>
              <a:t>We model a sensor network as an undirected graph G(V,E) where V={1,2,3,…,n} are the nodes and E is the set of edges between the nodes.</a:t>
            </a:r>
          </a:p>
          <a:p>
            <a:r>
              <a:rPr lang="en-US" dirty="0"/>
              <a:t>The nodes are said to be connected if their distance is within the sensor nodes’ transmission range.</a:t>
            </a:r>
          </a:p>
          <a:p>
            <a:r>
              <a:rPr lang="en-US" dirty="0"/>
              <a:t>There are l data nodes denotes as V</a:t>
            </a:r>
            <a:r>
              <a:rPr lang="en-US" baseline="-25000" dirty="0"/>
              <a:t>d </a:t>
            </a:r>
            <a:r>
              <a:rPr lang="en-US" dirty="0"/>
              <a:t>= {1,2,3..l}, these nodes consist of d</a:t>
            </a:r>
            <a:r>
              <a:rPr lang="en-US" baseline="-25000" dirty="0"/>
              <a:t>i</a:t>
            </a:r>
            <a:r>
              <a:rPr lang="en-US" dirty="0"/>
              <a:t> number of the overflow data. </a:t>
            </a:r>
          </a:p>
          <a:p>
            <a:r>
              <a:rPr lang="en-US" dirty="0"/>
              <a:t>The rest of the n-l nodes are said to be storage nodes. </a:t>
            </a:r>
          </a:p>
          <a:p>
            <a:r>
              <a:rPr lang="en-US" dirty="0"/>
              <a:t>We assume the available storage space is greater than the overflow data; otherwise, the data loss is inevitable and data resilience is not achievable.</a:t>
            </a:r>
          </a:p>
          <a:p>
            <a:pPr marL="0" indent="0">
              <a:buNone/>
            </a:pPr>
            <a:endParaRPr lang="en-US" dirty="0"/>
          </a:p>
        </p:txBody>
      </p:sp>
      <p:pic>
        <p:nvPicPr>
          <p:cNvPr id="4" name="Audio 3">
            <a:hlinkClick r:id="" action="ppaction://media"/>
            <a:extLst>
              <a:ext uri="{FF2B5EF4-FFF2-40B4-BE49-F238E27FC236}">
                <a16:creationId xmlns:a16="http://schemas.microsoft.com/office/drawing/2014/main" id="{8D1759D5-FD7A-C04F-9E5C-0D498EE4629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21393150"/>
      </p:ext>
    </p:extLst>
  </p:cSld>
  <p:clrMapOvr>
    <a:masterClrMapping/>
  </p:clrMapOvr>
  <mc:AlternateContent xmlns:mc="http://schemas.openxmlformats.org/markup-compatibility/2006" xmlns:p14="http://schemas.microsoft.com/office/powerpoint/2010/main">
    <mc:Choice Requires="p14">
      <p:transition spd="slow" p14:dur="2000" advTm="45932"/>
    </mc:Choice>
    <mc:Fallback xmlns="">
      <p:transition spd="slow" advTm="459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8ACC4-5C5F-804F-B183-066684327621}"/>
              </a:ext>
            </a:extLst>
          </p:cNvPr>
          <p:cNvSpPr>
            <a:spLocks noGrp="1"/>
          </p:cNvSpPr>
          <p:nvPr>
            <p:ph type="title"/>
          </p:nvPr>
        </p:nvSpPr>
        <p:spPr>
          <a:xfrm>
            <a:off x="1371600" y="940985"/>
            <a:ext cx="9486901" cy="1010088"/>
          </a:xfrm>
        </p:spPr>
        <p:txBody>
          <a:bodyPr anchor="b">
            <a:normAutofit/>
          </a:bodyPr>
          <a:lstStyle/>
          <a:p>
            <a:pPr algn="ctr"/>
            <a:r>
              <a:rPr lang="en-US" dirty="0"/>
              <a:t>Graph conversion</a:t>
            </a:r>
          </a:p>
        </p:txBody>
      </p:sp>
      <p:sp>
        <p:nvSpPr>
          <p:cNvPr id="3" name="Content Placeholder 2">
            <a:extLst>
              <a:ext uri="{FF2B5EF4-FFF2-40B4-BE49-F238E27FC236}">
                <a16:creationId xmlns:a16="http://schemas.microsoft.com/office/drawing/2014/main" id="{320621AD-2DEA-8145-A1B6-375D3EA3A3C9}"/>
              </a:ext>
            </a:extLst>
          </p:cNvPr>
          <p:cNvSpPr>
            <a:spLocks noGrp="1"/>
          </p:cNvSpPr>
          <p:nvPr>
            <p:ph idx="1"/>
          </p:nvPr>
        </p:nvSpPr>
        <p:spPr>
          <a:xfrm>
            <a:off x="1371600" y="2070332"/>
            <a:ext cx="9486901" cy="3540642"/>
          </a:xfrm>
        </p:spPr>
        <p:txBody>
          <a:bodyPr>
            <a:normAutofit/>
          </a:bodyPr>
          <a:lstStyle/>
          <a:p>
            <a:r>
              <a:rPr lang="en-US" dirty="0"/>
              <a:t>To demonstrate the network flow techniques. we first convert the sensor network graph G(V , E ) to a flow network.</a:t>
            </a:r>
          </a:p>
          <a:p>
            <a:endParaRPr lang="en-US" dirty="0"/>
          </a:p>
          <a:p>
            <a:endParaRPr lang="en-US" dirty="0"/>
          </a:p>
        </p:txBody>
      </p:sp>
      <p:pic>
        <p:nvPicPr>
          <p:cNvPr id="7" name="Picture 6" descr="Diagram, shape&#10;&#10;Description automatically generated with medium confidence">
            <a:extLst>
              <a:ext uri="{FF2B5EF4-FFF2-40B4-BE49-F238E27FC236}">
                <a16:creationId xmlns:a16="http://schemas.microsoft.com/office/drawing/2014/main" id="{5A028AE3-868E-3D41-ABCE-7FFBEF336774}"/>
              </a:ext>
            </a:extLst>
          </p:cNvPr>
          <p:cNvPicPr>
            <a:picLocks noChangeAspect="1"/>
          </p:cNvPicPr>
          <p:nvPr/>
        </p:nvPicPr>
        <p:blipFill>
          <a:blip r:embed="rId5"/>
          <a:stretch>
            <a:fillRect/>
          </a:stretch>
        </p:blipFill>
        <p:spPr>
          <a:xfrm>
            <a:off x="1333499" y="3159284"/>
            <a:ext cx="9265749" cy="3012916"/>
          </a:xfrm>
          <a:prstGeom prst="rect">
            <a:avLst/>
          </a:prstGeom>
        </p:spPr>
      </p:pic>
      <p:pic>
        <p:nvPicPr>
          <p:cNvPr id="4" name="Audio 3">
            <a:hlinkClick r:id="" action="ppaction://media"/>
            <a:extLst>
              <a:ext uri="{FF2B5EF4-FFF2-40B4-BE49-F238E27FC236}">
                <a16:creationId xmlns:a16="http://schemas.microsoft.com/office/drawing/2014/main" id="{62583832-FACB-2142-B993-EEDF81C9662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20410584"/>
      </p:ext>
    </p:extLst>
  </p:cSld>
  <p:clrMapOvr>
    <a:masterClrMapping/>
  </p:clrMapOvr>
  <mc:AlternateContent xmlns:mc="http://schemas.openxmlformats.org/markup-compatibility/2006" xmlns:p14="http://schemas.microsoft.com/office/powerpoint/2010/main">
    <mc:Choice Requires="p14">
      <p:transition spd="slow" p14:dur="2000" advTm="127110"/>
    </mc:Choice>
    <mc:Fallback xmlns="">
      <p:transition spd="slow" advTm="1271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0621AD-2DEA-8145-A1B6-375D3EA3A3C9}"/>
              </a:ext>
            </a:extLst>
          </p:cNvPr>
          <p:cNvSpPr>
            <a:spLocks noGrp="1"/>
          </p:cNvSpPr>
          <p:nvPr>
            <p:ph idx="1"/>
          </p:nvPr>
        </p:nvSpPr>
        <p:spPr>
          <a:xfrm>
            <a:off x="1333499" y="1312384"/>
            <a:ext cx="9486901" cy="3540642"/>
          </a:xfrm>
        </p:spPr>
        <p:txBody>
          <a:bodyPr>
            <a:normAutofit/>
          </a:bodyPr>
          <a:lstStyle/>
          <a:p>
            <a:pPr algn="just"/>
            <a:r>
              <a:rPr lang="en-US" dirty="0"/>
              <a:t>Data node “i” transmits its own data packets as well as the data packets received from other nodes, shown as two thin traffic converging to one thick traffic at i.</a:t>
            </a:r>
          </a:p>
          <a:p>
            <a:pPr algn="just"/>
            <a:r>
              <a:rPr lang="en-US" dirty="0"/>
              <a:t>Storage node i transmits or stores the data packets received from others, shown as one thick traffic diverging into two thin traffic at i. </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55E1ED3E-2602-5E42-BCC8-A728173D1877}"/>
              </a:ext>
            </a:extLst>
          </p:cNvPr>
          <p:cNvPicPr>
            <a:picLocks noChangeAspect="1"/>
          </p:cNvPicPr>
          <p:nvPr/>
        </p:nvPicPr>
        <p:blipFill>
          <a:blip r:embed="rId3"/>
          <a:stretch>
            <a:fillRect/>
          </a:stretch>
        </p:blipFill>
        <p:spPr>
          <a:xfrm>
            <a:off x="2785836" y="3536762"/>
            <a:ext cx="6184900" cy="1790700"/>
          </a:xfrm>
          <a:prstGeom prst="rect">
            <a:avLst/>
          </a:prstGeom>
        </p:spPr>
      </p:pic>
    </p:spTree>
    <p:extLst>
      <p:ext uri="{BB962C8B-B14F-4D97-AF65-F5344CB8AC3E}">
        <p14:creationId xmlns:p14="http://schemas.microsoft.com/office/powerpoint/2010/main" val="286565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8ACC4-5C5F-804F-B183-066684327621}"/>
              </a:ext>
            </a:extLst>
          </p:cNvPr>
          <p:cNvSpPr>
            <a:spLocks noGrp="1"/>
          </p:cNvSpPr>
          <p:nvPr>
            <p:ph type="title"/>
          </p:nvPr>
        </p:nvSpPr>
        <p:spPr>
          <a:xfrm>
            <a:off x="1371600" y="940985"/>
            <a:ext cx="9486901" cy="1010088"/>
          </a:xfrm>
        </p:spPr>
        <p:txBody>
          <a:bodyPr anchor="b">
            <a:normAutofit/>
          </a:bodyPr>
          <a:lstStyle/>
          <a:p>
            <a:pPr algn="ctr"/>
            <a:r>
              <a:rPr lang="en-US" dirty="0"/>
              <a:t>Heuristic algorithm</a:t>
            </a:r>
          </a:p>
        </p:txBody>
      </p:sp>
      <p:sp>
        <p:nvSpPr>
          <p:cNvPr id="3" name="Content Placeholder 2">
            <a:extLst>
              <a:ext uri="{FF2B5EF4-FFF2-40B4-BE49-F238E27FC236}">
                <a16:creationId xmlns:a16="http://schemas.microsoft.com/office/drawing/2014/main" id="{320621AD-2DEA-8145-A1B6-375D3EA3A3C9}"/>
              </a:ext>
            </a:extLst>
          </p:cNvPr>
          <p:cNvSpPr>
            <a:spLocks noGrp="1"/>
          </p:cNvSpPr>
          <p:nvPr>
            <p:ph idx="1"/>
          </p:nvPr>
        </p:nvSpPr>
        <p:spPr>
          <a:xfrm>
            <a:off x="1371600" y="2070332"/>
            <a:ext cx="9486901" cy="3540642"/>
          </a:xfrm>
        </p:spPr>
        <p:txBody>
          <a:bodyPr>
            <a:normAutofit lnSpcReduction="10000"/>
          </a:bodyPr>
          <a:lstStyle/>
          <a:p>
            <a:r>
              <a:rPr lang="en-US" dirty="0"/>
              <a:t>To maximize DRLs, an intuitive solution is to offload data packets to nodes with high energy levels.</a:t>
            </a:r>
          </a:p>
          <a:p>
            <a:r>
              <a:rPr lang="en-US" dirty="0"/>
              <a:t>High Energy Storage nodes, are set of storage nodes with the highest initial energy levels that can storage all the “</a:t>
            </a:r>
            <a:r>
              <a:rPr lang="en-US" i="1" dirty="0"/>
              <a:t>a”</a:t>
            </a:r>
            <a:r>
              <a:rPr lang="en-US" dirty="0"/>
              <a:t> data packets. </a:t>
            </a:r>
          </a:p>
          <a:p>
            <a:r>
              <a:rPr lang="en-US" dirty="0"/>
              <a:t>For each high-energy storage node “i” ∈ V</a:t>
            </a:r>
            <a:r>
              <a:rPr lang="en-US" baseline="-25000" dirty="0"/>
              <a:t>h</a:t>
            </a:r>
            <a:r>
              <a:rPr lang="en-US" dirty="0"/>
              <a:t>, Algorithm finds mi data packets that are closest to “i” and offloads them to “i” via the currently available shortest path. This takes place until all the “a” data packets are offloaded. Then finds the next high-energy storage </a:t>
            </a:r>
          </a:p>
          <a:p>
            <a:r>
              <a:rPr lang="en-US" dirty="0"/>
              <a:t>It takes O(n</a:t>
            </a:r>
            <a:r>
              <a:rPr lang="en-US" baseline="30000" dirty="0"/>
              <a:t>2</a:t>
            </a:r>
            <a:r>
              <a:rPr lang="en-US" dirty="0"/>
              <a:t>). </a:t>
            </a:r>
          </a:p>
          <a:p>
            <a:endParaRPr lang="en-US" dirty="0"/>
          </a:p>
          <a:p>
            <a:endParaRPr lang="en-US" dirty="0"/>
          </a:p>
        </p:txBody>
      </p:sp>
    </p:spTree>
    <p:extLst>
      <p:ext uri="{BB962C8B-B14F-4D97-AF65-F5344CB8AC3E}">
        <p14:creationId xmlns:p14="http://schemas.microsoft.com/office/powerpoint/2010/main" val="253316761"/>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3252</Words>
  <Application>Microsoft Macintosh PowerPoint</Application>
  <PresentationFormat>Widescreen</PresentationFormat>
  <Paragraphs>207</Paragraphs>
  <Slides>20</Slides>
  <Notes>19</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Gill Sans MT</vt:lpstr>
      <vt:lpstr>Goudy Old Style</vt:lpstr>
      <vt:lpstr>ClassicFrameVTI</vt:lpstr>
      <vt:lpstr>A Dynamic Data Resilience Algorithm for Sensor Networks </vt:lpstr>
      <vt:lpstr>abstract</vt:lpstr>
      <vt:lpstr>Background</vt:lpstr>
      <vt:lpstr>PowerPoint Presentation</vt:lpstr>
      <vt:lpstr>The network model</vt:lpstr>
      <vt:lpstr>PowerPoint Presentation</vt:lpstr>
      <vt:lpstr>Graph conversion</vt:lpstr>
      <vt:lpstr>PowerPoint Presentation</vt:lpstr>
      <vt:lpstr>Heuristic algorithm</vt:lpstr>
      <vt:lpstr>Algo: Node based algorithm</vt:lpstr>
      <vt:lpstr>Performance evaluation</vt:lpstr>
      <vt:lpstr>Comparisons</vt:lpstr>
      <vt:lpstr>PowerPoint Presentation</vt:lpstr>
      <vt:lpstr>scenarios</vt:lpstr>
      <vt:lpstr>PowerPoint Presentation</vt:lpstr>
      <vt:lpstr>PowerPoint Presentation</vt:lpstr>
      <vt:lpstr>PowerPoint Presentation</vt:lpstr>
      <vt:lpstr>PowerPoint Presentation</vt:lpstr>
      <vt:lpstr>Conclusion</vt:lpstr>
      <vt:lpstr>Thank you  Please, Do shoot your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Dynamic Data Resilience Algorithm for Sensor Networks </dc:title>
  <dc:creator>Yeswanth Polu</dc:creator>
  <cp:lastModifiedBy>Yeswanth Polu</cp:lastModifiedBy>
  <cp:revision>29</cp:revision>
  <dcterms:created xsi:type="dcterms:W3CDTF">2021-02-23T23:54:53Z</dcterms:created>
  <dcterms:modified xsi:type="dcterms:W3CDTF">2021-03-23T22:54:20Z</dcterms:modified>
</cp:coreProperties>
</file>