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19"/>
  </p:notesMasterIdLst>
  <p:handoutMasterIdLst>
    <p:handoutMasterId r:id="rId20"/>
  </p:handoutMasterIdLst>
  <p:sldIdLst>
    <p:sldId id="258" r:id="rId2"/>
    <p:sldId id="283" r:id="rId3"/>
    <p:sldId id="286" r:id="rId4"/>
    <p:sldId id="285" r:id="rId5"/>
    <p:sldId id="260" r:id="rId6"/>
    <p:sldId id="262" r:id="rId7"/>
    <p:sldId id="264" r:id="rId8"/>
    <p:sldId id="284" r:id="rId9"/>
    <p:sldId id="288" r:id="rId10"/>
    <p:sldId id="289" r:id="rId11"/>
    <p:sldId id="291" r:id="rId12"/>
    <p:sldId id="277" r:id="rId13"/>
    <p:sldId id="290" r:id="rId14"/>
    <p:sldId id="280" r:id="rId15"/>
    <p:sldId id="282" r:id="rId16"/>
    <p:sldId id="278" r:id="rId17"/>
    <p:sldId id="29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 userDrawn="1">
          <p15:clr>
            <a:srgbClr val="A4A3A4"/>
          </p15:clr>
        </p15:guide>
        <p15:guide id="2" pos="7333" userDrawn="1">
          <p15:clr>
            <a:srgbClr val="A4A3A4"/>
          </p15:clr>
        </p15:guide>
        <p15:guide id="4" pos="347" userDrawn="1">
          <p15:clr>
            <a:srgbClr val="A4A3A4"/>
          </p15:clr>
        </p15:guide>
        <p15:guide id="5" orient="horz" pos="618" userDrawn="1">
          <p15:clr>
            <a:srgbClr val="A4A3A4"/>
          </p15:clr>
        </p15:guide>
        <p15:guide id="6" pos="166" userDrawn="1">
          <p15:clr>
            <a:srgbClr val="A4A3A4"/>
          </p15:clr>
        </p15:guide>
        <p15:guide id="7" pos="5019" userDrawn="1">
          <p15:clr>
            <a:srgbClr val="A4A3A4"/>
          </p15:clr>
        </p15:guide>
        <p15:guide id="8" pos="54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60"/>
  </p:normalViewPr>
  <p:slideViewPr>
    <p:cSldViewPr showGuides="1">
      <p:cViewPr varScale="1">
        <p:scale>
          <a:sx n="69" d="100"/>
          <a:sy n="69" d="100"/>
        </p:scale>
        <p:origin x="726" y="60"/>
      </p:cViewPr>
      <p:guideLst>
        <p:guide orient="horz" pos="255"/>
        <p:guide pos="7333"/>
        <p:guide pos="347"/>
        <p:guide orient="horz" pos="618"/>
        <p:guide pos="166"/>
        <p:guide pos="5019"/>
        <p:guide pos="547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98F8406-A107-435D-A984-58134A9316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0C1D9AD-D00F-4A9E-BD1A-5F936A7BDA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6B3470-FD75-4794-93D1-DD85A9994445}" type="datetimeFigureOut">
              <a:rPr lang="en-IN" smtClean="0"/>
              <a:t>15-05-2023</a:t>
            </a:fld>
            <a:endParaRPr lang="en-IN"/>
          </a:p>
        </p:txBody>
      </p:sp>
      <p:sp>
        <p:nvSpPr>
          <p:cNvPr id="4" name="Footer Placeholder 3">
            <a:extLst>
              <a:ext uri="{FF2B5EF4-FFF2-40B4-BE49-F238E27FC236}">
                <a16:creationId xmlns:a16="http://schemas.microsoft.com/office/drawing/2014/main" id="{E6E47253-0D8C-440C-A1C2-DD2C2BC1B4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PAGE 1</a:t>
            </a:r>
          </a:p>
        </p:txBody>
      </p:sp>
      <p:sp>
        <p:nvSpPr>
          <p:cNvPr id="5" name="Slide Number Placeholder 4">
            <a:extLst>
              <a:ext uri="{FF2B5EF4-FFF2-40B4-BE49-F238E27FC236}">
                <a16:creationId xmlns:a16="http://schemas.microsoft.com/office/drawing/2014/main" id="{F6190785-3602-40FF-B639-CCC5CA3549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5556FE-3BBA-451F-A1E2-7E45BDFF0559}" type="slidenum">
              <a:rPr lang="en-IN" smtClean="0"/>
              <a:t>‹#›</a:t>
            </a:fld>
            <a:endParaRPr lang="en-IN"/>
          </a:p>
        </p:txBody>
      </p:sp>
    </p:spTree>
    <p:extLst>
      <p:ext uri="{BB962C8B-B14F-4D97-AF65-F5344CB8AC3E}">
        <p14:creationId xmlns:p14="http://schemas.microsoft.com/office/powerpoint/2010/main" val="200823514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61DF6-BA13-455B-917A-69255A949135}" type="datetimeFigureOut">
              <a:rPr lang="en-IN" smtClean="0"/>
              <a:t>15-05-2023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PAGE 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A8EABD-642C-470C-810B-AE8F86116A15}" type="slidenum">
              <a:rPr lang="en-IN" smtClean="0"/>
              <a:t>‹#›</a:t>
            </a:fld>
            <a:endParaRPr lang="en-IN"/>
          </a:p>
        </p:txBody>
      </p:sp>
    </p:spTree>
    <p:extLst>
      <p:ext uri="{BB962C8B-B14F-4D97-AF65-F5344CB8AC3E}">
        <p14:creationId xmlns:p14="http://schemas.microsoft.com/office/powerpoint/2010/main" val="226526067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1DA92-C6BF-4CEA-BECB-C835F3F385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97B3E6-2CEB-421A-ADAD-47F9CFD6F2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D9AD2C-8D98-4BD6-9CCC-3C8F99F4927F}"/>
              </a:ext>
            </a:extLst>
          </p:cNvPr>
          <p:cNvSpPr>
            <a:spLocks noGrp="1"/>
          </p:cNvSpPr>
          <p:nvPr>
            <p:ph type="dt" sz="half" idx="10"/>
          </p:nvPr>
        </p:nvSpPr>
        <p:spPr/>
        <p:txBody>
          <a:bodyPr/>
          <a:lstStyle/>
          <a:p>
            <a:fld id="{7799A679-8D3B-4D7E-91B4-478AAF230C40}" type="datetimeFigureOut">
              <a:rPr lang="en-IN" smtClean="0"/>
              <a:t>15-05-2023</a:t>
            </a:fld>
            <a:endParaRPr lang="en-IN"/>
          </a:p>
        </p:txBody>
      </p:sp>
      <p:sp>
        <p:nvSpPr>
          <p:cNvPr id="5" name="Footer Placeholder 4">
            <a:extLst>
              <a:ext uri="{FF2B5EF4-FFF2-40B4-BE49-F238E27FC236}">
                <a16:creationId xmlns:a16="http://schemas.microsoft.com/office/drawing/2014/main" id="{C438C761-78BB-4906-A7D0-C15E3A952D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AD84C7-F973-40CD-94FA-2B0F1BBDCDF3}"/>
              </a:ext>
            </a:extLst>
          </p:cNvPr>
          <p:cNvSpPr>
            <a:spLocks noGrp="1"/>
          </p:cNvSpPr>
          <p:nvPr>
            <p:ph type="sldNum" sz="quarter" idx="12"/>
          </p:nvPr>
        </p:nvSpPr>
        <p:spPr/>
        <p:txBody>
          <a:bodyPr/>
          <a:lstStyle/>
          <a:p>
            <a:fld id="{4D8A5E92-65F9-473C-AE2D-48FE4F1991EA}" type="slidenum">
              <a:rPr lang="en-IN" smtClean="0"/>
              <a:t>‹#›</a:t>
            </a:fld>
            <a:endParaRPr lang="en-IN"/>
          </a:p>
        </p:txBody>
      </p:sp>
    </p:spTree>
    <p:extLst>
      <p:ext uri="{BB962C8B-B14F-4D97-AF65-F5344CB8AC3E}">
        <p14:creationId xmlns:p14="http://schemas.microsoft.com/office/powerpoint/2010/main" val="361647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7FFEE-FF0D-4C26-A591-09734FDB61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6FFA7C-407B-479D-AF2A-EA9597DAEA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799733-9240-4806-AF88-64778C4DE3D6}"/>
              </a:ext>
            </a:extLst>
          </p:cNvPr>
          <p:cNvSpPr>
            <a:spLocks noGrp="1"/>
          </p:cNvSpPr>
          <p:nvPr>
            <p:ph type="dt" sz="half" idx="10"/>
          </p:nvPr>
        </p:nvSpPr>
        <p:spPr/>
        <p:txBody>
          <a:bodyPr/>
          <a:lstStyle/>
          <a:p>
            <a:fld id="{7799A679-8D3B-4D7E-91B4-478AAF230C40}" type="datetimeFigureOut">
              <a:rPr lang="en-IN" smtClean="0"/>
              <a:t>15-05-2023</a:t>
            </a:fld>
            <a:endParaRPr lang="en-IN"/>
          </a:p>
        </p:txBody>
      </p:sp>
      <p:sp>
        <p:nvSpPr>
          <p:cNvPr id="5" name="Footer Placeholder 4">
            <a:extLst>
              <a:ext uri="{FF2B5EF4-FFF2-40B4-BE49-F238E27FC236}">
                <a16:creationId xmlns:a16="http://schemas.microsoft.com/office/drawing/2014/main" id="{1771D550-CE33-483C-8FDC-9D1B07A25B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2E2C1-0826-4800-AC70-D353B22246DE}"/>
              </a:ext>
            </a:extLst>
          </p:cNvPr>
          <p:cNvSpPr>
            <a:spLocks noGrp="1"/>
          </p:cNvSpPr>
          <p:nvPr>
            <p:ph type="sldNum" sz="quarter" idx="12"/>
          </p:nvPr>
        </p:nvSpPr>
        <p:spPr/>
        <p:txBody>
          <a:bodyPr/>
          <a:lstStyle/>
          <a:p>
            <a:fld id="{4D8A5E92-65F9-473C-AE2D-48FE4F1991EA}" type="slidenum">
              <a:rPr lang="en-IN" smtClean="0"/>
              <a:t>‹#›</a:t>
            </a:fld>
            <a:endParaRPr lang="en-IN"/>
          </a:p>
        </p:txBody>
      </p:sp>
    </p:spTree>
    <p:extLst>
      <p:ext uri="{BB962C8B-B14F-4D97-AF65-F5344CB8AC3E}">
        <p14:creationId xmlns:p14="http://schemas.microsoft.com/office/powerpoint/2010/main" val="560418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E0A233-6F19-44FE-BADE-0FBA4D722D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DED4E6-B992-4611-AE30-EE3B545189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87347-A2AE-4231-A809-C1C5922FB87C}"/>
              </a:ext>
            </a:extLst>
          </p:cNvPr>
          <p:cNvSpPr>
            <a:spLocks noGrp="1"/>
          </p:cNvSpPr>
          <p:nvPr>
            <p:ph type="dt" sz="half" idx="10"/>
          </p:nvPr>
        </p:nvSpPr>
        <p:spPr/>
        <p:txBody>
          <a:bodyPr/>
          <a:lstStyle/>
          <a:p>
            <a:fld id="{7799A679-8D3B-4D7E-91B4-478AAF230C40}" type="datetimeFigureOut">
              <a:rPr lang="en-IN" smtClean="0"/>
              <a:t>15-05-2023</a:t>
            </a:fld>
            <a:endParaRPr lang="en-IN"/>
          </a:p>
        </p:txBody>
      </p:sp>
      <p:sp>
        <p:nvSpPr>
          <p:cNvPr id="5" name="Footer Placeholder 4">
            <a:extLst>
              <a:ext uri="{FF2B5EF4-FFF2-40B4-BE49-F238E27FC236}">
                <a16:creationId xmlns:a16="http://schemas.microsoft.com/office/drawing/2014/main" id="{CEA81DBF-2973-4735-8D12-3F5F75A163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E0220E-A3F6-48BC-80D2-DFE0F242653B}"/>
              </a:ext>
            </a:extLst>
          </p:cNvPr>
          <p:cNvSpPr>
            <a:spLocks noGrp="1"/>
          </p:cNvSpPr>
          <p:nvPr>
            <p:ph type="sldNum" sz="quarter" idx="12"/>
          </p:nvPr>
        </p:nvSpPr>
        <p:spPr/>
        <p:txBody>
          <a:bodyPr/>
          <a:lstStyle/>
          <a:p>
            <a:fld id="{4D8A5E92-65F9-473C-AE2D-48FE4F1991EA}" type="slidenum">
              <a:rPr lang="en-IN" smtClean="0"/>
              <a:t>‹#›</a:t>
            </a:fld>
            <a:endParaRPr lang="en-IN"/>
          </a:p>
        </p:txBody>
      </p:sp>
    </p:spTree>
    <p:extLst>
      <p:ext uri="{BB962C8B-B14F-4D97-AF65-F5344CB8AC3E}">
        <p14:creationId xmlns:p14="http://schemas.microsoft.com/office/powerpoint/2010/main" val="3417734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9A97D-68FB-44F6-92C6-8CDAE179EB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509050-49AA-464C-8BFA-162838A29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182E25-3142-4DCD-AD8C-BD29391600ED}"/>
              </a:ext>
            </a:extLst>
          </p:cNvPr>
          <p:cNvSpPr>
            <a:spLocks noGrp="1"/>
          </p:cNvSpPr>
          <p:nvPr>
            <p:ph type="dt" sz="half" idx="10"/>
          </p:nvPr>
        </p:nvSpPr>
        <p:spPr/>
        <p:txBody>
          <a:bodyPr/>
          <a:lstStyle/>
          <a:p>
            <a:fld id="{7799A679-8D3B-4D7E-91B4-478AAF230C40}" type="datetimeFigureOut">
              <a:rPr lang="en-IN" smtClean="0"/>
              <a:t>15-05-2023</a:t>
            </a:fld>
            <a:endParaRPr lang="en-IN"/>
          </a:p>
        </p:txBody>
      </p:sp>
      <p:sp>
        <p:nvSpPr>
          <p:cNvPr id="5" name="Footer Placeholder 4">
            <a:extLst>
              <a:ext uri="{FF2B5EF4-FFF2-40B4-BE49-F238E27FC236}">
                <a16:creationId xmlns:a16="http://schemas.microsoft.com/office/drawing/2014/main" id="{B0FE42FC-B707-44DF-900A-C5AFF3D4CC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F13D27-D825-434D-8D2C-A896DB604C9C}"/>
              </a:ext>
            </a:extLst>
          </p:cNvPr>
          <p:cNvSpPr>
            <a:spLocks noGrp="1"/>
          </p:cNvSpPr>
          <p:nvPr>
            <p:ph type="sldNum" sz="quarter" idx="12"/>
          </p:nvPr>
        </p:nvSpPr>
        <p:spPr/>
        <p:txBody>
          <a:bodyPr/>
          <a:lstStyle/>
          <a:p>
            <a:fld id="{4D8A5E92-65F9-473C-AE2D-48FE4F1991EA}" type="slidenum">
              <a:rPr lang="en-IN" smtClean="0"/>
              <a:t>‹#›</a:t>
            </a:fld>
            <a:endParaRPr lang="en-IN"/>
          </a:p>
        </p:txBody>
      </p:sp>
    </p:spTree>
    <p:extLst>
      <p:ext uri="{BB962C8B-B14F-4D97-AF65-F5344CB8AC3E}">
        <p14:creationId xmlns:p14="http://schemas.microsoft.com/office/powerpoint/2010/main" val="214560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DD733-4A0B-4A07-B42A-5EF6A198BC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1337A2-E69E-4F32-BE65-BF4BF9A09E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4CDD82-0096-4D04-B62F-188799531FE8}"/>
              </a:ext>
            </a:extLst>
          </p:cNvPr>
          <p:cNvSpPr>
            <a:spLocks noGrp="1"/>
          </p:cNvSpPr>
          <p:nvPr>
            <p:ph type="dt" sz="half" idx="10"/>
          </p:nvPr>
        </p:nvSpPr>
        <p:spPr/>
        <p:txBody>
          <a:bodyPr/>
          <a:lstStyle/>
          <a:p>
            <a:fld id="{7799A679-8D3B-4D7E-91B4-478AAF230C40}" type="datetimeFigureOut">
              <a:rPr lang="en-IN" smtClean="0"/>
              <a:t>15-05-2023</a:t>
            </a:fld>
            <a:endParaRPr lang="en-IN"/>
          </a:p>
        </p:txBody>
      </p:sp>
      <p:sp>
        <p:nvSpPr>
          <p:cNvPr id="5" name="Footer Placeholder 4">
            <a:extLst>
              <a:ext uri="{FF2B5EF4-FFF2-40B4-BE49-F238E27FC236}">
                <a16:creationId xmlns:a16="http://schemas.microsoft.com/office/drawing/2014/main" id="{C1152A9F-481A-424B-9078-6C7AD40C88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408532-67C0-4BBD-9EC7-6265FB7FDEF5}"/>
              </a:ext>
            </a:extLst>
          </p:cNvPr>
          <p:cNvSpPr>
            <a:spLocks noGrp="1"/>
          </p:cNvSpPr>
          <p:nvPr>
            <p:ph type="sldNum" sz="quarter" idx="12"/>
          </p:nvPr>
        </p:nvSpPr>
        <p:spPr/>
        <p:txBody>
          <a:bodyPr/>
          <a:lstStyle/>
          <a:p>
            <a:fld id="{4D8A5E92-65F9-473C-AE2D-48FE4F1991EA}" type="slidenum">
              <a:rPr lang="en-IN" smtClean="0"/>
              <a:t>‹#›</a:t>
            </a:fld>
            <a:endParaRPr lang="en-IN"/>
          </a:p>
        </p:txBody>
      </p:sp>
    </p:spTree>
    <p:extLst>
      <p:ext uri="{BB962C8B-B14F-4D97-AF65-F5344CB8AC3E}">
        <p14:creationId xmlns:p14="http://schemas.microsoft.com/office/powerpoint/2010/main" val="4157885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CD791-C6E0-469D-87A2-D07E708A00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D096BA-415F-4A99-AE2F-32CCD690FE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CE8901-9B18-4715-878F-9FEF59219C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F831C3-F367-4C3E-AC41-00C46D0C40EE}"/>
              </a:ext>
            </a:extLst>
          </p:cNvPr>
          <p:cNvSpPr>
            <a:spLocks noGrp="1"/>
          </p:cNvSpPr>
          <p:nvPr>
            <p:ph type="dt" sz="half" idx="10"/>
          </p:nvPr>
        </p:nvSpPr>
        <p:spPr/>
        <p:txBody>
          <a:bodyPr/>
          <a:lstStyle/>
          <a:p>
            <a:fld id="{7799A679-8D3B-4D7E-91B4-478AAF230C40}" type="datetimeFigureOut">
              <a:rPr lang="en-IN" smtClean="0"/>
              <a:t>15-05-2023</a:t>
            </a:fld>
            <a:endParaRPr lang="en-IN"/>
          </a:p>
        </p:txBody>
      </p:sp>
      <p:sp>
        <p:nvSpPr>
          <p:cNvPr id="6" name="Footer Placeholder 5">
            <a:extLst>
              <a:ext uri="{FF2B5EF4-FFF2-40B4-BE49-F238E27FC236}">
                <a16:creationId xmlns:a16="http://schemas.microsoft.com/office/drawing/2014/main" id="{8DC128FC-5A18-4FBA-B5B8-612698866B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C42A27-4BFB-4405-A2F0-8EB10B682982}"/>
              </a:ext>
            </a:extLst>
          </p:cNvPr>
          <p:cNvSpPr>
            <a:spLocks noGrp="1"/>
          </p:cNvSpPr>
          <p:nvPr>
            <p:ph type="sldNum" sz="quarter" idx="12"/>
          </p:nvPr>
        </p:nvSpPr>
        <p:spPr/>
        <p:txBody>
          <a:bodyPr/>
          <a:lstStyle/>
          <a:p>
            <a:fld id="{4D8A5E92-65F9-473C-AE2D-48FE4F1991EA}" type="slidenum">
              <a:rPr lang="en-IN" smtClean="0"/>
              <a:t>‹#›</a:t>
            </a:fld>
            <a:endParaRPr lang="en-IN"/>
          </a:p>
        </p:txBody>
      </p:sp>
    </p:spTree>
    <p:extLst>
      <p:ext uri="{BB962C8B-B14F-4D97-AF65-F5344CB8AC3E}">
        <p14:creationId xmlns:p14="http://schemas.microsoft.com/office/powerpoint/2010/main" val="454352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9D3D2-5A1C-46BB-8F71-51D903A365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1EF24D-686F-4C3F-BAEB-83AF135743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C86A99-B21A-40D9-AE92-19A5053F89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B9BA406-D27C-4C04-95BE-040DDDDA87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39EC57-4D66-4556-B1F4-69F34B528C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8C8D1A-FEE4-420E-9067-AA38ADD19C27}"/>
              </a:ext>
            </a:extLst>
          </p:cNvPr>
          <p:cNvSpPr>
            <a:spLocks noGrp="1"/>
          </p:cNvSpPr>
          <p:nvPr>
            <p:ph type="dt" sz="half" idx="10"/>
          </p:nvPr>
        </p:nvSpPr>
        <p:spPr/>
        <p:txBody>
          <a:bodyPr/>
          <a:lstStyle/>
          <a:p>
            <a:fld id="{7799A679-8D3B-4D7E-91B4-478AAF230C40}" type="datetimeFigureOut">
              <a:rPr lang="en-IN" smtClean="0"/>
              <a:t>15-05-2023</a:t>
            </a:fld>
            <a:endParaRPr lang="en-IN"/>
          </a:p>
        </p:txBody>
      </p:sp>
      <p:sp>
        <p:nvSpPr>
          <p:cNvPr id="8" name="Footer Placeholder 7">
            <a:extLst>
              <a:ext uri="{FF2B5EF4-FFF2-40B4-BE49-F238E27FC236}">
                <a16:creationId xmlns:a16="http://schemas.microsoft.com/office/drawing/2014/main" id="{30F39CD7-8BE1-4131-B16E-B71D8F19D09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83CC62-9A29-4559-BE45-08C41D3F5345}"/>
              </a:ext>
            </a:extLst>
          </p:cNvPr>
          <p:cNvSpPr>
            <a:spLocks noGrp="1"/>
          </p:cNvSpPr>
          <p:nvPr>
            <p:ph type="sldNum" sz="quarter" idx="12"/>
          </p:nvPr>
        </p:nvSpPr>
        <p:spPr/>
        <p:txBody>
          <a:bodyPr/>
          <a:lstStyle/>
          <a:p>
            <a:fld id="{4D8A5E92-65F9-473C-AE2D-48FE4F1991EA}" type="slidenum">
              <a:rPr lang="en-IN" smtClean="0"/>
              <a:t>‹#›</a:t>
            </a:fld>
            <a:endParaRPr lang="en-IN"/>
          </a:p>
        </p:txBody>
      </p:sp>
    </p:spTree>
    <p:extLst>
      <p:ext uri="{BB962C8B-B14F-4D97-AF65-F5344CB8AC3E}">
        <p14:creationId xmlns:p14="http://schemas.microsoft.com/office/powerpoint/2010/main" val="385424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03E7-0DB1-4A0B-A29C-8C1F5BB0317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02DBA1-0013-4BFB-8532-3EC0B5831DF1}"/>
              </a:ext>
            </a:extLst>
          </p:cNvPr>
          <p:cNvSpPr>
            <a:spLocks noGrp="1"/>
          </p:cNvSpPr>
          <p:nvPr>
            <p:ph type="dt" sz="half" idx="10"/>
          </p:nvPr>
        </p:nvSpPr>
        <p:spPr/>
        <p:txBody>
          <a:bodyPr/>
          <a:lstStyle/>
          <a:p>
            <a:fld id="{7799A679-8D3B-4D7E-91B4-478AAF230C40}" type="datetimeFigureOut">
              <a:rPr lang="en-IN" smtClean="0"/>
              <a:t>15-05-2023</a:t>
            </a:fld>
            <a:endParaRPr lang="en-IN"/>
          </a:p>
        </p:txBody>
      </p:sp>
      <p:sp>
        <p:nvSpPr>
          <p:cNvPr id="4" name="Footer Placeholder 3">
            <a:extLst>
              <a:ext uri="{FF2B5EF4-FFF2-40B4-BE49-F238E27FC236}">
                <a16:creationId xmlns:a16="http://schemas.microsoft.com/office/drawing/2014/main" id="{DF80A02B-7118-4767-90B8-461D610500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72E9EBA-D844-4CCA-9E3E-7B91F5ACB8EF}"/>
              </a:ext>
            </a:extLst>
          </p:cNvPr>
          <p:cNvSpPr>
            <a:spLocks noGrp="1"/>
          </p:cNvSpPr>
          <p:nvPr>
            <p:ph type="sldNum" sz="quarter" idx="12"/>
          </p:nvPr>
        </p:nvSpPr>
        <p:spPr/>
        <p:txBody>
          <a:bodyPr/>
          <a:lstStyle/>
          <a:p>
            <a:fld id="{4D8A5E92-65F9-473C-AE2D-48FE4F1991EA}" type="slidenum">
              <a:rPr lang="en-IN" smtClean="0"/>
              <a:t>‹#›</a:t>
            </a:fld>
            <a:endParaRPr lang="en-IN"/>
          </a:p>
        </p:txBody>
      </p:sp>
    </p:spTree>
    <p:extLst>
      <p:ext uri="{BB962C8B-B14F-4D97-AF65-F5344CB8AC3E}">
        <p14:creationId xmlns:p14="http://schemas.microsoft.com/office/powerpoint/2010/main" val="880473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F55CE6-6E51-4766-A2FD-21DD0BD0E199}"/>
              </a:ext>
            </a:extLst>
          </p:cNvPr>
          <p:cNvSpPr>
            <a:spLocks noGrp="1"/>
          </p:cNvSpPr>
          <p:nvPr>
            <p:ph type="dt" sz="half" idx="10"/>
          </p:nvPr>
        </p:nvSpPr>
        <p:spPr/>
        <p:txBody>
          <a:bodyPr/>
          <a:lstStyle/>
          <a:p>
            <a:fld id="{7799A679-8D3B-4D7E-91B4-478AAF230C40}" type="datetimeFigureOut">
              <a:rPr lang="en-IN" smtClean="0"/>
              <a:t>15-05-2023</a:t>
            </a:fld>
            <a:endParaRPr lang="en-IN"/>
          </a:p>
        </p:txBody>
      </p:sp>
      <p:sp>
        <p:nvSpPr>
          <p:cNvPr id="3" name="Footer Placeholder 2">
            <a:extLst>
              <a:ext uri="{FF2B5EF4-FFF2-40B4-BE49-F238E27FC236}">
                <a16:creationId xmlns:a16="http://schemas.microsoft.com/office/drawing/2014/main" id="{493107CD-3D7B-4C1D-BE88-6E8D1E66AF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5EC5D33-B134-4B1A-AEF5-6C76966D58F5}"/>
              </a:ext>
            </a:extLst>
          </p:cNvPr>
          <p:cNvSpPr>
            <a:spLocks noGrp="1"/>
          </p:cNvSpPr>
          <p:nvPr>
            <p:ph type="sldNum" sz="quarter" idx="12"/>
          </p:nvPr>
        </p:nvSpPr>
        <p:spPr/>
        <p:txBody>
          <a:bodyPr/>
          <a:lstStyle/>
          <a:p>
            <a:fld id="{4D8A5E92-65F9-473C-AE2D-48FE4F1991EA}" type="slidenum">
              <a:rPr lang="en-IN" smtClean="0"/>
              <a:t>‹#›</a:t>
            </a:fld>
            <a:endParaRPr lang="en-IN"/>
          </a:p>
        </p:txBody>
      </p:sp>
    </p:spTree>
    <p:extLst>
      <p:ext uri="{BB962C8B-B14F-4D97-AF65-F5344CB8AC3E}">
        <p14:creationId xmlns:p14="http://schemas.microsoft.com/office/powerpoint/2010/main" val="4253938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2605-3D61-42E3-B0A5-2CEA7A4749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68E31C-61AF-446F-ADFD-3F157798C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45D911-C3B6-42D4-986C-BFF10FBC21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3E5D4C-6011-4E75-9247-EBE5A7792F24}"/>
              </a:ext>
            </a:extLst>
          </p:cNvPr>
          <p:cNvSpPr>
            <a:spLocks noGrp="1"/>
          </p:cNvSpPr>
          <p:nvPr>
            <p:ph type="dt" sz="half" idx="10"/>
          </p:nvPr>
        </p:nvSpPr>
        <p:spPr/>
        <p:txBody>
          <a:bodyPr/>
          <a:lstStyle/>
          <a:p>
            <a:fld id="{7799A679-8D3B-4D7E-91B4-478AAF230C40}" type="datetimeFigureOut">
              <a:rPr lang="en-IN" smtClean="0"/>
              <a:t>15-05-2023</a:t>
            </a:fld>
            <a:endParaRPr lang="en-IN"/>
          </a:p>
        </p:txBody>
      </p:sp>
      <p:sp>
        <p:nvSpPr>
          <p:cNvPr id="6" name="Footer Placeholder 5">
            <a:extLst>
              <a:ext uri="{FF2B5EF4-FFF2-40B4-BE49-F238E27FC236}">
                <a16:creationId xmlns:a16="http://schemas.microsoft.com/office/drawing/2014/main" id="{D19A2C89-D930-4A3C-84B3-A6C0399EDB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6C3F62-A258-4541-84F4-8492E7C9651B}"/>
              </a:ext>
            </a:extLst>
          </p:cNvPr>
          <p:cNvSpPr>
            <a:spLocks noGrp="1"/>
          </p:cNvSpPr>
          <p:nvPr>
            <p:ph type="sldNum" sz="quarter" idx="12"/>
          </p:nvPr>
        </p:nvSpPr>
        <p:spPr/>
        <p:txBody>
          <a:bodyPr/>
          <a:lstStyle/>
          <a:p>
            <a:fld id="{4D8A5E92-65F9-473C-AE2D-48FE4F1991EA}" type="slidenum">
              <a:rPr lang="en-IN" smtClean="0"/>
              <a:t>‹#›</a:t>
            </a:fld>
            <a:endParaRPr lang="en-IN"/>
          </a:p>
        </p:txBody>
      </p:sp>
    </p:spTree>
    <p:extLst>
      <p:ext uri="{BB962C8B-B14F-4D97-AF65-F5344CB8AC3E}">
        <p14:creationId xmlns:p14="http://schemas.microsoft.com/office/powerpoint/2010/main" val="241590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BE70F-FDF5-4340-9996-0AD89D8E4A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E0032A-8305-4743-BB39-93D2FE804A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8B9E4C-EB8F-4EBC-8EFF-4BFD2847F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E7F541-2707-4483-9427-EA1C1244CA2B}"/>
              </a:ext>
            </a:extLst>
          </p:cNvPr>
          <p:cNvSpPr>
            <a:spLocks noGrp="1"/>
          </p:cNvSpPr>
          <p:nvPr>
            <p:ph type="dt" sz="half" idx="10"/>
          </p:nvPr>
        </p:nvSpPr>
        <p:spPr/>
        <p:txBody>
          <a:bodyPr/>
          <a:lstStyle/>
          <a:p>
            <a:fld id="{7799A679-8D3B-4D7E-91B4-478AAF230C40}" type="datetimeFigureOut">
              <a:rPr lang="en-IN" smtClean="0"/>
              <a:t>15-05-2023</a:t>
            </a:fld>
            <a:endParaRPr lang="en-IN"/>
          </a:p>
        </p:txBody>
      </p:sp>
      <p:sp>
        <p:nvSpPr>
          <p:cNvPr id="6" name="Footer Placeholder 5">
            <a:extLst>
              <a:ext uri="{FF2B5EF4-FFF2-40B4-BE49-F238E27FC236}">
                <a16:creationId xmlns:a16="http://schemas.microsoft.com/office/drawing/2014/main" id="{A2FD7FED-5C60-481B-864C-3D8E83AE85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FB4963-05AC-4549-812A-C527BE0EADB1}"/>
              </a:ext>
            </a:extLst>
          </p:cNvPr>
          <p:cNvSpPr>
            <a:spLocks noGrp="1"/>
          </p:cNvSpPr>
          <p:nvPr>
            <p:ph type="sldNum" sz="quarter" idx="12"/>
          </p:nvPr>
        </p:nvSpPr>
        <p:spPr/>
        <p:txBody>
          <a:bodyPr/>
          <a:lstStyle/>
          <a:p>
            <a:fld id="{4D8A5E92-65F9-473C-AE2D-48FE4F1991EA}" type="slidenum">
              <a:rPr lang="en-IN" smtClean="0"/>
              <a:t>‹#›</a:t>
            </a:fld>
            <a:endParaRPr lang="en-IN"/>
          </a:p>
        </p:txBody>
      </p:sp>
    </p:spTree>
    <p:extLst>
      <p:ext uri="{BB962C8B-B14F-4D97-AF65-F5344CB8AC3E}">
        <p14:creationId xmlns:p14="http://schemas.microsoft.com/office/powerpoint/2010/main" val="1044436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831C0-8BB3-45AB-8029-D19AC85846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80A2F1-97C4-4AB7-9B60-A0E91F181E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A648C0-3B0B-40CF-A037-5D29EA0049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9A679-8D3B-4D7E-91B4-478AAF230C40}" type="datetimeFigureOut">
              <a:rPr lang="en-IN" smtClean="0"/>
              <a:t>15-05-2023</a:t>
            </a:fld>
            <a:endParaRPr lang="en-IN"/>
          </a:p>
        </p:txBody>
      </p:sp>
      <p:sp>
        <p:nvSpPr>
          <p:cNvPr id="5" name="Footer Placeholder 4">
            <a:extLst>
              <a:ext uri="{FF2B5EF4-FFF2-40B4-BE49-F238E27FC236}">
                <a16:creationId xmlns:a16="http://schemas.microsoft.com/office/drawing/2014/main" id="{56230E05-1F21-47DB-B260-8CEAD9134D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8C8A56-C5FB-49AB-9759-5EA0CF63B4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8A5E92-65F9-473C-AE2D-48FE4F1991EA}" type="slidenum">
              <a:rPr lang="en-IN" smtClean="0"/>
              <a:t>‹#›</a:t>
            </a:fld>
            <a:endParaRPr lang="en-IN"/>
          </a:p>
        </p:txBody>
      </p:sp>
    </p:spTree>
    <p:extLst>
      <p:ext uri="{BB962C8B-B14F-4D97-AF65-F5344CB8AC3E}">
        <p14:creationId xmlns:p14="http://schemas.microsoft.com/office/powerpoint/2010/main" val="297623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IndiraBobburi/accident-severity-prediction/blob/master/Team4_Project_Report.pdf" TargetMode="External"/><Relationship Id="rId3" Type="http://schemas.openxmlformats.org/officeDocument/2006/relationships/hyperlink" Target="https://doi.org/10.1186/s13104-019-4881-0" TargetMode="External"/><Relationship Id="rId7" Type="http://schemas.openxmlformats.org/officeDocument/2006/relationships/hyperlink" Target="https://irl.umsl.edu/dissertation/168"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rosap.ntl.bts.gov/gsearch?ref=docDetails&amp;sm_creator=Mondy%2C%20Christopher" TargetMode="External"/><Relationship Id="rId5" Type="http://schemas.openxmlformats.org/officeDocument/2006/relationships/hyperlink" Target="https://rosap.ntl.bts.gov/gsearch?ref=docDetails&amp;sm_creator=Bernard%20Bracy%2C%20Jill%20M" TargetMode="External"/><Relationship Id="rId10" Type="http://schemas.openxmlformats.org/officeDocument/2006/relationships/hyperlink" Target="https://www.frontiersin.org/articles/10.3389/fbuil.2022.860805/full" TargetMode="External"/><Relationship Id="rId4" Type="http://schemas.openxmlformats.org/officeDocument/2006/relationships/hyperlink" Target="https://rosap.ntl.bts.gov/view/dot/36103" TargetMode="External"/><Relationship Id="rId9" Type="http://schemas.openxmlformats.org/officeDocument/2006/relationships/hyperlink" Target="https://github.com/theDefiBat/ROAD-ACCIDENTS-PREDICTION-AND-CLASSIFICATION/blob/master/report/4-Final-Report-3-aw.pdf"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mailto:https://www.mshp.dps.missouri.gov/HP68/SearchAction?searchTroop=%7btroop%7d"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ta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investigation"/><Relationship Id="rId4" Type="http://schemas.openxmlformats.org/officeDocument/2006/relationships/hyperlink" Target="#pavingway"/></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4E425E-6E62-41BF-9311-8E031E8E7DE6}"/>
              </a:ext>
            </a:extLst>
          </p:cNvPr>
          <p:cNvPicPr>
            <a:picLocks noChangeAspect="1"/>
          </p:cNvPicPr>
          <p:nvPr/>
        </p:nvPicPr>
        <p:blipFill>
          <a:blip r:embed="rId2">
            <a:duotone>
              <a:schemeClr val="bg2">
                <a:shade val="45000"/>
                <a:satMod val="135000"/>
              </a:schemeClr>
              <a:prstClr val="white"/>
            </a:duotone>
            <a:extLst>
              <a:ext uri="{BEBA8EAE-BF5A-486C-A8C5-ECC9F3942E4B}">
                <a14:imgProps xmlns:a14="http://schemas.microsoft.com/office/drawing/2010/main">
                  <a14:imgLayer r:embed="rId3">
                    <a14:imgEffect>
                      <a14:sharpenSoften amount="-25000"/>
                    </a14:imgEffect>
                    <a14:imgEffect>
                      <a14:saturation sat="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535337" y="882709"/>
            <a:ext cx="5112552" cy="5092582"/>
          </a:xfrm>
          <a:prstGeom prst="rect">
            <a:avLst/>
          </a:prstGeom>
          <a:effectLst>
            <a:softEdge rad="0"/>
          </a:effectLst>
        </p:spPr>
      </p:pic>
      <p:sp>
        <p:nvSpPr>
          <p:cNvPr id="4" name="Rectangle 3">
            <a:extLst>
              <a:ext uri="{FF2B5EF4-FFF2-40B4-BE49-F238E27FC236}">
                <a16:creationId xmlns:a16="http://schemas.microsoft.com/office/drawing/2014/main" id="{961E6091-D88B-44C0-A5A5-CB55AB12855F}"/>
              </a:ext>
            </a:extLst>
          </p:cNvPr>
          <p:cNvSpPr/>
          <p:nvPr/>
        </p:nvSpPr>
        <p:spPr>
          <a:xfrm>
            <a:off x="0" y="2358850"/>
            <a:ext cx="12192000" cy="1849694"/>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95000"/>
                </a:schemeClr>
              </a:solidFill>
            </a:endParaRPr>
          </a:p>
        </p:txBody>
      </p:sp>
      <p:pic>
        <p:nvPicPr>
          <p:cNvPr id="9" name="Picture 8">
            <a:extLst>
              <a:ext uri="{FF2B5EF4-FFF2-40B4-BE49-F238E27FC236}">
                <a16:creationId xmlns:a16="http://schemas.microsoft.com/office/drawing/2014/main" id="{170DC27A-E334-421F-81C6-8C33C4D46E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02" y="6315200"/>
            <a:ext cx="2502526" cy="276842"/>
          </a:xfrm>
          <a:prstGeom prst="rect">
            <a:avLst/>
          </a:prstGeom>
        </p:spPr>
      </p:pic>
      <p:pic>
        <p:nvPicPr>
          <p:cNvPr id="5" name="Picture 4">
            <a:extLst>
              <a:ext uri="{FF2B5EF4-FFF2-40B4-BE49-F238E27FC236}">
                <a16:creationId xmlns:a16="http://schemas.microsoft.com/office/drawing/2014/main" id="{28741FCB-0FFA-4328-9F24-D8E1246138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4220" y="468220"/>
            <a:ext cx="8411184" cy="1414518"/>
          </a:xfrm>
          <a:prstGeom prst="rect">
            <a:avLst/>
          </a:prstGeom>
        </p:spPr>
      </p:pic>
      <p:sp>
        <p:nvSpPr>
          <p:cNvPr id="7" name="TextBox 6">
            <a:extLst>
              <a:ext uri="{FF2B5EF4-FFF2-40B4-BE49-F238E27FC236}">
                <a16:creationId xmlns:a16="http://schemas.microsoft.com/office/drawing/2014/main" id="{A7C4536D-FE19-FE05-C091-1FC15BF689D6}"/>
              </a:ext>
            </a:extLst>
          </p:cNvPr>
          <p:cNvSpPr txBox="1"/>
          <p:nvPr/>
        </p:nvSpPr>
        <p:spPr>
          <a:xfrm>
            <a:off x="453957" y="2606663"/>
            <a:ext cx="11284086" cy="738664"/>
          </a:xfrm>
          <a:prstGeom prst="rect">
            <a:avLst/>
          </a:prstGeom>
          <a:noFill/>
        </p:spPr>
        <p:txBody>
          <a:bodyPr wrap="square">
            <a:spAutoFit/>
          </a:bodyPr>
          <a:lstStyle/>
          <a:p>
            <a:pPr marL="0" marR="0" algn="ctr">
              <a:spcBef>
                <a:spcPts val="30"/>
              </a:spcBef>
              <a:spcAft>
                <a:spcPts val="0"/>
              </a:spcAft>
            </a:pPr>
            <a:r>
              <a:rPr lang="en-US" sz="4200" spc="300" dirty="0">
                <a:effectLst/>
                <a:latin typeface="Carlito"/>
                <a:ea typeface="Carlito"/>
                <a:cs typeface="Carlito"/>
              </a:rPr>
              <a:t>CAR CRASH REPORT ANALYSIS</a:t>
            </a:r>
          </a:p>
        </p:txBody>
      </p:sp>
      <p:sp>
        <p:nvSpPr>
          <p:cNvPr id="13" name="TextBox 12">
            <a:extLst>
              <a:ext uri="{FF2B5EF4-FFF2-40B4-BE49-F238E27FC236}">
                <a16:creationId xmlns:a16="http://schemas.microsoft.com/office/drawing/2014/main" id="{3619437E-216E-C19F-DFF5-6D7F32C6D9D4}"/>
              </a:ext>
            </a:extLst>
          </p:cNvPr>
          <p:cNvSpPr txBox="1"/>
          <p:nvPr/>
        </p:nvSpPr>
        <p:spPr>
          <a:xfrm>
            <a:off x="2374999" y="3472920"/>
            <a:ext cx="7433228" cy="470000"/>
          </a:xfrm>
          <a:prstGeom prst="rect">
            <a:avLst/>
          </a:prstGeom>
          <a:noFill/>
        </p:spPr>
        <p:txBody>
          <a:bodyPr wrap="square">
            <a:spAutoFit/>
          </a:bodyPr>
          <a:lstStyle/>
          <a:p>
            <a:pPr algn="ctr">
              <a:lnSpc>
                <a:spcPct val="107000"/>
              </a:lnSpc>
              <a:spcAft>
                <a:spcPts val="500"/>
              </a:spcAft>
            </a:pPr>
            <a:r>
              <a:rPr lang="en-US" sz="2400" dirty="0">
                <a:effectLst/>
                <a:latin typeface="Carlito"/>
                <a:ea typeface="Carlito"/>
                <a:cs typeface="Carlito"/>
              </a:rPr>
              <a:t>CNST6308 / Data Analysis In Construction Management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B73C4210-7BF3-9534-1234-8EAFB0098B7B}"/>
              </a:ext>
            </a:extLst>
          </p:cNvPr>
          <p:cNvSpPr txBox="1"/>
          <p:nvPr/>
        </p:nvSpPr>
        <p:spPr>
          <a:xfrm>
            <a:off x="9591040" y="6294592"/>
            <a:ext cx="2600960" cy="375552"/>
          </a:xfrm>
          <a:prstGeom prst="rect">
            <a:avLst/>
          </a:prstGeom>
          <a:noFill/>
        </p:spPr>
        <p:txBody>
          <a:bodyPr wrap="square">
            <a:spAutoFit/>
          </a:bodyPr>
          <a:lstStyle/>
          <a:p>
            <a:pPr algn="ctr">
              <a:lnSpc>
                <a:spcPct val="107000"/>
              </a:lnSpc>
              <a:spcAft>
                <a:spcPts val="5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Submitted By:</a:t>
            </a:r>
            <a:r>
              <a:rPr lang="en-IN" sz="1200" dirty="0">
                <a:latin typeface="Calibri" panose="020F0502020204030204" pitchFamily="34" charset="0"/>
                <a:ea typeface="Calibri" panose="020F0502020204030204" pitchFamily="34" charset="0"/>
                <a:cs typeface="Times New Roman" panose="02020603050405020304" pitchFamily="18" charset="0"/>
              </a:rPr>
              <a: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Group - 40</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51CDFEBA-412F-0D97-85B4-544D16DB5DBF}"/>
              </a:ext>
            </a:extLst>
          </p:cNvPr>
          <p:cNvSpPr txBox="1"/>
          <p:nvPr/>
        </p:nvSpPr>
        <p:spPr>
          <a:xfrm>
            <a:off x="3044424" y="4581128"/>
            <a:ext cx="6094378" cy="1457002"/>
          </a:xfrm>
          <a:prstGeom prst="rect">
            <a:avLst/>
          </a:prstGeom>
          <a:noFill/>
        </p:spPr>
        <p:txBody>
          <a:bodyPr wrap="square">
            <a:spAutoFit/>
          </a:bodyPr>
          <a:lstStyle/>
          <a:p>
            <a:pPr algn="ctr">
              <a:lnSpc>
                <a:spcPct val="107000"/>
              </a:lnSpc>
              <a:spcAft>
                <a:spcPts val="5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Under the guidance of</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5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Dr. Lu Gao</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5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College of Technology</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5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University of Houston – Main Campus</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1740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81C77-CF1C-E6E4-B4DB-8981EEF1CC07}"/>
              </a:ext>
            </a:extLst>
          </p:cNvPr>
          <p:cNvSpPr>
            <a:spLocks noGrp="1"/>
          </p:cNvSpPr>
          <p:nvPr>
            <p:ph type="title"/>
          </p:nvPr>
        </p:nvSpPr>
        <p:spPr/>
        <p:txBody>
          <a:bodyPr/>
          <a:lstStyle/>
          <a:p>
            <a:pPr algn="ctr"/>
            <a:r>
              <a:rPr lang="en-US" sz="4400" b="1" u="sng" dirty="0">
                <a:latin typeface="Carlito"/>
                <a:ea typeface="Carlito"/>
                <a:cs typeface="Carlito"/>
              </a:rPr>
              <a:t>CLASSIFICATION ALGORITHMS</a:t>
            </a:r>
            <a:endParaRPr lang="en-IN" dirty="0"/>
          </a:p>
        </p:txBody>
      </p:sp>
      <p:sp>
        <p:nvSpPr>
          <p:cNvPr id="3" name="Content Placeholder 2">
            <a:extLst>
              <a:ext uri="{FF2B5EF4-FFF2-40B4-BE49-F238E27FC236}">
                <a16:creationId xmlns:a16="http://schemas.microsoft.com/office/drawing/2014/main" id="{3FA8FC81-6666-BEFF-FF46-E9F117DF2BC6}"/>
              </a:ext>
            </a:extLst>
          </p:cNvPr>
          <p:cNvSpPr>
            <a:spLocks noGrp="1"/>
          </p:cNvSpPr>
          <p:nvPr>
            <p:ph idx="1"/>
          </p:nvPr>
        </p:nvSpPr>
        <p:spPr>
          <a:xfrm>
            <a:off x="833121" y="1494923"/>
            <a:ext cx="10515600" cy="2539479"/>
          </a:xfrm>
        </p:spPr>
        <p:txBody>
          <a:bodyPr>
            <a:normAutofit lnSpcReduction="10000"/>
          </a:bodyPr>
          <a:lstStyle/>
          <a:p>
            <a:pPr marL="462915" lvl="1" indent="0">
              <a:buNone/>
            </a:pPr>
            <a:r>
              <a:rPr lang="en-US" sz="1800" dirty="0">
                <a:effectLst/>
                <a:latin typeface="Times New Roman" panose="02020603050405020304" pitchFamily="18" charset="0"/>
                <a:ea typeface="Times New Roman" panose="02020603050405020304" pitchFamily="18" charset="0"/>
              </a:rPr>
              <a:t>We implemented 5 classification machine learning models as listed below with the figures respectively from left to right</a:t>
            </a:r>
          </a:p>
          <a:p>
            <a:pPr marL="691515" lvl="1"/>
            <a:endParaRPr lang="en-US" sz="1800" dirty="0">
              <a:effectLst/>
              <a:latin typeface="Times New Roman" panose="02020603050405020304" pitchFamily="18" charset="0"/>
              <a:ea typeface="Times New Roman" panose="02020603050405020304" pitchFamily="18" charset="0"/>
            </a:endParaRPr>
          </a:p>
          <a:p>
            <a:pPr marL="1491615" lvl="2" indent="-342900">
              <a:buFont typeface="+mj-lt"/>
              <a:buAutoNum type="arabicPeriod"/>
            </a:pPr>
            <a:r>
              <a:rPr lang="en-US" dirty="0">
                <a:effectLst/>
                <a:latin typeface="Times New Roman" panose="02020603050405020304" pitchFamily="18" charset="0"/>
                <a:ea typeface="Carlito"/>
                <a:cs typeface="Carlito"/>
              </a:rPr>
              <a:t>Naive Bayes Classification</a:t>
            </a:r>
            <a:endParaRPr lang="en-IN" dirty="0">
              <a:effectLst/>
              <a:latin typeface="Carlito"/>
              <a:ea typeface="Carlito"/>
              <a:cs typeface="Carlito"/>
            </a:endParaRPr>
          </a:p>
          <a:p>
            <a:pPr marL="1491615" lvl="2" indent="-342900">
              <a:buFont typeface="+mj-lt"/>
              <a:buAutoNum type="arabicPeriod"/>
            </a:pPr>
            <a:r>
              <a:rPr lang="en-US" dirty="0">
                <a:effectLst/>
                <a:latin typeface="Times New Roman" panose="02020603050405020304" pitchFamily="18" charset="0"/>
                <a:ea typeface="Carlito"/>
                <a:cs typeface="Carlito"/>
              </a:rPr>
              <a:t>K-Nearest Neighbors (KNN) Classification</a:t>
            </a:r>
            <a:endParaRPr lang="en-IN" dirty="0">
              <a:effectLst/>
              <a:latin typeface="Carlito"/>
              <a:ea typeface="Carlito"/>
              <a:cs typeface="Carlito"/>
            </a:endParaRPr>
          </a:p>
          <a:p>
            <a:pPr marL="1491615" lvl="2" indent="-342900">
              <a:buFont typeface="+mj-lt"/>
              <a:buAutoNum type="arabicPeriod"/>
            </a:pPr>
            <a:r>
              <a:rPr lang="en-US" dirty="0">
                <a:effectLst/>
                <a:latin typeface="Times New Roman" panose="02020603050405020304" pitchFamily="18" charset="0"/>
                <a:ea typeface="Carlito"/>
                <a:cs typeface="Carlito"/>
              </a:rPr>
              <a:t>Decision Tree Classification</a:t>
            </a:r>
          </a:p>
          <a:p>
            <a:pPr marL="1491615" lvl="2" indent="-342900">
              <a:buFont typeface="+mj-lt"/>
              <a:buAutoNum type="arabicPeriod"/>
            </a:pPr>
            <a:r>
              <a:rPr lang="en-US" dirty="0">
                <a:effectLst/>
                <a:latin typeface="Times New Roman" panose="02020603050405020304" pitchFamily="18" charset="0"/>
                <a:ea typeface="Carlito"/>
                <a:cs typeface="Carlito"/>
              </a:rPr>
              <a:t>Random Forest Classification</a:t>
            </a:r>
            <a:endParaRPr lang="en-IN" dirty="0">
              <a:effectLst/>
              <a:latin typeface="Carlito"/>
              <a:ea typeface="Carlito"/>
              <a:cs typeface="Carlito"/>
            </a:endParaRPr>
          </a:p>
          <a:p>
            <a:pPr marL="1491615" lvl="2" indent="-342900">
              <a:buFont typeface="+mj-lt"/>
              <a:buAutoNum type="arabicPeriod"/>
            </a:pPr>
            <a:r>
              <a:rPr lang="en-US" dirty="0">
                <a:effectLst/>
                <a:latin typeface="Times New Roman" panose="02020603050405020304" pitchFamily="18" charset="0"/>
                <a:ea typeface="Carlito"/>
                <a:cs typeface="Carlito"/>
              </a:rPr>
              <a:t>Neural Network Model - Multi-layer Perceptron Classifier</a:t>
            </a:r>
            <a:endParaRPr lang="en-IN" dirty="0">
              <a:effectLst/>
              <a:latin typeface="Carlito"/>
              <a:ea typeface="Carlito"/>
              <a:cs typeface="Carlito"/>
            </a:endParaRPr>
          </a:p>
          <a:p>
            <a:endParaRPr lang="en-IN" dirty="0"/>
          </a:p>
        </p:txBody>
      </p:sp>
      <p:pic>
        <p:nvPicPr>
          <p:cNvPr id="4" name="Picture 3">
            <a:extLst>
              <a:ext uri="{FF2B5EF4-FFF2-40B4-BE49-F238E27FC236}">
                <a16:creationId xmlns:a16="http://schemas.microsoft.com/office/drawing/2014/main" id="{1578C895-88D1-03D3-B5E9-6C5A2E3E5F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62" y="6531723"/>
            <a:ext cx="2502526" cy="276842"/>
          </a:xfrm>
          <a:prstGeom prst="rect">
            <a:avLst/>
          </a:prstGeom>
        </p:spPr>
      </p:pic>
      <p:sp>
        <p:nvSpPr>
          <p:cNvPr id="5" name="TextBox 4">
            <a:extLst>
              <a:ext uri="{FF2B5EF4-FFF2-40B4-BE49-F238E27FC236}">
                <a16:creationId xmlns:a16="http://schemas.microsoft.com/office/drawing/2014/main" id="{9CCD7F39-0E6A-B5EB-04AE-2CDBE41686EC}"/>
              </a:ext>
            </a:extLst>
          </p:cNvPr>
          <p:cNvSpPr txBox="1"/>
          <p:nvPr/>
        </p:nvSpPr>
        <p:spPr>
          <a:xfrm>
            <a:off x="11348721" y="6539343"/>
            <a:ext cx="843280" cy="261610"/>
          </a:xfrm>
          <a:prstGeom prst="rect">
            <a:avLst/>
          </a:prstGeom>
          <a:noFill/>
          <a:ln>
            <a:noFill/>
          </a:ln>
        </p:spPr>
        <p:txBody>
          <a:bodyPr vert="horz" wrap="square" rtlCol="0">
            <a:spAutoFit/>
          </a:bodyPr>
          <a:lstStyle/>
          <a:p>
            <a:pPr algn="ctr"/>
            <a:r>
              <a:rPr lang="en-IN" sz="1100" b="1" dirty="0">
                <a:solidFill>
                  <a:schemeClr val="tx1">
                    <a:lumMod val="50000"/>
                    <a:lumOff val="50000"/>
                  </a:schemeClr>
                </a:solidFill>
              </a:rPr>
              <a:t>PAGE 10</a:t>
            </a:r>
          </a:p>
        </p:txBody>
      </p:sp>
      <p:pic>
        <p:nvPicPr>
          <p:cNvPr id="9" name="Picture 8" descr="A picture containing font, diagram, design&#10;&#10;Description automatically generated">
            <a:extLst>
              <a:ext uri="{FF2B5EF4-FFF2-40B4-BE49-F238E27FC236}">
                <a16:creationId xmlns:a16="http://schemas.microsoft.com/office/drawing/2014/main" id="{EDD6E1E1-4AEB-819A-996C-2C6D0D600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2114" y="4194153"/>
            <a:ext cx="2464398" cy="1976720"/>
          </a:xfrm>
          <a:prstGeom prst="rect">
            <a:avLst/>
          </a:prstGeom>
        </p:spPr>
      </p:pic>
      <p:pic>
        <p:nvPicPr>
          <p:cNvPr id="11" name="Picture 10" descr="A picture containing sketch, diagram, illustration, design&#10;&#10;Description automatically generated">
            <a:extLst>
              <a:ext uri="{FF2B5EF4-FFF2-40B4-BE49-F238E27FC236}">
                <a16:creationId xmlns:a16="http://schemas.microsoft.com/office/drawing/2014/main" id="{8B8E93DF-9219-0AAB-5B63-D827C6C600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6512" y="4123845"/>
            <a:ext cx="2948294" cy="1943345"/>
          </a:xfrm>
          <a:prstGeom prst="rect">
            <a:avLst/>
          </a:prstGeom>
        </p:spPr>
      </p:pic>
      <p:pic>
        <p:nvPicPr>
          <p:cNvPr id="13" name="Picture 12" descr="A picture containing line, diagram&#10;&#10;Description automatically generated">
            <a:extLst>
              <a:ext uri="{FF2B5EF4-FFF2-40B4-BE49-F238E27FC236}">
                <a16:creationId xmlns:a16="http://schemas.microsoft.com/office/drawing/2014/main" id="{D9654B68-2239-9731-CF38-A9B0FECA21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7712" y="4242511"/>
            <a:ext cx="1960399" cy="1824679"/>
          </a:xfrm>
          <a:prstGeom prst="rect">
            <a:avLst/>
          </a:prstGeom>
        </p:spPr>
      </p:pic>
      <p:pic>
        <p:nvPicPr>
          <p:cNvPr id="15" name="Picture 14" descr="A diagram of a function&#10;&#10;Description automatically generated with low confidence">
            <a:extLst>
              <a:ext uri="{FF2B5EF4-FFF2-40B4-BE49-F238E27FC236}">
                <a16:creationId xmlns:a16="http://schemas.microsoft.com/office/drawing/2014/main" id="{964A4649-9DAC-8EC4-EA9A-19E4618636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6735" y="4285034"/>
            <a:ext cx="2474096" cy="1662500"/>
          </a:xfrm>
          <a:prstGeom prst="rect">
            <a:avLst/>
          </a:prstGeom>
        </p:spPr>
      </p:pic>
      <p:pic>
        <p:nvPicPr>
          <p:cNvPr id="17" name="Picture 16" descr="A picture containing diagram, circle, screenshot&#10;&#10;Description automatically generated">
            <a:extLst>
              <a:ext uri="{FF2B5EF4-FFF2-40B4-BE49-F238E27FC236}">
                <a16:creationId xmlns:a16="http://schemas.microsoft.com/office/drawing/2014/main" id="{43B99713-5DFE-AACE-5E8A-86A3F6C1EE2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68408" y="4376887"/>
            <a:ext cx="2384930" cy="1570647"/>
          </a:xfrm>
          <a:prstGeom prst="rect">
            <a:avLst/>
          </a:prstGeom>
        </p:spPr>
      </p:pic>
    </p:spTree>
    <p:extLst>
      <p:ext uri="{BB962C8B-B14F-4D97-AF65-F5344CB8AC3E}">
        <p14:creationId xmlns:p14="http://schemas.microsoft.com/office/powerpoint/2010/main" val="3916088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67B180B-D347-4C29-9D0C-5A3FA0964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62" y="6531723"/>
            <a:ext cx="2502526" cy="276842"/>
          </a:xfrm>
          <a:prstGeom prst="rect">
            <a:avLst/>
          </a:prstGeom>
        </p:spPr>
      </p:pic>
      <p:sp>
        <p:nvSpPr>
          <p:cNvPr id="11" name="TextBox 10">
            <a:extLst>
              <a:ext uri="{FF2B5EF4-FFF2-40B4-BE49-F238E27FC236}">
                <a16:creationId xmlns:a16="http://schemas.microsoft.com/office/drawing/2014/main" id="{31C4EFC9-B618-42B3-AA1F-DC82D109E299}"/>
              </a:ext>
            </a:extLst>
          </p:cNvPr>
          <p:cNvSpPr txBox="1"/>
          <p:nvPr/>
        </p:nvSpPr>
        <p:spPr>
          <a:xfrm>
            <a:off x="11348721" y="6539343"/>
            <a:ext cx="843280" cy="261610"/>
          </a:xfrm>
          <a:prstGeom prst="rect">
            <a:avLst/>
          </a:prstGeom>
          <a:noFill/>
          <a:ln>
            <a:noFill/>
          </a:ln>
        </p:spPr>
        <p:txBody>
          <a:bodyPr vert="horz" wrap="square" rtlCol="0">
            <a:spAutoFit/>
          </a:bodyPr>
          <a:lstStyle/>
          <a:p>
            <a:pPr algn="ctr"/>
            <a:r>
              <a:rPr lang="en-IN" sz="1100" b="1" dirty="0">
                <a:solidFill>
                  <a:schemeClr val="tx1">
                    <a:lumMod val="50000"/>
                    <a:lumOff val="50000"/>
                  </a:schemeClr>
                </a:solidFill>
              </a:rPr>
              <a:t>PAGE 11</a:t>
            </a:r>
          </a:p>
        </p:txBody>
      </p:sp>
      <p:sp>
        <p:nvSpPr>
          <p:cNvPr id="6" name="TextBox 5">
            <a:extLst>
              <a:ext uri="{FF2B5EF4-FFF2-40B4-BE49-F238E27FC236}">
                <a16:creationId xmlns:a16="http://schemas.microsoft.com/office/drawing/2014/main" id="{C7A19471-501B-DD30-AE4B-92C20130466D}"/>
              </a:ext>
            </a:extLst>
          </p:cNvPr>
          <p:cNvSpPr txBox="1"/>
          <p:nvPr/>
        </p:nvSpPr>
        <p:spPr>
          <a:xfrm>
            <a:off x="742728" y="1988840"/>
            <a:ext cx="10969662" cy="2554545"/>
          </a:xfrm>
          <a:prstGeom prst="rect">
            <a:avLst/>
          </a:prstGeom>
          <a:noFill/>
        </p:spPr>
        <p:txBody>
          <a:bodyPr wrap="square">
            <a:spAutoFit/>
          </a:bodyPr>
          <a:lstStyle/>
          <a:p>
            <a:pPr marL="585470" indent="-285750" algn="just">
              <a:buFont typeface="Arial" panose="020B0604020202020204" pitchFamily="34" charset="0"/>
              <a:buChar char="•"/>
            </a:pPr>
            <a:r>
              <a:rPr lang="en-US" sz="2000" dirty="0">
                <a:effectLst/>
                <a:latin typeface="Times New Roman" panose="02020603050405020304" pitchFamily="18" charset="0"/>
                <a:ea typeface="Carlito"/>
              </a:rPr>
              <a:t>Scikit-learn, or SKLearn for short, is a popular Python library for machine learning. </a:t>
            </a:r>
          </a:p>
          <a:p>
            <a:pPr marL="585470" indent="-285750" algn="just">
              <a:buFont typeface="Arial" panose="020B0604020202020204" pitchFamily="34" charset="0"/>
              <a:buChar char="•"/>
            </a:pPr>
            <a:r>
              <a:rPr lang="en-US" sz="2000" dirty="0">
                <a:effectLst/>
                <a:latin typeface="Times New Roman" panose="02020603050405020304" pitchFamily="18" charset="0"/>
                <a:ea typeface="Carlito"/>
              </a:rPr>
              <a:t>It provides a range of tools for building machine learning models, including algorithms for classification. </a:t>
            </a:r>
          </a:p>
          <a:p>
            <a:pPr marL="585470" indent="-285750" algn="just">
              <a:buFont typeface="Arial" panose="020B0604020202020204" pitchFamily="34" charset="0"/>
              <a:buChar char="•"/>
            </a:pPr>
            <a:r>
              <a:rPr lang="en-US" sz="2000" dirty="0">
                <a:effectLst/>
                <a:latin typeface="Times New Roman" panose="02020603050405020304" pitchFamily="18" charset="0"/>
                <a:ea typeface="Carlito"/>
              </a:rPr>
              <a:t>SKLearn is built on top of other popular scientific computing libraries in Python, such as NumPy, SciPy, and Matplotlib. </a:t>
            </a:r>
          </a:p>
          <a:p>
            <a:pPr marL="585470" indent="-285750" algn="just">
              <a:buFont typeface="Arial" panose="020B0604020202020204" pitchFamily="34" charset="0"/>
              <a:buChar char="•"/>
            </a:pPr>
            <a:r>
              <a:rPr lang="en-US" sz="2000" dirty="0">
                <a:effectLst/>
                <a:latin typeface="Times New Roman" panose="02020603050405020304" pitchFamily="18" charset="0"/>
                <a:ea typeface="Carlito"/>
              </a:rPr>
              <a:t>It provides many useful tools for preprocessing and feature selection, such as scaling, normalization, and evaluating model performance. </a:t>
            </a:r>
          </a:p>
          <a:p>
            <a:pPr marL="585470" indent="-285750" algn="just">
              <a:buFont typeface="Arial" panose="020B0604020202020204" pitchFamily="34" charset="0"/>
              <a:buChar char="•"/>
            </a:pPr>
            <a:r>
              <a:rPr lang="en-US" sz="2000" dirty="0">
                <a:effectLst/>
                <a:latin typeface="Times New Roman" panose="02020603050405020304" pitchFamily="18" charset="0"/>
                <a:ea typeface="Carlito"/>
              </a:rPr>
              <a:t>Overall, SKLearn is an important library for working with machine learning in Python.</a:t>
            </a:r>
            <a:endParaRPr lang="en-IN" sz="2000" dirty="0">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2752F4B3-6AC7-782F-5FBD-391F23999E20}"/>
              </a:ext>
            </a:extLst>
          </p:cNvPr>
          <p:cNvSpPr txBox="1"/>
          <p:nvPr/>
        </p:nvSpPr>
        <p:spPr>
          <a:xfrm>
            <a:off x="1955626" y="1196752"/>
            <a:ext cx="8280747" cy="470000"/>
          </a:xfrm>
          <a:prstGeom prst="rect">
            <a:avLst/>
          </a:prstGeom>
          <a:noFill/>
        </p:spPr>
        <p:txBody>
          <a:bodyPr wrap="square">
            <a:spAutoFit/>
          </a:bodyPr>
          <a:lstStyle/>
          <a:p>
            <a:pPr algn="ctr">
              <a:lnSpc>
                <a:spcPct val="107000"/>
              </a:lnSpc>
              <a:spcBef>
                <a:spcPts val="1200"/>
              </a:spcBef>
            </a:pPr>
            <a:r>
              <a:rPr lang="en-IN" sz="2400" b="1" u="sng" kern="0" dirty="0">
                <a:effectLst/>
                <a:latin typeface="Calibri" panose="020F0502020204030204" pitchFamily="34" charset="0"/>
                <a:ea typeface="Times New Roman" panose="02020603050405020304" pitchFamily="18" charset="0"/>
                <a:cs typeface="Times New Roman" panose="02020603050405020304" pitchFamily="18" charset="0"/>
              </a:rPr>
              <a:t>SKLearn</a:t>
            </a:r>
            <a:endParaRPr lang="en-IN" sz="2400" b="1" kern="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513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67B180B-D347-4C29-9D0C-5A3FA0964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62" y="6531723"/>
            <a:ext cx="2502526" cy="276842"/>
          </a:xfrm>
          <a:prstGeom prst="rect">
            <a:avLst/>
          </a:prstGeom>
        </p:spPr>
      </p:pic>
      <p:sp>
        <p:nvSpPr>
          <p:cNvPr id="3" name="TextBox 2">
            <a:extLst>
              <a:ext uri="{FF2B5EF4-FFF2-40B4-BE49-F238E27FC236}">
                <a16:creationId xmlns:a16="http://schemas.microsoft.com/office/drawing/2014/main" id="{5732455B-875B-793B-7CB8-9B7CD2090E9E}"/>
              </a:ext>
            </a:extLst>
          </p:cNvPr>
          <p:cNvSpPr txBox="1"/>
          <p:nvPr/>
        </p:nvSpPr>
        <p:spPr>
          <a:xfrm>
            <a:off x="3531616" y="368917"/>
            <a:ext cx="4292576" cy="865173"/>
          </a:xfrm>
          <a:prstGeom prst="rect">
            <a:avLst/>
          </a:prstGeom>
          <a:noFill/>
        </p:spPr>
        <p:txBody>
          <a:bodyPr wrap="square">
            <a:spAutoFit/>
          </a:bodyPr>
          <a:lstStyle/>
          <a:p>
            <a:pPr algn="ctr">
              <a:lnSpc>
                <a:spcPct val="107000"/>
              </a:lnSpc>
              <a:spcBef>
                <a:spcPts val="1200"/>
              </a:spcBef>
            </a:pPr>
            <a:r>
              <a:rPr lang="en-US" sz="2400" b="1" u="sng" dirty="0">
                <a:latin typeface="Carlito"/>
                <a:ea typeface="Carlito"/>
                <a:cs typeface="Carlito"/>
              </a:rPr>
              <a:t>MODELLING</a:t>
            </a:r>
            <a:endParaRPr lang="en-IN" sz="2400" b="1" u="sng" kern="0" dirty="0">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2400"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880DEE08-C994-4D98-181D-DF41406DA1D0}"/>
              </a:ext>
            </a:extLst>
          </p:cNvPr>
          <p:cNvSpPr txBox="1"/>
          <p:nvPr/>
        </p:nvSpPr>
        <p:spPr>
          <a:xfrm>
            <a:off x="550863" y="1099595"/>
            <a:ext cx="6265217" cy="4524315"/>
          </a:xfrm>
          <a:prstGeom prst="rect">
            <a:avLst/>
          </a:prstGeom>
          <a:noFill/>
        </p:spPr>
        <p:txBody>
          <a:bodyPr wrap="square">
            <a:spAutoFit/>
          </a:bodyPr>
          <a:lstStyle/>
          <a:p>
            <a:pPr marL="234315" indent="222885" algn="just"/>
            <a:r>
              <a:rPr lang="en-US" sz="1800" dirty="0">
                <a:effectLst/>
                <a:latin typeface="Times New Roman" panose="02020603050405020304" pitchFamily="18" charset="0"/>
                <a:ea typeface="Times New Roman" panose="02020603050405020304" pitchFamily="18" charset="0"/>
                <a:cs typeface="Carlito"/>
              </a:rPr>
              <a:t>Model evaluation metrics are used to assess the performance and effectiveness of machine learning models. These metrics provide objective measurements of how well a model is performing in terms of accuracy, precision, recall, F1 score. </a:t>
            </a:r>
            <a:r>
              <a:rPr lang="en-US" sz="1800" dirty="0">
                <a:effectLst/>
                <a:latin typeface="Times New Roman" panose="02020603050405020304" pitchFamily="18" charset="0"/>
                <a:ea typeface="Carlito"/>
                <a:cs typeface="Carlito"/>
              </a:rPr>
              <a:t>Classification Models Metrics are listed below</a:t>
            </a:r>
          </a:p>
          <a:p>
            <a:pPr marL="234315" indent="222885" algn="just"/>
            <a:endParaRPr lang="en-US" dirty="0">
              <a:latin typeface="Times New Roman" panose="02020603050405020304" pitchFamily="18" charset="0"/>
              <a:ea typeface="Carlito"/>
              <a:cs typeface="Carlito"/>
            </a:endParaRPr>
          </a:p>
          <a:p>
            <a:pPr marL="1034415" lvl="1" indent="-342900" algn="just">
              <a:buFont typeface="+mj-lt"/>
              <a:buAutoNum type="arabicPeriod"/>
            </a:pPr>
            <a:r>
              <a:rPr lang="en-US" dirty="0">
                <a:effectLst/>
                <a:latin typeface="Times New Roman" panose="02020603050405020304" pitchFamily="18" charset="0"/>
                <a:ea typeface="Carlito"/>
              </a:rPr>
              <a:t>Confusion Matrix</a:t>
            </a:r>
          </a:p>
          <a:p>
            <a:pPr marL="1034415" lvl="1" indent="-342900" algn="just">
              <a:buFont typeface="+mj-lt"/>
              <a:buAutoNum type="arabicPeriod"/>
            </a:pPr>
            <a:r>
              <a:rPr lang="en-US" dirty="0">
                <a:effectLst/>
                <a:latin typeface="Times New Roman" panose="02020603050405020304" pitchFamily="18" charset="0"/>
                <a:ea typeface="Carlito"/>
              </a:rPr>
              <a:t>Accuracy</a:t>
            </a:r>
            <a:endParaRPr lang="en-US" dirty="0">
              <a:latin typeface="Times New Roman" panose="02020603050405020304" pitchFamily="18" charset="0"/>
              <a:ea typeface="Carlito"/>
            </a:endParaRPr>
          </a:p>
          <a:p>
            <a:pPr marL="1034415" lvl="1" indent="-342900" algn="just">
              <a:buFont typeface="+mj-lt"/>
              <a:buAutoNum type="arabicPeriod"/>
            </a:pPr>
            <a:r>
              <a:rPr lang="en-US" dirty="0">
                <a:effectLst/>
                <a:latin typeface="Times New Roman" panose="02020603050405020304" pitchFamily="18" charset="0"/>
                <a:ea typeface="Carlito"/>
              </a:rPr>
              <a:t>Precision</a:t>
            </a:r>
            <a:endParaRPr lang="en-US" dirty="0">
              <a:latin typeface="Times New Roman" panose="02020603050405020304" pitchFamily="18" charset="0"/>
              <a:ea typeface="Carlito"/>
            </a:endParaRPr>
          </a:p>
          <a:p>
            <a:pPr marL="1034415" lvl="1" indent="-342900" algn="just">
              <a:buFont typeface="+mj-lt"/>
              <a:buAutoNum type="arabicPeriod"/>
            </a:pPr>
            <a:r>
              <a:rPr lang="en-US" dirty="0">
                <a:effectLst/>
                <a:latin typeface="Times New Roman" panose="02020603050405020304" pitchFamily="18" charset="0"/>
                <a:ea typeface="Carlito"/>
              </a:rPr>
              <a:t>Recall (Sensitivity or True Positive Rate)</a:t>
            </a:r>
          </a:p>
          <a:p>
            <a:pPr marL="1034415" lvl="1" indent="-342900" algn="just">
              <a:buFont typeface="+mj-lt"/>
              <a:buAutoNum type="arabicPeriod"/>
            </a:pPr>
            <a:r>
              <a:rPr lang="en-US" dirty="0">
                <a:effectLst/>
                <a:latin typeface="Times New Roman" panose="02020603050405020304" pitchFamily="18" charset="0"/>
                <a:ea typeface="Carlito"/>
              </a:rPr>
              <a:t>F1 Score.</a:t>
            </a:r>
          </a:p>
          <a:p>
            <a:pPr marL="691515" lvl="1" algn="just"/>
            <a:endParaRPr lang="en-US" dirty="0">
              <a:latin typeface="Times New Roman" panose="02020603050405020304" pitchFamily="18" charset="0"/>
              <a:ea typeface="Times New Roman" panose="02020603050405020304" pitchFamily="18" charset="0"/>
              <a:cs typeface="Carlito"/>
            </a:endParaRPr>
          </a:p>
          <a:p>
            <a:pPr marL="234315"/>
            <a:r>
              <a:rPr lang="en-US" dirty="0">
                <a:latin typeface="Times New Roman" panose="02020603050405020304" pitchFamily="18" charset="0"/>
                <a:ea typeface="Times New Roman" panose="02020603050405020304" pitchFamily="18" charset="0"/>
                <a:cs typeface="Carlito"/>
              </a:rPr>
              <a:t>Accuracy in this project, evaluate the performance of each model and choose the best model with highest accuracy. Example of confusion matrix is displayed to get crisp idea</a:t>
            </a:r>
            <a:endParaRPr lang="en-US" dirty="0">
              <a:effectLst/>
              <a:latin typeface="Times New Roman" panose="02020603050405020304" pitchFamily="18" charset="0"/>
              <a:ea typeface="Times New Roman" panose="02020603050405020304" pitchFamily="18" charset="0"/>
              <a:cs typeface="Carlito"/>
            </a:endParaRPr>
          </a:p>
          <a:p>
            <a:pPr marL="234315" indent="222885" algn="just"/>
            <a:endParaRPr lang="en-IN" sz="1800" dirty="0">
              <a:effectLst/>
              <a:latin typeface="Carlito"/>
              <a:ea typeface="Carlito"/>
              <a:cs typeface="Carlito"/>
            </a:endParaRPr>
          </a:p>
        </p:txBody>
      </p:sp>
      <p:sp>
        <p:nvSpPr>
          <p:cNvPr id="11" name="TextBox 10">
            <a:extLst>
              <a:ext uri="{FF2B5EF4-FFF2-40B4-BE49-F238E27FC236}">
                <a16:creationId xmlns:a16="http://schemas.microsoft.com/office/drawing/2014/main" id="{63DF2035-179E-4E98-9384-11A33DB8CDF8}"/>
              </a:ext>
            </a:extLst>
          </p:cNvPr>
          <p:cNvSpPr txBox="1"/>
          <p:nvPr/>
        </p:nvSpPr>
        <p:spPr>
          <a:xfrm>
            <a:off x="11348721" y="6539343"/>
            <a:ext cx="843280" cy="261610"/>
          </a:xfrm>
          <a:prstGeom prst="rect">
            <a:avLst/>
          </a:prstGeom>
          <a:noFill/>
          <a:ln>
            <a:noFill/>
          </a:ln>
        </p:spPr>
        <p:txBody>
          <a:bodyPr vert="horz" wrap="square" rtlCol="0">
            <a:spAutoFit/>
          </a:bodyPr>
          <a:lstStyle/>
          <a:p>
            <a:pPr algn="ctr"/>
            <a:r>
              <a:rPr lang="en-IN" sz="1100" b="1" dirty="0">
                <a:solidFill>
                  <a:schemeClr val="tx1">
                    <a:lumMod val="50000"/>
                    <a:lumOff val="50000"/>
                  </a:schemeClr>
                </a:solidFill>
              </a:rPr>
              <a:t>PAGE 12</a:t>
            </a:r>
          </a:p>
        </p:txBody>
      </p:sp>
      <p:pic>
        <p:nvPicPr>
          <p:cNvPr id="4" name="Picture 3" descr="A screenshot of a computer screen&#10;&#10;Description automatically generated with medium confidence">
            <a:extLst>
              <a:ext uri="{FF2B5EF4-FFF2-40B4-BE49-F238E27FC236}">
                <a16:creationId xmlns:a16="http://schemas.microsoft.com/office/drawing/2014/main" id="{3D586725-8D96-32FC-255C-B6AAE99F3FA0}"/>
              </a:ext>
            </a:extLst>
          </p:cNvPr>
          <p:cNvPicPr>
            <a:picLocks noChangeAspect="1"/>
          </p:cNvPicPr>
          <p:nvPr/>
        </p:nvPicPr>
        <p:blipFill>
          <a:blip r:embed="rId3"/>
          <a:stretch>
            <a:fillRect/>
          </a:stretch>
        </p:blipFill>
        <p:spPr>
          <a:xfrm>
            <a:off x="7150887" y="1628801"/>
            <a:ext cx="4619474" cy="3285334"/>
          </a:xfrm>
          <a:prstGeom prst="rect">
            <a:avLst/>
          </a:prstGeom>
        </p:spPr>
      </p:pic>
    </p:spTree>
    <p:extLst>
      <p:ext uri="{BB962C8B-B14F-4D97-AF65-F5344CB8AC3E}">
        <p14:creationId xmlns:p14="http://schemas.microsoft.com/office/powerpoint/2010/main" val="1991208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67B180B-D347-4C29-9D0C-5A3FA0964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62" y="6531723"/>
            <a:ext cx="2502526" cy="276842"/>
          </a:xfrm>
          <a:prstGeom prst="rect">
            <a:avLst/>
          </a:prstGeom>
        </p:spPr>
      </p:pic>
      <p:sp>
        <p:nvSpPr>
          <p:cNvPr id="3" name="TextBox 2">
            <a:extLst>
              <a:ext uri="{FF2B5EF4-FFF2-40B4-BE49-F238E27FC236}">
                <a16:creationId xmlns:a16="http://schemas.microsoft.com/office/drawing/2014/main" id="{5732455B-875B-793B-7CB8-9B7CD2090E9E}"/>
              </a:ext>
            </a:extLst>
          </p:cNvPr>
          <p:cNvSpPr txBox="1"/>
          <p:nvPr/>
        </p:nvSpPr>
        <p:spPr>
          <a:xfrm>
            <a:off x="3503712" y="354006"/>
            <a:ext cx="4292576" cy="865173"/>
          </a:xfrm>
          <a:prstGeom prst="rect">
            <a:avLst/>
          </a:prstGeom>
          <a:noFill/>
        </p:spPr>
        <p:txBody>
          <a:bodyPr wrap="square">
            <a:spAutoFit/>
          </a:bodyPr>
          <a:lstStyle/>
          <a:p>
            <a:pPr algn="ctr">
              <a:lnSpc>
                <a:spcPct val="107000"/>
              </a:lnSpc>
              <a:spcBef>
                <a:spcPts val="1200"/>
              </a:spcBef>
            </a:pPr>
            <a:r>
              <a:rPr lang="en-US" sz="2400" b="1" u="sng" dirty="0">
                <a:latin typeface="Carlito"/>
                <a:ea typeface="Carlito"/>
                <a:cs typeface="Carlito"/>
              </a:rPr>
              <a:t>MODELLING </a:t>
            </a:r>
            <a:r>
              <a:rPr lang="en-US" sz="2400" b="1" dirty="0">
                <a:latin typeface="Carlito"/>
                <a:ea typeface="Carlito"/>
                <a:cs typeface="Carlito"/>
              </a:rPr>
              <a:t>(Result)</a:t>
            </a:r>
            <a:endParaRPr lang="en-IN" sz="2400" b="1" u="sng" kern="0" dirty="0">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2400" u="sng"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880DEE08-C994-4D98-181D-DF41406DA1D0}"/>
              </a:ext>
            </a:extLst>
          </p:cNvPr>
          <p:cNvSpPr txBox="1"/>
          <p:nvPr/>
        </p:nvSpPr>
        <p:spPr>
          <a:xfrm>
            <a:off x="551384" y="1269439"/>
            <a:ext cx="6265217" cy="3693319"/>
          </a:xfrm>
          <a:prstGeom prst="rect">
            <a:avLst/>
          </a:prstGeom>
          <a:noFill/>
        </p:spPr>
        <p:txBody>
          <a:bodyPr wrap="square">
            <a:spAutoFit/>
          </a:bodyPr>
          <a:lstStyle/>
          <a:p>
            <a:pPr marL="5715"/>
            <a:r>
              <a:rPr lang="en-US" dirty="0">
                <a:effectLst/>
                <a:latin typeface="Times New Roman" panose="02020603050405020304" pitchFamily="18" charset="0"/>
                <a:ea typeface="Times New Roman" panose="02020603050405020304" pitchFamily="18" charset="0"/>
              </a:rPr>
              <a:t>We implemented 5 classification machine learning models as listed below.</a:t>
            </a:r>
          </a:p>
          <a:p>
            <a:pPr marL="691515" lvl="1"/>
            <a:endParaRPr lang="en-US" sz="1800" dirty="0">
              <a:effectLst/>
              <a:latin typeface="Times New Roman" panose="02020603050405020304" pitchFamily="18" charset="0"/>
              <a:ea typeface="Times New Roman" panose="02020603050405020304" pitchFamily="18" charset="0"/>
            </a:endParaRPr>
          </a:p>
          <a:p>
            <a:pPr marL="1491615" lvl="2" indent="-342900">
              <a:buFont typeface="+mj-lt"/>
              <a:buAutoNum type="arabicPeriod"/>
            </a:pPr>
            <a:r>
              <a:rPr lang="en-US" dirty="0">
                <a:effectLst/>
                <a:latin typeface="Times New Roman" panose="02020603050405020304" pitchFamily="18" charset="0"/>
                <a:ea typeface="Carlito"/>
                <a:cs typeface="Carlito"/>
              </a:rPr>
              <a:t>Naive Bayes Classification</a:t>
            </a:r>
            <a:endParaRPr lang="en-IN" dirty="0">
              <a:effectLst/>
              <a:latin typeface="Carlito"/>
              <a:ea typeface="Carlito"/>
              <a:cs typeface="Carlito"/>
            </a:endParaRPr>
          </a:p>
          <a:p>
            <a:pPr marL="1491615" lvl="2" indent="-342900">
              <a:buFont typeface="+mj-lt"/>
              <a:buAutoNum type="arabicPeriod"/>
            </a:pPr>
            <a:r>
              <a:rPr lang="en-US" dirty="0">
                <a:effectLst/>
                <a:latin typeface="Times New Roman" panose="02020603050405020304" pitchFamily="18" charset="0"/>
                <a:ea typeface="Carlito"/>
                <a:cs typeface="Carlito"/>
              </a:rPr>
              <a:t>K-Nearest Neighbors (KNN) Classification</a:t>
            </a:r>
            <a:endParaRPr lang="en-IN" dirty="0">
              <a:effectLst/>
              <a:latin typeface="Carlito"/>
              <a:ea typeface="Carlito"/>
              <a:cs typeface="Carlito"/>
            </a:endParaRPr>
          </a:p>
          <a:p>
            <a:pPr marL="1491615" lvl="2" indent="-342900">
              <a:buFont typeface="+mj-lt"/>
              <a:buAutoNum type="arabicPeriod"/>
            </a:pPr>
            <a:r>
              <a:rPr lang="en-US" dirty="0">
                <a:effectLst/>
                <a:latin typeface="Times New Roman" panose="02020603050405020304" pitchFamily="18" charset="0"/>
                <a:ea typeface="Carlito"/>
                <a:cs typeface="Carlito"/>
              </a:rPr>
              <a:t>Decision Tree Classification</a:t>
            </a:r>
          </a:p>
          <a:p>
            <a:pPr marL="1491615" lvl="2" indent="-342900">
              <a:buFont typeface="+mj-lt"/>
              <a:buAutoNum type="arabicPeriod"/>
            </a:pPr>
            <a:r>
              <a:rPr lang="en-US" dirty="0">
                <a:effectLst/>
                <a:latin typeface="Times New Roman" panose="02020603050405020304" pitchFamily="18" charset="0"/>
                <a:ea typeface="Carlito"/>
                <a:cs typeface="Carlito"/>
              </a:rPr>
              <a:t>Random Forest Classification</a:t>
            </a:r>
            <a:endParaRPr lang="en-IN" dirty="0">
              <a:effectLst/>
              <a:latin typeface="Carlito"/>
              <a:ea typeface="Carlito"/>
              <a:cs typeface="Carlito"/>
            </a:endParaRPr>
          </a:p>
          <a:p>
            <a:pPr marL="1491615" lvl="2" indent="-342900">
              <a:buFont typeface="+mj-lt"/>
              <a:buAutoNum type="arabicPeriod"/>
            </a:pPr>
            <a:r>
              <a:rPr lang="en-US" dirty="0">
                <a:effectLst/>
                <a:latin typeface="Times New Roman" panose="02020603050405020304" pitchFamily="18" charset="0"/>
                <a:ea typeface="Carlito"/>
                <a:cs typeface="Carlito"/>
              </a:rPr>
              <a:t>Neural Network Model - Multi-layer Perceptron Classifier.</a:t>
            </a:r>
          </a:p>
          <a:p>
            <a:pPr marL="1491615" lvl="2" indent="-342900">
              <a:buFont typeface="+mj-lt"/>
              <a:buAutoNum type="arabicPeriod"/>
            </a:pPr>
            <a:endParaRPr lang="en-US" dirty="0">
              <a:latin typeface="Times New Roman" panose="02020603050405020304" pitchFamily="18" charset="0"/>
              <a:ea typeface="Carlito"/>
              <a:cs typeface="Carlito"/>
            </a:endParaRPr>
          </a:p>
          <a:p>
            <a:pPr marL="234315"/>
            <a:r>
              <a:rPr lang="en-IN" dirty="0">
                <a:effectLst/>
                <a:latin typeface="Carlito"/>
                <a:ea typeface="Carlito"/>
                <a:cs typeface="Carlito"/>
              </a:rPr>
              <a:t>The model with best accuracy is MLP classifier (Neural Network approach) with 60% of accurate performance on generated dataset.</a:t>
            </a:r>
          </a:p>
        </p:txBody>
      </p:sp>
      <p:sp>
        <p:nvSpPr>
          <p:cNvPr id="11" name="TextBox 10">
            <a:extLst>
              <a:ext uri="{FF2B5EF4-FFF2-40B4-BE49-F238E27FC236}">
                <a16:creationId xmlns:a16="http://schemas.microsoft.com/office/drawing/2014/main" id="{63DF2035-179E-4E98-9384-11A33DB8CDF8}"/>
              </a:ext>
            </a:extLst>
          </p:cNvPr>
          <p:cNvSpPr txBox="1"/>
          <p:nvPr/>
        </p:nvSpPr>
        <p:spPr>
          <a:xfrm>
            <a:off x="11348721" y="6539343"/>
            <a:ext cx="843280" cy="261610"/>
          </a:xfrm>
          <a:prstGeom prst="rect">
            <a:avLst/>
          </a:prstGeom>
          <a:noFill/>
          <a:ln>
            <a:noFill/>
          </a:ln>
        </p:spPr>
        <p:txBody>
          <a:bodyPr vert="horz" wrap="square" rtlCol="0">
            <a:spAutoFit/>
          </a:bodyPr>
          <a:lstStyle/>
          <a:p>
            <a:pPr algn="ctr"/>
            <a:r>
              <a:rPr lang="en-IN" sz="1100" b="1" dirty="0">
                <a:solidFill>
                  <a:schemeClr val="tx1">
                    <a:lumMod val="50000"/>
                    <a:lumOff val="50000"/>
                  </a:schemeClr>
                </a:solidFill>
              </a:rPr>
              <a:t>PAGE 13</a:t>
            </a:r>
          </a:p>
        </p:txBody>
      </p:sp>
      <p:pic>
        <p:nvPicPr>
          <p:cNvPr id="2" name="Picture 1" descr="A screenshot of a computer screen&#10;&#10;Description automatically generated with low confidence">
            <a:extLst>
              <a:ext uri="{FF2B5EF4-FFF2-40B4-BE49-F238E27FC236}">
                <a16:creationId xmlns:a16="http://schemas.microsoft.com/office/drawing/2014/main" id="{2609B068-93D6-E38A-A7A0-75F0DED8E572}"/>
              </a:ext>
            </a:extLst>
          </p:cNvPr>
          <p:cNvPicPr>
            <a:picLocks noChangeAspect="1"/>
          </p:cNvPicPr>
          <p:nvPr/>
        </p:nvPicPr>
        <p:blipFill>
          <a:blip r:embed="rId3"/>
          <a:stretch>
            <a:fillRect/>
          </a:stretch>
        </p:blipFill>
        <p:spPr>
          <a:xfrm>
            <a:off x="6823916" y="1700808"/>
            <a:ext cx="5068451" cy="3096344"/>
          </a:xfrm>
          <a:prstGeom prst="rect">
            <a:avLst/>
          </a:prstGeom>
        </p:spPr>
      </p:pic>
    </p:spTree>
    <p:extLst>
      <p:ext uri="{BB962C8B-B14F-4D97-AF65-F5344CB8AC3E}">
        <p14:creationId xmlns:p14="http://schemas.microsoft.com/office/powerpoint/2010/main" val="1467941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67B180B-D347-4C29-9D0C-5A3FA0964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62" y="6531723"/>
            <a:ext cx="2502526" cy="276842"/>
          </a:xfrm>
          <a:prstGeom prst="rect">
            <a:avLst/>
          </a:prstGeom>
        </p:spPr>
      </p:pic>
      <p:sp>
        <p:nvSpPr>
          <p:cNvPr id="3" name="TextBox 2">
            <a:extLst>
              <a:ext uri="{FF2B5EF4-FFF2-40B4-BE49-F238E27FC236}">
                <a16:creationId xmlns:a16="http://schemas.microsoft.com/office/drawing/2014/main" id="{5732455B-875B-793B-7CB8-9B7CD2090E9E}"/>
              </a:ext>
            </a:extLst>
          </p:cNvPr>
          <p:cNvSpPr txBox="1"/>
          <p:nvPr/>
        </p:nvSpPr>
        <p:spPr>
          <a:xfrm>
            <a:off x="3575720" y="418739"/>
            <a:ext cx="4750802" cy="865173"/>
          </a:xfrm>
          <a:prstGeom prst="rect">
            <a:avLst/>
          </a:prstGeom>
          <a:noFill/>
        </p:spPr>
        <p:txBody>
          <a:bodyPr wrap="square">
            <a:spAutoFit/>
          </a:bodyPr>
          <a:lstStyle/>
          <a:p>
            <a:pPr algn="ctr">
              <a:lnSpc>
                <a:spcPct val="107000"/>
              </a:lnSpc>
              <a:spcBef>
                <a:spcPts val="1200"/>
              </a:spcBef>
            </a:pPr>
            <a:r>
              <a:rPr lang="en-IN" sz="2400" b="1" u="sng" kern="0" dirty="0">
                <a:effectLst/>
                <a:latin typeface="Calibri" panose="020F0502020204030204" pitchFamily="34" charset="0"/>
                <a:ea typeface="Times New Roman" panose="02020603050405020304" pitchFamily="18" charset="0"/>
                <a:cs typeface="Times New Roman" panose="02020603050405020304" pitchFamily="18" charset="0"/>
              </a:rPr>
              <a:t>CONCLUSION AND FUTURE WORK:</a:t>
            </a:r>
            <a:endParaRPr lang="en-IN" sz="2400" b="1" kern="0" dirty="0">
              <a:effectLst/>
              <a:latin typeface="Calibri Light" panose="020F03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2" name="TextBox 11">
            <a:extLst>
              <a:ext uri="{FF2B5EF4-FFF2-40B4-BE49-F238E27FC236}">
                <a16:creationId xmlns:a16="http://schemas.microsoft.com/office/drawing/2014/main" id="{880DEE08-C994-4D98-181D-DF41406DA1D0}"/>
              </a:ext>
            </a:extLst>
          </p:cNvPr>
          <p:cNvSpPr txBox="1"/>
          <p:nvPr/>
        </p:nvSpPr>
        <p:spPr>
          <a:xfrm>
            <a:off x="550862" y="1052736"/>
            <a:ext cx="11090276" cy="4852610"/>
          </a:xfrm>
          <a:prstGeom prst="rect">
            <a:avLst/>
          </a:prstGeom>
          <a:noFill/>
        </p:spPr>
        <p:txBody>
          <a:bodyPr wrap="square">
            <a:spAutoFit/>
          </a:bodyPr>
          <a:lstStyle/>
          <a:p>
            <a:pPr marL="70485" indent="-229235" algn="just">
              <a:spcBef>
                <a:spcPts val="160"/>
              </a:spcBef>
            </a:pPr>
            <a:r>
              <a:rPr lang="en-US" sz="1800" dirty="0">
                <a:effectLst/>
                <a:latin typeface="Times New Roman" panose="02020603050405020304" pitchFamily="18" charset="0"/>
                <a:ea typeface="Carlito"/>
                <a:cs typeface="Carlito"/>
              </a:rPr>
              <a:t>  In conclusion, vehicle crashes remain a significant concern, causing numerous injuries and fatalities worldwide. The analysis focused on predicting injury types based on trained models using random forest, logistic regression, and support vector classification. By leveraging the data extracted from the Missouri website, these models can provide valuable insights into the likelihood and severity of injuries in car crashes. Such predictions can aid in improving emergency response protocols, implementing effective safety measures, and ultimately reducing the impact of vehicle accidents. These advancements in modeling techniques can enhance our understanding of the factors contributing to crash severity and assist in developing targeted interventions and preventive measures</a:t>
            </a:r>
            <a:r>
              <a:rPr lang="en-US" sz="1800" dirty="0">
                <a:solidFill>
                  <a:srgbClr val="000000"/>
                </a:solidFill>
                <a:effectLst/>
                <a:latin typeface="Times New Roman" panose="02020603050405020304" pitchFamily="18" charset="0"/>
                <a:ea typeface="Carlito"/>
                <a:cs typeface="Carlito"/>
              </a:rPr>
              <a:t>.</a:t>
            </a:r>
            <a:endParaRPr lang="en-IN" sz="1800" dirty="0">
              <a:effectLst/>
              <a:latin typeface="Carlito"/>
              <a:ea typeface="Carlito"/>
              <a:cs typeface="Carlito"/>
            </a:endParaRPr>
          </a:p>
          <a:p>
            <a:pPr marL="70485" indent="-229235" algn="just">
              <a:spcBef>
                <a:spcPts val="160"/>
              </a:spcBef>
            </a:pPr>
            <a:r>
              <a:rPr lang="en-US" sz="1800" dirty="0">
                <a:effectLst/>
                <a:latin typeface="Times New Roman" panose="02020603050405020304" pitchFamily="18" charset="0"/>
                <a:ea typeface="Carlito"/>
                <a:cs typeface="Carlito"/>
              </a:rPr>
              <a:t> </a:t>
            </a:r>
            <a:endParaRPr lang="en-IN" sz="1800" dirty="0">
              <a:effectLst/>
              <a:latin typeface="Carlito"/>
              <a:ea typeface="Carlito"/>
              <a:cs typeface="Carlito"/>
            </a:endParaRPr>
          </a:p>
          <a:p>
            <a:pPr marL="70485" indent="-229235" algn="just">
              <a:spcBef>
                <a:spcPts val="160"/>
              </a:spcBef>
            </a:pPr>
            <a:r>
              <a:rPr lang="en-US" sz="1800" dirty="0">
                <a:effectLst/>
                <a:latin typeface="Times New Roman" panose="02020603050405020304" pitchFamily="18" charset="0"/>
                <a:ea typeface="Carlito"/>
                <a:cs typeface="Carlito"/>
              </a:rPr>
              <a:t>  In addition to the current analysis, there is a wide scope for </a:t>
            </a:r>
            <a:r>
              <a:rPr lang="en-US" sz="1800" b="1" dirty="0">
                <a:effectLst/>
                <a:latin typeface="Times New Roman" panose="02020603050405020304" pitchFamily="18" charset="0"/>
                <a:ea typeface="Carlito"/>
                <a:cs typeface="Carlito"/>
              </a:rPr>
              <a:t>future</a:t>
            </a:r>
            <a:r>
              <a:rPr lang="en-US" sz="1800" dirty="0">
                <a:effectLst/>
                <a:latin typeface="Times New Roman" panose="02020603050405020304" pitchFamily="18" charset="0"/>
                <a:ea typeface="Carlito"/>
                <a:cs typeface="Carlito"/>
              </a:rPr>
              <a:t> studies in the field of predicting injury types in vehicle crashes. One potential avenue for further exploration is the integration of real-time data sources, such as sensor data from vehicles and traffic surveillance systems, to enhance the accuracy and timeliness of predictions. Additionally, incorporating advanced machine learning techniques, such as deep learning algorithms and ensemble methods, may further improve the predictive performance of the models. Furthermore, exploring the impact of external factors like weather conditions, road infrastructure, and driver behavior on crash severity could provide valuable insights into comprehensive risk assessment and accident prevention strategies. Continued research in this domain has the potential to contribute significantly to the field of road safety and make a tangible difference in reducing the number and severity of injuries caused by vehicle crashes.</a:t>
            </a:r>
            <a:endParaRPr lang="en-US" sz="1800" dirty="0">
              <a:effectLst/>
              <a:latin typeface="Carlito"/>
              <a:ea typeface="Carlito"/>
              <a:cs typeface="Carlito"/>
            </a:endParaRPr>
          </a:p>
        </p:txBody>
      </p:sp>
      <p:sp>
        <p:nvSpPr>
          <p:cNvPr id="11" name="TextBox 10">
            <a:extLst>
              <a:ext uri="{FF2B5EF4-FFF2-40B4-BE49-F238E27FC236}">
                <a16:creationId xmlns:a16="http://schemas.microsoft.com/office/drawing/2014/main" id="{63DF2035-179E-4E98-9384-11A33DB8CDF8}"/>
              </a:ext>
            </a:extLst>
          </p:cNvPr>
          <p:cNvSpPr txBox="1"/>
          <p:nvPr/>
        </p:nvSpPr>
        <p:spPr>
          <a:xfrm>
            <a:off x="11348721" y="6539343"/>
            <a:ext cx="843280" cy="261610"/>
          </a:xfrm>
          <a:prstGeom prst="rect">
            <a:avLst/>
          </a:prstGeom>
          <a:noFill/>
          <a:ln>
            <a:noFill/>
          </a:ln>
        </p:spPr>
        <p:txBody>
          <a:bodyPr vert="horz" wrap="square" rtlCol="0">
            <a:spAutoFit/>
          </a:bodyPr>
          <a:lstStyle/>
          <a:p>
            <a:pPr algn="ctr"/>
            <a:r>
              <a:rPr lang="en-IN" sz="1100" b="1" dirty="0">
                <a:solidFill>
                  <a:schemeClr val="tx1">
                    <a:lumMod val="50000"/>
                    <a:lumOff val="50000"/>
                  </a:schemeClr>
                </a:solidFill>
              </a:rPr>
              <a:t>PAGE 14</a:t>
            </a:r>
          </a:p>
        </p:txBody>
      </p:sp>
    </p:spTree>
    <p:extLst>
      <p:ext uri="{BB962C8B-B14F-4D97-AF65-F5344CB8AC3E}">
        <p14:creationId xmlns:p14="http://schemas.microsoft.com/office/powerpoint/2010/main" val="2579709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67B180B-D347-4C29-9D0C-5A3FA0964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62" y="6531723"/>
            <a:ext cx="2502526" cy="276842"/>
          </a:xfrm>
          <a:prstGeom prst="rect">
            <a:avLst/>
          </a:prstGeom>
        </p:spPr>
      </p:pic>
      <p:sp>
        <p:nvSpPr>
          <p:cNvPr id="3" name="TextBox 2">
            <a:extLst>
              <a:ext uri="{FF2B5EF4-FFF2-40B4-BE49-F238E27FC236}">
                <a16:creationId xmlns:a16="http://schemas.microsoft.com/office/drawing/2014/main" id="{5732455B-875B-793B-7CB8-9B7CD2090E9E}"/>
              </a:ext>
            </a:extLst>
          </p:cNvPr>
          <p:cNvSpPr txBox="1"/>
          <p:nvPr/>
        </p:nvSpPr>
        <p:spPr>
          <a:xfrm>
            <a:off x="3131496" y="620149"/>
            <a:ext cx="5929008" cy="865173"/>
          </a:xfrm>
          <a:prstGeom prst="rect">
            <a:avLst/>
          </a:prstGeom>
          <a:noFill/>
        </p:spPr>
        <p:txBody>
          <a:bodyPr wrap="square">
            <a:spAutoFit/>
          </a:bodyPr>
          <a:lstStyle/>
          <a:p>
            <a:pPr algn="ctr">
              <a:lnSpc>
                <a:spcPct val="107000"/>
              </a:lnSpc>
              <a:spcBef>
                <a:spcPts val="1200"/>
              </a:spcBef>
            </a:pPr>
            <a:r>
              <a:rPr lang="en-IN" sz="2400" b="1" u="sng" kern="0" dirty="0">
                <a:effectLst/>
                <a:latin typeface="Calibri" panose="020F0502020204030204" pitchFamily="34" charset="0"/>
                <a:ea typeface="Times New Roman" panose="02020603050405020304" pitchFamily="18" charset="0"/>
                <a:cs typeface="Times New Roman" panose="02020603050405020304" pitchFamily="18" charset="0"/>
              </a:rPr>
              <a:t>REFERENCES</a:t>
            </a:r>
            <a:endParaRPr lang="en-IN" sz="2400" b="1" kern="0" dirty="0">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2" name="TextBox 11">
            <a:extLst>
              <a:ext uri="{FF2B5EF4-FFF2-40B4-BE49-F238E27FC236}">
                <a16:creationId xmlns:a16="http://schemas.microsoft.com/office/drawing/2014/main" id="{880DEE08-C994-4D98-181D-DF41406DA1D0}"/>
              </a:ext>
            </a:extLst>
          </p:cNvPr>
          <p:cNvSpPr txBox="1"/>
          <p:nvPr/>
        </p:nvSpPr>
        <p:spPr>
          <a:xfrm>
            <a:off x="550862" y="1052736"/>
            <a:ext cx="11090276" cy="4849404"/>
          </a:xfrm>
          <a:prstGeom prst="rect">
            <a:avLst/>
          </a:prstGeom>
          <a:noFill/>
        </p:spPr>
        <p:txBody>
          <a:bodyPr wrap="square">
            <a:spAutoFit/>
          </a:bodyPr>
          <a:lstStyle/>
          <a:p>
            <a:pPr marL="356235"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Tang, Y., </a:t>
            </a:r>
            <a:r>
              <a:rPr lang="en-US" sz="1600" dirty="0" err="1">
                <a:latin typeface="Times New Roman" panose="02020603050405020304" pitchFamily="18" charset="0"/>
                <a:cs typeface="Times New Roman" panose="02020603050405020304" pitchFamily="18" charset="0"/>
              </a:rPr>
              <a:t>Ratnapradipa</a:t>
            </a:r>
            <a:r>
              <a:rPr lang="en-US" sz="1600" dirty="0">
                <a:latin typeface="Times New Roman" panose="02020603050405020304" pitchFamily="18" charset="0"/>
                <a:cs typeface="Times New Roman" panose="02020603050405020304" pitchFamily="18" charset="0"/>
              </a:rPr>
              <a:t>, K.L., Xiang, H. et al. Motor vehicle fatalities during Memorial Day weekends, 1981–2016. BMC Res Notes 13, 7 (2020). </a:t>
            </a:r>
            <a:r>
              <a:rPr lang="en-US" sz="1600" dirty="0">
                <a:solidFill>
                  <a:srgbClr val="0000FF"/>
                </a:solidFill>
                <a:effectLst/>
                <a:latin typeface="Times New Roman" panose="02020603050405020304" pitchFamily="18" charset="0"/>
                <a:ea typeface="Carlito"/>
                <a:cs typeface="Times New Roman" panose="02020603050405020304" pitchFamily="18" charset="0"/>
                <a:hlinkClick r:id="rId3"/>
              </a:rPr>
              <a:t>https://doi.org/10.1186/s13104-019-4881-0</a:t>
            </a:r>
            <a:endParaRPr lang="en-IN" sz="1600" dirty="0">
              <a:effectLst/>
              <a:latin typeface="Times New Roman" panose="02020603050405020304" pitchFamily="18" charset="0"/>
              <a:ea typeface="Carlito"/>
              <a:cs typeface="Times New Roman" panose="02020603050405020304" pitchFamily="18" charset="0"/>
            </a:endParaRPr>
          </a:p>
          <a:p>
            <a:pPr marL="356235"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Bernard Bracy, Jill M ; Bao, Ken ; Mundy, Ray A, "Paving the Way for Autonomous and Connected Vehicle Technologies in the Motor Carrier Industry" (2018). </a:t>
            </a:r>
            <a:r>
              <a:rPr lang="en-US" sz="1600" dirty="0">
                <a:solidFill>
                  <a:srgbClr val="0000FF"/>
                </a:solidFill>
                <a:effectLst/>
                <a:latin typeface="Times New Roman" panose="02020603050405020304" pitchFamily="18" charset="0"/>
                <a:ea typeface="Carlito"/>
                <a:cs typeface="Times New Roman" panose="02020603050405020304" pitchFamily="18" charset="0"/>
                <a:hlinkClick r:id="rId4"/>
              </a:rPr>
              <a:t>https://rosap.ntl.bts.gov/view/dot/36103</a:t>
            </a:r>
            <a:endParaRPr lang="en-IN" sz="1600" dirty="0">
              <a:effectLst/>
              <a:latin typeface="Times New Roman" panose="02020603050405020304" pitchFamily="18" charset="0"/>
              <a:ea typeface="Carlito"/>
              <a:cs typeface="Times New Roman" panose="02020603050405020304" pitchFamily="18" charset="0"/>
            </a:endParaRPr>
          </a:p>
          <a:p>
            <a:pPr marL="356235" indent="-285750" algn="just">
              <a:lnSpc>
                <a:spcPct val="150000"/>
              </a:lnSpc>
              <a:buFont typeface="Arial" panose="020B0604020202020204" pitchFamily="34" charset="0"/>
              <a:buChar char="•"/>
            </a:pPr>
            <a:r>
              <a:rPr lang="en-US" sz="1600" strike="noStrike" dirty="0">
                <a:solidFill>
                  <a:srgbClr val="0000FF"/>
                </a:solidFill>
                <a:effectLst/>
                <a:latin typeface="Times New Roman" panose="02020603050405020304" pitchFamily="18" charset="0"/>
                <a:ea typeface="Carlito"/>
                <a:cs typeface="Times New Roman" panose="02020603050405020304" pitchFamily="18" charset="0"/>
                <a:hlinkClick r:id="rId5"/>
              </a:rPr>
              <a:t>Bernard Bracy, Jill M</a:t>
            </a:r>
            <a:r>
              <a:rPr lang="en-US" sz="1600" dirty="0">
                <a:effectLst/>
                <a:latin typeface="Times New Roman" panose="02020603050405020304" pitchFamily="18" charset="0"/>
                <a:ea typeface="Carlito"/>
                <a:cs typeface="Times New Roman" panose="02020603050405020304" pitchFamily="18" charset="0"/>
              </a:rPr>
              <a:t> , </a:t>
            </a:r>
            <a:r>
              <a:rPr lang="en-US" sz="1600" strike="noStrike" dirty="0" err="1">
                <a:solidFill>
                  <a:srgbClr val="0000FF"/>
                </a:solidFill>
                <a:effectLst/>
                <a:latin typeface="Times New Roman" panose="02020603050405020304" pitchFamily="18" charset="0"/>
                <a:ea typeface="Carlito"/>
                <a:cs typeface="Times New Roman" panose="02020603050405020304" pitchFamily="18" charset="0"/>
                <a:hlinkClick r:id="rId6"/>
              </a:rPr>
              <a:t>Mondy</a:t>
            </a:r>
            <a:r>
              <a:rPr lang="en-US" sz="1600" strike="noStrike" dirty="0">
                <a:solidFill>
                  <a:srgbClr val="0000FF"/>
                </a:solidFill>
                <a:effectLst/>
                <a:latin typeface="Times New Roman" panose="02020603050405020304" pitchFamily="18" charset="0"/>
                <a:ea typeface="Carlito"/>
                <a:cs typeface="Times New Roman" panose="02020603050405020304" pitchFamily="18" charset="0"/>
                <a:hlinkClick r:id="rId6"/>
              </a:rPr>
              <a:t>, Christopher</a:t>
            </a:r>
            <a:r>
              <a:rPr lang="en-US" sz="1600" dirty="0">
                <a:effectLst/>
                <a:latin typeface="Times New Roman" panose="02020603050405020304" pitchFamily="18" charset="0"/>
                <a:ea typeface="Carlito"/>
                <a:cs typeface="Times New Roman" panose="02020603050405020304" pitchFamily="18" charset="0"/>
              </a:rPr>
              <a:t>, "Investigation of Gender Differences in Large-Truck Crash Injury Severity in Missouri" (2018). </a:t>
            </a:r>
            <a:r>
              <a:rPr lang="en-US" sz="1600" dirty="0">
                <a:solidFill>
                  <a:srgbClr val="0000FF"/>
                </a:solidFill>
                <a:latin typeface="Times New Roman" panose="02020603050405020304" pitchFamily="18" charset="0"/>
                <a:cs typeface="Times New Roman" panose="02020603050405020304" pitchFamily="18" charset="0"/>
              </a:rPr>
              <a:t>https://rosap.ntl.bts.gov/view/dot/36224</a:t>
            </a:r>
            <a:endParaRPr lang="en-IN" sz="1600" dirty="0">
              <a:solidFill>
                <a:srgbClr val="0000FF"/>
              </a:solidFill>
              <a:latin typeface="Times New Roman" panose="02020603050405020304" pitchFamily="18" charset="0"/>
              <a:cs typeface="Times New Roman" panose="02020603050405020304" pitchFamily="18" charset="0"/>
            </a:endParaRPr>
          </a:p>
          <a:p>
            <a:pPr marL="356235"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Bernard, Jill Marie, "An Application of Data Analytics to Outcomes of Missouri Motor Vehicle Crashes" (2015). Dissertations. 168. </a:t>
            </a:r>
            <a:r>
              <a:rPr lang="en-US" sz="1600" dirty="0">
                <a:solidFill>
                  <a:srgbClr val="0000FF"/>
                </a:solidFill>
                <a:effectLst/>
                <a:latin typeface="Times New Roman" panose="02020603050405020304" pitchFamily="18" charset="0"/>
                <a:ea typeface="Carlito"/>
                <a:cs typeface="Times New Roman" panose="02020603050405020304" pitchFamily="18" charset="0"/>
                <a:hlinkClick r:id="rId7"/>
              </a:rPr>
              <a:t>https://irl.umsl.edu/dissertation/168</a:t>
            </a:r>
            <a:endParaRPr lang="en-IN" sz="1600" dirty="0">
              <a:effectLst/>
              <a:latin typeface="Times New Roman" panose="02020603050405020304" pitchFamily="18" charset="0"/>
              <a:ea typeface="Carlito"/>
              <a:cs typeface="Times New Roman" panose="02020603050405020304" pitchFamily="18" charset="0"/>
            </a:endParaRPr>
          </a:p>
          <a:p>
            <a:pPr marL="356235" indent="-285750" algn="just">
              <a:lnSpc>
                <a:spcPct val="150000"/>
              </a:lnSpc>
              <a:buFont typeface="Arial" panose="020B0604020202020204" pitchFamily="34" charset="0"/>
              <a:buChar char="•"/>
            </a:pPr>
            <a:r>
              <a:rPr lang="en-US" sz="1600" dirty="0">
                <a:effectLst/>
                <a:latin typeface="Times New Roman" panose="02020603050405020304" pitchFamily="18" charset="0"/>
                <a:ea typeface="Carlito"/>
                <a:cs typeface="Times New Roman" panose="02020603050405020304" pitchFamily="18" charset="0"/>
              </a:rPr>
              <a:t>[1]</a:t>
            </a:r>
            <a:r>
              <a:rPr lang="en-US" sz="1600" dirty="0">
                <a:solidFill>
                  <a:srgbClr val="0000FF"/>
                </a:solidFill>
                <a:effectLst/>
                <a:latin typeface="Times New Roman" panose="02020603050405020304" pitchFamily="18" charset="0"/>
                <a:ea typeface="Carlito"/>
                <a:cs typeface="Times New Roman" panose="02020603050405020304" pitchFamily="18" charset="0"/>
                <a:hlinkClick r:id="rId8"/>
              </a:rPr>
              <a:t>https://github.com/IndiraBobburi/accident-severity-prediction/blob/master/Team4_Project_Report.pdf</a:t>
            </a:r>
            <a:endParaRPr lang="en-IN" sz="1600" dirty="0">
              <a:effectLst/>
              <a:latin typeface="Times New Roman" panose="02020603050405020304" pitchFamily="18" charset="0"/>
              <a:ea typeface="Carlito"/>
              <a:cs typeface="Times New Roman" panose="02020603050405020304" pitchFamily="18" charset="0"/>
            </a:endParaRPr>
          </a:p>
          <a:p>
            <a:pPr marL="356235" indent="-285750" algn="just">
              <a:lnSpc>
                <a:spcPct val="150000"/>
              </a:lnSpc>
              <a:buFont typeface="Arial" panose="020B0604020202020204" pitchFamily="34" charset="0"/>
              <a:buChar char="•"/>
            </a:pPr>
            <a:r>
              <a:rPr lang="en-US" sz="1600" dirty="0">
                <a:solidFill>
                  <a:srgbClr val="0000FF"/>
                </a:solidFill>
                <a:effectLst/>
                <a:latin typeface="Times New Roman" panose="02020603050405020304" pitchFamily="18" charset="0"/>
                <a:ea typeface="Carlito"/>
                <a:cs typeface="Times New Roman" panose="02020603050405020304" pitchFamily="18" charset="0"/>
              </a:rPr>
              <a:t>[2]</a:t>
            </a:r>
            <a:r>
              <a:rPr lang="en-US" sz="1600" dirty="0">
                <a:solidFill>
                  <a:srgbClr val="0000FF"/>
                </a:solidFill>
                <a:effectLst/>
                <a:latin typeface="Times New Roman" panose="02020603050405020304" pitchFamily="18" charset="0"/>
                <a:ea typeface="Carlito"/>
                <a:cs typeface="Times New Roman" panose="02020603050405020304" pitchFamily="18" charset="0"/>
                <a:hlinkClick r:id="rId9"/>
              </a:rPr>
              <a:t>https://github.com/theDefiBat/ROAD-ACCIDENTS-PREDICTION-AND-CLASSIFICATION/blob/master/report/4-Final-Report-3-aw.pdf</a:t>
            </a:r>
            <a:endParaRPr lang="en-IN" sz="1600" dirty="0">
              <a:effectLst/>
              <a:latin typeface="Times New Roman" panose="02020603050405020304" pitchFamily="18" charset="0"/>
              <a:ea typeface="Carlito"/>
              <a:cs typeface="Times New Roman" panose="02020603050405020304" pitchFamily="18" charset="0"/>
            </a:endParaRPr>
          </a:p>
          <a:p>
            <a:pPr marL="356235" indent="-285750" algn="just">
              <a:lnSpc>
                <a:spcPct val="150000"/>
              </a:lnSpc>
              <a:buFont typeface="Arial" panose="020B0604020202020204" pitchFamily="34" charset="0"/>
              <a:buChar char="•"/>
            </a:pPr>
            <a:r>
              <a:rPr lang="en-US" sz="1600" dirty="0">
                <a:solidFill>
                  <a:srgbClr val="0000FF"/>
                </a:solidFill>
                <a:effectLst/>
                <a:latin typeface="Times New Roman" panose="02020603050405020304" pitchFamily="18" charset="0"/>
                <a:ea typeface="Carlito"/>
                <a:cs typeface="Times New Roman" panose="02020603050405020304" pitchFamily="18" charset="0"/>
              </a:rPr>
              <a:t>[3] </a:t>
            </a:r>
            <a:r>
              <a:rPr lang="en-US" sz="1600" dirty="0">
                <a:solidFill>
                  <a:srgbClr val="0000FF"/>
                </a:solidFill>
                <a:effectLst/>
                <a:latin typeface="Times New Roman" panose="02020603050405020304" pitchFamily="18" charset="0"/>
                <a:ea typeface="Carlito"/>
                <a:cs typeface="Times New Roman" panose="02020603050405020304" pitchFamily="18" charset="0"/>
                <a:hlinkClick r:id="rId10"/>
              </a:rPr>
              <a:t>https://www.frontiersin.org/articles/10.3389/fbuil.2022.860805/full</a:t>
            </a:r>
            <a:endParaRPr lang="en-IN" sz="1600" dirty="0">
              <a:effectLst/>
              <a:latin typeface="Times New Roman" panose="02020603050405020304" pitchFamily="18" charset="0"/>
              <a:ea typeface="Carlito"/>
              <a:cs typeface="Times New Roman" panose="02020603050405020304" pitchFamily="18" charset="0"/>
            </a:endParaRPr>
          </a:p>
          <a:p>
            <a:pPr marL="356235" indent="-285750" algn="just">
              <a:lnSpc>
                <a:spcPct val="150000"/>
              </a:lnSpc>
              <a:buFont typeface="Arial" panose="020B0604020202020204" pitchFamily="34" charset="0"/>
              <a:buChar char="•"/>
            </a:pPr>
            <a:r>
              <a:rPr lang="en-US" sz="1600" dirty="0">
                <a:solidFill>
                  <a:srgbClr val="0000FF"/>
                </a:solidFill>
                <a:effectLst/>
                <a:latin typeface="Times New Roman" panose="02020603050405020304" pitchFamily="18" charset="0"/>
                <a:ea typeface="Carlito"/>
                <a:cs typeface="Times New Roman" panose="02020603050405020304" pitchFamily="18" charset="0"/>
              </a:rPr>
              <a:t>[4] </a:t>
            </a:r>
            <a:r>
              <a:rPr lang="en-US" sz="1600" dirty="0">
                <a:solidFill>
                  <a:srgbClr val="0000FF"/>
                </a:solidFill>
                <a:latin typeface="Times New Roman" panose="02020603050405020304" pitchFamily="18" charset="0"/>
                <a:cs typeface="Times New Roman" panose="02020603050405020304" pitchFamily="18" charset="0"/>
              </a:rPr>
              <a:t>https://www.txdot.gov/data-maps/crash-reports-records/crash-data-analysis-statistics.html</a:t>
            </a:r>
            <a:endParaRPr lang="en-IN" sz="1600" dirty="0">
              <a:solidFill>
                <a:srgbClr val="0000FF"/>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3DF2035-179E-4E98-9384-11A33DB8CDF8}"/>
              </a:ext>
            </a:extLst>
          </p:cNvPr>
          <p:cNvSpPr txBox="1"/>
          <p:nvPr/>
        </p:nvSpPr>
        <p:spPr>
          <a:xfrm>
            <a:off x="11348721" y="6539343"/>
            <a:ext cx="843280" cy="261610"/>
          </a:xfrm>
          <a:prstGeom prst="rect">
            <a:avLst/>
          </a:prstGeom>
          <a:noFill/>
          <a:ln>
            <a:noFill/>
          </a:ln>
        </p:spPr>
        <p:txBody>
          <a:bodyPr vert="horz" wrap="square" rtlCol="0">
            <a:spAutoFit/>
          </a:bodyPr>
          <a:lstStyle/>
          <a:p>
            <a:pPr algn="ctr"/>
            <a:r>
              <a:rPr lang="en-IN" sz="1100" b="1" dirty="0">
                <a:solidFill>
                  <a:schemeClr val="tx1">
                    <a:lumMod val="50000"/>
                    <a:lumOff val="50000"/>
                  </a:schemeClr>
                </a:solidFill>
              </a:rPr>
              <a:t>PAGE 15</a:t>
            </a:r>
          </a:p>
        </p:txBody>
      </p:sp>
    </p:spTree>
    <p:extLst>
      <p:ext uri="{BB962C8B-B14F-4D97-AF65-F5344CB8AC3E}">
        <p14:creationId xmlns:p14="http://schemas.microsoft.com/office/powerpoint/2010/main" val="1715899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14441E-3EB5-4C6E-AACE-B8975A5A4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02" y="6315200"/>
            <a:ext cx="2502526" cy="276842"/>
          </a:xfrm>
          <a:prstGeom prst="rect">
            <a:avLst/>
          </a:prstGeom>
        </p:spPr>
      </p:pic>
      <p:sp>
        <p:nvSpPr>
          <p:cNvPr id="9" name="TextBox 8">
            <a:extLst>
              <a:ext uri="{FF2B5EF4-FFF2-40B4-BE49-F238E27FC236}">
                <a16:creationId xmlns:a16="http://schemas.microsoft.com/office/drawing/2014/main" id="{1A2412D4-24D2-496C-8970-FE5E87457FE5}"/>
              </a:ext>
            </a:extLst>
          </p:cNvPr>
          <p:cNvSpPr txBox="1"/>
          <p:nvPr/>
        </p:nvSpPr>
        <p:spPr>
          <a:xfrm>
            <a:off x="550861" y="486108"/>
            <a:ext cx="11090275" cy="1058047"/>
          </a:xfrm>
          <a:prstGeom prst="rect">
            <a:avLst/>
          </a:prstGeom>
          <a:noFill/>
        </p:spPr>
        <p:txBody>
          <a:bodyPr wrap="square">
            <a:spAutoFit/>
          </a:bodyPr>
          <a:lstStyle/>
          <a:p>
            <a:pPr algn="ctr">
              <a:lnSpc>
                <a:spcPct val="107000"/>
              </a:lnSpc>
              <a:spcAft>
                <a:spcPts val="500"/>
              </a:spcAft>
            </a:pPr>
            <a:r>
              <a:rPr lang="en-US" sz="2800" u="sng" dirty="0">
                <a:effectLst/>
                <a:latin typeface="Calibri" panose="020F0502020204030204" pitchFamily="34" charset="0"/>
                <a:ea typeface="Calibri" panose="020F0502020204030204" pitchFamily="34" charset="0"/>
                <a:cs typeface="Times New Roman" panose="02020603050405020304" pitchFamily="18" charset="0"/>
              </a:rPr>
              <a:t>GROUP 40 - TEAM MEMBERS:</a:t>
            </a:r>
          </a:p>
          <a:p>
            <a:pPr>
              <a:lnSpc>
                <a:spcPct val="107000"/>
              </a:lnSpc>
              <a:spcAft>
                <a:spcPts val="500"/>
              </a:spcAft>
            </a:pPr>
            <a:endParaRPr lang="en-US" sz="2800" u="sng"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7" name="Table 9">
            <a:extLst>
              <a:ext uri="{FF2B5EF4-FFF2-40B4-BE49-F238E27FC236}">
                <a16:creationId xmlns:a16="http://schemas.microsoft.com/office/drawing/2014/main" id="{5A260334-84FC-2911-E34B-D95A8B520999}"/>
              </a:ext>
            </a:extLst>
          </p:cNvPr>
          <p:cNvGraphicFramePr>
            <a:graphicFrameLocks noGrp="1"/>
          </p:cNvGraphicFramePr>
          <p:nvPr>
            <p:extLst>
              <p:ext uri="{D42A27DB-BD31-4B8C-83A1-F6EECF244321}">
                <p14:modId xmlns:p14="http://schemas.microsoft.com/office/powerpoint/2010/main" val="1751284744"/>
              </p:ext>
            </p:extLst>
          </p:nvPr>
        </p:nvGraphicFramePr>
        <p:xfrm>
          <a:off x="2187372" y="1524683"/>
          <a:ext cx="7817255" cy="3129340"/>
        </p:xfrm>
        <a:graphic>
          <a:graphicData uri="http://schemas.openxmlformats.org/drawingml/2006/table">
            <a:tbl>
              <a:tblPr firstRow="1" bandRow="1">
                <a:tableStyleId>{C083E6E3-FA7D-4D7B-A595-EF9225AFEA82}</a:tableStyleId>
              </a:tblPr>
              <a:tblGrid>
                <a:gridCol w="941837">
                  <a:extLst>
                    <a:ext uri="{9D8B030D-6E8A-4147-A177-3AD203B41FA5}">
                      <a16:colId xmlns:a16="http://schemas.microsoft.com/office/drawing/2014/main" val="2073975603"/>
                    </a:ext>
                  </a:extLst>
                </a:gridCol>
                <a:gridCol w="4426638">
                  <a:extLst>
                    <a:ext uri="{9D8B030D-6E8A-4147-A177-3AD203B41FA5}">
                      <a16:colId xmlns:a16="http://schemas.microsoft.com/office/drawing/2014/main" val="2764489935"/>
                    </a:ext>
                  </a:extLst>
                </a:gridCol>
                <a:gridCol w="2448780">
                  <a:extLst>
                    <a:ext uri="{9D8B030D-6E8A-4147-A177-3AD203B41FA5}">
                      <a16:colId xmlns:a16="http://schemas.microsoft.com/office/drawing/2014/main" val="449713175"/>
                    </a:ext>
                  </a:extLst>
                </a:gridCol>
              </a:tblGrid>
              <a:tr h="625868">
                <a:tc>
                  <a:txBody>
                    <a:bodyPr/>
                    <a:lstStyle/>
                    <a:p>
                      <a:pPr algn="ctr"/>
                      <a:r>
                        <a:rPr lang="en-US" sz="2000" dirty="0"/>
                        <a:t>S.NO </a:t>
                      </a:r>
                    </a:p>
                  </a:txBody>
                  <a:tcPr/>
                </a:tc>
                <a:tc>
                  <a:txBody>
                    <a:bodyPr/>
                    <a:lstStyle/>
                    <a:p>
                      <a:pPr algn="ctr"/>
                      <a:r>
                        <a:rPr lang="en-US" sz="2000" dirty="0"/>
                        <a:t>NAME</a:t>
                      </a:r>
                    </a:p>
                  </a:txBody>
                  <a:tcPr/>
                </a:tc>
                <a:tc>
                  <a:txBody>
                    <a:bodyPr/>
                    <a:lstStyle/>
                    <a:p>
                      <a:pPr algn="ctr"/>
                      <a:r>
                        <a:rPr lang="en-US" sz="2000" dirty="0"/>
                        <a:t>UH ID</a:t>
                      </a:r>
                    </a:p>
                  </a:txBody>
                  <a:tcPr/>
                </a:tc>
                <a:extLst>
                  <a:ext uri="{0D108BD9-81ED-4DB2-BD59-A6C34878D82A}">
                    <a16:rowId xmlns:a16="http://schemas.microsoft.com/office/drawing/2014/main" val="46162225"/>
                  </a:ext>
                </a:extLst>
              </a:tr>
              <a:tr h="625868">
                <a:tc>
                  <a:txBody>
                    <a:bodyPr/>
                    <a:lstStyle/>
                    <a:p>
                      <a:pPr algn="ctr"/>
                      <a:r>
                        <a:rPr lang="en-US" sz="2000" dirty="0"/>
                        <a:t>1</a:t>
                      </a:r>
                    </a:p>
                  </a:txBody>
                  <a:tcPr/>
                </a:tc>
                <a:tc>
                  <a:txBody>
                    <a:bodyPr/>
                    <a:lstStyle/>
                    <a:p>
                      <a:pPr algn="ctr"/>
                      <a:r>
                        <a:rPr lang="en-US" sz="2000" dirty="0"/>
                        <a:t>YASWANTH CHOWDARY PAVULURI</a:t>
                      </a:r>
                    </a:p>
                  </a:txBody>
                  <a:tcPr/>
                </a:tc>
                <a:tc>
                  <a:txBody>
                    <a:bodyPr/>
                    <a:lstStyle/>
                    <a:p>
                      <a:pPr algn="ctr"/>
                      <a:r>
                        <a:rPr lang="en-US" sz="2000" dirty="0">
                          <a:solidFill>
                            <a:schemeClr val="tx1"/>
                          </a:solidFill>
                        </a:rPr>
                        <a:t>2183774</a:t>
                      </a:r>
                    </a:p>
                  </a:txBody>
                  <a:tcPr/>
                </a:tc>
                <a:extLst>
                  <a:ext uri="{0D108BD9-81ED-4DB2-BD59-A6C34878D82A}">
                    <a16:rowId xmlns:a16="http://schemas.microsoft.com/office/drawing/2014/main" val="2098528153"/>
                  </a:ext>
                </a:extLst>
              </a:tr>
              <a:tr h="625868">
                <a:tc>
                  <a:txBody>
                    <a:bodyPr/>
                    <a:lstStyle/>
                    <a:p>
                      <a:pPr algn="ctr"/>
                      <a:r>
                        <a:rPr lang="en-US" sz="2000" dirty="0"/>
                        <a:t>2</a:t>
                      </a:r>
                    </a:p>
                  </a:txBody>
                  <a:tcPr/>
                </a:tc>
                <a:tc>
                  <a:txBody>
                    <a:bodyPr/>
                    <a:lstStyle/>
                    <a:p>
                      <a:pPr algn="ctr"/>
                      <a:r>
                        <a:rPr lang="en-US" sz="2000" dirty="0"/>
                        <a:t>SAI ASISH SAMINENI</a:t>
                      </a:r>
                    </a:p>
                  </a:txBody>
                  <a:tcPr/>
                </a:tc>
                <a:tc>
                  <a:txBody>
                    <a:bodyPr/>
                    <a:lstStyle/>
                    <a:p>
                      <a:pPr algn="ctr"/>
                      <a:r>
                        <a:rPr lang="en-US" sz="2000" dirty="0">
                          <a:solidFill>
                            <a:schemeClr val="tx1"/>
                          </a:solidFill>
                        </a:rPr>
                        <a:t>2088595</a:t>
                      </a:r>
                    </a:p>
                  </a:txBody>
                  <a:tcPr/>
                </a:tc>
                <a:extLst>
                  <a:ext uri="{0D108BD9-81ED-4DB2-BD59-A6C34878D82A}">
                    <a16:rowId xmlns:a16="http://schemas.microsoft.com/office/drawing/2014/main" val="1426783385"/>
                  </a:ext>
                </a:extLst>
              </a:tr>
              <a:tr h="625868">
                <a:tc>
                  <a:txBody>
                    <a:bodyPr/>
                    <a:lstStyle/>
                    <a:p>
                      <a:pPr algn="ctr"/>
                      <a:r>
                        <a:rPr lang="en-US" sz="2000" dirty="0"/>
                        <a:t>3</a:t>
                      </a:r>
                    </a:p>
                  </a:txBody>
                  <a:tcPr/>
                </a:tc>
                <a:tc>
                  <a:txBody>
                    <a:bodyPr/>
                    <a:lstStyle/>
                    <a:p>
                      <a:pPr algn="l"/>
                      <a:r>
                        <a:rPr lang="en-US" sz="2000" dirty="0"/>
                        <a:t>VISWESWARARAO VEERAMACHANENI</a:t>
                      </a:r>
                    </a:p>
                  </a:txBody>
                  <a:tcPr/>
                </a:tc>
                <a:tc>
                  <a:txBody>
                    <a:bodyPr/>
                    <a:lstStyle/>
                    <a:p>
                      <a:pPr algn="ctr"/>
                      <a:r>
                        <a:rPr lang="en-US" sz="2000" dirty="0">
                          <a:solidFill>
                            <a:schemeClr val="tx1"/>
                          </a:solidFill>
                        </a:rPr>
                        <a:t>2201644</a:t>
                      </a:r>
                    </a:p>
                  </a:txBody>
                  <a:tcPr/>
                </a:tc>
                <a:extLst>
                  <a:ext uri="{0D108BD9-81ED-4DB2-BD59-A6C34878D82A}">
                    <a16:rowId xmlns:a16="http://schemas.microsoft.com/office/drawing/2014/main" val="2803764590"/>
                  </a:ext>
                </a:extLst>
              </a:tr>
              <a:tr h="625868">
                <a:tc>
                  <a:txBody>
                    <a:bodyPr/>
                    <a:lstStyle/>
                    <a:p>
                      <a:pPr algn="ctr"/>
                      <a:r>
                        <a:rPr lang="en-US" sz="2000" dirty="0"/>
                        <a:t>4</a:t>
                      </a:r>
                    </a:p>
                  </a:txBody>
                  <a:tcPr/>
                </a:tc>
                <a:tc>
                  <a:txBody>
                    <a:bodyPr/>
                    <a:lstStyle/>
                    <a:p>
                      <a:pPr algn="ctr"/>
                      <a:r>
                        <a:rPr lang="en-US" sz="2000" dirty="0"/>
                        <a:t>SAI PRANEETH SENIGAPALLI</a:t>
                      </a:r>
                    </a:p>
                  </a:txBody>
                  <a:tcPr/>
                </a:tc>
                <a:tc>
                  <a:txBody>
                    <a:bodyPr/>
                    <a:lstStyle/>
                    <a:p>
                      <a:pPr algn="ctr"/>
                      <a:r>
                        <a:rPr lang="en-US" sz="2000" dirty="0">
                          <a:solidFill>
                            <a:schemeClr val="tx1"/>
                          </a:solidFill>
                        </a:rPr>
                        <a:t>2199053</a:t>
                      </a:r>
                    </a:p>
                  </a:txBody>
                  <a:tcPr/>
                </a:tc>
                <a:extLst>
                  <a:ext uri="{0D108BD9-81ED-4DB2-BD59-A6C34878D82A}">
                    <a16:rowId xmlns:a16="http://schemas.microsoft.com/office/drawing/2014/main" val="3362418531"/>
                  </a:ext>
                </a:extLst>
              </a:tr>
            </a:tbl>
          </a:graphicData>
        </a:graphic>
      </p:graphicFrame>
      <p:sp>
        <p:nvSpPr>
          <p:cNvPr id="10" name="TextBox 9">
            <a:extLst>
              <a:ext uri="{FF2B5EF4-FFF2-40B4-BE49-F238E27FC236}">
                <a16:creationId xmlns:a16="http://schemas.microsoft.com/office/drawing/2014/main" id="{1DB92749-5A7C-8C2A-64E9-5F7190FB7DAC}"/>
              </a:ext>
            </a:extLst>
          </p:cNvPr>
          <p:cNvSpPr txBox="1"/>
          <p:nvPr/>
        </p:nvSpPr>
        <p:spPr>
          <a:xfrm>
            <a:off x="11348721" y="6539343"/>
            <a:ext cx="843280" cy="261610"/>
          </a:xfrm>
          <a:prstGeom prst="rect">
            <a:avLst/>
          </a:prstGeom>
          <a:noFill/>
          <a:ln>
            <a:noFill/>
          </a:ln>
        </p:spPr>
        <p:txBody>
          <a:bodyPr vert="horz" wrap="square" rtlCol="0">
            <a:spAutoFit/>
          </a:bodyPr>
          <a:lstStyle/>
          <a:p>
            <a:pPr algn="ctr"/>
            <a:r>
              <a:rPr lang="en-IN" sz="1100" b="1" dirty="0">
                <a:solidFill>
                  <a:schemeClr val="tx1">
                    <a:lumMod val="50000"/>
                    <a:lumOff val="50000"/>
                  </a:schemeClr>
                </a:solidFill>
              </a:rPr>
              <a:t>PAGE 16</a:t>
            </a:r>
          </a:p>
        </p:txBody>
      </p:sp>
    </p:spTree>
    <p:extLst>
      <p:ext uri="{BB962C8B-B14F-4D97-AF65-F5344CB8AC3E}">
        <p14:creationId xmlns:p14="http://schemas.microsoft.com/office/powerpoint/2010/main" val="1339140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A14441E-3EB5-4C6E-AACE-B8975A5A4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02" y="6315200"/>
            <a:ext cx="2502526" cy="276842"/>
          </a:xfrm>
          <a:prstGeom prst="rect">
            <a:avLst/>
          </a:prstGeom>
        </p:spPr>
      </p:pic>
      <p:sp>
        <p:nvSpPr>
          <p:cNvPr id="9" name="TextBox 8">
            <a:extLst>
              <a:ext uri="{FF2B5EF4-FFF2-40B4-BE49-F238E27FC236}">
                <a16:creationId xmlns:a16="http://schemas.microsoft.com/office/drawing/2014/main" id="{1A2412D4-24D2-496C-8970-FE5E87457FE5}"/>
              </a:ext>
            </a:extLst>
          </p:cNvPr>
          <p:cNvSpPr txBox="1"/>
          <p:nvPr/>
        </p:nvSpPr>
        <p:spPr>
          <a:xfrm>
            <a:off x="550862" y="3068960"/>
            <a:ext cx="11090275" cy="1036438"/>
          </a:xfrm>
          <a:prstGeom prst="rect">
            <a:avLst/>
          </a:prstGeom>
          <a:noFill/>
        </p:spPr>
        <p:txBody>
          <a:bodyPr wrap="square">
            <a:spAutoFit/>
          </a:bodyPr>
          <a:lstStyle/>
          <a:p>
            <a:pPr algn="ctr">
              <a:lnSpc>
                <a:spcPct val="107000"/>
              </a:lnSpc>
              <a:spcAft>
                <a:spcPts val="500"/>
              </a:spcAft>
            </a:pPr>
            <a:r>
              <a:rPr lang="en-US" sz="6000" dirty="0">
                <a:effectLst/>
                <a:latin typeface="Calibri" panose="020F0502020204030204" pitchFamily="34" charset="0"/>
                <a:ea typeface="Calibri" panose="020F0502020204030204" pitchFamily="34" charset="0"/>
                <a:cs typeface="Times New Roman" panose="02020603050405020304" pitchFamily="18" charset="0"/>
              </a:rPr>
              <a:t>THANK YOU</a:t>
            </a:r>
          </a:p>
        </p:txBody>
      </p:sp>
      <p:sp>
        <p:nvSpPr>
          <p:cNvPr id="10" name="TextBox 9">
            <a:extLst>
              <a:ext uri="{FF2B5EF4-FFF2-40B4-BE49-F238E27FC236}">
                <a16:creationId xmlns:a16="http://schemas.microsoft.com/office/drawing/2014/main" id="{1DB92749-5A7C-8C2A-64E9-5F7190FB7DAC}"/>
              </a:ext>
            </a:extLst>
          </p:cNvPr>
          <p:cNvSpPr txBox="1"/>
          <p:nvPr/>
        </p:nvSpPr>
        <p:spPr>
          <a:xfrm>
            <a:off x="11348721" y="6539343"/>
            <a:ext cx="843280" cy="261610"/>
          </a:xfrm>
          <a:prstGeom prst="rect">
            <a:avLst/>
          </a:prstGeom>
          <a:noFill/>
          <a:ln>
            <a:noFill/>
          </a:ln>
        </p:spPr>
        <p:txBody>
          <a:bodyPr vert="horz" wrap="square" rtlCol="0">
            <a:spAutoFit/>
          </a:bodyPr>
          <a:lstStyle/>
          <a:p>
            <a:pPr algn="ctr"/>
            <a:r>
              <a:rPr lang="en-IN" sz="1100" b="1" dirty="0">
                <a:solidFill>
                  <a:schemeClr val="tx1">
                    <a:lumMod val="50000"/>
                    <a:lumOff val="50000"/>
                  </a:schemeClr>
                </a:solidFill>
              </a:rPr>
              <a:t>PAGE 17</a:t>
            </a:r>
          </a:p>
        </p:txBody>
      </p:sp>
    </p:spTree>
    <p:extLst>
      <p:ext uri="{BB962C8B-B14F-4D97-AF65-F5344CB8AC3E}">
        <p14:creationId xmlns:p14="http://schemas.microsoft.com/office/powerpoint/2010/main" val="16927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A7C0E7-0AFE-868B-6361-098A13346786}"/>
              </a:ext>
            </a:extLst>
          </p:cNvPr>
          <p:cNvSpPr txBox="1"/>
          <p:nvPr/>
        </p:nvSpPr>
        <p:spPr>
          <a:xfrm>
            <a:off x="263524" y="456804"/>
            <a:ext cx="11377613" cy="532903"/>
          </a:xfrm>
          <a:prstGeom prst="rect">
            <a:avLst/>
          </a:prstGeom>
          <a:noFill/>
        </p:spPr>
        <p:txBody>
          <a:bodyPr wrap="square">
            <a:spAutoFit/>
          </a:bodyPr>
          <a:lstStyle/>
          <a:p>
            <a:pPr algn="ctr">
              <a:lnSpc>
                <a:spcPct val="107000"/>
              </a:lnSpc>
              <a:spcBef>
                <a:spcPts val="1200"/>
              </a:spcBef>
            </a:pPr>
            <a:r>
              <a:rPr lang="en-IN" sz="2800" b="1" u="sng" kern="0" dirty="0">
                <a:latin typeface="Calibri" panose="020F0502020204030204" pitchFamily="34" charset="0"/>
                <a:ea typeface="Times New Roman" panose="02020603050405020304" pitchFamily="18" charset="0"/>
                <a:cs typeface="Times New Roman" panose="02020603050405020304" pitchFamily="18" charset="0"/>
              </a:rPr>
              <a:t>AGENDA</a:t>
            </a:r>
            <a:endParaRPr lang="en-IN" sz="2800" b="1" kern="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F23E8A8-C420-5523-2217-9CA1E4B9675D}"/>
              </a:ext>
            </a:extLst>
          </p:cNvPr>
          <p:cNvSpPr txBox="1"/>
          <p:nvPr/>
        </p:nvSpPr>
        <p:spPr>
          <a:xfrm>
            <a:off x="11348721" y="6539343"/>
            <a:ext cx="843280" cy="261610"/>
          </a:xfrm>
          <a:prstGeom prst="rect">
            <a:avLst/>
          </a:prstGeom>
          <a:noFill/>
          <a:ln>
            <a:noFill/>
          </a:ln>
        </p:spPr>
        <p:txBody>
          <a:bodyPr vert="horz" wrap="square" rtlCol="0">
            <a:spAutoFit/>
          </a:bodyPr>
          <a:lstStyle/>
          <a:p>
            <a:r>
              <a:rPr lang="en-IN" sz="1100" b="1" dirty="0">
                <a:solidFill>
                  <a:schemeClr val="tx1">
                    <a:lumMod val="50000"/>
                    <a:lumOff val="50000"/>
                  </a:schemeClr>
                </a:solidFill>
              </a:rPr>
              <a:t>PAGE 2</a:t>
            </a:r>
          </a:p>
        </p:txBody>
      </p:sp>
      <p:pic>
        <p:nvPicPr>
          <p:cNvPr id="13" name="Picture 12">
            <a:extLst>
              <a:ext uri="{FF2B5EF4-FFF2-40B4-BE49-F238E27FC236}">
                <a16:creationId xmlns:a16="http://schemas.microsoft.com/office/drawing/2014/main" id="{32379016-234F-59CF-C185-D8FBE7E65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62" y="6531723"/>
            <a:ext cx="2502526" cy="276842"/>
          </a:xfrm>
          <a:prstGeom prst="rect">
            <a:avLst/>
          </a:prstGeom>
        </p:spPr>
      </p:pic>
      <p:sp>
        <p:nvSpPr>
          <p:cNvPr id="19" name="Parallelogram 18">
            <a:extLst>
              <a:ext uri="{FF2B5EF4-FFF2-40B4-BE49-F238E27FC236}">
                <a16:creationId xmlns:a16="http://schemas.microsoft.com/office/drawing/2014/main" id="{5B30E894-8206-C382-98B5-274CAEAF14F7}"/>
              </a:ext>
            </a:extLst>
          </p:cNvPr>
          <p:cNvSpPr/>
          <p:nvPr/>
        </p:nvSpPr>
        <p:spPr>
          <a:xfrm>
            <a:off x="1919536" y="1700808"/>
            <a:ext cx="3168352" cy="563059"/>
          </a:xfrm>
          <a:prstGeom prst="parallelogram">
            <a:avLst>
              <a:gd name="adj" fmla="val 0"/>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spcBef>
                <a:spcPts val="0"/>
              </a:spcBef>
              <a:spcAft>
                <a:spcPts val="0"/>
              </a:spcAft>
            </a:pPr>
            <a:r>
              <a:rPr lang="en-US" sz="2400" b="1" dirty="0">
                <a:latin typeface="Carlito"/>
                <a:ea typeface="Carlito"/>
                <a:cs typeface="Carlito"/>
              </a:rPr>
              <a:t>Abstract</a:t>
            </a:r>
          </a:p>
        </p:txBody>
      </p:sp>
      <p:sp>
        <p:nvSpPr>
          <p:cNvPr id="26" name="Parallelogram 25">
            <a:extLst>
              <a:ext uri="{FF2B5EF4-FFF2-40B4-BE49-F238E27FC236}">
                <a16:creationId xmlns:a16="http://schemas.microsoft.com/office/drawing/2014/main" id="{05DF901E-96BE-81F0-3278-B660257E1B82}"/>
              </a:ext>
            </a:extLst>
          </p:cNvPr>
          <p:cNvSpPr/>
          <p:nvPr/>
        </p:nvSpPr>
        <p:spPr>
          <a:xfrm>
            <a:off x="1775520" y="2204864"/>
            <a:ext cx="4464496" cy="563059"/>
          </a:xfrm>
          <a:prstGeom prst="parallelogram">
            <a:avLst>
              <a:gd name="adj" fmla="val 0"/>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a:latin typeface="Carlito"/>
                <a:ea typeface="Carlito"/>
                <a:cs typeface="Carlito"/>
              </a:rPr>
              <a:t>Introduction</a:t>
            </a:r>
            <a:endParaRPr lang="en-US" sz="2400" b="1" dirty="0">
              <a:latin typeface="Carlito"/>
              <a:ea typeface="Carlito"/>
              <a:cs typeface="Carlito"/>
            </a:endParaRPr>
          </a:p>
        </p:txBody>
      </p:sp>
      <p:sp>
        <p:nvSpPr>
          <p:cNvPr id="28" name="Parallelogram 27">
            <a:extLst>
              <a:ext uri="{FF2B5EF4-FFF2-40B4-BE49-F238E27FC236}">
                <a16:creationId xmlns:a16="http://schemas.microsoft.com/office/drawing/2014/main" id="{3F9339C9-B65B-D403-0022-A3DC6E970487}"/>
              </a:ext>
            </a:extLst>
          </p:cNvPr>
          <p:cNvSpPr/>
          <p:nvPr/>
        </p:nvSpPr>
        <p:spPr>
          <a:xfrm>
            <a:off x="1703512" y="2708920"/>
            <a:ext cx="5688632" cy="563059"/>
          </a:xfrm>
          <a:prstGeom prst="parallelogram">
            <a:avLst>
              <a:gd name="adj" fmla="val 0"/>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kern="0" dirty="0">
                <a:effectLst/>
                <a:latin typeface="Calibri" panose="020F0502020204030204" pitchFamily="34" charset="0"/>
                <a:ea typeface="Calibri" panose="020F0502020204030204" pitchFamily="34" charset="0"/>
                <a:cs typeface="Times New Roman" panose="02020603050405020304" pitchFamily="18" charset="0"/>
              </a:rPr>
              <a:t>Literature review</a:t>
            </a:r>
            <a:endParaRPr lang="en-US" sz="2400" b="1" dirty="0">
              <a:latin typeface="Carlito"/>
              <a:ea typeface="Carlito"/>
              <a:cs typeface="Carlito"/>
            </a:endParaRPr>
          </a:p>
        </p:txBody>
      </p:sp>
      <p:sp>
        <p:nvSpPr>
          <p:cNvPr id="29" name="Parallelogram 28">
            <a:extLst>
              <a:ext uri="{FF2B5EF4-FFF2-40B4-BE49-F238E27FC236}">
                <a16:creationId xmlns:a16="http://schemas.microsoft.com/office/drawing/2014/main" id="{E20537C4-C3D9-997C-5E15-B43D42FAAEBD}"/>
              </a:ext>
            </a:extLst>
          </p:cNvPr>
          <p:cNvSpPr/>
          <p:nvPr/>
        </p:nvSpPr>
        <p:spPr>
          <a:xfrm>
            <a:off x="1559496" y="3212976"/>
            <a:ext cx="6984777" cy="563059"/>
          </a:xfrm>
          <a:prstGeom prst="parallelogram">
            <a:avLst>
              <a:gd name="adj" fmla="val 0"/>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a:latin typeface="Carlito"/>
                <a:ea typeface="Carlito"/>
                <a:cs typeface="Carlito"/>
              </a:rPr>
              <a:t>Data analysis</a:t>
            </a:r>
            <a:endParaRPr lang="en-US" sz="2400" b="1" dirty="0">
              <a:latin typeface="Carlito"/>
              <a:ea typeface="Carlito"/>
              <a:cs typeface="Carlito"/>
            </a:endParaRPr>
          </a:p>
        </p:txBody>
      </p:sp>
      <p:sp>
        <p:nvSpPr>
          <p:cNvPr id="34" name="Parallelogram 33">
            <a:extLst>
              <a:ext uri="{FF2B5EF4-FFF2-40B4-BE49-F238E27FC236}">
                <a16:creationId xmlns:a16="http://schemas.microsoft.com/office/drawing/2014/main" id="{7E877DCE-3101-D249-9F7A-BD2805B381F6}"/>
              </a:ext>
            </a:extLst>
          </p:cNvPr>
          <p:cNvSpPr/>
          <p:nvPr/>
        </p:nvSpPr>
        <p:spPr>
          <a:xfrm>
            <a:off x="623392" y="1700808"/>
            <a:ext cx="1296144" cy="563059"/>
          </a:xfrm>
          <a:prstGeom prst="parallelogram">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spcBef>
                <a:spcPts val="0"/>
              </a:spcBef>
              <a:spcAft>
                <a:spcPts val="0"/>
              </a:spcAft>
            </a:pPr>
            <a:r>
              <a:rPr lang="en-US" sz="2200" b="1" dirty="0">
                <a:solidFill>
                  <a:schemeClr val="bg1"/>
                </a:solidFill>
                <a:latin typeface="Carlito"/>
                <a:ea typeface="Carlito"/>
                <a:cs typeface="Carlito"/>
              </a:rPr>
              <a:t>1</a:t>
            </a:r>
          </a:p>
        </p:txBody>
      </p:sp>
      <p:sp>
        <p:nvSpPr>
          <p:cNvPr id="35" name="Parallelogram 34">
            <a:extLst>
              <a:ext uri="{FF2B5EF4-FFF2-40B4-BE49-F238E27FC236}">
                <a16:creationId xmlns:a16="http://schemas.microsoft.com/office/drawing/2014/main" id="{4B1E684F-08BD-63CB-EA08-B36764592461}"/>
              </a:ext>
            </a:extLst>
          </p:cNvPr>
          <p:cNvSpPr/>
          <p:nvPr/>
        </p:nvSpPr>
        <p:spPr>
          <a:xfrm>
            <a:off x="623392" y="2204864"/>
            <a:ext cx="1296144" cy="563059"/>
          </a:xfrm>
          <a:prstGeom prst="parallelogram">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spcBef>
                <a:spcPts val="0"/>
              </a:spcBef>
              <a:spcAft>
                <a:spcPts val="0"/>
              </a:spcAft>
            </a:pPr>
            <a:r>
              <a:rPr lang="en-US" sz="2200" b="1" dirty="0">
                <a:solidFill>
                  <a:schemeClr val="bg1"/>
                </a:solidFill>
                <a:latin typeface="Carlito"/>
                <a:ea typeface="Carlito"/>
                <a:cs typeface="Carlito"/>
              </a:rPr>
              <a:t>2</a:t>
            </a:r>
          </a:p>
        </p:txBody>
      </p:sp>
      <p:sp>
        <p:nvSpPr>
          <p:cNvPr id="36" name="Parallelogram 35">
            <a:extLst>
              <a:ext uri="{FF2B5EF4-FFF2-40B4-BE49-F238E27FC236}">
                <a16:creationId xmlns:a16="http://schemas.microsoft.com/office/drawing/2014/main" id="{9BB86C01-5307-03B1-5EA2-AB3E5D8C19C1}"/>
              </a:ext>
            </a:extLst>
          </p:cNvPr>
          <p:cNvSpPr/>
          <p:nvPr/>
        </p:nvSpPr>
        <p:spPr>
          <a:xfrm>
            <a:off x="623392" y="2708920"/>
            <a:ext cx="1296144" cy="563059"/>
          </a:xfrm>
          <a:prstGeom prst="parallelogram">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spcBef>
                <a:spcPts val="0"/>
              </a:spcBef>
              <a:spcAft>
                <a:spcPts val="0"/>
              </a:spcAft>
            </a:pPr>
            <a:r>
              <a:rPr lang="en-US" sz="2200" b="1" dirty="0">
                <a:solidFill>
                  <a:schemeClr val="bg1"/>
                </a:solidFill>
                <a:latin typeface="Carlito"/>
                <a:ea typeface="Carlito"/>
                <a:cs typeface="Carlito"/>
              </a:rPr>
              <a:t>3</a:t>
            </a:r>
          </a:p>
        </p:txBody>
      </p:sp>
      <p:sp>
        <p:nvSpPr>
          <p:cNvPr id="40" name="Parallelogram 39">
            <a:extLst>
              <a:ext uri="{FF2B5EF4-FFF2-40B4-BE49-F238E27FC236}">
                <a16:creationId xmlns:a16="http://schemas.microsoft.com/office/drawing/2014/main" id="{F46259FD-6DE2-F585-805B-450AFC2A35BE}"/>
              </a:ext>
            </a:extLst>
          </p:cNvPr>
          <p:cNvSpPr/>
          <p:nvPr/>
        </p:nvSpPr>
        <p:spPr>
          <a:xfrm>
            <a:off x="1487488" y="3730037"/>
            <a:ext cx="8136904" cy="563059"/>
          </a:xfrm>
          <a:prstGeom prst="parallelogram">
            <a:avLst>
              <a:gd name="adj" fmla="val 0"/>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rlito"/>
                <a:ea typeface="Carlito"/>
                <a:cs typeface="Carlito"/>
              </a:rPr>
              <a:t>Modelling &amp; preprocessing</a:t>
            </a:r>
          </a:p>
        </p:txBody>
      </p:sp>
      <p:sp>
        <p:nvSpPr>
          <p:cNvPr id="41" name="Parallelogram 40">
            <a:extLst>
              <a:ext uri="{FF2B5EF4-FFF2-40B4-BE49-F238E27FC236}">
                <a16:creationId xmlns:a16="http://schemas.microsoft.com/office/drawing/2014/main" id="{109BCE67-84CA-3842-B0F8-A113F1EF0C00}"/>
              </a:ext>
            </a:extLst>
          </p:cNvPr>
          <p:cNvSpPr/>
          <p:nvPr/>
        </p:nvSpPr>
        <p:spPr>
          <a:xfrm>
            <a:off x="1343472" y="4293096"/>
            <a:ext cx="9505057" cy="563059"/>
          </a:xfrm>
          <a:prstGeom prst="parallelogram">
            <a:avLst>
              <a:gd name="adj" fmla="val 0"/>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Carlito"/>
                <a:ea typeface="Carlito"/>
                <a:cs typeface="Carlito"/>
              </a:rPr>
              <a:t>Conclusion and future work</a:t>
            </a:r>
          </a:p>
        </p:txBody>
      </p:sp>
      <p:sp>
        <p:nvSpPr>
          <p:cNvPr id="42" name="Parallelogram 41">
            <a:extLst>
              <a:ext uri="{FF2B5EF4-FFF2-40B4-BE49-F238E27FC236}">
                <a16:creationId xmlns:a16="http://schemas.microsoft.com/office/drawing/2014/main" id="{99DF41D2-0BDD-4097-9C98-0D7F442A2081}"/>
              </a:ext>
            </a:extLst>
          </p:cNvPr>
          <p:cNvSpPr/>
          <p:nvPr/>
        </p:nvSpPr>
        <p:spPr>
          <a:xfrm>
            <a:off x="623392" y="3789040"/>
            <a:ext cx="1296144" cy="563059"/>
          </a:xfrm>
          <a:prstGeom prst="parallelogram">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spcBef>
                <a:spcPts val="0"/>
              </a:spcBef>
              <a:spcAft>
                <a:spcPts val="0"/>
              </a:spcAft>
            </a:pPr>
            <a:r>
              <a:rPr lang="en-US" sz="2200" b="1" dirty="0">
                <a:solidFill>
                  <a:schemeClr val="bg1"/>
                </a:solidFill>
                <a:latin typeface="Carlito"/>
                <a:ea typeface="Carlito"/>
                <a:cs typeface="Carlito"/>
              </a:rPr>
              <a:t>5</a:t>
            </a:r>
          </a:p>
        </p:txBody>
      </p:sp>
      <p:sp>
        <p:nvSpPr>
          <p:cNvPr id="43" name="Parallelogram 42">
            <a:extLst>
              <a:ext uri="{FF2B5EF4-FFF2-40B4-BE49-F238E27FC236}">
                <a16:creationId xmlns:a16="http://schemas.microsoft.com/office/drawing/2014/main" id="{F04805A5-2FF0-31F5-F95C-E66EAE1C1AED}"/>
              </a:ext>
            </a:extLst>
          </p:cNvPr>
          <p:cNvSpPr/>
          <p:nvPr/>
        </p:nvSpPr>
        <p:spPr>
          <a:xfrm>
            <a:off x="623392" y="4293096"/>
            <a:ext cx="1296144" cy="563059"/>
          </a:xfrm>
          <a:prstGeom prst="parallelogram">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spcBef>
                <a:spcPts val="0"/>
              </a:spcBef>
              <a:spcAft>
                <a:spcPts val="0"/>
              </a:spcAft>
            </a:pPr>
            <a:r>
              <a:rPr lang="en-US" sz="2200" b="1" dirty="0">
                <a:solidFill>
                  <a:schemeClr val="bg1"/>
                </a:solidFill>
                <a:latin typeface="Carlito"/>
                <a:ea typeface="Carlito"/>
                <a:cs typeface="Carlito"/>
              </a:rPr>
              <a:t>6</a:t>
            </a:r>
          </a:p>
        </p:txBody>
      </p:sp>
      <p:sp>
        <p:nvSpPr>
          <p:cNvPr id="5" name="Parallelogram 4">
            <a:extLst>
              <a:ext uri="{FF2B5EF4-FFF2-40B4-BE49-F238E27FC236}">
                <a16:creationId xmlns:a16="http://schemas.microsoft.com/office/drawing/2014/main" id="{CA3C5057-6119-A7E2-F1D3-EEE471352153}"/>
              </a:ext>
            </a:extLst>
          </p:cNvPr>
          <p:cNvSpPr/>
          <p:nvPr/>
        </p:nvSpPr>
        <p:spPr>
          <a:xfrm>
            <a:off x="1271464" y="4797152"/>
            <a:ext cx="10632504" cy="563059"/>
          </a:xfrm>
          <a:prstGeom prst="parallelogram">
            <a:avLst>
              <a:gd name="adj" fmla="val 0"/>
            </a:avLst>
          </a:prstGeom>
          <a:gradFill flip="none" rotWithShape="1">
            <a:gsLst>
              <a:gs pos="0">
                <a:schemeClr val="bg1">
                  <a:shade val="30000"/>
                  <a:satMod val="115000"/>
                </a:schemeClr>
              </a:gs>
              <a:gs pos="50000">
                <a:schemeClr val="bg1">
                  <a:shade val="67500"/>
                  <a:satMod val="115000"/>
                </a:schemeClr>
              </a:gs>
              <a:gs pos="100000">
                <a:schemeClr val="bg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spcBef>
                <a:spcPts val="0"/>
              </a:spcBef>
              <a:spcAft>
                <a:spcPts val="0"/>
              </a:spcAft>
            </a:pPr>
            <a:r>
              <a:rPr lang="en-US" sz="2200" b="1" dirty="0">
                <a:solidFill>
                  <a:schemeClr val="bg1"/>
                </a:solidFill>
                <a:latin typeface="Carlito"/>
                <a:ea typeface="Carlito"/>
                <a:cs typeface="Carlito"/>
              </a:rPr>
              <a:t>References</a:t>
            </a:r>
          </a:p>
        </p:txBody>
      </p:sp>
      <p:sp>
        <p:nvSpPr>
          <p:cNvPr id="6" name="Parallelogram 5">
            <a:extLst>
              <a:ext uri="{FF2B5EF4-FFF2-40B4-BE49-F238E27FC236}">
                <a16:creationId xmlns:a16="http://schemas.microsoft.com/office/drawing/2014/main" id="{B3439B75-3106-EC61-75B8-9BD2C420B18E}"/>
              </a:ext>
            </a:extLst>
          </p:cNvPr>
          <p:cNvSpPr/>
          <p:nvPr/>
        </p:nvSpPr>
        <p:spPr>
          <a:xfrm>
            <a:off x="623392" y="4797152"/>
            <a:ext cx="1296144" cy="563059"/>
          </a:xfrm>
          <a:prstGeom prst="parallelogram">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spcBef>
                <a:spcPts val="0"/>
              </a:spcBef>
              <a:spcAft>
                <a:spcPts val="0"/>
              </a:spcAft>
            </a:pPr>
            <a:r>
              <a:rPr lang="en-US" sz="2200" b="1" dirty="0">
                <a:solidFill>
                  <a:schemeClr val="bg1"/>
                </a:solidFill>
                <a:latin typeface="Carlito"/>
                <a:ea typeface="Carlito"/>
                <a:cs typeface="Carlito"/>
              </a:rPr>
              <a:t>7</a:t>
            </a:r>
          </a:p>
        </p:txBody>
      </p:sp>
      <p:sp>
        <p:nvSpPr>
          <p:cNvPr id="37" name="Parallelogram 36">
            <a:extLst>
              <a:ext uri="{FF2B5EF4-FFF2-40B4-BE49-F238E27FC236}">
                <a16:creationId xmlns:a16="http://schemas.microsoft.com/office/drawing/2014/main" id="{8E605271-8E0C-9580-2E45-9547E1F4673A}"/>
              </a:ext>
            </a:extLst>
          </p:cNvPr>
          <p:cNvSpPr/>
          <p:nvPr/>
        </p:nvSpPr>
        <p:spPr>
          <a:xfrm>
            <a:off x="623392" y="3225981"/>
            <a:ext cx="1296144" cy="563059"/>
          </a:xfrm>
          <a:prstGeom prst="parallelogram">
            <a:avLst>
              <a:gd name="adj" fmla="val 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a:spcBef>
                <a:spcPts val="0"/>
              </a:spcBef>
              <a:spcAft>
                <a:spcPts val="0"/>
              </a:spcAft>
            </a:pPr>
            <a:r>
              <a:rPr lang="en-US" sz="2200" b="1" dirty="0">
                <a:solidFill>
                  <a:schemeClr val="bg1"/>
                </a:solidFill>
                <a:latin typeface="Carlito"/>
                <a:ea typeface="Carlito"/>
                <a:cs typeface="Carlito"/>
              </a:rPr>
              <a:t>4</a:t>
            </a:r>
          </a:p>
        </p:txBody>
      </p:sp>
    </p:spTree>
    <p:extLst>
      <p:ext uri="{BB962C8B-B14F-4D97-AF65-F5344CB8AC3E}">
        <p14:creationId xmlns:p14="http://schemas.microsoft.com/office/powerpoint/2010/main" val="1445150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CA9B7BD5-0F0E-4901-83A9-46B4CD0B0C15}"/>
              </a:ext>
            </a:extLst>
          </p:cNvPr>
          <p:cNvSpPr txBox="1"/>
          <p:nvPr/>
        </p:nvSpPr>
        <p:spPr>
          <a:xfrm>
            <a:off x="11348721" y="6539343"/>
            <a:ext cx="843280" cy="261610"/>
          </a:xfrm>
          <a:prstGeom prst="rect">
            <a:avLst/>
          </a:prstGeom>
          <a:noFill/>
          <a:ln>
            <a:noFill/>
          </a:ln>
        </p:spPr>
        <p:txBody>
          <a:bodyPr vert="horz" wrap="square" rtlCol="0">
            <a:spAutoFit/>
          </a:bodyPr>
          <a:lstStyle/>
          <a:p>
            <a:pPr algn="ctr"/>
            <a:r>
              <a:rPr lang="en-IN" sz="1100" b="1" dirty="0">
                <a:solidFill>
                  <a:schemeClr val="tx1">
                    <a:lumMod val="50000"/>
                    <a:lumOff val="50000"/>
                  </a:schemeClr>
                </a:solidFill>
              </a:rPr>
              <a:t>PAGE 3</a:t>
            </a:r>
          </a:p>
        </p:txBody>
      </p:sp>
      <p:pic>
        <p:nvPicPr>
          <p:cNvPr id="11" name="Picture 10">
            <a:extLst>
              <a:ext uri="{FF2B5EF4-FFF2-40B4-BE49-F238E27FC236}">
                <a16:creationId xmlns:a16="http://schemas.microsoft.com/office/drawing/2014/main" id="{C2347609-0B11-4BB0-863E-F11D65593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62" y="6531723"/>
            <a:ext cx="2502526" cy="276842"/>
          </a:xfrm>
          <a:prstGeom prst="rect">
            <a:avLst/>
          </a:prstGeom>
        </p:spPr>
      </p:pic>
      <p:sp>
        <p:nvSpPr>
          <p:cNvPr id="3" name="TextBox 2">
            <a:extLst>
              <a:ext uri="{FF2B5EF4-FFF2-40B4-BE49-F238E27FC236}">
                <a16:creationId xmlns:a16="http://schemas.microsoft.com/office/drawing/2014/main" id="{F6EB9997-9F16-554F-6D15-7A63B1F260D6}"/>
              </a:ext>
            </a:extLst>
          </p:cNvPr>
          <p:cNvSpPr txBox="1"/>
          <p:nvPr/>
        </p:nvSpPr>
        <p:spPr>
          <a:xfrm>
            <a:off x="263524" y="395410"/>
            <a:ext cx="11593115" cy="470000"/>
          </a:xfrm>
          <a:prstGeom prst="rect">
            <a:avLst/>
          </a:prstGeom>
          <a:noFill/>
        </p:spPr>
        <p:txBody>
          <a:bodyPr wrap="square">
            <a:spAutoFit/>
          </a:bodyPr>
          <a:lstStyle/>
          <a:p>
            <a:pPr algn="ctr">
              <a:lnSpc>
                <a:spcPct val="107000"/>
              </a:lnSpc>
              <a:spcBef>
                <a:spcPts val="1200"/>
              </a:spcBef>
            </a:pPr>
            <a:r>
              <a:rPr lang="en-IN" sz="2400" b="1" u="sng" kern="0" dirty="0">
                <a:effectLst/>
                <a:latin typeface="Calibri" panose="020F0502020204030204" pitchFamily="34" charset="0"/>
                <a:ea typeface="Times New Roman" panose="02020603050405020304" pitchFamily="18" charset="0"/>
                <a:cs typeface="Times New Roman" panose="02020603050405020304" pitchFamily="18" charset="0"/>
              </a:rPr>
              <a:t>ABSTRACT:</a:t>
            </a:r>
            <a:endParaRPr lang="en-IN" sz="2400" b="1" kern="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8EAA99B-FCF2-F91B-B7CE-E06BCDD2E430}"/>
              </a:ext>
            </a:extLst>
          </p:cNvPr>
          <p:cNvSpPr txBox="1"/>
          <p:nvPr/>
        </p:nvSpPr>
        <p:spPr>
          <a:xfrm>
            <a:off x="551384" y="1196752"/>
            <a:ext cx="11089232" cy="4247317"/>
          </a:xfrm>
          <a:prstGeom prst="rect">
            <a:avLst/>
          </a:prstGeom>
          <a:noFill/>
        </p:spPr>
        <p:txBody>
          <a:bodyPr wrap="square">
            <a:spAutoFit/>
          </a:bodyPr>
          <a:lstStyle/>
          <a:p>
            <a:pPr marL="90170" indent="367030" algn="just"/>
            <a:r>
              <a:rPr lang="en-US" sz="1800" dirty="0">
                <a:effectLst/>
                <a:latin typeface="Carlito"/>
                <a:ea typeface="Carlito"/>
                <a:cs typeface="Carlito"/>
              </a:rPr>
              <a:t>Vehicles are one of the most important and as well as dangerous means of transportation, yet they pose significant risks. This project aims to predict the severity of injury type in crash information by examining data from Missouri state. The analysis focuses on injury trends and how they relate to the use of safety devices in vehicles. With the projected increase in population over the years, the number of automobiles on the road is expected to rise, leading to more accidents. </a:t>
            </a:r>
          </a:p>
          <a:p>
            <a:pPr marL="90170" indent="367030" algn="just"/>
            <a:endParaRPr lang="en-US" sz="1800" dirty="0">
              <a:effectLst/>
              <a:latin typeface="Carlito"/>
              <a:ea typeface="Carlito"/>
              <a:cs typeface="Carlito"/>
            </a:endParaRPr>
          </a:p>
          <a:p>
            <a:pPr marL="90170" indent="367030" algn="just"/>
            <a:r>
              <a:rPr lang="en-US" sz="1800" dirty="0">
                <a:effectLst/>
                <a:latin typeface="Carlito"/>
                <a:ea typeface="Carlito"/>
                <a:cs typeface="Carlito"/>
              </a:rPr>
              <a:t>However, the growing usage of electronic vehicles will undoubtedly affect these trends. The target variable in this study is Injury Type, while the feature variables are safety devices, driver age, gender, county, location, damage, and disposition. To predict injury type accurately, a model must take all these factors into account. This project employs various machine learning models for analysis, including Naive Bayes classification, Decision Tree, Random Forest, K-Nearest Neighbors, and Multi-Layered Perceptron. The best model is chosen to predict the injury type for future events. To evaluate the model's performance, we used the accuracy score as a metric. The accuracy score reflects the ratio of correct predictions to the total number of predictions, with the highest accuracy value showing the best approach developed. Machine learning models enable the identification of valuable patterns through the processing of multiple classification parameters.</a:t>
            </a:r>
            <a:endParaRPr lang="en-IN" sz="1800" dirty="0">
              <a:effectLst/>
              <a:latin typeface="Carlito"/>
              <a:ea typeface="Carlito"/>
              <a:cs typeface="Carlito"/>
            </a:endParaRPr>
          </a:p>
        </p:txBody>
      </p:sp>
    </p:spTree>
    <p:extLst>
      <p:ext uri="{BB962C8B-B14F-4D97-AF65-F5344CB8AC3E}">
        <p14:creationId xmlns:p14="http://schemas.microsoft.com/office/powerpoint/2010/main" val="1625895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with medium confidence">
            <a:extLst>
              <a:ext uri="{FF2B5EF4-FFF2-40B4-BE49-F238E27FC236}">
                <a16:creationId xmlns:a16="http://schemas.microsoft.com/office/drawing/2014/main" id="{0C58B7AB-C704-266B-516B-51BEB51E98DB}"/>
              </a:ext>
            </a:extLst>
          </p:cNvPr>
          <p:cNvPicPr>
            <a:picLocks noChangeAspect="1"/>
          </p:cNvPicPr>
          <p:nvPr/>
        </p:nvPicPr>
        <p:blipFill>
          <a:blip r:embed="rId2"/>
          <a:stretch>
            <a:fillRect/>
          </a:stretch>
        </p:blipFill>
        <p:spPr>
          <a:xfrm>
            <a:off x="449542" y="701035"/>
            <a:ext cx="11479106" cy="5455930"/>
          </a:xfrm>
          <a:prstGeom prst="rect">
            <a:avLst/>
          </a:prstGeom>
        </p:spPr>
      </p:pic>
      <p:sp>
        <p:nvSpPr>
          <p:cNvPr id="5" name="TextBox 4">
            <a:extLst>
              <a:ext uri="{FF2B5EF4-FFF2-40B4-BE49-F238E27FC236}">
                <a16:creationId xmlns:a16="http://schemas.microsoft.com/office/drawing/2014/main" id="{03866011-0CB2-525D-748A-FC38E0072003}"/>
              </a:ext>
            </a:extLst>
          </p:cNvPr>
          <p:cNvSpPr txBox="1"/>
          <p:nvPr/>
        </p:nvSpPr>
        <p:spPr>
          <a:xfrm>
            <a:off x="2495600" y="119514"/>
            <a:ext cx="6696744" cy="523220"/>
          </a:xfrm>
          <a:prstGeom prst="rect">
            <a:avLst/>
          </a:prstGeom>
          <a:noFill/>
        </p:spPr>
        <p:txBody>
          <a:bodyPr wrap="square">
            <a:spAutoFit/>
          </a:bodyPr>
          <a:lstStyle/>
          <a:p>
            <a:pPr algn="ctr"/>
            <a:r>
              <a:rPr lang="en-US" sz="2800" dirty="0">
                <a:solidFill>
                  <a:srgbClr val="0000FF"/>
                </a:solidFill>
                <a:latin typeface="Times New Roman" panose="02020603050405020304" pitchFamily="18" charset="0"/>
                <a:ea typeface="Carlito"/>
                <a:cs typeface="Carlito"/>
                <a:hlinkClick r:id="rId3"/>
              </a:rPr>
              <a:t>W</a:t>
            </a:r>
            <a:r>
              <a:rPr lang="en-US" sz="2800" dirty="0">
                <a:solidFill>
                  <a:srgbClr val="0000FF"/>
                </a:solidFill>
                <a:effectLst/>
                <a:latin typeface="Times New Roman" panose="02020603050405020304" pitchFamily="18" charset="0"/>
                <a:ea typeface="Carlito"/>
                <a:cs typeface="Carlito"/>
                <a:hlinkClick r:id="rId3"/>
              </a:rPr>
              <a:t>ebsite</a:t>
            </a:r>
            <a:r>
              <a:rPr lang="en-US" sz="2800" dirty="0">
                <a:solidFill>
                  <a:srgbClr val="3A3838"/>
                </a:solidFill>
                <a:effectLst/>
                <a:latin typeface="Times New Roman" panose="02020603050405020304" pitchFamily="18" charset="0"/>
                <a:ea typeface="Carlito"/>
                <a:cs typeface="Carlito"/>
              </a:rPr>
              <a:t> to extract the data.</a:t>
            </a:r>
            <a:endParaRPr lang="en-IN" sz="2800" dirty="0">
              <a:effectLst/>
              <a:latin typeface="Carlito"/>
              <a:ea typeface="Carlito"/>
              <a:cs typeface="Carlito"/>
            </a:endParaRPr>
          </a:p>
        </p:txBody>
      </p:sp>
      <p:pic>
        <p:nvPicPr>
          <p:cNvPr id="2" name="Picture 1">
            <a:extLst>
              <a:ext uri="{FF2B5EF4-FFF2-40B4-BE49-F238E27FC236}">
                <a16:creationId xmlns:a16="http://schemas.microsoft.com/office/drawing/2014/main" id="{467D938F-3260-E220-1A6F-015AEFE8CA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62" y="6531723"/>
            <a:ext cx="2502526" cy="276842"/>
          </a:xfrm>
          <a:prstGeom prst="rect">
            <a:avLst/>
          </a:prstGeom>
        </p:spPr>
      </p:pic>
      <p:sp>
        <p:nvSpPr>
          <p:cNvPr id="6" name="TextBox 5">
            <a:extLst>
              <a:ext uri="{FF2B5EF4-FFF2-40B4-BE49-F238E27FC236}">
                <a16:creationId xmlns:a16="http://schemas.microsoft.com/office/drawing/2014/main" id="{ACF63CA5-C373-BCFF-7A6D-DC1A73F76591}"/>
              </a:ext>
            </a:extLst>
          </p:cNvPr>
          <p:cNvSpPr txBox="1"/>
          <p:nvPr/>
        </p:nvSpPr>
        <p:spPr>
          <a:xfrm>
            <a:off x="11348721" y="6539343"/>
            <a:ext cx="843280" cy="261610"/>
          </a:xfrm>
          <a:prstGeom prst="rect">
            <a:avLst/>
          </a:prstGeom>
          <a:noFill/>
          <a:ln>
            <a:noFill/>
          </a:ln>
        </p:spPr>
        <p:txBody>
          <a:bodyPr vert="horz" wrap="square" rtlCol="0">
            <a:spAutoFit/>
          </a:bodyPr>
          <a:lstStyle/>
          <a:p>
            <a:r>
              <a:rPr lang="en-IN" sz="1100" b="1" dirty="0">
                <a:solidFill>
                  <a:schemeClr val="tx1">
                    <a:lumMod val="50000"/>
                    <a:lumOff val="50000"/>
                  </a:schemeClr>
                </a:solidFill>
              </a:rPr>
              <a:t>PAGE 4</a:t>
            </a:r>
          </a:p>
        </p:txBody>
      </p:sp>
    </p:spTree>
    <p:extLst>
      <p:ext uri="{BB962C8B-B14F-4D97-AF65-F5344CB8AC3E}">
        <p14:creationId xmlns:p14="http://schemas.microsoft.com/office/powerpoint/2010/main" val="135573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67B180B-D347-4C29-9D0C-5A3FA0964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62" y="6531723"/>
            <a:ext cx="2502526" cy="276842"/>
          </a:xfrm>
          <a:prstGeom prst="rect">
            <a:avLst/>
          </a:prstGeom>
        </p:spPr>
      </p:pic>
      <p:sp>
        <p:nvSpPr>
          <p:cNvPr id="18" name="TextBox 17">
            <a:extLst>
              <a:ext uri="{FF2B5EF4-FFF2-40B4-BE49-F238E27FC236}">
                <a16:creationId xmlns:a16="http://schemas.microsoft.com/office/drawing/2014/main" id="{78A2CDF8-3919-8E23-0C1D-93781CE32D3F}"/>
              </a:ext>
            </a:extLst>
          </p:cNvPr>
          <p:cNvSpPr txBox="1"/>
          <p:nvPr/>
        </p:nvSpPr>
        <p:spPr>
          <a:xfrm>
            <a:off x="557280" y="1008844"/>
            <a:ext cx="11155344" cy="4801314"/>
          </a:xfrm>
          <a:prstGeom prst="rect">
            <a:avLst/>
          </a:prstGeom>
          <a:noFill/>
        </p:spPr>
        <p:txBody>
          <a:bodyPr wrap="square">
            <a:spAutoFit/>
          </a:bodyPr>
          <a:lstStyle/>
          <a:p>
            <a:pPr algn="just"/>
            <a:r>
              <a:rPr lang="en-US" dirty="0">
                <a:latin typeface="Times New Roman" panose="02020603050405020304" pitchFamily="18" charset="0"/>
              </a:rPr>
              <a:t>Vehicle “crashes” are the leading cause of death and injury in the United States. 2.5 million people are injured. Vehicle crashes have a devastating effect on not only the one involved in the accident, but it will also affect their families. Road safety campaigns and interventions have been introduced to reduce the number of road accidents, such as promoting the use of seat belts, enforcing speed limits, and improving road infrastructure. However, more efforts are needed to address this problem effectively.</a:t>
            </a:r>
          </a:p>
          <a:p>
            <a:pPr algn="just"/>
            <a:endParaRPr lang="en-US" dirty="0">
              <a:latin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rPr>
              <a:t>Machine Learning models have shown great potential in predicting and analyzing road accidents. In recent years, the application of Machine Learning algorithms to road safety has gained traction, as it can help identify the most influential factors that contribute to road accidents. With the development of more advanced Machine Learning algorithms, it is expected that road safety interventions will become more effective and lead to a reduction in the number of road accidents. </a:t>
            </a:r>
          </a:p>
          <a:p>
            <a:pPr lvl="1" algn="just"/>
            <a:endParaRPr lang="en-US" dirty="0">
              <a:latin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rPr>
              <a:t>Machine Learning algorithms can process many classification parameters and can obtain useful patterns. It can process huge amounts of data efficiently and can be scalable. In computer science and related fields, artificial neural networks are computational models that simulate the central nervous system of the animal allowing the machine to learn and identify information like the human brain. Many factors contribute to vehicle crashes. This study advances the methodology of crash severity research by conducting an empirical investigation</a:t>
            </a:r>
            <a:endParaRPr lang="en-US" dirty="0">
              <a:solidFill>
                <a:srgbClr val="3A3838"/>
              </a:solidFill>
              <a:latin typeface="Carlito"/>
            </a:endParaRPr>
          </a:p>
        </p:txBody>
      </p:sp>
      <p:sp>
        <p:nvSpPr>
          <p:cNvPr id="12" name="TextBox 11">
            <a:extLst>
              <a:ext uri="{FF2B5EF4-FFF2-40B4-BE49-F238E27FC236}">
                <a16:creationId xmlns:a16="http://schemas.microsoft.com/office/drawing/2014/main" id="{3914B5C4-152A-4C19-B716-7DA072B7F530}"/>
              </a:ext>
            </a:extLst>
          </p:cNvPr>
          <p:cNvSpPr txBox="1"/>
          <p:nvPr/>
        </p:nvSpPr>
        <p:spPr>
          <a:xfrm>
            <a:off x="11348721" y="6539343"/>
            <a:ext cx="843280" cy="261610"/>
          </a:xfrm>
          <a:prstGeom prst="rect">
            <a:avLst/>
          </a:prstGeom>
          <a:noFill/>
          <a:ln>
            <a:noFill/>
          </a:ln>
        </p:spPr>
        <p:txBody>
          <a:bodyPr vert="horz" wrap="square" rtlCol="0">
            <a:spAutoFit/>
          </a:bodyPr>
          <a:lstStyle/>
          <a:p>
            <a:pPr algn="ctr"/>
            <a:r>
              <a:rPr lang="en-IN" sz="1100" b="1" dirty="0">
                <a:solidFill>
                  <a:schemeClr val="tx1">
                    <a:lumMod val="50000"/>
                    <a:lumOff val="50000"/>
                  </a:schemeClr>
                </a:solidFill>
              </a:rPr>
              <a:t>PAGE 5</a:t>
            </a:r>
          </a:p>
        </p:txBody>
      </p:sp>
      <p:sp>
        <p:nvSpPr>
          <p:cNvPr id="3" name="TextBox 2">
            <a:extLst>
              <a:ext uri="{FF2B5EF4-FFF2-40B4-BE49-F238E27FC236}">
                <a16:creationId xmlns:a16="http://schemas.microsoft.com/office/drawing/2014/main" id="{21ED9621-87CA-DE52-FACB-15848D3899C9}"/>
              </a:ext>
            </a:extLst>
          </p:cNvPr>
          <p:cNvSpPr txBox="1"/>
          <p:nvPr/>
        </p:nvSpPr>
        <p:spPr>
          <a:xfrm>
            <a:off x="263525" y="395410"/>
            <a:ext cx="11665124" cy="461665"/>
          </a:xfrm>
          <a:prstGeom prst="rect">
            <a:avLst/>
          </a:prstGeom>
          <a:noFill/>
        </p:spPr>
        <p:txBody>
          <a:bodyPr wrap="square">
            <a:spAutoFit/>
          </a:bodyPr>
          <a:lstStyle/>
          <a:p>
            <a:pPr algn="ctr"/>
            <a:r>
              <a:rPr lang="en-IN" sz="2400" b="1" u="sng" kern="0" dirty="0">
                <a:effectLst/>
                <a:latin typeface="Calibri" panose="020F0502020204030204" pitchFamily="34" charset="0"/>
                <a:ea typeface="Calibri" panose="020F0502020204030204" pitchFamily="34" charset="0"/>
                <a:cs typeface="Times New Roman" panose="02020603050405020304" pitchFamily="18" charset="0"/>
              </a:rPr>
              <a:t>INTRODUCTION:</a:t>
            </a:r>
            <a:endParaRPr lang="en-IN" sz="2400" b="1" kern="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52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67B180B-D347-4C29-9D0C-5A3FA0964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62" y="6531723"/>
            <a:ext cx="2502526" cy="276842"/>
          </a:xfrm>
          <a:prstGeom prst="rect">
            <a:avLst/>
          </a:prstGeom>
        </p:spPr>
      </p:pic>
      <p:sp>
        <p:nvSpPr>
          <p:cNvPr id="7" name="TextBox 6">
            <a:extLst>
              <a:ext uri="{FF2B5EF4-FFF2-40B4-BE49-F238E27FC236}">
                <a16:creationId xmlns:a16="http://schemas.microsoft.com/office/drawing/2014/main" id="{6EEDF67B-AFD4-CF20-27F6-084D7232D312}"/>
              </a:ext>
            </a:extLst>
          </p:cNvPr>
          <p:cNvSpPr txBox="1"/>
          <p:nvPr/>
        </p:nvSpPr>
        <p:spPr>
          <a:xfrm>
            <a:off x="561512" y="1030497"/>
            <a:ext cx="11079626" cy="5586145"/>
          </a:xfrm>
          <a:prstGeom prst="rect">
            <a:avLst/>
          </a:prstGeom>
          <a:noFill/>
        </p:spPr>
        <p:txBody>
          <a:bodyPr wrap="square">
            <a:spAutoFit/>
          </a:bodyPr>
          <a:lstStyle/>
          <a:p>
            <a:pPr marL="285750" indent="-285750" algn="just">
              <a:spcBef>
                <a:spcPts val="160"/>
              </a:spcBef>
              <a:buClr>
                <a:srgbClr val="3A3838"/>
              </a:buClr>
              <a:buSzPts val="1200"/>
              <a:buFont typeface="Wingdings" panose="05000000000000000000" pitchFamily="2" charset="2"/>
              <a:buChar char="§"/>
            </a:pPr>
            <a:r>
              <a:rPr lang="en-US" b="1" dirty="0">
                <a:latin typeface="Carlito"/>
              </a:rPr>
              <a:t>From "Motor vehicle fatalities during Memorial Day weekends, 1981–2016" : </a:t>
            </a:r>
            <a:r>
              <a:rPr lang="en-US" dirty="0">
                <a:solidFill>
                  <a:srgbClr val="0000FF"/>
                </a:solidFill>
                <a:uFill>
                  <a:solidFill>
                    <a:srgbClr val="3A3838"/>
                  </a:solidFill>
                </a:uFill>
                <a:latin typeface="Carlito"/>
                <a:hlinkClick r:id="rId3" action="ppaction://hlinkfile">
                  <a:extLst>
                    <a:ext uri="{A12FA001-AC4F-418D-AE19-62706E023703}">
                      <ahyp:hlinkClr xmlns:ahyp="http://schemas.microsoft.com/office/drawing/2018/hyperlinkcolor" val="tx"/>
                    </a:ext>
                  </a:extLst>
                </a:hlinkClick>
              </a:rPr>
              <a:t>(Tang, et al.,1981)</a:t>
            </a:r>
            <a:endParaRPr lang="en-US" dirty="0">
              <a:solidFill>
                <a:srgbClr val="0000FF"/>
              </a:solidFill>
              <a:uFill>
                <a:solidFill>
                  <a:srgbClr val="3A3838"/>
                </a:solidFill>
              </a:uFill>
              <a:latin typeface="Carlito"/>
            </a:endParaRPr>
          </a:p>
          <a:p>
            <a:pPr lvl="1" algn="just">
              <a:spcBef>
                <a:spcPts val="160"/>
              </a:spcBef>
              <a:buClr>
                <a:srgbClr val="3A3838"/>
              </a:buClr>
              <a:buSzPts val="1200"/>
            </a:pPr>
            <a:r>
              <a:rPr lang="en-US" dirty="0">
                <a:latin typeface="Carlito"/>
              </a:rPr>
              <a:t>They compared the Memorial Day weekends to accidents that occurred during the non-holiday periods. The paper considered the days, weeks, years, age, sex, and role of a driver, passenger, or pedestrian. 35% of the accidents have occurred during holiday weekends compared to non-holiday. Memorial Monday recorded the highest number of accidents during the holidays.</a:t>
            </a:r>
          </a:p>
          <a:p>
            <a:pPr marL="760730" lvl="1" algn="just">
              <a:spcBef>
                <a:spcPts val="160"/>
              </a:spcBef>
            </a:pPr>
            <a:r>
              <a:rPr lang="en-US" dirty="0">
                <a:solidFill>
                  <a:srgbClr val="3A3838"/>
                </a:solidFill>
                <a:latin typeface="Carlito"/>
              </a:rPr>
              <a:t> </a:t>
            </a:r>
          </a:p>
          <a:p>
            <a:pPr marL="285750" indent="-285750" algn="just">
              <a:spcBef>
                <a:spcPts val="160"/>
              </a:spcBef>
              <a:buClr>
                <a:srgbClr val="3A3838"/>
              </a:buClr>
              <a:buSzPts val="1200"/>
              <a:buFont typeface="Arial" panose="020B0604020202020204" pitchFamily="34" charset="0"/>
              <a:buChar char="•"/>
            </a:pPr>
            <a:r>
              <a:rPr lang="en-US" b="1" dirty="0">
                <a:latin typeface="Carlito"/>
              </a:rPr>
              <a:t>From "Paving the Way for Autonomous and Connected Vehicle Technologies in the Motor Carrier Industry." </a:t>
            </a:r>
            <a:r>
              <a:rPr lang="en-US" dirty="0">
                <a:solidFill>
                  <a:srgbClr val="0000FF"/>
                </a:solidFill>
                <a:uFill>
                  <a:solidFill>
                    <a:srgbClr val="3A3838"/>
                  </a:solidFill>
                </a:uFill>
                <a:latin typeface="Carlito"/>
                <a:hlinkClick r:id="rId4" action="ppaction://hlinkfile">
                  <a:extLst>
                    <a:ext uri="{A12FA001-AC4F-418D-AE19-62706E023703}">
                      <ahyp:hlinkClr xmlns:ahyp="http://schemas.microsoft.com/office/drawing/2018/hyperlinkcolor" val="tx"/>
                    </a:ext>
                  </a:extLst>
                </a:hlinkClick>
              </a:rPr>
              <a:t>(Bernard, et al.,2018)</a:t>
            </a:r>
            <a:endParaRPr lang="en-US" dirty="0">
              <a:latin typeface="Carlito"/>
            </a:endParaRPr>
          </a:p>
          <a:p>
            <a:pPr marL="528320" lvl="1" algn="just">
              <a:spcBef>
                <a:spcPts val="160"/>
              </a:spcBef>
            </a:pPr>
            <a:r>
              <a:rPr lang="en-US" dirty="0">
                <a:latin typeface="Carlito"/>
              </a:rPr>
              <a:t>The main aim of the report is potential safety issues and the need for infrastructure needed for the mass adoption of autonomous vehicles and CV (Connected Technologies in motorcycles. The paper has shown the benefits of these technologies like driver shortages, and mitigating driving errors.</a:t>
            </a:r>
          </a:p>
          <a:p>
            <a:pPr marL="528320" lvl="1" algn="just">
              <a:spcBef>
                <a:spcPts val="160"/>
              </a:spcBef>
            </a:pPr>
            <a:endParaRPr lang="en-US" dirty="0">
              <a:latin typeface="Carlito"/>
            </a:endParaRPr>
          </a:p>
          <a:p>
            <a:pPr marL="285750" indent="-285750" algn="just">
              <a:spcBef>
                <a:spcPts val="160"/>
              </a:spcBef>
              <a:buClr>
                <a:srgbClr val="3A3838"/>
              </a:buClr>
              <a:buSzPts val="1200"/>
              <a:buFont typeface="Wingdings" panose="05000000000000000000" pitchFamily="2" charset="2"/>
              <a:buChar char="§"/>
            </a:pPr>
            <a:r>
              <a:rPr lang="en-US" b="1" dirty="0">
                <a:latin typeface="Carlito"/>
              </a:rPr>
              <a:t>From "Investigation of Gender Differences in Large-Truck Crash Injury Severity in Missouri.</a:t>
            </a:r>
            <a:r>
              <a:rPr lang="en-US" b="1" dirty="0">
                <a:latin typeface="Carlito"/>
                <a:hlinkClick r:id="rId5" action="ppaction://hlinkfile">
                  <a:extLst>
                    <a:ext uri="{A12FA001-AC4F-418D-AE19-62706E023703}">
                      <ahyp:hlinkClr xmlns:ahyp="http://schemas.microsoft.com/office/drawing/2018/hyperlinkcolor" val="tx"/>
                    </a:ext>
                  </a:extLst>
                </a:hlinkClick>
              </a:rPr>
              <a:t>“</a:t>
            </a:r>
            <a:r>
              <a:rPr lang="en-US" b="1" dirty="0">
                <a:latin typeface="Carlito"/>
              </a:rPr>
              <a:t> </a:t>
            </a:r>
            <a:r>
              <a:rPr lang="en-US" u="sng" dirty="0">
                <a:solidFill>
                  <a:srgbClr val="0000FF"/>
                </a:solidFill>
                <a:uFill>
                  <a:solidFill>
                    <a:srgbClr val="3A3838"/>
                  </a:solidFill>
                </a:uFill>
                <a:latin typeface="Carlito"/>
                <a:hlinkClick r:id="rId5" action="ppaction://hlinkfile">
                  <a:extLst>
                    <a:ext uri="{A12FA001-AC4F-418D-AE19-62706E023703}">
                      <ahyp:hlinkClr xmlns:ahyp="http://schemas.microsoft.com/office/drawing/2018/hyperlinkcolor" val="tx"/>
                    </a:ext>
                  </a:extLst>
                </a:hlinkClick>
              </a:rPr>
              <a:t>(Bernard, et al.,2018)</a:t>
            </a:r>
            <a:r>
              <a:rPr lang="en-US" u="sng" dirty="0">
                <a:solidFill>
                  <a:srgbClr val="0000FF"/>
                </a:solidFill>
                <a:uFill>
                  <a:solidFill>
                    <a:srgbClr val="3A3838"/>
                  </a:solidFill>
                </a:uFill>
                <a:latin typeface="Carlito"/>
              </a:rPr>
              <a:t>,</a:t>
            </a:r>
            <a:endParaRPr lang="en-US" dirty="0">
              <a:latin typeface="Carlito"/>
            </a:endParaRPr>
          </a:p>
          <a:p>
            <a:pPr marL="528320" lvl="1" algn="just">
              <a:spcBef>
                <a:spcPts val="160"/>
              </a:spcBef>
            </a:pPr>
            <a:r>
              <a:rPr lang="en-US" dirty="0">
                <a:latin typeface="Carlito"/>
              </a:rPr>
              <a:t>The dataset has been taken from the Missouri State Highway Patrol STARS database and has the following variables road conditions, weather conditions, contributing circumstances, and crash injury severity. CHAID decision tree models have been applied to the crash data.</a:t>
            </a:r>
          </a:p>
          <a:p>
            <a:pPr marL="528320" lvl="1" algn="just">
              <a:spcBef>
                <a:spcPts val="160"/>
              </a:spcBef>
            </a:pPr>
            <a:endParaRPr lang="en-US" dirty="0">
              <a:latin typeface="Carlito"/>
            </a:endParaRPr>
          </a:p>
          <a:p>
            <a:pPr marL="528320" lvl="1" algn="just">
              <a:spcBef>
                <a:spcPts val="160"/>
              </a:spcBef>
            </a:pPr>
            <a:endParaRPr lang="en-US" dirty="0">
              <a:latin typeface="Carlito"/>
            </a:endParaRPr>
          </a:p>
        </p:txBody>
      </p:sp>
      <p:sp>
        <p:nvSpPr>
          <p:cNvPr id="12" name="TextBox 11">
            <a:extLst>
              <a:ext uri="{FF2B5EF4-FFF2-40B4-BE49-F238E27FC236}">
                <a16:creationId xmlns:a16="http://schemas.microsoft.com/office/drawing/2014/main" id="{03489B95-7FB4-48B1-91A2-77725351D453}"/>
              </a:ext>
            </a:extLst>
          </p:cNvPr>
          <p:cNvSpPr txBox="1"/>
          <p:nvPr/>
        </p:nvSpPr>
        <p:spPr>
          <a:xfrm>
            <a:off x="11348721" y="6539343"/>
            <a:ext cx="843280" cy="261610"/>
          </a:xfrm>
          <a:prstGeom prst="rect">
            <a:avLst/>
          </a:prstGeom>
          <a:noFill/>
          <a:ln>
            <a:noFill/>
          </a:ln>
        </p:spPr>
        <p:txBody>
          <a:bodyPr vert="horz" wrap="square" rtlCol="0">
            <a:spAutoFit/>
          </a:bodyPr>
          <a:lstStyle/>
          <a:p>
            <a:pPr algn="ctr"/>
            <a:r>
              <a:rPr lang="en-IN" sz="1100" b="1" dirty="0">
                <a:solidFill>
                  <a:schemeClr val="tx1">
                    <a:lumMod val="50000"/>
                    <a:lumOff val="50000"/>
                  </a:schemeClr>
                </a:solidFill>
              </a:rPr>
              <a:t>PAGE 6</a:t>
            </a:r>
          </a:p>
        </p:txBody>
      </p:sp>
      <p:sp>
        <p:nvSpPr>
          <p:cNvPr id="4" name="TextBox 3">
            <a:extLst>
              <a:ext uri="{FF2B5EF4-FFF2-40B4-BE49-F238E27FC236}">
                <a16:creationId xmlns:a16="http://schemas.microsoft.com/office/drawing/2014/main" id="{E3401BC2-2224-418D-018C-8769714B651E}"/>
              </a:ext>
            </a:extLst>
          </p:cNvPr>
          <p:cNvSpPr txBox="1"/>
          <p:nvPr/>
        </p:nvSpPr>
        <p:spPr>
          <a:xfrm>
            <a:off x="263524" y="395410"/>
            <a:ext cx="11593115" cy="470000"/>
          </a:xfrm>
          <a:prstGeom prst="rect">
            <a:avLst/>
          </a:prstGeom>
          <a:noFill/>
        </p:spPr>
        <p:txBody>
          <a:bodyPr wrap="square">
            <a:spAutoFit/>
          </a:bodyPr>
          <a:lstStyle/>
          <a:p>
            <a:pPr algn="ctr">
              <a:lnSpc>
                <a:spcPct val="107000"/>
              </a:lnSpc>
              <a:spcBef>
                <a:spcPts val="1200"/>
              </a:spcBef>
            </a:pPr>
            <a:r>
              <a:rPr lang="en-IN" sz="2400" b="1" u="sng" kern="0" dirty="0">
                <a:effectLst/>
                <a:latin typeface="Calibri" panose="020F0502020204030204" pitchFamily="34" charset="0"/>
                <a:ea typeface="Calibri" panose="020F0502020204030204" pitchFamily="34" charset="0"/>
                <a:cs typeface="Times New Roman" panose="02020603050405020304" pitchFamily="18" charset="0"/>
              </a:rPr>
              <a:t>LITERATURE REVIEW</a:t>
            </a:r>
            <a:r>
              <a:rPr lang="en-IN" sz="2400" b="1" u="sng" kern="0" dirty="0">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137961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67B180B-D347-4C29-9D0C-5A3FA0964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62" y="6531723"/>
            <a:ext cx="2502526" cy="276842"/>
          </a:xfrm>
          <a:prstGeom prst="rect">
            <a:avLst/>
          </a:prstGeom>
        </p:spPr>
      </p:pic>
      <p:sp>
        <p:nvSpPr>
          <p:cNvPr id="7" name="TextBox 6">
            <a:extLst>
              <a:ext uri="{FF2B5EF4-FFF2-40B4-BE49-F238E27FC236}">
                <a16:creationId xmlns:a16="http://schemas.microsoft.com/office/drawing/2014/main" id="{177B606C-8683-B2D5-2E17-B0FC50B6DEB6}"/>
              </a:ext>
            </a:extLst>
          </p:cNvPr>
          <p:cNvSpPr txBox="1"/>
          <p:nvPr/>
        </p:nvSpPr>
        <p:spPr>
          <a:xfrm>
            <a:off x="104431" y="802718"/>
            <a:ext cx="8280747" cy="470000"/>
          </a:xfrm>
          <a:prstGeom prst="rect">
            <a:avLst/>
          </a:prstGeom>
          <a:noFill/>
        </p:spPr>
        <p:txBody>
          <a:bodyPr wrap="square">
            <a:spAutoFit/>
          </a:bodyPr>
          <a:lstStyle/>
          <a:p>
            <a:pPr algn="ctr">
              <a:lnSpc>
                <a:spcPct val="107000"/>
              </a:lnSpc>
              <a:spcBef>
                <a:spcPts val="1200"/>
              </a:spcBef>
            </a:pPr>
            <a:r>
              <a:rPr lang="en-IN" sz="2400" b="1" u="sng" kern="0" dirty="0">
                <a:effectLst/>
                <a:latin typeface="Calibri" panose="020F0502020204030204" pitchFamily="34" charset="0"/>
                <a:ea typeface="Times New Roman" panose="02020603050405020304" pitchFamily="18" charset="0"/>
                <a:cs typeface="Times New Roman" panose="02020603050405020304" pitchFamily="18" charset="0"/>
              </a:rPr>
              <a:t>DATA ANALYSIS</a:t>
            </a:r>
            <a:endParaRPr lang="en-IN" sz="2400" b="1" kern="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E520B73-4D83-F27B-246A-07E90F7D106A}"/>
              </a:ext>
            </a:extLst>
          </p:cNvPr>
          <p:cNvSpPr txBox="1"/>
          <p:nvPr/>
        </p:nvSpPr>
        <p:spPr>
          <a:xfrm>
            <a:off x="551210" y="1540769"/>
            <a:ext cx="7633369" cy="3693319"/>
          </a:xfrm>
          <a:prstGeom prst="rect">
            <a:avLst/>
          </a:prstGeom>
          <a:noFill/>
        </p:spPr>
        <p:txBody>
          <a:bodyPr wrap="square">
            <a:spAutoFit/>
          </a:bodyPr>
          <a:lstStyle/>
          <a:p>
            <a:pPr algn="just"/>
            <a:endParaRPr lang="en-US" dirty="0">
              <a:latin typeface="Times New Roman" panose="02020603050405020304" pitchFamily="18" charset="0"/>
              <a:ea typeface="Carlito"/>
              <a:cs typeface="Carlito"/>
            </a:endParaRPr>
          </a:p>
          <a:p>
            <a:pPr algn="just"/>
            <a:r>
              <a:rPr lang="en-US" sz="1800" dirty="0">
                <a:effectLst/>
                <a:latin typeface="Times New Roman" panose="02020603050405020304" pitchFamily="18" charset="0"/>
                <a:ea typeface="Carlito"/>
              </a:rPr>
              <a:t>     As our primary focus is to analyze and predict severity of injury, we classified this data into different visual representations for enhanced analysis. We used stack bar, heatmap and pie-chart to represent these injury types, as you can see in the below figures. Injury figure illustrates the distribution of various injury types. Upon analysis, it becomes apparent that a significant proportion of drivers experience minor injuries, while the occurrence of fatal injuries is comparatively low, with a percentage of only 6.5. Approximately 28.5% of drivers suffer from moderate injuries. Stacked bar has observations made upon analyzing the stacked bar chart depicting the timings of various types of injuries. It was observed that the occurrence of minor injuries was relatively low after midnight. On the other hand, a significant number of moderate injuries were recorded after 3 PM, which gradually decreased as the day progressed and approached 9 PM. </a:t>
            </a:r>
            <a:endParaRPr lang="en-US" dirty="0">
              <a:latin typeface="Times New Roman" panose="02020603050405020304" pitchFamily="18" charset="0"/>
              <a:ea typeface="Carlito"/>
              <a:cs typeface="Carlito"/>
            </a:endParaRPr>
          </a:p>
        </p:txBody>
      </p:sp>
      <p:sp>
        <p:nvSpPr>
          <p:cNvPr id="11" name="TextBox 10">
            <a:extLst>
              <a:ext uri="{FF2B5EF4-FFF2-40B4-BE49-F238E27FC236}">
                <a16:creationId xmlns:a16="http://schemas.microsoft.com/office/drawing/2014/main" id="{31C4EFC9-B618-42B3-AA1F-DC82D109E299}"/>
              </a:ext>
            </a:extLst>
          </p:cNvPr>
          <p:cNvSpPr txBox="1"/>
          <p:nvPr/>
        </p:nvSpPr>
        <p:spPr>
          <a:xfrm>
            <a:off x="11348721" y="6539343"/>
            <a:ext cx="843280" cy="261610"/>
          </a:xfrm>
          <a:prstGeom prst="rect">
            <a:avLst/>
          </a:prstGeom>
          <a:noFill/>
          <a:ln>
            <a:noFill/>
          </a:ln>
        </p:spPr>
        <p:txBody>
          <a:bodyPr vert="horz" wrap="square" rtlCol="0">
            <a:spAutoFit/>
          </a:bodyPr>
          <a:lstStyle/>
          <a:p>
            <a:pPr algn="ctr"/>
            <a:r>
              <a:rPr lang="en-IN" sz="1100" b="1" dirty="0">
                <a:solidFill>
                  <a:schemeClr val="tx1">
                    <a:lumMod val="50000"/>
                    <a:lumOff val="50000"/>
                  </a:schemeClr>
                </a:solidFill>
              </a:rPr>
              <a:t>PAGE 7</a:t>
            </a:r>
          </a:p>
        </p:txBody>
      </p:sp>
      <p:pic>
        <p:nvPicPr>
          <p:cNvPr id="2" name="Picture 1" descr="A picture containing text, diagram, screenshot, font&#10;&#10;Description automatically generated">
            <a:extLst>
              <a:ext uri="{FF2B5EF4-FFF2-40B4-BE49-F238E27FC236}">
                <a16:creationId xmlns:a16="http://schemas.microsoft.com/office/drawing/2014/main" id="{74D0BC26-C285-8823-A485-1453383202ED}"/>
              </a:ext>
            </a:extLst>
          </p:cNvPr>
          <p:cNvPicPr>
            <a:picLocks noChangeAspect="1"/>
          </p:cNvPicPr>
          <p:nvPr/>
        </p:nvPicPr>
        <p:blipFill rotWithShape="1">
          <a:blip r:embed="rId3"/>
          <a:srcRect l="1718"/>
          <a:stretch/>
        </p:blipFill>
        <p:spPr bwMode="auto">
          <a:xfrm>
            <a:off x="8551031" y="312675"/>
            <a:ext cx="3045474" cy="2704258"/>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D8902A50-0F7C-67CF-FDE4-E76E11C4C9E9}"/>
              </a:ext>
            </a:extLst>
          </p:cNvPr>
          <p:cNvSpPr txBox="1"/>
          <p:nvPr/>
        </p:nvSpPr>
        <p:spPr>
          <a:xfrm>
            <a:off x="9480376" y="2982953"/>
            <a:ext cx="1368152" cy="276999"/>
          </a:xfrm>
          <a:prstGeom prst="rect">
            <a:avLst/>
          </a:prstGeom>
          <a:noFill/>
        </p:spPr>
        <p:txBody>
          <a:bodyPr wrap="square">
            <a:spAutoFit/>
          </a:bodyPr>
          <a:lstStyle/>
          <a:p>
            <a:r>
              <a:rPr lang="en-US" sz="1200" dirty="0">
                <a:solidFill>
                  <a:srgbClr val="000000"/>
                </a:solidFill>
                <a:latin typeface="Times New Roman" panose="02020603050405020304" pitchFamily="18" charset="0"/>
                <a:ea typeface="Carlito"/>
              </a:rPr>
              <a:t>Injury</a:t>
            </a:r>
            <a:r>
              <a:rPr lang="en-US" sz="1200" dirty="0">
                <a:effectLst/>
                <a:latin typeface="Times New Roman" panose="02020603050405020304" pitchFamily="18" charset="0"/>
                <a:ea typeface="Carlito"/>
              </a:rPr>
              <a:t> </a:t>
            </a:r>
            <a:r>
              <a:rPr lang="en-US" sz="1200" dirty="0">
                <a:solidFill>
                  <a:srgbClr val="000000"/>
                </a:solidFill>
                <a:effectLst/>
                <a:latin typeface="Times New Roman" panose="02020603050405020304" pitchFamily="18" charset="0"/>
                <a:ea typeface="Carlito"/>
              </a:rPr>
              <a:t>Distribution</a:t>
            </a:r>
            <a:endParaRPr lang="en-IN" sz="1200" dirty="0"/>
          </a:p>
        </p:txBody>
      </p:sp>
      <p:pic>
        <p:nvPicPr>
          <p:cNvPr id="9" name="Picture 8" descr="A picture containing text, screenshot, font, diagram&#10;&#10;Description automatically generated">
            <a:extLst>
              <a:ext uri="{FF2B5EF4-FFF2-40B4-BE49-F238E27FC236}">
                <a16:creationId xmlns:a16="http://schemas.microsoft.com/office/drawing/2014/main" id="{9DF44DBA-1F53-1A49-5B33-413ACC5DC2D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28248" y="3429000"/>
            <a:ext cx="3491041" cy="2664296"/>
          </a:xfrm>
          <a:prstGeom prst="rect">
            <a:avLst/>
          </a:prstGeom>
          <a:noFill/>
          <a:ln>
            <a:noFill/>
          </a:ln>
        </p:spPr>
      </p:pic>
      <p:sp>
        <p:nvSpPr>
          <p:cNvPr id="14" name="TextBox 13">
            <a:extLst>
              <a:ext uri="{FF2B5EF4-FFF2-40B4-BE49-F238E27FC236}">
                <a16:creationId xmlns:a16="http://schemas.microsoft.com/office/drawing/2014/main" id="{A121687F-8E39-7713-3B20-4C7DB9645E6F}"/>
              </a:ext>
            </a:extLst>
          </p:cNvPr>
          <p:cNvSpPr txBox="1"/>
          <p:nvPr/>
        </p:nvSpPr>
        <p:spPr>
          <a:xfrm>
            <a:off x="9222298" y="6028287"/>
            <a:ext cx="2374207" cy="288032"/>
          </a:xfrm>
          <a:prstGeom prst="rect">
            <a:avLst/>
          </a:prstGeom>
          <a:noFill/>
        </p:spPr>
        <p:txBody>
          <a:bodyPr wrap="square">
            <a:spAutoFit/>
          </a:bodyPr>
          <a:lstStyle/>
          <a:p>
            <a:r>
              <a:rPr lang="en-US" sz="1200" dirty="0">
                <a:solidFill>
                  <a:srgbClr val="000000"/>
                </a:solidFill>
                <a:effectLst/>
                <a:latin typeface="Times New Roman" panose="02020603050405020304" pitchFamily="18" charset="0"/>
                <a:ea typeface="Carlito"/>
              </a:rPr>
              <a:t>Stacked bar: Injury Type vs Time</a:t>
            </a:r>
            <a:endParaRPr lang="en-IN" sz="1200" dirty="0"/>
          </a:p>
        </p:txBody>
      </p:sp>
    </p:spTree>
    <p:extLst>
      <p:ext uri="{BB962C8B-B14F-4D97-AF65-F5344CB8AC3E}">
        <p14:creationId xmlns:p14="http://schemas.microsoft.com/office/powerpoint/2010/main" val="911488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67B180B-D347-4C29-9D0C-5A3FA0964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62" y="6531723"/>
            <a:ext cx="2502526" cy="276842"/>
          </a:xfrm>
          <a:prstGeom prst="rect">
            <a:avLst/>
          </a:prstGeom>
        </p:spPr>
      </p:pic>
      <p:sp>
        <p:nvSpPr>
          <p:cNvPr id="11" name="TextBox 10">
            <a:extLst>
              <a:ext uri="{FF2B5EF4-FFF2-40B4-BE49-F238E27FC236}">
                <a16:creationId xmlns:a16="http://schemas.microsoft.com/office/drawing/2014/main" id="{31C4EFC9-B618-42B3-AA1F-DC82D109E299}"/>
              </a:ext>
            </a:extLst>
          </p:cNvPr>
          <p:cNvSpPr txBox="1"/>
          <p:nvPr/>
        </p:nvSpPr>
        <p:spPr>
          <a:xfrm>
            <a:off x="11348721" y="6539343"/>
            <a:ext cx="843280" cy="261610"/>
          </a:xfrm>
          <a:prstGeom prst="rect">
            <a:avLst/>
          </a:prstGeom>
          <a:noFill/>
          <a:ln>
            <a:noFill/>
          </a:ln>
        </p:spPr>
        <p:txBody>
          <a:bodyPr vert="horz" wrap="square" rtlCol="0">
            <a:spAutoFit/>
          </a:bodyPr>
          <a:lstStyle/>
          <a:p>
            <a:pPr algn="ctr"/>
            <a:r>
              <a:rPr lang="en-IN" sz="1100" b="1" dirty="0">
                <a:solidFill>
                  <a:schemeClr val="tx1">
                    <a:lumMod val="50000"/>
                    <a:lumOff val="50000"/>
                  </a:schemeClr>
                </a:solidFill>
              </a:rPr>
              <a:t>PAGE 8</a:t>
            </a:r>
          </a:p>
        </p:txBody>
      </p:sp>
      <p:sp>
        <p:nvSpPr>
          <p:cNvPr id="6" name="TextBox 5">
            <a:extLst>
              <a:ext uri="{FF2B5EF4-FFF2-40B4-BE49-F238E27FC236}">
                <a16:creationId xmlns:a16="http://schemas.microsoft.com/office/drawing/2014/main" id="{C7A19471-501B-DD30-AE4B-92C20130466D}"/>
              </a:ext>
            </a:extLst>
          </p:cNvPr>
          <p:cNvSpPr txBox="1"/>
          <p:nvPr/>
        </p:nvSpPr>
        <p:spPr>
          <a:xfrm>
            <a:off x="551384" y="1556792"/>
            <a:ext cx="4968552" cy="3785652"/>
          </a:xfrm>
          <a:prstGeom prst="rect">
            <a:avLst/>
          </a:prstGeom>
          <a:noFill/>
        </p:spPr>
        <p:txBody>
          <a:bodyPr wrap="square">
            <a:spAutoFit/>
          </a:bodyPr>
          <a:lstStyle/>
          <a:p>
            <a:pPr algn="just"/>
            <a:r>
              <a:rPr lang="en-US" sz="2000" dirty="0">
                <a:effectLst/>
                <a:latin typeface="Times New Roman" panose="02020603050405020304" pitchFamily="18" charset="0"/>
                <a:ea typeface="Carlito"/>
                <a:cs typeface="Carlito"/>
              </a:rPr>
              <a:t>      Following these observations, we use co-ordinates data in dataset to map each other and assess the data for counties and places where the crashes happen. Key take-away from this observation is to know the location where the crashes happen frequently, so we can implement necessary measures to mitigate these incidents. We use heatmap to pinpoint the exact location of incident using co-ordinates recorded in the crash incident. Figure depicts the incidents that took place in a particular area. </a:t>
            </a:r>
          </a:p>
        </p:txBody>
      </p:sp>
      <p:pic>
        <p:nvPicPr>
          <p:cNvPr id="9" name="Picture 8" descr="A picture containing map, text, atlas&#10;&#10;Description automatically generated">
            <a:extLst>
              <a:ext uri="{FF2B5EF4-FFF2-40B4-BE49-F238E27FC236}">
                <a16:creationId xmlns:a16="http://schemas.microsoft.com/office/drawing/2014/main" id="{5A585272-2CAF-70B9-912B-921838317943}"/>
              </a:ext>
            </a:extLst>
          </p:cNvPr>
          <p:cNvPicPr>
            <a:picLocks noChangeAspect="1"/>
          </p:cNvPicPr>
          <p:nvPr/>
        </p:nvPicPr>
        <p:blipFill>
          <a:blip r:embed="rId3"/>
          <a:stretch>
            <a:fillRect/>
          </a:stretch>
        </p:blipFill>
        <p:spPr>
          <a:xfrm>
            <a:off x="5701848" y="1268760"/>
            <a:ext cx="6082784" cy="4320480"/>
          </a:xfrm>
          <a:prstGeom prst="rect">
            <a:avLst/>
          </a:prstGeom>
        </p:spPr>
      </p:pic>
      <p:sp>
        <p:nvSpPr>
          <p:cNvPr id="14" name="TextBox 13">
            <a:extLst>
              <a:ext uri="{FF2B5EF4-FFF2-40B4-BE49-F238E27FC236}">
                <a16:creationId xmlns:a16="http://schemas.microsoft.com/office/drawing/2014/main" id="{21C7F15C-14BD-CB5E-5224-C3628C7F52F7}"/>
              </a:ext>
            </a:extLst>
          </p:cNvPr>
          <p:cNvSpPr txBox="1"/>
          <p:nvPr/>
        </p:nvSpPr>
        <p:spPr>
          <a:xfrm>
            <a:off x="5701848" y="5672330"/>
            <a:ext cx="6192454" cy="307777"/>
          </a:xfrm>
          <a:prstGeom prst="rect">
            <a:avLst/>
          </a:prstGeom>
          <a:noFill/>
        </p:spPr>
        <p:txBody>
          <a:bodyPr wrap="square">
            <a:spAutoFit/>
          </a:bodyPr>
          <a:lstStyle/>
          <a:p>
            <a:pPr algn="ctr"/>
            <a:r>
              <a:rPr lang="en-US" sz="1400" dirty="0">
                <a:solidFill>
                  <a:srgbClr val="000000"/>
                </a:solidFill>
                <a:effectLst/>
                <a:latin typeface="Times New Roman" panose="02020603050405020304" pitchFamily="18" charset="0"/>
                <a:ea typeface="Carlito"/>
                <a:cs typeface="Carlito"/>
              </a:rPr>
              <a:t>Heatmap: Place of Incident using Latitude and Longitude in dataset.</a:t>
            </a:r>
            <a:endParaRPr lang="en-IN" sz="1200" dirty="0">
              <a:effectLst/>
              <a:latin typeface="Carlito"/>
              <a:ea typeface="Carlito"/>
              <a:cs typeface="Carlito"/>
            </a:endParaRPr>
          </a:p>
        </p:txBody>
      </p:sp>
      <p:sp>
        <p:nvSpPr>
          <p:cNvPr id="2" name="TextBox 1">
            <a:extLst>
              <a:ext uri="{FF2B5EF4-FFF2-40B4-BE49-F238E27FC236}">
                <a16:creationId xmlns:a16="http://schemas.microsoft.com/office/drawing/2014/main" id="{2752F4B3-6AC7-782F-5FBD-391F23999E20}"/>
              </a:ext>
            </a:extLst>
          </p:cNvPr>
          <p:cNvSpPr txBox="1"/>
          <p:nvPr/>
        </p:nvSpPr>
        <p:spPr>
          <a:xfrm>
            <a:off x="1343614" y="561781"/>
            <a:ext cx="8280747" cy="470000"/>
          </a:xfrm>
          <a:prstGeom prst="rect">
            <a:avLst/>
          </a:prstGeom>
          <a:noFill/>
        </p:spPr>
        <p:txBody>
          <a:bodyPr wrap="square">
            <a:spAutoFit/>
          </a:bodyPr>
          <a:lstStyle/>
          <a:p>
            <a:pPr algn="ctr">
              <a:lnSpc>
                <a:spcPct val="107000"/>
              </a:lnSpc>
              <a:spcBef>
                <a:spcPts val="1200"/>
              </a:spcBef>
            </a:pPr>
            <a:r>
              <a:rPr lang="en-IN" sz="2400" b="1" u="sng" kern="0" dirty="0">
                <a:effectLst/>
                <a:latin typeface="Calibri" panose="020F0502020204030204" pitchFamily="34" charset="0"/>
                <a:ea typeface="Times New Roman" panose="02020603050405020304" pitchFamily="18" charset="0"/>
                <a:cs typeface="Times New Roman" panose="02020603050405020304" pitchFamily="18" charset="0"/>
              </a:rPr>
              <a:t>DATA ANALYSIS </a:t>
            </a:r>
            <a:r>
              <a:rPr lang="en-IN" sz="2400" b="1" kern="0" dirty="0">
                <a:effectLst/>
                <a:latin typeface="Calibri" panose="020F0502020204030204" pitchFamily="34" charset="0"/>
                <a:ea typeface="Times New Roman" panose="02020603050405020304" pitchFamily="18" charset="0"/>
                <a:cs typeface="Times New Roman" panose="02020603050405020304" pitchFamily="18" charset="0"/>
              </a:rPr>
              <a:t>(continued)</a:t>
            </a:r>
            <a:endParaRPr lang="en-IN" sz="2400" b="1" kern="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5177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67B180B-D347-4C29-9D0C-5A3FA0964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62" y="6531723"/>
            <a:ext cx="2502526" cy="276842"/>
          </a:xfrm>
          <a:prstGeom prst="rect">
            <a:avLst/>
          </a:prstGeom>
        </p:spPr>
      </p:pic>
      <p:sp>
        <p:nvSpPr>
          <p:cNvPr id="11" name="TextBox 10">
            <a:extLst>
              <a:ext uri="{FF2B5EF4-FFF2-40B4-BE49-F238E27FC236}">
                <a16:creationId xmlns:a16="http://schemas.microsoft.com/office/drawing/2014/main" id="{31C4EFC9-B618-42B3-AA1F-DC82D109E299}"/>
              </a:ext>
            </a:extLst>
          </p:cNvPr>
          <p:cNvSpPr txBox="1"/>
          <p:nvPr/>
        </p:nvSpPr>
        <p:spPr>
          <a:xfrm>
            <a:off x="11348721" y="6539343"/>
            <a:ext cx="843280" cy="261610"/>
          </a:xfrm>
          <a:prstGeom prst="rect">
            <a:avLst/>
          </a:prstGeom>
          <a:noFill/>
          <a:ln>
            <a:noFill/>
          </a:ln>
        </p:spPr>
        <p:txBody>
          <a:bodyPr vert="horz" wrap="square" rtlCol="0">
            <a:spAutoFit/>
          </a:bodyPr>
          <a:lstStyle/>
          <a:p>
            <a:pPr algn="ctr"/>
            <a:r>
              <a:rPr lang="en-IN" sz="1100" b="1" dirty="0">
                <a:solidFill>
                  <a:schemeClr val="tx1">
                    <a:lumMod val="50000"/>
                    <a:lumOff val="50000"/>
                  </a:schemeClr>
                </a:solidFill>
              </a:rPr>
              <a:t>PAGE 9</a:t>
            </a:r>
          </a:p>
        </p:txBody>
      </p:sp>
      <p:sp>
        <p:nvSpPr>
          <p:cNvPr id="6" name="TextBox 5">
            <a:extLst>
              <a:ext uri="{FF2B5EF4-FFF2-40B4-BE49-F238E27FC236}">
                <a16:creationId xmlns:a16="http://schemas.microsoft.com/office/drawing/2014/main" id="{C7A19471-501B-DD30-AE4B-92C20130466D}"/>
              </a:ext>
            </a:extLst>
          </p:cNvPr>
          <p:cNvSpPr txBox="1"/>
          <p:nvPr/>
        </p:nvSpPr>
        <p:spPr>
          <a:xfrm>
            <a:off x="742728" y="834378"/>
            <a:ext cx="11449272" cy="400110"/>
          </a:xfrm>
          <a:prstGeom prst="rect">
            <a:avLst/>
          </a:prstGeom>
          <a:noFill/>
        </p:spPr>
        <p:txBody>
          <a:bodyPr wrap="square">
            <a:spAutoFit/>
          </a:bodyPr>
          <a:lstStyle/>
          <a:p>
            <a:pPr algn="ctr"/>
            <a:r>
              <a:rPr lang="en-US" sz="2000" dirty="0">
                <a:latin typeface="Times New Roman" panose="02020603050405020304" pitchFamily="18" charset="0"/>
                <a:ea typeface="Carlito"/>
                <a:cs typeface="Carlito"/>
              </a:rPr>
              <a:t>Visual Representation of statistics mapped to injury type with other factors are displayed below</a:t>
            </a:r>
            <a:endParaRPr lang="en-US" sz="2000" dirty="0">
              <a:effectLst/>
              <a:latin typeface="Times New Roman" panose="02020603050405020304" pitchFamily="18" charset="0"/>
              <a:ea typeface="Carlito"/>
              <a:cs typeface="Carlito"/>
            </a:endParaRPr>
          </a:p>
        </p:txBody>
      </p:sp>
      <p:sp>
        <p:nvSpPr>
          <p:cNvPr id="14" name="TextBox 13">
            <a:extLst>
              <a:ext uri="{FF2B5EF4-FFF2-40B4-BE49-F238E27FC236}">
                <a16:creationId xmlns:a16="http://schemas.microsoft.com/office/drawing/2014/main" id="{21C7F15C-14BD-CB5E-5224-C3628C7F52F7}"/>
              </a:ext>
            </a:extLst>
          </p:cNvPr>
          <p:cNvSpPr txBox="1"/>
          <p:nvPr/>
        </p:nvSpPr>
        <p:spPr>
          <a:xfrm>
            <a:off x="5519936" y="6073551"/>
            <a:ext cx="6192454" cy="307777"/>
          </a:xfrm>
          <a:prstGeom prst="rect">
            <a:avLst/>
          </a:prstGeom>
          <a:noFill/>
        </p:spPr>
        <p:txBody>
          <a:bodyPr wrap="square">
            <a:spAutoFit/>
          </a:bodyPr>
          <a:lstStyle/>
          <a:p>
            <a:pPr algn="ctr"/>
            <a:r>
              <a:rPr lang="en-US" sz="1400" dirty="0">
                <a:solidFill>
                  <a:srgbClr val="000000"/>
                </a:solidFill>
                <a:effectLst/>
                <a:latin typeface="Times New Roman" panose="02020603050405020304" pitchFamily="18" charset="0"/>
                <a:ea typeface="Carlito"/>
                <a:cs typeface="Carlito"/>
              </a:rPr>
              <a:t>Heatmap: Place of Incident using Latitude and Longitude in dataset.</a:t>
            </a:r>
            <a:endParaRPr lang="en-IN" sz="1200" dirty="0">
              <a:effectLst/>
              <a:latin typeface="Carlito"/>
              <a:ea typeface="Carlito"/>
              <a:cs typeface="Carlito"/>
            </a:endParaRPr>
          </a:p>
        </p:txBody>
      </p:sp>
      <p:sp>
        <p:nvSpPr>
          <p:cNvPr id="2" name="TextBox 1">
            <a:extLst>
              <a:ext uri="{FF2B5EF4-FFF2-40B4-BE49-F238E27FC236}">
                <a16:creationId xmlns:a16="http://schemas.microsoft.com/office/drawing/2014/main" id="{2752F4B3-6AC7-782F-5FBD-391F23999E20}"/>
              </a:ext>
            </a:extLst>
          </p:cNvPr>
          <p:cNvSpPr txBox="1"/>
          <p:nvPr/>
        </p:nvSpPr>
        <p:spPr>
          <a:xfrm>
            <a:off x="1955626" y="241892"/>
            <a:ext cx="8280747" cy="470000"/>
          </a:xfrm>
          <a:prstGeom prst="rect">
            <a:avLst/>
          </a:prstGeom>
          <a:noFill/>
        </p:spPr>
        <p:txBody>
          <a:bodyPr wrap="square">
            <a:spAutoFit/>
          </a:bodyPr>
          <a:lstStyle/>
          <a:p>
            <a:pPr algn="ctr">
              <a:lnSpc>
                <a:spcPct val="107000"/>
              </a:lnSpc>
              <a:spcBef>
                <a:spcPts val="1200"/>
              </a:spcBef>
            </a:pPr>
            <a:r>
              <a:rPr lang="en-IN" sz="2400" b="1" u="sng" kern="0" dirty="0">
                <a:effectLst/>
                <a:latin typeface="Calibri" panose="020F0502020204030204" pitchFamily="34" charset="0"/>
                <a:ea typeface="Times New Roman" panose="02020603050405020304" pitchFamily="18" charset="0"/>
                <a:cs typeface="Times New Roman" panose="02020603050405020304" pitchFamily="18" charset="0"/>
              </a:rPr>
              <a:t>DATA ANALYSIS </a:t>
            </a:r>
            <a:r>
              <a:rPr lang="en-IN" sz="2400" b="1" kern="0" dirty="0">
                <a:effectLst/>
                <a:latin typeface="Calibri" panose="020F0502020204030204" pitchFamily="34" charset="0"/>
                <a:ea typeface="Times New Roman" panose="02020603050405020304" pitchFamily="18" charset="0"/>
                <a:cs typeface="Times New Roman" panose="02020603050405020304" pitchFamily="18" charset="0"/>
              </a:rPr>
              <a:t>(continued)</a:t>
            </a:r>
            <a:endParaRPr lang="en-IN" sz="2400" b="1" kern="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3" name="Picture 2" descr="A picture containing text, diagram, parallel, screenshot&#10;&#10;Description automatically generated">
            <a:extLst>
              <a:ext uri="{FF2B5EF4-FFF2-40B4-BE49-F238E27FC236}">
                <a16:creationId xmlns:a16="http://schemas.microsoft.com/office/drawing/2014/main" id="{B60256A3-832C-B6E8-57E2-1DC4FCE857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996" y="1356974"/>
            <a:ext cx="10069725" cy="5218480"/>
          </a:xfrm>
          <a:prstGeom prst="rect">
            <a:avLst/>
          </a:prstGeom>
        </p:spPr>
      </p:pic>
    </p:spTree>
    <p:extLst>
      <p:ext uri="{BB962C8B-B14F-4D97-AF65-F5344CB8AC3E}">
        <p14:creationId xmlns:p14="http://schemas.microsoft.com/office/powerpoint/2010/main" val="1562674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2293</TotalTime>
  <Words>2007</Words>
  <Application>Microsoft Office PowerPoint</Application>
  <PresentationFormat>Widescreen</PresentationFormat>
  <Paragraphs>135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Carlito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CLASSIFICATION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v.visweswararao27@gmail.com</dc:creator>
  <cp:lastModifiedBy>Yaswanth</cp:lastModifiedBy>
  <cp:revision>54</cp:revision>
  <dcterms:created xsi:type="dcterms:W3CDTF">2022-11-14T07:29:51Z</dcterms:created>
  <dcterms:modified xsi:type="dcterms:W3CDTF">2023-05-15T06:06:44Z</dcterms:modified>
</cp:coreProperties>
</file>