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6858000" cx="12192000"/>
  <p:notesSz cx="6858000" cy="9144000"/>
  <p:embeddedFontLst>
    <p:embeddedFont>
      <p:font typeface="Raleway ExtraBold"/>
      <p:bold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9" roundtripDataSignature="AMtx7mjGR48ZEwBqwhZq6/dUryhph+6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B0058-AE02-498D-9971-5F53103190C3}">
  <a:tblStyle styleId="{8B8B0058-AE02-498D-9971-5F53103190C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alewayExtraBold-bold.fntdata"/><Relationship Id="rId25" Type="http://schemas.openxmlformats.org/officeDocument/2006/relationships/slide" Target="slides/slide17.xml"/><Relationship Id="rId28" Type="http://schemas.openxmlformats.org/officeDocument/2006/relationships/font" Target="fonts/ArialBlack-regular.fntdata"/><Relationship Id="rId27" Type="http://schemas.openxmlformats.org/officeDocument/2006/relationships/font" Target="fonts/Raleway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30"/>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30"/>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30"/>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30"/>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0"/>
          <p:cNvSpPr/>
          <p:nvPr>
            <p:ph idx="2" type="pic"/>
          </p:nvPr>
        </p:nvSpPr>
        <p:spPr>
          <a:xfrm>
            <a:off x="5183188" y="987425"/>
            <a:ext cx="6172200" cy="4873625"/>
          </a:xfrm>
          <a:prstGeom prst="rect">
            <a:avLst/>
          </a:prstGeom>
          <a:noFill/>
          <a:ln>
            <a:noFill/>
          </a:ln>
        </p:spPr>
      </p:sp>
      <p:sp>
        <p:nvSpPr>
          <p:cNvPr id="148" name="Google Shape;14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164" name="Shape 164"/>
        <p:cNvGrpSpPr/>
        <p:nvPr/>
      </p:nvGrpSpPr>
      <p:grpSpPr>
        <a:xfrm>
          <a:off x="0" y="0"/>
          <a:ext cx="0" cy="0"/>
          <a:chOff x="0" y="0"/>
          <a:chExt cx="0" cy="0"/>
        </a:xfrm>
      </p:grpSpPr>
      <p:sp>
        <p:nvSpPr>
          <p:cNvPr id="165" name="Google Shape;165;p4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4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4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9" name="Shape 169"/>
        <p:cNvGrpSpPr/>
        <p:nvPr/>
      </p:nvGrpSpPr>
      <p:grpSpPr>
        <a:xfrm>
          <a:off x="0" y="0"/>
          <a:ext cx="0" cy="0"/>
          <a:chOff x="0" y="0"/>
          <a:chExt cx="0" cy="0"/>
        </a:xfrm>
      </p:grpSpPr>
      <p:sp>
        <p:nvSpPr>
          <p:cNvPr id="170" name="Google Shape;17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7" name="Google Shape;177;p47"/>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8" name="Google Shape;178;p4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9" name="Google Shape;179;p4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80" name="Shape 180"/>
        <p:cNvGrpSpPr/>
        <p:nvPr/>
      </p:nvGrpSpPr>
      <p:grpSpPr>
        <a:xfrm>
          <a:off x="0" y="0"/>
          <a:ext cx="0" cy="0"/>
          <a:chOff x="0" y="0"/>
          <a:chExt cx="0" cy="0"/>
        </a:xfrm>
      </p:grpSpPr>
      <p:sp>
        <p:nvSpPr>
          <p:cNvPr id="181" name="Google Shape;181;p4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2" name="Google Shape;182;p48"/>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3" name="Google Shape;183;p4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84" name="Google Shape;184;p4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85" name="Shape 185"/>
        <p:cNvGrpSpPr/>
        <p:nvPr/>
      </p:nvGrpSpPr>
      <p:grpSpPr>
        <a:xfrm>
          <a:off x="0" y="0"/>
          <a:ext cx="0" cy="0"/>
          <a:chOff x="0" y="0"/>
          <a:chExt cx="0" cy="0"/>
        </a:xfrm>
      </p:grpSpPr>
      <p:sp>
        <p:nvSpPr>
          <p:cNvPr id="186" name="Google Shape;186;p49"/>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7" name="Google Shape;187;p49"/>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8" name="Google Shape;188;p49"/>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89" name="Shape 189"/>
        <p:cNvGrpSpPr/>
        <p:nvPr/>
      </p:nvGrpSpPr>
      <p:grpSpPr>
        <a:xfrm>
          <a:off x="0" y="0"/>
          <a:ext cx="0" cy="0"/>
          <a:chOff x="0" y="0"/>
          <a:chExt cx="0" cy="0"/>
        </a:xfrm>
      </p:grpSpPr>
      <p:sp>
        <p:nvSpPr>
          <p:cNvPr id="190" name="Google Shape;190;p5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1" name="Google Shape;191;p5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2" name="Google Shape;192;p50"/>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3" name="Google Shape;193;p50"/>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4" name="Google Shape;194;p50"/>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5" name="Google Shape;195;p50"/>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6" name="Google Shape;196;p50"/>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7" name="Google Shape;197;p5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8" name="Google Shape;198;p5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9" name="Google Shape;199;p50"/>
          <p:cNvSpPr/>
          <p:nvPr>
            <p:ph idx="3" type="pic"/>
          </p:nvPr>
        </p:nvSpPr>
        <p:spPr>
          <a:xfrm>
            <a:off x="815413" y="2517005"/>
            <a:ext cx="1920000" cy="1920000"/>
          </a:xfrm>
          <a:prstGeom prst="ellipse">
            <a:avLst/>
          </a:prstGeom>
          <a:solidFill>
            <a:srgbClr val="F2F2F2"/>
          </a:solidFill>
          <a:ln>
            <a:noFill/>
          </a:ln>
        </p:spPr>
      </p:sp>
      <p:sp>
        <p:nvSpPr>
          <p:cNvPr id="200" name="Google Shape;200;p50"/>
          <p:cNvSpPr/>
          <p:nvPr>
            <p:ph idx="4" type="pic"/>
          </p:nvPr>
        </p:nvSpPr>
        <p:spPr>
          <a:xfrm>
            <a:off x="3695732" y="2517005"/>
            <a:ext cx="1920000" cy="1920000"/>
          </a:xfrm>
          <a:prstGeom prst="ellipse">
            <a:avLst/>
          </a:prstGeom>
          <a:solidFill>
            <a:srgbClr val="F2F2F2"/>
          </a:solidFill>
          <a:ln>
            <a:noFill/>
          </a:ln>
        </p:spPr>
      </p:sp>
      <p:sp>
        <p:nvSpPr>
          <p:cNvPr id="201" name="Google Shape;201;p50"/>
          <p:cNvSpPr/>
          <p:nvPr>
            <p:ph idx="5" type="pic"/>
          </p:nvPr>
        </p:nvSpPr>
        <p:spPr>
          <a:xfrm>
            <a:off x="6576051" y="2517005"/>
            <a:ext cx="1920000" cy="1920000"/>
          </a:xfrm>
          <a:prstGeom prst="ellipse">
            <a:avLst/>
          </a:prstGeom>
          <a:solidFill>
            <a:srgbClr val="F2F2F2"/>
          </a:solidFill>
          <a:ln>
            <a:noFill/>
          </a:ln>
        </p:spPr>
      </p:sp>
      <p:sp>
        <p:nvSpPr>
          <p:cNvPr id="202" name="Google Shape;202;p50"/>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03" name="Shape 203"/>
        <p:cNvGrpSpPr/>
        <p:nvPr/>
      </p:nvGrpSpPr>
      <p:grpSpPr>
        <a:xfrm>
          <a:off x="0" y="0"/>
          <a:ext cx="0" cy="0"/>
          <a:chOff x="0" y="0"/>
          <a:chExt cx="0" cy="0"/>
        </a:xfrm>
      </p:grpSpPr>
      <p:sp>
        <p:nvSpPr>
          <p:cNvPr id="204" name="Google Shape;204;p51"/>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205" name="Google Shape;205;p51"/>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06" name="Shape 206"/>
        <p:cNvGrpSpPr/>
        <p:nvPr/>
      </p:nvGrpSpPr>
      <p:grpSpPr>
        <a:xfrm>
          <a:off x="0" y="0"/>
          <a:ext cx="0" cy="0"/>
          <a:chOff x="0" y="0"/>
          <a:chExt cx="0" cy="0"/>
        </a:xfrm>
      </p:grpSpPr>
      <p:sp>
        <p:nvSpPr>
          <p:cNvPr id="207" name="Google Shape;207;p52"/>
          <p:cNvSpPr/>
          <p:nvPr>
            <p:ph idx="2" type="pic"/>
          </p:nvPr>
        </p:nvSpPr>
        <p:spPr>
          <a:xfrm>
            <a:off x="0" y="990600"/>
            <a:ext cx="3887755" cy="5867400"/>
          </a:xfrm>
          <a:prstGeom prst="rect">
            <a:avLst/>
          </a:prstGeom>
          <a:solidFill>
            <a:srgbClr val="F2F2F2"/>
          </a:solidFill>
          <a:ln>
            <a:noFill/>
          </a:ln>
        </p:spPr>
      </p:sp>
      <p:sp>
        <p:nvSpPr>
          <p:cNvPr id="208" name="Google Shape;208;p52"/>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09" name="Shape 209"/>
        <p:cNvGrpSpPr/>
        <p:nvPr/>
      </p:nvGrpSpPr>
      <p:grpSpPr>
        <a:xfrm>
          <a:off x="0" y="0"/>
          <a:ext cx="0" cy="0"/>
          <a:chOff x="0" y="0"/>
          <a:chExt cx="0" cy="0"/>
        </a:xfrm>
      </p:grpSpPr>
      <p:sp>
        <p:nvSpPr>
          <p:cNvPr id="210" name="Google Shape;210;p53"/>
          <p:cNvSpPr/>
          <p:nvPr>
            <p:ph idx="2" type="pic"/>
          </p:nvPr>
        </p:nvSpPr>
        <p:spPr>
          <a:xfrm>
            <a:off x="0" y="1013496"/>
            <a:ext cx="3887755" cy="3567632"/>
          </a:xfrm>
          <a:prstGeom prst="rect">
            <a:avLst/>
          </a:prstGeom>
          <a:solidFill>
            <a:srgbClr val="F2F2F2"/>
          </a:solidFill>
          <a:ln>
            <a:noFill/>
          </a:ln>
        </p:spPr>
      </p:sp>
      <p:sp>
        <p:nvSpPr>
          <p:cNvPr id="211" name="Google Shape;211;p53"/>
          <p:cNvSpPr/>
          <p:nvPr>
            <p:ph idx="3" type="pic"/>
          </p:nvPr>
        </p:nvSpPr>
        <p:spPr>
          <a:xfrm>
            <a:off x="8304245" y="0"/>
            <a:ext cx="3887755" cy="4581128"/>
          </a:xfrm>
          <a:prstGeom prst="rect">
            <a:avLst/>
          </a:prstGeom>
          <a:solidFill>
            <a:srgbClr val="F2F2F2"/>
          </a:solidFill>
          <a:ln>
            <a:noFill/>
          </a:ln>
        </p:spPr>
      </p:sp>
      <p:sp>
        <p:nvSpPr>
          <p:cNvPr id="212" name="Google Shape;212;p53"/>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13" name="Shape 213"/>
        <p:cNvGrpSpPr/>
        <p:nvPr/>
      </p:nvGrpSpPr>
      <p:grpSpPr>
        <a:xfrm>
          <a:off x="0" y="0"/>
          <a:ext cx="0" cy="0"/>
          <a:chOff x="0" y="0"/>
          <a:chExt cx="0" cy="0"/>
        </a:xfrm>
      </p:grpSpPr>
      <p:sp>
        <p:nvSpPr>
          <p:cNvPr id="214" name="Google Shape;214;p5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5" name="Google Shape;215;p5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6" name="Google Shape;216;p54"/>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7" name="Google Shape;217;p54"/>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8" name="Google Shape;218;p54"/>
          <p:cNvSpPr/>
          <p:nvPr>
            <p:ph idx="3" type="pic"/>
          </p:nvPr>
        </p:nvSpPr>
        <p:spPr>
          <a:xfrm>
            <a:off x="595027" y="1700808"/>
            <a:ext cx="2400000" cy="2304000"/>
          </a:xfrm>
          <a:prstGeom prst="rect">
            <a:avLst/>
          </a:prstGeom>
          <a:solidFill>
            <a:srgbClr val="F2F2F2"/>
          </a:solidFill>
          <a:ln>
            <a:noFill/>
          </a:ln>
        </p:spPr>
      </p:sp>
      <p:sp>
        <p:nvSpPr>
          <p:cNvPr id="219" name="Google Shape;219;p54"/>
          <p:cNvSpPr/>
          <p:nvPr>
            <p:ph idx="4" type="pic"/>
          </p:nvPr>
        </p:nvSpPr>
        <p:spPr>
          <a:xfrm>
            <a:off x="9196973" y="4101331"/>
            <a:ext cx="2400000" cy="2304000"/>
          </a:xfrm>
          <a:prstGeom prst="rect">
            <a:avLst/>
          </a:prstGeom>
          <a:solidFill>
            <a:srgbClr val="F2F2F2"/>
          </a:solidFill>
          <a:ln>
            <a:noFill/>
          </a:ln>
        </p:spPr>
      </p:sp>
      <p:sp>
        <p:nvSpPr>
          <p:cNvPr id="220" name="Google Shape;220;p54"/>
          <p:cNvSpPr/>
          <p:nvPr>
            <p:ph idx="5" type="pic"/>
          </p:nvPr>
        </p:nvSpPr>
        <p:spPr>
          <a:xfrm>
            <a:off x="3119669" y="4101331"/>
            <a:ext cx="5952663" cy="2304000"/>
          </a:xfrm>
          <a:prstGeom prst="rect">
            <a:avLst/>
          </a:prstGeom>
          <a:solidFill>
            <a:srgbClr val="F2F2F2"/>
          </a:solidFill>
          <a:ln>
            <a:noFill/>
          </a:ln>
        </p:spPr>
      </p:sp>
      <p:sp>
        <p:nvSpPr>
          <p:cNvPr id="221" name="Google Shape;221;p54"/>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222" name="Shape 222"/>
        <p:cNvGrpSpPr/>
        <p:nvPr/>
      </p:nvGrpSpPr>
      <p:grpSpPr>
        <a:xfrm>
          <a:off x="0" y="0"/>
          <a:ext cx="0" cy="0"/>
          <a:chOff x="0" y="0"/>
          <a:chExt cx="0" cy="0"/>
        </a:xfrm>
      </p:grpSpPr>
      <p:sp>
        <p:nvSpPr>
          <p:cNvPr id="223" name="Google Shape;223;p55"/>
          <p:cNvSpPr/>
          <p:nvPr>
            <p:ph idx="2" type="pic"/>
          </p:nvPr>
        </p:nvSpPr>
        <p:spPr>
          <a:xfrm>
            <a:off x="709650" y="480055"/>
            <a:ext cx="4224469" cy="4197085"/>
          </a:xfrm>
          <a:prstGeom prst="rect">
            <a:avLst/>
          </a:prstGeom>
          <a:solidFill>
            <a:srgbClr val="F2F2F2"/>
          </a:solidFill>
          <a:ln>
            <a:noFill/>
          </a:ln>
        </p:spPr>
      </p:sp>
      <p:sp>
        <p:nvSpPr>
          <p:cNvPr id="224" name="Google Shape;224;p55"/>
          <p:cNvSpPr/>
          <p:nvPr>
            <p:ph idx="3" type="pic"/>
          </p:nvPr>
        </p:nvSpPr>
        <p:spPr>
          <a:xfrm>
            <a:off x="5126140" y="480056"/>
            <a:ext cx="6336704" cy="2296105"/>
          </a:xfrm>
          <a:prstGeom prst="rect">
            <a:avLst/>
          </a:prstGeom>
          <a:solidFill>
            <a:srgbClr val="F2F2F2"/>
          </a:solidFill>
          <a:ln>
            <a:noFill/>
          </a:ln>
        </p:spPr>
      </p:sp>
      <p:sp>
        <p:nvSpPr>
          <p:cNvPr id="225" name="Google Shape;225;p55"/>
          <p:cNvSpPr/>
          <p:nvPr>
            <p:ph idx="4" type="pic"/>
          </p:nvPr>
        </p:nvSpPr>
        <p:spPr>
          <a:xfrm>
            <a:off x="5126140" y="2948948"/>
            <a:ext cx="1968000" cy="1728192"/>
          </a:xfrm>
          <a:prstGeom prst="rect">
            <a:avLst/>
          </a:prstGeom>
          <a:solidFill>
            <a:srgbClr val="F2F2F2"/>
          </a:solidFill>
          <a:ln>
            <a:noFill/>
          </a:ln>
        </p:spPr>
      </p:sp>
      <p:sp>
        <p:nvSpPr>
          <p:cNvPr id="226" name="Google Shape;226;p55"/>
          <p:cNvSpPr/>
          <p:nvPr>
            <p:ph idx="5" type="pic"/>
          </p:nvPr>
        </p:nvSpPr>
        <p:spPr>
          <a:xfrm>
            <a:off x="7310492" y="2948948"/>
            <a:ext cx="1968000" cy="1728192"/>
          </a:xfrm>
          <a:prstGeom prst="rect">
            <a:avLst/>
          </a:prstGeom>
          <a:solidFill>
            <a:srgbClr val="F2F2F2"/>
          </a:solidFill>
          <a:ln>
            <a:noFill/>
          </a:ln>
        </p:spPr>
      </p:sp>
      <p:sp>
        <p:nvSpPr>
          <p:cNvPr id="227" name="Google Shape;227;p55"/>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228" name="Shape 228"/>
        <p:cNvGrpSpPr/>
        <p:nvPr/>
      </p:nvGrpSpPr>
      <p:grpSpPr>
        <a:xfrm>
          <a:off x="0" y="0"/>
          <a:ext cx="0" cy="0"/>
          <a:chOff x="0" y="0"/>
          <a:chExt cx="0" cy="0"/>
        </a:xfrm>
      </p:grpSpPr>
      <p:sp>
        <p:nvSpPr>
          <p:cNvPr id="229" name="Google Shape;229;p5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0" name="Google Shape;230;p5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231" name="Google Shape;231;p56"/>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232" name="Google Shape;232;p56"/>
          <p:cNvSpPr/>
          <p:nvPr>
            <p:ph idx="3" type="pic"/>
          </p:nvPr>
        </p:nvSpPr>
        <p:spPr>
          <a:xfrm>
            <a:off x="5705875" y="2485912"/>
            <a:ext cx="4832891" cy="3124239"/>
          </a:xfrm>
          <a:prstGeom prst="rect">
            <a:avLst/>
          </a:prstGeom>
          <a:solidFill>
            <a:srgbClr val="F2F2F2"/>
          </a:solidFill>
          <a:ln>
            <a:noFill/>
          </a:ln>
        </p:spPr>
      </p:sp>
      <p:sp>
        <p:nvSpPr>
          <p:cNvPr id="233" name="Google Shape;233;p56"/>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34" name="Google Shape;234;p56"/>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35" name="Shape 235"/>
        <p:cNvGrpSpPr/>
        <p:nvPr/>
      </p:nvGrpSpPr>
      <p:grpSpPr>
        <a:xfrm>
          <a:off x="0" y="0"/>
          <a:ext cx="0" cy="0"/>
          <a:chOff x="0" y="0"/>
          <a:chExt cx="0" cy="0"/>
        </a:xfrm>
      </p:grpSpPr>
      <p:sp>
        <p:nvSpPr>
          <p:cNvPr id="236" name="Google Shape;236;p5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7" name="Google Shape;237;p5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238" name="Google Shape;238;p57"/>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239" name="Google Shape;239;p57"/>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240" name="Google Shape;240;p57"/>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241" name="Google Shape;241;p57"/>
          <p:cNvSpPr/>
          <p:nvPr>
            <p:ph idx="3" type="pic"/>
          </p:nvPr>
        </p:nvSpPr>
        <p:spPr>
          <a:xfrm>
            <a:off x="909901" y="1957962"/>
            <a:ext cx="3073864" cy="2080028"/>
          </a:xfrm>
          <a:prstGeom prst="rect">
            <a:avLst/>
          </a:prstGeom>
          <a:solidFill>
            <a:srgbClr val="F2F2F2"/>
          </a:solidFill>
          <a:ln>
            <a:noFill/>
          </a:ln>
        </p:spPr>
      </p:sp>
      <p:sp>
        <p:nvSpPr>
          <p:cNvPr id="242" name="Google Shape;242;p57"/>
          <p:cNvSpPr/>
          <p:nvPr>
            <p:ph idx="4" type="pic"/>
          </p:nvPr>
        </p:nvSpPr>
        <p:spPr>
          <a:xfrm>
            <a:off x="4539561" y="1957962"/>
            <a:ext cx="3073864" cy="2080028"/>
          </a:xfrm>
          <a:prstGeom prst="rect">
            <a:avLst/>
          </a:prstGeom>
          <a:solidFill>
            <a:srgbClr val="F2F2F2"/>
          </a:solidFill>
          <a:ln>
            <a:noFill/>
          </a:ln>
        </p:spPr>
      </p:sp>
      <p:sp>
        <p:nvSpPr>
          <p:cNvPr id="243" name="Google Shape;243;p57"/>
          <p:cNvSpPr/>
          <p:nvPr>
            <p:ph idx="5" type="pic"/>
          </p:nvPr>
        </p:nvSpPr>
        <p:spPr>
          <a:xfrm>
            <a:off x="8169221" y="1957962"/>
            <a:ext cx="3073864" cy="2080028"/>
          </a:xfrm>
          <a:prstGeom prst="rect">
            <a:avLst/>
          </a:prstGeom>
          <a:solidFill>
            <a:srgbClr val="F2F2F2"/>
          </a:solidFill>
          <a:ln>
            <a:noFill/>
          </a:ln>
        </p:spPr>
      </p:sp>
      <p:sp>
        <p:nvSpPr>
          <p:cNvPr id="244" name="Google Shape;244;p5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45" name="Google Shape;245;p5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246" name="Shape 246"/>
        <p:cNvGrpSpPr/>
        <p:nvPr/>
      </p:nvGrpSpPr>
      <p:grpSpPr>
        <a:xfrm>
          <a:off x="0" y="0"/>
          <a:ext cx="0" cy="0"/>
          <a:chOff x="0" y="0"/>
          <a:chExt cx="0" cy="0"/>
        </a:xfrm>
      </p:grpSpPr>
      <p:sp>
        <p:nvSpPr>
          <p:cNvPr id="247" name="Google Shape;247;p58"/>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48" name="Shape 248"/>
        <p:cNvGrpSpPr/>
        <p:nvPr/>
      </p:nvGrpSpPr>
      <p:grpSpPr>
        <a:xfrm>
          <a:off x="0" y="0"/>
          <a:ext cx="0" cy="0"/>
          <a:chOff x="0" y="0"/>
          <a:chExt cx="0" cy="0"/>
        </a:xfrm>
      </p:grpSpPr>
      <p:sp>
        <p:nvSpPr>
          <p:cNvPr id="249" name="Google Shape;249;p59"/>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250" name="Google Shape;250;p59"/>
          <p:cNvGrpSpPr/>
          <p:nvPr/>
        </p:nvGrpSpPr>
        <p:grpSpPr>
          <a:xfrm>
            <a:off x="472011" y="1508786"/>
            <a:ext cx="3799787" cy="4865561"/>
            <a:chOff x="354008" y="1131589"/>
            <a:chExt cx="2849840" cy="3649171"/>
          </a:xfrm>
        </p:grpSpPr>
        <p:sp>
          <p:nvSpPr>
            <p:cNvPr id="251" name="Google Shape;251;p59"/>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2" name="Google Shape;252;p59"/>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3" name="Google Shape;253;p59"/>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4.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61" name="Google Shape;26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APEX INSTITUTE OF TECHNOLOGY</a:t>
            </a:r>
            <a:endParaRPr b="0" i="0" sz="2400" u="none" cap="none" strike="noStrike">
              <a:solidFill>
                <a:srgbClr val="000000"/>
              </a:solidFill>
              <a:latin typeface="Calibri"/>
              <a:ea typeface="Calibri"/>
              <a:cs typeface="Calibri"/>
              <a:sym typeface="Calibri"/>
            </a:endParaRPr>
          </a:p>
        </p:txBody>
      </p:sp>
      <p:sp>
        <p:nvSpPr>
          <p:cNvPr id="264" name="Google Shape;264;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266" name="Google Shape;266;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1"/>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268" name="Google Shape;268;p1"/>
          <p:cNvSpPr txBox="1"/>
          <p:nvPr/>
        </p:nvSpPr>
        <p:spPr>
          <a:xfrm>
            <a:off x="1657138" y="443068"/>
            <a:ext cx="84770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Black"/>
                <a:ea typeface="Arial Black"/>
                <a:cs typeface="Arial Black"/>
                <a:sym typeface="Arial Black"/>
              </a:rPr>
              <a:t>Project title</a:t>
            </a:r>
            <a:endParaRPr b="0" i="0" sz="3600" u="none" cap="none" strike="noStrike">
              <a:solidFill>
                <a:schemeClr val="dk1"/>
              </a:solidFill>
              <a:latin typeface="Raleway ExtraBold"/>
              <a:ea typeface="Raleway ExtraBold"/>
              <a:cs typeface="Raleway ExtraBold"/>
              <a:sym typeface="Raleway ExtraBold"/>
            </a:endParaRPr>
          </a:p>
        </p:txBody>
      </p:sp>
      <p:sp>
        <p:nvSpPr>
          <p:cNvPr id="269" name="Google Shape;26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
          <p:cNvSpPr txBox="1"/>
          <p:nvPr/>
        </p:nvSpPr>
        <p:spPr>
          <a:xfrm>
            <a:off x="302197" y="4370432"/>
            <a:ext cx="17352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1" name="Google Shape;271;p1"/>
          <p:cNvSpPr txBox="1"/>
          <p:nvPr/>
        </p:nvSpPr>
        <p:spPr>
          <a:xfrm>
            <a:off x="7952183" y="4727745"/>
            <a:ext cx="2971326"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Amit Vajpayee (E14118)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graphicFrame>
        <p:nvGraphicFramePr>
          <p:cNvPr id="272" name="Google Shape;272;p1"/>
          <p:cNvGraphicFramePr/>
          <p:nvPr/>
        </p:nvGraphicFramePr>
        <p:xfrm>
          <a:off x="-178035" y="4699580"/>
          <a:ext cx="3000000" cy="3000000"/>
        </p:xfrm>
        <a:graphic>
          <a:graphicData uri="http://schemas.openxmlformats.org/drawingml/2006/table">
            <a:tbl>
              <a:tblPr bandRow="1" firstCol="1" firstRow="1">
                <a:noFill/>
                <a:tableStyleId>{8B8B0058-AE02-498D-9971-5F53103190C3}</a:tableStyleId>
              </a:tblPr>
              <a:tblGrid>
                <a:gridCol w="2097400"/>
                <a:gridCol w="361950"/>
                <a:gridCol w="1971675"/>
              </a:tblGrid>
              <a:tr h="203200">
                <a:tc>
                  <a:txBody>
                    <a:bodyPr/>
                    <a:lstStyle/>
                    <a:p>
                      <a:pPr indent="0" lvl="0" marL="0" marR="635" rtl="0" algn="r">
                        <a:lnSpc>
                          <a:spcPct val="110000"/>
                        </a:lnSpc>
                        <a:spcBef>
                          <a:spcPts val="0"/>
                        </a:spcBef>
                        <a:spcAft>
                          <a:spcPts val="0"/>
                        </a:spcAft>
                        <a:buNone/>
                      </a:pPr>
                      <a:r>
                        <a:rPr lang="en-US" sz="1600" u="none" cap="none" strike="noStrike"/>
                        <a:t>20BCS6798</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0000"/>
                        </a:lnSpc>
                        <a:spcBef>
                          <a:spcPts val="0"/>
                        </a:spcBef>
                        <a:spcAft>
                          <a:spcPts val="0"/>
                        </a:spcAft>
                        <a:buNone/>
                      </a:pPr>
                      <a:r>
                        <a:rPr lang="en-US" sz="16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0000"/>
                        </a:lnSpc>
                        <a:spcBef>
                          <a:spcPts val="0"/>
                        </a:spcBef>
                        <a:spcAft>
                          <a:spcPts val="0"/>
                        </a:spcAft>
                        <a:buNone/>
                      </a:pPr>
                      <a:r>
                        <a:rPr lang="en-US" sz="1600" u="none" cap="none" strike="noStrike"/>
                        <a:t>Yash Rana</a:t>
                      </a:r>
                      <a:endParaRPr sz="1100" u="none" cap="none" strike="noStrike">
                        <a:latin typeface="Calibri"/>
                        <a:ea typeface="Calibri"/>
                        <a:cs typeface="Calibri"/>
                        <a:sym typeface="Calibri"/>
                      </a:endParaRPr>
                    </a:p>
                  </a:txBody>
                  <a:tcPr marT="0" marB="0" marR="68575" marL="68575"/>
                </a:tc>
              </a:tr>
              <a:tr h="203200">
                <a:tc>
                  <a:txBody>
                    <a:bodyPr/>
                    <a:lstStyle/>
                    <a:p>
                      <a:pPr indent="0" lvl="0" marL="0" marR="635" rtl="0" algn="r">
                        <a:lnSpc>
                          <a:spcPct val="110000"/>
                        </a:lnSpc>
                        <a:spcBef>
                          <a:spcPts val="0"/>
                        </a:spcBef>
                        <a:spcAft>
                          <a:spcPts val="0"/>
                        </a:spcAft>
                        <a:buNone/>
                      </a:pPr>
                      <a:r>
                        <a:rPr lang="en-US" sz="1600" u="none" cap="none" strike="noStrike"/>
                        <a:t>20BCS6702</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0000"/>
                        </a:lnSpc>
                        <a:spcBef>
                          <a:spcPts val="0"/>
                        </a:spcBef>
                        <a:spcAft>
                          <a:spcPts val="0"/>
                        </a:spcAft>
                        <a:buNone/>
                      </a:pPr>
                      <a:r>
                        <a:rPr lang="en-US" sz="16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0000"/>
                        </a:lnSpc>
                        <a:spcBef>
                          <a:spcPts val="0"/>
                        </a:spcBef>
                        <a:spcAft>
                          <a:spcPts val="0"/>
                        </a:spcAft>
                        <a:buNone/>
                      </a:pPr>
                      <a:r>
                        <a:rPr lang="en-US" sz="1600" u="none" cap="none" strike="noStrike"/>
                        <a:t>Amanjot Singh</a:t>
                      </a:r>
                      <a:endParaRPr sz="1100" u="none" cap="none" strike="noStrike">
                        <a:latin typeface="Calibri"/>
                        <a:ea typeface="Calibri"/>
                        <a:cs typeface="Calibri"/>
                        <a:sym typeface="Calibri"/>
                      </a:endParaRPr>
                    </a:p>
                  </a:txBody>
                  <a:tcPr marT="0" marB="0" marR="68575" marL="68575"/>
                </a:tc>
              </a:tr>
              <a:tr h="203200">
                <a:tc>
                  <a:txBody>
                    <a:bodyPr/>
                    <a:lstStyle/>
                    <a:p>
                      <a:pPr indent="0" lvl="0" marL="0" marR="635" rtl="0" algn="r">
                        <a:lnSpc>
                          <a:spcPct val="110000"/>
                        </a:lnSpc>
                        <a:spcBef>
                          <a:spcPts val="0"/>
                        </a:spcBef>
                        <a:spcAft>
                          <a:spcPts val="0"/>
                        </a:spcAft>
                        <a:buNone/>
                      </a:pPr>
                      <a:r>
                        <a:rPr lang="en-US" sz="1600" u="none" cap="none" strike="noStrike"/>
                        <a:t>20BCS6773</a:t>
                      </a:r>
                      <a:endParaRPr sz="1100" u="none" cap="none" strike="noStrike">
                        <a:latin typeface="Calibri"/>
                        <a:ea typeface="Calibri"/>
                        <a:cs typeface="Calibri"/>
                        <a:sym typeface="Calibri"/>
                      </a:endParaRPr>
                    </a:p>
                  </a:txBody>
                  <a:tcPr marT="0" marB="0" marR="68575" marL="68575"/>
                </a:tc>
                <a:tc>
                  <a:txBody>
                    <a:bodyPr/>
                    <a:lstStyle/>
                    <a:p>
                      <a:pPr indent="0" lvl="0" marL="0" marR="635" rtl="0" algn="ctr">
                        <a:lnSpc>
                          <a:spcPct val="110000"/>
                        </a:lnSpc>
                        <a:spcBef>
                          <a:spcPts val="0"/>
                        </a:spcBef>
                        <a:spcAft>
                          <a:spcPts val="0"/>
                        </a:spcAft>
                        <a:buNone/>
                      </a:pPr>
                      <a:r>
                        <a:rPr lang="en-US" sz="16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635" rtl="0" algn="l">
                        <a:lnSpc>
                          <a:spcPct val="110000"/>
                        </a:lnSpc>
                        <a:spcBef>
                          <a:spcPts val="0"/>
                        </a:spcBef>
                        <a:spcAft>
                          <a:spcPts val="0"/>
                        </a:spcAft>
                        <a:buNone/>
                      </a:pPr>
                      <a:r>
                        <a:rPr lang="en-US" sz="1600" u="none" cap="none" strike="noStrike"/>
                        <a:t>Ayushi Singh</a:t>
                      </a:r>
                      <a:endParaRPr sz="1100" u="none" cap="none" strike="noStrike">
                        <a:latin typeface="Calibri"/>
                        <a:ea typeface="Calibri"/>
                        <a:cs typeface="Calibri"/>
                        <a:sym typeface="Calibri"/>
                      </a:endParaRPr>
                    </a:p>
                  </a:txBody>
                  <a:tcPr marT="0" marB="0" marR="68575" marL="68575"/>
                </a:tc>
              </a:tr>
              <a:tr h="203200">
                <a:tc>
                  <a:txBody>
                    <a:bodyPr/>
                    <a:lstStyle/>
                    <a:p>
                      <a:pPr indent="0" lvl="0" marL="0" marR="635" rtl="0" algn="r">
                        <a:lnSpc>
                          <a:spcPct val="110000"/>
                        </a:lnSpc>
                        <a:spcBef>
                          <a:spcPts val="0"/>
                        </a:spcBef>
                        <a:spcAft>
                          <a:spcPts val="0"/>
                        </a:spcAft>
                        <a:buNone/>
                      </a:pPr>
                      <a:r>
                        <a:rPr lang="en-US" sz="1600" u="none" cap="none" strike="noStrike"/>
                        <a:t>20BCS6771</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0000"/>
                        </a:lnSpc>
                        <a:spcBef>
                          <a:spcPts val="0"/>
                        </a:spcBef>
                        <a:spcAft>
                          <a:spcPts val="0"/>
                        </a:spcAft>
                        <a:buNone/>
                      </a:pPr>
                      <a:r>
                        <a:rPr lang="en-US" sz="16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0000"/>
                        </a:lnSpc>
                        <a:spcBef>
                          <a:spcPts val="0"/>
                        </a:spcBef>
                        <a:spcAft>
                          <a:spcPts val="0"/>
                        </a:spcAft>
                        <a:buNone/>
                      </a:pPr>
                      <a:r>
                        <a:rPr lang="en-US" sz="1600" u="none" cap="none" strike="noStrike"/>
                        <a:t>Anshul Kalia</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41" name="Google Shape;34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2" name="Google Shape;342;p10"/>
          <p:cNvPicPr preferRelativeResize="0"/>
          <p:nvPr/>
        </p:nvPicPr>
        <p:blipFill rotWithShape="1">
          <a:blip r:embed="rId3">
            <a:alphaModFix/>
          </a:blip>
          <a:srcRect b="0" l="0" r="0" t="0"/>
          <a:stretch/>
        </p:blipFill>
        <p:spPr>
          <a:xfrm>
            <a:off x="713546" y="1690689"/>
            <a:ext cx="4974501" cy="4665662"/>
          </a:xfrm>
          <a:prstGeom prst="rect">
            <a:avLst/>
          </a:prstGeom>
          <a:noFill/>
          <a:ln>
            <a:noFill/>
          </a:ln>
        </p:spPr>
      </p:pic>
      <p:pic>
        <p:nvPicPr>
          <p:cNvPr id="343" name="Google Shape;343;p10"/>
          <p:cNvPicPr preferRelativeResize="0"/>
          <p:nvPr/>
        </p:nvPicPr>
        <p:blipFill rotWithShape="1">
          <a:blip r:embed="rId4">
            <a:alphaModFix/>
          </a:blip>
          <a:srcRect b="0" l="0" r="0" t="0"/>
          <a:stretch/>
        </p:blipFill>
        <p:spPr>
          <a:xfrm>
            <a:off x="6096000" y="1690688"/>
            <a:ext cx="4799285" cy="4665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49" name="Google Shape;3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0" name="Google Shape;350;p11"/>
          <p:cNvPicPr preferRelativeResize="0"/>
          <p:nvPr/>
        </p:nvPicPr>
        <p:blipFill rotWithShape="1">
          <a:blip r:embed="rId3">
            <a:alphaModFix/>
          </a:blip>
          <a:srcRect b="0" l="0" r="0" t="0"/>
          <a:stretch/>
        </p:blipFill>
        <p:spPr>
          <a:xfrm>
            <a:off x="683928" y="1690688"/>
            <a:ext cx="4599272" cy="4534645"/>
          </a:xfrm>
          <a:prstGeom prst="rect">
            <a:avLst/>
          </a:prstGeom>
          <a:noFill/>
          <a:ln>
            <a:noFill/>
          </a:ln>
        </p:spPr>
      </p:pic>
      <p:pic>
        <p:nvPicPr>
          <p:cNvPr id="351" name="Google Shape;351;p11"/>
          <p:cNvPicPr preferRelativeResize="0"/>
          <p:nvPr/>
        </p:nvPicPr>
        <p:blipFill rotWithShape="1">
          <a:blip r:embed="rId4">
            <a:alphaModFix/>
          </a:blip>
          <a:srcRect b="0" l="0" r="0" t="0"/>
          <a:stretch/>
        </p:blipFill>
        <p:spPr>
          <a:xfrm>
            <a:off x="5584009" y="1690687"/>
            <a:ext cx="4745323" cy="45361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57" name="Google Shape;3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12"/>
          <p:cNvPicPr preferRelativeResize="0"/>
          <p:nvPr/>
        </p:nvPicPr>
        <p:blipFill rotWithShape="1">
          <a:blip r:embed="rId3">
            <a:alphaModFix/>
          </a:blip>
          <a:srcRect b="0" l="0" r="0" t="0"/>
          <a:stretch/>
        </p:blipFill>
        <p:spPr>
          <a:xfrm>
            <a:off x="640800" y="1457387"/>
            <a:ext cx="2385300" cy="2545290"/>
          </a:xfrm>
          <a:prstGeom prst="rect">
            <a:avLst/>
          </a:prstGeom>
          <a:noFill/>
          <a:ln>
            <a:noFill/>
          </a:ln>
        </p:spPr>
      </p:pic>
      <p:pic>
        <p:nvPicPr>
          <p:cNvPr id="359" name="Google Shape;359;p12"/>
          <p:cNvPicPr preferRelativeResize="0"/>
          <p:nvPr/>
        </p:nvPicPr>
        <p:blipFill rotWithShape="1">
          <a:blip r:embed="rId4">
            <a:alphaModFix/>
          </a:blip>
          <a:srcRect b="0" l="0" r="0" t="0"/>
          <a:stretch/>
        </p:blipFill>
        <p:spPr>
          <a:xfrm>
            <a:off x="3223500" y="1463963"/>
            <a:ext cx="2385300" cy="2545290"/>
          </a:xfrm>
          <a:prstGeom prst="rect">
            <a:avLst/>
          </a:prstGeom>
          <a:noFill/>
          <a:ln>
            <a:noFill/>
          </a:ln>
        </p:spPr>
      </p:pic>
      <p:pic>
        <p:nvPicPr>
          <p:cNvPr id="360" name="Google Shape;360;p12"/>
          <p:cNvPicPr preferRelativeResize="0"/>
          <p:nvPr/>
        </p:nvPicPr>
        <p:blipFill rotWithShape="1">
          <a:blip r:embed="rId5">
            <a:alphaModFix/>
          </a:blip>
          <a:srcRect b="0" l="0" r="0" t="0"/>
          <a:stretch/>
        </p:blipFill>
        <p:spPr>
          <a:xfrm>
            <a:off x="5806200" y="1432480"/>
            <a:ext cx="2385300" cy="2545290"/>
          </a:xfrm>
          <a:prstGeom prst="rect">
            <a:avLst/>
          </a:prstGeom>
          <a:noFill/>
          <a:ln>
            <a:noFill/>
          </a:ln>
        </p:spPr>
      </p:pic>
      <p:pic>
        <p:nvPicPr>
          <p:cNvPr id="361" name="Google Shape;361;p12"/>
          <p:cNvPicPr preferRelativeResize="0"/>
          <p:nvPr/>
        </p:nvPicPr>
        <p:blipFill rotWithShape="1">
          <a:blip r:embed="rId6">
            <a:alphaModFix/>
          </a:blip>
          <a:srcRect b="0" l="0" r="0" t="0"/>
          <a:stretch/>
        </p:blipFill>
        <p:spPr>
          <a:xfrm>
            <a:off x="8386333" y="1455549"/>
            <a:ext cx="2385300" cy="2522221"/>
          </a:xfrm>
          <a:prstGeom prst="rect">
            <a:avLst/>
          </a:prstGeom>
          <a:noFill/>
          <a:ln>
            <a:noFill/>
          </a:ln>
        </p:spPr>
      </p:pic>
      <p:pic>
        <p:nvPicPr>
          <p:cNvPr id="362" name="Google Shape;362;p12"/>
          <p:cNvPicPr preferRelativeResize="0"/>
          <p:nvPr/>
        </p:nvPicPr>
        <p:blipFill rotWithShape="1">
          <a:blip r:embed="rId7">
            <a:alphaModFix/>
          </a:blip>
          <a:srcRect b="0" l="0" r="0" t="0"/>
          <a:stretch/>
        </p:blipFill>
        <p:spPr>
          <a:xfrm>
            <a:off x="640800" y="4055411"/>
            <a:ext cx="2385300" cy="2545290"/>
          </a:xfrm>
          <a:prstGeom prst="rect">
            <a:avLst/>
          </a:prstGeom>
          <a:noFill/>
          <a:ln>
            <a:noFill/>
          </a:ln>
        </p:spPr>
      </p:pic>
      <p:pic>
        <p:nvPicPr>
          <p:cNvPr id="363" name="Google Shape;363;p12"/>
          <p:cNvPicPr preferRelativeResize="0"/>
          <p:nvPr/>
        </p:nvPicPr>
        <p:blipFill rotWithShape="1">
          <a:blip r:embed="rId8">
            <a:alphaModFix/>
          </a:blip>
          <a:srcRect b="0" l="0" r="0" t="0"/>
          <a:stretch/>
        </p:blipFill>
        <p:spPr>
          <a:xfrm>
            <a:off x="3223500" y="4063451"/>
            <a:ext cx="2385300" cy="2537553"/>
          </a:xfrm>
          <a:prstGeom prst="rect">
            <a:avLst/>
          </a:prstGeom>
          <a:noFill/>
          <a:ln>
            <a:noFill/>
          </a:ln>
        </p:spPr>
      </p:pic>
      <p:pic>
        <p:nvPicPr>
          <p:cNvPr id="364" name="Google Shape;364;p12"/>
          <p:cNvPicPr preferRelativeResize="0"/>
          <p:nvPr/>
        </p:nvPicPr>
        <p:blipFill rotWithShape="1">
          <a:blip r:embed="rId9">
            <a:alphaModFix/>
          </a:blip>
          <a:srcRect b="0" l="0" r="0" t="0"/>
          <a:stretch/>
        </p:blipFill>
        <p:spPr>
          <a:xfrm>
            <a:off x="5803633" y="4055411"/>
            <a:ext cx="2385300" cy="2545290"/>
          </a:xfrm>
          <a:prstGeom prst="rect">
            <a:avLst/>
          </a:prstGeom>
          <a:noFill/>
          <a:ln>
            <a:noFill/>
          </a:ln>
        </p:spPr>
      </p:pic>
      <p:pic>
        <p:nvPicPr>
          <p:cNvPr id="365" name="Google Shape;365;p12"/>
          <p:cNvPicPr preferRelativeResize="0"/>
          <p:nvPr/>
        </p:nvPicPr>
        <p:blipFill rotWithShape="1">
          <a:blip r:embed="rId10">
            <a:alphaModFix/>
          </a:blip>
          <a:srcRect b="0" l="0" r="0" t="0"/>
          <a:stretch/>
        </p:blipFill>
        <p:spPr>
          <a:xfrm>
            <a:off x="8386333" y="4063451"/>
            <a:ext cx="2385300" cy="2545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71" name="Google Shape;3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13"/>
          <p:cNvPicPr preferRelativeResize="0"/>
          <p:nvPr/>
        </p:nvPicPr>
        <p:blipFill rotWithShape="1">
          <a:blip r:embed="rId3">
            <a:alphaModFix/>
          </a:blip>
          <a:srcRect b="0" l="0" r="0" t="0"/>
          <a:stretch/>
        </p:blipFill>
        <p:spPr>
          <a:xfrm>
            <a:off x="838200" y="1426709"/>
            <a:ext cx="9366430" cy="50661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78" name="Google Shape;37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9" name="Google Shape;379;p14"/>
          <p:cNvPicPr preferRelativeResize="0"/>
          <p:nvPr/>
        </p:nvPicPr>
        <p:blipFill rotWithShape="1">
          <a:blip r:embed="rId3">
            <a:alphaModFix/>
          </a:blip>
          <a:srcRect b="0" l="0" r="0" t="0"/>
          <a:stretch/>
        </p:blipFill>
        <p:spPr>
          <a:xfrm>
            <a:off x="3343275" y="1690688"/>
            <a:ext cx="5505450" cy="433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385" name="Google Shape;38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0000"/>
              </a:lnSpc>
              <a:spcBef>
                <a:spcPts val="0"/>
              </a:spcBef>
              <a:spcAft>
                <a:spcPts val="0"/>
              </a:spcAft>
              <a:buClr>
                <a:schemeClr val="dk1"/>
              </a:buClr>
              <a:buSzPct val="100000"/>
              <a:buChar char="•"/>
            </a:pPr>
            <a:r>
              <a:rPr lang="en-US"/>
              <a:t>In conclusion, while the project endeavors to develop a predictive model for diabetes risk assessment using features like 'Polyuria', 'Polydipsia', 'Age', 'Gender', 'Partial Paresis', 'Sudden Weight Loss', 'Irritability', 'Delayed Healing', 'Alopecia', and 'Itching', several considerations must be taken into account.</a:t>
            </a:r>
            <a:endParaRPr/>
          </a:p>
          <a:p>
            <a:pPr indent="-228600" lvl="0" marL="228600" rtl="0" algn="l">
              <a:lnSpc>
                <a:spcPct val="110000"/>
              </a:lnSpc>
              <a:spcBef>
                <a:spcPts val="1000"/>
              </a:spcBef>
              <a:spcAft>
                <a:spcPts val="0"/>
              </a:spcAft>
              <a:buClr>
                <a:schemeClr val="dk1"/>
              </a:buClr>
              <a:buSzPct val="100000"/>
              <a:buChar char="•"/>
            </a:pPr>
            <a:r>
              <a:rPr lang="en-US"/>
              <a:t>The project's database, while containing pertinent features, may suffer from limitations such as a limited feature set, data quality issues, imbalance in data distribution, limited representativeness, lack of temporal dynamics, and ethical and privacy concerns. These drawbacks necessitate cautious handling and thorough analysis to ensure the reliability, fairness, and ethical integrity of the predictive model.Despite these challenges, the project represents a significant step towards leveraging machine learning techniques for proactive diabetes management. By addressing data quality issues, incorporating diverse datasets, and ensuring robust model development methodologies, the project has the potential to contribute valuable insights into diabetes risk assessment and prevention strategies.</a:t>
            </a:r>
            <a:endParaRPr/>
          </a:p>
          <a:p>
            <a:pPr indent="-228600" lvl="0" marL="228600" rtl="0" algn="l">
              <a:lnSpc>
                <a:spcPct val="110000"/>
              </a:lnSpc>
              <a:spcBef>
                <a:spcPts val="1000"/>
              </a:spcBef>
              <a:spcAft>
                <a:spcPts val="0"/>
              </a:spcAft>
              <a:buClr>
                <a:schemeClr val="dk1"/>
              </a:buClr>
              <a:buSzPct val="100000"/>
              <a:buChar char="•"/>
            </a:pPr>
            <a:r>
              <a:rPr lang="en-US"/>
              <a:t>Also, it is essential to adopt transparent and interpretable model architectures, adhere to ethical guidelines regarding data privacy and patient confidentiality, and collaborate closely with healthcare professionals to validate and integrate the predictive model into clinical practice effectively.</a:t>
            </a:r>
            <a:endParaRPr/>
          </a:p>
          <a:p>
            <a:pPr indent="-228600" lvl="0" marL="228600" rtl="0" algn="l">
              <a:lnSpc>
                <a:spcPct val="110000"/>
              </a:lnSpc>
              <a:spcBef>
                <a:spcPts val="1000"/>
              </a:spcBef>
              <a:spcAft>
                <a:spcPts val="0"/>
              </a:spcAft>
              <a:buClr>
                <a:schemeClr val="dk1"/>
              </a:buClr>
              <a:buSzPct val="100000"/>
              <a:buChar char="•"/>
            </a:pPr>
            <a:r>
              <a:rPr lang="en-US"/>
              <a:t>Ultimately, while the project may face challenges, its potential impact on public health outcomes and preventive healthcare measures underscores the importance of continued research and innovation in diabetes management. With careful consideration of its limitations and proactive measures to mitigate risks, the project can pave the way for improved diabetes risk assessment and personalized intervention strategies, ultimately enhancing the quality of care for individuals at risk of diabetes.</a:t>
            </a:r>
            <a:endParaRPr/>
          </a:p>
        </p:txBody>
      </p:sp>
      <p:sp>
        <p:nvSpPr>
          <p:cNvPr id="386" name="Google Shape;38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392" name="Google Shape;39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1500"/>
              <a:buChar char="•"/>
            </a:pPr>
            <a:r>
              <a:rPr lang="en-US" sz="1500"/>
              <a:t>Advanced ML Techniques: Explore deep learning, reinforcement learning, and ensemble methods to enhance predictive accuracy and robustness.</a:t>
            </a:r>
            <a:endParaRPr/>
          </a:p>
          <a:p>
            <a:pPr indent="-228600" lvl="0" marL="228600" rtl="0" algn="l">
              <a:lnSpc>
                <a:spcPct val="110000"/>
              </a:lnSpc>
              <a:spcBef>
                <a:spcPts val="1000"/>
              </a:spcBef>
              <a:spcAft>
                <a:spcPts val="0"/>
              </a:spcAft>
              <a:buClr>
                <a:schemeClr val="dk1"/>
              </a:buClr>
              <a:buSzPts val="1500"/>
              <a:buChar char="•"/>
            </a:pPr>
            <a:r>
              <a:rPr lang="en-US" sz="1500"/>
              <a:t>Personalized Risk Assessment: Develop models tailored to individual characteristics, incorporating genetic predispositions and lifestyle habits for precise predictions.</a:t>
            </a:r>
            <a:endParaRPr/>
          </a:p>
          <a:p>
            <a:pPr indent="-228600" lvl="0" marL="228600" rtl="0" algn="l">
              <a:lnSpc>
                <a:spcPct val="110000"/>
              </a:lnSpc>
              <a:spcBef>
                <a:spcPts val="1000"/>
              </a:spcBef>
              <a:spcAft>
                <a:spcPts val="0"/>
              </a:spcAft>
              <a:buClr>
                <a:schemeClr val="dk1"/>
              </a:buClr>
              <a:buSzPts val="1500"/>
              <a:buChar char="•"/>
            </a:pPr>
            <a:r>
              <a:rPr lang="en-US" sz="1500"/>
              <a:t>Multi-Modal Data Integration: Utilize electronic health records, wearable devices, genetic databases, and social determinants to enrich risk prediction models.</a:t>
            </a:r>
            <a:endParaRPr/>
          </a:p>
          <a:p>
            <a:pPr indent="-228600" lvl="0" marL="228600" rtl="0" algn="l">
              <a:lnSpc>
                <a:spcPct val="110000"/>
              </a:lnSpc>
              <a:spcBef>
                <a:spcPts val="1000"/>
              </a:spcBef>
              <a:spcAft>
                <a:spcPts val="0"/>
              </a:spcAft>
              <a:buClr>
                <a:schemeClr val="dk1"/>
              </a:buClr>
              <a:buSzPts val="1500"/>
              <a:buChar char="•"/>
            </a:pPr>
            <a:r>
              <a:rPr lang="en-US" sz="1500"/>
              <a:t>Real-Time Monitoring Systems: Implement continuous monitoring and feedback systems using wearable sensors and mobile apps for timely interventions.</a:t>
            </a:r>
            <a:endParaRPr/>
          </a:p>
          <a:p>
            <a:pPr indent="-228600" lvl="0" marL="228600" rtl="0" algn="l">
              <a:lnSpc>
                <a:spcPct val="110000"/>
              </a:lnSpc>
              <a:spcBef>
                <a:spcPts val="1000"/>
              </a:spcBef>
              <a:spcAft>
                <a:spcPts val="0"/>
              </a:spcAft>
              <a:buClr>
                <a:schemeClr val="dk1"/>
              </a:buClr>
              <a:buSzPts val="1500"/>
              <a:buChar char="•"/>
            </a:pPr>
            <a:r>
              <a:rPr lang="en-US" sz="1500"/>
              <a:t>Longitudinal Studies: Conduct clinical trials and longitudinal studies to validate model efficacy and clinical utility in real-world settings.</a:t>
            </a:r>
            <a:endParaRPr/>
          </a:p>
          <a:p>
            <a:pPr indent="-228600" lvl="0" marL="228600" rtl="0" algn="l">
              <a:lnSpc>
                <a:spcPct val="110000"/>
              </a:lnSpc>
              <a:spcBef>
                <a:spcPts val="1000"/>
              </a:spcBef>
              <a:spcAft>
                <a:spcPts val="0"/>
              </a:spcAft>
              <a:buClr>
                <a:schemeClr val="dk1"/>
              </a:buClr>
              <a:buSzPts val="1500"/>
              <a:buChar char="•"/>
            </a:pPr>
            <a:r>
              <a:rPr lang="en-US" sz="1500"/>
              <a:t>Population-Level Interventions: Scale up risk prediction initiatives to community-level interventions for targeted prevention strategies.</a:t>
            </a:r>
            <a:endParaRPr/>
          </a:p>
          <a:p>
            <a:pPr indent="-228600" lvl="0" marL="228600" rtl="0" algn="l">
              <a:lnSpc>
                <a:spcPct val="110000"/>
              </a:lnSpc>
              <a:spcBef>
                <a:spcPts val="1000"/>
              </a:spcBef>
              <a:spcAft>
                <a:spcPts val="0"/>
              </a:spcAft>
              <a:buClr>
                <a:schemeClr val="dk1"/>
              </a:buClr>
              <a:buSzPts val="1500"/>
              <a:buChar char="•"/>
            </a:pPr>
            <a:r>
              <a:rPr lang="en-US" sz="1500"/>
              <a:t>Ethical and Regulatory Frameworks: Establish robust ethical and regulatory guidelines to govern data privacy, consent, and algorithm transparency.</a:t>
            </a:r>
            <a:endParaRPr/>
          </a:p>
        </p:txBody>
      </p:sp>
      <p:sp>
        <p:nvSpPr>
          <p:cNvPr id="393" name="Google Shape;39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399" name="Google Shape;39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7000"/>
              </a:lnSpc>
              <a:spcBef>
                <a:spcPts val="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Ferdousi, Rahatara, M. Anwar Hossain, and Abdulmotaleb El Saddik. "Early-stage risk prediction of non-communicable disease using machine learning in health CPS." IEEE Access 9 (2021): 96823-96837.</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Patel, Sanskruti. "Predicting a risk of diabetes at early stage using machine learning approach." Turkish Journal of Computer and Mathematics Education (TURCOMAT) 12, no. 10 (2021): 5277-5284.</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Al-Haija, Qasem Abu, Mahmoud Smadi, and Osama M. Al-Bataineh. "Early stage diabetes risk prediction via machine learning." In International Conference on Soft Computing and Pattern Recognition, pp. 451-461. Cham: Springer International Publishing, 2021.</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Liang, Jiemei, Jiazhao Song, Tiehui Sun, Lanning Zhang, and Shan Xu. "Development and validation of a nomogram to predict the risk of peripheral artery disease in patients with type 2 diabetes mellitus." Frontiers in Endocrinology 13 (2022): 1059753.</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Lu, Lin, Jiayao Zhang, Yi Xie, Fei Gao, Song Xu, Xinghuo Wu, and Zhewei Ye. "Wearable health devices in health care: narrative systematic review." JMIR mHealth and uHealth 8, no. 11 (2020): e18907.</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Wee, Boon Feng, Saaveethya Sivakumar, King Hann Lim, W. K. Wong, and Filbert H. Juwono. "Diabetes detection based on machine learning and deep learning approaches." Multimedia Tools and Applications (2023): 1-33.</a:t>
            </a:r>
            <a:endParaRPr sz="1800">
              <a:latin typeface="Calibri"/>
              <a:ea typeface="Calibri"/>
              <a:cs typeface="Calibri"/>
              <a:sym typeface="Calibri"/>
            </a:endParaRPr>
          </a:p>
          <a:p>
            <a:pPr indent="-342900" lvl="0" marL="342900" rtl="0" algn="l">
              <a:lnSpc>
                <a:spcPct val="107000"/>
              </a:lnSpc>
              <a:spcBef>
                <a:spcPts val="1000"/>
              </a:spcBef>
              <a:spcAft>
                <a:spcPts val="0"/>
              </a:spcAft>
              <a:buClr>
                <a:schemeClr val="dk1"/>
              </a:buClr>
              <a:buSzPct val="104575"/>
              <a:buFont typeface="Calibri"/>
              <a:buAutoNum type="arabicPeriod"/>
            </a:pPr>
            <a:r>
              <a:rPr lang="en-US" sz="1800">
                <a:latin typeface="Times New Roman"/>
                <a:ea typeface="Times New Roman"/>
                <a:cs typeface="Times New Roman"/>
                <a:sym typeface="Times New Roman"/>
              </a:rPr>
              <a:t>Malik, Sumbal, Saad Harous, and Hesham El-Sayed. "Comparative analysis of machine learning algorithms for early prediction of diabetes mellitus in women." In International Symposium on Modelling and Implementation of Complex Systems, pp. 95-106. Cham: Springer International Publishing, 2020.</a:t>
            </a:r>
            <a:endParaRPr sz="1800">
              <a:latin typeface="Calibri"/>
              <a:ea typeface="Calibri"/>
              <a:cs typeface="Calibri"/>
              <a:sym typeface="Calibri"/>
            </a:endParaRPr>
          </a:p>
        </p:txBody>
      </p:sp>
      <p:sp>
        <p:nvSpPr>
          <p:cNvPr id="400" name="Google Shape;40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278" name="Google Shape;278;p2"/>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9" name="Google Shape;27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285" name="Google Shape;285;p3"/>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Diabetes is a global health epidemic affecting millions worldwide.</a:t>
            </a:r>
            <a:endParaRPr/>
          </a:p>
          <a:p>
            <a:pPr indent="-228600" lvl="0" marL="228600" rtl="0" algn="just">
              <a:lnSpc>
                <a:spcPct val="90000"/>
              </a:lnSpc>
              <a:spcBef>
                <a:spcPts val="1000"/>
              </a:spcBef>
              <a:spcAft>
                <a:spcPts val="0"/>
              </a:spcAft>
              <a:buClr>
                <a:schemeClr val="dk1"/>
              </a:buClr>
              <a:buSzPts val="2000"/>
              <a:buChar char="•"/>
            </a:pPr>
            <a:r>
              <a:rPr lang="en-US" sz="2000"/>
              <a:t>High prevalence and associated complications necessitate proactive healthcare strategies.</a:t>
            </a:r>
            <a:endParaRPr/>
          </a:p>
          <a:p>
            <a:pPr indent="-228600" lvl="0" marL="228600" rtl="0" algn="just">
              <a:lnSpc>
                <a:spcPct val="90000"/>
              </a:lnSpc>
              <a:spcBef>
                <a:spcPts val="1000"/>
              </a:spcBef>
              <a:spcAft>
                <a:spcPts val="0"/>
              </a:spcAft>
              <a:buClr>
                <a:schemeClr val="dk1"/>
              </a:buClr>
              <a:buSzPts val="2000"/>
              <a:buChar char="•"/>
            </a:pPr>
            <a:r>
              <a:rPr lang="en-US" sz="2000"/>
              <a:t>Early-stage risk prediction emerges as a crucial approach for effective management.</a:t>
            </a:r>
            <a:endParaRPr/>
          </a:p>
          <a:p>
            <a:pPr indent="-228600" lvl="0" marL="228600" rtl="0" algn="just">
              <a:lnSpc>
                <a:spcPct val="90000"/>
              </a:lnSpc>
              <a:spcBef>
                <a:spcPts val="1000"/>
              </a:spcBef>
              <a:spcAft>
                <a:spcPts val="0"/>
              </a:spcAft>
              <a:buClr>
                <a:schemeClr val="dk1"/>
              </a:buClr>
              <a:buSzPts val="2000"/>
              <a:buChar char="•"/>
            </a:pPr>
            <a:r>
              <a:rPr lang="en-US" sz="2000"/>
              <a:t>The urgency lies in identifying individuals at risk before complications escalate.</a:t>
            </a:r>
            <a:endParaRPr/>
          </a:p>
          <a:p>
            <a:pPr indent="-228600" lvl="0" marL="228600" rtl="0" algn="just">
              <a:lnSpc>
                <a:spcPct val="90000"/>
              </a:lnSpc>
              <a:spcBef>
                <a:spcPts val="1000"/>
              </a:spcBef>
              <a:spcAft>
                <a:spcPts val="0"/>
              </a:spcAft>
              <a:buClr>
                <a:schemeClr val="dk1"/>
              </a:buClr>
              <a:buSzPts val="2000"/>
              <a:buChar char="•"/>
            </a:pPr>
            <a:r>
              <a:rPr lang="en-US" sz="2000"/>
              <a:t>Our research addresses this imperative need through advanced predictive modeling.</a:t>
            </a:r>
            <a:endParaRPr/>
          </a:p>
        </p:txBody>
      </p:sp>
      <p:sp>
        <p:nvSpPr>
          <p:cNvPr id="286" name="Google Shape;28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7" name="Google Shape;287;p3"/>
          <p:cNvPicPr preferRelativeResize="0"/>
          <p:nvPr/>
        </p:nvPicPr>
        <p:blipFill rotWithShape="1">
          <a:blip r:embed="rId3">
            <a:alphaModFix/>
          </a:blip>
          <a:srcRect b="0" l="0" r="0" t="0"/>
          <a:stretch/>
        </p:blipFill>
        <p:spPr>
          <a:xfrm>
            <a:off x="6027469" y="1766358"/>
            <a:ext cx="5758873" cy="42788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293" name="Google Shape;293;p4"/>
          <p:cNvSpPr txBox="1"/>
          <p:nvPr>
            <p:ph idx="1" type="body"/>
          </p:nvPr>
        </p:nvSpPr>
        <p:spPr>
          <a:xfrm>
            <a:off x="838200" y="1825625"/>
            <a:ext cx="49149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00"/>
              <a:buChar char="•"/>
            </a:pPr>
            <a:r>
              <a:rPr b="1" lang="en-US" sz="1800" u="sng"/>
              <a:t>Project Objective: </a:t>
            </a:r>
            <a:r>
              <a:rPr lang="en-US" sz="1800"/>
              <a:t>Develop a machine learning model to predict diabetes risk based on demographic, clinical, and lifestyle factors.</a:t>
            </a:r>
            <a:endParaRPr/>
          </a:p>
          <a:p>
            <a:pPr indent="-114300" lvl="0" marL="22860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b="1" lang="en-US" sz="1800" u="sng"/>
              <a:t>Data Incorporation: </a:t>
            </a:r>
            <a:r>
              <a:rPr lang="en-US" sz="1800"/>
              <a:t>Utilize a comprehensive dataset containing diverse variables such as age, gender, BMI, family history, dietary habits, physical activity levels, and clinical measurements including blood pressure and glucose levels.</a:t>
            </a:r>
            <a:endParaRPr/>
          </a:p>
          <a:p>
            <a:pPr indent="-114300" lvl="0" marL="22860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b="1" lang="en-US" sz="1800" u="sng"/>
              <a:t>Model Development:</a:t>
            </a:r>
            <a:r>
              <a:rPr lang="en-US" sz="1800"/>
              <a:t> Employ a range of machine learning algorithms including logistic regression, decision trees, random forests, support vector machines, and neural networks to construct the predictive framework.</a:t>
            </a:r>
            <a:endParaRPr/>
          </a:p>
          <a:p>
            <a:pPr indent="-127000" lvl="0" marL="228600" rtl="0" algn="just">
              <a:lnSpc>
                <a:spcPct val="90000"/>
              </a:lnSpc>
              <a:spcBef>
                <a:spcPts val="1000"/>
              </a:spcBef>
              <a:spcAft>
                <a:spcPts val="0"/>
              </a:spcAft>
              <a:buClr>
                <a:schemeClr val="dk1"/>
              </a:buClr>
              <a:buSzPts val="1600"/>
              <a:buNone/>
            </a:pPr>
            <a:r>
              <a:t/>
            </a:r>
            <a:endParaRPr sz="1600"/>
          </a:p>
          <a:p>
            <a:pPr indent="-127000" lvl="0" marL="228600" rtl="0" algn="just">
              <a:lnSpc>
                <a:spcPct val="90000"/>
              </a:lnSpc>
              <a:spcBef>
                <a:spcPts val="1000"/>
              </a:spcBef>
              <a:spcAft>
                <a:spcPts val="0"/>
              </a:spcAft>
              <a:buClr>
                <a:schemeClr val="dk1"/>
              </a:buClr>
              <a:buSzPts val="1600"/>
              <a:buNone/>
            </a:pPr>
            <a:r>
              <a:t/>
            </a:r>
            <a:endParaRPr sz="1600"/>
          </a:p>
        </p:txBody>
      </p:sp>
      <p:sp>
        <p:nvSpPr>
          <p:cNvPr id="294" name="Google Shape;29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4"/>
          <p:cNvPicPr preferRelativeResize="0"/>
          <p:nvPr/>
        </p:nvPicPr>
        <p:blipFill rotWithShape="1">
          <a:blip r:embed="rId3">
            <a:alphaModFix/>
          </a:blip>
          <a:srcRect b="0" l="0" r="0" t="0"/>
          <a:stretch/>
        </p:blipFill>
        <p:spPr>
          <a:xfrm>
            <a:off x="5753100" y="1724025"/>
            <a:ext cx="5715000"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 (Contd.)</a:t>
            </a:r>
            <a:endParaRPr/>
          </a:p>
        </p:txBody>
      </p:sp>
      <p:sp>
        <p:nvSpPr>
          <p:cNvPr id="301" name="Google Shape;301;p5"/>
          <p:cNvSpPr txBox="1"/>
          <p:nvPr>
            <p:ph idx="1" type="body"/>
          </p:nvPr>
        </p:nvSpPr>
        <p:spPr>
          <a:xfrm>
            <a:off x="838200" y="1928370"/>
            <a:ext cx="10515600" cy="442798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sz="3200" u="sng"/>
              <a:t>Performance Evaluation:</a:t>
            </a:r>
            <a:endParaRPr/>
          </a:p>
          <a:p>
            <a:pPr indent="0" lvl="0" marL="0" rtl="0" algn="l">
              <a:lnSpc>
                <a:spcPct val="90000"/>
              </a:lnSpc>
              <a:spcBef>
                <a:spcPts val="1000"/>
              </a:spcBef>
              <a:spcAft>
                <a:spcPts val="0"/>
              </a:spcAft>
              <a:buClr>
                <a:schemeClr val="dk1"/>
              </a:buClr>
              <a:buSzPct val="100000"/>
              <a:buNone/>
            </a:pPr>
            <a:r>
              <a:rPr lang="en-US" sz="3200"/>
              <a:t>Assess model performance using established metrics like accuracy, precision, recall, F1-score, and area under the ROC curve, ensuring reliability and generalization across diverse datasets.</a:t>
            </a:r>
            <a:endParaRPr/>
          </a:p>
          <a:p>
            <a:pPr indent="-228600" lvl="0" marL="228600" rtl="0" algn="l">
              <a:lnSpc>
                <a:spcPct val="90000"/>
              </a:lnSpc>
              <a:spcBef>
                <a:spcPts val="1000"/>
              </a:spcBef>
              <a:spcAft>
                <a:spcPts val="0"/>
              </a:spcAft>
              <a:buClr>
                <a:schemeClr val="dk1"/>
              </a:buClr>
              <a:buSzPct val="100000"/>
              <a:buChar char="•"/>
            </a:pPr>
            <a:r>
              <a:rPr b="1" lang="en-US" sz="3200" u="sng"/>
              <a:t>Deployment Strategy:</a:t>
            </a:r>
            <a:endParaRPr/>
          </a:p>
          <a:p>
            <a:pPr indent="0" lvl="0" marL="0" rtl="0" algn="l">
              <a:lnSpc>
                <a:spcPct val="90000"/>
              </a:lnSpc>
              <a:spcBef>
                <a:spcPts val="1000"/>
              </a:spcBef>
              <a:spcAft>
                <a:spcPts val="0"/>
              </a:spcAft>
              <a:buClr>
                <a:schemeClr val="dk1"/>
              </a:buClr>
              <a:buSzPct val="100000"/>
              <a:buNone/>
            </a:pPr>
            <a:r>
              <a:rPr lang="en-US" sz="3200"/>
              <a:t>Implement the trained model in real-world healthcare settings to aid in early detection and intervention strategies for individuals at risk of diabetes.</a:t>
            </a:r>
            <a:endParaRPr/>
          </a:p>
          <a:p>
            <a:pPr indent="-228600" lvl="0" marL="228600" rtl="0" algn="l">
              <a:lnSpc>
                <a:spcPct val="90000"/>
              </a:lnSpc>
              <a:spcBef>
                <a:spcPts val="1000"/>
              </a:spcBef>
              <a:spcAft>
                <a:spcPts val="0"/>
              </a:spcAft>
              <a:buClr>
                <a:schemeClr val="dk1"/>
              </a:buClr>
              <a:buSzPct val="100000"/>
              <a:buChar char="•"/>
            </a:pPr>
            <a:r>
              <a:rPr b="1" lang="en-US" sz="3200" u="sng"/>
              <a:t>Interpretability and Insights</a:t>
            </a:r>
            <a:r>
              <a:rPr lang="en-US" sz="3200"/>
              <a:t>:</a:t>
            </a:r>
            <a:endParaRPr/>
          </a:p>
          <a:p>
            <a:pPr indent="0" lvl="0" marL="0" rtl="0" algn="l">
              <a:lnSpc>
                <a:spcPct val="90000"/>
              </a:lnSpc>
              <a:spcBef>
                <a:spcPts val="1000"/>
              </a:spcBef>
              <a:spcAft>
                <a:spcPts val="0"/>
              </a:spcAft>
              <a:buClr>
                <a:schemeClr val="dk1"/>
              </a:buClr>
              <a:buSzPct val="100000"/>
              <a:buNone/>
            </a:pPr>
            <a:r>
              <a:rPr lang="en-US" sz="3200"/>
              <a:t>Conduct feature importance analysis and interpretability techniques to uncover underlying factors contributing to diabetes risk, providing actionable insights for preventive healthcare practices.</a:t>
            </a:r>
            <a:endParaRPr/>
          </a:p>
          <a:p>
            <a:pPr indent="-228600" lvl="0" marL="228600" rtl="0" algn="l">
              <a:lnSpc>
                <a:spcPct val="90000"/>
              </a:lnSpc>
              <a:spcBef>
                <a:spcPts val="1000"/>
              </a:spcBef>
              <a:spcAft>
                <a:spcPts val="0"/>
              </a:spcAft>
              <a:buClr>
                <a:schemeClr val="dk1"/>
              </a:buClr>
              <a:buSzPct val="100000"/>
              <a:buChar char="•"/>
            </a:pPr>
            <a:r>
              <a:rPr b="1" lang="en-US" sz="3200" u="sng"/>
              <a:t>Impact Assessment</a:t>
            </a:r>
            <a:r>
              <a:rPr lang="en-US" sz="3200"/>
              <a:t>: </a:t>
            </a:r>
            <a:endParaRPr/>
          </a:p>
          <a:p>
            <a:pPr indent="0" lvl="0" marL="0" rtl="0" algn="l">
              <a:lnSpc>
                <a:spcPct val="90000"/>
              </a:lnSpc>
              <a:spcBef>
                <a:spcPts val="1000"/>
              </a:spcBef>
              <a:spcAft>
                <a:spcPts val="0"/>
              </a:spcAft>
              <a:buClr>
                <a:schemeClr val="dk1"/>
              </a:buClr>
              <a:buSzPct val="100000"/>
              <a:buNone/>
            </a:pPr>
            <a:r>
              <a:rPr lang="en-US" sz="3200"/>
              <a:t>Evaluate the impact of the model on public health outcomes and preventive healthcare measures, aiming to contribute to improved diabetes management and reduced burden of associated complications.</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302" name="Google Shape;30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 of the Work</a:t>
            </a:r>
            <a:endParaRPr/>
          </a:p>
        </p:txBody>
      </p:sp>
      <p:sp>
        <p:nvSpPr>
          <p:cNvPr id="308" name="Google Shape;30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9" name="Google Shape;309;p6"/>
          <p:cNvPicPr preferRelativeResize="0"/>
          <p:nvPr/>
        </p:nvPicPr>
        <p:blipFill rotWithShape="1">
          <a:blip r:embed="rId3">
            <a:alphaModFix/>
          </a:blip>
          <a:srcRect b="7317" l="17046" r="16065" t="3660"/>
          <a:stretch/>
        </p:blipFill>
        <p:spPr>
          <a:xfrm>
            <a:off x="8707965" y="3490458"/>
            <a:ext cx="3230035" cy="2865892"/>
          </a:xfrm>
          <a:prstGeom prst="rect">
            <a:avLst/>
          </a:prstGeom>
          <a:noFill/>
          <a:ln>
            <a:noFill/>
          </a:ln>
        </p:spPr>
      </p:pic>
      <p:sp>
        <p:nvSpPr>
          <p:cNvPr id="310" name="Google Shape;310;p6"/>
          <p:cNvSpPr txBox="1"/>
          <p:nvPr/>
        </p:nvSpPr>
        <p:spPr>
          <a:xfrm>
            <a:off x="838200" y="1636466"/>
            <a:ext cx="10033000" cy="190821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Comprehensive Literature Review:</a:t>
            </a:r>
            <a:endParaRPr/>
          </a:p>
          <a:p>
            <a:pPr indent="-342900" lvl="1" marL="800100" marR="0" rtl="0" algn="just">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Conduct an in-depth review of existing literature on early-stage diabetes risk prediction, assimilating insights from notable studies.</a:t>
            </a:r>
            <a:endParaRPr/>
          </a:p>
          <a:p>
            <a:pPr indent="-342900" lvl="0" marL="34290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Refinement of Relevant Features:</a:t>
            </a:r>
            <a:endParaRPr/>
          </a:p>
          <a:p>
            <a:pPr indent="-342900" lvl="1" marL="800100" marR="0" rtl="0" algn="just">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Identify and refine key features crucial for accurate prediction of early-stage diabetes risk based on literature insights and innovative approaches..</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311" name="Google Shape;311;p6"/>
          <p:cNvSpPr txBox="1"/>
          <p:nvPr/>
        </p:nvSpPr>
        <p:spPr>
          <a:xfrm>
            <a:off x="838200" y="3316725"/>
            <a:ext cx="8212667" cy="3171125"/>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90000"/>
              </a:lnSpc>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Innovative Methodologies Development:</a:t>
            </a:r>
            <a:endParaRPr/>
          </a:p>
          <a:p>
            <a:pPr indent="-228600" lvl="1" marL="6858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Explore innovative methodologies for feature selection, data preprocessing, and potential integration of Natural Language Processing (NLP) techniques for improved accuracy and interpretability.</a:t>
            </a:r>
            <a:endParaRPr b="0" i="0" sz="1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Machine Learning Algorithm Implementation:</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Implement and optimize machine learning algorithms, leveraging Python, Scikit-learn, and TensorFlow, with a focus on achieving superior performance based on key evaluation metrics.</a:t>
            </a:r>
            <a:endParaRPr b="0" i="0" sz="1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Comparative Analysis Against Existing Benchmarks:</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Conduct a comparative analysis of the proposed model against existing benchmarks, utilizing industry-standard metrics such as accuracy, sensitivity, and specificity.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7"/>
          <p:cNvPicPr preferRelativeResize="0"/>
          <p:nvPr/>
        </p:nvPicPr>
        <p:blipFill rotWithShape="1">
          <a:blip r:embed="rId3">
            <a:alphaModFix amt="70000"/>
          </a:blip>
          <a:srcRect b="0" l="0" r="0" t="0"/>
          <a:stretch/>
        </p:blipFill>
        <p:spPr>
          <a:xfrm>
            <a:off x="7613122" y="2641600"/>
            <a:ext cx="3851275" cy="3851275"/>
          </a:xfrm>
          <a:prstGeom prst="rect">
            <a:avLst/>
          </a:prstGeom>
          <a:noFill/>
          <a:ln>
            <a:noFill/>
          </a:ln>
        </p:spPr>
      </p:pic>
      <p:sp>
        <p:nvSpPr>
          <p:cNvPr id="317" name="Google Shape;3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Methodologies</a:t>
            </a:r>
            <a:endParaRPr/>
          </a:p>
        </p:txBody>
      </p:sp>
      <p:sp>
        <p:nvSpPr>
          <p:cNvPr id="318" name="Google Shape;31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Feature Identification and Refinement:</a:t>
            </a:r>
            <a:endParaRPr/>
          </a:p>
          <a:p>
            <a:pPr indent="-228600" lvl="1" marL="685800" rtl="0" algn="l">
              <a:lnSpc>
                <a:spcPct val="90000"/>
              </a:lnSpc>
              <a:spcBef>
                <a:spcPts val="500"/>
              </a:spcBef>
              <a:spcAft>
                <a:spcPts val="0"/>
              </a:spcAft>
              <a:buClr>
                <a:schemeClr val="dk1"/>
              </a:buClr>
              <a:buSzPct val="100000"/>
              <a:buChar char="•"/>
            </a:pPr>
            <a:r>
              <a:rPr lang="en-US"/>
              <a:t>Rigorous identification and refinement of key features crucial for early-stage diabetes risk prediction, drawing inspiration from innovative approaches and literature insights.</a:t>
            </a:r>
            <a:endParaRPr/>
          </a:p>
          <a:p>
            <a:pPr indent="-228600" lvl="0" marL="228600" rtl="0" algn="l">
              <a:lnSpc>
                <a:spcPct val="90000"/>
              </a:lnSpc>
              <a:spcBef>
                <a:spcPts val="1000"/>
              </a:spcBef>
              <a:spcAft>
                <a:spcPts val="0"/>
              </a:spcAft>
              <a:buClr>
                <a:schemeClr val="dk1"/>
              </a:buClr>
              <a:buSzPct val="100000"/>
              <a:buChar char="•"/>
            </a:pPr>
            <a:r>
              <a:rPr lang="en-US"/>
              <a:t>Model Development and Optimization:</a:t>
            </a:r>
            <a:endParaRPr/>
          </a:p>
          <a:p>
            <a:pPr indent="-228600" lvl="1" marL="685800" rtl="0" algn="l">
              <a:lnSpc>
                <a:spcPct val="90000"/>
              </a:lnSpc>
              <a:spcBef>
                <a:spcPts val="500"/>
              </a:spcBef>
              <a:spcAft>
                <a:spcPts val="0"/>
              </a:spcAft>
              <a:buClr>
                <a:schemeClr val="dk1"/>
              </a:buClr>
              <a:buSzPct val="100000"/>
              <a:buChar char="•"/>
            </a:pPr>
            <a:r>
              <a:rPr lang="en-US"/>
              <a:t>Systematic development of machine learning models, emphasizing optimization techniques to enhance predictive performance. Python, Scikit-learn, and TensorFlow will be instrumental in this phase.</a:t>
            </a:r>
            <a:endParaRPr/>
          </a:p>
          <a:p>
            <a:pPr indent="-228600" lvl="0" marL="228600" rtl="0" algn="l">
              <a:lnSpc>
                <a:spcPct val="90000"/>
              </a:lnSpc>
              <a:spcBef>
                <a:spcPts val="1000"/>
              </a:spcBef>
              <a:spcAft>
                <a:spcPts val="0"/>
              </a:spcAft>
              <a:buClr>
                <a:schemeClr val="dk1"/>
              </a:buClr>
              <a:buSzPct val="100000"/>
              <a:buChar char="•"/>
            </a:pPr>
            <a:r>
              <a:rPr lang="en-US"/>
              <a:t>Potential Integration of NLP Techniques:</a:t>
            </a:r>
            <a:endParaRPr/>
          </a:p>
          <a:p>
            <a:pPr indent="-228600" lvl="1" marL="685800" rtl="0" algn="l">
              <a:lnSpc>
                <a:spcPct val="90000"/>
              </a:lnSpc>
              <a:spcBef>
                <a:spcPts val="500"/>
              </a:spcBef>
              <a:spcAft>
                <a:spcPts val="0"/>
              </a:spcAft>
              <a:buClr>
                <a:schemeClr val="dk1"/>
              </a:buClr>
              <a:buSzPct val="100000"/>
              <a:buChar char="•"/>
            </a:pPr>
            <a:r>
              <a:rPr lang="en-US"/>
              <a:t>Exploration of Natural Language Processing (NLP) techniques, inspired by successful applications in similar domains, for extracting insights from textual data and enhancing predictive capabilities.</a:t>
            </a:r>
            <a:endParaRPr/>
          </a:p>
          <a:p>
            <a:pPr indent="-228600" lvl="0" marL="228600" rtl="0" algn="l">
              <a:lnSpc>
                <a:spcPct val="90000"/>
              </a:lnSpc>
              <a:spcBef>
                <a:spcPts val="1000"/>
              </a:spcBef>
              <a:spcAft>
                <a:spcPts val="0"/>
              </a:spcAft>
              <a:buClr>
                <a:schemeClr val="dk1"/>
              </a:buClr>
              <a:buSzPct val="100000"/>
              <a:buChar char="•"/>
            </a:pPr>
            <a:r>
              <a:rPr lang="en-US"/>
              <a:t>Comparative Analysis Framework:</a:t>
            </a:r>
            <a:endParaRPr/>
          </a:p>
          <a:p>
            <a:pPr indent="-228600" lvl="1" marL="685800" rtl="0" algn="l">
              <a:lnSpc>
                <a:spcPct val="90000"/>
              </a:lnSpc>
              <a:spcBef>
                <a:spcPts val="500"/>
              </a:spcBef>
              <a:spcAft>
                <a:spcPts val="0"/>
              </a:spcAft>
              <a:buClr>
                <a:schemeClr val="dk1"/>
              </a:buClr>
              <a:buSzPct val="100000"/>
              <a:buChar char="•"/>
            </a:pPr>
            <a:r>
              <a:rPr lang="en-US"/>
              <a:t>Establishment of a robust framework for the comparative analysis of the proposed model against existing benchmarks, ensuring a comprehensive evaluation using key metrics.</a:t>
            </a:r>
            <a:endParaRPr/>
          </a:p>
        </p:txBody>
      </p:sp>
      <p:sp>
        <p:nvSpPr>
          <p:cNvPr id="319" name="Google Shape;3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25" name="Google Shape;32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Database Selection</a:t>
            </a:r>
            <a:endParaRPr/>
          </a:p>
        </p:txBody>
      </p:sp>
      <p:sp>
        <p:nvSpPr>
          <p:cNvPr id="326" name="Google Shape;3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7" name="Google Shape;327;p8"/>
          <p:cNvPicPr preferRelativeResize="0"/>
          <p:nvPr/>
        </p:nvPicPr>
        <p:blipFill rotWithShape="1">
          <a:blip r:embed="rId3">
            <a:alphaModFix/>
          </a:blip>
          <a:srcRect b="0" l="0" r="0" t="0"/>
          <a:stretch/>
        </p:blipFill>
        <p:spPr>
          <a:xfrm>
            <a:off x="1329266" y="2330700"/>
            <a:ext cx="9533467" cy="3703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33" name="Google Shape;3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Output</a:t>
            </a:r>
            <a:endParaRPr/>
          </a:p>
        </p:txBody>
      </p:sp>
      <p:sp>
        <p:nvSpPr>
          <p:cNvPr id="334" name="Google Shape;33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5" name="Google Shape;335;p9"/>
          <p:cNvPicPr preferRelativeResize="0"/>
          <p:nvPr/>
        </p:nvPicPr>
        <p:blipFill rotWithShape="1">
          <a:blip r:embed="rId3">
            <a:alphaModFix/>
          </a:blip>
          <a:srcRect b="0" l="0" r="0" t="0"/>
          <a:stretch/>
        </p:blipFill>
        <p:spPr>
          <a:xfrm>
            <a:off x="4573558" y="1825625"/>
            <a:ext cx="5637241" cy="46533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Amanjot</dc:creator>
</cp:coreProperties>
</file>