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4"/>
  </p:notesMasterIdLst>
  <p:handoutMasterIdLst>
    <p:handoutMasterId r:id="rId25"/>
  </p:handoutMasterIdLst>
  <p:sldIdLst>
    <p:sldId id="289" r:id="rId5"/>
    <p:sldId id="301" r:id="rId6"/>
    <p:sldId id="286" r:id="rId7"/>
    <p:sldId id="296" r:id="rId8"/>
    <p:sldId id="280" r:id="rId9"/>
    <p:sldId id="297" r:id="rId10"/>
    <p:sldId id="281" r:id="rId11"/>
    <p:sldId id="291" r:id="rId12"/>
    <p:sldId id="264" r:id="rId13"/>
    <p:sldId id="299" r:id="rId14"/>
    <p:sldId id="293" r:id="rId15"/>
    <p:sldId id="300" r:id="rId16"/>
    <p:sldId id="294" r:id="rId17"/>
    <p:sldId id="278" r:id="rId18"/>
    <p:sldId id="287" r:id="rId19"/>
    <p:sldId id="295" r:id="rId20"/>
    <p:sldId id="273" r:id="rId21"/>
    <p:sldId id="302"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95565" autoAdjust="0"/>
  </p:normalViewPr>
  <p:slideViewPr>
    <p:cSldViewPr snapToGrid="0">
      <p:cViewPr varScale="1">
        <p:scale>
          <a:sx n="89" d="100"/>
          <a:sy n="89" d="100"/>
        </p:scale>
        <p:origin x="672"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1/20/2022</a:t>
            </a:fld>
            <a:endParaRPr lang="en-US" dirty="0"/>
          </a:p>
        </p:txBody>
      </p:sp>
      <p:sp>
        <p:nvSpPr>
          <p:cNvPr id="4" name="Footer Placeholder 3">
            <a:extLst>
              <a:ext uri="{FF2B5EF4-FFF2-40B4-BE49-F238E27FC236}">
                <a16:creationId xmlns:a16="http://schemas.microsoft.com/office/drawing/2014/main" xmlns=""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669628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369604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208969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222129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724224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274419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2859262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2065967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45264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39347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25748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xmlns="" id="{88B91F7B-C4AF-4FC6-A6BE-657DEF6D5358}"/>
              </a:ext>
            </a:extLst>
          </p:cNvPr>
          <p:cNvSpPr>
            <a:spLocks noGrp="1"/>
          </p:cNvSpPr>
          <p:nvPr>
            <p:ph type="dt" sz="half" idx="10"/>
          </p:nvPr>
        </p:nvSpPr>
        <p:spPr/>
        <p:txBody>
          <a:bodyPr/>
          <a:lstStyle/>
          <a:p>
            <a:fld id="{8DA08ED5-AEFE-4443-9040-726EF6690995}" type="datetime1">
              <a:rPr lang="en-US" smtClean="0"/>
              <a:t>1/20/2022</a:t>
            </a:fld>
            <a:endParaRPr lang="en-US" dirty="0"/>
          </a:p>
        </p:txBody>
      </p:sp>
      <p:sp>
        <p:nvSpPr>
          <p:cNvPr id="5" name="Footer Placeholder 4">
            <a:extLst>
              <a:ext uri="{FF2B5EF4-FFF2-40B4-BE49-F238E27FC236}">
                <a16:creationId xmlns:a16="http://schemas.microsoft.com/office/drawing/2014/main" xmlns=""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xmlns=""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8200" y="4133087"/>
            <a:ext cx="10431780" cy="204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t>1/20/2022</a:t>
            </a:fld>
            <a:endParaRPr lang="en-US"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xmlns=""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819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xmlns=""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1/20/2022</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xmlns=""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xmlns=""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xmlns=""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5" name="Picture Placeholder 28">
            <a:extLst>
              <a:ext uri="{FF2B5EF4-FFF2-40B4-BE49-F238E27FC236}">
                <a16:creationId xmlns:a16="http://schemas.microsoft.com/office/drawing/2014/main" xmlns=""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xmlns=""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xmlns=""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smtClean="0"/>
              <a:t>Click icon to add picture</a:t>
            </a:r>
            <a:endParaRPr lang="en-US" dirty="0"/>
          </a:p>
        </p:txBody>
      </p:sp>
      <p:sp>
        <p:nvSpPr>
          <p:cNvPr id="10" name="object 3">
            <a:extLst>
              <a:ext uri="{FF2B5EF4-FFF2-40B4-BE49-F238E27FC236}">
                <a16:creationId xmlns:a16="http://schemas.microsoft.com/office/drawing/2014/main" xmlns=""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3434047"/>
            <a:ext cx="5157787" cy="27556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3434047"/>
            <a:ext cx="5183188" cy="2755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t>1/20/2022</a:t>
            </a:fld>
            <a:endParaRPr lang="en-US"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xmlns=""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xmlns=""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smtClean="0"/>
              <a:t>Click to edit Master title style</a:t>
            </a:r>
            <a:endParaRPr lang="en-US"/>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1/20/2022</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xmlns=""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2" name="Picture Placeholder 28">
            <a:extLst>
              <a:ext uri="{FF2B5EF4-FFF2-40B4-BE49-F238E27FC236}">
                <a16:creationId xmlns:a16="http://schemas.microsoft.com/office/drawing/2014/main" xmlns=""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xmlns=""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xmlns=""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5" name="Picture Placeholder 28">
            <a:extLst>
              <a:ext uri="{FF2B5EF4-FFF2-40B4-BE49-F238E27FC236}">
                <a16:creationId xmlns:a16="http://schemas.microsoft.com/office/drawing/2014/main" xmlns=""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xmlns=""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17EFDE0-5A54-402A-B0C3-6BC0BB739C25}"/>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8A2825AD-4585-4E37-A076-3D0070C9300C}"/>
              </a:ext>
            </a:extLst>
          </p:cNvPr>
          <p:cNvSpPr>
            <a:spLocks noGrp="1"/>
          </p:cNvSpPr>
          <p:nvPr>
            <p:ph type="dt" sz="half" idx="10"/>
          </p:nvPr>
        </p:nvSpPr>
        <p:spPr/>
        <p:txBody>
          <a:bodyPr/>
          <a:lstStyle/>
          <a:p>
            <a:fld id="{0312561F-7E45-400C-8758-912CDFE9410A}" type="datetime1">
              <a:rPr lang="en-US" smtClean="0"/>
              <a:t>1/20/2022</a:t>
            </a:fld>
            <a:endParaRPr lang="en-US" dirty="0"/>
          </a:p>
        </p:txBody>
      </p:sp>
      <p:sp>
        <p:nvSpPr>
          <p:cNvPr id="5" name="Footer Placeholder 4">
            <a:extLst>
              <a:ext uri="{FF2B5EF4-FFF2-40B4-BE49-F238E27FC236}">
                <a16:creationId xmlns:a16="http://schemas.microsoft.com/office/drawing/2014/main" xmlns=""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B24D83DC-20E7-4B71-9794-36FC33B1BA03}"/>
              </a:ext>
            </a:extLst>
          </p:cNvPr>
          <p:cNvSpPr>
            <a:spLocks noGrp="1"/>
          </p:cNvSpPr>
          <p:nvPr>
            <p:ph type="dt" sz="half" idx="10"/>
          </p:nvPr>
        </p:nvSpPr>
        <p:spPr/>
        <p:txBody>
          <a:bodyPr/>
          <a:lstStyle/>
          <a:p>
            <a:fld id="{85E24BC7-4CDB-41D7-81AF-9CE8473FF4B8}" type="datetime1">
              <a:rPr lang="en-US" smtClean="0"/>
              <a:t>1/20/2022</a:t>
            </a:fld>
            <a:endParaRPr lang="en-US" dirty="0"/>
          </a:p>
        </p:txBody>
      </p:sp>
      <p:sp>
        <p:nvSpPr>
          <p:cNvPr id="5" name="Footer Placeholder 4">
            <a:extLst>
              <a:ext uri="{FF2B5EF4-FFF2-40B4-BE49-F238E27FC236}">
                <a16:creationId xmlns:a16="http://schemas.microsoft.com/office/drawing/2014/main" xmlns=""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8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xmlns="" id="{E4387105-2538-4216-9A7E-445FA092F960}"/>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t>1/20/2022</a:t>
            </a:fld>
            <a:endParaRPr lang="en-US" dirty="0"/>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t>1/20/2022</a:t>
            </a:fld>
            <a:endParaRPr lang="en-US" dirty="0"/>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030D7191-31B4-440E-A4E9-F412FA55824C}"/>
              </a:ext>
            </a:extLst>
          </p:cNvPr>
          <p:cNvSpPr>
            <a:spLocks noGrp="1"/>
          </p:cNvSpPr>
          <p:nvPr>
            <p:ph type="dt" sz="half" idx="10"/>
          </p:nvPr>
        </p:nvSpPr>
        <p:spPr/>
        <p:txBody>
          <a:bodyPr/>
          <a:lstStyle/>
          <a:p>
            <a:fld id="{4BE4379E-9B58-41EA-B928-5B1C8436A60E}" type="datetime1">
              <a:rPr lang="en-US" smtClean="0"/>
              <a:t>1/20/2022</a:t>
            </a:fld>
            <a:endParaRPr lang="en-US" dirty="0"/>
          </a:p>
        </p:txBody>
      </p:sp>
      <p:sp>
        <p:nvSpPr>
          <p:cNvPr id="4" name="Footer Placeholder 3">
            <a:extLst>
              <a:ext uri="{FF2B5EF4-FFF2-40B4-BE49-F238E27FC236}">
                <a16:creationId xmlns:a16="http://schemas.microsoft.com/office/drawing/2014/main" xmlns=""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55C546-684A-45B9-8890-66DC55DF7D06}"/>
              </a:ext>
            </a:extLst>
          </p:cNvPr>
          <p:cNvSpPr>
            <a:spLocks noGrp="1"/>
          </p:cNvSpPr>
          <p:nvPr>
            <p:ph type="dt" sz="half" idx="10"/>
          </p:nvPr>
        </p:nvSpPr>
        <p:spPr/>
        <p:txBody>
          <a:bodyPr/>
          <a:lstStyle/>
          <a:p>
            <a:fld id="{40B0A371-51FE-4D99-BD87-6A650FCE519D}" type="datetime1">
              <a:rPr lang="en-US" smtClean="0"/>
              <a:t>1/20/2022</a:t>
            </a:fld>
            <a:endParaRPr lang="en-US" dirty="0"/>
          </a:p>
        </p:txBody>
      </p:sp>
      <p:sp>
        <p:nvSpPr>
          <p:cNvPr id="3" name="Footer Placeholder 2">
            <a:extLst>
              <a:ext uri="{FF2B5EF4-FFF2-40B4-BE49-F238E27FC236}">
                <a16:creationId xmlns:a16="http://schemas.microsoft.com/office/drawing/2014/main" xmlns=""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989DE91-7A80-4682-9D32-2CD41DEFB7B2}"/>
              </a:ext>
            </a:extLst>
          </p:cNvPr>
          <p:cNvSpPr>
            <a:spLocks noGrp="1"/>
          </p:cNvSpPr>
          <p:nvPr>
            <p:ph type="dt" sz="half" idx="10"/>
          </p:nvPr>
        </p:nvSpPr>
        <p:spPr/>
        <p:txBody>
          <a:bodyPr/>
          <a:lstStyle/>
          <a:p>
            <a:fld id="{5FCF8CFF-A1C0-4B6C-AA8D-BE72CB14468D}" type="datetime1">
              <a:rPr lang="en-US" smtClean="0"/>
              <a:t>1/20/2022</a:t>
            </a:fld>
            <a:endParaRPr lang="en-US" dirty="0"/>
          </a:p>
        </p:txBody>
      </p:sp>
      <p:sp>
        <p:nvSpPr>
          <p:cNvPr id="6" name="Footer Placeholder 5">
            <a:extLst>
              <a:ext uri="{FF2B5EF4-FFF2-40B4-BE49-F238E27FC236}">
                <a16:creationId xmlns:a16="http://schemas.microsoft.com/office/drawing/2014/main" xmlns=""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t>1/20/2022</a:t>
            </a:fld>
            <a:endParaRPr lang="en-US" dirty="0"/>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1/20/2022</a:t>
            </a:fld>
            <a:endParaRPr lang="en-US" noProof="0" dirty="0"/>
          </a:p>
        </p:txBody>
      </p:sp>
      <p:sp>
        <p:nvSpPr>
          <p:cNvPr id="5" name="Footer Placeholder 4">
            <a:extLst>
              <a:ext uri="{FF2B5EF4-FFF2-40B4-BE49-F238E27FC236}">
                <a16:creationId xmlns:a16="http://schemas.microsoft.com/office/drawing/2014/main" xmlns=""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xmlns=""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xmlns=""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xmlns=""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smtClean="0">
                <a:solidFill>
                  <a:schemeClr val="bg1"/>
                </a:solidFill>
                <a:latin typeface="Gill Sans MT" panose="020B0502020104020203" pitchFamily="34" charset="0"/>
              </a:rPr>
              <a:t>LOAN CLASSIFICATION</a:t>
            </a:r>
            <a:r>
              <a:rPr lang="en-US" sz="5000" dirty="0">
                <a:solidFill>
                  <a:schemeClr val="bg1"/>
                </a:solidFill>
                <a:latin typeface="Gill Sans MT" panose="020B0502020104020203" pitchFamily="34" charset="0"/>
              </a:rPr>
              <a:t/>
            </a:r>
            <a:br>
              <a:rPr lang="en-US" sz="5000" dirty="0">
                <a:solidFill>
                  <a:schemeClr val="bg1"/>
                </a:solidFill>
                <a:latin typeface="Gill Sans MT" panose="020B0502020104020203" pitchFamily="34" charset="0"/>
              </a:rPr>
            </a:br>
            <a:r>
              <a:rPr lang="en-US" sz="5000" dirty="0" smtClean="0">
                <a:latin typeface="Gill Sans MT" panose="020B0502020104020203" pitchFamily="34" charset="0"/>
              </a:rPr>
              <a:t>MIT ADSP</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xmlns="" id="{2F8CF06A-B594-4BA2-8B1E-D649096D742F}"/>
              </a:ext>
            </a:extLst>
          </p:cNvPr>
          <p:cNvSpPr>
            <a:spLocks noGrp="1"/>
          </p:cNvSpPr>
          <p:nvPr>
            <p:ph type="subTitle" idx="1"/>
          </p:nvPr>
        </p:nvSpPr>
        <p:spPr>
          <a:xfrm>
            <a:off x="4152000" y="4221162"/>
            <a:ext cx="3888000" cy="882001"/>
          </a:xfrm>
          <a:solidFill>
            <a:schemeClr val="accent2">
              <a:alpha val="90000"/>
            </a:schemeClr>
          </a:solidFill>
        </p:spPr>
        <p:txBody>
          <a:bodyPr anchor="ctr" anchorCtr="0">
            <a:normAutofit/>
          </a:bodyPr>
          <a:lstStyle/>
          <a:p>
            <a:r>
              <a:rPr lang="en-US" sz="2500" b="1" i="1" spc="65" dirty="0" smtClean="0">
                <a:solidFill>
                  <a:schemeClr val="accent1"/>
                </a:solidFill>
                <a:latin typeface="Arial"/>
                <a:cs typeface="Arial"/>
              </a:rPr>
              <a:t>YASH RANA, JAN 2022</a:t>
            </a:r>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xmlns=""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C750891-B331-46E3-89A1-0996C3679973}"/>
              </a:ext>
            </a:extLst>
          </p:cNvPr>
          <p:cNvSpPr>
            <a:spLocks noGrp="1"/>
          </p:cNvSpPr>
          <p:nvPr>
            <p:ph type="title"/>
          </p:nvPr>
        </p:nvSpPr>
        <p:spPr/>
        <p:txBody>
          <a:bodyPr/>
          <a:lstStyle/>
          <a:p>
            <a:r>
              <a:rPr lang="en-US" dirty="0" smtClean="0"/>
              <a:t>OUR DATA SET</a:t>
            </a:r>
            <a:endParaRPr lang="en-US" dirty="0"/>
          </a:p>
        </p:txBody>
      </p:sp>
      <p:sp>
        <p:nvSpPr>
          <p:cNvPr id="2" name="Slide Number Placeholder 1">
            <a:extLst>
              <a:ext uri="{FF2B5EF4-FFF2-40B4-BE49-F238E27FC236}">
                <a16:creationId xmlns:a16="http://schemas.microsoft.com/office/drawing/2014/main" xmlns="" id="{6EC5A228-0BB3-460B-97CB-3667DC43DFD4}"/>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6" name="object 18" descr="Beige rectangle">
            <a:extLst>
              <a:ext uri="{FF2B5EF4-FFF2-40B4-BE49-F238E27FC236}">
                <a16:creationId xmlns:a16="http://schemas.microsoft.com/office/drawing/2014/main" xmlns="" id="{31A1F953-41C3-4B9E-9EA3-26087E184E71}"/>
              </a:ext>
            </a:extLst>
          </p:cNvPr>
          <p:cNvSpPr/>
          <p:nvPr/>
        </p:nvSpPr>
        <p:spPr>
          <a:xfrm>
            <a:off x="942535" y="1337304"/>
            <a:ext cx="3708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4" name="Picture 3"/>
          <p:cNvPicPr>
            <a:picLocks noChangeAspect="1"/>
          </p:cNvPicPr>
          <p:nvPr/>
        </p:nvPicPr>
        <p:blipFill>
          <a:blip r:embed="rId3"/>
          <a:stretch>
            <a:fillRect/>
          </a:stretch>
        </p:blipFill>
        <p:spPr>
          <a:xfrm>
            <a:off x="240621" y="1931541"/>
            <a:ext cx="8417609" cy="3668008"/>
          </a:xfrm>
          <a:prstGeom prst="rect">
            <a:avLst/>
          </a:prstGeom>
        </p:spPr>
      </p:pic>
      <p:pic>
        <p:nvPicPr>
          <p:cNvPr id="5" name="Picture 4"/>
          <p:cNvPicPr>
            <a:picLocks noChangeAspect="1"/>
          </p:cNvPicPr>
          <p:nvPr/>
        </p:nvPicPr>
        <p:blipFill>
          <a:blip r:embed="rId4"/>
          <a:stretch>
            <a:fillRect/>
          </a:stretch>
        </p:blipFill>
        <p:spPr>
          <a:xfrm>
            <a:off x="6738900" y="1912674"/>
            <a:ext cx="5087060" cy="3705742"/>
          </a:xfrm>
          <a:prstGeom prst="rect">
            <a:avLst/>
          </a:prstGeom>
        </p:spPr>
      </p:pic>
    </p:spTree>
    <p:extLst>
      <p:ext uri="{BB962C8B-B14F-4D97-AF65-F5344CB8AC3E}">
        <p14:creationId xmlns:p14="http://schemas.microsoft.com/office/powerpoint/2010/main" val="4155972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Man talks by phone">
            <a:extLst>
              <a:ext uri="{FF2B5EF4-FFF2-40B4-BE49-F238E27FC236}">
                <a16:creationId xmlns:a16="http://schemas.microsoft.com/office/drawing/2014/main" xmlns=""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object 3" descr="Blue rectangle">
            <a:extLst>
              <a:ext uri="{FF2B5EF4-FFF2-40B4-BE49-F238E27FC236}">
                <a16:creationId xmlns:a16="http://schemas.microsoft.com/office/drawing/2014/main" xmlns="" id="{3544D2CA-9A07-47BD-B1E4-88366F5FCD45}"/>
              </a:ext>
            </a:extLst>
          </p:cNvPr>
          <p:cNvSpPr/>
          <p:nvPr/>
        </p:nvSpPr>
        <p:spPr>
          <a:xfrm>
            <a:off x="1200" y="0"/>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xmlns=""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60AF24A-ACB5-4319-9371-B0D71908A725}"/>
              </a:ext>
            </a:extLst>
          </p:cNvPr>
          <p:cNvSpPr>
            <a:spLocks noGrp="1"/>
          </p:cNvSpPr>
          <p:nvPr>
            <p:ph type="title"/>
          </p:nvPr>
        </p:nvSpPr>
        <p:spPr>
          <a:xfrm>
            <a:off x="822702" y="566599"/>
            <a:ext cx="10515600" cy="1325563"/>
          </a:xfrm>
        </p:spPr>
        <p:txBody>
          <a:bodyPr>
            <a:normAutofit/>
          </a:bodyPr>
          <a:lstStyle/>
          <a:p>
            <a:r>
              <a:rPr lang="en-US" dirty="0" smtClean="0">
                <a:solidFill>
                  <a:schemeClr val="bg1"/>
                </a:solidFill>
              </a:rPr>
              <a:t>Problem and Solution Summary</a:t>
            </a:r>
            <a:br>
              <a:rPr lang="en-US" dirty="0" smtClean="0">
                <a:solidFill>
                  <a:schemeClr val="bg1"/>
                </a:solidFill>
              </a:rPr>
            </a:br>
            <a:r>
              <a:rPr lang="en-US" dirty="0" smtClean="0">
                <a:solidFill>
                  <a:schemeClr val="bg1"/>
                </a:solidFill>
              </a:rPr>
              <a:t>Part 1- Proposed Approach</a:t>
            </a:r>
            <a:r>
              <a:rPr lang="en-US" dirty="0" smtClean="0">
                <a:solidFill>
                  <a:schemeClr val="bg1"/>
                </a:solidFill>
              </a:rPr>
              <a:t/>
            </a:r>
            <a:br>
              <a:rPr lang="en-US" dirty="0" smtClean="0">
                <a:solidFill>
                  <a:schemeClr val="bg1"/>
                </a:solidFill>
              </a:rPr>
            </a:br>
            <a:r>
              <a:rPr lang="en-US" sz="1050" dirty="0" smtClean="0">
                <a:solidFill>
                  <a:schemeClr val="bg1"/>
                </a:solidFill>
              </a:rPr>
              <a:t>Please see attached Jupyter Notebook for in-depth coding and analysis</a:t>
            </a:r>
            <a:endParaRPr lang="en-US" dirty="0"/>
          </a:p>
        </p:txBody>
      </p:sp>
      <p:sp>
        <p:nvSpPr>
          <p:cNvPr id="3" name="Slide Number Placeholder 2">
            <a:extLst>
              <a:ext uri="{FF2B5EF4-FFF2-40B4-BE49-F238E27FC236}">
                <a16:creationId xmlns:a16="http://schemas.microsoft.com/office/drawing/2014/main" xmlns="" id="{549181BA-BE91-4062-B6BE-B8C10EBD587B}"/>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9" name="object 18" descr="Beige rectangle">
            <a:extLst>
              <a:ext uri="{FF2B5EF4-FFF2-40B4-BE49-F238E27FC236}">
                <a16:creationId xmlns:a16="http://schemas.microsoft.com/office/drawing/2014/main" xmlns="" id="{2D844B0B-BA7B-4E53-BCA1-628F65C6A4CA}"/>
              </a:ext>
            </a:extLst>
          </p:cNvPr>
          <p:cNvSpPr/>
          <p:nvPr/>
        </p:nvSpPr>
        <p:spPr>
          <a:xfrm flipV="1">
            <a:off x="942535" y="1697720"/>
            <a:ext cx="336600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7" name="TextBox 6"/>
          <p:cNvSpPr txBox="1"/>
          <p:nvPr/>
        </p:nvSpPr>
        <p:spPr>
          <a:xfrm>
            <a:off x="390418" y="2957218"/>
            <a:ext cx="10609645" cy="2308324"/>
          </a:xfrm>
          <a:prstGeom prst="rect">
            <a:avLst/>
          </a:prstGeom>
          <a:noFill/>
        </p:spPr>
        <p:txBody>
          <a:bodyPr wrap="square" rtlCol="0">
            <a:spAutoFit/>
          </a:bodyPr>
          <a:lstStyle/>
          <a:p>
            <a:pPr marL="342900" indent="-342900">
              <a:buAutoNum type="arabicParenR"/>
            </a:pPr>
            <a:r>
              <a:rPr lang="en-CA" dirty="0" smtClean="0">
                <a:solidFill>
                  <a:schemeClr val="bg1"/>
                </a:solidFill>
              </a:rPr>
              <a:t>Using EDA compare numerical and categorical variables of the data</a:t>
            </a:r>
          </a:p>
          <a:p>
            <a:pPr marL="342900" indent="-342900">
              <a:buAutoNum type="arabicParenR"/>
            </a:pPr>
            <a:r>
              <a:rPr lang="en-CA" dirty="0" smtClean="0">
                <a:solidFill>
                  <a:schemeClr val="bg1"/>
                </a:solidFill>
              </a:rPr>
              <a:t>Potential Techniques Approached after EDA</a:t>
            </a:r>
          </a:p>
          <a:p>
            <a:pPr marL="285750" indent="-285750">
              <a:buFont typeface="Arial" panose="020B0604020202020204" pitchFamily="34" charset="0"/>
              <a:buChar char="•"/>
            </a:pPr>
            <a:r>
              <a:rPr lang="en-CA" dirty="0" smtClean="0">
                <a:solidFill>
                  <a:schemeClr val="bg1"/>
                </a:solidFill>
              </a:rPr>
              <a:t>Logistic Regression</a:t>
            </a:r>
          </a:p>
          <a:p>
            <a:pPr marL="285750" indent="-285750">
              <a:buFont typeface="Arial" panose="020B0604020202020204" pitchFamily="34" charset="0"/>
              <a:buChar char="•"/>
            </a:pPr>
            <a:r>
              <a:rPr lang="en-CA" dirty="0" smtClean="0">
                <a:solidFill>
                  <a:schemeClr val="bg1"/>
                </a:solidFill>
              </a:rPr>
              <a:t>Decision Tree</a:t>
            </a:r>
          </a:p>
          <a:p>
            <a:pPr marL="285750" indent="-285750">
              <a:buFont typeface="Arial" panose="020B0604020202020204" pitchFamily="34" charset="0"/>
              <a:buChar char="•"/>
            </a:pPr>
            <a:r>
              <a:rPr lang="en-CA" dirty="0" smtClean="0">
                <a:solidFill>
                  <a:schemeClr val="bg1"/>
                </a:solidFill>
              </a:rPr>
              <a:t>Random Forest</a:t>
            </a:r>
          </a:p>
          <a:p>
            <a:r>
              <a:rPr lang="en-CA" dirty="0" smtClean="0">
                <a:solidFill>
                  <a:schemeClr val="bg1"/>
                </a:solidFill>
              </a:rPr>
              <a:t>3) Improved model performance and reduced overfitting using techniques such as- GridSearchCV/Randomized </a:t>
            </a:r>
            <a:r>
              <a:rPr lang="en-CA" dirty="0" err="1" smtClean="0">
                <a:solidFill>
                  <a:schemeClr val="bg1"/>
                </a:solidFill>
              </a:rPr>
              <a:t>SearchCV</a:t>
            </a:r>
            <a:r>
              <a:rPr lang="en-CA" dirty="0" smtClean="0">
                <a:solidFill>
                  <a:schemeClr val="bg1"/>
                </a:solidFill>
              </a:rPr>
              <a:t>/Pruning/etc.</a:t>
            </a:r>
          </a:p>
          <a:p>
            <a:r>
              <a:rPr lang="en-CA" dirty="0" smtClean="0">
                <a:solidFill>
                  <a:schemeClr val="bg1"/>
                </a:solidFill>
              </a:rPr>
              <a:t>4) Finding cost of the model</a:t>
            </a:r>
          </a:p>
        </p:txBody>
      </p:sp>
      <p:sp>
        <p:nvSpPr>
          <p:cNvPr id="19" name="TextBox 18"/>
          <p:cNvSpPr txBox="1"/>
          <p:nvPr/>
        </p:nvSpPr>
        <p:spPr>
          <a:xfrm>
            <a:off x="534256" y="2219218"/>
            <a:ext cx="3616504" cy="369332"/>
          </a:xfrm>
          <a:prstGeom prst="rect">
            <a:avLst/>
          </a:prstGeom>
          <a:noFill/>
        </p:spPr>
        <p:txBody>
          <a:bodyPr wrap="square" rtlCol="0">
            <a:spAutoFit/>
          </a:bodyPr>
          <a:lstStyle/>
          <a:p>
            <a:r>
              <a:rPr lang="en-CA" dirty="0" smtClean="0">
                <a:solidFill>
                  <a:schemeClr val="bg1"/>
                </a:solidFill>
              </a:rPr>
              <a:t>A) Potential Techniques Used</a:t>
            </a:r>
            <a:endParaRPr lang="en-CA" dirty="0">
              <a:solidFill>
                <a:schemeClr val="bg1"/>
              </a:solidFill>
            </a:endParaRPr>
          </a:p>
        </p:txBody>
      </p:sp>
    </p:spTree>
    <p:extLst>
      <p:ext uri="{BB962C8B-B14F-4D97-AF65-F5344CB8AC3E}">
        <p14:creationId xmlns:p14="http://schemas.microsoft.com/office/powerpoint/2010/main" val="3644704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Man talks by phone">
            <a:extLst>
              <a:ext uri="{FF2B5EF4-FFF2-40B4-BE49-F238E27FC236}">
                <a16:creationId xmlns:a16="http://schemas.microsoft.com/office/drawing/2014/main" xmlns=""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object 3" descr="Blue rectangle">
            <a:extLst>
              <a:ext uri="{FF2B5EF4-FFF2-40B4-BE49-F238E27FC236}">
                <a16:creationId xmlns:a16="http://schemas.microsoft.com/office/drawing/2014/main" xmlns="" id="{3544D2CA-9A07-47BD-B1E4-88366F5FCD45}"/>
              </a:ext>
            </a:extLst>
          </p:cNvPr>
          <p:cNvSpPr/>
          <p:nvPr/>
        </p:nvSpPr>
        <p:spPr>
          <a:xfrm>
            <a:off x="-14898" y="-1"/>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xmlns=""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60AF24A-ACB5-4319-9371-B0D71908A725}"/>
              </a:ext>
            </a:extLst>
          </p:cNvPr>
          <p:cNvSpPr>
            <a:spLocks noGrp="1"/>
          </p:cNvSpPr>
          <p:nvPr>
            <p:ph type="title"/>
          </p:nvPr>
        </p:nvSpPr>
        <p:spPr>
          <a:xfrm>
            <a:off x="822702" y="566599"/>
            <a:ext cx="10515600" cy="1325563"/>
          </a:xfrm>
        </p:spPr>
        <p:txBody>
          <a:bodyPr>
            <a:normAutofit/>
          </a:bodyPr>
          <a:lstStyle/>
          <a:p>
            <a:r>
              <a:rPr lang="en-US" dirty="0" smtClean="0">
                <a:solidFill>
                  <a:schemeClr val="bg1"/>
                </a:solidFill>
              </a:rPr>
              <a:t>Problem and Solution Summary</a:t>
            </a:r>
            <a:br>
              <a:rPr lang="en-US" dirty="0" smtClean="0">
                <a:solidFill>
                  <a:schemeClr val="bg1"/>
                </a:solidFill>
              </a:rPr>
            </a:br>
            <a:r>
              <a:rPr lang="en-US" dirty="0" smtClean="0">
                <a:solidFill>
                  <a:schemeClr val="bg1"/>
                </a:solidFill>
              </a:rPr>
              <a:t>Part 2- Final Solution Design</a:t>
            </a:r>
            <a:r>
              <a:rPr lang="en-US" dirty="0" smtClean="0">
                <a:solidFill>
                  <a:schemeClr val="bg1"/>
                </a:solidFill>
              </a:rPr>
              <a:t/>
            </a:r>
            <a:br>
              <a:rPr lang="en-US" dirty="0" smtClean="0">
                <a:solidFill>
                  <a:schemeClr val="bg1"/>
                </a:solidFill>
              </a:rPr>
            </a:br>
            <a:r>
              <a:rPr lang="en-US" sz="1050" dirty="0" smtClean="0">
                <a:solidFill>
                  <a:schemeClr val="bg1"/>
                </a:solidFill>
              </a:rPr>
              <a:t>Please see attached Jupyter Notebook for in-depth coding and analysis</a:t>
            </a:r>
            <a:endParaRPr lang="en-US" dirty="0"/>
          </a:p>
        </p:txBody>
      </p:sp>
      <p:sp>
        <p:nvSpPr>
          <p:cNvPr id="3" name="Slide Number Placeholder 2">
            <a:extLst>
              <a:ext uri="{FF2B5EF4-FFF2-40B4-BE49-F238E27FC236}">
                <a16:creationId xmlns:a16="http://schemas.microsoft.com/office/drawing/2014/main" xmlns="" id="{549181BA-BE91-4062-B6BE-B8C10EBD587B}"/>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9" name="object 18" descr="Beige rectangle">
            <a:extLst>
              <a:ext uri="{FF2B5EF4-FFF2-40B4-BE49-F238E27FC236}">
                <a16:creationId xmlns:a16="http://schemas.microsoft.com/office/drawing/2014/main" xmlns="" id="{2D844B0B-BA7B-4E53-BCA1-628F65C6A4CA}"/>
              </a:ext>
            </a:extLst>
          </p:cNvPr>
          <p:cNvSpPr/>
          <p:nvPr/>
        </p:nvSpPr>
        <p:spPr>
          <a:xfrm flipV="1">
            <a:off x="942535" y="1697720"/>
            <a:ext cx="336600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0" name="TextBox 9"/>
          <p:cNvSpPr txBox="1"/>
          <p:nvPr/>
        </p:nvSpPr>
        <p:spPr>
          <a:xfrm>
            <a:off x="355003" y="2108499"/>
            <a:ext cx="11135357" cy="4247317"/>
          </a:xfrm>
          <a:prstGeom prst="rect">
            <a:avLst/>
          </a:prstGeom>
          <a:noFill/>
        </p:spPr>
        <p:txBody>
          <a:bodyPr wrap="square" rtlCol="0">
            <a:spAutoFit/>
          </a:bodyPr>
          <a:lstStyle/>
          <a:p>
            <a:pPr marL="342900" indent="-342900">
              <a:buAutoNum type="alphaUcParenR"/>
            </a:pPr>
            <a:r>
              <a:rPr lang="en-CA" dirty="0" smtClean="0">
                <a:solidFill>
                  <a:schemeClr val="bg1"/>
                </a:solidFill>
              </a:rPr>
              <a:t>Checked data description and got basic statistics and summary of data</a:t>
            </a:r>
          </a:p>
          <a:p>
            <a:r>
              <a:rPr lang="en-CA" dirty="0">
                <a:solidFill>
                  <a:schemeClr val="bg1"/>
                </a:solidFill>
              </a:rPr>
              <a:t>B) Performed Univariate analysis to see how data is spread out for different variables and identified </a:t>
            </a:r>
            <a:r>
              <a:rPr lang="en-CA" dirty="0" smtClean="0">
                <a:solidFill>
                  <a:schemeClr val="bg1"/>
                </a:solidFill>
              </a:rPr>
              <a:t>outliers</a:t>
            </a:r>
          </a:p>
          <a:p>
            <a:r>
              <a:rPr lang="en-CA" dirty="0" smtClean="0">
                <a:solidFill>
                  <a:schemeClr val="bg1"/>
                </a:solidFill>
              </a:rPr>
              <a:t>C) Performed Bivariate analysis to see how different attributes vary with the dependant variable</a:t>
            </a:r>
          </a:p>
          <a:p>
            <a:r>
              <a:rPr lang="en-CA" dirty="0" smtClean="0">
                <a:solidFill>
                  <a:schemeClr val="bg1"/>
                </a:solidFill>
              </a:rPr>
              <a:t>D) Outlier treatment not performed. Missing value treatment performed by replacing numerical missing data with median and categorical missing data with mode</a:t>
            </a:r>
          </a:p>
          <a:p>
            <a:r>
              <a:rPr lang="en-CA" dirty="0" smtClean="0">
                <a:solidFill>
                  <a:schemeClr val="bg1"/>
                </a:solidFill>
              </a:rPr>
              <a:t>E) Future Engineering-transforming features</a:t>
            </a:r>
          </a:p>
          <a:p>
            <a:r>
              <a:rPr lang="en-CA" dirty="0" smtClean="0">
                <a:solidFill>
                  <a:schemeClr val="bg1"/>
                </a:solidFill>
              </a:rPr>
              <a:t>D) Choosing recall as our model evaluation metric. Lowest bank cost error.</a:t>
            </a:r>
          </a:p>
          <a:p>
            <a:r>
              <a:rPr lang="en-CA" dirty="0" smtClean="0">
                <a:solidFill>
                  <a:schemeClr val="bg1"/>
                </a:solidFill>
              </a:rPr>
              <a:t>E) Splitting the data and completing different models (logistic regression, decision tree, random forest).</a:t>
            </a:r>
          </a:p>
          <a:p>
            <a:r>
              <a:rPr lang="en-CA" dirty="0" smtClean="0">
                <a:solidFill>
                  <a:schemeClr val="bg1"/>
                </a:solidFill>
              </a:rPr>
              <a:t>F) Model tuning to see if the performance of the model can be further improved (optimal threshold, GridSearchCV, Random Forest Optimizer, Class weights, pruning, etc.</a:t>
            </a:r>
          </a:p>
          <a:p>
            <a:r>
              <a:rPr lang="en-CA" dirty="0" smtClean="0">
                <a:solidFill>
                  <a:schemeClr val="bg1"/>
                </a:solidFill>
              </a:rPr>
              <a:t>G) Checking model cost on test data. </a:t>
            </a:r>
            <a:r>
              <a:rPr lang="en-CA" dirty="0">
                <a:solidFill>
                  <a:schemeClr val="bg1"/>
                </a:solidFill>
              </a:rPr>
              <a:t>Cost Matrix is similar of confusion matrix except we only look at True Positives and True Negatives as they are correctly identified. We are also estimating cost on test data because its what predicts on new data that comes in after the model has been built.</a:t>
            </a:r>
          </a:p>
          <a:p>
            <a:endParaRPr lang="en-CA" dirty="0">
              <a:solidFill>
                <a:schemeClr val="bg1"/>
              </a:solidFill>
            </a:endParaRPr>
          </a:p>
          <a:p>
            <a:pPr marL="342900" indent="-342900">
              <a:buAutoNum type="alphaUcParenR"/>
            </a:pPr>
            <a:endParaRPr lang="en-CA" dirty="0">
              <a:solidFill>
                <a:schemeClr val="bg1"/>
              </a:solidFill>
            </a:endParaRPr>
          </a:p>
        </p:txBody>
      </p:sp>
    </p:spTree>
    <p:extLst>
      <p:ext uri="{BB962C8B-B14F-4D97-AF65-F5344CB8AC3E}">
        <p14:creationId xmlns:p14="http://schemas.microsoft.com/office/powerpoint/2010/main" val="3039970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E1BE2-A8BA-40A1-94C4-CC37ABD685BA}"/>
              </a:ext>
            </a:extLst>
          </p:cNvPr>
          <p:cNvSpPr>
            <a:spLocks noGrp="1"/>
          </p:cNvSpPr>
          <p:nvPr>
            <p:ph type="title"/>
          </p:nvPr>
        </p:nvSpPr>
        <p:spPr>
          <a:xfrm>
            <a:off x="800547" y="365125"/>
            <a:ext cx="10515600" cy="1325563"/>
          </a:xfrm>
        </p:spPr>
        <p:txBody>
          <a:bodyPr/>
          <a:lstStyle/>
          <a:p>
            <a:r>
              <a:rPr lang="en-US" dirty="0" smtClean="0"/>
              <a:t>Final Solution Design Cont..</a:t>
            </a:r>
            <a:endParaRPr lang="en-US" dirty="0"/>
          </a:p>
        </p:txBody>
      </p:sp>
      <p:sp>
        <p:nvSpPr>
          <p:cNvPr id="3" name="Slide Number Placeholder 2">
            <a:extLst>
              <a:ext uri="{FF2B5EF4-FFF2-40B4-BE49-F238E27FC236}">
                <a16:creationId xmlns:a16="http://schemas.microsoft.com/office/drawing/2014/main" xmlns=""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13</a:t>
            </a:fld>
            <a:endParaRPr lang="en-US" dirty="0"/>
          </a:p>
        </p:txBody>
      </p:sp>
      <p:sp>
        <p:nvSpPr>
          <p:cNvPr id="5" name="object 18" descr="Beige rectangle">
            <a:extLst>
              <a:ext uri="{FF2B5EF4-FFF2-40B4-BE49-F238E27FC236}">
                <a16:creationId xmlns:a16="http://schemas.microsoft.com/office/drawing/2014/main" xmlns="" id="{2A80C383-7931-469D-823B-F6CD1CFAB9FF}"/>
              </a:ext>
            </a:extLst>
          </p:cNvPr>
          <p:cNvSpPr/>
          <p:nvPr/>
        </p:nvSpPr>
        <p:spPr>
          <a:xfrm>
            <a:off x="911034" y="1331843"/>
            <a:ext cx="3780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8" name="TextBox 7"/>
          <p:cNvSpPr txBox="1"/>
          <p:nvPr/>
        </p:nvSpPr>
        <p:spPr>
          <a:xfrm>
            <a:off x="537882" y="1690688"/>
            <a:ext cx="10607040" cy="4524315"/>
          </a:xfrm>
          <a:prstGeom prst="rect">
            <a:avLst/>
          </a:prstGeom>
          <a:noFill/>
        </p:spPr>
        <p:txBody>
          <a:bodyPr wrap="square" rtlCol="0">
            <a:spAutoFit/>
          </a:bodyPr>
          <a:lstStyle/>
          <a:p>
            <a:r>
              <a:rPr lang="en-CA" dirty="0" smtClean="0"/>
              <a:t>- Bank wants recall to be maximized, the greater the recall the higher chances of minimizing false negatives. Hence, our focus is increasing recall score or minimizing false negatives. In other terms we can say that we are trying to identify the positives (class 1) so the bank can minimize the bad loans/defaults.</a:t>
            </a:r>
          </a:p>
          <a:p>
            <a:endParaRPr lang="en-CA" dirty="0"/>
          </a:p>
          <a:p>
            <a:pPr marL="285750" indent="-285750">
              <a:buFontTx/>
              <a:buChar char="-"/>
            </a:pPr>
            <a:r>
              <a:rPr lang="en-CA" b="1" dirty="0" smtClean="0"/>
              <a:t>BAD</a:t>
            </a:r>
            <a:r>
              <a:rPr lang="en-CA" b="1" dirty="0"/>
              <a:t>:</a:t>
            </a:r>
            <a:r>
              <a:rPr lang="en-CA" dirty="0"/>
              <a:t> 1 = Client defaulted on loan, 0 = loan </a:t>
            </a:r>
            <a:r>
              <a:rPr lang="en-CA" dirty="0" smtClean="0"/>
              <a:t>repaid</a:t>
            </a:r>
          </a:p>
          <a:p>
            <a:pPr marL="285750" indent="-285750">
              <a:buFontTx/>
              <a:buChar char="-"/>
            </a:pPr>
            <a:endParaRPr lang="en-CA" dirty="0"/>
          </a:p>
          <a:p>
            <a:r>
              <a:rPr lang="en-CA" b="1" dirty="0" smtClean="0"/>
              <a:t>- Reading </a:t>
            </a:r>
            <a:r>
              <a:rPr lang="en-CA" b="1" dirty="0"/>
              <a:t>confusion matrix:</a:t>
            </a:r>
            <a:r>
              <a:rPr lang="en-CA" dirty="0"/>
              <a:t> 1- loan default is positive . 0-loan repaid is negative</a:t>
            </a:r>
          </a:p>
          <a:p>
            <a:r>
              <a:rPr lang="en-CA" b="1" dirty="0"/>
              <a:t>True Positive</a:t>
            </a:r>
            <a:r>
              <a:rPr lang="en-CA" dirty="0"/>
              <a:t>: Predicting the customer will not pay back their loan and they </a:t>
            </a:r>
            <a:r>
              <a:rPr lang="en-CA" dirty="0" err="1"/>
              <a:t>dont</a:t>
            </a:r>
            <a:endParaRPr lang="en-CA" dirty="0"/>
          </a:p>
          <a:p>
            <a:r>
              <a:rPr lang="en-CA" b="1" dirty="0"/>
              <a:t>False Negative</a:t>
            </a:r>
            <a:r>
              <a:rPr lang="en-CA" dirty="0"/>
              <a:t>: Predicting the customer will pay back their loan but they end up defaulting</a:t>
            </a:r>
          </a:p>
          <a:p>
            <a:r>
              <a:rPr lang="en-CA" b="1" dirty="0"/>
              <a:t>True Negative</a:t>
            </a:r>
            <a:r>
              <a:rPr lang="en-CA" dirty="0"/>
              <a:t>: Predicting the customer will pay back their loan and they do</a:t>
            </a:r>
          </a:p>
          <a:p>
            <a:r>
              <a:rPr lang="en-CA" b="1" dirty="0"/>
              <a:t>False Positive</a:t>
            </a:r>
            <a:r>
              <a:rPr lang="en-CA" dirty="0"/>
              <a:t>: Predicting the customer will not back their loan and they do</a:t>
            </a:r>
          </a:p>
          <a:p>
            <a:pPr marL="285750" indent="-285750">
              <a:buFontTx/>
              <a:buChar char="-"/>
            </a:pPr>
            <a:endParaRPr lang="en-CA" dirty="0"/>
          </a:p>
          <a:p>
            <a:endParaRPr lang="en-CA" dirty="0" smtClean="0"/>
          </a:p>
          <a:p>
            <a:endParaRPr lang="en-CA" dirty="0"/>
          </a:p>
          <a:p>
            <a:endParaRPr lang="en-CA" dirty="0"/>
          </a:p>
        </p:txBody>
      </p:sp>
    </p:spTree>
    <p:extLst>
      <p:ext uri="{BB962C8B-B14F-4D97-AF65-F5344CB8AC3E}">
        <p14:creationId xmlns:p14="http://schemas.microsoft.com/office/powerpoint/2010/main" val="127605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4379-12DC-488A-96E2-264D244A381B}"/>
              </a:ext>
            </a:extLst>
          </p:cNvPr>
          <p:cNvSpPr>
            <a:spLocks noGrp="1"/>
          </p:cNvSpPr>
          <p:nvPr>
            <p:ph type="title"/>
          </p:nvPr>
        </p:nvSpPr>
        <p:spPr>
          <a:xfrm>
            <a:off x="763793" y="150608"/>
            <a:ext cx="3963031" cy="1589728"/>
          </a:xfrm>
        </p:spPr>
        <p:txBody>
          <a:bodyPr>
            <a:normAutofit fontScale="90000"/>
          </a:bodyPr>
          <a:lstStyle/>
          <a:p>
            <a:r>
              <a:rPr lang="en-CA" b="0" dirty="0">
                <a:solidFill>
                  <a:schemeClr val="accent3">
                    <a:lumMod val="75000"/>
                    <a:lumOff val="25000"/>
                  </a:schemeClr>
                </a:solidFill>
                <a:latin typeface="Arial" panose="020B0604020202020204" pitchFamily="34" charset="0"/>
                <a:cs typeface="Arial" panose="020B0604020202020204" pitchFamily="34" charset="0"/>
              </a:rPr>
              <a:t> </a:t>
            </a:r>
            <a:r>
              <a:rPr lang="en-CA" dirty="0" smtClean="0">
                <a:solidFill>
                  <a:schemeClr val="accent3">
                    <a:lumMod val="75000"/>
                    <a:lumOff val="25000"/>
                  </a:schemeClr>
                </a:solidFill>
                <a:latin typeface="Arial" panose="020B0604020202020204" pitchFamily="34" charset="0"/>
                <a:cs typeface="Arial" panose="020B0604020202020204" pitchFamily="34" charset="0"/>
              </a:rPr>
              <a:t>Key </a:t>
            </a:r>
            <a:r>
              <a:rPr lang="en-CA" dirty="0">
                <a:solidFill>
                  <a:schemeClr val="accent3">
                    <a:lumMod val="75000"/>
                    <a:lumOff val="25000"/>
                  </a:schemeClr>
                </a:solidFill>
                <a:latin typeface="Arial" panose="020B0604020202020204" pitchFamily="34" charset="0"/>
                <a:cs typeface="Arial" panose="020B0604020202020204" pitchFamily="34" charset="0"/>
              </a:rPr>
              <a:t>points that describe the final proposed solution design</a:t>
            </a:r>
            <a:endParaRPr lang="en-US" dirty="0">
              <a:solidFill>
                <a:schemeClr val="accent3">
                  <a:lumMod val="75000"/>
                  <a:lumOff val="25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xmlns="" id="{18397F9A-0355-4091-BDD7-5C578348C1FB}"/>
              </a:ext>
            </a:extLst>
          </p:cNvPr>
          <p:cNvSpPr>
            <a:spLocks noGrp="1"/>
          </p:cNvSpPr>
          <p:nvPr>
            <p:ph type="body" sz="half" idx="2"/>
          </p:nvPr>
        </p:nvSpPr>
        <p:spPr>
          <a:xfrm>
            <a:off x="6600562" y="229855"/>
            <a:ext cx="4673689" cy="884287"/>
          </a:xfrm>
        </p:spPr>
        <p:txBody>
          <a:bodyPr>
            <a:normAutofit/>
          </a:bodyPr>
          <a:lstStyle/>
          <a:p>
            <a:pPr>
              <a:lnSpc>
                <a:spcPct val="110000"/>
              </a:lnSpc>
              <a:spcBef>
                <a:spcPts val="400"/>
              </a:spcBef>
            </a:pPr>
            <a:r>
              <a:rPr lang="en-US" sz="1400" spc="-15" dirty="0" smtClean="0">
                <a:solidFill>
                  <a:schemeClr val="bg1"/>
                </a:solidFill>
                <a:latin typeface="Arial" panose="020B0604020202020204" pitchFamily="34" charset="0"/>
                <a:cs typeface="Arial" panose="020B0604020202020204" pitchFamily="34" charset="0"/>
              </a:rPr>
              <a:t>Most important factors that drive default are </a:t>
            </a:r>
            <a:r>
              <a:rPr lang="en-US" sz="1400" spc="-15" dirty="0" err="1" smtClean="0">
                <a:solidFill>
                  <a:schemeClr val="bg1"/>
                </a:solidFill>
                <a:latin typeface="Arial" panose="020B0604020202020204" pitchFamily="34" charset="0"/>
                <a:cs typeface="Arial" panose="020B0604020202020204" pitchFamily="34" charset="0"/>
              </a:rPr>
              <a:t>DEBTINC_missing_values_flag</a:t>
            </a:r>
            <a:r>
              <a:rPr lang="en-US" sz="1400" spc="-15" dirty="0" smtClean="0">
                <a:solidFill>
                  <a:schemeClr val="bg1"/>
                </a:solidFill>
                <a:latin typeface="Arial" panose="020B0604020202020204" pitchFamily="34" charset="0"/>
                <a:cs typeface="Arial" panose="020B0604020202020204" pitchFamily="34" charset="0"/>
              </a:rPr>
              <a:t>, DEBTINC, DELINC, and CLAGE</a:t>
            </a:r>
            <a:endParaRPr lang="en-US" sz="1400" spc="-15"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xmlns="" id="{1330DBC9-EEFC-416D-BFAD-DB6D1A9E8CB2}"/>
              </a:ext>
            </a:extLst>
          </p:cNvPr>
          <p:cNvSpPr>
            <a:spLocks noGrp="1"/>
          </p:cNvSpPr>
          <p:nvPr>
            <p:ph type="sldNum" sz="quarter" idx="12"/>
          </p:nvPr>
        </p:nvSpPr>
        <p:spPr/>
        <p:txBody>
          <a:bodyPr/>
          <a:lstStyle/>
          <a:p>
            <a:fld id="{82EE24B5-652C-4DB5-B7C3-B5BBEC1280B1}" type="slidenum">
              <a:rPr lang="en-US" smtClean="0">
                <a:solidFill>
                  <a:schemeClr val="bg1"/>
                </a:solidFill>
                <a:latin typeface="Arial" panose="020B0604020202020204" pitchFamily="34" charset="0"/>
                <a:cs typeface="Arial" panose="020B0604020202020204" pitchFamily="34" charset="0"/>
              </a:rPr>
              <a:t>14</a:t>
            </a:fld>
            <a:endParaRPr lang="en-US" dirty="0">
              <a:solidFill>
                <a:schemeClr val="bg1"/>
              </a:solidFill>
              <a:latin typeface="Arial" panose="020B0604020202020204" pitchFamily="34" charset="0"/>
              <a:cs typeface="Arial" panose="020B0604020202020204" pitchFamily="34" charset="0"/>
            </a:endParaRPr>
          </a:p>
        </p:txBody>
      </p:sp>
      <p:pic>
        <p:nvPicPr>
          <p:cNvPr id="16" name="Picture Placeholder 15" descr="Group of people">
            <a:extLst>
              <a:ext uri="{FF2B5EF4-FFF2-40B4-BE49-F238E27FC236}">
                <a16:creationId xmlns:a16="http://schemas.microsoft.com/office/drawing/2014/main" xmlns="" id="{48FA199D-A4E2-45BF-978A-675A900780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0" y="2781319"/>
            <a:ext cx="6024562" cy="2736709"/>
          </a:xfrm>
        </p:spPr>
      </p:pic>
      <p:sp>
        <p:nvSpPr>
          <p:cNvPr id="8" name="Text Placeholder 7">
            <a:extLst>
              <a:ext uri="{FF2B5EF4-FFF2-40B4-BE49-F238E27FC236}">
                <a16:creationId xmlns:a16="http://schemas.microsoft.com/office/drawing/2014/main" xmlns="" id="{0D9263D0-7B10-45A1-AD9E-D040B170EFE2}"/>
              </a:ext>
            </a:extLst>
          </p:cNvPr>
          <p:cNvSpPr>
            <a:spLocks noGrp="1"/>
          </p:cNvSpPr>
          <p:nvPr>
            <p:ph type="body" sz="half" idx="23"/>
          </p:nvPr>
        </p:nvSpPr>
        <p:spPr>
          <a:xfrm>
            <a:off x="6595030" y="1003801"/>
            <a:ext cx="4422244" cy="1648628"/>
          </a:xfrm>
        </p:spPr>
        <p:txBody>
          <a:bodyPr>
            <a:normAutofit lnSpcReduction="10000"/>
          </a:bodyPr>
          <a:lstStyle/>
          <a:p>
            <a:pPr>
              <a:lnSpc>
                <a:spcPct val="130000"/>
              </a:lnSpc>
              <a:spcBef>
                <a:spcPts val="400"/>
              </a:spcBef>
            </a:pPr>
            <a:r>
              <a:rPr lang="en-US" sz="1400" spc="-15" dirty="0" smtClean="0">
                <a:solidFill>
                  <a:schemeClr val="bg1"/>
                </a:solidFill>
                <a:latin typeface="Arial" panose="020B0604020202020204" pitchFamily="34" charset="0"/>
                <a:cs typeface="Arial" panose="020B0604020202020204" pitchFamily="34" charset="0"/>
              </a:rPr>
              <a:t>In </a:t>
            </a:r>
            <a:r>
              <a:rPr lang="en-US" sz="1400" spc="-15" dirty="0" err="1" smtClean="0">
                <a:solidFill>
                  <a:schemeClr val="bg1"/>
                </a:solidFill>
                <a:latin typeface="Arial" panose="020B0604020202020204" pitchFamily="34" charset="0"/>
                <a:cs typeface="Arial" panose="020B0604020202020204" pitchFamily="34" charset="0"/>
              </a:rPr>
              <a:t>DEBTINC_missing_values_flag</a:t>
            </a:r>
            <a:r>
              <a:rPr lang="en-US" sz="1400" spc="-15" dirty="0" smtClean="0">
                <a:solidFill>
                  <a:schemeClr val="bg1"/>
                </a:solidFill>
                <a:latin typeface="Arial" panose="020B0604020202020204" pitchFamily="34" charset="0"/>
                <a:cs typeface="Arial" panose="020B0604020202020204" pitchFamily="34" charset="0"/>
              </a:rPr>
              <a:t> we saw customers indicating presence of missing value in DEBTINC tend to have higher chances of defaulting. To improve future model we need find why these values were not reported by clients. When the missing values were filled in with median it gave high importance</a:t>
            </a:r>
            <a:endParaRPr lang="en-US" sz="1400" spc="-15" dirty="0">
              <a:solidFill>
                <a:schemeClr val="bg1"/>
              </a:solidFill>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xmlns="" id="{9884D43A-F693-45B5-941E-26162517B9A6}"/>
              </a:ext>
            </a:extLst>
          </p:cNvPr>
          <p:cNvSpPr>
            <a:spLocks noGrp="1"/>
          </p:cNvSpPr>
          <p:nvPr>
            <p:ph type="body" sz="half" idx="25"/>
          </p:nvPr>
        </p:nvSpPr>
        <p:spPr>
          <a:xfrm>
            <a:off x="6595030" y="3536476"/>
            <a:ext cx="4505012" cy="1912373"/>
          </a:xfrm>
        </p:spPr>
        <p:txBody>
          <a:bodyPr>
            <a:normAutofit/>
          </a:bodyPr>
          <a:lstStyle/>
          <a:p>
            <a:pPr>
              <a:lnSpc>
                <a:spcPct val="110000"/>
              </a:lnSpc>
              <a:spcBef>
                <a:spcPts val="400"/>
              </a:spcBef>
            </a:pPr>
            <a:r>
              <a:rPr lang="en-US" sz="1400" spc="-15" dirty="0" smtClean="0">
                <a:solidFill>
                  <a:schemeClr val="bg1"/>
                </a:solidFill>
                <a:latin typeface="Arial" panose="020B0604020202020204" pitchFamily="34" charset="0"/>
                <a:cs typeface="Arial" panose="020B0604020202020204" pitchFamily="34" charset="0"/>
              </a:rPr>
              <a:t>In DELINC we saw customers who have higher delinquencies have a higher chance of defaulting as it shows inconsistency on payments</a:t>
            </a:r>
            <a:endParaRPr lang="en-US" sz="1400" spc="-15" dirty="0">
              <a:solidFill>
                <a:schemeClr val="bg1"/>
              </a:solidFill>
              <a:latin typeface="Arial" panose="020B0604020202020204" pitchFamily="34" charset="0"/>
              <a:cs typeface="Arial" panose="020B0604020202020204" pitchFamily="34" charset="0"/>
            </a:endParaRPr>
          </a:p>
        </p:txBody>
      </p:sp>
      <p:pic>
        <p:nvPicPr>
          <p:cNvPr id="11" name="Picture Placeholder 14" descr="Check icon">
            <a:extLst>
              <a:ext uri="{FF2B5EF4-FFF2-40B4-BE49-F238E27FC236}">
                <a16:creationId xmlns:a16="http://schemas.microsoft.com/office/drawing/2014/main" xmlns="" id="{380A2BFD-1794-4338-8BAC-66A30B88D033}"/>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a:xfrm>
            <a:off x="6024562" y="150608"/>
            <a:ext cx="576000" cy="576000"/>
          </a:xfrm>
        </p:spPr>
      </p:pic>
      <p:pic>
        <p:nvPicPr>
          <p:cNvPr id="12" name="Picture Placeholder 16" descr="Check icon">
            <a:extLst>
              <a:ext uri="{FF2B5EF4-FFF2-40B4-BE49-F238E27FC236}">
                <a16:creationId xmlns:a16="http://schemas.microsoft.com/office/drawing/2014/main" xmlns="" id="{AC1F4E71-E6F8-490B-A9E9-61DC2025EBEE}"/>
              </a:ext>
            </a:extLst>
          </p:cNvPr>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a:xfrm>
            <a:off x="6007051" y="945076"/>
            <a:ext cx="576000" cy="576001"/>
          </a:xfrm>
        </p:spPr>
      </p:pic>
      <p:pic>
        <p:nvPicPr>
          <p:cNvPr id="13" name="Picture Placeholder 18" descr="Check icon">
            <a:extLst>
              <a:ext uri="{FF2B5EF4-FFF2-40B4-BE49-F238E27FC236}">
                <a16:creationId xmlns:a16="http://schemas.microsoft.com/office/drawing/2014/main" xmlns="" id="{138322BF-F85B-4C19-9968-C0582151091B}"/>
              </a:ext>
            </a:extLst>
          </p:cNvPr>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a:xfrm>
            <a:off x="6049168" y="3482682"/>
            <a:ext cx="576000" cy="576001"/>
          </a:xfrm>
        </p:spPr>
      </p:pic>
      <p:sp>
        <p:nvSpPr>
          <p:cNvPr id="14" name="object 13" descr="Beige rectangle">
            <a:extLst>
              <a:ext uri="{FF2B5EF4-FFF2-40B4-BE49-F238E27FC236}">
                <a16:creationId xmlns:a16="http://schemas.microsoft.com/office/drawing/2014/main" xmlns="" id="{FEBB8673-0A72-4C5C-8239-7EF600504010}"/>
              </a:ext>
            </a:extLst>
          </p:cNvPr>
          <p:cNvSpPr/>
          <p:nvPr/>
        </p:nvSpPr>
        <p:spPr>
          <a:xfrm>
            <a:off x="915657" y="1732553"/>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solidFill>
                <a:schemeClr val="bg1"/>
              </a:solidFill>
              <a:latin typeface="Arial" panose="020B0604020202020204" pitchFamily="34" charset="0"/>
              <a:cs typeface="Arial" panose="020B0604020202020204" pitchFamily="34" charset="0"/>
            </a:endParaRPr>
          </a:p>
        </p:txBody>
      </p:sp>
      <p:pic>
        <p:nvPicPr>
          <p:cNvPr id="15" name="Picture Placeholder 18" descr="Check icon">
            <a:extLst>
              <a:ext uri="{FF2B5EF4-FFF2-40B4-BE49-F238E27FC236}">
                <a16:creationId xmlns:a16="http://schemas.microsoft.com/office/drawing/2014/main" xmlns="" id="{138322BF-F85B-4C19-9968-C0582151091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019030" y="2870897"/>
            <a:ext cx="576000" cy="576001"/>
          </a:xfrm>
          <a:prstGeom prst="rect">
            <a:avLst/>
          </a:prstGeom>
        </p:spPr>
      </p:pic>
      <p:sp>
        <p:nvSpPr>
          <p:cNvPr id="5" name="TextBox 4"/>
          <p:cNvSpPr txBox="1"/>
          <p:nvPr/>
        </p:nvSpPr>
        <p:spPr>
          <a:xfrm>
            <a:off x="6583051" y="2731871"/>
            <a:ext cx="4967354" cy="738664"/>
          </a:xfrm>
          <a:prstGeom prst="rect">
            <a:avLst/>
          </a:prstGeom>
          <a:noFill/>
        </p:spPr>
        <p:txBody>
          <a:bodyPr wrap="square" rtlCol="0">
            <a:spAutoFit/>
          </a:bodyPr>
          <a:lstStyle/>
          <a:p>
            <a:r>
              <a:rPr lang="en-CA" sz="1400" dirty="0" smtClean="0">
                <a:solidFill>
                  <a:schemeClr val="bg1"/>
                </a:solidFill>
                <a:latin typeface="Arial" panose="020B0604020202020204" pitchFamily="34" charset="0"/>
                <a:cs typeface="Arial" panose="020B0604020202020204" pitchFamily="34" charset="0"/>
              </a:rPr>
              <a:t>In DEBTINC we saw customers whose DEBTINC value is higher have higher chance of defaulting. So they have more debt than monthly income.</a:t>
            </a:r>
            <a:endParaRPr lang="en-CA" sz="1400" dirty="0">
              <a:solidFill>
                <a:schemeClr val="bg1"/>
              </a:solidFill>
              <a:latin typeface="Arial" panose="020B0604020202020204" pitchFamily="34" charset="0"/>
              <a:cs typeface="Arial" panose="020B0604020202020204" pitchFamily="34" charset="0"/>
            </a:endParaRPr>
          </a:p>
        </p:txBody>
      </p:sp>
      <p:pic>
        <p:nvPicPr>
          <p:cNvPr id="17" name="Picture Placeholder 18" descr="Check icon">
            <a:extLst>
              <a:ext uri="{FF2B5EF4-FFF2-40B4-BE49-F238E27FC236}">
                <a16:creationId xmlns:a16="http://schemas.microsoft.com/office/drawing/2014/main" xmlns="" id="{138322BF-F85B-4C19-9968-C0582151091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133094" y="4465765"/>
            <a:ext cx="576000" cy="576001"/>
          </a:xfrm>
          <a:prstGeom prst="rect">
            <a:avLst/>
          </a:prstGeom>
        </p:spPr>
      </p:pic>
      <p:sp>
        <p:nvSpPr>
          <p:cNvPr id="6" name="TextBox 5"/>
          <p:cNvSpPr txBox="1"/>
          <p:nvPr/>
        </p:nvSpPr>
        <p:spPr>
          <a:xfrm>
            <a:off x="6806827" y="4379813"/>
            <a:ext cx="4195482" cy="1169551"/>
          </a:xfrm>
          <a:prstGeom prst="rect">
            <a:avLst/>
          </a:prstGeom>
          <a:noFill/>
        </p:spPr>
        <p:txBody>
          <a:bodyPr wrap="square" rtlCol="0">
            <a:spAutoFit/>
          </a:bodyPr>
          <a:lstStyle/>
          <a:p>
            <a:r>
              <a:rPr lang="en-CA" sz="1400" dirty="0" smtClean="0">
                <a:solidFill>
                  <a:schemeClr val="bg1"/>
                </a:solidFill>
                <a:latin typeface="Arial" panose="020B0604020202020204" pitchFamily="34" charset="0"/>
                <a:cs typeface="Arial" panose="020B0604020202020204" pitchFamily="34" charset="0"/>
              </a:rPr>
              <a:t>In CLAGE we saw customers with low value of average credit line age in months have higher chance of defaulting. Generally, the longer an account has been open and active with positive payments the better it is for your credit score</a:t>
            </a:r>
            <a:endParaRPr lang="en-CA" sz="1400" dirty="0">
              <a:solidFill>
                <a:schemeClr val="bg1"/>
              </a:solidFill>
              <a:latin typeface="Arial" panose="020B0604020202020204" pitchFamily="34" charset="0"/>
              <a:cs typeface="Arial" panose="020B0604020202020204" pitchFamily="34" charset="0"/>
            </a:endParaRPr>
          </a:p>
        </p:txBody>
      </p:sp>
      <p:pic>
        <p:nvPicPr>
          <p:cNvPr id="18" name="Picture Placeholder 18" descr="Check icon">
            <a:extLst>
              <a:ext uri="{FF2B5EF4-FFF2-40B4-BE49-F238E27FC236}">
                <a16:creationId xmlns:a16="http://schemas.microsoft.com/office/drawing/2014/main" xmlns="" id="{138322BF-F85B-4C19-9968-C0582151091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133094" y="5821684"/>
            <a:ext cx="576000" cy="576001"/>
          </a:xfrm>
          <a:prstGeom prst="rect">
            <a:avLst/>
          </a:prstGeom>
        </p:spPr>
      </p:pic>
      <p:sp>
        <p:nvSpPr>
          <p:cNvPr id="7" name="TextBox 6"/>
          <p:cNvSpPr txBox="1"/>
          <p:nvPr/>
        </p:nvSpPr>
        <p:spPr>
          <a:xfrm>
            <a:off x="6853639" y="5801907"/>
            <a:ext cx="3905026" cy="738664"/>
          </a:xfrm>
          <a:prstGeom prst="rect">
            <a:avLst/>
          </a:prstGeom>
          <a:noFill/>
        </p:spPr>
        <p:txBody>
          <a:bodyPr wrap="square" rtlCol="0">
            <a:spAutoFit/>
          </a:bodyPr>
          <a:lstStyle/>
          <a:p>
            <a:r>
              <a:rPr lang="en-CA" sz="1400" dirty="0" smtClean="0">
                <a:solidFill>
                  <a:schemeClr val="bg1"/>
                </a:solidFill>
              </a:rPr>
              <a:t>Tuned Random Forest has best recall on test data followed by weighted random forest. See next slide</a:t>
            </a:r>
            <a:endParaRPr lang="en-CA" sz="1400" dirty="0">
              <a:solidFill>
                <a:schemeClr val="bg1"/>
              </a:solidFill>
            </a:endParaRPr>
          </a:p>
        </p:txBody>
      </p:sp>
    </p:spTree>
    <p:extLst>
      <p:ext uri="{BB962C8B-B14F-4D97-AF65-F5344CB8AC3E}">
        <p14:creationId xmlns:p14="http://schemas.microsoft.com/office/powerpoint/2010/main" val="209675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look at the document">
            <a:extLst>
              <a:ext uri="{FF2B5EF4-FFF2-40B4-BE49-F238E27FC236}">
                <a16:creationId xmlns:a16="http://schemas.microsoft.com/office/drawing/2014/main" xmlns=""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object 3" descr="Blue rectangle">
            <a:extLst>
              <a:ext uri="{FF2B5EF4-FFF2-40B4-BE49-F238E27FC236}">
                <a16:creationId xmlns:a16="http://schemas.microsoft.com/office/drawing/2014/main" xmlns="" id="{33BB357B-B238-4C43-8242-F33D9E1D490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xmlns=""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xmlns="" id="{592443CF-1BB0-4648-AEBA-9AFB75D72A99}"/>
              </a:ext>
            </a:extLst>
          </p:cNvPr>
          <p:cNvSpPr>
            <a:spLocks noGrp="1"/>
          </p:cNvSpPr>
          <p:nvPr>
            <p:ph type="title"/>
          </p:nvPr>
        </p:nvSpPr>
        <p:spPr/>
        <p:txBody>
          <a:bodyPr/>
          <a:lstStyle/>
          <a:p>
            <a:r>
              <a:rPr lang="en-US" dirty="0" smtClean="0">
                <a:solidFill>
                  <a:schemeClr val="bg1"/>
                </a:solidFill>
              </a:rPr>
              <a:t>Best Model</a:t>
            </a:r>
            <a:endParaRPr lang="en-US" dirty="0"/>
          </a:p>
        </p:txBody>
      </p:sp>
      <p:sp>
        <p:nvSpPr>
          <p:cNvPr id="3" name="Slide Number Placeholder 2">
            <a:extLst>
              <a:ext uri="{FF2B5EF4-FFF2-40B4-BE49-F238E27FC236}">
                <a16:creationId xmlns:a16="http://schemas.microsoft.com/office/drawing/2014/main" xmlns="" id="{1F16D174-C1FB-4494-B78F-EFF7C645AE6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15</a:t>
            </a:fld>
            <a:endParaRPr lang="en-US" dirty="0"/>
          </a:p>
        </p:txBody>
      </p:sp>
      <p:sp>
        <p:nvSpPr>
          <p:cNvPr id="9" name="object 5" descr="Beige rectangle">
            <a:extLst>
              <a:ext uri="{FF2B5EF4-FFF2-40B4-BE49-F238E27FC236}">
                <a16:creationId xmlns:a16="http://schemas.microsoft.com/office/drawing/2014/main" xmlns="" id="{3C19A568-7E73-443A-A183-2C3EDA0087DF}"/>
              </a:ext>
            </a:extLst>
          </p:cNvPr>
          <p:cNvSpPr/>
          <p:nvPr/>
        </p:nvSpPr>
        <p:spPr>
          <a:xfrm>
            <a:off x="958669" y="1325792"/>
            <a:ext cx="435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2" name="Picture 1"/>
          <p:cNvPicPr>
            <a:picLocks noChangeAspect="1"/>
          </p:cNvPicPr>
          <p:nvPr/>
        </p:nvPicPr>
        <p:blipFill>
          <a:blip r:embed="rId4"/>
          <a:stretch>
            <a:fillRect/>
          </a:stretch>
        </p:blipFill>
        <p:spPr>
          <a:xfrm>
            <a:off x="607736" y="1563996"/>
            <a:ext cx="4200933" cy="4017977"/>
          </a:xfrm>
          <a:prstGeom prst="rect">
            <a:avLst/>
          </a:prstGeom>
        </p:spPr>
      </p:pic>
      <p:pic>
        <p:nvPicPr>
          <p:cNvPr id="6" name="Picture 5"/>
          <p:cNvPicPr>
            <a:picLocks noChangeAspect="1"/>
          </p:cNvPicPr>
          <p:nvPr/>
        </p:nvPicPr>
        <p:blipFill>
          <a:blip r:embed="rId5"/>
          <a:stretch>
            <a:fillRect/>
          </a:stretch>
        </p:blipFill>
        <p:spPr>
          <a:xfrm>
            <a:off x="6853847" y="1334687"/>
            <a:ext cx="3836969" cy="4188626"/>
          </a:xfrm>
          <a:prstGeom prst="rect">
            <a:avLst/>
          </a:prstGeom>
        </p:spPr>
      </p:pic>
      <p:sp>
        <p:nvSpPr>
          <p:cNvPr id="8" name="TextBox 7"/>
          <p:cNvSpPr txBox="1"/>
          <p:nvPr/>
        </p:nvSpPr>
        <p:spPr>
          <a:xfrm>
            <a:off x="871687" y="5613387"/>
            <a:ext cx="3247571" cy="646331"/>
          </a:xfrm>
          <a:prstGeom prst="rect">
            <a:avLst/>
          </a:prstGeom>
          <a:noFill/>
        </p:spPr>
        <p:txBody>
          <a:bodyPr wrap="square" rtlCol="0">
            <a:spAutoFit/>
          </a:bodyPr>
          <a:lstStyle/>
          <a:p>
            <a:r>
              <a:rPr lang="en-CA" dirty="0" smtClean="0">
                <a:solidFill>
                  <a:schemeClr val="bg1"/>
                </a:solidFill>
              </a:rPr>
              <a:t>Tuned RF</a:t>
            </a:r>
          </a:p>
          <a:p>
            <a:r>
              <a:rPr lang="en-CA" dirty="0" smtClean="0">
                <a:solidFill>
                  <a:schemeClr val="bg1"/>
                </a:solidFill>
              </a:rPr>
              <a:t>Cost of model- 119800</a:t>
            </a:r>
            <a:endParaRPr lang="en-CA" dirty="0">
              <a:solidFill>
                <a:schemeClr val="bg1"/>
              </a:solidFill>
            </a:endParaRPr>
          </a:p>
        </p:txBody>
      </p:sp>
      <p:sp>
        <p:nvSpPr>
          <p:cNvPr id="10" name="TextBox 9"/>
          <p:cNvSpPr txBox="1"/>
          <p:nvPr/>
        </p:nvSpPr>
        <p:spPr>
          <a:xfrm>
            <a:off x="7524444" y="5583410"/>
            <a:ext cx="2495774" cy="646331"/>
          </a:xfrm>
          <a:prstGeom prst="rect">
            <a:avLst/>
          </a:prstGeom>
          <a:noFill/>
        </p:spPr>
        <p:txBody>
          <a:bodyPr wrap="square" rtlCol="0">
            <a:spAutoFit/>
          </a:bodyPr>
          <a:lstStyle/>
          <a:p>
            <a:r>
              <a:rPr lang="en-CA" dirty="0" smtClean="0">
                <a:solidFill>
                  <a:schemeClr val="bg1"/>
                </a:solidFill>
              </a:rPr>
              <a:t>RF with class weights</a:t>
            </a:r>
          </a:p>
          <a:p>
            <a:r>
              <a:rPr lang="en-CA" dirty="0" smtClean="0">
                <a:solidFill>
                  <a:schemeClr val="bg1"/>
                </a:solidFill>
              </a:rPr>
              <a:t>Cost of model-145600</a:t>
            </a:r>
            <a:endParaRPr lang="en-CA" dirty="0">
              <a:solidFill>
                <a:schemeClr val="bg1"/>
              </a:solidFill>
            </a:endParaRPr>
          </a:p>
        </p:txBody>
      </p:sp>
    </p:spTree>
    <p:extLst>
      <p:ext uri="{BB962C8B-B14F-4D97-AF65-F5344CB8AC3E}">
        <p14:creationId xmlns:p14="http://schemas.microsoft.com/office/powerpoint/2010/main" val="166281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discuss something">
            <a:extLst>
              <a:ext uri="{FF2B5EF4-FFF2-40B4-BE49-F238E27FC236}">
                <a16:creationId xmlns:a16="http://schemas.microsoft.com/office/drawing/2014/main" xmlns="" id="{6A931DA1-E5DB-4DC7-8587-13E03646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object 3" descr="Blue rectangle">
            <a:extLst>
              <a:ext uri="{FF2B5EF4-FFF2-40B4-BE49-F238E27FC236}">
                <a16:creationId xmlns:a16="http://schemas.microsoft.com/office/drawing/2014/main" xmlns="" id="{4BECF646-53D1-45AC-B3BD-A354F97BF990}"/>
              </a:ext>
            </a:extLst>
          </p:cNvPr>
          <p:cNvSpPr/>
          <p:nvPr/>
        </p:nvSpPr>
        <p:spPr>
          <a:xfrm>
            <a:off x="0" y="0"/>
            <a:ext cx="121920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xmlns="" id="{EA8B42FD-C023-4644-96AC-8980751FF7A1}"/>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bject 5" descr="Beige rectangle">
            <a:extLst>
              <a:ext uri="{FF2B5EF4-FFF2-40B4-BE49-F238E27FC236}">
                <a16:creationId xmlns:a16="http://schemas.microsoft.com/office/drawing/2014/main" xmlns="" id="{BC044FB9-974F-468C-959D-DBB001422531}"/>
              </a:ext>
            </a:extLst>
          </p:cNvPr>
          <p:cNvSpPr/>
          <p:nvPr/>
        </p:nvSpPr>
        <p:spPr>
          <a:xfrm>
            <a:off x="921016" y="1323349"/>
            <a:ext cx="320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48902E4B-FC75-4695-90B2-F3C6A6F405F5}"/>
              </a:ext>
            </a:extLst>
          </p:cNvPr>
          <p:cNvSpPr>
            <a:spLocks noGrp="1"/>
          </p:cNvSpPr>
          <p:nvPr>
            <p:ph type="title"/>
          </p:nvPr>
        </p:nvSpPr>
        <p:spPr>
          <a:xfrm>
            <a:off x="639182" y="237190"/>
            <a:ext cx="10515600" cy="1325563"/>
          </a:xfrm>
        </p:spPr>
        <p:txBody>
          <a:bodyPr>
            <a:normAutofit fontScale="90000"/>
          </a:bodyPr>
          <a:lstStyle/>
          <a:p>
            <a:r>
              <a:rPr lang="en-US" dirty="0" smtClean="0">
                <a:solidFill>
                  <a:schemeClr val="bg1"/>
                </a:solidFill>
              </a:rPr>
              <a:t>Problem Solution Summary:</a:t>
            </a:r>
            <a:br>
              <a:rPr lang="en-US" dirty="0" smtClean="0">
                <a:solidFill>
                  <a:schemeClr val="bg1"/>
                </a:solidFill>
              </a:rPr>
            </a:br>
            <a:r>
              <a:rPr lang="en-CA" b="0" dirty="0">
                <a:solidFill>
                  <a:schemeClr val="bg1"/>
                </a:solidFill>
              </a:rPr>
              <a:t>Why is this a 'valid' solution that is likely to solve the problem?</a:t>
            </a:r>
            <a:endParaRPr lang="en-US" dirty="0">
              <a:solidFill>
                <a:schemeClr val="bg1"/>
              </a:solidFill>
            </a:endParaRPr>
          </a:p>
        </p:txBody>
      </p:sp>
      <p:sp>
        <p:nvSpPr>
          <p:cNvPr id="3" name="Slide Number Placeholder 2">
            <a:extLst>
              <a:ext uri="{FF2B5EF4-FFF2-40B4-BE49-F238E27FC236}">
                <a16:creationId xmlns:a16="http://schemas.microsoft.com/office/drawing/2014/main" xmlns="" id="{AEFA1E07-4A98-42A5-80C7-7135F4306248}"/>
              </a:ext>
            </a:extLst>
          </p:cNvPr>
          <p:cNvSpPr>
            <a:spLocks noGrp="1"/>
          </p:cNvSpPr>
          <p:nvPr>
            <p:ph type="sldNum" sz="quarter" idx="12"/>
          </p:nvPr>
        </p:nvSpPr>
        <p:spPr>
          <a:xfrm>
            <a:off x="11484342" y="6174902"/>
            <a:ext cx="357116" cy="365125"/>
          </a:xfrm>
        </p:spPr>
        <p:txBody>
          <a:bodyPr/>
          <a:lstStyle/>
          <a:p>
            <a:fld id="{82EE24B5-652C-4DB5-B7C3-B5BBEC1280B1}" type="slidenum">
              <a:rPr lang="en-US" smtClean="0"/>
              <a:t>16</a:t>
            </a:fld>
            <a:endParaRPr lang="en-US" dirty="0"/>
          </a:p>
        </p:txBody>
      </p:sp>
      <p:sp>
        <p:nvSpPr>
          <p:cNvPr id="30" name="TextBox 29"/>
          <p:cNvSpPr txBox="1"/>
          <p:nvPr/>
        </p:nvSpPr>
        <p:spPr>
          <a:xfrm>
            <a:off x="806824" y="1893346"/>
            <a:ext cx="9380668" cy="1200329"/>
          </a:xfrm>
          <a:prstGeom prst="rect">
            <a:avLst/>
          </a:prstGeom>
          <a:noFill/>
        </p:spPr>
        <p:txBody>
          <a:bodyPr wrap="square" rtlCol="0">
            <a:spAutoFit/>
          </a:bodyPr>
          <a:lstStyle/>
          <a:p>
            <a:r>
              <a:rPr lang="en-CA" dirty="0" smtClean="0">
                <a:solidFill>
                  <a:schemeClr val="bg1"/>
                </a:solidFill>
              </a:rPr>
              <a:t>After reaching the best model performance and obtaining optimum features we can you this to solve the problem because it shows who is at risk of defaulting and can allow banks to take appropriate action to build better retention policies and online banking loan approval processes</a:t>
            </a:r>
            <a:endParaRPr lang="en-CA" dirty="0">
              <a:solidFill>
                <a:schemeClr val="bg1"/>
              </a:solidFill>
            </a:endParaRPr>
          </a:p>
        </p:txBody>
      </p:sp>
    </p:spTree>
    <p:extLst>
      <p:ext uri="{BB962C8B-B14F-4D97-AF65-F5344CB8AC3E}">
        <p14:creationId xmlns:p14="http://schemas.microsoft.com/office/powerpoint/2010/main" val="148972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xmlns="" id="{2F5DB649-A4D3-4E21-BA31-0C84C9B3603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xmlns=""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xmlns=""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F9ADB42F-AE48-4323-897F-DB5A083BD103}"/>
              </a:ext>
            </a:extLst>
          </p:cNvPr>
          <p:cNvSpPr>
            <a:spLocks noGrp="1"/>
          </p:cNvSpPr>
          <p:nvPr>
            <p:ph type="title"/>
          </p:nvPr>
        </p:nvSpPr>
        <p:spPr>
          <a:xfrm>
            <a:off x="798064" y="361648"/>
            <a:ext cx="10515600" cy="1325563"/>
          </a:xfrm>
        </p:spPr>
        <p:txBody>
          <a:bodyPr/>
          <a:lstStyle/>
          <a:p>
            <a:r>
              <a:rPr lang="en-US" dirty="0" smtClean="0"/>
              <a:t>Executive Summary</a:t>
            </a:r>
            <a:endParaRPr lang="en-US" dirty="0"/>
          </a:p>
        </p:txBody>
      </p:sp>
      <p:sp>
        <p:nvSpPr>
          <p:cNvPr id="8" name="Slide Number Placeholder 7">
            <a:extLst>
              <a:ext uri="{FF2B5EF4-FFF2-40B4-BE49-F238E27FC236}">
                <a16:creationId xmlns:a16="http://schemas.microsoft.com/office/drawing/2014/main" xmlns="" id="{68F7FB6B-EAC9-40F7-9522-61A8D53EFAF9}"/>
              </a:ext>
            </a:extLst>
          </p:cNvPr>
          <p:cNvSpPr>
            <a:spLocks noGrp="1"/>
          </p:cNvSpPr>
          <p:nvPr>
            <p:ph type="sldNum" sz="quarter" idx="12"/>
          </p:nvPr>
        </p:nvSpPr>
        <p:spPr/>
        <p:txBody>
          <a:bodyPr/>
          <a:lstStyle/>
          <a:p>
            <a:fld id="{82EE24B5-652C-4DB5-B7C3-B5BBEC1280B1}" type="slidenum">
              <a:rPr lang="en-US" smtClean="0"/>
              <a:t>17</a:t>
            </a:fld>
            <a:endParaRPr lang="en-US" dirty="0"/>
          </a:p>
        </p:txBody>
      </p:sp>
      <p:sp>
        <p:nvSpPr>
          <p:cNvPr id="9" name="object 5" descr="Beige rectangle">
            <a:extLst>
              <a:ext uri="{FF2B5EF4-FFF2-40B4-BE49-F238E27FC236}">
                <a16:creationId xmlns:a16="http://schemas.microsoft.com/office/drawing/2014/main" xmlns=""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1" name="Content Placeholder 10"/>
          <p:cNvSpPr>
            <a:spLocks noGrp="1"/>
          </p:cNvSpPr>
          <p:nvPr>
            <p:ph sz="half" idx="2"/>
          </p:nvPr>
        </p:nvSpPr>
        <p:spPr>
          <a:xfrm>
            <a:off x="915637" y="3114415"/>
            <a:ext cx="10550530" cy="3425612"/>
          </a:xfrm>
        </p:spPr>
        <p:txBody>
          <a:bodyPr>
            <a:normAutofit/>
          </a:bodyPr>
          <a:lstStyle/>
          <a:p>
            <a:r>
              <a:rPr lang="en-CA" dirty="0" smtClean="0">
                <a:solidFill>
                  <a:schemeClr val="bg1"/>
                </a:solidFill>
              </a:rPr>
              <a:t>Key </a:t>
            </a:r>
            <a:r>
              <a:rPr lang="en-CA" dirty="0" err="1" smtClean="0">
                <a:solidFill>
                  <a:schemeClr val="bg1"/>
                </a:solidFill>
              </a:rPr>
              <a:t>takaway</a:t>
            </a:r>
            <a:r>
              <a:rPr lang="en-CA" dirty="0" smtClean="0">
                <a:solidFill>
                  <a:schemeClr val="bg1"/>
                </a:solidFill>
              </a:rPr>
              <a:t> and next steps?</a:t>
            </a:r>
          </a:p>
          <a:p>
            <a:pPr marL="0" indent="0">
              <a:buNone/>
            </a:pPr>
            <a:r>
              <a:rPr lang="en-CA" dirty="0" smtClean="0">
                <a:solidFill>
                  <a:schemeClr val="bg1"/>
                </a:solidFill>
              </a:rPr>
              <a:t>The best model to use for loan classification is the Tuned Random Forest. The Tuned Random Forest gave 76% recall for Class 1 (predicting loan default) and 92% recall for Class 0 (predicting loan paid) on the test data</a:t>
            </a:r>
            <a:r>
              <a:rPr lang="en-CA" dirty="0">
                <a:solidFill>
                  <a:schemeClr val="bg1"/>
                </a:solidFill>
              </a:rPr>
              <a:t>. </a:t>
            </a:r>
            <a:r>
              <a:rPr lang="en-CA" dirty="0" smtClean="0">
                <a:solidFill>
                  <a:schemeClr val="bg1"/>
                </a:solidFill>
              </a:rPr>
              <a:t>The test data is what </a:t>
            </a:r>
            <a:r>
              <a:rPr lang="en-CA" dirty="0">
                <a:solidFill>
                  <a:schemeClr val="bg1"/>
                </a:solidFill>
              </a:rPr>
              <a:t>predicts on new data that comes in after the model has been built</a:t>
            </a:r>
            <a:r>
              <a:rPr lang="en-CA" dirty="0" smtClean="0">
                <a:solidFill>
                  <a:schemeClr val="bg1"/>
                </a:solidFill>
              </a:rPr>
              <a:t>. So from all the clients who are going to default this model will accurately capture 76% of them. The precision of this model is 72% which means out of all the positive(default) predictions, 72% of the predictions are correct. Overall accuracy of this model is 88% meaning the model makes correct predictions 88% of the time. The tuned Random Forest also had the lowest cost associated with the model according to the cost matrix. Our most important features was </a:t>
            </a:r>
            <a:r>
              <a:rPr lang="en-CA" dirty="0" err="1" smtClean="0">
                <a:solidFill>
                  <a:schemeClr val="bg1"/>
                </a:solidFill>
              </a:rPr>
              <a:t>DEBTINC_missing_flag</a:t>
            </a:r>
            <a:r>
              <a:rPr lang="en-CA" dirty="0" smtClean="0">
                <a:solidFill>
                  <a:schemeClr val="bg1"/>
                </a:solidFill>
              </a:rPr>
              <a:t>, DEBTINC, DELINQ, and CLAGE. Our next steps to improve this classification model more is to find out why there was so many missing values for debt-income ratio and try to fill those in with accurate values. We can also add more options in our survey for certain features. Fore example, “Job-type” only had few options and most people chose “Other”. So we can distinguish those a bit better. Next steps also includes continuing to monitor incoming data and loans currently in progress. </a:t>
            </a:r>
            <a:endParaRPr lang="en-CA" dirty="0">
              <a:solidFill>
                <a:schemeClr val="bg1"/>
              </a:solidFill>
            </a:endParaRPr>
          </a:p>
        </p:txBody>
      </p:sp>
    </p:spTree>
    <p:extLst>
      <p:ext uri="{BB962C8B-B14F-4D97-AF65-F5344CB8AC3E}">
        <p14:creationId xmlns:p14="http://schemas.microsoft.com/office/powerpoint/2010/main" val="3327019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xmlns="" id="{2F5DB649-A4D3-4E21-BA31-0C84C9B3603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xmlns=""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xmlns=""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F9ADB42F-AE48-4323-897F-DB5A083BD103}"/>
              </a:ext>
            </a:extLst>
          </p:cNvPr>
          <p:cNvSpPr>
            <a:spLocks noGrp="1"/>
          </p:cNvSpPr>
          <p:nvPr>
            <p:ph type="title"/>
          </p:nvPr>
        </p:nvSpPr>
        <p:spPr>
          <a:xfrm>
            <a:off x="798064" y="361648"/>
            <a:ext cx="10515600" cy="1325563"/>
          </a:xfrm>
        </p:spPr>
        <p:txBody>
          <a:bodyPr>
            <a:normAutofit fontScale="90000"/>
          </a:bodyPr>
          <a:lstStyle/>
          <a:p>
            <a:r>
              <a:rPr lang="en-CA" dirty="0"/>
              <a:t>Recommendations for Implementation</a:t>
            </a:r>
            <a:br>
              <a:rPr lang="en-CA" dirty="0"/>
            </a:br>
            <a:r>
              <a:rPr lang="en-CA" dirty="0"/>
              <a:t/>
            </a:r>
            <a:br>
              <a:rPr lang="en-CA" dirty="0"/>
            </a:br>
            <a:endParaRPr lang="en-US" dirty="0"/>
          </a:p>
        </p:txBody>
      </p:sp>
      <p:sp>
        <p:nvSpPr>
          <p:cNvPr id="8" name="Slide Number Placeholder 7">
            <a:extLst>
              <a:ext uri="{FF2B5EF4-FFF2-40B4-BE49-F238E27FC236}">
                <a16:creationId xmlns:a16="http://schemas.microsoft.com/office/drawing/2014/main" xmlns="" id="{68F7FB6B-EAC9-40F7-9522-61A8D53EFAF9}"/>
              </a:ext>
            </a:extLst>
          </p:cNvPr>
          <p:cNvSpPr>
            <a:spLocks noGrp="1"/>
          </p:cNvSpPr>
          <p:nvPr>
            <p:ph type="sldNum" sz="quarter" idx="12"/>
          </p:nvPr>
        </p:nvSpPr>
        <p:spPr/>
        <p:txBody>
          <a:bodyPr/>
          <a:lstStyle/>
          <a:p>
            <a:fld id="{82EE24B5-652C-4DB5-B7C3-B5BBEC1280B1}" type="slidenum">
              <a:rPr lang="en-US" smtClean="0"/>
              <a:t>18</a:t>
            </a:fld>
            <a:endParaRPr lang="en-US" dirty="0"/>
          </a:p>
        </p:txBody>
      </p:sp>
      <p:sp>
        <p:nvSpPr>
          <p:cNvPr id="9" name="object 5" descr="Beige rectangle">
            <a:extLst>
              <a:ext uri="{FF2B5EF4-FFF2-40B4-BE49-F238E27FC236}">
                <a16:creationId xmlns:a16="http://schemas.microsoft.com/office/drawing/2014/main" xmlns=""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1" name="Content Placeholder 10"/>
          <p:cNvSpPr>
            <a:spLocks noGrp="1"/>
          </p:cNvSpPr>
          <p:nvPr>
            <p:ph sz="half" idx="2"/>
          </p:nvPr>
        </p:nvSpPr>
        <p:spPr>
          <a:xfrm>
            <a:off x="839788" y="3434047"/>
            <a:ext cx="10360286" cy="3105980"/>
          </a:xfrm>
        </p:spPr>
        <p:txBody>
          <a:bodyPr>
            <a:normAutofit fontScale="92500" lnSpcReduction="20000"/>
          </a:bodyPr>
          <a:lstStyle/>
          <a:p>
            <a:pPr marL="342900" indent="-342900">
              <a:buAutoNum type="arabicParenR"/>
            </a:pPr>
            <a:r>
              <a:rPr lang="en-CA" dirty="0" smtClean="0">
                <a:solidFill>
                  <a:schemeClr val="bg1"/>
                </a:solidFill>
              </a:rPr>
              <a:t>Bank should not approve loans to those clients who didn’t report their DEBTINC (debt-income ratio).</a:t>
            </a:r>
          </a:p>
          <a:p>
            <a:pPr marL="342900" indent="-342900">
              <a:buAutoNum type="arabicParenR"/>
            </a:pPr>
            <a:r>
              <a:rPr lang="en-CA" dirty="0" smtClean="0">
                <a:solidFill>
                  <a:schemeClr val="bg1"/>
                </a:solidFill>
              </a:rPr>
              <a:t>Bank should not approve loan to clients who have debt-income ratio of more than 50%</a:t>
            </a:r>
          </a:p>
          <a:p>
            <a:pPr marL="342900" indent="-342900">
              <a:buAutoNum type="arabicParenR"/>
            </a:pPr>
            <a:r>
              <a:rPr lang="en-CA" dirty="0" smtClean="0">
                <a:solidFill>
                  <a:schemeClr val="bg1"/>
                </a:solidFill>
              </a:rPr>
              <a:t>Bank should not approve loans to clients who have low credit score, or they don’t have credit accounts open for too long</a:t>
            </a:r>
          </a:p>
          <a:p>
            <a:pPr marL="342900" indent="-342900">
              <a:buAutoNum type="arabicParenR"/>
            </a:pPr>
            <a:r>
              <a:rPr lang="en-CA" dirty="0" smtClean="0">
                <a:solidFill>
                  <a:schemeClr val="bg1"/>
                </a:solidFill>
              </a:rPr>
              <a:t>Bank should implement more options for </a:t>
            </a:r>
            <a:r>
              <a:rPr lang="en-CA" dirty="0" err="1" smtClean="0">
                <a:solidFill>
                  <a:schemeClr val="bg1"/>
                </a:solidFill>
              </a:rPr>
              <a:t>JOB_type</a:t>
            </a:r>
            <a:r>
              <a:rPr lang="en-CA" dirty="0" smtClean="0">
                <a:solidFill>
                  <a:schemeClr val="bg1"/>
                </a:solidFill>
              </a:rPr>
              <a:t> to further expand the data and make model more accurate</a:t>
            </a:r>
          </a:p>
          <a:p>
            <a:pPr marL="342900" indent="-342900">
              <a:buAutoNum type="arabicParenR"/>
            </a:pPr>
            <a:r>
              <a:rPr lang="en-CA" dirty="0" smtClean="0">
                <a:solidFill>
                  <a:schemeClr val="bg1"/>
                </a:solidFill>
              </a:rPr>
              <a:t>Bank should not approve loans to clients who have more than 5 delinquencies throughout the year</a:t>
            </a:r>
          </a:p>
          <a:p>
            <a:pPr marL="342900" indent="-342900">
              <a:buAutoNum type="arabicParenR"/>
            </a:pPr>
            <a:r>
              <a:rPr lang="en-CA" dirty="0" smtClean="0">
                <a:solidFill>
                  <a:schemeClr val="bg1"/>
                </a:solidFill>
              </a:rPr>
              <a:t>Bank should implement online banking tool for loan approval process to save in person costs and save time</a:t>
            </a:r>
          </a:p>
          <a:p>
            <a:pPr marL="342900" indent="-342900">
              <a:buAutoNum type="arabicParenR"/>
            </a:pPr>
            <a:r>
              <a:rPr lang="en-CA" dirty="0" smtClean="0">
                <a:solidFill>
                  <a:schemeClr val="bg1"/>
                </a:solidFill>
              </a:rPr>
              <a:t>Bank should recommend lowering existing debt before applying for a loan</a:t>
            </a:r>
          </a:p>
          <a:p>
            <a:pPr marL="342900" indent="-342900">
              <a:buAutoNum type="arabicParenR"/>
            </a:pPr>
            <a:r>
              <a:rPr lang="en-CA" dirty="0" smtClean="0">
                <a:solidFill>
                  <a:schemeClr val="bg1"/>
                </a:solidFill>
              </a:rPr>
              <a:t>Bank should hold collateral on risky loans. Or add </a:t>
            </a:r>
            <a:r>
              <a:rPr lang="en-CA" dirty="0" err="1" smtClean="0">
                <a:solidFill>
                  <a:schemeClr val="bg1"/>
                </a:solidFill>
              </a:rPr>
              <a:t>cosignors</a:t>
            </a:r>
            <a:r>
              <a:rPr lang="en-CA" dirty="0" smtClean="0">
                <a:solidFill>
                  <a:schemeClr val="bg1"/>
                </a:solidFill>
              </a:rPr>
              <a:t> to combine net-worth</a:t>
            </a:r>
          </a:p>
          <a:p>
            <a:pPr marL="342900" indent="-342900">
              <a:buAutoNum type="arabicParenR"/>
            </a:pPr>
            <a:r>
              <a:rPr lang="en-CA" dirty="0" smtClean="0">
                <a:solidFill>
                  <a:schemeClr val="bg1"/>
                </a:solidFill>
              </a:rPr>
              <a:t>Bank should not just look at data of people who got approved for loan and then defaulted after, but vice versa.</a:t>
            </a:r>
          </a:p>
          <a:p>
            <a:pPr marL="342900" indent="-342900">
              <a:buAutoNum type="arabicParenR"/>
            </a:pPr>
            <a:r>
              <a:rPr lang="en-CA" dirty="0" smtClean="0">
                <a:solidFill>
                  <a:schemeClr val="bg1"/>
                </a:solidFill>
              </a:rPr>
              <a:t>Bank should provide loan insurance options</a:t>
            </a:r>
          </a:p>
          <a:p>
            <a:pPr marL="342900" indent="-342900">
              <a:buAutoNum type="arabicParenR"/>
            </a:pPr>
            <a:endParaRPr lang="en-CA" dirty="0">
              <a:solidFill>
                <a:schemeClr val="bg1"/>
              </a:solidFill>
            </a:endParaRPr>
          </a:p>
        </p:txBody>
      </p:sp>
    </p:spTree>
    <p:extLst>
      <p:ext uri="{BB962C8B-B14F-4D97-AF65-F5344CB8AC3E}">
        <p14:creationId xmlns:p14="http://schemas.microsoft.com/office/powerpoint/2010/main" val="1626781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xmlns=""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xmlns=""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xmlns=""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1BD43A5E-77DF-44FD-800D-158434A3ABC6}"/>
              </a:ext>
            </a:extLst>
          </p:cNvPr>
          <p:cNvSpPr>
            <a:spLocks noGrp="1"/>
          </p:cNvSpPr>
          <p:nvPr>
            <p:ph type="title"/>
          </p:nvPr>
        </p:nvSpPr>
        <p:spPr>
          <a:xfrm>
            <a:off x="838200"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Table of Contents</a:t>
            </a:r>
            <a:endParaRPr lang="en-CA" dirty="0"/>
          </a:p>
        </p:txBody>
      </p:sp>
      <p:sp>
        <p:nvSpPr>
          <p:cNvPr id="3" name="Content Placeholder 2"/>
          <p:cNvSpPr>
            <a:spLocks noGrp="1"/>
          </p:cNvSpPr>
          <p:nvPr>
            <p:ph idx="1"/>
          </p:nvPr>
        </p:nvSpPr>
        <p:spPr/>
        <p:txBody>
          <a:bodyPr/>
          <a:lstStyle/>
          <a:p>
            <a:r>
              <a:rPr lang="en-CA" dirty="0" smtClean="0"/>
              <a:t>Problem we are trying to solve								3</a:t>
            </a:r>
          </a:p>
          <a:p>
            <a:r>
              <a:rPr lang="en-CA" dirty="0" smtClean="0"/>
              <a:t>Why are we solving this problem								4</a:t>
            </a:r>
          </a:p>
          <a:p>
            <a:r>
              <a:rPr lang="en-CA" dirty="0" smtClean="0"/>
              <a:t>Industry Outlook									             5-6</a:t>
            </a:r>
          </a:p>
          <a:p>
            <a:r>
              <a:rPr lang="en-CA" dirty="0" smtClean="0"/>
              <a:t>Goals											7</a:t>
            </a:r>
          </a:p>
          <a:p>
            <a:r>
              <a:rPr lang="en-CA" dirty="0" smtClean="0"/>
              <a:t>Key Question										8</a:t>
            </a:r>
          </a:p>
          <a:p>
            <a:r>
              <a:rPr lang="en-CA" dirty="0" smtClean="0"/>
              <a:t>Our Data Set									            9-10</a:t>
            </a:r>
          </a:p>
          <a:p>
            <a:r>
              <a:rPr lang="en-CA" dirty="0" smtClean="0"/>
              <a:t>Problem and Solution Summary					                                           11-16</a:t>
            </a:r>
            <a:endParaRPr lang="en-CA" dirty="0"/>
          </a:p>
          <a:p>
            <a:pPr marL="0" indent="0">
              <a:buNone/>
            </a:pPr>
            <a:r>
              <a:rPr lang="en-CA" dirty="0" smtClean="0"/>
              <a:t>-   Part 1: Proposed Approach								</a:t>
            </a:r>
            <a:endParaRPr lang="en-CA" dirty="0"/>
          </a:p>
          <a:p>
            <a:pPr>
              <a:buFontTx/>
              <a:buChar char="-"/>
            </a:pPr>
            <a:r>
              <a:rPr lang="en-CA" dirty="0" smtClean="0"/>
              <a:t>Part 2: Final Solution Design</a:t>
            </a:r>
          </a:p>
          <a:p>
            <a:r>
              <a:rPr lang="en-CA" dirty="0" smtClean="0"/>
              <a:t>Executive Summary									17</a:t>
            </a:r>
          </a:p>
          <a:p>
            <a:r>
              <a:rPr lang="en-CA" dirty="0" smtClean="0"/>
              <a:t>Recommendations and Next Steps</a:t>
            </a:r>
          </a:p>
          <a:p>
            <a:endParaRPr lang="en-CA" dirty="0" smtClean="0"/>
          </a:p>
          <a:p>
            <a:endParaRPr lang="en-CA" dirty="0" smtClean="0"/>
          </a:p>
          <a:p>
            <a:endParaRPr lang="en-CA" dirty="0"/>
          </a:p>
        </p:txBody>
      </p:sp>
      <p:sp>
        <p:nvSpPr>
          <p:cNvPr id="4" name="Slide Number Placeholder 3"/>
          <p:cNvSpPr>
            <a:spLocks noGrp="1"/>
          </p:cNvSpPr>
          <p:nvPr>
            <p:ph type="sldNum" sz="quarter" idx="12"/>
          </p:nvPr>
        </p:nvSpPr>
        <p:spPr/>
        <p:txBody>
          <a:bodyPr/>
          <a:lstStyle/>
          <a:p>
            <a:fld id="{82EE24B5-652C-4DB5-B7C3-B5BBEC1280B1}" type="slidenum">
              <a:rPr lang="en-US" smtClean="0"/>
              <a:t>2</a:t>
            </a:fld>
            <a:endParaRPr lang="en-US" dirty="0"/>
          </a:p>
        </p:txBody>
      </p:sp>
    </p:spTree>
    <p:extLst>
      <p:ext uri="{BB962C8B-B14F-4D97-AF65-F5344CB8AC3E}">
        <p14:creationId xmlns:p14="http://schemas.microsoft.com/office/powerpoint/2010/main" val="388134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xmlns=""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98" y="4666"/>
            <a:ext cx="6361057" cy="6231239"/>
          </a:xfrm>
          <a:prstGeom prst="rect">
            <a:avLst/>
          </a:prstGeom>
        </p:spPr>
      </p:pic>
      <p:sp>
        <p:nvSpPr>
          <p:cNvPr id="5" name="object 3" descr="Beige rectangle">
            <a:extLst>
              <a:ext uri="{FF2B5EF4-FFF2-40B4-BE49-F238E27FC236}">
                <a16:creationId xmlns:a16="http://schemas.microsoft.com/office/drawing/2014/main" xmlns=""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xmlns=""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345C5720-51D4-4632-91CD-936B8AB96750}"/>
              </a:ext>
            </a:extLst>
          </p:cNvPr>
          <p:cNvSpPr>
            <a:spLocks noGrp="1"/>
          </p:cNvSpPr>
          <p:nvPr>
            <p:ph type="title"/>
          </p:nvPr>
        </p:nvSpPr>
        <p:spPr>
          <a:xfrm>
            <a:off x="6207698" y="2331086"/>
            <a:ext cx="5165558" cy="833856"/>
          </a:xfrm>
        </p:spPr>
        <p:txBody>
          <a:bodyPr/>
          <a:lstStyle/>
          <a:p>
            <a:r>
              <a:rPr lang="en-US" dirty="0">
                <a:solidFill>
                  <a:schemeClr val="bg1"/>
                </a:solidFill>
              </a:rPr>
              <a:t>OUR </a:t>
            </a:r>
            <a:r>
              <a:rPr lang="en-US" dirty="0" smtClean="0">
                <a:solidFill>
                  <a:schemeClr val="bg1"/>
                </a:solidFill>
              </a:rPr>
              <a:t>PROBLEM</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xmlns="" id="{24D506CC-0185-443E-82C7-1600C21D6E91}"/>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7" name="object 9" descr="Beige rectangle">
            <a:extLst>
              <a:ext uri="{FF2B5EF4-FFF2-40B4-BE49-F238E27FC236}">
                <a16:creationId xmlns:a16="http://schemas.microsoft.com/office/drawing/2014/main" xmlns=""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xmlns="" id="{E7A818AB-B120-41D5-88A6-933AB9CAAE68}"/>
              </a:ext>
            </a:extLst>
          </p:cNvPr>
          <p:cNvSpPr txBox="1">
            <a:spLocks/>
          </p:cNvSpPr>
          <p:nvPr/>
        </p:nvSpPr>
        <p:spPr>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smtClean="0">
                <a:solidFill>
                  <a:schemeClr val="bg2">
                    <a:lumMod val="20000"/>
                    <a:lumOff val="80000"/>
                  </a:schemeClr>
                </a:solidFill>
                <a:latin typeface="Arial"/>
                <a:cs typeface="Arial"/>
              </a:rPr>
              <a:t>- Build a classification model to predict clients who are likely to default on their loan and give recommendations to the bank on important features to consider while approving a loan!</a:t>
            </a:r>
            <a:endParaRPr lang="en-US" sz="1800" i="1" spc="-25" dirty="0">
              <a:solidFill>
                <a:schemeClr val="bg2">
                  <a:lumMod val="20000"/>
                  <a:lumOff val="80000"/>
                </a:schemeClr>
              </a:solidFill>
              <a:latin typeface="Arial"/>
              <a:cs typeface="Arial"/>
            </a:endParaRPr>
          </a:p>
        </p:txBody>
      </p:sp>
    </p:spTree>
    <p:extLst>
      <p:ext uri="{BB962C8B-B14F-4D97-AF65-F5344CB8AC3E}">
        <p14:creationId xmlns:p14="http://schemas.microsoft.com/office/powerpoint/2010/main" val="179394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smtClean="0"/>
              <a:t>4</a:t>
            </a:fld>
            <a:endParaRPr lang="en-US" dirty="0"/>
          </a:p>
        </p:txBody>
      </p:sp>
      <p:sp>
        <p:nvSpPr>
          <p:cNvPr id="3" name="Title 2"/>
          <p:cNvSpPr>
            <a:spLocks noGrp="1"/>
          </p:cNvSpPr>
          <p:nvPr>
            <p:ph type="title"/>
          </p:nvPr>
        </p:nvSpPr>
        <p:spPr/>
        <p:txBody>
          <a:bodyPr/>
          <a:lstStyle/>
          <a:p>
            <a:r>
              <a:rPr lang="en-CA" dirty="0" smtClean="0"/>
              <a:t>Why is this important to solve?</a:t>
            </a:r>
            <a:endParaRPr lang="en-CA" dirty="0"/>
          </a:p>
        </p:txBody>
      </p:sp>
      <p:sp>
        <p:nvSpPr>
          <p:cNvPr id="5" name="Content Placeholder 4"/>
          <p:cNvSpPr>
            <a:spLocks noGrp="1"/>
          </p:cNvSpPr>
          <p:nvPr>
            <p:ph sz="half" idx="13"/>
          </p:nvPr>
        </p:nvSpPr>
        <p:spPr>
          <a:xfrm>
            <a:off x="380143" y="1593370"/>
            <a:ext cx="10715176" cy="2525772"/>
          </a:xfrm>
        </p:spPr>
        <p:txBody>
          <a:bodyPr>
            <a:normAutofit/>
          </a:bodyPr>
          <a:lstStyle/>
          <a:p>
            <a:r>
              <a:rPr lang="en-CA" dirty="0"/>
              <a:t>What is one thing we all have in common? We all love Ben Jerry’s Half-baked Ice cream? We all love Messi over Ronaldo? Okay, okay, these are all the things that only apply to me. Although we probably share many common things in a variety of spectrums it is safe to say one thing we all need or use around the world is, MONEY! Money, or capital, is deposited, withdrawn, invested, and most importantly lent through financial institutions (banks, etc.).  Beside those irksome fees, banks make most profit through interests in the form of home loans, also known as line of credits or simply mortgages. When a client defaults on these loans, the bank can face a major loss in their profits, and if too many clients default in the long run it can affect other client’s investments and interests on saving deposits. So it impacts us all. This is why the approval process for a loan is multi-layers. The bank wants to make sure you are capable of paying back the debt in a timely and efficient matter. This process is long and can face a lot of human errors and biases when assessing. </a:t>
            </a:r>
          </a:p>
          <a:p>
            <a:endParaRPr lang="en-CA" dirty="0"/>
          </a:p>
        </p:txBody>
      </p:sp>
      <p:pic>
        <p:nvPicPr>
          <p:cNvPr id="6" name="Picture 2" descr="Machine learning for Banking: Loan approval use case | by Youssef Fenjiro |  Mediu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199" y="4314351"/>
            <a:ext cx="8857699" cy="222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487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xmlns=""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xmlns="" id="{A277388B-76FD-44C4-B506-F8A157E57C65}"/>
              </a:ext>
            </a:extLst>
          </p:cNvPr>
          <p:cNvSpPr/>
          <p:nvPr/>
        </p:nvSpPr>
        <p:spPr>
          <a:xfrm>
            <a:off x="1200" y="-51837"/>
            <a:ext cx="12208376" cy="6909837"/>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xmlns=""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INDUSTRY OUTLOOK</a:t>
            </a:r>
            <a:endParaRPr lang="en-US" dirty="0"/>
          </a:p>
        </p:txBody>
      </p:sp>
      <p:sp>
        <p:nvSpPr>
          <p:cNvPr id="5" name="Slide Number Placeholder 4">
            <a:extLst>
              <a:ext uri="{FF2B5EF4-FFF2-40B4-BE49-F238E27FC236}">
                <a16:creationId xmlns:a16="http://schemas.microsoft.com/office/drawing/2014/main" xmlns="" id="{CDF3C1EE-D9A0-406A-9A3A-75C82527E0DC}"/>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11" name="object 5" descr="Beige rectangle">
            <a:extLst>
              <a:ext uri="{FF2B5EF4-FFF2-40B4-BE49-F238E27FC236}">
                <a16:creationId xmlns:a16="http://schemas.microsoft.com/office/drawing/2014/main" xmlns=""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xmlns=""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050" name="Picture 2" descr="https://thumbor.forbes.com/thumbor/fit-in/x/https:/www.forbes.com/advisor/wp-content/uploads/2021/03/2.2-Overall-Personal-Loan-Debt-Growth-2019-VS-202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276" y="1655519"/>
            <a:ext cx="6596009" cy="45347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759184" y="814061"/>
            <a:ext cx="4078841" cy="7355860"/>
          </a:xfrm>
          <a:prstGeom prst="rect">
            <a:avLst/>
          </a:prstGeom>
          <a:noFill/>
        </p:spPr>
        <p:txBody>
          <a:bodyPr wrap="square" rtlCol="0">
            <a:spAutoFit/>
          </a:bodyPr>
          <a:lstStyle/>
          <a:p>
            <a:pPr marL="342900" indent="-342900">
              <a:buFont typeface="Arial" panose="020B0604020202020204" pitchFamily="34" charset="0"/>
              <a:buChar char="•"/>
            </a:pPr>
            <a:r>
              <a:rPr lang="en-CA" sz="2000" dirty="0" smtClean="0">
                <a:solidFill>
                  <a:schemeClr val="bg1"/>
                </a:solidFill>
              </a:rPr>
              <a:t>Loan statistics during the pandemic</a:t>
            </a:r>
          </a:p>
          <a:p>
            <a:pPr marL="342900" indent="-342900">
              <a:buFont typeface="Arial" panose="020B0604020202020204" pitchFamily="34" charset="0"/>
              <a:buChar char="•"/>
            </a:pPr>
            <a:r>
              <a:rPr lang="en-CA" sz="2000" dirty="0" smtClean="0">
                <a:solidFill>
                  <a:schemeClr val="bg1"/>
                </a:solidFill>
              </a:rPr>
              <a:t>Overall personal loan debt is growing like crazy over the pandemic</a:t>
            </a:r>
          </a:p>
          <a:p>
            <a:pPr marL="342900" indent="-342900">
              <a:buFont typeface="Arial" panose="020B0604020202020204" pitchFamily="34" charset="0"/>
              <a:buChar char="•"/>
            </a:pPr>
            <a:r>
              <a:rPr lang="en-CA" sz="2000" dirty="0" smtClean="0">
                <a:solidFill>
                  <a:schemeClr val="bg1"/>
                </a:solidFill>
              </a:rPr>
              <a:t>Banks </a:t>
            </a:r>
            <a:r>
              <a:rPr lang="en-CA" sz="2000" dirty="0">
                <a:solidFill>
                  <a:schemeClr val="bg1"/>
                </a:solidFill>
              </a:rPr>
              <a:t>became more reluctant to lend money out because it was a risky bet with millions of Americans dealing with job loss, making it more difficult to afford </a:t>
            </a:r>
            <a:r>
              <a:rPr lang="en-CA" sz="2000" dirty="0" smtClean="0">
                <a:solidFill>
                  <a:schemeClr val="bg1"/>
                </a:solidFill>
              </a:rPr>
              <a:t>monthly payment obligations</a:t>
            </a:r>
          </a:p>
          <a:p>
            <a:pPr marL="342900" indent="-342900">
              <a:buFont typeface="Arial" panose="020B0604020202020204" pitchFamily="34" charset="0"/>
              <a:buChar char="•"/>
            </a:pPr>
            <a:endParaRPr lang="en-CA" sz="2000" dirty="0">
              <a:solidFill>
                <a:schemeClr val="bg1"/>
              </a:solidFill>
            </a:endParaRPr>
          </a:p>
          <a:p>
            <a:pPr marL="342900" indent="-342900">
              <a:buFont typeface="Arial" panose="020B0604020202020204" pitchFamily="34" charset="0"/>
              <a:buChar char="•"/>
            </a:pPr>
            <a:r>
              <a:rPr lang="en-CA" dirty="0" smtClean="0">
                <a:solidFill>
                  <a:schemeClr val="bg1"/>
                </a:solidFill>
              </a:rPr>
              <a:t>Reference:</a:t>
            </a:r>
          </a:p>
          <a:p>
            <a:pPr marL="342900" indent="-342900">
              <a:buFont typeface="Arial" panose="020B0604020202020204" pitchFamily="34" charset="0"/>
              <a:buChar char="•"/>
            </a:pPr>
            <a:r>
              <a:rPr lang="en-CA" sz="2000" dirty="0">
                <a:solidFill>
                  <a:schemeClr val="bg1"/>
                </a:solidFill>
              </a:rPr>
              <a:t>https://www.forbes.com/advisor/personal-loans/personal-loan-debt-statistics-during-the-pandemic/</a:t>
            </a:r>
            <a:r>
              <a:rPr lang="en-CA" sz="2400" dirty="0"/>
              <a:t/>
            </a:r>
            <a:br>
              <a:rPr lang="en-CA" sz="2400" dirty="0"/>
            </a:br>
            <a:endParaRPr lang="en-CA" sz="2400" dirty="0">
              <a:solidFill>
                <a:schemeClr val="bg1"/>
              </a:solidFill>
            </a:endParaRPr>
          </a:p>
          <a:p>
            <a:pPr marL="285750" indent="-285750">
              <a:buFontTx/>
              <a:buChar char="-"/>
            </a:pPr>
            <a:endParaRPr lang="en-CA" sz="2400" dirty="0" smtClean="0">
              <a:solidFill>
                <a:schemeClr val="bg1"/>
              </a:solidFill>
            </a:endParaRPr>
          </a:p>
          <a:p>
            <a:pPr marL="285750" indent="-285750">
              <a:buFontTx/>
              <a:buChar char="-"/>
            </a:pPr>
            <a:endParaRPr lang="en-CA" sz="2400" dirty="0">
              <a:solidFill>
                <a:schemeClr val="bg1"/>
              </a:solidFill>
            </a:endParaRPr>
          </a:p>
          <a:p>
            <a:pPr marL="285750" indent="-285750">
              <a:buFontTx/>
              <a:buChar char="-"/>
            </a:pPr>
            <a:endParaRPr lang="en-CA" sz="2400" dirty="0" smtClean="0">
              <a:solidFill>
                <a:schemeClr val="bg1"/>
              </a:solidFill>
            </a:endParaRPr>
          </a:p>
          <a:p>
            <a:pPr marL="285750" indent="-285750">
              <a:buFontTx/>
              <a:buChar char="-"/>
            </a:pPr>
            <a:endParaRPr lang="en-CA" dirty="0">
              <a:solidFill>
                <a:schemeClr val="bg1"/>
              </a:solidFill>
            </a:endParaRPr>
          </a:p>
        </p:txBody>
      </p:sp>
    </p:spTree>
    <p:extLst>
      <p:ext uri="{BB962C8B-B14F-4D97-AF65-F5344CB8AC3E}">
        <p14:creationId xmlns:p14="http://schemas.microsoft.com/office/powerpoint/2010/main" val="2263215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xmlns=""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xmlns="" id="{A277388B-76FD-44C4-B506-F8A157E57C65}"/>
              </a:ext>
            </a:extLst>
          </p:cNvPr>
          <p:cNvSpPr/>
          <p:nvPr/>
        </p:nvSpPr>
        <p:spPr>
          <a:xfrm>
            <a:off x="1200" y="-51837"/>
            <a:ext cx="12208376" cy="6909837"/>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xmlns=""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INDUSTRY OUTLOOK</a:t>
            </a:r>
            <a:endParaRPr lang="en-US" dirty="0"/>
          </a:p>
        </p:txBody>
      </p:sp>
      <p:sp>
        <p:nvSpPr>
          <p:cNvPr id="5" name="Slide Number Placeholder 4">
            <a:extLst>
              <a:ext uri="{FF2B5EF4-FFF2-40B4-BE49-F238E27FC236}">
                <a16:creationId xmlns:a16="http://schemas.microsoft.com/office/drawing/2014/main" xmlns="" id="{CDF3C1EE-D9A0-406A-9A3A-75C82527E0DC}"/>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11" name="object 5" descr="Beige rectangle">
            <a:extLst>
              <a:ext uri="{FF2B5EF4-FFF2-40B4-BE49-F238E27FC236}">
                <a16:creationId xmlns:a16="http://schemas.microsoft.com/office/drawing/2014/main" xmlns=""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xmlns=""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759184" y="814061"/>
            <a:ext cx="4078841" cy="6124754"/>
          </a:xfrm>
          <a:prstGeom prst="rect">
            <a:avLst/>
          </a:prstGeom>
          <a:noFill/>
        </p:spPr>
        <p:txBody>
          <a:bodyPr wrap="square" rtlCol="0">
            <a:spAutoFit/>
          </a:bodyPr>
          <a:lstStyle/>
          <a:p>
            <a:pPr marL="342900" indent="-342900">
              <a:buFont typeface="Arial" panose="020B0604020202020204" pitchFamily="34" charset="0"/>
              <a:buChar char="•"/>
            </a:pPr>
            <a:r>
              <a:rPr lang="en-CA" sz="2000" dirty="0" smtClean="0">
                <a:solidFill>
                  <a:schemeClr val="bg1"/>
                </a:solidFill>
              </a:rPr>
              <a:t>Consolidation debt and home improvement  were the primary reason for applying for a personal loan. In our data analysis we shall look at both reasons</a:t>
            </a:r>
          </a:p>
          <a:p>
            <a:pPr marL="342900" indent="-342900">
              <a:buFont typeface="Arial" panose="020B0604020202020204" pitchFamily="34" charset="0"/>
              <a:buChar char="•"/>
            </a:pPr>
            <a:endParaRPr lang="en-CA" sz="2000" dirty="0" smtClean="0">
              <a:solidFill>
                <a:schemeClr val="bg1"/>
              </a:solidFill>
            </a:endParaRPr>
          </a:p>
          <a:p>
            <a:pPr marL="342900" indent="-342900">
              <a:buFont typeface="Arial" panose="020B0604020202020204" pitchFamily="34" charset="0"/>
              <a:buChar char="•"/>
            </a:pPr>
            <a:endParaRPr lang="en-CA" sz="2000" dirty="0" smtClean="0">
              <a:solidFill>
                <a:schemeClr val="bg1"/>
              </a:solidFill>
            </a:endParaRPr>
          </a:p>
          <a:p>
            <a:pPr marL="342900" indent="-342900">
              <a:buFont typeface="Arial" panose="020B0604020202020204" pitchFamily="34" charset="0"/>
              <a:buChar char="•"/>
            </a:pPr>
            <a:endParaRPr lang="en-CA" sz="2000" dirty="0">
              <a:solidFill>
                <a:schemeClr val="bg1"/>
              </a:solidFill>
            </a:endParaRPr>
          </a:p>
          <a:p>
            <a:pPr marL="342900" indent="-342900">
              <a:buFont typeface="Arial" panose="020B0604020202020204" pitchFamily="34" charset="0"/>
              <a:buChar char="•"/>
            </a:pPr>
            <a:endParaRPr lang="en-CA" sz="2000" dirty="0">
              <a:solidFill>
                <a:schemeClr val="bg1"/>
              </a:solidFill>
            </a:endParaRPr>
          </a:p>
          <a:p>
            <a:pPr marL="342900" indent="-342900">
              <a:buFont typeface="Arial" panose="020B0604020202020204" pitchFamily="34" charset="0"/>
              <a:buChar char="•"/>
            </a:pPr>
            <a:r>
              <a:rPr lang="en-CA" dirty="0" smtClean="0">
                <a:solidFill>
                  <a:schemeClr val="bg1"/>
                </a:solidFill>
              </a:rPr>
              <a:t>Reference:</a:t>
            </a:r>
          </a:p>
          <a:p>
            <a:pPr marL="342900" indent="-342900">
              <a:buFont typeface="Arial" panose="020B0604020202020204" pitchFamily="34" charset="0"/>
              <a:buChar char="•"/>
            </a:pPr>
            <a:r>
              <a:rPr lang="en-CA" dirty="0">
                <a:solidFill>
                  <a:schemeClr val="bg1"/>
                </a:solidFill>
              </a:rPr>
              <a:t>https://www.forbes.com/advisor/personal-loans/personal-loans-pandemic/</a:t>
            </a:r>
            <a:r>
              <a:rPr lang="en-CA" sz="2400" dirty="0"/>
              <a:t/>
            </a:r>
            <a:br>
              <a:rPr lang="en-CA" sz="2400" dirty="0"/>
            </a:br>
            <a:endParaRPr lang="en-CA" sz="2400" dirty="0">
              <a:solidFill>
                <a:schemeClr val="bg1"/>
              </a:solidFill>
            </a:endParaRPr>
          </a:p>
          <a:p>
            <a:pPr marL="285750" indent="-285750">
              <a:buFontTx/>
              <a:buChar char="-"/>
            </a:pPr>
            <a:endParaRPr lang="en-CA" sz="2400" dirty="0" smtClean="0">
              <a:solidFill>
                <a:schemeClr val="bg1"/>
              </a:solidFill>
            </a:endParaRPr>
          </a:p>
          <a:p>
            <a:pPr marL="285750" indent="-285750">
              <a:buFontTx/>
              <a:buChar char="-"/>
            </a:pPr>
            <a:endParaRPr lang="en-CA" sz="2400" dirty="0">
              <a:solidFill>
                <a:schemeClr val="bg1"/>
              </a:solidFill>
            </a:endParaRPr>
          </a:p>
          <a:p>
            <a:pPr marL="285750" indent="-285750">
              <a:buFontTx/>
              <a:buChar char="-"/>
            </a:pPr>
            <a:endParaRPr lang="en-CA" sz="2400" dirty="0" smtClean="0">
              <a:solidFill>
                <a:schemeClr val="bg1"/>
              </a:solidFill>
            </a:endParaRPr>
          </a:p>
          <a:p>
            <a:pPr marL="285750" indent="-285750">
              <a:buFontTx/>
              <a:buChar char="-"/>
            </a:pPr>
            <a:endParaRPr lang="en-CA" dirty="0">
              <a:solidFill>
                <a:schemeClr val="bg1"/>
              </a:solidFill>
            </a:endParaRPr>
          </a:p>
        </p:txBody>
      </p:sp>
      <p:pic>
        <p:nvPicPr>
          <p:cNvPr id="4" name="Picture 3"/>
          <p:cNvPicPr>
            <a:picLocks noChangeAspect="1"/>
          </p:cNvPicPr>
          <p:nvPr/>
        </p:nvPicPr>
        <p:blipFill>
          <a:blip r:embed="rId4"/>
          <a:stretch>
            <a:fillRect/>
          </a:stretch>
        </p:blipFill>
        <p:spPr>
          <a:xfrm>
            <a:off x="289807" y="2095928"/>
            <a:ext cx="7453247" cy="4078974"/>
          </a:xfrm>
          <a:prstGeom prst="rect">
            <a:avLst/>
          </a:prstGeom>
        </p:spPr>
      </p:pic>
    </p:spTree>
    <p:extLst>
      <p:ext uri="{BB962C8B-B14F-4D97-AF65-F5344CB8AC3E}">
        <p14:creationId xmlns:p14="http://schemas.microsoft.com/office/powerpoint/2010/main" val="56191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xmlns=""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9775" y="10784"/>
            <a:ext cx="11277598" cy="6857999"/>
          </a:xfrm>
        </p:spPr>
      </p:pic>
      <p:sp>
        <p:nvSpPr>
          <p:cNvPr id="16" name="object 3" descr="Beige rectangle">
            <a:extLst>
              <a:ext uri="{FF2B5EF4-FFF2-40B4-BE49-F238E27FC236}">
                <a16:creationId xmlns:a16="http://schemas.microsoft.com/office/drawing/2014/main" xmlns=""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xmlns=""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xmlns="" id="{882E2F92-EB16-4B55-B49A-3C6AB7B2BF30}"/>
              </a:ext>
            </a:extLst>
          </p:cNvPr>
          <p:cNvSpPr/>
          <p:nvPr/>
        </p:nvSpPr>
        <p:spPr>
          <a:xfrm>
            <a:off x="726291" y="493643"/>
            <a:ext cx="4266950" cy="1675694"/>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xmlns="" id="{302303BC-9A39-470F-8733-A268BC16B299}"/>
              </a:ext>
            </a:extLst>
          </p:cNvPr>
          <p:cNvSpPr>
            <a:spLocks noGrp="1"/>
          </p:cNvSpPr>
          <p:nvPr>
            <p:ph type="title"/>
          </p:nvPr>
        </p:nvSpPr>
        <p:spPr>
          <a:xfrm>
            <a:off x="726291" y="821413"/>
            <a:ext cx="4770591" cy="646604"/>
          </a:xfrm>
        </p:spPr>
        <p:txBody>
          <a:bodyPr>
            <a:normAutofit/>
          </a:bodyPr>
          <a:lstStyle/>
          <a:p>
            <a:r>
              <a:rPr lang="en-US" sz="3000" dirty="0" smtClean="0">
                <a:solidFill>
                  <a:schemeClr val="bg1"/>
                </a:solidFill>
              </a:rPr>
              <a:t>What is our goal?</a:t>
            </a:r>
            <a:endParaRPr lang="en-US" sz="3000" dirty="0">
              <a:solidFill>
                <a:schemeClr val="bg1"/>
              </a:solidFill>
            </a:endParaRPr>
          </a:p>
        </p:txBody>
      </p:sp>
      <p:sp>
        <p:nvSpPr>
          <p:cNvPr id="5" name="Slide Number Placeholder 4">
            <a:extLst>
              <a:ext uri="{FF2B5EF4-FFF2-40B4-BE49-F238E27FC236}">
                <a16:creationId xmlns:a16="http://schemas.microsoft.com/office/drawing/2014/main" xmlns="" id="{77C2D5CA-E2DA-4224-B2BC-C872D2EF6596}"/>
              </a:ext>
            </a:extLst>
          </p:cNvPr>
          <p:cNvSpPr>
            <a:spLocks noGrp="1"/>
          </p:cNvSpPr>
          <p:nvPr>
            <p:ph type="sldNum" sz="quarter" idx="12"/>
          </p:nvPr>
        </p:nvSpPr>
        <p:spPr/>
        <p:txBody>
          <a:bodyPr/>
          <a:lstStyle/>
          <a:p>
            <a:fld id="{82EE24B5-652C-4DB5-B7C3-B5BBEC1280B1}" type="slidenum">
              <a:rPr lang="en-US" smtClean="0"/>
              <a:t>7</a:t>
            </a:fld>
            <a:endParaRPr lang="en-US" dirty="0"/>
          </a:p>
        </p:txBody>
      </p:sp>
      <p:pic>
        <p:nvPicPr>
          <p:cNvPr id="28" name="Picture Placeholder 27" descr="Check icon">
            <a:extLst>
              <a:ext uri="{FF2B5EF4-FFF2-40B4-BE49-F238E27FC236}">
                <a16:creationId xmlns:a16="http://schemas.microsoft.com/office/drawing/2014/main" xmlns="" id="{3CDD98F8-113E-4FB2-A33D-039AFCD9C225}"/>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a:xfrm>
            <a:off x="1339726" y="2708434"/>
            <a:ext cx="720000" cy="720000"/>
          </a:xfrm>
        </p:spPr>
      </p:pic>
      <p:pic>
        <p:nvPicPr>
          <p:cNvPr id="30" name="Picture Placeholder 29" descr="Check icon">
            <a:extLst>
              <a:ext uri="{FF2B5EF4-FFF2-40B4-BE49-F238E27FC236}">
                <a16:creationId xmlns:a16="http://schemas.microsoft.com/office/drawing/2014/main" xmlns="" id="{3CFFE792-5644-4DB8-9A25-D855F9B155E1}"/>
              </a:ext>
            </a:extLst>
          </p:cNvPr>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a:xfrm>
            <a:off x="1339726" y="3483770"/>
            <a:ext cx="720000" cy="719999"/>
          </a:xfrm>
        </p:spPr>
      </p:pic>
      <p:pic>
        <p:nvPicPr>
          <p:cNvPr id="32" name="Picture Placeholder 31" descr="Check icon">
            <a:extLst>
              <a:ext uri="{FF2B5EF4-FFF2-40B4-BE49-F238E27FC236}">
                <a16:creationId xmlns:a16="http://schemas.microsoft.com/office/drawing/2014/main" xmlns="" id="{A80E0D18-9ED0-4449-BE73-35CBF01D1A4D}"/>
              </a:ext>
            </a:extLst>
          </p:cNvPr>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a:xfrm>
            <a:off x="1339726" y="4259105"/>
            <a:ext cx="720000" cy="719999"/>
          </a:xfrm>
        </p:spPr>
      </p:pic>
      <p:sp>
        <p:nvSpPr>
          <p:cNvPr id="15" name="object 27" descr="Beige rectangle">
            <a:extLst>
              <a:ext uri="{FF2B5EF4-FFF2-40B4-BE49-F238E27FC236}">
                <a16:creationId xmlns:a16="http://schemas.microsoft.com/office/drawing/2014/main" xmlns="" id="{C5B67D68-F2A3-48A2-B2A0-C9DF8BA55D80}"/>
              </a:ext>
            </a:extLst>
          </p:cNvPr>
          <p:cNvSpPr/>
          <p:nvPr/>
        </p:nvSpPr>
        <p:spPr>
          <a:xfrm flipV="1">
            <a:off x="1473385" y="2395266"/>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6" name="TextBox 5"/>
          <p:cNvSpPr txBox="1"/>
          <p:nvPr/>
        </p:nvSpPr>
        <p:spPr>
          <a:xfrm>
            <a:off x="1135901" y="3224097"/>
            <a:ext cx="9776817" cy="332398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ct val="150000"/>
              </a:lnSpc>
            </a:pPr>
            <a:r>
              <a:rPr lang="en-CA" sz="1600" dirty="0"/>
              <a:t>Now with the ever growing world of data science and machine learning, banks want to achieve an algorithm or model that will accurately identify whether a client will be capable of paying back their loan or not without biases and extensiveness. . At the same time, one important thing to keep in mind is to make sure that the machine does not take into account or learn from previous biases and errors because of the human approval process. This machine learning model will allow banks to continuously learn from incoming data to continue being accurate and update accordingly by running on a cloud platform.  This model is hoped to save time and money for the bank by eliminating risk and also allowing clients to apply and be approved for loans online rather than coming to talk to an advisor in person.</a:t>
            </a:r>
          </a:p>
          <a:p>
            <a:endParaRPr lang="en-CA" dirty="0"/>
          </a:p>
        </p:txBody>
      </p:sp>
    </p:spTree>
    <p:extLst>
      <p:ext uri="{BB962C8B-B14F-4D97-AF65-F5344CB8AC3E}">
        <p14:creationId xmlns:p14="http://schemas.microsoft.com/office/powerpoint/2010/main" val="2824039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4140CF4-2DAA-4239-BB77-274BDD82AB49}"/>
              </a:ext>
            </a:extLst>
          </p:cNvPr>
          <p:cNvSpPr>
            <a:spLocks noGrp="1"/>
          </p:cNvSpPr>
          <p:nvPr>
            <p:ph type="sldNum" sz="quarter" idx="12"/>
          </p:nvPr>
        </p:nvSpPr>
        <p:spPr/>
        <p:txBody>
          <a:bodyPr/>
          <a:lstStyle/>
          <a:p>
            <a:fld id="{82EE24B5-652C-4DB5-B7C3-B5BBEC1280B1}" type="slidenum">
              <a:rPr lang="en-US" smtClean="0"/>
              <a:t>8</a:t>
            </a:fld>
            <a:endParaRPr lang="en-US" dirty="0"/>
          </a:p>
        </p:txBody>
      </p:sp>
      <p:pic>
        <p:nvPicPr>
          <p:cNvPr id="4" name="Picture Placeholder 11" descr="Two men near laptop ">
            <a:extLst>
              <a:ext uri="{FF2B5EF4-FFF2-40B4-BE49-F238E27FC236}">
                <a16:creationId xmlns:a16="http://schemas.microsoft.com/office/drawing/2014/main" xmlns=""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xmlns=""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xmlns="" id="{7F009843-AFA3-44E8-B7D5-3F39B363C92E}"/>
              </a:ext>
            </a:extLst>
          </p:cNvPr>
          <p:cNvSpPr/>
          <p:nvPr/>
        </p:nvSpPr>
        <p:spPr>
          <a:xfrm>
            <a:off x="6412639" y="180899"/>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xmlns="" id="{FC6730AE-386B-426F-9F29-221DCC5F714D}"/>
              </a:ext>
            </a:extLst>
          </p:cNvPr>
          <p:cNvSpPr txBox="1">
            <a:spLocks/>
          </p:cNvSpPr>
          <p:nvPr/>
        </p:nvSpPr>
        <p:spPr>
          <a:xfrm>
            <a:off x="7278654" y="1408273"/>
            <a:ext cx="2981822" cy="8587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000" dirty="0">
                <a:solidFill>
                  <a:schemeClr val="bg1"/>
                </a:solidFill>
              </a:rPr>
              <a:t>What </a:t>
            </a:r>
            <a:r>
              <a:rPr lang="en-CA" sz="2000" dirty="0" smtClean="0">
                <a:solidFill>
                  <a:schemeClr val="bg1"/>
                </a:solidFill>
              </a:rPr>
              <a:t>are the clients net </a:t>
            </a:r>
            <a:r>
              <a:rPr lang="en-CA" sz="2000" dirty="0">
                <a:solidFill>
                  <a:schemeClr val="bg1"/>
                </a:solidFill>
              </a:rPr>
              <a:t>worth and monthly income?</a:t>
            </a:r>
            <a:endParaRPr lang="en-US" sz="2000" b="1" dirty="0">
              <a:solidFill>
                <a:schemeClr val="bg1"/>
              </a:solidFill>
            </a:endParaRPr>
          </a:p>
        </p:txBody>
      </p:sp>
      <p:pic>
        <p:nvPicPr>
          <p:cNvPr id="9" name="Picture Placeholder 27" descr="Check mark">
            <a:extLst>
              <a:ext uri="{FF2B5EF4-FFF2-40B4-BE49-F238E27FC236}">
                <a16:creationId xmlns:a16="http://schemas.microsoft.com/office/drawing/2014/main" xmlns="" id="{9FC370A7-FF9A-42B0-9C14-95C57A9BC6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580612" y="1260323"/>
            <a:ext cx="720000" cy="720000"/>
          </a:xfrm>
          <a:prstGeom prst="rect">
            <a:avLst/>
          </a:prstGeom>
        </p:spPr>
      </p:pic>
      <p:pic>
        <p:nvPicPr>
          <p:cNvPr id="10" name="Picture Placeholder 29" descr="Check mark">
            <a:extLst>
              <a:ext uri="{FF2B5EF4-FFF2-40B4-BE49-F238E27FC236}">
                <a16:creationId xmlns:a16="http://schemas.microsoft.com/office/drawing/2014/main" xmlns="" id="{1630545B-ED3D-48DD-8CD5-CB200AA2D79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539556" y="2309542"/>
            <a:ext cx="720000" cy="719999"/>
          </a:xfrm>
          <a:prstGeom prst="rect">
            <a:avLst/>
          </a:prstGeom>
        </p:spPr>
      </p:pic>
      <p:sp>
        <p:nvSpPr>
          <p:cNvPr id="11" name="Text Placeholder 17">
            <a:extLst>
              <a:ext uri="{FF2B5EF4-FFF2-40B4-BE49-F238E27FC236}">
                <a16:creationId xmlns:a16="http://schemas.microsoft.com/office/drawing/2014/main" xmlns="" id="{186A1D66-9F36-434B-9677-0FE61760AB97}"/>
              </a:ext>
            </a:extLst>
          </p:cNvPr>
          <p:cNvSpPr txBox="1">
            <a:spLocks/>
          </p:cNvSpPr>
          <p:nvPr/>
        </p:nvSpPr>
        <p:spPr>
          <a:xfrm>
            <a:off x="7263787" y="2487245"/>
            <a:ext cx="3307960" cy="740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000" dirty="0">
                <a:solidFill>
                  <a:schemeClr val="bg1"/>
                </a:solidFill>
              </a:rPr>
              <a:t>Their debt-income ratio?</a:t>
            </a:r>
            <a:endParaRPr lang="en-US" sz="2000" b="1" dirty="0">
              <a:solidFill>
                <a:schemeClr val="bg1"/>
              </a:solidFill>
            </a:endParaRPr>
          </a:p>
        </p:txBody>
      </p:sp>
      <p:pic>
        <p:nvPicPr>
          <p:cNvPr id="12"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602464" y="3087617"/>
            <a:ext cx="720000" cy="719999"/>
          </a:xfrm>
          <a:prstGeom prst="rect">
            <a:avLst/>
          </a:prstGeom>
        </p:spPr>
      </p:pic>
      <p:sp>
        <p:nvSpPr>
          <p:cNvPr id="13" name="Text Placeholder 19">
            <a:extLst>
              <a:ext uri="{FF2B5EF4-FFF2-40B4-BE49-F238E27FC236}">
                <a16:creationId xmlns:a16="http://schemas.microsoft.com/office/drawing/2014/main" xmlns="" id="{8744334E-DF9D-4600-8180-292072510183}"/>
              </a:ext>
            </a:extLst>
          </p:cNvPr>
          <p:cNvSpPr txBox="1">
            <a:spLocks/>
          </p:cNvSpPr>
          <p:nvPr/>
        </p:nvSpPr>
        <p:spPr>
          <a:xfrm>
            <a:off x="7348247" y="3405132"/>
            <a:ext cx="3098931" cy="10929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solidFill>
                <a:schemeClr val="bg2">
                  <a:lumMod val="20000"/>
                  <a:lumOff val="80000"/>
                </a:schemeClr>
              </a:solidFill>
            </a:endParaRPr>
          </a:p>
        </p:txBody>
      </p:sp>
      <p:sp>
        <p:nvSpPr>
          <p:cNvPr id="14" name="object 27" descr="Beige rectangle">
            <a:extLst>
              <a:ext uri="{FF2B5EF4-FFF2-40B4-BE49-F238E27FC236}">
                <a16:creationId xmlns:a16="http://schemas.microsoft.com/office/drawing/2014/main" xmlns="" id="{7F820741-8871-4D59-8ED1-466FEFD2AF94}"/>
              </a:ext>
            </a:extLst>
          </p:cNvPr>
          <p:cNvSpPr/>
          <p:nvPr/>
        </p:nvSpPr>
        <p:spPr>
          <a:xfrm flipV="1">
            <a:off x="6610281" y="974327"/>
            <a:ext cx="241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xmlns="" id="{95668119-9603-4701-8EEC-F2E48B808491}"/>
              </a:ext>
            </a:extLst>
          </p:cNvPr>
          <p:cNvSpPr>
            <a:spLocks noGrp="1"/>
          </p:cNvSpPr>
          <p:nvPr>
            <p:ph type="title"/>
          </p:nvPr>
        </p:nvSpPr>
        <p:spPr>
          <a:xfrm>
            <a:off x="6558951" y="148066"/>
            <a:ext cx="4421229" cy="1325563"/>
          </a:xfrm>
        </p:spPr>
        <p:txBody>
          <a:bodyPr>
            <a:normAutofit/>
          </a:bodyPr>
          <a:lstStyle/>
          <a:p>
            <a:r>
              <a:rPr lang="en-US" sz="2400" dirty="0" smtClean="0">
                <a:solidFill>
                  <a:schemeClr val="bg1"/>
                </a:solidFill>
              </a:rPr>
              <a:t>Key Questions</a:t>
            </a:r>
            <a:endParaRPr lang="en-US" sz="2400" dirty="0"/>
          </a:p>
        </p:txBody>
      </p:sp>
      <p:sp>
        <p:nvSpPr>
          <p:cNvPr id="7" name="TextBox 6"/>
          <p:cNvSpPr txBox="1"/>
          <p:nvPr/>
        </p:nvSpPr>
        <p:spPr>
          <a:xfrm>
            <a:off x="7333380" y="3087617"/>
            <a:ext cx="2927096" cy="1200329"/>
          </a:xfrm>
          <a:prstGeom prst="rect">
            <a:avLst/>
          </a:prstGeom>
          <a:noFill/>
        </p:spPr>
        <p:txBody>
          <a:bodyPr wrap="square" rtlCol="0">
            <a:spAutoFit/>
          </a:bodyPr>
          <a:lstStyle/>
          <a:p>
            <a:r>
              <a:rPr lang="en-CA" dirty="0">
                <a:solidFill>
                  <a:schemeClr val="bg1"/>
                </a:solidFill>
              </a:rPr>
              <a:t>Who are they? What kind of career or employment do they have?</a:t>
            </a:r>
            <a:br>
              <a:rPr lang="en-CA" dirty="0">
                <a:solidFill>
                  <a:schemeClr val="bg1"/>
                </a:solidFill>
              </a:rPr>
            </a:br>
            <a:endParaRPr lang="en-CA" dirty="0">
              <a:solidFill>
                <a:schemeClr val="bg1"/>
              </a:solidFill>
            </a:endParaRPr>
          </a:p>
        </p:txBody>
      </p:sp>
      <p:pic>
        <p:nvPicPr>
          <p:cNvPr id="15"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602464" y="4214121"/>
            <a:ext cx="720000" cy="719999"/>
          </a:xfrm>
          <a:prstGeom prst="rect">
            <a:avLst/>
          </a:prstGeom>
        </p:spPr>
      </p:pic>
      <p:sp>
        <p:nvSpPr>
          <p:cNvPr id="16" name="TextBox 15"/>
          <p:cNvSpPr txBox="1"/>
          <p:nvPr/>
        </p:nvSpPr>
        <p:spPr>
          <a:xfrm>
            <a:off x="7322464" y="4214121"/>
            <a:ext cx="3124714" cy="646331"/>
          </a:xfrm>
          <a:prstGeom prst="rect">
            <a:avLst/>
          </a:prstGeom>
          <a:noFill/>
        </p:spPr>
        <p:txBody>
          <a:bodyPr wrap="square" rtlCol="0">
            <a:spAutoFit/>
          </a:bodyPr>
          <a:lstStyle/>
          <a:p>
            <a:r>
              <a:rPr lang="en-CA" dirty="0">
                <a:solidFill>
                  <a:schemeClr val="bg1"/>
                </a:solidFill>
              </a:rPr>
              <a:t>What are their assets? House, cars, </a:t>
            </a:r>
            <a:r>
              <a:rPr lang="en-CA" dirty="0" err="1">
                <a:solidFill>
                  <a:schemeClr val="bg1"/>
                </a:solidFill>
              </a:rPr>
              <a:t>etc</a:t>
            </a:r>
            <a:r>
              <a:rPr lang="en-CA" dirty="0">
                <a:solidFill>
                  <a:schemeClr val="bg1"/>
                </a:solidFill>
              </a:rPr>
              <a:t>?</a:t>
            </a:r>
          </a:p>
        </p:txBody>
      </p:sp>
      <p:pic>
        <p:nvPicPr>
          <p:cNvPr id="17" name="Picture Placeholder 31" descr="Check mark">
            <a:extLst>
              <a:ext uri="{FF2B5EF4-FFF2-40B4-BE49-F238E27FC236}">
                <a16:creationId xmlns:a16="http://schemas.microsoft.com/office/drawing/2014/main" xmlns="" id="{33C53E5C-0A10-46F8-9546-AB2C675452D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611054" y="5127145"/>
            <a:ext cx="720000" cy="719999"/>
          </a:xfrm>
          <a:prstGeom prst="rect">
            <a:avLst/>
          </a:prstGeom>
        </p:spPr>
      </p:pic>
      <p:sp>
        <p:nvSpPr>
          <p:cNvPr id="18" name="TextBox 17"/>
          <p:cNvSpPr txBox="1"/>
          <p:nvPr/>
        </p:nvSpPr>
        <p:spPr>
          <a:xfrm>
            <a:off x="7348247" y="5127145"/>
            <a:ext cx="2912229" cy="1477328"/>
          </a:xfrm>
          <a:prstGeom prst="rect">
            <a:avLst/>
          </a:prstGeom>
          <a:noFill/>
        </p:spPr>
        <p:txBody>
          <a:bodyPr wrap="square" rtlCol="0">
            <a:spAutoFit/>
          </a:bodyPr>
          <a:lstStyle/>
          <a:p>
            <a:r>
              <a:rPr lang="en-CA" dirty="0">
                <a:solidFill>
                  <a:schemeClr val="bg1"/>
                </a:solidFill>
              </a:rPr>
              <a:t>Information on their current debt? How much they owe? How long as their debt been open for?</a:t>
            </a:r>
            <a:br>
              <a:rPr lang="en-CA" dirty="0">
                <a:solidFill>
                  <a:schemeClr val="bg1"/>
                </a:solidFill>
              </a:rPr>
            </a:br>
            <a:r>
              <a:rPr lang="en-CA" dirty="0">
                <a:solidFill>
                  <a:schemeClr val="bg1"/>
                </a:solidFill>
              </a:rPr>
              <a:t>Credit Score?</a:t>
            </a:r>
          </a:p>
        </p:txBody>
      </p:sp>
    </p:spTree>
    <p:extLst>
      <p:ext uri="{BB962C8B-B14F-4D97-AF65-F5344CB8AC3E}">
        <p14:creationId xmlns:p14="http://schemas.microsoft.com/office/powerpoint/2010/main" val="329896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C750891-B331-46E3-89A1-0996C3679973}"/>
              </a:ext>
            </a:extLst>
          </p:cNvPr>
          <p:cNvSpPr>
            <a:spLocks noGrp="1"/>
          </p:cNvSpPr>
          <p:nvPr>
            <p:ph type="title"/>
          </p:nvPr>
        </p:nvSpPr>
        <p:spPr/>
        <p:txBody>
          <a:bodyPr/>
          <a:lstStyle/>
          <a:p>
            <a:r>
              <a:rPr lang="en-US" dirty="0" smtClean="0"/>
              <a:t>OUR DATA SET</a:t>
            </a:r>
            <a:endParaRPr lang="en-US" dirty="0"/>
          </a:p>
        </p:txBody>
      </p:sp>
      <p:sp>
        <p:nvSpPr>
          <p:cNvPr id="2" name="Slide Number Placeholder 1">
            <a:extLst>
              <a:ext uri="{FF2B5EF4-FFF2-40B4-BE49-F238E27FC236}">
                <a16:creationId xmlns:a16="http://schemas.microsoft.com/office/drawing/2014/main" xmlns="" id="{6EC5A228-0BB3-460B-97CB-3667DC43DFD4}"/>
              </a:ext>
            </a:extLst>
          </p:cNvPr>
          <p:cNvSpPr>
            <a:spLocks noGrp="1"/>
          </p:cNvSpPr>
          <p:nvPr>
            <p:ph type="sldNum" sz="quarter" idx="12"/>
          </p:nvPr>
        </p:nvSpPr>
        <p:spPr/>
        <p:txBody>
          <a:bodyPr/>
          <a:lstStyle/>
          <a:p>
            <a:fld id="{82EE24B5-652C-4DB5-B7C3-B5BBEC1280B1}" type="slidenum">
              <a:rPr lang="en-US" smtClean="0"/>
              <a:t>9</a:t>
            </a:fld>
            <a:endParaRPr lang="en-US" dirty="0"/>
          </a:p>
        </p:txBody>
      </p:sp>
      <p:sp>
        <p:nvSpPr>
          <p:cNvPr id="6" name="object 18" descr="Beige rectangle">
            <a:extLst>
              <a:ext uri="{FF2B5EF4-FFF2-40B4-BE49-F238E27FC236}">
                <a16:creationId xmlns:a16="http://schemas.microsoft.com/office/drawing/2014/main" xmlns="" id="{31A1F953-41C3-4B9E-9EA3-26087E184E71}"/>
              </a:ext>
            </a:extLst>
          </p:cNvPr>
          <p:cNvSpPr/>
          <p:nvPr/>
        </p:nvSpPr>
        <p:spPr>
          <a:xfrm>
            <a:off x="942535" y="1337304"/>
            <a:ext cx="3708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8" name="Content Placeholder 2"/>
          <p:cNvSpPr txBox="1">
            <a:spLocks/>
          </p:cNvSpPr>
          <p:nvPr/>
        </p:nvSpPr>
        <p:spPr>
          <a:xfrm>
            <a:off x="942535" y="1878459"/>
            <a:ext cx="9829799" cy="418782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b="1" smtClean="0"/>
              <a:t>BAD:</a:t>
            </a:r>
            <a:r>
              <a:rPr lang="en-CA" smtClean="0"/>
              <a:t> 1 = Client defaulted on loan, 0 = loan repaid</a:t>
            </a:r>
          </a:p>
          <a:p>
            <a:r>
              <a:rPr lang="en-CA" b="1" smtClean="0"/>
              <a:t>LOAN:</a:t>
            </a:r>
            <a:r>
              <a:rPr lang="en-CA" smtClean="0"/>
              <a:t> Amount of loan approved.</a:t>
            </a:r>
          </a:p>
          <a:p>
            <a:r>
              <a:rPr lang="en-CA" b="1" smtClean="0"/>
              <a:t>MORTDUE:</a:t>
            </a:r>
            <a:r>
              <a:rPr lang="en-CA" smtClean="0"/>
              <a:t> Amount due on the existing mortgage.</a:t>
            </a:r>
          </a:p>
          <a:p>
            <a:r>
              <a:rPr lang="en-CA" b="1" smtClean="0"/>
              <a:t>VALUE:</a:t>
            </a:r>
            <a:r>
              <a:rPr lang="en-CA" smtClean="0"/>
              <a:t> Current value of the property.</a:t>
            </a:r>
          </a:p>
          <a:p>
            <a:r>
              <a:rPr lang="en-CA" b="1" smtClean="0"/>
              <a:t>REASON:</a:t>
            </a:r>
            <a:r>
              <a:rPr lang="en-CA" smtClean="0"/>
              <a:t> Reason for the loan request. (HomeImp = home improvement, DebtCon= debt consolidation which means taking out a new loan to pay off other liabilities and consumer debts)</a:t>
            </a:r>
          </a:p>
          <a:p>
            <a:r>
              <a:rPr lang="en-CA" b="1" smtClean="0"/>
              <a:t>JOB:</a:t>
            </a:r>
            <a:r>
              <a:rPr lang="en-CA" smtClean="0"/>
              <a:t> The type of job that loan applicant has such as manager, self, etc.</a:t>
            </a:r>
          </a:p>
          <a:p>
            <a:r>
              <a:rPr lang="en-CA" b="1" smtClean="0"/>
              <a:t>YOJ:</a:t>
            </a:r>
            <a:r>
              <a:rPr lang="en-CA" smtClean="0"/>
              <a:t> Years at present job.</a:t>
            </a:r>
          </a:p>
          <a:p>
            <a:r>
              <a:rPr lang="en-CA" b="1" smtClean="0"/>
              <a:t>DEROG:</a:t>
            </a:r>
            <a:r>
              <a:rPr lang="en-CA" smtClean="0"/>
              <a:t> Number of major derogatory reports (which indicates a serious delinquency or late payments).</a:t>
            </a:r>
          </a:p>
          <a:p>
            <a:r>
              <a:rPr lang="en-CA" b="1" smtClean="0"/>
              <a:t>DELINQ:</a:t>
            </a:r>
            <a:r>
              <a:rPr lang="en-CA" smtClean="0"/>
              <a:t> Number of delinquent credit lines (a line of credit becomes delinquent when a borrower does not make the minimum required payments 30 to 60 days past the day on which the payments were due).</a:t>
            </a:r>
          </a:p>
          <a:p>
            <a:r>
              <a:rPr lang="en-CA" b="1" smtClean="0"/>
              <a:t>CLAGE:</a:t>
            </a:r>
            <a:r>
              <a:rPr lang="en-CA" smtClean="0"/>
              <a:t> Age of the oldest credit line in months.</a:t>
            </a:r>
          </a:p>
          <a:p>
            <a:r>
              <a:rPr lang="en-CA" b="1" smtClean="0"/>
              <a:t>NINQ:</a:t>
            </a:r>
            <a:r>
              <a:rPr lang="en-CA" smtClean="0"/>
              <a:t> Number of recent credit inquiries.</a:t>
            </a:r>
          </a:p>
          <a:p>
            <a:r>
              <a:rPr lang="en-CA" b="1" smtClean="0"/>
              <a:t>CLNO:</a:t>
            </a:r>
            <a:r>
              <a:rPr lang="en-CA" smtClean="0"/>
              <a:t> Number of existing credit lines.</a:t>
            </a:r>
          </a:p>
          <a:p>
            <a:r>
              <a:rPr lang="en-CA" b="1" smtClean="0"/>
              <a:t>DEBTINC:</a:t>
            </a:r>
            <a:r>
              <a:rPr lang="en-CA" smtClean="0"/>
              <a:t> Debt-to-income ratio (all your monthly debt payments divided by your gross monthly income. This number is one way lenders measure your ability to manage the monthly payments to repay the money you plan to borrow.</a:t>
            </a:r>
          </a:p>
          <a:p>
            <a:endParaRPr lang="en-CA" dirty="0"/>
          </a:p>
        </p:txBody>
      </p:sp>
    </p:spTree>
    <p:extLst>
      <p:ext uri="{BB962C8B-B14F-4D97-AF65-F5344CB8AC3E}">
        <p14:creationId xmlns:p14="http://schemas.microsoft.com/office/powerpoint/2010/main" val="1617733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118CE8-9293-4220-BA3B-5D353B13ABC9}">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A2DDA16B-F3AC-4A5B-9F5F-6F5A8F47A9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0</TotalTime>
  <Words>1597</Words>
  <Application>Microsoft Office PowerPoint</Application>
  <PresentationFormat>Widescreen</PresentationFormat>
  <Paragraphs>155</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vt:lpstr>
      <vt:lpstr>Calibri</vt:lpstr>
      <vt:lpstr>Gill Sans MT</vt:lpstr>
      <vt:lpstr>Office Theme</vt:lpstr>
      <vt:lpstr>LOAN CLASSIFICATION MIT ADSP</vt:lpstr>
      <vt:lpstr>Table of Contents</vt:lpstr>
      <vt:lpstr>OUR PROBLEM</vt:lpstr>
      <vt:lpstr>Why is this important to solve?</vt:lpstr>
      <vt:lpstr>INDUSTRY OUTLOOK</vt:lpstr>
      <vt:lpstr>INDUSTRY OUTLOOK</vt:lpstr>
      <vt:lpstr>What is our goal?</vt:lpstr>
      <vt:lpstr>Key Questions</vt:lpstr>
      <vt:lpstr>OUR DATA SET</vt:lpstr>
      <vt:lpstr>OUR DATA SET</vt:lpstr>
      <vt:lpstr>Problem and Solution Summary Part 1- Proposed Approach Please see attached Jupyter Notebook for in-depth coding and analysis</vt:lpstr>
      <vt:lpstr>Problem and Solution Summary Part 2- Final Solution Design Please see attached Jupyter Notebook for in-depth coding and analysis</vt:lpstr>
      <vt:lpstr>Final Solution Design Cont..</vt:lpstr>
      <vt:lpstr> Key points that describe the final proposed solution design</vt:lpstr>
      <vt:lpstr>Best Model</vt:lpstr>
      <vt:lpstr>Problem Solution Summary: Why is this a 'valid' solution that is likely to solve the problem?</vt:lpstr>
      <vt:lpstr>Executive Summary</vt:lpstr>
      <vt:lpstr>Recommendations for Implementation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2022-01-21T07:00:33Z</dcterms:created>
  <dcterms:modified xsi:type="dcterms:W3CDTF">2022-01-21T13:02:41Z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