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sldIdLst>
    <p:sldId id="259" r:id="rId3"/>
    <p:sldId id="260" r:id="rId4"/>
    <p:sldId id="261" r:id="rId5"/>
    <p:sldId id="270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C85"/>
    <a:srgbClr val="12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128B6-1056-D76D-CAEA-7D9D1906B2AB}" v="111" dt="2023-10-11T16:12:34.128"/>
    <p1510:client id="{7053CB16-6B2B-F6BE-D282-E37A15BDF6DD}" v="182" dt="2023-11-09T13:02:5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0"/>
  </p:normalViewPr>
  <p:slideViewPr>
    <p:cSldViewPr>
      <p:cViewPr varScale="1">
        <p:scale>
          <a:sx n="127" d="100"/>
          <a:sy n="127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8AF6F-CACE-4760-A60B-5CEC82E94AB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717FA-7E93-449F-939D-C5DDD67FF16C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Data Collection</a:t>
          </a:r>
          <a:endParaRPr lang="en-US" dirty="0">
            <a:solidFill>
              <a:schemeClr val="bg1"/>
            </a:solidFill>
          </a:endParaRPr>
        </a:p>
      </dgm:t>
    </dgm:pt>
    <dgm:pt modelId="{353018F2-BCD2-4F8C-8B46-E7F9ABEF42F9}" type="parTrans" cxnId="{451EA503-4358-474E-AAAB-C96C3A1DBBC0}">
      <dgm:prSet/>
      <dgm:spPr/>
      <dgm:t>
        <a:bodyPr/>
        <a:lstStyle/>
        <a:p>
          <a:endParaRPr lang="en-US"/>
        </a:p>
      </dgm:t>
    </dgm:pt>
    <dgm:pt modelId="{5004D05B-66A6-4514-BEEC-A1F250E7AF2C}" type="sibTrans" cxnId="{451EA503-4358-474E-AAAB-C96C3A1DBBC0}">
      <dgm:prSet/>
      <dgm:spPr/>
      <dgm:t>
        <a:bodyPr/>
        <a:lstStyle/>
        <a:p>
          <a:endParaRPr lang="en-US"/>
        </a:p>
      </dgm:t>
    </dgm:pt>
    <dgm:pt modelId="{0E697F00-0548-4131-8429-82085D82DC0A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Preprocessing</a:t>
          </a:r>
          <a:endParaRPr lang="en-US" b="1" dirty="0">
            <a:solidFill>
              <a:schemeClr val="bg1"/>
            </a:solidFill>
            <a:latin typeface="Verdana"/>
            <a:ea typeface="Verdana"/>
          </a:endParaRPr>
        </a:p>
      </dgm:t>
    </dgm:pt>
    <dgm:pt modelId="{97D6C331-DB7E-4725-B0F3-A2B5EAD1FD32}" type="parTrans" cxnId="{C2C84AB9-903F-401A-B78A-19C19DE69C8F}">
      <dgm:prSet/>
      <dgm:spPr/>
      <dgm:t>
        <a:bodyPr/>
        <a:lstStyle/>
        <a:p>
          <a:endParaRPr lang="en-US"/>
        </a:p>
      </dgm:t>
    </dgm:pt>
    <dgm:pt modelId="{426FD797-B315-465A-AFDC-F1838C08C8E9}" type="sibTrans" cxnId="{C2C84AB9-903F-401A-B78A-19C19DE69C8F}">
      <dgm:prSet/>
      <dgm:spPr/>
      <dgm:t>
        <a:bodyPr/>
        <a:lstStyle/>
        <a:p>
          <a:endParaRPr lang="en-US"/>
        </a:p>
      </dgm:t>
    </dgm:pt>
    <dgm:pt modelId="{14108439-D4DD-44C4-A0CC-FA3C161D1D13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Model Training</a:t>
          </a:r>
          <a:endParaRPr lang="en-US" b="1" dirty="0">
            <a:solidFill>
              <a:schemeClr val="bg1"/>
            </a:solidFill>
            <a:latin typeface="Verdana"/>
            <a:ea typeface="Verdana"/>
          </a:endParaRPr>
        </a:p>
      </dgm:t>
    </dgm:pt>
    <dgm:pt modelId="{F15DAF03-D364-4EA2-8877-E338E73AA30B}" type="parTrans" cxnId="{48D259B5-BA22-436F-98EB-E759B162C666}">
      <dgm:prSet/>
      <dgm:spPr/>
      <dgm:t>
        <a:bodyPr/>
        <a:lstStyle/>
        <a:p>
          <a:endParaRPr lang="en-US"/>
        </a:p>
      </dgm:t>
    </dgm:pt>
    <dgm:pt modelId="{A831CC45-1622-479E-B9A3-E9CA9D97F3E9}" type="sibTrans" cxnId="{48D259B5-BA22-436F-98EB-E759B162C666}">
      <dgm:prSet/>
      <dgm:spPr/>
      <dgm:t>
        <a:bodyPr/>
        <a:lstStyle/>
        <a:p>
          <a:endParaRPr lang="en-US"/>
        </a:p>
      </dgm:t>
    </dgm:pt>
    <dgm:pt modelId="{5FD11EBD-EA44-4035-A55E-68477935219C}">
      <dgm:prSet phldrT="[Text]" phldr="0"/>
      <dgm:spPr/>
      <dgm:t>
        <a:bodyPr/>
        <a:lstStyle/>
        <a:p>
          <a:pPr algn="l">
            <a:lnSpc>
              <a:spcPct val="150000"/>
            </a:lnSpc>
          </a:pPr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Integration</a:t>
          </a:r>
          <a:endParaRPr lang="en-US" dirty="0">
            <a:solidFill>
              <a:schemeClr val="bg1"/>
            </a:solidFill>
          </a:endParaRPr>
        </a:p>
      </dgm:t>
    </dgm:pt>
    <dgm:pt modelId="{83811007-4778-46FB-8F4F-2D8F630EC5DE}" type="parTrans" cxnId="{A0FE38B5-3A85-4CCB-9217-8BE19290DF6F}">
      <dgm:prSet/>
      <dgm:spPr/>
      <dgm:t>
        <a:bodyPr/>
        <a:lstStyle/>
        <a:p>
          <a:endParaRPr lang="en-US"/>
        </a:p>
      </dgm:t>
    </dgm:pt>
    <dgm:pt modelId="{1DC8573F-5383-471B-8A1C-B6C0DF521AC4}" type="sibTrans" cxnId="{A0FE38B5-3A85-4CCB-9217-8BE19290DF6F}">
      <dgm:prSet/>
      <dgm:spPr/>
      <dgm:t>
        <a:bodyPr/>
        <a:lstStyle/>
        <a:p>
          <a:endParaRPr lang="en-US"/>
        </a:p>
      </dgm:t>
    </dgm:pt>
    <dgm:pt modelId="{5B847D6F-02A9-4AC2-875F-C72542D4405D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Testing and Evaluation</a:t>
          </a:r>
          <a:endParaRPr lang="en-US" dirty="0">
            <a:solidFill>
              <a:schemeClr val="bg1"/>
            </a:solidFill>
          </a:endParaRPr>
        </a:p>
      </dgm:t>
    </dgm:pt>
    <dgm:pt modelId="{1659632F-A2E5-41F8-A979-F33ECC77F18E}" type="parTrans" cxnId="{E7B844C5-327F-4553-9F14-61E5ADE00588}">
      <dgm:prSet/>
      <dgm:spPr/>
      <dgm:t>
        <a:bodyPr/>
        <a:lstStyle/>
        <a:p>
          <a:endParaRPr lang="en-US"/>
        </a:p>
      </dgm:t>
    </dgm:pt>
    <dgm:pt modelId="{6E65771D-B138-476B-9C94-FD80DD2BD30A}" type="sibTrans" cxnId="{E7B844C5-327F-4553-9F14-61E5ADE00588}">
      <dgm:prSet/>
      <dgm:spPr/>
      <dgm:t>
        <a:bodyPr/>
        <a:lstStyle/>
        <a:p>
          <a:endParaRPr lang="en-US"/>
        </a:p>
      </dgm:t>
    </dgm:pt>
    <dgm:pt modelId="{26322DAE-4455-4387-AEAB-92AEAFF7026E}">
      <dgm:prSet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Verdana"/>
              <a:ea typeface="Verdana"/>
              <a:cs typeface="Arial"/>
            </a:rPr>
            <a:t>Continuous Improvement</a:t>
          </a:r>
          <a:endParaRPr lang="en-US" dirty="0">
            <a:solidFill>
              <a:schemeClr val="bg1"/>
            </a:solidFill>
            <a:latin typeface="Calibri"/>
            <a:cs typeface="Arial"/>
          </a:endParaRPr>
        </a:p>
      </dgm:t>
    </dgm:pt>
    <dgm:pt modelId="{0BF1E826-8334-43ED-A615-84AB46D772F8}" type="parTrans" cxnId="{8A54D1DE-449B-4393-8730-CC191AB77678}">
      <dgm:prSet/>
      <dgm:spPr/>
    </dgm:pt>
    <dgm:pt modelId="{E2AD61AD-2AA8-4267-B15D-5D0A12C64FE1}" type="sibTrans" cxnId="{8A54D1DE-449B-4393-8730-CC191AB77678}">
      <dgm:prSet/>
      <dgm:spPr/>
    </dgm:pt>
    <dgm:pt modelId="{F6060C64-5C93-4016-8939-BBEF8C7A4D40}" type="pres">
      <dgm:prSet presAssocID="{B798AF6F-CACE-4760-A60B-5CEC82E94ABE}" presName="Name0" presStyleCnt="0">
        <dgm:presLayoutVars>
          <dgm:dir/>
          <dgm:resizeHandles val="exact"/>
        </dgm:presLayoutVars>
      </dgm:prSet>
      <dgm:spPr/>
    </dgm:pt>
    <dgm:pt modelId="{D0ABFB28-16CA-4EC6-B008-5B7D5963A057}" type="pres">
      <dgm:prSet presAssocID="{B798AF6F-CACE-4760-A60B-5CEC82E94ABE}" presName="cycle" presStyleCnt="0"/>
      <dgm:spPr/>
    </dgm:pt>
    <dgm:pt modelId="{9D6E9551-2A18-45C3-9B70-A6761B6755B7}" type="pres">
      <dgm:prSet presAssocID="{031717FA-7E93-449F-939D-C5DDD67FF16C}" presName="nodeFirstNode" presStyleLbl="node1" presStyleIdx="0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056E6132-FAD5-4BAF-977A-21B05BC01EBF}" type="pres">
      <dgm:prSet presAssocID="{5004D05B-66A6-4514-BEEC-A1F250E7AF2C}" presName="sibTransFirstNode" presStyleLbl="bgShp" presStyleIdx="0" presStyleCnt="1"/>
      <dgm:spPr>
        <a:solidFill>
          <a:schemeClr val="accent6">
            <a:lumMod val="20000"/>
            <a:lumOff val="80000"/>
          </a:schemeClr>
        </a:solidFill>
      </dgm:spPr>
    </dgm:pt>
    <dgm:pt modelId="{17876C8E-D3CA-401E-B8DC-3039FA0BBE02}" type="pres">
      <dgm:prSet presAssocID="{0E697F00-0548-4131-8429-82085D82DC0A}" presName="nodeFollowingNodes" presStyleLbl="node1" presStyleIdx="1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DC06ACE9-75F1-43A9-9232-68818795631E}" type="pres">
      <dgm:prSet presAssocID="{14108439-D4DD-44C4-A0CC-FA3C161D1D13}" presName="nodeFollowingNodes" presStyleLbl="node1" presStyleIdx="2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BE29974F-9A82-4B79-BB5A-E21D7023F080}" type="pres">
      <dgm:prSet presAssocID="{5FD11EBD-EA44-4035-A55E-68477935219C}" presName="nodeFollowingNodes" presStyleLbl="node1" presStyleIdx="3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043E45FB-93CF-4F92-8B4A-4D45794E107F}" type="pres">
      <dgm:prSet presAssocID="{5B847D6F-02A9-4AC2-875F-C72542D4405D}" presName="nodeFollowingNodes" presStyleLbl="node1" presStyleIdx="4" presStyleCnt="6">
        <dgm:presLayoutVars>
          <dgm:bulletEnabled val="1"/>
        </dgm:presLayoutVars>
      </dgm:prSet>
      <dgm:spPr>
        <a:solidFill>
          <a:srgbClr val="134C85"/>
        </a:solidFill>
      </dgm:spPr>
    </dgm:pt>
    <dgm:pt modelId="{87E439AB-11DB-40FF-993C-4EC38AE716F3}" type="pres">
      <dgm:prSet presAssocID="{26322DAE-4455-4387-AEAB-92AEAFF7026E}" presName="nodeFollowingNodes" presStyleLbl="node1" presStyleIdx="5" presStyleCnt="6">
        <dgm:presLayoutVars>
          <dgm:bulletEnabled val="1"/>
        </dgm:presLayoutVars>
      </dgm:prSet>
      <dgm:spPr>
        <a:solidFill>
          <a:srgbClr val="134C85"/>
        </a:solidFill>
      </dgm:spPr>
    </dgm:pt>
  </dgm:ptLst>
  <dgm:cxnLst>
    <dgm:cxn modelId="{451EA503-4358-474E-AAAB-C96C3A1DBBC0}" srcId="{B798AF6F-CACE-4760-A60B-5CEC82E94ABE}" destId="{031717FA-7E93-449F-939D-C5DDD67FF16C}" srcOrd="0" destOrd="0" parTransId="{353018F2-BCD2-4F8C-8B46-E7F9ABEF42F9}" sibTransId="{5004D05B-66A6-4514-BEEC-A1F250E7AF2C}"/>
    <dgm:cxn modelId="{245C804E-C643-46CA-A67D-5357BCB98135}" type="presOf" srcId="{B798AF6F-CACE-4760-A60B-5CEC82E94ABE}" destId="{F6060C64-5C93-4016-8939-BBEF8C7A4D40}" srcOrd="0" destOrd="0" presId="urn:microsoft.com/office/officeart/2005/8/layout/cycle3"/>
    <dgm:cxn modelId="{CACF5D51-CF5E-4D69-ACD6-505E8313686D}" type="presOf" srcId="{5B847D6F-02A9-4AC2-875F-C72542D4405D}" destId="{043E45FB-93CF-4F92-8B4A-4D45794E107F}" srcOrd="0" destOrd="0" presId="urn:microsoft.com/office/officeart/2005/8/layout/cycle3"/>
    <dgm:cxn modelId="{8C71A073-0397-4508-BFB2-C6767DAB9B9C}" type="presOf" srcId="{0E697F00-0548-4131-8429-82085D82DC0A}" destId="{17876C8E-D3CA-401E-B8DC-3039FA0BBE02}" srcOrd="0" destOrd="0" presId="urn:microsoft.com/office/officeart/2005/8/layout/cycle3"/>
    <dgm:cxn modelId="{CB68EB7D-09F5-4A57-8C21-022C113A8672}" type="presOf" srcId="{031717FA-7E93-449F-939D-C5DDD67FF16C}" destId="{9D6E9551-2A18-45C3-9B70-A6761B6755B7}" srcOrd="0" destOrd="0" presId="urn:microsoft.com/office/officeart/2005/8/layout/cycle3"/>
    <dgm:cxn modelId="{A0FE38B5-3A85-4CCB-9217-8BE19290DF6F}" srcId="{B798AF6F-CACE-4760-A60B-5CEC82E94ABE}" destId="{5FD11EBD-EA44-4035-A55E-68477935219C}" srcOrd="3" destOrd="0" parTransId="{83811007-4778-46FB-8F4F-2D8F630EC5DE}" sibTransId="{1DC8573F-5383-471B-8A1C-B6C0DF521AC4}"/>
    <dgm:cxn modelId="{48D259B5-BA22-436F-98EB-E759B162C666}" srcId="{B798AF6F-CACE-4760-A60B-5CEC82E94ABE}" destId="{14108439-D4DD-44C4-A0CC-FA3C161D1D13}" srcOrd="2" destOrd="0" parTransId="{F15DAF03-D364-4EA2-8877-E338E73AA30B}" sibTransId="{A831CC45-1622-479E-B9A3-E9CA9D97F3E9}"/>
    <dgm:cxn modelId="{C2C84AB9-903F-401A-B78A-19C19DE69C8F}" srcId="{B798AF6F-CACE-4760-A60B-5CEC82E94ABE}" destId="{0E697F00-0548-4131-8429-82085D82DC0A}" srcOrd="1" destOrd="0" parTransId="{97D6C331-DB7E-4725-B0F3-A2B5EAD1FD32}" sibTransId="{426FD797-B315-465A-AFDC-F1838C08C8E9}"/>
    <dgm:cxn modelId="{E7B844C5-327F-4553-9F14-61E5ADE00588}" srcId="{B798AF6F-CACE-4760-A60B-5CEC82E94ABE}" destId="{5B847D6F-02A9-4AC2-875F-C72542D4405D}" srcOrd="4" destOrd="0" parTransId="{1659632F-A2E5-41F8-A979-F33ECC77F18E}" sibTransId="{6E65771D-B138-476B-9C94-FD80DD2BD30A}"/>
    <dgm:cxn modelId="{E8FDCFCD-3916-46AA-8DE1-C4FB6B119940}" type="presOf" srcId="{5FD11EBD-EA44-4035-A55E-68477935219C}" destId="{BE29974F-9A82-4B79-BB5A-E21D7023F080}" srcOrd="0" destOrd="0" presId="urn:microsoft.com/office/officeart/2005/8/layout/cycle3"/>
    <dgm:cxn modelId="{14ACB7DD-0B78-41E8-836C-4DFDF08C3456}" type="presOf" srcId="{26322DAE-4455-4387-AEAB-92AEAFF7026E}" destId="{87E439AB-11DB-40FF-993C-4EC38AE716F3}" srcOrd="0" destOrd="0" presId="urn:microsoft.com/office/officeart/2005/8/layout/cycle3"/>
    <dgm:cxn modelId="{8A54D1DE-449B-4393-8730-CC191AB77678}" srcId="{B798AF6F-CACE-4760-A60B-5CEC82E94ABE}" destId="{26322DAE-4455-4387-AEAB-92AEAFF7026E}" srcOrd="5" destOrd="0" parTransId="{0BF1E826-8334-43ED-A615-84AB46D772F8}" sibTransId="{E2AD61AD-2AA8-4267-B15D-5D0A12C64FE1}"/>
    <dgm:cxn modelId="{E28DDDE9-F3DB-42F1-AF80-35DA8CF94DA8}" type="presOf" srcId="{14108439-D4DD-44C4-A0CC-FA3C161D1D13}" destId="{DC06ACE9-75F1-43A9-9232-68818795631E}" srcOrd="0" destOrd="0" presId="urn:microsoft.com/office/officeart/2005/8/layout/cycle3"/>
    <dgm:cxn modelId="{179D56EA-9B9F-4936-9CB9-64823F4BDD95}" type="presOf" srcId="{5004D05B-66A6-4514-BEEC-A1F250E7AF2C}" destId="{056E6132-FAD5-4BAF-977A-21B05BC01EBF}" srcOrd="0" destOrd="0" presId="urn:microsoft.com/office/officeart/2005/8/layout/cycle3"/>
    <dgm:cxn modelId="{966C41C7-B472-43A8-A11D-25B41E5B7B9B}" type="presParOf" srcId="{F6060C64-5C93-4016-8939-BBEF8C7A4D40}" destId="{D0ABFB28-16CA-4EC6-B008-5B7D5963A057}" srcOrd="0" destOrd="0" presId="urn:microsoft.com/office/officeart/2005/8/layout/cycle3"/>
    <dgm:cxn modelId="{4F499318-B2B1-4479-904F-56B3EB0E5D24}" type="presParOf" srcId="{D0ABFB28-16CA-4EC6-B008-5B7D5963A057}" destId="{9D6E9551-2A18-45C3-9B70-A6761B6755B7}" srcOrd="0" destOrd="0" presId="urn:microsoft.com/office/officeart/2005/8/layout/cycle3"/>
    <dgm:cxn modelId="{4E4AD228-D1B5-4B8E-8303-04BA954EE957}" type="presParOf" srcId="{D0ABFB28-16CA-4EC6-B008-5B7D5963A057}" destId="{056E6132-FAD5-4BAF-977A-21B05BC01EBF}" srcOrd="1" destOrd="0" presId="urn:microsoft.com/office/officeart/2005/8/layout/cycle3"/>
    <dgm:cxn modelId="{FF3FE534-42FE-443F-BDC1-05EDF372E440}" type="presParOf" srcId="{D0ABFB28-16CA-4EC6-B008-5B7D5963A057}" destId="{17876C8E-D3CA-401E-B8DC-3039FA0BBE02}" srcOrd="2" destOrd="0" presId="urn:microsoft.com/office/officeart/2005/8/layout/cycle3"/>
    <dgm:cxn modelId="{E0A923B6-E131-4F4E-8C74-18CA4CBA1839}" type="presParOf" srcId="{D0ABFB28-16CA-4EC6-B008-5B7D5963A057}" destId="{DC06ACE9-75F1-43A9-9232-68818795631E}" srcOrd="3" destOrd="0" presId="urn:microsoft.com/office/officeart/2005/8/layout/cycle3"/>
    <dgm:cxn modelId="{BE38F2B1-BE09-4538-8392-577C2A2D12CB}" type="presParOf" srcId="{D0ABFB28-16CA-4EC6-B008-5B7D5963A057}" destId="{BE29974F-9A82-4B79-BB5A-E21D7023F080}" srcOrd="4" destOrd="0" presId="urn:microsoft.com/office/officeart/2005/8/layout/cycle3"/>
    <dgm:cxn modelId="{766F124A-E8AB-4416-B1D4-56D56D541611}" type="presParOf" srcId="{D0ABFB28-16CA-4EC6-B008-5B7D5963A057}" destId="{043E45FB-93CF-4F92-8B4A-4D45794E107F}" srcOrd="5" destOrd="0" presId="urn:microsoft.com/office/officeart/2005/8/layout/cycle3"/>
    <dgm:cxn modelId="{D503EF2E-8D6F-40BB-A184-7CAB9FB9E308}" type="presParOf" srcId="{D0ABFB28-16CA-4EC6-B008-5B7D5963A057}" destId="{87E439AB-11DB-40FF-993C-4EC38AE716F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6132-FAD5-4BAF-977A-21B05BC01EBF}">
      <dsp:nvSpPr>
        <dsp:cNvPr id="0" name=""/>
        <dsp:cNvSpPr/>
      </dsp:nvSpPr>
      <dsp:spPr>
        <a:xfrm>
          <a:off x="1779129" y="-4813"/>
          <a:ext cx="4671340" cy="4671340"/>
        </a:xfrm>
        <a:prstGeom prst="circularArrow">
          <a:avLst>
            <a:gd name="adj1" fmla="val 5274"/>
            <a:gd name="adj2" fmla="val 312630"/>
            <a:gd name="adj3" fmla="val 14228026"/>
            <a:gd name="adj4" fmla="val 17127080"/>
            <a:gd name="adj5" fmla="val 5477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E9551-2A18-45C3-9B70-A6761B6755B7}">
      <dsp:nvSpPr>
        <dsp:cNvPr id="0" name=""/>
        <dsp:cNvSpPr/>
      </dsp:nvSpPr>
      <dsp:spPr>
        <a:xfrm>
          <a:off x="3226742" y="879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Data Collection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270093" y="44230"/>
        <a:ext cx="1689412" cy="801355"/>
      </dsp:txXfrm>
    </dsp:sp>
    <dsp:sp modelId="{17876C8E-D3CA-401E-B8DC-3039FA0BBE02}">
      <dsp:nvSpPr>
        <dsp:cNvPr id="0" name=""/>
        <dsp:cNvSpPr/>
      </dsp:nvSpPr>
      <dsp:spPr>
        <a:xfrm>
          <a:off x="4867918" y="948412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Preprocessing</a:t>
          </a:r>
          <a:endParaRPr lang="en-US" sz="1500" b="1" kern="1200" dirty="0">
            <a:solidFill>
              <a:schemeClr val="bg1"/>
            </a:solidFill>
            <a:latin typeface="Verdana"/>
            <a:ea typeface="Verdana"/>
          </a:endParaRPr>
        </a:p>
      </dsp:txBody>
      <dsp:txXfrm>
        <a:off x="4911269" y="991763"/>
        <a:ext cx="1689412" cy="801355"/>
      </dsp:txXfrm>
    </dsp:sp>
    <dsp:sp modelId="{DC06ACE9-75F1-43A9-9232-68818795631E}">
      <dsp:nvSpPr>
        <dsp:cNvPr id="0" name=""/>
        <dsp:cNvSpPr/>
      </dsp:nvSpPr>
      <dsp:spPr>
        <a:xfrm>
          <a:off x="4867918" y="2843479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Model Training</a:t>
          </a:r>
          <a:endParaRPr lang="en-US" sz="1500" b="1" kern="1200" dirty="0">
            <a:solidFill>
              <a:schemeClr val="bg1"/>
            </a:solidFill>
            <a:latin typeface="Verdana"/>
            <a:ea typeface="Verdana"/>
          </a:endParaRPr>
        </a:p>
      </dsp:txBody>
      <dsp:txXfrm>
        <a:off x="4911269" y="2886830"/>
        <a:ext cx="1689412" cy="801355"/>
      </dsp:txXfrm>
    </dsp:sp>
    <dsp:sp modelId="{BE29974F-9A82-4B79-BB5A-E21D7023F080}">
      <dsp:nvSpPr>
        <dsp:cNvPr id="0" name=""/>
        <dsp:cNvSpPr/>
      </dsp:nvSpPr>
      <dsp:spPr>
        <a:xfrm>
          <a:off x="3226742" y="3791013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Integration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270093" y="3834364"/>
        <a:ext cx="1689412" cy="801355"/>
      </dsp:txXfrm>
    </dsp:sp>
    <dsp:sp modelId="{043E45FB-93CF-4F92-8B4A-4D45794E107F}">
      <dsp:nvSpPr>
        <dsp:cNvPr id="0" name=""/>
        <dsp:cNvSpPr/>
      </dsp:nvSpPr>
      <dsp:spPr>
        <a:xfrm>
          <a:off x="1585566" y="2843479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Testing and Evaluation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28917" y="2886830"/>
        <a:ext cx="1689412" cy="801355"/>
      </dsp:txXfrm>
    </dsp:sp>
    <dsp:sp modelId="{87E439AB-11DB-40FF-993C-4EC38AE716F3}">
      <dsp:nvSpPr>
        <dsp:cNvPr id="0" name=""/>
        <dsp:cNvSpPr/>
      </dsp:nvSpPr>
      <dsp:spPr>
        <a:xfrm>
          <a:off x="1585566" y="948412"/>
          <a:ext cx="1776114" cy="888057"/>
        </a:xfrm>
        <a:prstGeom prst="roundRect">
          <a:avLst/>
        </a:prstGeom>
        <a:solidFill>
          <a:srgbClr val="134C8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Verdana"/>
              <a:ea typeface="Verdana"/>
              <a:cs typeface="Arial"/>
            </a:rPr>
            <a:t>Continuous Improvement</a:t>
          </a:r>
          <a:endParaRPr lang="en-US" sz="1500" kern="1200" dirty="0">
            <a:solidFill>
              <a:schemeClr val="bg1"/>
            </a:solidFill>
            <a:latin typeface="Calibri"/>
            <a:cs typeface="Arial"/>
          </a:endParaRPr>
        </a:p>
      </dsp:txBody>
      <dsp:txXfrm>
        <a:off x="1628917" y="991763"/>
        <a:ext cx="1689412" cy="801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533B06-EB98-4C6E-885C-ACD7FC7C1ED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3FA61F-EAC0-4AAB-AD5F-027641F290D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0EF2A2-8527-4A51-946B-3EF6AF6CC85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AA8BF-CFC5-4F3E-AB92-CFCF2C2BD3D7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>
            <a:fillRect/>
          </a:stretch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4B837-4E71-4573-8AFA-93889F517343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5F40D-363F-43C3-8088-D5A1EEE9D061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533DC-435C-4021-81C8-5109393A40E4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D9A37-DFE4-4C39-8D10-9B3FDC483C3F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14160-39A5-4D6B-835A-6C3321D30239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CEAF62-368C-464D-A2FA-14E997BAF16D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63BCC-10FC-43A3-A7D0-9008143AF5CE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5B283E-CDA1-4316-8B55-B6D9C51A9B6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44FE4E-7764-4DEF-A89F-8B8174697CEC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3F0D2E-FD47-4E14-A86A-6500785DF7C5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6B9C30-2454-4D33-A4DB-3399474A1B8C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E7EF28-B50B-49A9-9FF2-EC7712DC107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F20F83-0FA4-4635-A10F-00EA30492D2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65EB68B-800E-4343-A45B-12AFFAC3AEC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7127CE8-7CBF-48D3-A37E-75DECB56B69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A9A82A9-16E7-4D88-BAA8-74235A41CC8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52B863-23E3-4296-8734-4992A99ECF9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A9F3DC-19B6-488C-B3CC-94425AD1D16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62A1B7-08BB-42CC-BB6D-F9466BBCAF38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CSE2067 Web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>
            <a:fillRect/>
          </a:stretch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/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tnation.ai/site/en/climbing-to-human/" TargetMode="External"/><Relationship Id="rId7" Type="http://schemas.openxmlformats.org/officeDocument/2006/relationships/hyperlink" Target="https://www.forbes.com/sites/jiawertz/2018/12/23/why-chatbots-could-be-the-secret-weapon-to-elevate-your-customer-experience/?sh=4cf6de054645" TargetMode="External"/><Relationship Id="rId2" Type="http://schemas.openxmlformats.org/officeDocument/2006/relationships/hyperlink" Target="https://link.springer.com/article/10.1007/s12525-020-00414-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ink.springer.com/article/10.1007/s41233-021-00046-5#:~:text=The%20uptake%20of%20chatbots%20for,of%20insight%20into%20user" TargetMode="External"/><Relationship Id="rId5" Type="http://schemas.openxmlformats.org/officeDocument/2006/relationships/hyperlink" Target="https://www.forbes.com/sites/forbescommunicationscouncil/2019/08/16/consumer-preference-for-chatbots-is-challenging-brands-to-think-bot-first/?sh=47c56c0210f8" TargetMode="External"/><Relationship Id="rId4" Type="http://schemas.openxmlformats.org/officeDocument/2006/relationships/hyperlink" Target="https://learn.microsoft.com/en-us/dynamics365/customer-service/bot-escalate-end-conversa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BB55EAC-17D8-3CA8-2128-40704CC020B7}"/>
              </a:ext>
            </a:extLst>
          </p:cNvPr>
          <p:cNvSpPr txBox="1">
            <a:spLocks/>
          </p:cNvSpPr>
          <p:nvPr/>
        </p:nvSpPr>
        <p:spPr>
          <a:xfrm>
            <a:off x="2586703" y="332656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124B83"/>
                </a:solidFill>
              </a:rPr>
              <a:t>PIP104 University Project-II</a:t>
            </a:r>
          </a:p>
          <a:p>
            <a:r>
              <a:rPr lang="en-GB" dirty="0">
                <a:solidFill>
                  <a:srgbClr val="134C85"/>
                </a:solidFill>
                <a:latin typeface="Verdana"/>
                <a:ea typeface="Verdana"/>
              </a:rPr>
              <a:t>Review-1</a:t>
            </a:r>
            <a:endParaRPr lang="en-GB" dirty="0">
              <a:solidFill>
                <a:srgbClr val="134C85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5A2E26-9BB5-321E-0E07-4032B646C94A}"/>
              </a:ext>
            </a:extLst>
          </p:cNvPr>
          <p:cNvSpPr txBox="1">
            <a:spLocks/>
          </p:cNvSpPr>
          <p:nvPr/>
        </p:nvSpPr>
        <p:spPr bwMode="auto">
          <a:xfrm>
            <a:off x="467544" y="850014"/>
            <a:ext cx="7056784" cy="15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>
                <a:solidFill>
                  <a:srgbClr val="124B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TITLE</a:t>
            </a:r>
          </a:p>
          <a:p>
            <a:r>
              <a:rPr lang="en-GB" dirty="0">
                <a:latin typeface="Verdana"/>
                <a:ea typeface="Verdana"/>
                <a:cs typeface="Verdana" panose="020B0604030504040204" pitchFamily="34" charset="0"/>
              </a:rPr>
              <a:t>Farmer Support Chat Bot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A461C3-A7DB-6878-0AEB-D39043C067CB}"/>
              </a:ext>
            </a:extLst>
          </p:cNvPr>
          <p:cNvSpPr txBox="1">
            <a:spLocks/>
          </p:cNvSpPr>
          <p:nvPr/>
        </p:nvSpPr>
        <p:spPr bwMode="auto">
          <a:xfrm>
            <a:off x="467544" y="2610956"/>
            <a:ext cx="3970594" cy="5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124B8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Number: </a:t>
            </a:r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CSD35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058B3D-7E8E-F96E-0F2F-BB3C97D1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21428"/>
              </p:ext>
            </p:extLst>
          </p:nvPr>
        </p:nvGraphicFramePr>
        <p:xfrm>
          <a:off x="395536" y="3284984"/>
          <a:ext cx="475252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683">
                  <a:extLst>
                    <a:ext uri="{9D8B030D-6E8A-4147-A177-3AD203B41FA5}">
                      <a16:colId xmlns:a16="http://schemas.microsoft.com/office/drawing/2014/main" val="2824190185"/>
                    </a:ext>
                  </a:extLst>
                </a:gridCol>
                <a:gridCol w="2923845">
                  <a:extLst>
                    <a:ext uri="{9D8B030D-6E8A-4147-A177-3AD203B41FA5}">
                      <a16:colId xmlns:a16="http://schemas.microsoft.com/office/drawing/2014/main" val="298547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dirty="0">
                          <a:solidFill>
                            <a:srgbClr val="134C8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dirty="0">
                          <a:solidFill>
                            <a:srgbClr val="134C85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6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20201CSD0197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 Mohammed Adil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45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20201CSD0207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Ananya S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52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20201CSD0097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Kavya Kartik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16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20201CSD0217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Md Sarfraz </a:t>
                      </a:r>
                      <a:r>
                        <a:rPr lang="en-GB" sz="1400" b="1" i="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Alam</a:t>
                      </a:r>
                      <a:endParaRPr lang="en-GB" sz="1400" b="1" i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6523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082C03-32D8-6256-7C26-53744D9A83AF}"/>
              </a:ext>
            </a:extLst>
          </p:cNvPr>
          <p:cNvSpPr txBox="1"/>
          <p:nvPr/>
        </p:nvSpPr>
        <p:spPr>
          <a:xfrm>
            <a:off x="5148064" y="330414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 the Supervision of,</a:t>
            </a:r>
          </a:p>
          <a:p>
            <a:endParaRPr lang="en-GB" sz="1600" b="1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Mr. Manjunath K V,</a:t>
            </a:r>
          </a:p>
          <a:p>
            <a:pPr algn="l"/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Professor,</a:t>
            </a:r>
          </a:p>
          <a:p>
            <a:pPr algn="l"/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School of Computer Science &amp; Engineering,</a:t>
            </a:r>
          </a:p>
          <a:p>
            <a:pPr algn="l"/>
            <a:r>
              <a:rPr lang="en-GB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Presidency University Bangalore</a:t>
            </a:r>
          </a:p>
        </p:txBody>
      </p:sp>
    </p:spTree>
    <p:extLst>
      <p:ext uri="{BB962C8B-B14F-4D97-AF65-F5344CB8AC3E}">
        <p14:creationId xmlns:p14="http://schemas.microsoft.com/office/powerpoint/2010/main" val="17962906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B096-8F0D-C1EE-15C3-1BB69915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7FBC-478A-422B-F7C2-0721D2A0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651304" cy="46664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Verdana"/>
                <a:ea typeface="Verdana"/>
              </a:rPr>
              <a:t>In conclusion, our proposed method of implementing a chat bot with machine learning for farmer support aims to revolutionize the way we handle farming complaints and queries.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By leveraging the power of AI, we can enhance efficiency, improve customer satisfaction, and streamline support processes.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The chat bot's ability to direct users to a technical assistant when unable to provide answers ensures a seamless escalation process and ensures that customers receive the assistance they need.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With improved response time, accuracy, and personalized support, we can foster stronger customer relationships and increase loyalty.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A5E15-BBA3-8907-54E0-AC2FE01E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431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0BEA-3815-6FCE-C266-BF0F23BE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498D-48F8-C84F-B346-04E3E1B1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34C8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Impact of Artificial Intelligence-Based Chatbots on Customer Engagement​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Botnation's human escalation module allows for smooth transition from chatbot to human support when needed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Azure's Omnichannel for Customer Service facilitates the escalation of conversations to human agents based on configured routing rules​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 Preference For Chatbots Is Challenging Brands" highlights the rapid increase in chatbot usage across various industries for customer service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Investigating the user experience of customer service chatbot" discusses the user experience and the provision of relevant answers to users' queries by chatbots</a:t>
            </a:r>
            <a:endParaRPr lang="en-US" sz="1800" dirty="0">
              <a:solidFill>
                <a:srgbClr val="134C85"/>
              </a:solidFill>
            </a:endParaRPr>
          </a:p>
          <a:p>
            <a:r>
              <a:rPr lang="en-US" sz="1800" dirty="0">
                <a:solidFill>
                  <a:srgbClr val="134C8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Chatbots Could Be The Secret Weapon To Elevate Your Customer Service" discusses the advantage of instant responses provided by chatbots</a:t>
            </a:r>
            <a:endParaRPr lang="en-US" sz="1800" dirty="0">
              <a:solidFill>
                <a:srgbClr val="134C8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4DBB9-9C11-D5C5-76EE-AE2F25C9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38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583E-4D95-287B-C0A7-E0B32B60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2AF98-097C-148F-3509-3F6B1B2AE344}"/>
              </a:ext>
            </a:extLst>
          </p:cNvPr>
          <p:cNvSpPr/>
          <p:nvPr/>
        </p:nvSpPr>
        <p:spPr>
          <a:xfrm>
            <a:off x="0" y="908720"/>
            <a:ext cx="9144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7F1DB-429A-C35E-5C1D-744E8866A7CA}"/>
              </a:ext>
            </a:extLst>
          </p:cNvPr>
          <p:cNvSpPr/>
          <p:nvPr/>
        </p:nvSpPr>
        <p:spPr>
          <a:xfrm>
            <a:off x="2921516" y="2505670"/>
            <a:ext cx="3300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rgbClr val="134C8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33734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0CD-B3F4-1D87-2882-B3A34E54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7313-80FC-F907-B334-96FADBD3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4392488"/>
          </a:xfrm>
        </p:spPr>
        <p:txBody>
          <a:bodyPr/>
          <a:lstStyle/>
          <a:p>
            <a:r>
              <a:rPr lang="en-US" sz="1800" dirty="0">
                <a:latin typeface="Verdana"/>
              </a:rPr>
              <a:t>Introducing the state-of-the-art solution: "Farmer Support Chat bot with ML".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The </a:t>
            </a:r>
            <a:r>
              <a:rPr lang="en-US" sz="1800" dirty="0" err="1">
                <a:latin typeface="Verdana"/>
              </a:rPr>
              <a:t>ChatBot</a:t>
            </a:r>
            <a:r>
              <a:rPr lang="en-US" sz="1800" dirty="0">
                <a:latin typeface="Verdana"/>
              </a:rPr>
              <a:t> is capable of analyzing farmers inquiries and scanning through a database to find potential solutions.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Seamlessly escalates unresolved queries to support staff, while constantly evolving from these interactions.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After each farmer-staff conversation, the bot updates its database, enhancing its capability for future interactions.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  <a:p>
            <a:r>
              <a:rPr lang="en-US" sz="1800" b="1" dirty="0">
                <a:latin typeface="Verdana"/>
              </a:rPr>
              <a:t>Software Domain: </a:t>
            </a:r>
            <a:r>
              <a:rPr lang="en-US" sz="1800" dirty="0">
                <a:latin typeface="Verdana"/>
              </a:rPr>
              <a:t>Web App Development combined with ML/DL methodologies.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2B429-D00D-9318-27F0-2E154167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97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A5A3-7009-DB46-14EC-C827E102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3CE0-E012-551C-6387-6A06466C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596" y="1215198"/>
            <a:ext cx="8229600" cy="4680431"/>
          </a:xfrm>
        </p:spPr>
        <p:txBody>
          <a:bodyPr/>
          <a:lstStyle/>
          <a:p>
            <a:r>
              <a:rPr lang="en-US" sz="1800" dirty="0">
                <a:solidFill>
                  <a:srgbClr val="1F1F1F"/>
                </a:solidFill>
                <a:latin typeface="Verdana"/>
              </a:rPr>
              <a:t>Chatbots can help farmers to reduce their environmental </a:t>
            </a:r>
            <a:r>
              <a:rPr lang="en-US" sz="1800">
                <a:solidFill>
                  <a:srgbClr val="1F1F1F"/>
                </a:solidFill>
                <a:latin typeface="Verdana"/>
              </a:rPr>
              <a:t>impact.</a:t>
            </a:r>
            <a:r>
              <a:rPr lang="en-US" sz="1800" dirty="0">
                <a:latin typeface="Verdana"/>
              </a:rPr>
              <a:t> </a:t>
            </a:r>
            <a:r>
              <a:rPr lang="en-US" sz="1600" b="1">
                <a:latin typeface="Verdana"/>
              </a:rPr>
              <a:t>(</a:t>
            </a:r>
            <a:r>
              <a:rPr lang="en-US" sz="1600" b="1">
                <a:solidFill>
                  <a:srgbClr val="000000"/>
                </a:solidFill>
                <a:latin typeface="Verdana"/>
              </a:rPr>
              <a:t>S.K. Singh, R.C. Aggarwal, and A.K. Sharma [9]</a:t>
            </a:r>
            <a:r>
              <a:rPr lang="en-US" sz="1600" b="1">
                <a:latin typeface="Verdana"/>
              </a:rPr>
              <a:t>)</a:t>
            </a:r>
            <a:endParaRPr lang="en-US" sz="1600" b="1" dirty="0">
              <a:latin typeface="Verdana"/>
            </a:endParaRP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solidFill>
                  <a:srgbClr val="1F1F1F"/>
                </a:solidFill>
                <a:latin typeface="Verdana"/>
              </a:rPr>
              <a:t>Chatbots can help farmers to address the challenges of climate change.</a:t>
            </a:r>
            <a:r>
              <a:rPr lang="en-US" sz="1800" dirty="0">
                <a:latin typeface="Verdana"/>
              </a:rPr>
              <a:t> </a:t>
            </a:r>
            <a:r>
              <a:rPr lang="en-US" sz="1800" b="1" dirty="0">
                <a:latin typeface="Verdana"/>
              </a:rPr>
              <a:t>(</a:t>
            </a:r>
            <a:r>
              <a:rPr lang="en-US" sz="1600" b="1" dirty="0">
                <a:solidFill>
                  <a:srgbClr val="1F1F1F"/>
                </a:solidFill>
                <a:latin typeface="Verdana"/>
              </a:rPr>
              <a:t>V.K. Tiwari, S.K. Singh, and A.K. Sharma</a:t>
            </a:r>
            <a:r>
              <a:rPr lang="en-US" sz="1800" b="1" dirty="0">
                <a:latin typeface="Verdana"/>
              </a:rPr>
              <a:t>) </a:t>
            </a:r>
            <a:endParaRPr lang="en-US" b="1" dirty="0"/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solidFill>
                  <a:srgbClr val="1F1F1F"/>
                </a:solidFill>
                <a:latin typeface="Verdana"/>
              </a:rPr>
              <a:t>ML and DL techniques can be used to develop farmer support chatbots that are more adaptive and responsive to the needs of farmers. </a:t>
            </a:r>
            <a:r>
              <a:rPr lang="en-US" sz="1800" b="1" dirty="0">
                <a:latin typeface="Verdana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Verdana"/>
              </a:rPr>
              <a:t>M. Kumar, P.K. Singh, and V.K. Tiwari </a:t>
            </a:r>
            <a:r>
              <a:rPr lang="en-US" sz="1800" b="1" dirty="0">
                <a:latin typeface="Verdana"/>
              </a:rPr>
              <a:t>)</a:t>
            </a:r>
            <a:endParaRPr lang="en-US" sz="2000" b="1" dirty="0">
              <a:latin typeface="Verdana"/>
            </a:endParaRP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Continuous learning and adaptation for chatbots are emerging research topics aiming to enhance their knowledge base and adapt to evolving needs </a:t>
            </a:r>
            <a:r>
              <a:rPr lang="en-US" sz="1800" b="1" dirty="0">
                <a:latin typeface="Verdana"/>
              </a:rPr>
              <a:t>(arxiv.org, SpringerLink, ResearchGate, NCBI)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04C38-24C1-F325-7239-C2B8AE5F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93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C1F-C00A-BB4B-1B63-262DCD1F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/>
                <a:ea typeface="Verdana"/>
              </a:rPr>
              <a:t>Problem Identified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41C9-9529-67D6-46F0-CEF6A02D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F1F1F"/>
                </a:solidFill>
                <a:latin typeface="Verdana"/>
              </a:rPr>
              <a:t>Farmers need timely and accurate information to make informed decisions, </a:t>
            </a:r>
            <a:r>
              <a:rPr lang="en-US" sz="1800" dirty="0">
                <a:solidFill>
                  <a:srgbClr val="1F1F1F"/>
                </a:solidFill>
                <a:latin typeface="Verdana"/>
                <a:ea typeface="Verdana"/>
              </a:rPr>
              <a:t>which will be provided by our chatbot.</a:t>
            </a:r>
          </a:p>
          <a:p>
            <a:endParaRPr lang="en-US" sz="1800" dirty="0">
              <a:solidFill>
                <a:srgbClr val="1F1F1F"/>
              </a:solidFill>
              <a:latin typeface="Verdana"/>
            </a:endParaRPr>
          </a:p>
          <a:p>
            <a:r>
              <a:rPr lang="en-US" sz="1800" dirty="0">
                <a:solidFill>
                  <a:srgbClr val="1F1F1F"/>
                </a:solidFill>
                <a:latin typeface="Verdana"/>
              </a:rPr>
              <a:t>Farmers need personalized advice tailored to their specific needs.</a:t>
            </a:r>
            <a:endParaRPr lang="en-US" sz="1800" dirty="0">
              <a:latin typeface="Verdana"/>
            </a:endParaRPr>
          </a:p>
          <a:p>
            <a:endParaRPr lang="en-US" sz="1800" dirty="0">
              <a:solidFill>
                <a:srgbClr val="1F1F1F"/>
              </a:solidFill>
              <a:latin typeface="Verdana"/>
            </a:endParaRPr>
          </a:p>
          <a:p>
            <a:r>
              <a:rPr lang="en-US" sz="1800" dirty="0">
                <a:solidFill>
                  <a:srgbClr val="1F1F1F"/>
                </a:solidFill>
                <a:latin typeface="Verdana"/>
              </a:rPr>
              <a:t>Farmers need to be able to track their progress and measure their results, which will be provided by our chatbot.</a:t>
            </a:r>
          </a:p>
          <a:p>
            <a:endParaRPr lang="en-US" sz="1800" dirty="0">
              <a:solidFill>
                <a:srgbClr val="1F1F1F"/>
              </a:solidFill>
              <a:latin typeface="Verdana"/>
            </a:endParaRPr>
          </a:p>
          <a:p>
            <a:r>
              <a:rPr lang="en-US" sz="1800" dirty="0">
                <a:solidFill>
                  <a:srgbClr val="1F1F1F"/>
                </a:solidFill>
                <a:latin typeface="Verdana"/>
              </a:rPr>
              <a:t>Farmers need support to address challenges such as climate change and market volatility.</a:t>
            </a:r>
          </a:p>
          <a:p>
            <a:endParaRPr lang="en-US" sz="1800" dirty="0">
              <a:solidFill>
                <a:srgbClr val="1F1F1F"/>
              </a:solidFill>
              <a:latin typeface="Verdana"/>
            </a:endParaRPr>
          </a:p>
          <a:p>
            <a:r>
              <a:rPr lang="en-US" sz="1800" dirty="0">
                <a:solidFill>
                  <a:srgbClr val="1F1F1F"/>
                </a:solidFill>
                <a:latin typeface="Verdana"/>
              </a:rPr>
              <a:t>Farmers need to be able to report pests and diseases quickly and easily.</a:t>
            </a:r>
          </a:p>
          <a:p>
            <a:endParaRPr lang="en-US" sz="1800" dirty="0">
              <a:solidFill>
                <a:srgbClr val="1F1F1F"/>
              </a:solidFill>
              <a:latin typeface="Verdana"/>
            </a:endParaRPr>
          </a:p>
          <a:p>
            <a:pPr marL="0" indent="0">
              <a:buNone/>
            </a:pPr>
            <a:br>
              <a:rPr lang="en-US" dirty="0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A9F3-F520-0726-5F08-93017B9E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CSE2067 Web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00841-FE92-4308-EFA1-9B0EE6BD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86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2388-02BD-59AD-F684-5E452D7D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Objectives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1B24-BB2F-9BF5-D5B8-49F97527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91" y="1289803"/>
            <a:ext cx="8640960" cy="4263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Our primary objective is to enhance the </a:t>
            </a:r>
            <a:r>
              <a:rPr lang="en-US" sz="1800" dirty="0">
                <a:solidFill>
                  <a:srgbClr val="1E1F2A"/>
                </a:solidFill>
                <a:latin typeface="Verdana"/>
                <a:ea typeface="Verdana"/>
              </a:rPr>
              <a:t>farmer support</a:t>
            </a:r>
            <a:r>
              <a:rPr lang="en-US" sz="18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 experience by leveraging the power of machine learning.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Improve response time and accuracy in addressing </a:t>
            </a:r>
            <a:r>
              <a:rPr lang="en-US" sz="1800" dirty="0">
                <a:solidFill>
                  <a:srgbClr val="1E1F2A"/>
                </a:solidFill>
                <a:latin typeface="Verdana"/>
                <a:ea typeface="Verdana"/>
              </a:rPr>
              <a:t>farmer </a:t>
            </a:r>
            <a:r>
              <a:rPr lang="en-US" sz="18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complaints or queries.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Reduce the workload on support staff by automating repetitive tasks.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Increase </a:t>
            </a:r>
            <a:r>
              <a:rPr lang="en-US" sz="1800" dirty="0">
                <a:solidFill>
                  <a:srgbClr val="1E1F2A"/>
                </a:solidFill>
                <a:latin typeface="Verdana"/>
                <a:ea typeface="Verdana"/>
              </a:rPr>
              <a:t>farmer</a:t>
            </a:r>
            <a:r>
              <a:rPr lang="en-US" sz="18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 satisfaction and loyalty through efficient and personalized support.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Foster seamless collaboration between the chat bot and support staff to ensure a smooth escalation process when necessary.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C2DE-FE10-11BC-6A63-3963F9F8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3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5520-D934-A2F6-A80D-68D7BF0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75" y="318394"/>
            <a:ext cx="8229600" cy="715962"/>
          </a:xfrm>
        </p:spPr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Methodology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F316-B204-5DCA-36E3-46FA1F97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75" y="1061956"/>
            <a:ext cx="8758041" cy="45992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Gather a diverse dataset of </a:t>
            </a:r>
            <a:r>
              <a:rPr lang="en-US" sz="1700" dirty="0">
                <a:solidFill>
                  <a:srgbClr val="1E1F2A"/>
                </a:solidFill>
                <a:latin typeface="Verdana"/>
                <a:ea typeface="Verdana"/>
              </a:rPr>
              <a:t>farmer complaints</a:t>
            </a:r>
            <a:r>
              <a:rPr lang="en-US" sz="1700" b="0" i="0" dirty="0">
                <a:solidFill>
                  <a:srgbClr val="1E1F2A"/>
                </a:solidFill>
                <a:effectLst/>
                <a:latin typeface="Verdana"/>
                <a:ea typeface="Verdana"/>
              </a:rPr>
              <a:t> or queries along with their resolutions.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Clean and preprocess the collected data to ensure its quality and consistency.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Utilize machine learning algorithms to train the chat bot on the collected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Integrate the trained chat bot into a web page.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Conduct rigorous testing to ensure the chat bot's performance meets the desired standards.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1E1F2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Regularly update the chat bot's knowledge base with new resolutions based on customer interactions.</a:t>
            </a:r>
          </a:p>
          <a:p>
            <a:pPr>
              <a:lnSpc>
                <a:spcPct val="150000"/>
              </a:lnSpc>
            </a:pPr>
            <a:endParaRPr lang="en-US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BDF5-98E4-D3D0-A1A3-611C0BEF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66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4602-F3EA-48A2-CFA3-4E8F75A1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Method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AD04-D6AF-A3D9-4711-9C2DC3C62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83" y="1191142"/>
            <a:ext cx="8568952" cy="53425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Verdana"/>
                <a:ea typeface="Verdana"/>
              </a:rPr>
              <a:t>Our proposed method involves the implementation of a chat bot that can interpret farmer complaints or queries.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chat bot will search the database for potential resolutions and, if a new solution is found, it will be handed over to the support staff.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 cases where the chat bot is unable to provide a satisfactory answer, it will have the ability to direct the user to a technical assistant for further assistance.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Through conversations between the customer and the support staff, the chat bot will update the database, enabling it to handle similar queries more effectively in the future.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EBFDF-9A45-8B42-AD36-29D7D2AA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7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9552-7AAD-C79E-0799-622496F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Timeline of Project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6B257-0B0D-4324-8669-89CB467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248" name="Content Placeholder 247">
            <a:extLst>
              <a:ext uri="{FF2B5EF4-FFF2-40B4-BE49-F238E27FC236}">
                <a16:creationId xmlns:a16="http://schemas.microsoft.com/office/drawing/2014/main" id="{8C5760AB-0F78-9EFB-5B03-D5E5B7583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543857"/>
              </p:ext>
            </p:extLst>
          </p:nvPr>
        </p:nvGraphicFramePr>
        <p:xfrm>
          <a:off x="422387" y="1349133"/>
          <a:ext cx="82296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9498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C1C8-F3D0-3BFF-7383-7459D701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34C8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Expected Outcomes</a:t>
            </a:r>
            <a:endParaRPr lang="en-US" dirty="0">
              <a:solidFill>
                <a:srgbClr val="134C8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2E40-6341-72E6-2E57-A9DDB74E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54" y="1340768"/>
            <a:ext cx="8229600" cy="4297497"/>
          </a:xfrm>
        </p:spPr>
        <p:txBody>
          <a:bodyPr/>
          <a:lstStyle/>
          <a:p>
            <a:r>
              <a:rPr lang="en-US" sz="1800" dirty="0">
                <a:latin typeface="Verdana"/>
              </a:rPr>
              <a:t>The implementation of the ML-enhanced chatbot is projected to improve farmer support response times by a significant margin</a:t>
            </a: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As the chatbot continues to learn from interactions, we anticipate a consistent increase in the accuracy and relevance of its responses.</a:t>
            </a: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The workload on human support staff is expected to decrease as the chatbot handles a majority of routine and repetitive queries.</a:t>
            </a:r>
          </a:p>
          <a:p>
            <a:endParaRPr lang="en-US" sz="1800" dirty="0">
              <a:latin typeface="Verdana"/>
            </a:endParaRPr>
          </a:p>
          <a:p>
            <a:r>
              <a:rPr lang="en-US" sz="1800" dirty="0">
                <a:latin typeface="Verdana"/>
              </a:rPr>
              <a:t>Customers are likely to experience a more personalized and efficient support system, leading to heightened satisfaction levels.</a:t>
            </a:r>
          </a:p>
          <a:p>
            <a:pPr marL="0" indent="0">
              <a:buNone/>
            </a:pPr>
            <a:endParaRPr lang="en-US" sz="1800" dirty="0">
              <a:latin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E5D35-690D-09FC-3301-DF5D130C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136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5.0.1031"/>
  <p:tag name="AS_RELEASE_DATE" val="2022.10.14"/>
  <p:tag name="AS_TITLE" val="Aspose.Slides for .NET5"/>
  <p:tag name="AS_VERSION" val="22.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Calibri"/>
        <a:cs typeface="Arial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Cambria"/>
        <a:cs typeface="Arial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819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Thiru_Regular</vt:lpstr>
      <vt:lpstr>PowerPoint Presentation</vt:lpstr>
      <vt:lpstr>Introduction</vt:lpstr>
      <vt:lpstr>Literature Review</vt:lpstr>
      <vt:lpstr>Problem Identified</vt:lpstr>
      <vt:lpstr>Objectives</vt:lpstr>
      <vt:lpstr>Methodology</vt:lpstr>
      <vt:lpstr>Proposed Method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 MOHAMMED ADIL</cp:lastModifiedBy>
  <cp:revision>202</cp:revision>
  <cp:lastPrinted>2023-10-10T12:41:51Z</cp:lastPrinted>
  <dcterms:created xsi:type="dcterms:W3CDTF">2023-10-10T12:41:51Z</dcterms:created>
  <dcterms:modified xsi:type="dcterms:W3CDTF">2023-11-09T13:03:40Z</dcterms:modified>
</cp:coreProperties>
</file>