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366" r:id="rId2"/>
    <p:sldId id="355" r:id="rId3"/>
    <p:sldId id="374" r:id="rId4"/>
    <p:sldId id="373" r:id="rId5"/>
    <p:sldId id="360" r:id="rId6"/>
    <p:sldId id="361" r:id="rId7"/>
    <p:sldId id="362" r:id="rId8"/>
    <p:sldId id="363" r:id="rId9"/>
    <p:sldId id="367" r:id="rId10"/>
    <p:sldId id="368" r:id="rId11"/>
    <p:sldId id="370" r:id="rId12"/>
    <p:sldId id="365" r:id="rId13"/>
    <p:sldId id="375" r:id="rId14"/>
    <p:sldId id="3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1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4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1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0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98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8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EEA2-6FC0-41FD-B909-4E3A76313034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6EC0FD-31EC-4256-8110-C1EB9C6721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3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9929-7422-4977-BBA7-12885F0C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4" y="6576975"/>
            <a:ext cx="2743200" cy="236169"/>
          </a:xfrm>
          <a:prstGeom prst="rect">
            <a:avLst/>
          </a:prstGeom>
        </p:spPr>
        <p:txBody>
          <a:bodyPr/>
          <a:lstStyle/>
          <a:p>
            <a:fld id="{8E24DBAB-AD75-40FF-9187-6DE77FD7BDB3}" type="datetime1">
              <a:rPr lang="en-IN" smtClean="0"/>
              <a:t>23-04-2025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6C420-F10C-480B-AD21-AE5C0DE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49" y="6576975"/>
            <a:ext cx="2743200" cy="237600"/>
          </a:xfrm>
          <a:prstGeom prst="rect">
            <a:avLst/>
          </a:prstGeom>
        </p:spPr>
        <p:txBody>
          <a:bodyPr/>
          <a:lstStyle/>
          <a:p>
            <a:fld id="{9FA97EB6-7ED1-4D11-B254-384B9C01727C}" type="slidenum">
              <a:rPr lang="en-IN" smtClean="0"/>
              <a:t>1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76A40F-F019-138A-43E4-F65627E18B82}"/>
              </a:ext>
            </a:extLst>
          </p:cNvPr>
          <p:cNvSpPr txBox="1">
            <a:spLocks/>
          </p:cNvSpPr>
          <p:nvPr/>
        </p:nvSpPr>
        <p:spPr>
          <a:xfrm>
            <a:off x="192803" y="777773"/>
            <a:ext cx="11806389" cy="2962274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small" baseline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cap="none" spc="50" dirty="0">
                <a:ln w="0"/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/>
                <a:ea typeface="Cambria"/>
              </a:rPr>
              <a:t>Retail Business Performance &amp; Profitability Analysis</a:t>
            </a:r>
            <a:endParaRPr lang="en-IN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77A2B6-0C98-16AB-04F9-438C2B7D8FEB}"/>
              </a:ext>
            </a:extLst>
          </p:cNvPr>
          <p:cNvSpPr txBox="1">
            <a:spLocks/>
          </p:cNvSpPr>
          <p:nvPr/>
        </p:nvSpPr>
        <p:spPr>
          <a:xfrm>
            <a:off x="192803" y="3499812"/>
            <a:ext cx="12172954" cy="1671599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small" baseline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3200" spc="300" dirty="0"/>
              <a:t>Prepared by</a:t>
            </a:r>
            <a:br>
              <a:rPr lang="en-IN" sz="3600" spc="300" dirty="0"/>
            </a:br>
            <a:r>
              <a:rPr lang="en-IN" sz="3600" spc="300" dirty="0"/>
              <a:t>Yash Rathore</a:t>
            </a:r>
            <a:endParaRPr lang="en-IN" sz="4400" spc="150" dirty="0"/>
          </a:p>
        </p:txBody>
      </p:sp>
    </p:spTree>
    <p:extLst>
      <p:ext uri="{BB962C8B-B14F-4D97-AF65-F5344CB8AC3E}">
        <p14:creationId xmlns:p14="http://schemas.microsoft.com/office/powerpoint/2010/main" val="393962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8E770C-9B0D-2D4C-A00B-BC90036B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the hypotheses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C6002B-C3DE-FF3D-B1C4-B7D68AE6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i="1" dirty="0"/>
              <a:t>Hypothesis 3: Sales are higher during certain months of the year.</a:t>
            </a:r>
          </a:p>
          <a:p>
            <a:pPr>
              <a:buClr>
                <a:schemeClr val="tx1"/>
              </a:buClr>
            </a:pPr>
            <a:r>
              <a:rPr lang="en-US" dirty="0"/>
              <a:t>Our Hypothesis is supported as sales are higher during certain months of the year.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44ABF6-154B-9009-D704-050DA36E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53" y="811444"/>
            <a:ext cx="5461780" cy="44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B8ED3E-E290-C7A9-C2B6-C140842B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Test the hypotheses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998A81-C06C-A5CB-F2FB-9180FCDD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b="1" i="1" dirty="0"/>
              <a:t>Hypothesis 4: Profit is higher on weekend than on weekdays.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The hypothesis is supported as company's profit is higher on weekend compared to weekdays.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0AB544-FA2A-7077-1B70-D6C0B39E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22" y="801077"/>
            <a:ext cx="5461780" cy="44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3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CE75-4EFA-D04A-4F90-59690073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4587"/>
            <a:ext cx="9603275" cy="1049235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25950-FE5C-8B2A-6CCC-E9309E73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4918"/>
            <a:ext cx="9603275" cy="34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• Technology is the most profitable category</a:t>
            </a:r>
          </a:p>
          <a:p>
            <a:pPr marL="0" indent="0">
              <a:buNone/>
            </a:pPr>
            <a:r>
              <a:rPr lang="en-US" b="1" i="1" dirty="0"/>
              <a:t>• The West is the top-performing region in terms of sales</a:t>
            </a:r>
          </a:p>
          <a:p>
            <a:pPr marL="0" indent="0">
              <a:buNone/>
            </a:pPr>
            <a:r>
              <a:rPr lang="en-US" b="1" i="1" dirty="0"/>
              <a:t>• Q4 shows highest sales volume</a:t>
            </a:r>
          </a:p>
          <a:p>
            <a:pPr marL="0" indent="0">
              <a:buNone/>
            </a:pPr>
            <a:r>
              <a:rPr lang="en-US" b="1" i="1" dirty="0"/>
              <a:t>• Profit is higher on weekend compared to weekdays.</a:t>
            </a:r>
          </a:p>
        </p:txBody>
      </p:sp>
    </p:spTree>
    <p:extLst>
      <p:ext uri="{BB962C8B-B14F-4D97-AF65-F5344CB8AC3E}">
        <p14:creationId xmlns:p14="http://schemas.microsoft.com/office/powerpoint/2010/main" val="304432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6978-F6C3-FBF5-B5F3-B0C88D02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Recommendations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1C39-548D-BFA5-FD28-AE35D966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• Focus marketing on high-profit categories</a:t>
            </a:r>
          </a:p>
          <a:p>
            <a:pPr marL="0" indent="0">
              <a:buNone/>
            </a:pPr>
            <a:r>
              <a:rPr lang="en-US" b="1" i="1" dirty="0"/>
              <a:t>• Run promotional campaigns during high-sales months</a:t>
            </a:r>
          </a:p>
        </p:txBody>
      </p:sp>
    </p:spTree>
    <p:extLst>
      <p:ext uri="{BB962C8B-B14F-4D97-AF65-F5344CB8AC3E}">
        <p14:creationId xmlns:p14="http://schemas.microsoft.com/office/powerpoint/2010/main" val="309220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1F84-D71F-2D2B-7DB7-A21A91D0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DF7E-E4B3-F850-6025-9A740FBC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• Data-driven insights can guide strategic decisions</a:t>
            </a:r>
          </a:p>
          <a:p>
            <a:pPr marL="0" indent="0">
              <a:buNone/>
            </a:pPr>
            <a:r>
              <a:rPr lang="en-US" b="1" i="1" dirty="0"/>
              <a:t>• Clear profit patterns by category and region</a:t>
            </a:r>
          </a:p>
          <a:p>
            <a:pPr marL="0" indent="0">
              <a:buNone/>
            </a:pPr>
            <a:r>
              <a:rPr lang="en-US" b="1" i="1" dirty="0"/>
              <a:t>• Inventory and time-based factors significantly impact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74397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1D05-C154-D2FD-91F9-0B6C4018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9F99-5774-AD32-CDC4-17BE246F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• Analyze sales and profit data from the Superstore dataset</a:t>
            </a:r>
          </a:p>
          <a:p>
            <a:pPr marL="0" indent="0" algn="just">
              <a:buNone/>
            </a:pPr>
            <a:r>
              <a:rPr lang="en-US" dirty="0"/>
              <a:t>• Identify high-performing and underperforming product categories</a:t>
            </a:r>
          </a:p>
          <a:p>
            <a:pPr marL="0" indent="0" algn="just">
              <a:buNone/>
            </a:pPr>
            <a:r>
              <a:rPr lang="en-US" dirty="0"/>
              <a:t>• Understand regional sales trends and inventory dynamics</a:t>
            </a:r>
          </a:p>
          <a:p>
            <a:pPr marL="0" indent="0" algn="just">
              <a:buNone/>
            </a:pPr>
            <a:r>
              <a:rPr lang="en-US" dirty="0"/>
              <a:t>• Provide actionable 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4765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F4E1-48AC-5452-BF2A-4C8E7AA2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A2AC-CE1F-5DD3-3395-C5FE6B0B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39624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• Source: Kaggle - Superstore Sales Dataset</a:t>
            </a:r>
          </a:p>
          <a:p>
            <a:pPr marL="0" indent="0">
              <a:buNone/>
            </a:pPr>
            <a:r>
              <a:rPr lang="en-GB" dirty="0"/>
              <a:t>• Records: ~10,000</a:t>
            </a:r>
          </a:p>
          <a:p>
            <a:pPr marL="0" indent="0">
              <a:buNone/>
            </a:pPr>
            <a:r>
              <a:rPr lang="en-GB" dirty="0"/>
              <a:t>• Key Columns: Order Date, Ship Date, Sales, Profit, Category, Sub-Category, Region, Segment, Discount, Quantity</a:t>
            </a:r>
          </a:p>
          <a:p>
            <a:pPr marL="0" indent="0">
              <a:buNone/>
            </a:pPr>
            <a:r>
              <a:rPr lang="en-GB" dirty="0"/>
              <a:t>• Time Range: [Insert year range after checking dataset]</a:t>
            </a:r>
          </a:p>
        </p:txBody>
      </p:sp>
    </p:spTree>
    <p:extLst>
      <p:ext uri="{BB962C8B-B14F-4D97-AF65-F5344CB8AC3E}">
        <p14:creationId xmlns:p14="http://schemas.microsoft.com/office/powerpoint/2010/main" val="52293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6CA4-B07A-EB44-13DC-5C83F1A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Tools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59F1-9FD7-8437-DBBF-9895D438E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• Tools: Python (Pandas, Seaborn, Matplotlib)</a:t>
            </a:r>
          </a:p>
          <a:p>
            <a:pPr marL="0" indent="0" algn="just">
              <a:buNone/>
            </a:pPr>
            <a:r>
              <a:rPr lang="en-US" dirty="0"/>
              <a:t>• Steps Followed:</a:t>
            </a:r>
          </a:p>
          <a:p>
            <a:pPr marL="0" indent="0" algn="just">
              <a:buNone/>
            </a:pPr>
            <a:r>
              <a:rPr lang="en-US" dirty="0"/>
              <a:t>  1. Data cleaning and preprocessing</a:t>
            </a:r>
          </a:p>
          <a:p>
            <a:pPr marL="0" indent="0" algn="just">
              <a:buNone/>
            </a:pPr>
            <a:r>
              <a:rPr lang="en-US" dirty="0"/>
              <a:t>  2. Hypothesis formulation</a:t>
            </a:r>
          </a:p>
          <a:p>
            <a:pPr marL="0" indent="0" algn="just">
              <a:buNone/>
            </a:pPr>
            <a:r>
              <a:rPr lang="en-US" dirty="0"/>
              <a:t>  3. Exploratory Data Analysis (EDA)</a:t>
            </a:r>
          </a:p>
          <a:p>
            <a:pPr marL="0" indent="0" algn="just">
              <a:buNone/>
            </a:pPr>
            <a:r>
              <a:rPr lang="en-US" dirty="0"/>
              <a:t>  4. Visualization of key metrics</a:t>
            </a:r>
          </a:p>
          <a:p>
            <a:pPr marL="0" indent="0" algn="just">
              <a:buNone/>
            </a:pPr>
            <a:r>
              <a:rPr lang="en-US" dirty="0"/>
              <a:t>  5. Business insights and recommendations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26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11CB-5282-FDD9-757D-3A587DAA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Gather and clean the data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BA9A-109F-E869-14DA-159FA7804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/>
              <a:t>Once you have defined the problem or question, you need to gather the data you'll need to analyze. 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This could involve collecting data from various sources or accessing existing data sets. You'll also need to clean the data to ensure it's accurate, complete, and consistent.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5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3C00C-B097-08E1-FA3D-800D4670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Explore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B06-42BF-B396-4FA4-C77EFD40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Once you have your data, you'll need to explore it to get a sense of what it contains. </a:t>
            </a:r>
          </a:p>
          <a:p>
            <a:pPr>
              <a:buClr>
                <a:schemeClr val="tx1"/>
              </a:buClr>
            </a:pPr>
            <a:r>
              <a:rPr lang="en-US" dirty="0"/>
              <a:t>This might involve creating visualizations, calculating basic statistics, or conducting other exploratory analysis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53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707F-818F-4872-BB05-EA0049B8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Formulate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CE10-29D6-818B-A472-1F423B35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32766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1. Some products have the higher profit margin compared to other categories.</a:t>
            </a:r>
          </a:p>
          <a:p>
            <a:pPr>
              <a:buClr>
                <a:schemeClr val="tx1"/>
              </a:buClr>
            </a:pPr>
            <a:r>
              <a:rPr lang="en-US" dirty="0"/>
              <a:t>2. Some region has the highest sales.</a:t>
            </a:r>
          </a:p>
          <a:p>
            <a:pPr>
              <a:buClr>
                <a:schemeClr val="tx1"/>
              </a:buClr>
            </a:pPr>
            <a:r>
              <a:rPr lang="en-US" dirty="0"/>
              <a:t>3. Sales are higher during certain months of the year.</a:t>
            </a:r>
          </a:p>
          <a:p>
            <a:pPr>
              <a:buClr>
                <a:schemeClr val="tx1"/>
              </a:buClr>
            </a:pPr>
            <a:r>
              <a:rPr lang="en-US" dirty="0"/>
              <a:t>4. Profit is higher on weekend than on weekdays.</a:t>
            </a:r>
          </a:p>
        </p:txBody>
      </p:sp>
    </p:spTree>
    <p:extLst>
      <p:ext uri="{BB962C8B-B14F-4D97-AF65-F5344CB8AC3E}">
        <p14:creationId xmlns:p14="http://schemas.microsoft.com/office/powerpoint/2010/main" val="265915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DCEFDF-34D0-3D85-A718-1F72BC70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Test the hypotheses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BA2F-B2AD-EB92-D8AA-AEB21588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i="1" dirty="0"/>
              <a:t>Hypothesis 1: Some products have the higher profit margin compared to other categories.</a:t>
            </a:r>
          </a:p>
          <a:p>
            <a:pPr>
              <a:buClr>
                <a:schemeClr val="tx1"/>
              </a:buClr>
            </a:pPr>
            <a:r>
              <a:rPr lang="en-US" dirty="0"/>
              <a:t>The hypothesis proved that technology products have the highest profit margin of the three categories.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86F9A57-082E-1895-8A3A-CA4E43AD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54" y="819239"/>
            <a:ext cx="5448504" cy="44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76ECCD-9F60-DB21-8D7A-8A538972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Test the hypotheses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E5D5E360-0160-1F59-5C1F-D7D1E2D8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b="1" i="1" dirty="0"/>
              <a:t>Hypothesis 2: Some region has the highest sales.</a:t>
            </a:r>
          </a:p>
          <a:p>
            <a:pPr>
              <a:buClr>
                <a:schemeClr val="tx1"/>
              </a:buClr>
            </a:pPr>
            <a:r>
              <a:rPr lang="en-US" dirty="0"/>
              <a:t>The hypothesis proved that the west region has the highest sales.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31C7BC-7AC3-4175-E6DE-5F4CF2CF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53" y="812507"/>
            <a:ext cx="5461780" cy="44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13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1129</TotalTime>
  <Words>488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</vt:lpstr>
      <vt:lpstr>Gill Sans MT</vt:lpstr>
      <vt:lpstr>Gallery</vt:lpstr>
      <vt:lpstr>PowerPoint Presentation</vt:lpstr>
      <vt:lpstr>Objective</vt:lpstr>
      <vt:lpstr>Dataset Overview</vt:lpstr>
      <vt:lpstr>Tools &amp; Methodology</vt:lpstr>
      <vt:lpstr>Gather and clean the data</vt:lpstr>
      <vt:lpstr>Explore the data</vt:lpstr>
      <vt:lpstr>Formulate hypotheses</vt:lpstr>
      <vt:lpstr>Test the hypotheses</vt:lpstr>
      <vt:lpstr>Test the hypotheses</vt:lpstr>
      <vt:lpstr>Test the hypotheses</vt:lpstr>
      <vt:lpstr>Test the hypotheses</vt:lpstr>
      <vt:lpstr>Key 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Priyang Bhatt</dc:creator>
  <cp:lastModifiedBy>Yash Rathore</cp:lastModifiedBy>
  <cp:revision>111</cp:revision>
  <dcterms:created xsi:type="dcterms:W3CDTF">2023-03-31T09:54:37Z</dcterms:created>
  <dcterms:modified xsi:type="dcterms:W3CDTF">2025-04-23T11:10:38Z</dcterms:modified>
</cp:coreProperties>
</file>