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59" r:id="rId4"/>
    <p:sldId id="257" r:id="rId5"/>
    <p:sldId id="281" r:id="rId6"/>
    <p:sldId id="263" r:id="rId7"/>
    <p:sldId id="270" r:id="rId8"/>
    <p:sldId id="275" r:id="rId9"/>
    <p:sldId id="273" r:id="rId10"/>
    <p:sldId id="276" r:id="rId11"/>
    <p:sldId id="272" r:id="rId12"/>
    <p:sldId id="282" r:id="rId13"/>
    <p:sldId id="271" r:id="rId14"/>
    <p:sldId id="283" r:id="rId15"/>
    <p:sldId id="284" r:id="rId16"/>
    <p:sldId id="279"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p:cViewPr varScale="1">
        <p:scale>
          <a:sx n="103" d="100"/>
          <a:sy n="103" d="100"/>
        </p:scale>
        <p:origin x="-78" y="330"/>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a:t>Accuracy</a:t>
            </a:r>
            <a:r>
              <a:rPr lang="en-IN" baseline="0"/>
              <a:t> Comparison</a:t>
            </a:r>
            <a:endParaRPr lang="en-IN"/>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Sheet1!$B$1:$B$2</c:f>
              <c:strCache>
                <c:ptCount val="2"/>
                <c:pt idx="0">
                  <c:v>ACCURACY</c:v>
                </c:pt>
                <c:pt idx="1">
                  <c:v>MEAN</c:v>
                </c:pt>
              </c:strCache>
            </c:strRef>
          </c:tx>
          <c:spPr>
            <a:solidFill>
              <a:schemeClr val="accent1"/>
            </a:solidFill>
            <a:ln>
              <a:noFill/>
            </a:ln>
            <a:effectLst/>
          </c:spPr>
          <c:invertIfNegative val="0"/>
          <c:cat>
            <c:strRef>
              <c:f>Sheet1!$A$3:$A$7</c:f>
              <c:strCache>
                <c:ptCount val="5"/>
                <c:pt idx="0">
                  <c:v>Logistic Regression</c:v>
                </c:pt>
                <c:pt idx="1">
                  <c:v>Decision Tree</c:v>
                </c:pt>
                <c:pt idx="2">
                  <c:v>Naïve Bayes</c:v>
                </c:pt>
                <c:pt idx="3">
                  <c:v>KNN</c:v>
                </c:pt>
                <c:pt idx="4">
                  <c:v>K means</c:v>
                </c:pt>
              </c:strCache>
            </c:strRef>
          </c:cat>
          <c:val>
            <c:numRef>
              <c:f>Sheet1!$B$3:$B$7</c:f>
              <c:numCache>
                <c:formatCode>General</c:formatCode>
                <c:ptCount val="5"/>
                <c:pt idx="0">
                  <c:v>0.85123966942148699</c:v>
                </c:pt>
                <c:pt idx="1">
                  <c:v>0.74380165289256195</c:v>
                </c:pt>
                <c:pt idx="2">
                  <c:v>0.75206611570247905</c:v>
                </c:pt>
                <c:pt idx="3">
                  <c:v>0.834710743801652</c:v>
                </c:pt>
                <c:pt idx="4">
                  <c:v>0.80991735537190002</c:v>
                </c:pt>
              </c:numCache>
            </c:numRef>
          </c:val>
          <c:extLst>
            <c:ext xmlns:c16="http://schemas.microsoft.com/office/drawing/2014/chart" uri="{C3380CC4-5D6E-409C-BE32-E72D297353CC}">
              <c16:uniqueId val="{00000000-1435-43E3-B730-9CD2390A1B89}"/>
            </c:ext>
          </c:extLst>
        </c:ser>
        <c:ser>
          <c:idx val="1"/>
          <c:order val="1"/>
          <c:tx>
            <c:strRef>
              <c:f>Sheet1!$C$1:$C$2</c:f>
              <c:strCache>
                <c:ptCount val="2"/>
                <c:pt idx="0">
                  <c:v>ACCURACY</c:v>
                </c:pt>
                <c:pt idx="1">
                  <c:v>MEDIAN</c:v>
                </c:pt>
              </c:strCache>
            </c:strRef>
          </c:tx>
          <c:spPr>
            <a:solidFill>
              <a:schemeClr val="accent2"/>
            </a:solidFill>
            <a:ln>
              <a:noFill/>
            </a:ln>
            <a:effectLst/>
          </c:spPr>
          <c:invertIfNegative val="0"/>
          <c:cat>
            <c:strRef>
              <c:f>Sheet1!$A$3:$A$7</c:f>
              <c:strCache>
                <c:ptCount val="5"/>
                <c:pt idx="0">
                  <c:v>Logistic Regression</c:v>
                </c:pt>
                <c:pt idx="1">
                  <c:v>Decision Tree</c:v>
                </c:pt>
                <c:pt idx="2">
                  <c:v>Naïve Bayes</c:v>
                </c:pt>
                <c:pt idx="3">
                  <c:v>KNN</c:v>
                </c:pt>
                <c:pt idx="4">
                  <c:v>K means</c:v>
                </c:pt>
              </c:strCache>
            </c:strRef>
          </c:cat>
          <c:val>
            <c:numRef>
              <c:f>Sheet1!$C$3:$C$7</c:f>
              <c:numCache>
                <c:formatCode>General</c:formatCode>
                <c:ptCount val="5"/>
                <c:pt idx="0">
                  <c:v>0.85245901639344202</c:v>
                </c:pt>
                <c:pt idx="1">
                  <c:v>0.74380165289256195</c:v>
                </c:pt>
                <c:pt idx="2">
                  <c:v>0.74380165289256195</c:v>
                </c:pt>
                <c:pt idx="3">
                  <c:v>0.834710743801652</c:v>
                </c:pt>
                <c:pt idx="4">
                  <c:v>0.78512396694214803</c:v>
                </c:pt>
              </c:numCache>
            </c:numRef>
          </c:val>
          <c:extLst>
            <c:ext xmlns:c16="http://schemas.microsoft.com/office/drawing/2014/chart" uri="{C3380CC4-5D6E-409C-BE32-E72D297353CC}">
              <c16:uniqueId val="{00000001-1435-43E3-B730-9CD2390A1B89}"/>
            </c:ext>
          </c:extLst>
        </c:ser>
        <c:dLbls>
          <c:showLegendKey val="0"/>
          <c:showVal val="0"/>
          <c:showCatName val="0"/>
          <c:showSerName val="0"/>
          <c:showPercent val="0"/>
          <c:showBubbleSize val="0"/>
        </c:dLbls>
        <c:gapWidth val="199"/>
        <c:axId val="615585760"/>
        <c:axId val="615563712"/>
      </c:barChart>
      <c:catAx>
        <c:axId val="615585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615563712"/>
        <c:crosses val="autoZero"/>
        <c:auto val="1"/>
        <c:lblAlgn val="ctr"/>
        <c:lblOffset val="100"/>
        <c:noMultiLvlLbl val="0"/>
      </c:catAx>
      <c:valAx>
        <c:axId val="61556371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585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a:t>Precision Comparison</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Sheet1!$B$17:$B$18</c:f>
              <c:strCache>
                <c:ptCount val="2"/>
                <c:pt idx="0">
                  <c:v>PRECISION</c:v>
                </c:pt>
                <c:pt idx="1">
                  <c:v>MEAN</c:v>
                </c:pt>
              </c:strCache>
            </c:strRef>
          </c:tx>
          <c:spPr>
            <a:solidFill>
              <a:schemeClr val="accent1"/>
            </a:solidFill>
            <a:ln>
              <a:noFill/>
            </a:ln>
            <a:effectLst/>
          </c:spPr>
          <c:invertIfNegative val="0"/>
          <c:cat>
            <c:strRef>
              <c:f>Sheet1!$A$19:$A$23</c:f>
              <c:strCache>
                <c:ptCount val="5"/>
                <c:pt idx="0">
                  <c:v>Logistic Regression</c:v>
                </c:pt>
                <c:pt idx="1">
                  <c:v>Decision Tree</c:v>
                </c:pt>
                <c:pt idx="2">
                  <c:v>Naïve Bayes</c:v>
                </c:pt>
                <c:pt idx="3">
                  <c:v>KNN</c:v>
                </c:pt>
                <c:pt idx="4">
                  <c:v>K means</c:v>
                </c:pt>
              </c:strCache>
            </c:strRef>
          </c:cat>
          <c:val>
            <c:numRef>
              <c:f>Sheet1!$B$19:$B$23</c:f>
              <c:numCache>
                <c:formatCode>General</c:formatCode>
                <c:ptCount val="5"/>
                <c:pt idx="0">
                  <c:v>0.88059701492537301</c:v>
                </c:pt>
                <c:pt idx="1">
                  <c:v>0.69230769230769196</c:v>
                </c:pt>
                <c:pt idx="2">
                  <c:v>0.71830985915492895</c:v>
                </c:pt>
                <c:pt idx="3">
                  <c:v>0.8</c:v>
                </c:pt>
                <c:pt idx="4">
                  <c:v>0.79104477611940205</c:v>
                </c:pt>
              </c:numCache>
            </c:numRef>
          </c:val>
          <c:extLst>
            <c:ext xmlns:c16="http://schemas.microsoft.com/office/drawing/2014/chart" uri="{C3380CC4-5D6E-409C-BE32-E72D297353CC}">
              <c16:uniqueId val="{00000000-0B59-41F9-8749-CB081844CFB9}"/>
            </c:ext>
          </c:extLst>
        </c:ser>
        <c:ser>
          <c:idx val="1"/>
          <c:order val="1"/>
          <c:tx>
            <c:strRef>
              <c:f>Sheet1!$C$17:$C$18</c:f>
              <c:strCache>
                <c:ptCount val="2"/>
                <c:pt idx="0">
                  <c:v>PRECISION</c:v>
                </c:pt>
                <c:pt idx="1">
                  <c:v>MEDIAN</c:v>
                </c:pt>
              </c:strCache>
            </c:strRef>
          </c:tx>
          <c:spPr>
            <a:solidFill>
              <a:schemeClr val="accent2"/>
            </a:solidFill>
            <a:ln>
              <a:noFill/>
            </a:ln>
            <a:effectLst/>
          </c:spPr>
          <c:invertIfNegative val="0"/>
          <c:cat>
            <c:strRef>
              <c:f>Sheet1!$A$19:$A$23</c:f>
              <c:strCache>
                <c:ptCount val="5"/>
                <c:pt idx="0">
                  <c:v>Logistic Regression</c:v>
                </c:pt>
                <c:pt idx="1">
                  <c:v>Decision Tree</c:v>
                </c:pt>
                <c:pt idx="2">
                  <c:v>Naïve Bayes</c:v>
                </c:pt>
                <c:pt idx="3">
                  <c:v>KNN</c:v>
                </c:pt>
                <c:pt idx="4">
                  <c:v>K means</c:v>
                </c:pt>
              </c:strCache>
            </c:strRef>
          </c:cat>
          <c:val>
            <c:numRef>
              <c:f>Sheet1!$C$19:$C$23</c:f>
              <c:numCache>
                <c:formatCode>General</c:formatCode>
                <c:ptCount val="5"/>
                <c:pt idx="0">
                  <c:v>0.87096774193548299</c:v>
                </c:pt>
                <c:pt idx="1">
                  <c:v>0.70270270270270196</c:v>
                </c:pt>
                <c:pt idx="2">
                  <c:v>0.70833333333333304</c:v>
                </c:pt>
                <c:pt idx="3">
                  <c:v>0.8</c:v>
                </c:pt>
                <c:pt idx="4">
                  <c:v>0.79032258064516103</c:v>
                </c:pt>
              </c:numCache>
            </c:numRef>
          </c:val>
          <c:extLst>
            <c:ext xmlns:c16="http://schemas.microsoft.com/office/drawing/2014/chart" uri="{C3380CC4-5D6E-409C-BE32-E72D297353CC}">
              <c16:uniqueId val="{00000001-0B59-41F9-8749-CB081844CFB9}"/>
            </c:ext>
          </c:extLst>
        </c:ser>
        <c:dLbls>
          <c:showLegendKey val="0"/>
          <c:showVal val="0"/>
          <c:showCatName val="0"/>
          <c:showSerName val="0"/>
          <c:showPercent val="0"/>
          <c:showBubbleSize val="0"/>
        </c:dLbls>
        <c:gapWidth val="199"/>
        <c:axId val="615584512"/>
        <c:axId val="615560384"/>
      </c:barChart>
      <c:catAx>
        <c:axId val="615584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615560384"/>
        <c:crosses val="autoZero"/>
        <c:auto val="1"/>
        <c:lblAlgn val="ctr"/>
        <c:lblOffset val="100"/>
        <c:noMultiLvlLbl val="0"/>
      </c:catAx>
      <c:valAx>
        <c:axId val="61556038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5845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a:t>Recall Comparison</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Sheet1!$B$9:$B$10</c:f>
              <c:strCache>
                <c:ptCount val="2"/>
                <c:pt idx="0">
                  <c:v>RECALL</c:v>
                </c:pt>
                <c:pt idx="1">
                  <c:v>MEAN</c:v>
                </c:pt>
              </c:strCache>
            </c:strRef>
          </c:tx>
          <c:spPr>
            <a:solidFill>
              <a:schemeClr val="accent1"/>
            </a:solidFill>
            <a:ln>
              <a:noFill/>
            </a:ln>
            <a:effectLst/>
          </c:spPr>
          <c:invertIfNegative val="0"/>
          <c:cat>
            <c:strRef>
              <c:f>Sheet1!$A$11:$A$15</c:f>
              <c:strCache>
                <c:ptCount val="5"/>
                <c:pt idx="0">
                  <c:v>Logistic Regression</c:v>
                </c:pt>
                <c:pt idx="1">
                  <c:v>Decision Tree</c:v>
                </c:pt>
                <c:pt idx="2">
                  <c:v>Naïve Bayes</c:v>
                </c:pt>
                <c:pt idx="3">
                  <c:v>KNN</c:v>
                </c:pt>
                <c:pt idx="4">
                  <c:v>K means</c:v>
                </c:pt>
              </c:strCache>
            </c:strRef>
          </c:cat>
          <c:val>
            <c:numRef>
              <c:f>Sheet1!$B$11:$B$15</c:f>
              <c:numCache>
                <c:formatCode>General</c:formatCode>
                <c:ptCount val="5"/>
                <c:pt idx="0">
                  <c:v>0.85507246376811596</c:v>
                </c:pt>
                <c:pt idx="1">
                  <c:v>0.88524590163934402</c:v>
                </c:pt>
                <c:pt idx="2">
                  <c:v>0.83606557377049096</c:v>
                </c:pt>
                <c:pt idx="3">
                  <c:v>0.90322580645161199</c:v>
                </c:pt>
                <c:pt idx="4">
                  <c:v>0.85483870967741904</c:v>
                </c:pt>
              </c:numCache>
            </c:numRef>
          </c:val>
          <c:extLst>
            <c:ext xmlns:c16="http://schemas.microsoft.com/office/drawing/2014/chart" uri="{C3380CC4-5D6E-409C-BE32-E72D297353CC}">
              <c16:uniqueId val="{00000000-AEA3-4615-9D86-9F8D8A12EF3C}"/>
            </c:ext>
          </c:extLst>
        </c:ser>
        <c:ser>
          <c:idx val="1"/>
          <c:order val="1"/>
          <c:tx>
            <c:strRef>
              <c:f>Sheet1!$C$9:$C$10</c:f>
              <c:strCache>
                <c:ptCount val="2"/>
                <c:pt idx="0">
                  <c:v>RECALL</c:v>
                </c:pt>
                <c:pt idx="1">
                  <c:v>MEDIAN</c:v>
                </c:pt>
              </c:strCache>
            </c:strRef>
          </c:tx>
          <c:spPr>
            <a:solidFill>
              <a:schemeClr val="accent2"/>
            </a:solidFill>
            <a:ln>
              <a:noFill/>
            </a:ln>
            <a:effectLst/>
          </c:spPr>
          <c:invertIfNegative val="0"/>
          <c:cat>
            <c:strRef>
              <c:f>Sheet1!$A$11:$A$15</c:f>
              <c:strCache>
                <c:ptCount val="5"/>
                <c:pt idx="0">
                  <c:v>Logistic Regression</c:v>
                </c:pt>
                <c:pt idx="1">
                  <c:v>Decision Tree</c:v>
                </c:pt>
                <c:pt idx="2">
                  <c:v>Naïve Bayes</c:v>
                </c:pt>
                <c:pt idx="3">
                  <c:v>KNN</c:v>
                </c:pt>
                <c:pt idx="4">
                  <c:v>K means</c:v>
                </c:pt>
              </c:strCache>
            </c:strRef>
          </c:cat>
          <c:val>
            <c:numRef>
              <c:f>Sheet1!$C$11:$C$15</c:f>
              <c:numCache>
                <c:formatCode>General</c:formatCode>
                <c:ptCount val="5"/>
                <c:pt idx="0">
                  <c:v>0.84375</c:v>
                </c:pt>
                <c:pt idx="1">
                  <c:v>0.85245901639344202</c:v>
                </c:pt>
                <c:pt idx="2">
                  <c:v>0.83606557377049096</c:v>
                </c:pt>
                <c:pt idx="3">
                  <c:v>0.90322580645161199</c:v>
                </c:pt>
                <c:pt idx="4">
                  <c:v>0.79032258064516103</c:v>
                </c:pt>
              </c:numCache>
            </c:numRef>
          </c:val>
          <c:extLst>
            <c:ext xmlns:c16="http://schemas.microsoft.com/office/drawing/2014/chart" uri="{C3380CC4-5D6E-409C-BE32-E72D297353CC}">
              <c16:uniqueId val="{00000001-AEA3-4615-9D86-9F8D8A12EF3C}"/>
            </c:ext>
          </c:extLst>
        </c:ser>
        <c:dLbls>
          <c:showLegendKey val="0"/>
          <c:showVal val="0"/>
          <c:showCatName val="0"/>
          <c:showSerName val="0"/>
          <c:showPercent val="0"/>
          <c:showBubbleSize val="0"/>
        </c:dLbls>
        <c:gapWidth val="199"/>
        <c:axId val="615574528"/>
        <c:axId val="615574944"/>
      </c:barChart>
      <c:catAx>
        <c:axId val="61557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615574944"/>
        <c:crosses val="autoZero"/>
        <c:auto val="1"/>
        <c:lblAlgn val="ctr"/>
        <c:lblOffset val="100"/>
        <c:noMultiLvlLbl val="0"/>
      </c:catAx>
      <c:valAx>
        <c:axId val="61557494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5745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a:t>F1 Comparison</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Sheet1!$B$25:$B$26</c:f>
              <c:strCache>
                <c:ptCount val="2"/>
                <c:pt idx="0">
                  <c:v>F1</c:v>
                </c:pt>
                <c:pt idx="1">
                  <c:v>MEAN</c:v>
                </c:pt>
              </c:strCache>
            </c:strRef>
          </c:tx>
          <c:spPr>
            <a:solidFill>
              <a:schemeClr val="accent1"/>
            </a:solidFill>
            <a:ln>
              <a:noFill/>
            </a:ln>
            <a:effectLst/>
          </c:spPr>
          <c:invertIfNegative val="0"/>
          <c:cat>
            <c:strRef>
              <c:f>Sheet1!$A$27:$A$31</c:f>
              <c:strCache>
                <c:ptCount val="5"/>
                <c:pt idx="0">
                  <c:v>Logistic Regression</c:v>
                </c:pt>
                <c:pt idx="1">
                  <c:v>Decision Tree</c:v>
                </c:pt>
                <c:pt idx="2">
                  <c:v>Naïve Bayes</c:v>
                </c:pt>
                <c:pt idx="3">
                  <c:v>KNN</c:v>
                </c:pt>
                <c:pt idx="4">
                  <c:v>K means</c:v>
                </c:pt>
              </c:strCache>
            </c:strRef>
          </c:cat>
          <c:val>
            <c:numRef>
              <c:f>Sheet1!$B$27:$B$31</c:f>
              <c:numCache>
                <c:formatCode>General</c:formatCode>
                <c:ptCount val="5"/>
                <c:pt idx="0">
                  <c:v>0.86764705882352899</c:v>
                </c:pt>
                <c:pt idx="1">
                  <c:v>0.77697841726618699</c:v>
                </c:pt>
                <c:pt idx="2">
                  <c:v>0.77272727272727204</c:v>
                </c:pt>
                <c:pt idx="3">
                  <c:v>0.84848484848484795</c:v>
                </c:pt>
                <c:pt idx="4">
                  <c:v>0.82170542635658905</c:v>
                </c:pt>
              </c:numCache>
            </c:numRef>
          </c:val>
          <c:extLst>
            <c:ext xmlns:c16="http://schemas.microsoft.com/office/drawing/2014/chart" uri="{C3380CC4-5D6E-409C-BE32-E72D297353CC}">
              <c16:uniqueId val="{00000000-AABA-41C2-A2D9-74A76E3A0DE7}"/>
            </c:ext>
          </c:extLst>
        </c:ser>
        <c:ser>
          <c:idx val="1"/>
          <c:order val="1"/>
          <c:tx>
            <c:strRef>
              <c:f>Sheet1!$C$25:$C$26</c:f>
              <c:strCache>
                <c:ptCount val="2"/>
                <c:pt idx="0">
                  <c:v>F1</c:v>
                </c:pt>
                <c:pt idx="1">
                  <c:v>MEDIAN</c:v>
                </c:pt>
              </c:strCache>
            </c:strRef>
          </c:tx>
          <c:spPr>
            <a:solidFill>
              <a:schemeClr val="accent2"/>
            </a:solidFill>
            <a:ln>
              <a:noFill/>
            </a:ln>
            <a:effectLst/>
          </c:spPr>
          <c:invertIfNegative val="0"/>
          <c:cat>
            <c:strRef>
              <c:f>Sheet1!$A$27:$A$31</c:f>
              <c:strCache>
                <c:ptCount val="5"/>
                <c:pt idx="0">
                  <c:v>Logistic Regression</c:v>
                </c:pt>
                <c:pt idx="1">
                  <c:v>Decision Tree</c:v>
                </c:pt>
                <c:pt idx="2">
                  <c:v>Naïve Bayes</c:v>
                </c:pt>
                <c:pt idx="3">
                  <c:v>KNN</c:v>
                </c:pt>
                <c:pt idx="4">
                  <c:v>K means</c:v>
                </c:pt>
              </c:strCache>
            </c:strRef>
          </c:cat>
          <c:val>
            <c:numRef>
              <c:f>Sheet1!$C$27:$C$31</c:f>
              <c:numCache>
                <c:formatCode>General</c:formatCode>
                <c:ptCount val="5"/>
                <c:pt idx="0">
                  <c:v>0.85714285714285698</c:v>
                </c:pt>
                <c:pt idx="1">
                  <c:v>0.77037037037037004</c:v>
                </c:pt>
                <c:pt idx="2">
                  <c:v>0.766917293233082</c:v>
                </c:pt>
                <c:pt idx="3">
                  <c:v>0.84848484848484795</c:v>
                </c:pt>
                <c:pt idx="4">
                  <c:v>0.79032258064516103</c:v>
                </c:pt>
              </c:numCache>
            </c:numRef>
          </c:val>
          <c:extLst>
            <c:ext xmlns:c16="http://schemas.microsoft.com/office/drawing/2014/chart" uri="{C3380CC4-5D6E-409C-BE32-E72D297353CC}">
              <c16:uniqueId val="{00000001-AABA-41C2-A2D9-74A76E3A0DE7}"/>
            </c:ext>
          </c:extLst>
        </c:ser>
        <c:dLbls>
          <c:showLegendKey val="0"/>
          <c:showVal val="0"/>
          <c:showCatName val="0"/>
          <c:showSerName val="0"/>
          <c:showPercent val="0"/>
          <c:showBubbleSize val="0"/>
        </c:dLbls>
        <c:gapWidth val="199"/>
        <c:axId val="615565792"/>
        <c:axId val="615561632"/>
      </c:barChart>
      <c:catAx>
        <c:axId val="61556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615561632"/>
        <c:crosses val="autoZero"/>
        <c:auto val="1"/>
        <c:lblAlgn val="ctr"/>
        <c:lblOffset val="100"/>
        <c:noMultiLvlLbl val="0"/>
      </c:catAx>
      <c:valAx>
        <c:axId val="61556163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5657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12/24/2020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dirty="0"/>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dirty="0"/>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43AEF305-2E9C-4E96-9DBA-C0EA46FAD6F4}"/>
              </a:ext>
            </a:extLst>
          </p:cNvPr>
          <p:cNvSpPr txBox="1"/>
          <p:nvPr userDrawn="1"/>
        </p:nvSpPr>
        <p:spPr>
          <a:xfrm>
            <a:off x="11280576" y="6381328"/>
            <a:ext cx="1527696" cy="369332"/>
          </a:xfrm>
          <a:prstGeom prst="rect">
            <a:avLst/>
          </a:prstGeom>
          <a:noFill/>
        </p:spPr>
        <p:txBody>
          <a:bodyPr wrap="square" rtlCol="0">
            <a:spAutoFit/>
          </a:bodyPr>
          <a:lstStyle/>
          <a:p>
            <a:r>
              <a:rPr lang="en-US" dirty="0">
                <a:solidFill>
                  <a:schemeClr val="bg2"/>
                </a:solidFill>
              </a:rPr>
              <a:t>Doge</a:t>
            </a:r>
            <a:endParaRPr lang="en-IN" dirty="0">
              <a:solidFill>
                <a:schemeClr val="bg2"/>
              </a:solidFill>
            </a:endParaRP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dirty="0"/>
          </a:p>
        </p:txBody>
      </p:sp>
      <p:sp>
        <p:nvSpPr>
          <p:cNvPr id="5" name="Date Placeholder 5"/>
          <p:cNvSpPr>
            <a:spLocks noGrp="1"/>
          </p:cNvSpPr>
          <p:nvPr>
            <p:ph type="dt" sz="half" idx="10"/>
          </p:nvPr>
        </p:nvSpPr>
        <p:spPr/>
        <p:txBody>
          <a:bodyPr/>
          <a:lstStyle/>
          <a:p>
            <a:fld id="{B0FE2824-C2A0-4931-BB32-60B24BDBB3CC}" type="datetimeFigureOut">
              <a:rPr lang="en-US" smtClean="0"/>
              <a:t>12/24/2020</a:t>
            </a:fld>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12/24/2020</a:t>
            </a:fld>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12/24/2020</a:t>
            </a:fld>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12/24/2020</a:t>
            </a:fld>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FC7C-B45A-4567-9D98-C20541E27AEF}"/>
              </a:ext>
            </a:extLst>
          </p:cNvPr>
          <p:cNvSpPr>
            <a:spLocks noGrp="1"/>
          </p:cNvSpPr>
          <p:nvPr>
            <p:ph type="title"/>
          </p:nvPr>
        </p:nvSpPr>
        <p:spPr>
          <a:xfrm>
            <a:off x="2711624" y="2708920"/>
            <a:ext cx="6192688" cy="720080"/>
          </a:xfrm>
        </p:spPr>
        <p:txBody>
          <a:bodyPr/>
          <a:lstStyle/>
          <a:p>
            <a:r>
              <a:rPr lang="en-US"/>
              <a:t>Click to edit Master title style</a:t>
            </a:r>
            <a:endParaRPr lang="en-IN"/>
          </a:p>
        </p:txBody>
      </p:sp>
      <p:sp>
        <p:nvSpPr>
          <p:cNvPr id="3" name="Footer Placeholder 2">
            <a:extLst>
              <a:ext uri="{FF2B5EF4-FFF2-40B4-BE49-F238E27FC236}">
                <a16:creationId xmlns:a16="http://schemas.microsoft.com/office/drawing/2014/main" id="{8B8C0995-092E-4238-BBD8-286B657C78BD}"/>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FAEE58AE-6E41-4871-B946-9546BC8B8794}"/>
              </a:ext>
            </a:extLst>
          </p:cNvPr>
          <p:cNvSpPr>
            <a:spLocks noGrp="1"/>
          </p:cNvSpPr>
          <p:nvPr>
            <p:ph type="dt" sz="half" idx="11"/>
          </p:nvPr>
        </p:nvSpPr>
        <p:spPr/>
        <p:txBody>
          <a:bodyPr/>
          <a:lstStyle/>
          <a:p>
            <a:fld id="{B0FE2824-C2A0-4931-BB32-60B24BDBB3CC}" type="datetimeFigureOut">
              <a:rPr lang="en-US" smtClean="0"/>
              <a:pPr/>
              <a:t>12/24/2020</a:t>
            </a:fld>
            <a:endParaRPr lang="en-US" dirty="0"/>
          </a:p>
        </p:txBody>
      </p:sp>
      <p:sp>
        <p:nvSpPr>
          <p:cNvPr id="5" name="Slide Number Placeholder 4">
            <a:extLst>
              <a:ext uri="{FF2B5EF4-FFF2-40B4-BE49-F238E27FC236}">
                <a16:creationId xmlns:a16="http://schemas.microsoft.com/office/drawing/2014/main" id="{1B8B3F87-E2D7-46FB-B769-AE4D3E7B8963}"/>
              </a:ext>
            </a:extLst>
          </p:cNvPr>
          <p:cNvSpPr>
            <a:spLocks noGrp="1"/>
          </p:cNvSpPr>
          <p:nvPr>
            <p:ph type="sldNum" sz="quarter" idx="12"/>
          </p:nvPr>
        </p:nvSpPr>
        <p:spPr/>
        <p:txBody>
          <a:bodyPr/>
          <a:lstStyle/>
          <a:p>
            <a:fld id="{B13333A4-2EF1-4B79-B68C-AB20E66B4822}" type="slidenum">
              <a:rPr lang="en-US" smtClean="0"/>
              <a:pPr/>
              <a:t>‹#›</a:t>
            </a:fld>
            <a:endParaRPr lang="en-US" dirty="0"/>
          </a:p>
        </p:txBody>
      </p:sp>
      <p:sp>
        <p:nvSpPr>
          <p:cNvPr id="9" name="Picture Placeholder 8">
            <a:extLst>
              <a:ext uri="{FF2B5EF4-FFF2-40B4-BE49-F238E27FC236}">
                <a16:creationId xmlns:a16="http://schemas.microsoft.com/office/drawing/2014/main" id="{3876B651-7AE6-4DAC-90BF-3842D1DBC4EA}"/>
              </a:ext>
            </a:extLst>
          </p:cNvPr>
          <p:cNvSpPr>
            <a:spLocks noGrp="1"/>
          </p:cNvSpPr>
          <p:nvPr>
            <p:ph type="pic" sz="quarter" idx="13"/>
          </p:nvPr>
        </p:nvSpPr>
        <p:spPr>
          <a:xfrm>
            <a:off x="192088" y="188913"/>
            <a:ext cx="4391025" cy="2519362"/>
          </a:xfrm>
        </p:spPr>
        <p:txBody>
          <a:bodyPr/>
          <a:lstStyle/>
          <a:p>
            <a:endParaRPr lang="en-IN"/>
          </a:p>
        </p:txBody>
      </p:sp>
      <p:sp>
        <p:nvSpPr>
          <p:cNvPr id="11" name="Picture Placeholder 10">
            <a:extLst>
              <a:ext uri="{FF2B5EF4-FFF2-40B4-BE49-F238E27FC236}">
                <a16:creationId xmlns:a16="http://schemas.microsoft.com/office/drawing/2014/main" id="{7353454F-8252-4B1B-9905-47A4F2FF2600}"/>
              </a:ext>
            </a:extLst>
          </p:cNvPr>
          <p:cNvSpPr>
            <a:spLocks noGrp="1"/>
          </p:cNvSpPr>
          <p:nvPr>
            <p:ph type="pic" sz="quarter" idx="14"/>
          </p:nvPr>
        </p:nvSpPr>
        <p:spPr>
          <a:xfrm>
            <a:off x="7391400" y="188913"/>
            <a:ext cx="4608513" cy="2519362"/>
          </a:xfrm>
        </p:spPr>
        <p:txBody>
          <a:bodyPr/>
          <a:lstStyle/>
          <a:p>
            <a:endParaRPr lang="en-IN"/>
          </a:p>
        </p:txBody>
      </p:sp>
      <p:sp>
        <p:nvSpPr>
          <p:cNvPr id="13" name="Picture Placeholder 12">
            <a:extLst>
              <a:ext uri="{FF2B5EF4-FFF2-40B4-BE49-F238E27FC236}">
                <a16:creationId xmlns:a16="http://schemas.microsoft.com/office/drawing/2014/main" id="{CF4B6ABD-A258-4AA8-8E77-2DFD34382294}"/>
              </a:ext>
            </a:extLst>
          </p:cNvPr>
          <p:cNvSpPr>
            <a:spLocks noGrp="1"/>
          </p:cNvSpPr>
          <p:nvPr>
            <p:ph type="pic" sz="quarter" idx="15"/>
          </p:nvPr>
        </p:nvSpPr>
        <p:spPr>
          <a:xfrm>
            <a:off x="192088" y="3500438"/>
            <a:ext cx="4464050" cy="2665412"/>
          </a:xfrm>
        </p:spPr>
        <p:txBody>
          <a:bodyPr/>
          <a:lstStyle/>
          <a:p>
            <a:endParaRPr lang="en-IN"/>
          </a:p>
        </p:txBody>
      </p:sp>
      <p:sp>
        <p:nvSpPr>
          <p:cNvPr id="15" name="Picture Placeholder 14">
            <a:extLst>
              <a:ext uri="{FF2B5EF4-FFF2-40B4-BE49-F238E27FC236}">
                <a16:creationId xmlns:a16="http://schemas.microsoft.com/office/drawing/2014/main" id="{C18DE78D-4A4F-4F0A-9071-18B464A1E7F6}"/>
              </a:ext>
            </a:extLst>
          </p:cNvPr>
          <p:cNvSpPr>
            <a:spLocks noGrp="1"/>
          </p:cNvSpPr>
          <p:nvPr>
            <p:ph type="pic" sz="quarter" idx="16"/>
          </p:nvPr>
        </p:nvSpPr>
        <p:spPr>
          <a:xfrm>
            <a:off x="7464425" y="3429000"/>
            <a:ext cx="4464050" cy="2665413"/>
          </a:xfrm>
        </p:spPr>
        <p:txBody>
          <a:bodyPr/>
          <a:lstStyle/>
          <a:p>
            <a:endParaRPr lang="en-IN"/>
          </a:p>
        </p:txBody>
      </p:sp>
      <p:sp>
        <p:nvSpPr>
          <p:cNvPr id="17" name="Text Placeholder 16">
            <a:extLst>
              <a:ext uri="{FF2B5EF4-FFF2-40B4-BE49-F238E27FC236}">
                <a16:creationId xmlns:a16="http://schemas.microsoft.com/office/drawing/2014/main" id="{0AABDA83-3BA0-4B5F-8776-1B3F32637143}"/>
              </a:ext>
            </a:extLst>
          </p:cNvPr>
          <p:cNvSpPr>
            <a:spLocks noGrp="1"/>
          </p:cNvSpPr>
          <p:nvPr>
            <p:ph type="body" sz="quarter" idx="17"/>
          </p:nvPr>
        </p:nvSpPr>
        <p:spPr>
          <a:xfrm>
            <a:off x="3000375" y="1700213"/>
            <a:ext cx="1150938" cy="625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Text Placeholder 18">
            <a:extLst>
              <a:ext uri="{FF2B5EF4-FFF2-40B4-BE49-F238E27FC236}">
                <a16:creationId xmlns:a16="http://schemas.microsoft.com/office/drawing/2014/main" id="{55A46713-8EA6-4124-AE50-3F297CAA2B1B}"/>
              </a:ext>
            </a:extLst>
          </p:cNvPr>
          <p:cNvSpPr>
            <a:spLocks noGrp="1"/>
          </p:cNvSpPr>
          <p:nvPr>
            <p:ph type="body" sz="quarter" idx="18"/>
          </p:nvPr>
        </p:nvSpPr>
        <p:spPr>
          <a:xfrm>
            <a:off x="7608888" y="1628775"/>
            <a:ext cx="1150937" cy="625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20">
            <a:extLst>
              <a:ext uri="{FF2B5EF4-FFF2-40B4-BE49-F238E27FC236}">
                <a16:creationId xmlns:a16="http://schemas.microsoft.com/office/drawing/2014/main" id="{B709CD30-3301-40B5-A29E-89EFF8CE7F2B}"/>
              </a:ext>
            </a:extLst>
          </p:cNvPr>
          <p:cNvSpPr>
            <a:spLocks noGrp="1"/>
          </p:cNvSpPr>
          <p:nvPr>
            <p:ph type="body" sz="quarter" idx="19"/>
          </p:nvPr>
        </p:nvSpPr>
        <p:spPr>
          <a:xfrm>
            <a:off x="3287713" y="5084763"/>
            <a:ext cx="1008062" cy="792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22">
            <a:extLst>
              <a:ext uri="{FF2B5EF4-FFF2-40B4-BE49-F238E27FC236}">
                <a16:creationId xmlns:a16="http://schemas.microsoft.com/office/drawing/2014/main" id="{C4CD57C4-840C-4434-B9E6-8CFC8C02814B}"/>
              </a:ext>
            </a:extLst>
          </p:cNvPr>
          <p:cNvSpPr>
            <a:spLocks noGrp="1"/>
          </p:cNvSpPr>
          <p:nvPr>
            <p:ph type="body" sz="quarter" idx="20"/>
          </p:nvPr>
        </p:nvSpPr>
        <p:spPr>
          <a:xfrm>
            <a:off x="7824788" y="5300663"/>
            <a:ext cx="1150937" cy="576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6387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dirty="0"/>
          </a:p>
        </p:txBody>
      </p:sp>
      <p:sp>
        <p:nvSpPr>
          <p:cNvPr id="5" name="Date Placeholder 5"/>
          <p:cNvSpPr>
            <a:spLocks noGrp="1"/>
          </p:cNvSpPr>
          <p:nvPr>
            <p:ph type="dt" sz="half" idx="10"/>
          </p:nvPr>
        </p:nvSpPr>
        <p:spPr/>
        <p:txBody>
          <a:bodyPr/>
          <a:lstStyle/>
          <a:p>
            <a:fld id="{B0FE2824-C2A0-4931-BB32-60B24BDBB3CC}" type="datetimeFigureOut">
              <a:rPr lang="en-US" smtClean="0"/>
              <a:t>12/24/2020</a:t>
            </a:fld>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dirty="0"/>
          </a:p>
        </p:txBody>
      </p:sp>
      <p:sp>
        <p:nvSpPr>
          <p:cNvPr id="7" name="Date Placeholder 7"/>
          <p:cNvSpPr>
            <a:spLocks noGrp="1"/>
          </p:cNvSpPr>
          <p:nvPr>
            <p:ph type="dt" sz="half" idx="10"/>
          </p:nvPr>
        </p:nvSpPr>
        <p:spPr/>
        <p:txBody>
          <a:bodyPr/>
          <a:lstStyle/>
          <a:p>
            <a:fld id="{B0FE2824-C2A0-4931-BB32-60B24BDBB3CC}" type="datetimeFigureOut">
              <a:rPr lang="en-US" smtClean="0"/>
              <a:t>12/24/2020</a:t>
            </a:fld>
            <a:endParaRPr lang="en-US" dirty="0"/>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dirty="0"/>
          </a:p>
        </p:txBody>
      </p:sp>
      <p:sp>
        <p:nvSpPr>
          <p:cNvPr id="3" name="Date Placeholder 3"/>
          <p:cNvSpPr>
            <a:spLocks noGrp="1"/>
          </p:cNvSpPr>
          <p:nvPr>
            <p:ph type="dt" sz="half" idx="10"/>
          </p:nvPr>
        </p:nvSpPr>
        <p:spPr/>
        <p:txBody>
          <a:bodyPr/>
          <a:lstStyle/>
          <a:p>
            <a:fld id="{B0FE2824-C2A0-4931-BB32-60B24BDBB3CC}" type="datetimeFigureOut">
              <a:rPr lang="en-US" smtClean="0"/>
              <a:t>12/24/2020</a:t>
            </a:fld>
            <a:endParaRPr lang="en-US" dirty="0"/>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dirty="0"/>
          </a:p>
        </p:txBody>
      </p:sp>
      <p:sp>
        <p:nvSpPr>
          <p:cNvPr id="2" name="Date Placeholder 2"/>
          <p:cNvSpPr>
            <a:spLocks noGrp="1"/>
          </p:cNvSpPr>
          <p:nvPr>
            <p:ph type="dt" sz="half" idx="10"/>
          </p:nvPr>
        </p:nvSpPr>
        <p:spPr/>
        <p:txBody>
          <a:bodyPr/>
          <a:lstStyle/>
          <a:p>
            <a:fld id="{B0FE2824-C2A0-4931-BB32-60B24BDBB3CC}" type="datetimeFigureOut">
              <a:rPr lang="en-US" smtClean="0"/>
              <a:t>12/24/2020</a:t>
            </a:fld>
            <a:endParaRPr lang="en-US" dirty="0"/>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dirty="0"/>
          </a:p>
        </p:txBody>
      </p:sp>
      <p:sp>
        <p:nvSpPr>
          <p:cNvPr id="5" name="Date Placeholder 5"/>
          <p:cNvSpPr>
            <a:spLocks noGrp="1"/>
          </p:cNvSpPr>
          <p:nvPr>
            <p:ph type="dt" sz="half" idx="10"/>
          </p:nvPr>
        </p:nvSpPr>
        <p:spPr/>
        <p:txBody>
          <a:bodyPr/>
          <a:lstStyle/>
          <a:p>
            <a:fld id="{B0FE2824-C2A0-4931-BB32-60B24BDBB3CC}" type="datetimeFigureOut">
              <a:rPr lang="en-US" smtClean="0"/>
              <a:t>12/24/2020</a:t>
            </a:fld>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12/24/2020</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
        <p:nvSpPr>
          <p:cNvPr id="8" name="TextBox 7">
            <a:extLst>
              <a:ext uri="{FF2B5EF4-FFF2-40B4-BE49-F238E27FC236}">
                <a16:creationId xmlns:a16="http://schemas.microsoft.com/office/drawing/2014/main" id="{B6ACBD50-D4C6-4A19-A047-4A817E1F9EF5}"/>
              </a:ext>
            </a:extLst>
          </p:cNvPr>
          <p:cNvSpPr txBox="1"/>
          <p:nvPr userDrawn="1"/>
        </p:nvSpPr>
        <p:spPr>
          <a:xfrm>
            <a:off x="11092520" y="6176963"/>
            <a:ext cx="1527696" cy="369332"/>
          </a:xfrm>
          <a:prstGeom prst="rect">
            <a:avLst/>
          </a:prstGeom>
          <a:noFill/>
        </p:spPr>
        <p:txBody>
          <a:bodyPr wrap="square" rtlCol="0">
            <a:spAutoFit/>
          </a:bodyPr>
          <a:lstStyle/>
          <a:p>
            <a:r>
              <a:rPr lang="en-US" dirty="0">
                <a:solidFill>
                  <a:schemeClr val="tx1">
                    <a:lumMod val="95000"/>
                  </a:schemeClr>
                </a:solidFill>
              </a:rPr>
              <a:t>Doge</a:t>
            </a:r>
            <a:endParaRPr lang="en-IN" dirty="0">
              <a:solidFill>
                <a:schemeClr val="tx1">
                  <a:lumMod val="95000"/>
                </a:schemeClr>
              </a:solidFill>
            </a:endParaRPr>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28" y="3926738"/>
            <a:ext cx="10515598" cy="1158446"/>
          </a:xfrm>
        </p:spPr>
        <p:txBody>
          <a:bodyPr/>
          <a:lstStyle/>
          <a:p>
            <a:r>
              <a:rPr lang="en-US" dirty="0"/>
              <a:t>Heart Attack Prediction</a:t>
            </a:r>
          </a:p>
        </p:txBody>
      </p:sp>
      <p:sp>
        <p:nvSpPr>
          <p:cNvPr id="3" name="Subtitle 2"/>
          <p:cNvSpPr>
            <a:spLocks noGrp="1"/>
          </p:cNvSpPr>
          <p:nvPr>
            <p:ph type="subTitle" idx="1"/>
          </p:nvPr>
        </p:nvSpPr>
        <p:spPr>
          <a:xfrm>
            <a:off x="1127448" y="4509120"/>
            <a:ext cx="11064552" cy="1512168"/>
          </a:xfrm>
        </p:spPr>
        <p:txBody>
          <a:bodyPr>
            <a:normAutofit fontScale="25000" lnSpcReduction="20000"/>
          </a:bodyPr>
          <a:lstStyle/>
          <a:p>
            <a:pPr algn="r">
              <a:lnSpc>
                <a:spcPct val="107000"/>
              </a:lnSpc>
              <a:spcAft>
                <a:spcPts val="800"/>
              </a:spcAft>
            </a:pPr>
            <a:r>
              <a:rPr lang="en-IN" sz="6400" dirty="0">
                <a:effectLst/>
                <a:latin typeface="Bahnschrift Light" panose="020B0502040204020203" pitchFamily="34" charset="0"/>
                <a:ea typeface="Calibri" panose="020F0502020204030204" pitchFamily="34" charset="0"/>
                <a:cs typeface="Times New Roman" panose="02020603050405020304" pitchFamily="18" charset="0"/>
              </a:rPr>
              <a:t>Group Members: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6400" dirty="0">
                <a:effectLst/>
                <a:latin typeface="Bahnschrift Light" panose="020B0502040204020203" pitchFamily="34" charset="0"/>
                <a:ea typeface="Calibri" panose="020F0502020204030204" pitchFamily="34" charset="0"/>
                <a:cs typeface="Times New Roman" panose="02020603050405020304" pitchFamily="18" charset="0"/>
              </a:rPr>
              <a:t>  Adish Bhagwat</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6400" dirty="0">
                <a:effectLst/>
                <a:latin typeface="Bahnschrift Light" panose="020B0502040204020203" pitchFamily="34" charset="0"/>
                <a:ea typeface="Calibri" panose="020F0502020204030204" pitchFamily="34" charset="0"/>
                <a:cs typeface="Times New Roman" panose="02020603050405020304" pitchFamily="18" charset="0"/>
              </a:rPr>
              <a:t>                                               Yashowardhan Samdhani</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6400" dirty="0">
                <a:effectLst/>
                <a:latin typeface="Bahnschrift Light" panose="020B0502040204020203" pitchFamily="34" charset="0"/>
                <a:ea typeface="Calibri" panose="020F0502020204030204" pitchFamily="34" charset="0"/>
                <a:cs typeface="Times New Roman" panose="02020603050405020304" pitchFamily="18" charset="0"/>
              </a:rPr>
              <a:t>                                                                Arya Srivastava</a:t>
            </a:r>
          </a:p>
          <a:p>
            <a:pPr algn="r">
              <a:lnSpc>
                <a:spcPct val="107000"/>
              </a:lnSpc>
              <a:spcAft>
                <a:spcPts val="800"/>
              </a:spcAft>
            </a:pPr>
            <a:r>
              <a:rPr lang="en-IN" sz="6400" dirty="0">
                <a:latin typeface="Bahnschrift Light" panose="020B0502040204020203" pitchFamily="34" charset="0"/>
                <a:ea typeface="Calibri" panose="020F0502020204030204" pitchFamily="34" charset="0"/>
                <a:cs typeface="Times New Roman" panose="02020603050405020304" pitchFamily="18" charset="0"/>
              </a:rPr>
              <a:t>Sanjith</a:t>
            </a:r>
            <a:r>
              <a:rPr lang="en-IN" sz="6400" dirty="0">
                <a:effectLst/>
                <a:latin typeface="Bahnschrift Light" panose="020B0502040204020203" pitchFamily="34" charset="0"/>
                <a:ea typeface="Calibri" panose="020F0502020204030204" pitchFamily="34" charset="0"/>
                <a:cs typeface="Times New Roman" panose="02020603050405020304" pitchFamily="18" charset="0"/>
              </a:rPr>
              <a: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                                                                          S. Sanjith</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A4C14A7-BF98-4AE2-9651-C2FB01606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140" y="154599"/>
            <a:ext cx="4389789" cy="3060000"/>
          </a:xfrm>
          <a:prstGeom prst="rect">
            <a:avLst/>
          </a:prstGeom>
        </p:spPr>
      </p:pic>
      <p:pic>
        <p:nvPicPr>
          <p:cNvPr id="13" name="Picture 12">
            <a:extLst>
              <a:ext uri="{FF2B5EF4-FFF2-40B4-BE49-F238E27FC236}">
                <a16:creationId xmlns:a16="http://schemas.microsoft.com/office/drawing/2014/main" id="{BB94A670-562E-4E46-9CBB-C1EE2FAC8975}"/>
              </a:ext>
            </a:extLst>
          </p:cNvPr>
          <p:cNvPicPr>
            <a:picLocks noChangeAspect="1"/>
          </p:cNvPicPr>
          <p:nvPr/>
        </p:nvPicPr>
        <p:blipFill>
          <a:blip r:embed="rId3"/>
          <a:stretch>
            <a:fillRect/>
          </a:stretch>
        </p:blipFill>
        <p:spPr>
          <a:xfrm>
            <a:off x="1058140" y="3320111"/>
            <a:ext cx="4389789" cy="3060000"/>
          </a:xfrm>
          <a:prstGeom prst="rect">
            <a:avLst/>
          </a:prstGeom>
        </p:spPr>
      </p:pic>
      <p:pic>
        <p:nvPicPr>
          <p:cNvPr id="14" name="Picture 13">
            <a:extLst>
              <a:ext uri="{FF2B5EF4-FFF2-40B4-BE49-F238E27FC236}">
                <a16:creationId xmlns:a16="http://schemas.microsoft.com/office/drawing/2014/main" id="{8ABFE1F8-C407-41EB-BCB2-F221DA505D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072" y="3321328"/>
            <a:ext cx="4287484" cy="3060000"/>
          </a:xfrm>
          <a:prstGeom prst="rect">
            <a:avLst/>
          </a:prstGeom>
          <a:solidFill>
            <a:schemeClr val="tx1"/>
          </a:solidFill>
        </p:spPr>
      </p:pic>
      <p:pic>
        <p:nvPicPr>
          <p:cNvPr id="15" name="Picture 14">
            <a:extLst>
              <a:ext uri="{FF2B5EF4-FFF2-40B4-BE49-F238E27FC236}">
                <a16:creationId xmlns:a16="http://schemas.microsoft.com/office/drawing/2014/main" id="{DAF547DE-808D-4F49-AFDC-54B89635B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3681" y="154599"/>
            <a:ext cx="4287875" cy="3060000"/>
          </a:xfrm>
          <a:prstGeom prst="rect">
            <a:avLst/>
          </a:prstGeom>
          <a:solidFill>
            <a:schemeClr val="tx1"/>
          </a:solidFill>
        </p:spPr>
      </p:pic>
    </p:spTree>
    <p:extLst>
      <p:ext uri="{BB962C8B-B14F-4D97-AF65-F5344CB8AC3E}">
        <p14:creationId xmlns:p14="http://schemas.microsoft.com/office/powerpoint/2010/main" val="349577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7583-FB74-4545-AF29-27111D93651A}"/>
              </a:ext>
            </a:extLst>
          </p:cNvPr>
          <p:cNvSpPr>
            <a:spLocks noGrp="1"/>
          </p:cNvSpPr>
          <p:nvPr>
            <p:ph type="title"/>
          </p:nvPr>
        </p:nvSpPr>
        <p:spPr/>
        <p:txBody>
          <a:bodyPr/>
          <a:lstStyle/>
          <a:p>
            <a:r>
              <a:rPr lang="en-US" dirty="0"/>
              <a:t>Naive bayes</a:t>
            </a:r>
            <a:endParaRPr lang="en-IN" dirty="0"/>
          </a:p>
        </p:txBody>
      </p:sp>
      <p:sp>
        <p:nvSpPr>
          <p:cNvPr id="3" name="Content Placeholder 2">
            <a:extLst>
              <a:ext uri="{FF2B5EF4-FFF2-40B4-BE49-F238E27FC236}">
                <a16:creationId xmlns:a16="http://schemas.microsoft.com/office/drawing/2014/main" id="{CF8C3136-68E4-45C2-8EE5-67D493569AF2}"/>
              </a:ext>
            </a:extLst>
          </p:cNvPr>
          <p:cNvSpPr>
            <a:spLocks noGrp="1"/>
          </p:cNvSpPr>
          <p:nvPr>
            <p:ph sz="half" idx="1"/>
          </p:nvPr>
        </p:nvSpPr>
        <p:spPr/>
        <p:txBody>
          <a:bodyPr>
            <a:normAutofit/>
          </a:bodyPr>
          <a:lstStyle/>
          <a:p>
            <a:r>
              <a:rPr lang="en-US" dirty="0"/>
              <a:t>It is a classification technique based on Bayes’ Theorem. </a:t>
            </a:r>
          </a:p>
          <a:p>
            <a:r>
              <a:rPr lang="en-US" dirty="0"/>
              <a:t>This extension of naive Bayes we have used is called Gaussian Naive Bayes. </a:t>
            </a:r>
          </a:p>
          <a:p>
            <a:r>
              <a:rPr lang="en-US" dirty="0"/>
              <a:t>The Gaussian (or Normal distribution) is the easiest to work with.</a:t>
            </a:r>
            <a:endParaRPr lang="en-IN" dirty="0"/>
          </a:p>
        </p:txBody>
      </p:sp>
      <p:pic>
        <p:nvPicPr>
          <p:cNvPr id="5128" name="Picture 8">
            <a:extLst>
              <a:ext uri="{FF2B5EF4-FFF2-40B4-BE49-F238E27FC236}">
                <a16:creationId xmlns:a16="http://schemas.microsoft.com/office/drawing/2014/main" id="{AB5F59E8-E1B7-41F7-878F-40C4499EE1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82358" y="2011685"/>
            <a:ext cx="4781550" cy="105727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1635D26B-32F2-4FAA-AB3D-78CF6C261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3477419"/>
            <a:ext cx="581025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2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4B4C2E-87E7-4C3F-9C66-A5CF5C172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79" y="138443"/>
            <a:ext cx="4341341" cy="3060000"/>
          </a:xfrm>
          <a:prstGeom prst="rect">
            <a:avLst/>
          </a:prstGeom>
          <a:solidFill>
            <a:schemeClr val="tx1"/>
          </a:solidFill>
        </p:spPr>
      </p:pic>
      <p:pic>
        <p:nvPicPr>
          <p:cNvPr id="3" name="Picture 2" descr="Chart&#10;&#10;Description automatically generated">
            <a:extLst>
              <a:ext uri="{FF2B5EF4-FFF2-40B4-BE49-F238E27FC236}">
                <a16:creationId xmlns:a16="http://schemas.microsoft.com/office/drawing/2014/main" id="{89F89FF6-330E-495A-A317-2B1EB6679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080" y="138443"/>
            <a:ext cx="4243212" cy="3060000"/>
          </a:xfrm>
          <a:prstGeom prst="rect">
            <a:avLst/>
          </a:prstGeom>
          <a:solidFill>
            <a:schemeClr val="tx1"/>
          </a:solidFill>
        </p:spPr>
      </p:pic>
      <p:pic>
        <p:nvPicPr>
          <p:cNvPr id="4" name="Picture 3">
            <a:extLst>
              <a:ext uri="{FF2B5EF4-FFF2-40B4-BE49-F238E27FC236}">
                <a16:creationId xmlns:a16="http://schemas.microsoft.com/office/drawing/2014/main" id="{0237E064-CABF-41C6-AD09-A5FDCC85052C}"/>
              </a:ext>
            </a:extLst>
          </p:cNvPr>
          <p:cNvPicPr>
            <a:picLocks noChangeAspect="1"/>
          </p:cNvPicPr>
          <p:nvPr/>
        </p:nvPicPr>
        <p:blipFill>
          <a:blip r:embed="rId4"/>
          <a:stretch>
            <a:fillRect/>
          </a:stretch>
        </p:blipFill>
        <p:spPr>
          <a:xfrm>
            <a:off x="1034579" y="3249320"/>
            <a:ext cx="4341341" cy="3060000"/>
          </a:xfrm>
          <a:prstGeom prst="rect">
            <a:avLst/>
          </a:prstGeom>
        </p:spPr>
      </p:pic>
      <p:pic>
        <p:nvPicPr>
          <p:cNvPr id="5" name="Picture 4">
            <a:extLst>
              <a:ext uri="{FF2B5EF4-FFF2-40B4-BE49-F238E27FC236}">
                <a16:creationId xmlns:a16="http://schemas.microsoft.com/office/drawing/2014/main" id="{314FE652-F003-463D-AB2C-53674BF1C5BC}"/>
              </a:ext>
            </a:extLst>
          </p:cNvPr>
          <p:cNvPicPr>
            <a:picLocks noChangeAspect="1"/>
          </p:cNvPicPr>
          <p:nvPr/>
        </p:nvPicPr>
        <p:blipFill>
          <a:blip r:embed="rId5"/>
          <a:stretch>
            <a:fillRect/>
          </a:stretch>
        </p:blipFill>
        <p:spPr>
          <a:xfrm>
            <a:off x="6816080" y="3249320"/>
            <a:ext cx="4243212" cy="3060000"/>
          </a:xfrm>
          <a:prstGeom prst="rect">
            <a:avLst/>
          </a:prstGeom>
        </p:spPr>
      </p:pic>
    </p:spTree>
    <p:extLst>
      <p:ext uri="{BB962C8B-B14F-4D97-AF65-F5344CB8AC3E}">
        <p14:creationId xmlns:p14="http://schemas.microsoft.com/office/powerpoint/2010/main" val="57698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1A29-5FAF-4252-AC5B-72BE468617C0}"/>
              </a:ext>
            </a:extLst>
          </p:cNvPr>
          <p:cNvSpPr>
            <a:spLocks noGrp="1"/>
          </p:cNvSpPr>
          <p:nvPr>
            <p:ph type="title"/>
          </p:nvPr>
        </p:nvSpPr>
        <p:spPr/>
        <p:txBody>
          <a:bodyPr/>
          <a:lstStyle/>
          <a:p>
            <a:r>
              <a:rPr lang="en-US" dirty="0"/>
              <a:t>K Nearest Neighbor</a:t>
            </a:r>
            <a:endParaRPr lang="en-IN" dirty="0"/>
          </a:p>
        </p:txBody>
      </p:sp>
      <p:sp>
        <p:nvSpPr>
          <p:cNvPr id="3" name="Content Placeholder 2">
            <a:extLst>
              <a:ext uri="{FF2B5EF4-FFF2-40B4-BE49-F238E27FC236}">
                <a16:creationId xmlns:a16="http://schemas.microsoft.com/office/drawing/2014/main" id="{CE161EC5-DC3B-4054-A64E-EF518BD0FCC1}"/>
              </a:ext>
            </a:extLst>
          </p:cNvPr>
          <p:cNvSpPr>
            <a:spLocks noGrp="1"/>
          </p:cNvSpPr>
          <p:nvPr>
            <p:ph sz="half" idx="1"/>
          </p:nvPr>
        </p:nvSpPr>
        <p:spPr/>
        <p:txBody>
          <a:bodyPr>
            <a:normAutofit/>
          </a:bodyPr>
          <a:lstStyle/>
          <a:p>
            <a:r>
              <a:rPr lang="en-US" dirty="0"/>
              <a:t>A k-nearest-neighbor algorithm, (K-NN), is an approach to data classification.</a:t>
            </a:r>
          </a:p>
          <a:p>
            <a:r>
              <a:rPr lang="en-US" dirty="0"/>
              <a:t>It estimates how likely a data point is to be a member of one group.</a:t>
            </a:r>
            <a:endParaRPr lang="en-IN" dirty="0"/>
          </a:p>
        </p:txBody>
      </p:sp>
      <p:pic>
        <p:nvPicPr>
          <p:cNvPr id="6" name="Content Placeholder 5">
            <a:extLst>
              <a:ext uri="{FF2B5EF4-FFF2-40B4-BE49-F238E27FC236}">
                <a16:creationId xmlns:a16="http://schemas.microsoft.com/office/drawing/2014/main" id="{BD20B1F5-D319-4B89-B26D-A165917EF6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2064" y="1548894"/>
            <a:ext cx="5029200" cy="3760211"/>
          </a:xfrm>
        </p:spPr>
      </p:pic>
    </p:spTree>
    <p:extLst>
      <p:ext uri="{BB962C8B-B14F-4D97-AF65-F5344CB8AC3E}">
        <p14:creationId xmlns:p14="http://schemas.microsoft.com/office/powerpoint/2010/main" val="411391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B68EB3-7786-4508-9221-058B74899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116632"/>
            <a:ext cx="4341840" cy="3060000"/>
          </a:xfrm>
          <a:prstGeom prst="rect">
            <a:avLst/>
          </a:prstGeom>
          <a:solidFill>
            <a:schemeClr val="tx1"/>
          </a:solidFill>
        </p:spPr>
      </p:pic>
      <p:pic>
        <p:nvPicPr>
          <p:cNvPr id="3" name="Picture 2">
            <a:extLst>
              <a:ext uri="{FF2B5EF4-FFF2-40B4-BE49-F238E27FC236}">
                <a16:creationId xmlns:a16="http://schemas.microsoft.com/office/drawing/2014/main" id="{BCB7F2F3-7475-4336-AAEF-65A622C61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930" y="116632"/>
            <a:ext cx="4251622" cy="3060000"/>
          </a:xfrm>
          <a:prstGeom prst="rect">
            <a:avLst/>
          </a:prstGeom>
          <a:solidFill>
            <a:schemeClr val="tx1"/>
          </a:solidFill>
        </p:spPr>
      </p:pic>
      <p:pic>
        <p:nvPicPr>
          <p:cNvPr id="4" name="Picture 3">
            <a:extLst>
              <a:ext uri="{FF2B5EF4-FFF2-40B4-BE49-F238E27FC236}">
                <a16:creationId xmlns:a16="http://schemas.microsoft.com/office/drawing/2014/main" id="{12C92E6F-73A2-4311-881C-0591594D25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231" y="3249320"/>
            <a:ext cx="4341840" cy="3060000"/>
          </a:xfrm>
          <a:prstGeom prst="rect">
            <a:avLst/>
          </a:prstGeom>
          <a:solidFill>
            <a:schemeClr val="tx1"/>
          </a:solidFill>
        </p:spPr>
      </p:pic>
      <p:pic>
        <p:nvPicPr>
          <p:cNvPr id="5" name="Picture 4">
            <a:extLst>
              <a:ext uri="{FF2B5EF4-FFF2-40B4-BE49-F238E27FC236}">
                <a16:creationId xmlns:a16="http://schemas.microsoft.com/office/drawing/2014/main" id="{B74BA546-D772-4EA8-A1FE-F4FAF9055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2930" y="3248640"/>
            <a:ext cx="4251622" cy="3060000"/>
          </a:xfrm>
          <a:prstGeom prst="rect">
            <a:avLst/>
          </a:prstGeom>
          <a:solidFill>
            <a:schemeClr val="tx1"/>
          </a:solidFill>
        </p:spPr>
      </p:pic>
    </p:spTree>
    <p:extLst>
      <p:ext uri="{BB962C8B-B14F-4D97-AF65-F5344CB8AC3E}">
        <p14:creationId xmlns:p14="http://schemas.microsoft.com/office/powerpoint/2010/main" val="136044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1A29-5FAF-4252-AC5B-72BE468617C0}"/>
              </a:ext>
            </a:extLst>
          </p:cNvPr>
          <p:cNvSpPr>
            <a:spLocks noGrp="1"/>
          </p:cNvSpPr>
          <p:nvPr>
            <p:ph type="title"/>
          </p:nvPr>
        </p:nvSpPr>
        <p:spPr/>
        <p:txBody>
          <a:bodyPr/>
          <a:lstStyle/>
          <a:p>
            <a:r>
              <a:rPr lang="en-US" dirty="0"/>
              <a:t>K-Means</a:t>
            </a:r>
            <a:endParaRPr lang="en-IN" dirty="0"/>
          </a:p>
        </p:txBody>
      </p:sp>
      <p:sp>
        <p:nvSpPr>
          <p:cNvPr id="3" name="Content Placeholder 2">
            <a:extLst>
              <a:ext uri="{FF2B5EF4-FFF2-40B4-BE49-F238E27FC236}">
                <a16:creationId xmlns:a16="http://schemas.microsoft.com/office/drawing/2014/main" id="{CE161EC5-DC3B-4054-A64E-EF518BD0FCC1}"/>
              </a:ext>
            </a:extLst>
          </p:cNvPr>
          <p:cNvSpPr>
            <a:spLocks noGrp="1"/>
          </p:cNvSpPr>
          <p:nvPr>
            <p:ph sz="half" idx="1"/>
          </p:nvPr>
        </p:nvSpPr>
        <p:spPr/>
        <p:txBody>
          <a:bodyPr>
            <a:normAutofit/>
          </a:bodyPr>
          <a:lstStyle/>
          <a:p>
            <a:r>
              <a:rPr lang="en-US" dirty="0"/>
              <a:t>k-means clustering is a method that aims to partition n observations into k clusters </a:t>
            </a:r>
          </a:p>
          <a:p>
            <a:r>
              <a:rPr lang="en-US" dirty="0"/>
              <a:t>In K-Means each observation belongs to the cluster with the nearest mean </a:t>
            </a:r>
            <a:endParaRPr lang="en-IN" dirty="0"/>
          </a:p>
        </p:txBody>
      </p:sp>
      <p:pic>
        <p:nvPicPr>
          <p:cNvPr id="7" name="Picture 6">
            <a:extLst>
              <a:ext uri="{FF2B5EF4-FFF2-40B4-BE49-F238E27FC236}">
                <a16:creationId xmlns:a16="http://schemas.microsoft.com/office/drawing/2014/main" id="{86B6F8FA-B362-4914-AA42-9EC87262B327}"/>
              </a:ext>
            </a:extLst>
          </p:cNvPr>
          <p:cNvPicPr/>
          <p:nvPr/>
        </p:nvPicPr>
        <p:blipFill>
          <a:blip r:embed="rId2">
            <a:extLst>
              <a:ext uri="{28A0092B-C50C-407E-A947-70E740481C1C}">
                <a14:useLocalDpi xmlns:a14="http://schemas.microsoft.com/office/drawing/2010/main" val="0"/>
              </a:ext>
            </a:extLst>
          </a:blip>
          <a:stretch>
            <a:fillRect/>
          </a:stretch>
        </p:blipFill>
        <p:spPr>
          <a:xfrm>
            <a:off x="6324602" y="2066925"/>
            <a:ext cx="5523230" cy="2724150"/>
          </a:xfrm>
          <a:prstGeom prst="rect">
            <a:avLst/>
          </a:prstGeom>
        </p:spPr>
      </p:pic>
    </p:spTree>
    <p:extLst>
      <p:ext uri="{BB962C8B-B14F-4D97-AF65-F5344CB8AC3E}">
        <p14:creationId xmlns:p14="http://schemas.microsoft.com/office/powerpoint/2010/main" val="122887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4E46B46-8585-429A-AAF7-ACEF297BB991}"/>
              </a:ext>
            </a:extLst>
          </p:cNvPr>
          <p:cNvGraphicFramePr/>
          <p:nvPr>
            <p:extLst>
              <p:ext uri="{D42A27DB-BD31-4B8C-83A1-F6EECF244321}">
                <p14:modId xmlns:p14="http://schemas.microsoft.com/office/powerpoint/2010/main" val="600691877"/>
              </p:ext>
            </p:extLst>
          </p:nvPr>
        </p:nvGraphicFramePr>
        <p:xfrm>
          <a:off x="0" y="0"/>
          <a:ext cx="5835650" cy="3087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3DB48C0-9A7B-4437-A63F-C0E407FD683A}"/>
              </a:ext>
            </a:extLst>
          </p:cNvPr>
          <p:cNvGraphicFramePr/>
          <p:nvPr>
            <p:extLst>
              <p:ext uri="{D42A27DB-BD31-4B8C-83A1-F6EECF244321}">
                <p14:modId xmlns:p14="http://schemas.microsoft.com/office/powerpoint/2010/main" val="681882029"/>
              </p:ext>
            </p:extLst>
          </p:nvPr>
        </p:nvGraphicFramePr>
        <p:xfrm>
          <a:off x="6356985" y="0"/>
          <a:ext cx="5835015" cy="3088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529ADFE-9D21-4EEE-A69C-ED9E5346E324}"/>
              </a:ext>
            </a:extLst>
          </p:cNvPr>
          <p:cNvGraphicFramePr/>
          <p:nvPr>
            <p:extLst>
              <p:ext uri="{D42A27DB-BD31-4B8C-83A1-F6EECF244321}">
                <p14:modId xmlns:p14="http://schemas.microsoft.com/office/powerpoint/2010/main" val="4258604456"/>
              </p:ext>
            </p:extLst>
          </p:nvPr>
        </p:nvGraphicFramePr>
        <p:xfrm>
          <a:off x="0" y="3769360"/>
          <a:ext cx="5835015" cy="30886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D8FE7DBB-4633-4E52-A7E2-4004D5F05B7F}"/>
              </a:ext>
            </a:extLst>
          </p:cNvPr>
          <p:cNvGraphicFramePr/>
          <p:nvPr>
            <p:extLst>
              <p:ext uri="{D42A27DB-BD31-4B8C-83A1-F6EECF244321}">
                <p14:modId xmlns:p14="http://schemas.microsoft.com/office/powerpoint/2010/main" val="40142505"/>
              </p:ext>
            </p:extLst>
          </p:nvPr>
        </p:nvGraphicFramePr>
        <p:xfrm>
          <a:off x="6356985" y="3769360"/>
          <a:ext cx="5835015" cy="30886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9279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F572-9160-4A70-B1EE-5460A521E9E0}"/>
              </a:ext>
            </a:extLst>
          </p:cNvPr>
          <p:cNvSpPr>
            <a:spLocks noGrp="1"/>
          </p:cNvSpPr>
          <p:nvPr>
            <p:ph type="title"/>
          </p:nvPr>
        </p:nvSpPr>
        <p:spPr/>
        <p:txBody>
          <a:bodyPr/>
          <a:lstStyle/>
          <a:p>
            <a:r>
              <a:rPr lang="en-US" dirty="0"/>
              <a:t>Future scope of Improvement</a:t>
            </a:r>
            <a:endParaRPr lang="en-IN" dirty="0"/>
          </a:p>
        </p:txBody>
      </p:sp>
      <p:sp>
        <p:nvSpPr>
          <p:cNvPr id="3" name="Content Placeholder 2">
            <a:extLst>
              <a:ext uri="{FF2B5EF4-FFF2-40B4-BE49-F238E27FC236}">
                <a16:creationId xmlns:a16="http://schemas.microsoft.com/office/drawing/2014/main" id="{FD9BA2C4-C502-49C7-B67C-0904DC49B9BE}"/>
              </a:ext>
            </a:extLst>
          </p:cNvPr>
          <p:cNvSpPr>
            <a:spLocks noGrp="1"/>
          </p:cNvSpPr>
          <p:nvPr>
            <p:ph idx="1"/>
          </p:nvPr>
        </p:nvSpPr>
        <p:spPr/>
        <p:txBody>
          <a:bodyPr>
            <a:normAutofit/>
          </a:bodyPr>
          <a:lstStyle/>
          <a:p>
            <a:pPr marL="0" indent="0" algn="just">
              <a:lnSpc>
                <a:spcPct val="115000"/>
              </a:lnSpc>
              <a:spcBef>
                <a:spcPts val="500"/>
              </a:spcBef>
              <a:spcAft>
                <a:spcPts val="100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project includes only a small sample set and works through only 5 models. Keeping that in mind:</a:t>
            </a:r>
          </a:p>
          <a:p>
            <a:pPr marL="342900" lvl="0" indent="-342900" algn="just">
              <a:lnSpc>
                <a:spcPct val="115000"/>
              </a:lnSpc>
              <a:spcBef>
                <a:spcPts val="500"/>
              </a:spcBef>
              <a:spcAft>
                <a:spcPts val="1000"/>
              </a:spcAft>
              <a:buFont typeface="Wingdings" panose="05000000000000000000" pitchFamily="2"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project can be bettered by the collection and implementation of more data with more accurate values.</a:t>
            </a:r>
          </a:p>
          <a:p>
            <a:pPr marL="342900" lvl="0" indent="-342900" algn="just">
              <a:lnSpc>
                <a:spcPct val="115000"/>
              </a:lnSpc>
              <a:spcBef>
                <a:spcPts val="500"/>
              </a:spcBef>
              <a:spcAft>
                <a:spcPts val="1000"/>
              </a:spcAft>
              <a:buFont typeface="Wingdings" panose="05000000000000000000" pitchFamily="2"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dataset can also be passes through more models to check their compatibility to check which model suits the dataset the best.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940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576E-A8DE-4D49-84F7-B6C0FFF219D8}"/>
              </a:ext>
            </a:extLst>
          </p:cNvPr>
          <p:cNvSpPr>
            <a:spLocks noGrp="1"/>
          </p:cNvSpPr>
          <p:nvPr>
            <p:ph type="title"/>
          </p:nvPr>
        </p:nvSpPr>
        <p:spPr/>
        <p:txBody>
          <a:bodyPr/>
          <a:lstStyle/>
          <a:p>
            <a:r>
              <a:rPr lang="en-US" dirty="0"/>
              <a:t>Acknowledgement</a:t>
            </a:r>
            <a:endParaRPr lang="en-IN" dirty="0"/>
          </a:p>
        </p:txBody>
      </p:sp>
      <p:sp>
        <p:nvSpPr>
          <p:cNvPr id="3" name="Content Placeholder 2">
            <a:extLst>
              <a:ext uri="{FF2B5EF4-FFF2-40B4-BE49-F238E27FC236}">
                <a16:creationId xmlns:a16="http://schemas.microsoft.com/office/drawing/2014/main" id="{D414C80F-2D07-4E43-AF84-B793C173297F}"/>
              </a:ext>
            </a:extLst>
          </p:cNvPr>
          <p:cNvSpPr>
            <a:spLocks noGrp="1"/>
          </p:cNvSpPr>
          <p:nvPr>
            <p:ph idx="1"/>
          </p:nvPr>
        </p:nvSpPr>
        <p:spPr/>
        <p:txBody>
          <a:bodyPr/>
          <a:lstStyle/>
          <a:p>
            <a:pPr marL="0" indent="0" algn="just">
              <a:lnSpc>
                <a:spcPct val="115000"/>
              </a:lnSpc>
              <a:spcBef>
                <a:spcPts val="500"/>
              </a:spcBef>
              <a:spcAft>
                <a:spcPts val="100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 take this opportunity to express my gratitude and deep regards to my faculty Prof. Arnab Chakraborty for his exemplary guidance, monitoring and constant encouragement throughout the course of the project. The blessing, help and guidance given by him from time to time shall carry me a long way in the journey of life on which I am about to embark.</a:t>
            </a:r>
          </a:p>
          <a:p>
            <a:pPr marL="0" indent="0" algn="just">
              <a:lnSpc>
                <a:spcPct val="115000"/>
              </a:lnSpc>
              <a:spcBef>
                <a:spcPts val="500"/>
              </a:spcBef>
              <a:spcAft>
                <a:spcPts val="100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 am obligated to my project team members for the valuable information provided by them in their respective fields. I am grateful for their cooperation during the period of my assignment</a:t>
            </a:r>
          </a:p>
          <a:p>
            <a:pPr marL="0" indent="0" algn="just">
              <a:spcBef>
                <a:spcPts val="500"/>
              </a:spcBef>
              <a:buNone/>
            </a:pP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spcBef>
                <a:spcPts val="500"/>
              </a:spcBef>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Yashowardhan Samdhani</a:t>
            </a:r>
          </a:p>
          <a:p>
            <a:pPr marL="0" indent="0" algn="just">
              <a:spcBef>
                <a:spcPts val="500"/>
              </a:spcBef>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Adish Bhagwat</a:t>
            </a:r>
          </a:p>
          <a:p>
            <a:pPr marL="0" indent="0" algn="just">
              <a:spcBef>
                <a:spcPts val="500"/>
              </a:spcBef>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Arya Srivastav</a:t>
            </a:r>
          </a:p>
          <a:p>
            <a:pPr marL="0" indent="0" algn="just">
              <a:spcBef>
                <a:spcPts val="500"/>
              </a:spcBef>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 Sanjith</a:t>
            </a:r>
          </a:p>
          <a:p>
            <a:endParaRPr lang="en-IN" dirty="0"/>
          </a:p>
        </p:txBody>
      </p:sp>
    </p:spTree>
    <p:extLst>
      <p:ext uri="{BB962C8B-B14F-4D97-AF65-F5344CB8AC3E}">
        <p14:creationId xmlns:p14="http://schemas.microsoft.com/office/powerpoint/2010/main" val="160994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4496-CF75-463C-893C-03158CBEC5FE}"/>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768C019A-75E8-497F-B054-6D903E9F2742}"/>
              </a:ext>
            </a:extLst>
          </p:cNvPr>
          <p:cNvSpPr>
            <a:spLocks noGrp="1"/>
          </p:cNvSpPr>
          <p:nvPr>
            <p:ph idx="1"/>
          </p:nvPr>
        </p:nvSpPr>
        <p:spPr/>
        <p:txBody>
          <a:bodyPr>
            <a:normAutofit lnSpcReduction="10000"/>
          </a:bodyPr>
          <a:lstStyle/>
          <a:p>
            <a:pPr algn="l" rtl="0" fontAlgn="base">
              <a:buFont typeface="Arial" panose="020B0604020202020204" pitchFamily="34" charset="0"/>
              <a:buChar char="•"/>
            </a:pPr>
            <a:r>
              <a:rPr lang="en-US" b="1" i="0" u="none" strike="noStrike" dirty="0">
                <a:solidFill>
                  <a:srgbClr val="FFFFFF"/>
                </a:solidFill>
                <a:effectLst/>
                <a:latin typeface="Calibri" panose="020F0502020204030204" pitchFamily="34" charset="0"/>
              </a:rPr>
              <a:t>Project Objective &amp; Scope</a:t>
            </a:r>
            <a:r>
              <a:rPr lang="en-US" b="0" i="0" dirty="0">
                <a:solidFill>
                  <a:srgbClr val="FFFFFF"/>
                </a:solidFill>
                <a:effectLst/>
                <a:latin typeface="Calibri" panose="020F0502020204030204" pitchFamily="34"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FFFFFF"/>
                </a:solidFill>
                <a:effectLst/>
                <a:latin typeface="Calibri" panose="020F0502020204030204" pitchFamily="34" charset="0"/>
              </a:rPr>
              <a:t>Data Description</a:t>
            </a:r>
            <a:r>
              <a:rPr lang="en-US" b="0" i="0" dirty="0">
                <a:solidFill>
                  <a:srgbClr val="FFFFFF"/>
                </a:solidFill>
                <a:effectLst/>
                <a:latin typeface="Calibri" panose="020F0502020204030204" pitchFamily="34" charset="0"/>
              </a:rPr>
              <a:t>​       </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FFFFFF"/>
                </a:solidFill>
                <a:effectLst/>
                <a:latin typeface="Calibri" panose="020F0502020204030204" pitchFamily="34" charset="0"/>
              </a:rPr>
              <a:t>Methodology</a:t>
            </a:r>
            <a:r>
              <a:rPr lang="en-US" b="0" i="0" dirty="0">
                <a:solidFill>
                  <a:srgbClr val="FFFFFF"/>
                </a:solidFill>
                <a:effectLst/>
                <a:latin typeface="Calibri" panose="020F0502020204030204" pitchFamily="34"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FFFFFF"/>
                </a:solidFill>
                <a:effectLst/>
                <a:latin typeface="Calibri" panose="020F0502020204030204" pitchFamily="34" charset="0"/>
              </a:rPr>
              <a:t>Data Preprocessing</a:t>
            </a:r>
            <a:r>
              <a:rPr lang="en-US" b="0" i="0" dirty="0">
                <a:solidFill>
                  <a:srgbClr val="FFFFFF"/>
                </a:solidFill>
                <a:effectLst/>
                <a:latin typeface="Calibri" panose="020F0502020204030204" pitchFamily="34"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FFFFFF"/>
                </a:solidFill>
                <a:effectLst/>
                <a:latin typeface="Calibri" panose="020F0502020204030204" pitchFamily="34" charset="0"/>
              </a:rPr>
              <a:t>Models Used</a:t>
            </a:r>
            <a:r>
              <a:rPr lang="en-US" b="0" i="0" dirty="0">
                <a:solidFill>
                  <a:srgbClr val="FFFFFF"/>
                </a:solidFill>
                <a:effectLst/>
                <a:latin typeface="Calibri" panose="020F0502020204030204" pitchFamily="34"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FFFFFF"/>
                </a:solidFill>
                <a:effectLst/>
                <a:latin typeface="Calibri" panose="020F0502020204030204" pitchFamily="34" charset="0"/>
              </a:rPr>
              <a:t>Accuracy Comparison</a:t>
            </a:r>
            <a:r>
              <a:rPr lang="en-US" b="0" i="0" dirty="0">
                <a:solidFill>
                  <a:srgbClr val="FFFFFF"/>
                </a:solidFill>
                <a:effectLst/>
                <a:latin typeface="Calibri" panose="020F0502020204030204" pitchFamily="34"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FFFFFF"/>
                </a:solidFill>
                <a:effectLst/>
                <a:latin typeface="Calibri" panose="020F0502020204030204" pitchFamily="34" charset="0"/>
              </a:rPr>
              <a:t>Inference</a:t>
            </a:r>
            <a:r>
              <a:rPr lang="en-US" b="0" i="0" dirty="0">
                <a:solidFill>
                  <a:srgbClr val="FFFFFF"/>
                </a:solidFill>
                <a:effectLst/>
                <a:latin typeface="Calibri" panose="020F0502020204030204" pitchFamily="34" charset="0"/>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FFFFFF"/>
                </a:solidFill>
                <a:effectLst/>
                <a:latin typeface="Calibri" panose="020F0502020204030204" pitchFamily="34" charset="0"/>
              </a:rPr>
              <a:t>Future Scope of Improvements</a:t>
            </a:r>
            <a:r>
              <a:rPr lang="en-US" b="0" i="0" dirty="0">
                <a:solidFill>
                  <a:srgbClr val="FFFFFF"/>
                </a:solidFill>
                <a:effectLst/>
                <a:latin typeface="Calibri" panose="020F0502020204030204" pitchFamily="34" charset="0"/>
              </a:rPr>
              <a:t>​</a:t>
            </a:r>
            <a:endParaRPr lang="en-IN" b="0" i="0" dirty="0">
              <a:solidFill>
                <a:srgbClr val="FFFFFF"/>
              </a:solidFill>
              <a:effectLst/>
              <a:latin typeface="Calibri" panose="020F0502020204030204" pitchFamily="34" charset="0"/>
            </a:endParaRPr>
          </a:p>
          <a:p>
            <a:pPr algn="l" rtl="0" fontAlgn="base">
              <a:buFont typeface="Arial" panose="020B0604020202020204" pitchFamily="34" charset="0"/>
              <a:buChar char="•"/>
            </a:pPr>
            <a:r>
              <a:rPr lang="en-IN" dirty="0">
                <a:solidFill>
                  <a:srgbClr val="FFFFFF"/>
                </a:solidFill>
                <a:latin typeface="Calibri" panose="020F0502020204030204" pitchFamily="34" charset="0"/>
              </a:rPr>
              <a:t>Acknowledgement </a:t>
            </a:r>
            <a:endParaRPr lang="en-US" b="0" i="0" dirty="0">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12725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9C39-927C-48BF-ADCD-80E12640105E}"/>
              </a:ext>
            </a:extLst>
          </p:cNvPr>
          <p:cNvSpPr>
            <a:spLocks noGrp="1"/>
          </p:cNvSpPr>
          <p:nvPr>
            <p:ph type="title"/>
          </p:nvPr>
        </p:nvSpPr>
        <p:spPr/>
        <p:txBody>
          <a:bodyPr/>
          <a:lstStyle/>
          <a:p>
            <a:r>
              <a:rPr lang="en-US" dirty="0"/>
              <a:t>Project Objective</a:t>
            </a:r>
            <a:endParaRPr lang="en-IN" dirty="0"/>
          </a:p>
        </p:txBody>
      </p:sp>
      <p:sp>
        <p:nvSpPr>
          <p:cNvPr id="3" name="Content Placeholder 2">
            <a:extLst>
              <a:ext uri="{FF2B5EF4-FFF2-40B4-BE49-F238E27FC236}">
                <a16:creationId xmlns:a16="http://schemas.microsoft.com/office/drawing/2014/main" id="{597EEA42-0D18-4288-854B-FB1025EBF156}"/>
              </a:ext>
            </a:extLst>
          </p:cNvPr>
          <p:cNvSpPr>
            <a:spLocks noGrp="1"/>
          </p:cNvSpPr>
          <p:nvPr>
            <p:ph idx="1"/>
          </p:nvPr>
        </p:nvSpPr>
        <p:spPr/>
        <p:txBody>
          <a:bodyPr>
            <a:normAutofit/>
          </a:bodyPr>
          <a:lstStyle/>
          <a:p>
            <a:pPr>
              <a:spcAft>
                <a:spcPts val="1200"/>
              </a:spcAft>
              <a:buFont typeface="Wingdings" panose="05000000000000000000" pitchFamily="2" charset="2"/>
              <a:buChar char="Ø"/>
            </a:pPr>
            <a:r>
              <a:rPr lang="en-US" dirty="0">
                <a:latin typeface="+mj-lt"/>
              </a:rPr>
              <a:t>Objective : </a:t>
            </a:r>
          </a:p>
          <a:p>
            <a:pPr lvl="1">
              <a:buFont typeface="Wingdings" panose="05000000000000000000" pitchFamily="2" charset="2"/>
              <a:buChar char="Ø"/>
            </a:pPr>
            <a:r>
              <a:rPr lang="en-IN" dirty="0">
                <a:latin typeface="+mj-lt"/>
              </a:rPr>
              <a:t>Given : A data containing several reports of patients</a:t>
            </a:r>
          </a:p>
          <a:p>
            <a:pPr lvl="1">
              <a:buFont typeface="Wingdings" panose="05000000000000000000" pitchFamily="2" charset="2"/>
              <a:buChar char="Ø"/>
            </a:pPr>
            <a:r>
              <a:rPr lang="en-IN" dirty="0">
                <a:latin typeface="+mj-lt"/>
              </a:rPr>
              <a:t>Objective : To predict weather a heart attack occurs to a patient </a:t>
            </a:r>
          </a:p>
          <a:p>
            <a:pPr lvl="1">
              <a:buFont typeface="Wingdings" panose="05000000000000000000" pitchFamily="2" charset="2"/>
              <a:buChar char="Ø"/>
            </a:pPr>
            <a:r>
              <a:rPr lang="en-IN" dirty="0">
                <a:latin typeface="+mj-lt"/>
              </a:rPr>
              <a:t>Finally : </a:t>
            </a:r>
            <a:r>
              <a:rPr lang="en-US" dirty="0">
                <a:latin typeface="+mj-lt"/>
              </a:rPr>
              <a:t>Analyze and predict the probability of a heart attack</a:t>
            </a:r>
          </a:p>
          <a:p>
            <a:pPr>
              <a:spcAft>
                <a:spcPts val="1800"/>
              </a:spcAft>
              <a:buFont typeface="Wingdings" panose="05000000000000000000" pitchFamily="2" charset="2"/>
              <a:buChar char="Ø"/>
            </a:pPr>
            <a:r>
              <a:rPr lang="en-US" dirty="0">
                <a:latin typeface="+mj-lt"/>
              </a:rPr>
              <a:t>Scope :</a:t>
            </a:r>
          </a:p>
          <a:p>
            <a:pPr lvl="1">
              <a:lnSpc>
                <a:spcPct val="110000"/>
              </a:lnSpc>
              <a:spcBef>
                <a:spcPts val="400"/>
              </a:spcBef>
              <a:spcAft>
                <a:spcPts val="800"/>
              </a:spcAft>
              <a:buFont typeface="Wingdings" panose="05000000000000000000" pitchFamily="2" charset="2"/>
              <a:buChar char="Ø"/>
            </a:pPr>
            <a:r>
              <a:rPr lang="en-IN" sz="1600" dirty="0">
                <a:effectLst>
                  <a:outerShdw blurRad="38100" dist="25400" dir="5400000" algn="ctr">
                    <a:srgbClr val="6E747A">
                      <a:alpha val="43000"/>
                    </a:srgbClr>
                  </a:outerShdw>
                </a:effectLst>
                <a:latin typeface="+mj-lt"/>
                <a:ea typeface="Calibri" panose="020F0502020204030204" pitchFamily="34" charset="0"/>
                <a:cs typeface="Times New Roman" panose="02020603050405020304" pitchFamily="18" charset="0"/>
              </a:rPr>
              <a:t>L</a:t>
            </a:r>
            <a:r>
              <a:rPr lang="en-IN" sz="1600" dirty="0">
                <a:ln>
                  <a:noFill/>
                </a:ln>
                <a:effectLst>
                  <a:outerShdw blurRad="38100" dist="25400" dir="5400000" algn="ctr">
                    <a:srgbClr val="6E747A">
                      <a:alpha val="43000"/>
                    </a:srgbClr>
                  </a:outerShdw>
                </a:effectLst>
                <a:latin typeface="+mj-lt"/>
                <a:ea typeface="Calibri" panose="020F0502020204030204" pitchFamily="34" charset="0"/>
                <a:cs typeface="Times New Roman" panose="02020603050405020304" pitchFamily="18" charset="0"/>
              </a:rPr>
              <a:t>ess error prone prediction of the occurrence of a heart attack</a:t>
            </a:r>
            <a:endParaRPr lang="en-IN" sz="1600" dirty="0">
              <a:effectLst/>
              <a:latin typeface="+mj-lt"/>
              <a:ea typeface="Calibri" panose="020F0502020204030204" pitchFamily="34" charset="0"/>
              <a:cs typeface="Times New Roman" panose="02020603050405020304" pitchFamily="18" charset="0"/>
            </a:endParaRPr>
          </a:p>
          <a:p>
            <a:pPr lvl="1">
              <a:lnSpc>
                <a:spcPct val="110000"/>
              </a:lnSpc>
              <a:spcBef>
                <a:spcPts val="400"/>
              </a:spcBef>
              <a:spcAft>
                <a:spcPts val="800"/>
              </a:spcAft>
              <a:buFont typeface="Wingdings" panose="05000000000000000000" pitchFamily="2" charset="2"/>
              <a:buChar char="Ø"/>
            </a:pPr>
            <a:r>
              <a:rPr lang="en-IN" sz="1600" dirty="0">
                <a:ln>
                  <a:noFill/>
                </a:ln>
                <a:effectLst>
                  <a:outerShdw blurRad="38100" dist="25400" dir="5400000" algn="ctr">
                    <a:srgbClr val="6E747A">
                      <a:alpha val="43000"/>
                    </a:srgbClr>
                  </a:outerShdw>
                </a:effectLst>
                <a:latin typeface="+mj-lt"/>
                <a:ea typeface="Calibri" panose="020F0502020204030204" pitchFamily="34" charset="0"/>
                <a:cs typeface="Times New Roman" panose="02020603050405020304" pitchFamily="18" charset="0"/>
              </a:rPr>
              <a:t>Cuts down the time taken for going through report data</a:t>
            </a:r>
            <a:endParaRPr lang="en-IN" sz="1600" dirty="0">
              <a:effectLst/>
              <a:latin typeface="+mj-lt"/>
              <a:ea typeface="Calibri" panose="020F0502020204030204" pitchFamily="34" charset="0"/>
              <a:cs typeface="Times New Roman" panose="02020603050405020304" pitchFamily="18" charset="0"/>
            </a:endParaRPr>
          </a:p>
          <a:p>
            <a:pPr lvl="1">
              <a:lnSpc>
                <a:spcPct val="110000"/>
              </a:lnSpc>
              <a:spcBef>
                <a:spcPts val="400"/>
              </a:spcBef>
              <a:spcAft>
                <a:spcPts val="800"/>
              </a:spcAft>
              <a:buFont typeface="Wingdings" panose="05000000000000000000" pitchFamily="2" charset="2"/>
              <a:buChar char="Ø"/>
            </a:pPr>
            <a:r>
              <a:rPr lang="en-IN" sz="1600" dirty="0">
                <a:ln>
                  <a:noFill/>
                </a:ln>
                <a:effectLst>
                  <a:outerShdw blurRad="38100" dist="25400" dir="5400000" algn="ctr">
                    <a:srgbClr val="6E747A">
                      <a:alpha val="43000"/>
                    </a:srgbClr>
                  </a:outerShdw>
                </a:effectLst>
                <a:latin typeface="+mj-lt"/>
                <a:ea typeface="Calibri" panose="020F0502020204030204" pitchFamily="34" charset="0"/>
                <a:cs typeface="Times New Roman" panose="02020603050405020304" pitchFamily="18" charset="0"/>
              </a:rPr>
              <a:t>Helps and informs Doctors whether a patient is in need of much attention or can be attended to without haste. </a:t>
            </a:r>
            <a:endParaRPr lang="en-IN" sz="1600" dirty="0">
              <a:effectLst/>
              <a:latin typeface="+mj-l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9865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DF4E-6169-4392-90D9-4D50746E0F75}"/>
              </a:ext>
            </a:extLst>
          </p:cNvPr>
          <p:cNvSpPr>
            <a:spLocks noGrp="1"/>
          </p:cNvSpPr>
          <p:nvPr>
            <p:ph type="title"/>
          </p:nvPr>
        </p:nvSpPr>
        <p:spPr>
          <a:xfrm>
            <a:off x="839788" y="122141"/>
            <a:ext cx="10515600" cy="1145224"/>
          </a:xfrm>
        </p:spPr>
        <p:txBody>
          <a:bodyPr/>
          <a:lstStyle/>
          <a:p>
            <a:r>
              <a:rPr lang="en-US" dirty="0"/>
              <a:t>Data Description</a:t>
            </a:r>
            <a:endParaRPr lang="en-IN" dirty="0"/>
          </a:p>
        </p:txBody>
      </p:sp>
      <p:sp>
        <p:nvSpPr>
          <p:cNvPr id="3" name="Text Placeholder 2">
            <a:extLst>
              <a:ext uri="{FF2B5EF4-FFF2-40B4-BE49-F238E27FC236}">
                <a16:creationId xmlns:a16="http://schemas.microsoft.com/office/drawing/2014/main" id="{546289F8-25E4-48E7-AB2D-6D6048617EB3}"/>
              </a:ext>
            </a:extLst>
          </p:cNvPr>
          <p:cNvSpPr>
            <a:spLocks noGrp="1"/>
          </p:cNvSpPr>
          <p:nvPr>
            <p:ph type="body" idx="1"/>
          </p:nvPr>
        </p:nvSpPr>
        <p:spPr>
          <a:xfrm>
            <a:off x="840025" y="1267365"/>
            <a:ext cx="5029200" cy="685800"/>
          </a:xfrm>
        </p:spPr>
        <p:txBody>
          <a:bodyPr/>
          <a:lstStyle/>
          <a:p>
            <a:r>
              <a:rPr lang="en-US" dirty="0"/>
              <a:t>Attribute information</a:t>
            </a:r>
            <a:endParaRPr lang="en-IN" dirty="0"/>
          </a:p>
        </p:txBody>
      </p:sp>
      <p:sp>
        <p:nvSpPr>
          <p:cNvPr id="4" name="Content Placeholder 3">
            <a:extLst>
              <a:ext uri="{FF2B5EF4-FFF2-40B4-BE49-F238E27FC236}">
                <a16:creationId xmlns:a16="http://schemas.microsoft.com/office/drawing/2014/main" id="{3FB0EDD8-BA89-426A-B9C5-C480B91B9780}"/>
              </a:ext>
            </a:extLst>
          </p:cNvPr>
          <p:cNvSpPr>
            <a:spLocks noGrp="1"/>
          </p:cNvSpPr>
          <p:nvPr>
            <p:ph sz="half" idx="2"/>
          </p:nvPr>
        </p:nvSpPr>
        <p:spPr>
          <a:xfrm>
            <a:off x="836612" y="1915572"/>
            <a:ext cx="5029200" cy="3675063"/>
          </a:xfrm>
        </p:spPr>
        <p:txBody>
          <a:bodyPr>
            <a:noAutofit/>
          </a:bodyPr>
          <a:lstStyle/>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1) Age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2) Sex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3) Chest pain type (4 values)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4) Resting blood pressure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5) Serum cholesterol in mg/dl</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6) Fasting blood sugar &gt; 120 mg/dl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7) Resting electrocardiographic results (values 0,1,2)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8) Maximum heart rate achieved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9) Exercise induced angina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10) </a:t>
            </a:r>
            <a:r>
              <a:rPr lang="en-US" sz="1400" dirty="0">
                <a:solidFill>
                  <a:schemeClr val="tx1">
                    <a:lumMod val="95000"/>
                  </a:schemeClr>
                </a:solidFill>
                <a:latin typeface="Bahnschrift Light" panose="020B0502040204020203" pitchFamily="34" charset="0"/>
                <a:ea typeface="Times New Roman" panose="02020603050405020304" pitchFamily="18" charset="0"/>
              </a:rPr>
              <a:t>Old peak</a:t>
            </a: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 = ST depression induced by exercise relative to rest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11) The slope of the peak exercise ST segment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12) Number of major vessels (0-3) colored by fluoroscopy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13) </a:t>
            </a:r>
            <a:r>
              <a:rPr lang="en-US" sz="1400" dirty="0">
                <a:solidFill>
                  <a:schemeClr val="tx1">
                    <a:lumMod val="95000"/>
                  </a:schemeClr>
                </a:solidFill>
                <a:latin typeface="Bahnschrift Light" panose="020B0502040204020203" pitchFamily="34" charset="0"/>
                <a:ea typeface="Times New Roman" panose="02020603050405020304" pitchFamily="18" charset="0"/>
              </a:rPr>
              <a:t>T</a:t>
            </a: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hal : 0 = normal; 1 = fixed defect; 2 = reversable defect </a:t>
            </a:r>
          </a:p>
          <a:p>
            <a:pPr marL="0" indent="0">
              <a:spcBef>
                <a:spcPts val="600"/>
              </a:spcBef>
              <a:buNone/>
            </a:pPr>
            <a:r>
              <a:rPr lang="en-US" sz="1400" dirty="0">
                <a:solidFill>
                  <a:schemeClr val="tx1">
                    <a:lumMod val="95000"/>
                  </a:schemeClr>
                </a:solidFill>
                <a:effectLst/>
                <a:latin typeface="Bahnschrift Light" panose="020B0502040204020203" pitchFamily="34" charset="0"/>
                <a:ea typeface="Times New Roman" panose="02020603050405020304" pitchFamily="18" charset="0"/>
              </a:rPr>
              <a:t>14) target: 0= less chance of heart attack 1= more chance of heart attack</a:t>
            </a:r>
          </a:p>
        </p:txBody>
      </p:sp>
      <p:sp>
        <p:nvSpPr>
          <p:cNvPr id="5" name="Text Placeholder 4">
            <a:extLst>
              <a:ext uri="{FF2B5EF4-FFF2-40B4-BE49-F238E27FC236}">
                <a16:creationId xmlns:a16="http://schemas.microsoft.com/office/drawing/2014/main" id="{3AD991AA-9584-4EAD-B05D-F527D225F6FA}"/>
              </a:ext>
            </a:extLst>
          </p:cNvPr>
          <p:cNvSpPr>
            <a:spLocks noGrp="1"/>
          </p:cNvSpPr>
          <p:nvPr>
            <p:ph type="body" sz="quarter" idx="3"/>
          </p:nvPr>
        </p:nvSpPr>
        <p:spPr>
          <a:xfrm>
            <a:off x="6322775" y="1267365"/>
            <a:ext cx="5029200" cy="685800"/>
          </a:xfrm>
        </p:spPr>
        <p:txBody>
          <a:bodyPr/>
          <a:lstStyle/>
          <a:p>
            <a:r>
              <a:rPr lang="en-IN" dirty="0"/>
              <a:t>Data Type:</a:t>
            </a:r>
          </a:p>
        </p:txBody>
      </p:sp>
      <p:sp>
        <p:nvSpPr>
          <p:cNvPr id="6" name="Content Placeholder 5">
            <a:extLst>
              <a:ext uri="{FF2B5EF4-FFF2-40B4-BE49-F238E27FC236}">
                <a16:creationId xmlns:a16="http://schemas.microsoft.com/office/drawing/2014/main" id="{B2C29C14-5927-4BA5-960B-DEBE0FF7DDE1}"/>
              </a:ext>
            </a:extLst>
          </p:cNvPr>
          <p:cNvSpPr>
            <a:spLocks noGrp="1"/>
          </p:cNvSpPr>
          <p:nvPr>
            <p:ph sz="quarter" idx="4"/>
          </p:nvPr>
        </p:nvSpPr>
        <p:spPr>
          <a:xfrm>
            <a:off x="6326188" y="1915572"/>
            <a:ext cx="5029200" cy="4274091"/>
          </a:xfrm>
        </p:spPr>
        <p:txBody>
          <a:bodyPr>
            <a:normAutofit fontScale="77500" lnSpcReduction="20000"/>
          </a:bodyPr>
          <a:lstStyle/>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1) Age = Continuous </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2) Sex = Categorical</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3) CP (4 values) = Categorical</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4) Trestbps = Continuous</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5) Chol in mg/dl = Continuous</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6) fbs &gt; 120 mg/dl = Categorical</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7) restecg (values 0,1,2) = Categorical </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8) thalach = Continuous</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9) exang = Categorical</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10) old peak = Continuous</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11) slope = Categorical</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12) ca = Categorical</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marR="90170" indent="0">
              <a:spcBef>
                <a:spcPts val="1200"/>
              </a:spcBef>
              <a:buNone/>
            </a:pP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13) </a:t>
            </a:r>
            <a:r>
              <a:rPr lang="en-IN" sz="1800" dirty="0">
                <a:solidFill>
                  <a:schemeClr val="tx1">
                    <a:lumMod val="95000"/>
                  </a:schemeClr>
                </a:solidFill>
                <a:latin typeface="Bahnschrift Light" panose="020B0502040204020203" pitchFamily="34" charset="0"/>
                <a:ea typeface="Times New Roman" panose="02020603050405020304" pitchFamily="18" charset="0"/>
              </a:rPr>
              <a:t>T</a:t>
            </a:r>
            <a:r>
              <a:rPr lang="en-IN" sz="1800" dirty="0">
                <a:solidFill>
                  <a:schemeClr val="tx1">
                    <a:lumMod val="95000"/>
                  </a:schemeClr>
                </a:solidFill>
                <a:effectLst/>
                <a:latin typeface="Bahnschrift Light" panose="020B0502040204020203" pitchFamily="34" charset="0"/>
                <a:ea typeface="Times New Roman" panose="02020603050405020304" pitchFamily="18" charset="0"/>
              </a:rPr>
              <a:t>hal = Categorical</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indent="0">
              <a:buNone/>
            </a:pPr>
            <a:r>
              <a:rPr lang="en-IN" sz="1800" dirty="0">
                <a:solidFill>
                  <a:schemeClr val="tx1">
                    <a:lumMod val="95000"/>
                  </a:schemeClr>
                </a:solidFill>
                <a:effectLst/>
                <a:latin typeface="Bahnschrift Light" panose="020B0502040204020203" pitchFamily="34" charset="0"/>
                <a:ea typeface="Calibri" panose="020F0502020204030204" pitchFamily="34" charset="0"/>
                <a:cs typeface="Times New Roman" panose="02020603050405020304" pitchFamily="18" charset="0"/>
              </a:rPr>
              <a:t>14) Target = Categorical</a:t>
            </a:r>
            <a:endParaRPr lang="en-IN" dirty="0">
              <a:solidFill>
                <a:schemeClr val="tx1">
                  <a:lumMod val="95000"/>
                </a:schemeClr>
              </a:solidFill>
            </a:endParaRPr>
          </a:p>
        </p:txBody>
      </p:sp>
    </p:spTree>
    <p:extLst>
      <p:ext uri="{BB962C8B-B14F-4D97-AF65-F5344CB8AC3E}">
        <p14:creationId xmlns:p14="http://schemas.microsoft.com/office/powerpoint/2010/main" val="21654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B735-3CB6-44C3-93DD-F35A3B3E88B4}"/>
              </a:ext>
            </a:extLst>
          </p:cNvPr>
          <p:cNvSpPr>
            <a:spLocks noGrp="1"/>
          </p:cNvSpPr>
          <p:nvPr>
            <p:ph type="title"/>
          </p:nvPr>
        </p:nvSpPr>
        <p:spPr>
          <a:xfrm>
            <a:off x="695400" y="0"/>
            <a:ext cx="10515600" cy="836712"/>
          </a:xfrm>
        </p:spPr>
        <p:txBody>
          <a:bodyPr>
            <a:normAutofit/>
          </a:bodyPr>
          <a:lstStyle/>
          <a:p>
            <a:pPr algn="ctr"/>
            <a:r>
              <a:rPr lang="en-US" sz="3600" dirty="0"/>
              <a:t>Data Preprocessing</a:t>
            </a:r>
            <a:endParaRPr lang="en-IN" sz="3600" dirty="0"/>
          </a:p>
        </p:txBody>
      </p:sp>
      <p:pic>
        <p:nvPicPr>
          <p:cNvPr id="4" name="Content Placeholder 3">
            <a:extLst>
              <a:ext uri="{FF2B5EF4-FFF2-40B4-BE49-F238E27FC236}">
                <a16:creationId xmlns:a16="http://schemas.microsoft.com/office/drawing/2014/main" id="{57616C41-563E-4E54-8D86-09E8819E8F68}"/>
              </a:ext>
            </a:extLst>
          </p:cNvPr>
          <p:cNvPicPr>
            <a:picLocks noGrp="1" noChangeAspect="1"/>
          </p:cNvPicPr>
          <p:nvPr>
            <p:ph idx="1"/>
          </p:nvPr>
        </p:nvPicPr>
        <p:blipFill>
          <a:blip r:embed="rId2"/>
          <a:stretch>
            <a:fillRect/>
          </a:stretch>
        </p:blipFill>
        <p:spPr>
          <a:xfrm>
            <a:off x="1054701" y="980728"/>
            <a:ext cx="4537243" cy="2700000"/>
          </a:xfrm>
          <a:prstGeom prst="rect">
            <a:avLst/>
          </a:prstGeom>
        </p:spPr>
      </p:pic>
      <p:pic>
        <p:nvPicPr>
          <p:cNvPr id="5" name="Picture 4">
            <a:extLst>
              <a:ext uri="{FF2B5EF4-FFF2-40B4-BE49-F238E27FC236}">
                <a16:creationId xmlns:a16="http://schemas.microsoft.com/office/drawing/2014/main" id="{5DD0B139-5E62-47BB-A053-B4C15D6DF8A9}"/>
              </a:ext>
            </a:extLst>
          </p:cNvPr>
          <p:cNvPicPr>
            <a:picLocks noChangeAspect="1"/>
          </p:cNvPicPr>
          <p:nvPr/>
        </p:nvPicPr>
        <p:blipFill>
          <a:blip r:embed="rId3"/>
          <a:stretch>
            <a:fillRect/>
          </a:stretch>
        </p:blipFill>
        <p:spPr>
          <a:xfrm>
            <a:off x="6600057" y="980728"/>
            <a:ext cx="4520785" cy="2700000"/>
          </a:xfrm>
          <a:prstGeom prst="rect">
            <a:avLst/>
          </a:prstGeom>
        </p:spPr>
      </p:pic>
      <p:pic>
        <p:nvPicPr>
          <p:cNvPr id="6" name="Content Placeholder 3">
            <a:extLst>
              <a:ext uri="{FF2B5EF4-FFF2-40B4-BE49-F238E27FC236}">
                <a16:creationId xmlns:a16="http://schemas.microsoft.com/office/drawing/2014/main" id="{E1B67151-1056-4F22-81C7-F04CA1592538}"/>
              </a:ext>
            </a:extLst>
          </p:cNvPr>
          <p:cNvPicPr>
            <a:picLocks noChangeAspect="1"/>
          </p:cNvPicPr>
          <p:nvPr/>
        </p:nvPicPr>
        <p:blipFill>
          <a:blip r:embed="rId2"/>
          <a:stretch>
            <a:fillRect/>
          </a:stretch>
        </p:blipFill>
        <p:spPr>
          <a:xfrm>
            <a:off x="1054702" y="3691276"/>
            <a:ext cx="4537242" cy="2700000"/>
          </a:xfrm>
          <a:prstGeom prst="rect">
            <a:avLst/>
          </a:prstGeom>
        </p:spPr>
      </p:pic>
      <p:pic>
        <p:nvPicPr>
          <p:cNvPr id="7" name="Content Placeholder 5">
            <a:extLst>
              <a:ext uri="{FF2B5EF4-FFF2-40B4-BE49-F238E27FC236}">
                <a16:creationId xmlns:a16="http://schemas.microsoft.com/office/drawing/2014/main" id="{576091F9-7D37-406F-A745-A4C02D928AB1}"/>
              </a:ext>
            </a:extLst>
          </p:cNvPr>
          <p:cNvPicPr>
            <a:picLocks noChangeAspect="1"/>
          </p:cNvPicPr>
          <p:nvPr/>
        </p:nvPicPr>
        <p:blipFill>
          <a:blip r:embed="rId3"/>
          <a:stretch>
            <a:fillRect/>
          </a:stretch>
        </p:blipFill>
        <p:spPr>
          <a:xfrm>
            <a:off x="6600056" y="3698984"/>
            <a:ext cx="4520785" cy="2700000"/>
          </a:xfrm>
          <a:prstGeom prst="rect">
            <a:avLst/>
          </a:prstGeom>
        </p:spPr>
      </p:pic>
    </p:spTree>
    <p:extLst>
      <p:ext uri="{BB962C8B-B14F-4D97-AF65-F5344CB8AC3E}">
        <p14:creationId xmlns:p14="http://schemas.microsoft.com/office/powerpoint/2010/main" val="313792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669E-570E-409A-83A4-17F26D8B8713}"/>
              </a:ext>
            </a:extLst>
          </p:cNvPr>
          <p:cNvSpPr>
            <a:spLocks noGrp="1"/>
          </p:cNvSpPr>
          <p:nvPr>
            <p:ph type="title"/>
          </p:nvPr>
        </p:nvSpPr>
        <p:spPr/>
        <p:txBody>
          <a:bodyPr/>
          <a:lstStyle/>
          <a:p>
            <a:pPr algn="ctr"/>
            <a:r>
              <a:rPr lang="en-US" dirty="0"/>
              <a:t>Models Used</a:t>
            </a:r>
            <a:endParaRPr lang="en-IN" dirty="0"/>
          </a:p>
        </p:txBody>
      </p:sp>
      <p:sp>
        <p:nvSpPr>
          <p:cNvPr id="3" name="Content Placeholder 2">
            <a:extLst>
              <a:ext uri="{FF2B5EF4-FFF2-40B4-BE49-F238E27FC236}">
                <a16:creationId xmlns:a16="http://schemas.microsoft.com/office/drawing/2014/main" id="{502ED841-E4E5-4274-9AD5-02FA0A8F0B96}"/>
              </a:ext>
            </a:extLst>
          </p:cNvPr>
          <p:cNvSpPr>
            <a:spLocks noGrp="1"/>
          </p:cNvSpPr>
          <p:nvPr>
            <p:ph idx="1"/>
          </p:nvPr>
        </p:nvSpPr>
        <p:spPr>
          <a:xfrm>
            <a:off x="4907868" y="2096851"/>
            <a:ext cx="2556284" cy="2988333"/>
          </a:xfrm>
        </p:spPr>
        <p:txBody>
          <a:bodyPr>
            <a:noAutofit/>
          </a:bodyPr>
          <a:lstStyle/>
          <a:p>
            <a:pPr marL="0" indent="0">
              <a:buNone/>
            </a:pPr>
            <a:r>
              <a:rPr lang="en-US" sz="2800" dirty="0"/>
              <a:t>Naive Bayes</a:t>
            </a:r>
          </a:p>
          <a:p>
            <a:pPr marL="0" indent="0">
              <a:buNone/>
            </a:pPr>
            <a:r>
              <a:rPr lang="en-US" sz="2800" dirty="0"/>
              <a:t>Decision Tree</a:t>
            </a:r>
          </a:p>
          <a:p>
            <a:pPr marL="0" indent="0">
              <a:buNone/>
            </a:pPr>
            <a:r>
              <a:rPr lang="en-US" sz="2800" dirty="0"/>
              <a:t>Regression</a:t>
            </a:r>
          </a:p>
          <a:p>
            <a:pPr marL="0" indent="0">
              <a:buNone/>
            </a:pPr>
            <a:r>
              <a:rPr lang="en-US" sz="2800" dirty="0"/>
              <a:t>(Logistic)</a:t>
            </a:r>
          </a:p>
          <a:p>
            <a:pPr marL="0" indent="0">
              <a:buNone/>
            </a:pPr>
            <a:r>
              <a:rPr lang="en-US" sz="2800" dirty="0"/>
              <a:t>K – NN</a:t>
            </a:r>
          </a:p>
        </p:txBody>
      </p:sp>
    </p:spTree>
    <p:extLst>
      <p:ext uri="{BB962C8B-B14F-4D97-AF65-F5344CB8AC3E}">
        <p14:creationId xmlns:p14="http://schemas.microsoft.com/office/powerpoint/2010/main" val="36510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343B-D8BA-417B-B26B-F9014DAA66DE}"/>
              </a:ext>
            </a:extLst>
          </p:cNvPr>
          <p:cNvSpPr>
            <a:spLocks noGrp="1"/>
          </p:cNvSpPr>
          <p:nvPr>
            <p:ph type="title"/>
          </p:nvPr>
        </p:nvSpPr>
        <p:spPr/>
        <p:txBody>
          <a:bodyPr/>
          <a:lstStyle/>
          <a:p>
            <a:r>
              <a:rPr lang="en-US" dirty="0"/>
              <a:t>Logistic regression</a:t>
            </a:r>
            <a:endParaRPr lang="en-IN" dirty="0"/>
          </a:p>
        </p:txBody>
      </p:sp>
      <p:sp>
        <p:nvSpPr>
          <p:cNvPr id="3" name="Content Placeholder 2">
            <a:extLst>
              <a:ext uri="{FF2B5EF4-FFF2-40B4-BE49-F238E27FC236}">
                <a16:creationId xmlns:a16="http://schemas.microsoft.com/office/drawing/2014/main" id="{04520657-F05B-462B-BA47-564AEE51EF29}"/>
              </a:ext>
            </a:extLst>
          </p:cNvPr>
          <p:cNvSpPr>
            <a:spLocks noGrp="1"/>
          </p:cNvSpPr>
          <p:nvPr>
            <p:ph sz="half" idx="1"/>
          </p:nvPr>
        </p:nvSpPr>
        <p:spPr/>
        <p:txBody>
          <a:bodyPr>
            <a:normAutofit/>
          </a:bodyPr>
          <a:lstStyle/>
          <a:p>
            <a:r>
              <a:rPr lang="en-US" b="1" i="0" u="none" strike="noStrike" dirty="0">
                <a:solidFill>
                  <a:srgbClr val="FFFFFF"/>
                </a:solidFill>
                <a:effectLst/>
                <a:latin typeface="Calibri" panose="020F0502020204030204" pitchFamily="34" charset="0"/>
              </a:rPr>
              <a:t>Logistic Regression</a:t>
            </a:r>
            <a:r>
              <a:rPr lang="en-US" b="0" i="0" u="none" strike="noStrike" dirty="0">
                <a:solidFill>
                  <a:srgbClr val="FFFFFF"/>
                </a:solidFill>
                <a:effectLst/>
                <a:latin typeface="Calibri" panose="020F0502020204030204" pitchFamily="34" charset="0"/>
              </a:rPr>
              <a:t> is the appropriate regression analysis when the dependent variable is dichotomous (binary).  </a:t>
            </a:r>
          </a:p>
          <a:p>
            <a:r>
              <a:rPr lang="en-US" b="0" i="0" u="none" strike="noStrike" dirty="0">
                <a:solidFill>
                  <a:srgbClr val="FFFFFF"/>
                </a:solidFill>
                <a:effectLst/>
                <a:latin typeface="Calibri" panose="020F0502020204030204" pitchFamily="34" charset="0"/>
              </a:rPr>
              <a:t>Like all regression analyses, the logistic regression is a predictive analysis.  </a:t>
            </a:r>
          </a:p>
        </p:txBody>
      </p:sp>
      <p:pic>
        <p:nvPicPr>
          <p:cNvPr id="6" name="Content Placeholder 5">
            <a:extLst>
              <a:ext uri="{FF2B5EF4-FFF2-40B4-BE49-F238E27FC236}">
                <a16:creationId xmlns:a16="http://schemas.microsoft.com/office/drawing/2014/main" id="{E9437AB1-56EA-4446-8099-19492AEC06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44072" y="649374"/>
            <a:ext cx="5069699" cy="2352501"/>
          </a:xfrm>
        </p:spPr>
      </p:pic>
      <p:pic>
        <p:nvPicPr>
          <p:cNvPr id="4100" name="Picture 4" descr="Logistic Regression with Python. Logistic regression was once the most… |  by ODSC - Open Data Science | Medium">
            <a:extLst>
              <a:ext uri="{FF2B5EF4-FFF2-40B4-BE49-F238E27FC236}">
                <a16:creationId xmlns:a16="http://schemas.microsoft.com/office/drawing/2014/main" id="{1B0F01EB-F11C-4AA7-9405-B62E9AB31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006" y="3140968"/>
            <a:ext cx="5092766"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07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E494ADB-53E0-4343-88C0-F7F1A1B7FE94}"/>
              </a:ext>
            </a:extLst>
          </p:cNvPr>
          <p:cNvPicPr>
            <a:picLocks noChangeAspect="1"/>
          </p:cNvPicPr>
          <p:nvPr/>
        </p:nvPicPr>
        <p:blipFill>
          <a:blip r:embed="rId2"/>
          <a:stretch>
            <a:fillRect/>
          </a:stretch>
        </p:blipFill>
        <p:spPr>
          <a:xfrm>
            <a:off x="1267770" y="155816"/>
            <a:ext cx="4408020" cy="3060000"/>
          </a:xfrm>
          <a:prstGeom prst="rect">
            <a:avLst/>
          </a:prstGeom>
        </p:spPr>
      </p:pic>
      <p:pic>
        <p:nvPicPr>
          <p:cNvPr id="18" name="Picture 17">
            <a:extLst>
              <a:ext uri="{FF2B5EF4-FFF2-40B4-BE49-F238E27FC236}">
                <a16:creationId xmlns:a16="http://schemas.microsoft.com/office/drawing/2014/main" id="{802A96B2-A3D2-46EA-8841-12A0B0278CCF}"/>
              </a:ext>
            </a:extLst>
          </p:cNvPr>
          <p:cNvPicPr/>
          <p:nvPr/>
        </p:nvPicPr>
        <p:blipFill>
          <a:blip r:embed="rId3">
            <a:extLst>
              <a:ext uri="{28A0092B-C50C-407E-A947-70E740481C1C}">
                <a14:useLocalDpi xmlns:a14="http://schemas.microsoft.com/office/drawing/2010/main" val="0"/>
              </a:ext>
            </a:extLst>
          </a:blip>
          <a:stretch>
            <a:fillRect/>
          </a:stretch>
        </p:blipFill>
        <p:spPr>
          <a:xfrm>
            <a:off x="6516211" y="152976"/>
            <a:ext cx="4460240" cy="3060000"/>
          </a:xfrm>
          <a:prstGeom prst="rect">
            <a:avLst/>
          </a:prstGeom>
          <a:solidFill>
            <a:schemeClr val="tx1"/>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Picture 18">
            <a:extLst>
              <a:ext uri="{FF2B5EF4-FFF2-40B4-BE49-F238E27FC236}">
                <a16:creationId xmlns:a16="http://schemas.microsoft.com/office/drawing/2014/main" id="{A3242752-D840-47B2-BE9F-80338896F618}"/>
              </a:ext>
            </a:extLst>
          </p:cNvPr>
          <p:cNvPicPr>
            <a:picLocks noChangeAspect="1"/>
          </p:cNvPicPr>
          <p:nvPr/>
        </p:nvPicPr>
        <p:blipFill rotWithShape="1">
          <a:blip r:embed="rId4"/>
          <a:srcRect l="4035" r="7247"/>
          <a:stretch/>
        </p:blipFill>
        <p:spPr>
          <a:xfrm>
            <a:off x="1267770" y="3343402"/>
            <a:ext cx="4408020" cy="3060000"/>
          </a:xfrm>
          <a:prstGeom prst="rect">
            <a:avLst/>
          </a:prstGeom>
        </p:spPr>
      </p:pic>
      <p:pic>
        <p:nvPicPr>
          <p:cNvPr id="21" name="Picture 20">
            <a:extLst>
              <a:ext uri="{FF2B5EF4-FFF2-40B4-BE49-F238E27FC236}">
                <a16:creationId xmlns:a16="http://schemas.microsoft.com/office/drawing/2014/main" id="{96493662-2B89-4898-9376-A599C3B91B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211" y="3340562"/>
            <a:ext cx="4476333" cy="3060000"/>
          </a:xfrm>
          <a:prstGeom prst="rect">
            <a:avLst/>
          </a:prstGeom>
          <a:solidFill>
            <a:schemeClr val="tx1"/>
          </a:solidFill>
        </p:spPr>
      </p:pic>
    </p:spTree>
    <p:extLst>
      <p:ext uri="{BB962C8B-B14F-4D97-AF65-F5344CB8AC3E}">
        <p14:creationId xmlns:p14="http://schemas.microsoft.com/office/powerpoint/2010/main" val="218528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B53A-C99C-4913-991C-7D2B6FEA51E5}"/>
              </a:ext>
            </a:extLst>
          </p:cNvPr>
          <p:cNvSpPr>
            <a:spLocks noGrp="1"/>
          </p:cNvSpPr>
          <p:nvPr>
            <p:ph type="title"/>
          </p:nvPr>
        </p:nvSpPr>
        <p:spPr/>
        <p:txBody>
          <a:bodyPr/>
          <a:lstStyle/>
          <a:p>
            <a:r>
              <a:rPr lang="en-US" dirty="0"/>
              <a:t>Decision Tree</a:t>
            </a:r>
            <a:r>
              <a:rPr lang="en-US" b="0" i="0" dirty="0">
                <a:solidFill>
                  <a:srgbClr val="000000"/>
                </a:solidFill>
                <a:effectLst/>
                <a:latin typeface="Calibri Light" panose="020F0302020204030204" pitchFamily="34" charset="0"/>
              </a:rPr>
              <a:t>​</a:t>
            </a:r>
            <a:endParaRPr lang="en-IN" dirty="0"/>
          </a:p>
        </p:txBody>
      </p:sp>
      <p:sp>
        <p:nvSpPr>
          <p:cNvPr id="3" name="Content Placeholder 2">
            <a:extLst>
              <a:ext uri="{FF2B5EF4-FFF2-40B4-BE49-F238E27FC236}">
                <a16:creationId xmlns:a16="http://schemas.microsoft.com/office/drawing/2014/main" id="{9BA36888-F759-472E-862A-2324E56C1C73}"/>
              </a:ext>
            </a:extLst>
          </p:cNvPr>
          <p:cNvSpPr>
            <a:spLocks noGrp="1"/>
          </p:cNvSpPr>
          <p:nvPr>
            <p:ph sz="half" idx="1"/>
          </p:nvPr>
        </p:nvSpPr>
        <p:spPr>
          <a:xfrm>
            <a:off x="263352" y="1825625"/>
            <a:ext cx="6192688" cy="4351338"/>
          </a:xfrm>
        </p:spPr>
        <p:txBody>
          <a:bodyPr>
            <a:normAutofit/>
          </a:bodyPr>
          <a:lstStyle/>
          <a:p>
            <a:pPr algn="just" rtl="0" fontAlgn="base"/>
            <a:r>
              <a:rPr lang="en-US" b="0" i="0" u="none" strike="noStrike" dirty="0">
                <a:solidFill>
                  <a:srgbClr val="FFFFFF"/>
                </a:solidFill>
                <a:effectLst/>
                <a:latin typeface="Calibri" panose="020F0502020204030204" pitchFamily="34" charset="0"/>
              </a:rPr>
              <a:t>A decision tree is a graphical representation of specific decisions.</a:t>
            </a:r>
          </a:p>
          <a:p>
            <a:pPr algn="just" rtl="0" fontAlgn="base"/>
            <a:r>
              <a:rPr lang="en-US" b="0" i="0" u="none" strike="noStrike" dirty="0">
                <a:solidFill>
                  <a:srgbClr val="FFFFFF"/>
                </a:solidFill>
                <a:effectLst/>
                <a:latin typeface="Calibri" panose="020F0502020204030204" pitchFamily="34" charset="0"/>
              </a:rPr>
              <a:t>The main components of a decision tree involve points represented by nodes, actions and specific choices.</a:t>
            </a:r>
          </a:p>
          <a:p>
            <a:pPr algn="just" rtl="0" fontAlgn="base"/>
            <a:r>
              <a:rPr lang="en-US" b="0" i="0" u="none" strike="noStrike" dirty="0">
                <a:solidFill>
                  <a:srgbClr val="FFFFFF"/>
                </a:solidFill>
                <a:effectLst/>
                <a:latin typeface="Calibri" panose="020F0502020204030204" pitchFamily="34" charset="0"/>
              </a:rPr>
              <a:t>Each rule within a decision tree is represented by tracing a series of paths from root to node to the next node until an action is reached.</a:t>
            </a:r>
            <a:r>
              <a:rPr lang="en-US" b="0" i="0" dirty="0">
                <a:solidFill>
                  <a:srgbClr val="FFFFFF"/>
                </a:solidFill>
                <a:effectLst/>
                <a:latin typeface="Calibri" panose="020F0502020204030204" pitchFamily="34" charset="0"/>
              </a:rPr>
              <a:t>​</a:t>
            </a:r>
            <a:endParaRPr lang="en-US" b="0" i="0" dirty="0">
              <a:solidFill>
                <a:srgbClr val="FFFFFF"/>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71B9CDC2-1C5D-4BD9-A47E-07C958CF3101}"/>
              </a:ext>
            </a:extLst>
          </p:cNvPr>
          <p:cNvPicPr>
            <a:picLocks noChangeAspect="1"/>
          </p:cNvPicPr>
          <p:nvPr/>
        </p:nvPicPr>
        <p:blipFill>
          <a:blip r:embed="rId2"/>
          <a:stretch>
            <a:fillRect/>
          </a:stretch>
        </p:blipFill>
        <p:spPr>
          <a:xfrm>
            <a:off x="6672064" y="1809000"/>
            <a:ext cx="5311477" cy="3240000"/>
          </a:xfrm>
          <a:prstGeom prst="roundRect">
            <a:avLst>
              <a:gd name="adj" fmla="val 4380"/>
            </a:avLst>
          </a:prstGeom>
          <a:solidFill>
            <a:schemeClr val="tx1"/>
          </a:solidFill>
          <a:ln w="50800" cap="sq" cmpd="dbl">
            <a:noFill/>
            <a:miter lim="800000"/>
          </a:ln>
          <a:effectLst/>
        </p:spPr>
      </p:pic>
    </p:spTree>
    <p:extLst>
      <p:ext uri="{BB962C8B-B14F-4D97-AF65-F5344CB8AC3E}">
        <p14:creationId xmlns:p14="http://schemas.microsoft.com/office/powerpoint/2010/main" val="262452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{F43DCBAD-A2D2-4DEE-A5D1-1169F33D7325}tf03031010_win32</Template>
  <TotalTime>2711</TotalTime>
  <Words>741</Words>
  <Application>Microsoft Office PowerPoint</Application>
  <PresentationFormat>Widescreen</PresentationFormat>
  <Paragraphs>98</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 Light</vt:lpstr>
      <vt:lpstr>Calibri</vt:lpstr>
      <vt:lpstr>Calibri Light</vt:lpstr>
      <vt:lpstr>Century Schoolbook</vt:lpstr>
      <vt:lpstr>Segoe UI</vt:lpstr>
      <vt:lpstr>Times New Roman</vt:lpstr>
      <vt:lpstr>Wingdings</vt:lpstr>
      <vt:lpstr>CITY SKETCH 16X9</vt:lpstr>
      <vt:lpstr>Heart Attack Prediction</vt:lpstr>
      <vt:lpstr>CONTENTS</vt:lpstr>
      <vt:lpstr>Project Objective</vt:lpstr>
      <vt:lpstr>Data Description</vt:lpstr>
      <vt:lpstr>Data Preprocessing</vt:lpstr>
      <vt:lpstr>Models Used</vt:lpstr>
      <vt:lpstr>Logistic regression</vt:lpstr>
      <vt:lpstr>PowerPoint Presentation</vt:lpstr>
      <vt:lpstr>Decision Tree​</vt:lpstr>
      <vt:lpstr>PowerPoint Presentation</vt:lpstr>
      <vt:lpstr>Naive bayes</vt:lpstr>
      <vt:lpstr>PowerPoint Presentation</vt:lpstr>
      <vt:lpstr>K Nearest Neighbor</vt:lpstr>
      <vt:lpstr>PowerPoint Presentation</vt:lpstr>
      <vt:lpstr>K-Means</vt:lpstr>
      <vt:lpstr>PowerPoint Presentation</vt:lpstr>
      <vt:lpstr>Future scope of Improvement</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dc:title>
  <dc:creator>S SANJITH - VIII-D</dc:creator>
  <cp:lastModifiedBy>Yashowardhan Samdhani</cp:lastModifiedBy>
  <cp:revision>24</cp:revision>
  <dcterms:created xsi:type="dcterms:W3CDTF">2020-12-18T15:59:25Z</dcterms:created>
  <dcterms:modified xsi:type="dcterms:W3CDTF">2020-12-24T11:54:33Z</dcterms:modified>
</cp:coreProperties>
</file>