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Playfair Displ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FE1D6F-4797-449D-A5F6-DA239E2C2DDB}">
  <a:tblStyle styleId="{81FE1D6F-4797-449D-A5F6-DA239E2C2D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layfairDisplay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layfairDisplay-boldItalic.fntdata"/><Relationship Id="rId30" Type="http://schemas.openxmlformats.org/officeDocument/2006/relationships/font" Target="fonts/PlayfairDisplay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0284d0dfc_5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0284d0dfc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0284d0dfc_5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0284d0dfc_5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0284d0dfc_5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0284d0dfc_5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0284d0dfc_5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0284d0dfc_5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0284d0dfc_5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0284d0dfc_5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0284d0dfc_5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0284d0dfc_5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0284d0dfc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0284d0dfc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02e167ac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02e167ac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02e167a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02e167a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0284d0df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0284d0df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0284d0dfc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0284d0dfc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0284d0dfc_8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0284d0dfc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02e167ac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02e167ac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0284d0df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0284d0df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0284d0dfc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0284d0dfc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0284d0dfc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0284d0dfc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0284d0dfc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0284d0df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0284d0dfc_5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0284d0dfc_5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0284d0dfc_5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0284d0dfc_5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0284d0dfc_5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0284d0dfc_5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IOT Platform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Group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/>
          <p:nvPr/>
        </p:nvSpPr>
        <p:spPr>
          <a:xfrm>
            <a:off x="2381775" y="3987175"/>
            <a:ext cx="431400" cy="276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CentralKafka</a:t>
            </a:r>
            <a:endParaRPr sz="600"/>
          </a:p>
        </p:txBody>
      </p:sp>
      <p:cxnSp>
        <p:nvCxnSpPr>
          <p:cNvPr id="134" name="Google Shape;134;p22"/>
          <p:cNvCxnSpPr>
            <a:endCxn id="133" idx="3"/>
          </p:cNvCxnSpPr>
          <p:nvPr/>
        </p:nvCxnSpPr>
        <p:spPr>
          <a:xfrm rot="5400000">
            <a:off x="2734125" y="3954625"/>
            <a:ext cx="249600" cy="91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5" name="Google Shape;135;p22"/>
          <p:cNvSpPr/>
          <p:nvPr/>
        </p:nvSpPr>
        <p:spPr>
          <a:xfrm>
            <a:off x="7203950" y="1080025"/>
            <a:ext cx="1938000" cy="265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/>
          <p:nvPr/>
        </p:nvSpPr>
        <p:spPr>
          <a:xfrm>
            <a:off x="2381775" y="3987175"/>
            <a:ext cx="431400" cy="276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CentralKafka</a:t>
            </a:r>
            <a:endParaRPr sz="600"/>
          </a:p>
        </p:txBody>
      </p:sp>
      <p:cxnSp>
        <p:nvCxnSpPr>
          <p:cNvPr id="142" name="Google Shape;142;p23"/>
          <p:cNvCxnSpPr>
            <a:endCxn id="141" idx="3"/>
          </p:cNvCxnSpPr>
          <p:nvPr/>
        </p:nvCxnSpPr>
        <p:spPr>
          <a:xfrm rot="5400000">
            <a:off x="2734125" y="3954625"/>
            <a:ext cx="249600" cy="91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3" name="Google Shape;143;p23"/>
          <p:cNvSpPr/>
          <p:nvPr/>
        </p:nvSpPr>
        <p:spPr>
          <a:xfrm>
            <a:off x="5590800" y="2348100"/>
            <a:ext cx="1673400" cy="1638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/>
          <p:nvPr/>
        </p:nvSpPr>
        <p:spPr>
          <a:xfrm>
            <a:off x="2381775" y="3987175"/>
            <a:ext cx="431400" cy="276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CentralKafka</a:t>
            </a:r>
            <a:endParaRPr sz="600"/>
          </a:p>
        </p:txBody>
      </p:sp>
      <p:cxnSp>
        <p:nvCxnSpPr>
          <p:cNvPr id="150" name="Google Shape;150;p24"/>
          <p:cNvCxnSpPr>
            <a:endCxn id="149" idx="3"/>
          </p:cNvCxnSpPr>
          <p:nvPr/>
        </p:nvCxnSpPr>
        <p:spPr>
          <a:xfrm rot="5400000">
            <a:off x="2734125" y="3954625"/>
            <a:ext cx="249600" cy="91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1" name="Google Shape;151;p24"/>
          <p:cNvSpPr/>
          <p:nvPr/>
        </p:nvSpPr>
        <p:spPr>
          <a:xfrm>
            <a:off x="4374475" y="1097275"/>
            <a:ext cx="2674200" cy="1285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/>
          <p:nvPr/>
        </p:nvSpPr>
        <p:spPr>
          <a:xfrm>
            <a:off x="2381775" y="3987175"/>
            <a:ext cx="431400" cy="276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CentralKafka</a:t>
            </a:r>
            <a:endParaRPr sz="600"/>
          </a:p>
        </p:txBody>
      </p:sp>
      <p:cxnSp>
        <p:nvCxnSpPr>
          <p:cNvPr id="158" name="Google Shape;158;p25"/>
          <p:cNvCxnSpPr>
            <a:endCxn id="157" idx="3"/>
          </p:cNvCxnSpPr>
          <p:nvPr/>
        </p:nvCxnSpPr>
        <p:spPr>
          <a:xfrm rot="5400000">
            <a:off x="2734125" y="3954625"/>
            <a:ext cx="249600" cy="91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9" name="Google Shape;159;p25"/>
          <p:cNvSpPr/>
          <p:nvPr/>
        </p:nvSpPr>
        <p:spPr>
          <a:xfrm>
            <a:off x="3796500" y="2468875"/>
            <a:ext cx="1744500" cy="75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/>
          <p:nvPr/>
        </p:nvSpPr>
        <p:spPr>
          <a:xfrm>
            <a:off x="2381775" y="3987175"/>
            <a:ext cx="431400" cy="276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CentralKafka</a:t>
            </a:r>
            <a:endParaRPr sz="600"/>
          </a:p>
        </p:txBody>
      </p:sp>
      <p:cxnSp>
        <p:nvCxnSpPr>
          <p:cNvPr id="166" name="Google Shape;166;p26"/>
          <p:cNvCxnSpPr>
            <a:endCxn id="165" idx="3"/>
          </p:cNvCxnSpPr>
          <p:nvPr/>
        </p:nvCxnSpPr>
        <p:spPr>
          <a:xfrm rot="5400000">
            <a:off x="2734125" y="3954625"/>
            <a:ext cx="249600" cy="91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7" name="Google Shape;167;p26"/>
          <p:cNvSpPr/>
          <p:nvPr/>
        </p:nvSpPr>
        <p:spPr>
          <a:xfrm>
            <a:off x="2683700" y="553800"/>
            <a:ext cx="1938000" cy="222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/>
          <p:nvPr/>
        </p:nvSpPr>
        <p:spPr>
          <a:xfrm>
            <a:off x="2381775" y="3987175"/>
            <a:ext cx="431400" cy="276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CentralKafka</a:t>
            </a:r>
            <a:endParaRPr sz="600"/>
          </a:p>
        </p:txBody>
      </p:sp>
      <p:cxnSp>
        <p:nvCxnSpPr>
          <p:cNvPr id="174" name="Google Shape;174;p27"/>
          <p:cNvCxnSpPr>
            <a:endCxn id="173" idx="3"/>
          </p:cNvCxnSpPr>
          <p:nvPr/>
        </p:nvCxnSpPr>
        <p:spPr>
          <a:xfrm rot="5400000">
            <a:off x="2734125" y="3954625"/>
            <a:ext cx="249600" cy="91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5" name="Google Shape;175;p27"/>
          <p:cNvSpPr/>
          <p:nvPr/>
        </p:nvSpPr>
        <p:spPr>
          <a:xfrm>
            <a:off x="371825" y="0"/>
            <a:ext cx="2941500" cy="306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ctrTitle"/>
          </p:nvPr>
        </p:nvSpPr>
        <p:spPr>
          <a:xfrm>
            <a:off x="630600" y="965500"/>
            <a:ext cx="3465000" cy="10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App Model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ctrTitle"/>
          </p:nvPr>
        </p:nvSpPr>
        <p:spPr>
          <a:xfrm>
            <a:off x="630600" y="965500"/>
            <a:ext cx="3465000" cy="10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App Model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46" y="213200"/>
            <a:ext cx="8797975" cy="49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ctrTitle"/>
          </p:nvPr>
        </p:nvSpPr>
        <p:spPr>
          <a:xfrm>
            <a:off x="630600" y="965500"/>
            <a:ext cx="3465000" cy="10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Contracts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ctrTitle"/>
          </p:nvPr>
        </p:nvSpPr>
        <p:spPr>
          <a:xfrm>
            <a:off x="364300" y="72500"/>
            <a:ext cx="7893000" cy="8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App Config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300" y="900200"/>
            <a:ext cx="2359469" cy="3938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9275" y="206725"/>
            <a:ext cx="1803790" cy="473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1150" y="206725"/>
            <a:ext cx="1849875" cy="473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26900"/>
            <a:ext cx="8520600" cy="3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rise of Internet of Things (IoT) has enabled us to connect and collect data from an ever-growing number of devices and sensors. However, managing and analyzing this data can be a complex and time-consuming task, which is where our </a:t>
            </a:r>
            <a:r>
              <a:rPr b="1" lang="en-GB"/>
              <a:t>IoT platform</a:t>
            </a:r>
            <a:r>
              <a:rPr lang="en-GB"/>
              <a:t> comes in.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built a </a:t>
            </a:r>
            <a:r>
              <a:rPr b="1" lang="en-GB"/>
              <a:t>scalable</a:t>
            </a:r>
            <a:r>
              <a:rPr lang="en-GB"/>
              <a:t> solution for </a:t>
            </a:r>
            <a:r>
              <a:rPr b="1" lang="en-GB"/>
              <a:t>deploying</a:t>
            </a:r>
            <a:r>
              <a:rPr lang="en-GB"/>
              <a:t> and </a:t>
            </a:r>
            <a:r>
              <a:rPr b="1" lang="en-GB"/>
              <a:t>managing</a:t>
            </a:r>
            <a:r>
              <a:rPr lang="en-GB"/>
              <a:t> large numbers of IoT based applications. 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ctrTitle"/>
          </p:nvPr>
        </p:nvSpPr>
        <p:spPr>
          <a:xfrm>
            <a:off x="364300" y="72500"/>
            <a:ext cx="7893000" cy="8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Workflow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75" y="1090250"/>
            <a:ext cx="2395926" cy="385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2713" y="1047263"/>
            <a:ext cx="1996173" cy="393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1275" y="1052600"/>
            <a:ext cx="3551600" cy="36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213" name="Google Shape;213;p33"/>
          <p:cNvSpPr txBox="1"/>
          <p:nvPr>
            <p:ph idx="1" type="subTitle"/>
          </p:nvPr>
        </p:nvSpPr>
        <p:spPr>
          <a:xfrm>
            <a:off x="596900" y="2850875"/>
            <a:ext cx="81195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our Platform, you can…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Connect to and collect data from plethora of sensors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Deploy multiple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Compile services to create workflows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Schedule deployment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Get authentication through LDAP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Perform Fault Tolerant and Reliable deployment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Easily connect to deployed applications and avail it’s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Also avail other platform services for analyses and notification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(Contd…)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417800"/>
            <a:ext cx="3894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Comprises of 7 subsystems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Bootstrapper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Application Controller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Scheduler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Node Manager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Load Balancer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Deployer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Sensor Manager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Monitoring &amp; Fault Tolerance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4253025" y="1070850"/>
            <a:ext cx="4382100" cy="3744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6245675" y="1152475"/>
            <a:ext cx="12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Techstack</a:t>
            </a:r>
            <a:endParaRPr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90" name="Google Shape;90;p16"/>
          <p:cNvGraphicFramePr/>
          <p:nvPr/>
        </p:nvGraphicFramePr>
        <p:xfrm>
          <a:off x="4437175" y="1621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{81FE1D6F-4797-449D-A5F6-DA239E2C2DDB}</a:tableStyleId>
              </a:tblPr>
              <a:tblGrid>
                <a:gridCol w="2778875"/>
                <a:gridCol w="1357675"/>
              </a:tblGrid>
              <a:tr h="58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Inter-Module Communication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Kafka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Containerization, abstraction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Docker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Virtual Machines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Azure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DataBase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MongoDB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Other File Storage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Azure blob storage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Authentication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LDAP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ctrTitle"/>
          </p:nvPr>
        </p:nvSpPr>
        <p:spPr>
          <a:xfrm>
            <a:off x="630600" y="965500"/>
            <a:ext cx="8058600" cy="10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Communication Diagram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25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1" name="Google Shape;101;p18"/>
          <p:cNvSpPr/>
          <p:nvPr/>
        </p:nvSpPr>
        <p:spPr>
          <a:xfrm>
            <a:off x="2381775" y="3987175"/>
            <a:ext cx="431400" cy="276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Central</a:t>
            </a:r>
            <a:r>
              <a:rPr lang="en-GB" sz="600"/>
              <a:t>Kafka</a:t>
            </a:r>
            <a:endParaRPr sz="600"/>
          </a:p>
        </p:txBody>
      </p:sp>
      <p:cxnSp>
        <p:nvCxnSpPr>
          <p:cNvPr id="102" name="Google Shape;102;p18"/>
          <p:cNvCxnSpPr>
            <a:endCxn id="101" idx="3"/>
          </p:cNvCxnSpPr>
          <p:nvPr/>
        </p:nvCxnSpPr>
        <p:spPr>
          <a:xfrm rot="5400000">
            <a:off x="2734125" y="3954625"/>
            <a:ext cx="249600" cy="91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3" name="Google Shape;103;p18"/>
          <p:cNvSpPr/>
          <p:nvPr/>
        </p:nvSpPr>
        <p:spPr>
          <a:xfrm>
            <a:off x="2468025" y="3348775"/>
            <a:ext cx="1069500" cy="707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2381775" y="3987175"/>
            <a:ext cx="431400" cy="276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CentralKafka</a:t>
            </a:r>
            <a:endParaRPr sz="600"/>
          </a:p>
        </p:txBody>
      </p:sp>
      <p:cxnSp>
        <p:nvCxnSpPr>
          <p:cNvPr id="110" name="Google Shape;110;p19"/>
          <p:cNvCxnSpPr>
            <a:endCxn id="109" idx="3"/>
          </p:cNvCxnSpPr>
          <p:nvPr/>
        </p:nvCxnSpPr>
        <p:spPr>
          <a:xfrm rot="5400000">
            <a:off x="2734125" y="3954625"/>
            <a:ext cx="249600" cy="91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1" name="Google Shape;111;p19"/>
          <p:cNvSpPr/>
          <p:nvPr/>
        </p:nvSpPr>
        <p:spPr>
          <a:xfrm>
            <a:off x="2200625" y="3771475"/>
            <a:ext cx="931500" cy="707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2381775" y="3987175"/>
            <a:ext cx="431400" cy="276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CentralKafka</a:t>
            </a:r>
            <a:endParaRPr sz="600"/>
          </a:p>
        </p:txBody>
      </p:sp>
      <p:cxnSp>
        <p:nvCxnSpPr>
          <p:cNvPr id="118" name="Google Shape;118;p20"/>
          <p:cNvCxnSpPr>
            <a:endCxn id="117" idx="3"/>
          </p:cNvCxnSpPr>
          <p:nvPr/>
        </p:nvCxnSpPr>
        <p:spPr>
          <a:xfrm rot="5400000">
            <a:off x="2734125" y="3954625"/>
            <a:ext cx="249600" cy="91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9" name="Google Shape;119;p20"/>
          <p:cNvSpPr/>
          <p:nvPr/>
        </p:nvSpPr>
        <p:spPr>
          <a:xfrm>
            <a:off x="4935200" y="4038900"/>
            <a:ext cx="1966800" cy="879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/>
          <p:nvPr/>
        </p:nvSpPr>
        <p:spPr>
          <a:xfrm>
            <a:off x="2381775" y="3987175"/>
            <a:ext cx="431400" cy="276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CentralKafka</a:t>
            </a:r>
            <a:endParaRPr sz="600"/>
          </a:p>
        </p:txBody>
      </p:sp>
      <p:cxnSp>
        <p:nvCxnSpPr>
          <p:cNvPr id="126" name="Google Shape;126;p21"/>
          <p:cNvCxnSpPr>
            <a:endCxn id="125" idx="3"/>
          </p:cNvCxnSpPr>
          <p:nvPr/>
        </p:nvCxnSpPr>
        <p:spPr>
          <a:xfrm rot="5400000">
            <a:off x="2734125" y="3954625"/>
            <a:ext cx="249600" cy="91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7" name="Google Shape;127;p21"/>
          <p:cNvSpPr/>
          <p:nvPr/>
        </p:nvSpPr>
        <p:spPr>
          <a:xfrm>
            <a:off x="1027425" y="4125175"/>
            <a:ext cx="1354200" cy="698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