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9" r:id="rId2"/>
    <p:sldId id="256" r:id="rId3"/>
    <p:sldId id="265" r:id="rId4"/>
    <p:sldId id="267" r:id="rId5"/>
    <p:sldId id="273" r:id="rId6"/>
    <p:sldId id="272" r:id="rId7"/>
    <p:sldId id="259" r:id="rId8"/>
    <p:sldId id="260" r:id="rId9"/>
    <p:sldId id="268" r:id="rId10"/>
    <p:sldId id="261" r:id="rId11"/>
    <p:sldId id="274" r:id="rId12"/>
    <p:sldId id="262" r:id="rId13"/>
    <p:sldId id="263" r:id="rId14"/>
    <p:sldId id="264"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0FB69037-6209-40DB-B904-20F4CD99F32E}" type="slidenum">
              <a:rPr lang="en-IN" smtClean="0"/>
              <a:pPr/>
              <a:t>‹#›</a:t>
            </a:fld>
            <a:endParaRPr lang="en-I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69037-6209-40DB-B904-20F4CD99F32E}" type="slidenum">
              <a:rPr lang="en-IN" smtClean="0"/>
              <a:pPr/>
              <a:t>‹#›</a:t>
            </a:fld>
            <a:endParaRPr lang="en-I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69037-6209-40DB-B904-20F4CD99F32E}" type="slidenum">
              <a:rPr lang="en-IN" smtClean="0"/>
              <a:pPr/>
              <a:t>‹#›</a:t>
            </a:fld>
            <a:endParaRPr lang="en-I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1075F7-B034-4AE2-B113-0FB3BD043DAC}" type="datetimeFigureOut">
              <a:rPr lang="en-IN" smtClean="0"/>
              <a:pPr/>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69037-6209-40DB-B904-20F4CD99F3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361075F7-B034-4AE2-B113-0FB3BD043DAC}" type="datetimeFigureOut">
              <a:rPr lang="en-IN" smtClean="0"/>
              <a:pPr/>
              <a:t>31-03-2021</a:t>
            </a:fld>
            <a:endParaRPr lang="en-IN"/>
          </a:p>
        </p:txBody>
      </p:sp>
      <p:sp>
        <p:nvSpPr>
          <p:cNvPr id="6" name="Footer Placeholder 5"/>
          <p:cNvSpPr>
            <a:spLocks noGrp="1"/>
          </p:cNvSpPr>
          <p:nvPr>
            <p:ph type="ftr" sz="quarter" idx="11"/>
          </p:nvPr>
        </p:nvSpPr>
        <p:spPr>
          <a:xfrm>
            <a:off x="1219200" y="55499"/>
            <a:ext cx="7416800" cy="365125"/>
          </a:xfrm>
        </p:spPr>
        <p:txBody>
          <a:bodyPr/>
          <a:lstStyle/>
          <a:p>
            <a:endParaRPr lang="en-IN"/>
          </a:p>
        </p:txBody>
      </p:sp>
      <p:sp>
        <p:nvSpPr>
          <p:cNvPr id="7" name="Slide Number Placeholder 6"/>
          <p:cNvSpPr>
            <a:spLocks noGrp="1"/>
          </p:cNvSpPr>
          <p:nvPr>
            <p:ph type="sldNum" sz="quarter" idx="12"/>
          </p:nvPr>
        </p:nvSpPr>
        <p:spPr>
          <a:xfrm>
            <a:off x="11480800" y="55499"/>
            <a:ext cx="609600" cy="365125"/>
          </a:xfrm>
        </p:spPr>
        <p:txBody>
          <a:bodyPr/>
          <a:lstStyle/>
          <a:p>
            <a:fld id="{0FB69037-6209-40DB-B904-20F4CD99F3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361075F7-B034-4AE2-B113-0FB3BD043DAC}" type="datetimeFigureOut">
              <a:rPr lang="en-IN" smtClean="0"/>
              <a:pPr/>
              <a:t>31-03-2021</a:t>
            </a:fld>
            <a:endParaRPr lang="en-I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0FB69037-6209-40DB-B904-20F4CD99F32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22A9-AC3C-4DDF-9712-599D2C16ED54}"/>
              </a:ext>
            </a:extLst>
          </p:cNvPr>
          <p:cNvSpPr>
            <a:spLocks noGrp="1"/>
          </p:cNvSpPr>
          <p:nvPr>
            <p:ph type="title"/>
          </p:nvPr>
        </p:nvSpPr>
        <p:spPr/>
        <p:txBody>
          <a:bodyPr/>
          <a:lstStyle/>
          <a:p>
            <a:pPr algn="ctr"/>
            <a:r>
              <a:rPr lang="en-US" sz="6600" u="sng" dirty="0">
                <a:latin typeface="Algerian" panose="04020705040A02060702" pitchFamily="82" charset="0"/>
              </a:rPr>
              <a:t>PHYSICS PROJECT</a:t>
            </a:r>
            <a:endParaRPr lang="en-IN" sz="66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9460A745-5867-4425-81F5-0FDF81F32B89}"/>
              </a:ext>
            </a:extLst>
          </p:cNvPr>
          <p:cNvSpPr>
            <a:spLocks noGrp="1"/>
          </p:cNvSpPr>
          <p:nvPr>
            <p:ph idx="1"/>
          </p:nvPr>
        </p:nvSpPr>
        <p:spPr>
          <a:xfrm>
            <a:off x="1219200" y="2960016"/>
            <a:ext cx="10363200" cy="3395544"/>
          </a:xfrm>
        </p:spPr>
        <p:txBody>
          <a:bodyPr/>
          <a:lstStyle/>
          <a:p>
            <a:pPr algn="ctr"/>
            <a:r>
              <a:rPr lang="en-US" sz="4400" u="sng" dirty="0">
                <a:solidFill>
                  <a:schemeClr val="accent4">
                    <a:lumMod val="20000"/>
                    <a:lumOff val="80000"/>
                  </a:schemeClr>
                </a:solidFill>
                <a:latin typeface="Stencil" panose="040409050D0802020404" pitchFamily="82" charset="0"/>
              </a:rPr>
              <a:t>AUTOMATIC SANITIZER DISPENSER</a:t>
            </a:r>
            <a:endParaRPr lang="en-IN" sz="4400" u="sng" dirty="0">
              <a:solidFill>
                <a:schemeClr val="accent4">
                  <a:lumMod val="20000"/>
                  <a:lumOff val="80000"/>
                </a:schemeClr>
              </a:solidFill>
              <a:latin typeface="Stencil" panose="040409050D0802020404" pitchFamily="82" charset="0"/>
            </a:endParaRPr>
          </a:p>
          <a:p>
            <a:pPr marL="68580" indent="0" algn="ctr">
              <a:buNone/>
            </a:pPr>
            <a:r>
              <a:rPr lang="en-IN" sz="4400" dirty="0">
                <a:solidFill>
                  <a:schemeClr val="accent4">
                    <a:lumMod val="20000"/>
                    <a:lumOff val="80000"/>
                  </a:schemeClr>
                </a:solidFill>
                <a:latin typeface="Stencil" panose="040409050D0802020404" pitchFamily="82" charset="0"/>
              </a:rPr>
              <a:t>AND</a:t>
            </a:r>
          </a:p>
          <a:p>
            <a:pPr algn="ctr"/>
            <a:r>
              <a:rPr lang="en-IN" sz="4400" u="sng" dirty="0">
                <a:solidFill>
                  <a:schemeClr val="accent4">
                    <a:lumMod val="20000"/>
                    <a:lumOff val="80000"/>
                  </a:schemeClr>
                </a:solidFill>
                <a:latin typeface="Stencil" panose="040409050D0802020404" pitchFamily="82" charset="0"/>
              </a:rPr>
              <a:t>AUTOMATIC WATER DISPENSER</a:t>
            </a:r>
          </a:p>
          <a:p>
            <a:pPr algn="ctr"/>
            <a:endParaRPr lang="en-US" dirty="0"/>
          </a:p>
        </p:txBody>
      </p:sp>
    </p:spTree>
    <p:extLst>
      <p:ext uri="{BB962C8B-B14F-4D97-AF65-F5344CB8AC3E}">
        <p14:creationId xmlns:p14="http://schemas.microsoft.com/office/powerpoint/2010/main" val="15274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81EC-6BE2-4529-91ED-8857E187901D}"/>
              </a:ext>
            </a:extLst>
          </p:cNvPr>
          <p:cNvSpPr>
            <a:spLocks noGrp="1"/>
          </p:cNvSpPr>
          <p:nvPr>
            <p:ph type="ctrTitle"/>
          </p:nvPr>
        </p:nvSpPr>
        <p:spPr>
          <a:xfrm>
            <a:off x="988423" y="266105"/>
            <a:ext cx="9144000" cy="1197204"/>
          </a:xfrm>
        </p:spPr>
        <p:txBody>
          <a:bodyPr>
            <a:noAutofit/>
          </a:bodyPr>
          <a:lstStyle/>
          <a:p>
            <a:pPr algn="ctr"/>
            <a:r>
              <a:rPr lang="en-US" sz="5400" i="1" dirty="0">
                <a:latin typeface="Algerian" pitchFamily="82" charset="0"/>
              </a:rPr>
              <a:t>  </a:t>
            </a:r>
            <a:r>
              <a:rPr lang="en-US" sz="5400" b="1" i="1" u="sng" dirty="0">
                <a:latin typeface="Algerian" pitchFamily="82" charset="0"/>
              </a:rPr>
              <a:t>Automatic Water Dispenser</a:t>
            </a:r>
            <a:endParaRPr lang="en-IN" sz="5400" b="1" i="1" u="sng" dirty="0">
              <a:latin typeface="Algerian" pitchFamily="82" charset="0"/>
            </a:endParaRPr>
          </a:p>
        </p:txBody>
      </p:sp>
      <p:sp>
        <p:nvSpPr>
          <p:cNvPr id="3" name="Subtitle 2">
            <a:extLst>
              <a:ext uri="{FF2B5EF4-FFF2-40B4-BE49-F238E27FC236}">
                <a16:creationId xmlns:a16="http://schemas.microsoft.com/office/drawing/2014/main" id="{D232812D-3896-47F5-AF44-40303C5ECF08}"/>
              </a:ext>
            </a:extLst>
          </p:cNvPr>
          <p:cNvSpPr>
            <a:spLocks noGrp="1"/>
          </p:cNvSpPr>
          <p:nvPr>
            <p:ph type="subTitle" idx="1"/>
          </p:nvPr>
        </p:nvSpPr>
        <p:spPr>
          <a:xfrm>
            <a:off x="1373171" y="1933493"/>
            <a:ext cx="9144000" cy="4362803"/>
          </a:xfrm>
        </p:spPr>
        <p:txBody>
          <a:bodyPr>
            <a:normAutofit/>
          </a:bodyPr>
          <a:lstStyle/>
          <a:p>
            <a:pPr marL="342900" indent="-342900" algn="l">
              <a:buFont typeface="Arial" panose="020B0604020202020204" pitchFamily="34" charset="0"/>
              <a:buChar char="•"/>
            </a:pPr>
            <a:endParaRPr lang="en-US" b="1" i="1" u="sng" dirty="0"/>
          </a:p>
          <a:p>
            <a:pPr marL="342900" indent="-342900" algn="l">
              <a:buFont typeface="Arial" panose="020B0604020202020204" pitchFamily="34" charset="0"/>
              <a:buChar char="•"/>
            </a:pPr>
            <a:endParaRPr lang="en-IN" b="1" i="1" u="sng" dirty="0"/>
          </a:p>
        </p:txBody>
      </p:sp>
      <p:pic>
        <p:nvPicPr>
          <p:cNvPr id="5" name="Picture 4">
            <a:extLst>
              <a:ext uri="{FF2B5EF4-FFF2-40B4-BE49-F238E27FC236}">
                <a16:creationId xmlns:a16="http://schemas.microsoft.com/office/drawing/2014/main" id="{1EF92F0A-7203-46B0-B162-2BF53F876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674" y="2233612"/>
            <a:ext cx="5486399" cy="4449992"/>
          </a:xfrm>
          <a:prstGeom prst="rect">
            <a:avLst/>
          </a:prstGeom>
        </p:spPr>
      </p:pic>
    </p:spTree>
    <p:extLst>
      <p:ext uri="{BB962C8B-B14F-4D97-AF65-F5344CB8AC3E}">
        <p14:creationId xmlns:p14="http://schemas.microsoft.com/office/powerpoint/2010/main" val="30577560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0A1F9-B39B-4CF5-BB7E-32E7E3F7F011}"/>
              </a:ext>
            </a:extLst>
          </p:cNvPr>
          <p:cNvSpPr txBox="1"/>
          <p:nvPr/>
        </p:nvSpPr>
        <p:spPr>
          <a:xfrm>
            <a:off x="1432875" y="951398"/>
            <a:ext cx="8700940" cy="4955203"/>
          </a:xfrm>
          <a:prstGeom prst="rect">
            <a:avLst/>
          </a:prstGeom>
          <a:noFill/>
        </p:spPr>
        <p:txBody>
          <a:bodyPr wrap="square">
            <a:spAutoFit/>
          </a:bodyPr>
          <a:lstStyle/>
          <a:p>
            <a:pPr algn="ctr"/>
            <a:r>
              <a:rPr lang="en-US" sz="3200" b="1" i="1" u="sng" dirty="0"/>
              <a:t>Reason for selecting this as our second topic of the day:-</a:t>
            </a:r>
          </a:p>
          <a:p>
            <a:pPr algn="ctr"/>
            <a:endParaRPr lang="en-US" sz="3200" b="1" i="1" u="sng" dirty="0"/>
          </a:p>
          <a:p>
            <a:pPr marL="342900" indent="-342900" algn="l">
              <a:buFont typeface="Arial" panose="020B0604020202020204" pitchFamily="34" charset="0"/>
              <a:buChar char="•"/>
            </a:pPr>
            <a:r>
              <a:rPr lang="en-US" sz="2000" dirty="0"/>
              <a:t>If your tap dripped a drop of water once every second it would take about five hours for you to waste one gallon of water, that is enough water for an average human to survive for two days.</a:t>
            </a:r>
          </a:p>
          <a:p>
            <a:pPr marL="342900" indent="-342900" algn="l">
              <a:buFont typeface="Arial" panose="020B0604020202020204" pitchFamily="34" charset="0"/>
              <a:buChar char="•"/>
            </a:pPr>
            <a:r>
              <a:rPr lang="en-US" sz="2000" dirty="0"/>
              <a:t> So what can be done to stop this? As always the answer, for this, lies with improvement in technology.</a:t>
            </a:r>
          </a:p>
          <a:p>
            <a:pPr marL="342900" indent="-342900" algn="l">
              <a:buFont typeface="Arial" panose="020B0604020202020204" pitchFamily="34" charset="0"/>
              <a:buChar char="•"/>
            </a:pPr>
            <a:r>
              <a:rPr lang="en-US" sz="2000" dirty="0"/>
              <a:t> If we replace all the manual taps with a smart one that opens and closes on its own automatically, not only we can save water but also have a healthier lifestyle since we don’t have to operate the tap with our hands.</a:t>
            </a:r>
          </a:p>
          <a:p>
            <a:pPr marL="342900" indent="-342900" algn="l">
              <a:buFont typeface="Arial" panose="020B0604020202020204" pitchFamily="34" charset="0"/>
              <a:buChar char="•"/>
            </a:pPr>
            <a:r>
              <a:rPr lang="en-US" sz="2000" dirty="0"/>
              <a:t> So in this project we will build an Automatic Water Dispenser using Arduino and an air pump that can automatically give you water when a glass is placed under it.</a:t>
            </a:r>
          </a:p>
        </p:txBody>
      </p:sp>
    </p:spTree>
    <p:extLst>
      <p:ext uri="{BB962C8B-B14F-4D97-AF65-F5344CB8AC3E}">
        <p14:creationId xmlns:p14="http://schemas.microsoft.com/office/powerpoint/2010/main" val="40730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50"/>
                                        <p:tgtEl>
                                          <p:spTgt spid="3">
                                            <p:txEl>
                                              <p:pRg st="2" end="2"/>
                                            </p:txEl>
                                          </p:spTgt>
                                        </p:tgtEl>
                                      </p:cBhvr>
                                    </p:animEffect>
                                    <p:anim calcmode="lin" valueType="num">
                                      <p:cBhvr>
                                        <p:cTn id="1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anim calcmode="lin" valueType="num">
                                      <p:cBhvr>
                                        <p:cTn id="20"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50"/>
                                        <p:tgtEl>
                                          <p:spTgt spid="3">
                                            <p:txEl>
                                              <p:pRg st="4" end="4"/>
                                            </p:txEl>
                                          </p:spTgt>
                                        </p:tgtEl>
                                      </p:cBhvr>
                                    </p:animEffect>
                                    <p:anim calcmode="lin" valueType="num">
                                      <p:cBhvr>
                                        <p:cTn id="25"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50"/>
                                        <p:tgtEl>
                                          <p:spTgt spid="3">
                                            <p:txEl>
                                              <p:pRg st="5" end="5"/>
                                            </p:txEl>
                                          </p:spTgt>
                                        </p:tgtEl>
                                      </p:cBhvr>
                                    </p:animEffect>
                                    <p:anim calcmode="lin" valueType="num">
                                      <p:cBhvr>
                                        <p:cTn id="3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49B6-855A-4A5B-86B2-73D44A6A237F}"/>
              </a:ext>
            </a:extLst>
          </p:cNvPr>
          <p:cNvSpPr>
            <a:spLocks noGrp="1"/>
          </p:cNvSpPr>
          <p:nvPr>
            <p:ph type="ctrTitle"/>
          </p:nvPr>
        </p:nvSpPr>
        <p:spPr>
          <a:xfrm>
            <a:off x="1250623" y="292804"/>
            <a:ext cx="9144000" cy="1655762"/>
          </a:xfrm>
        </p:spPr>
        <p:txBody>
          <a:bodyPr>
            <a:noAutofit/>
          </a:bodyPr>
          <a:lstStyle/>
          <a:p>
            <a:pPr algn="ctr"/>
            <a:r>
              <a:rPr lang="en-US" sz="3600" b="1" i="1" u="sng" dirty="0">
                <a:latin typeface="Algerian" pitchFamily="82" charset="0"/>
              </a:rPr>
              <a:t>Advantages of Automatic Water Dispenser</a:t>
            </a:r>
            <a:endParaRPr lang="en-IN" sz="3600" b="1" i="1" u="sng" dirty="0">
              <a:latin typeface="Algerian" pitchFamily="82" charset="0"/>
            </a:endParaRPr>
          </a:p>
        </p:txBody>
      </p:sp>
      <p:sp>
        <p:nvSpPr>
          <p:cNvPr id="3" name="Subtitle 2">
            <a:extLst>
              <a:ext uri="{FF2B5EF4-FFF2-40B4-BE49-F238E27FC236}">
                <a16:creationId xmlns:a16="http://schemas.microsoft.com/office/drawing/2014/main" id="{7D1137E3-C938-4A6A-89CF-3B1B9E4C2DF1}"/>
              </a:ext>
            </a:extLst>
          </p:cNvPr>
          <p:cNvSpPr>
            <a:spLocks noGrp="1"/>
          </p:cNvSpPr>
          <p:nvPr>
            <p:ph type="subTitle" idx="1"/>
          </p:nvPr>
        </p:nvSpPr>
        <p:spPr>
          <a:xfrm>
            <a:off x="1853938" y="2212603"/>
            <a:ext cx="9144000" cy="3631475"/>
          </a:xfrm>
        </p:spPr>
        <p:txBody>
          <a:bodyPr>
            <a:normAutofit/>
          </a:bodyPr>
          <a:lstStyle/>
          <a:p>
            <a:pPr marL="457200" indent="-457200" algn="just">
              <a:buFont typeface="Arial" panose="020B0604020202020204" pitchFamily="34" charset="0"/>
              <a:buChar char="•"/>
            </a:pPr>
            <a:r>
              <a:rPr lang="en-US" sz="2800" dirty="0"/>
              <a:t>Automatic dispensers require no plumbing.</a:t>
            </a:r>
          </a:p>
          <a:p>
            <a:pPr marL="457200" indent="-457200" algn="just">
              <a:buFont typeface="Arial" panose="020B0604020202020204" pitchFamily="34" charset="0"/>
              <a:buChar char="•"/>
            </a:pPr>
            <a:r>
              <a:rPr lang="en-US" sz="2800" dirty="0"/>
              <a:t>Size- they are for easy storing and are portable.</a:t>
            </a:r>
          </a:p>
          <a:p>
            <a:pPr marL="457200" indent="-457200" algn="just">
              <a:buFont typeface="Arial" panose="020B0604020202020204" pitchFamily="34" charset="0"/>
              <a:buChar char="•"/>
            </a:pPr>
            <a:r>
              <a:rPr lang="en-US" sz="2800" dirty="0"/>
              <a:t>There is minimal installation.</a:t>
            </a:r>
          </a:p>
          <a:p>
            <a:pPr marL="457200" indent="-457200" algn="just">
              <a:buFont typeface="Arial" panose="020B0604020202020204" pitchFamily="34" charset="0"/>
              <a:buChar char="•"/>
            </a:pPr>
            <a:r>
              <a:rPr lang="en-US" sz="2800" dirty="0"/>
              <a:t>Cleanup is very simple.</a:t>
            </a:r>
          </a:p>
          <a:p>
            <a:pPr marL="457200" indent="-457200" algn="just">
              <a:buFont typeface="Arial" panose="020B0604020202020204" pitchFamily="34" charset="0"/>
              <a:buChar char="•"/>
            </a:pPr>
            <a:r>
              <a:rPr lang="en-US" sz="2800" dirty="0"/>
              <a:t> The only thing you really have to do is replace the parts when needed.</a:t>
            </a:r>
          </a:p>
          <a:p>
            <a:pPr marL="457200" indent="-457200" algn="just">
              <a:buFont typeface="Arial" panose="020B0604020202020204" pitchFamily="34" charset="0"/>
              <a:buChar char="•"/>
            </a:pPr>
            <a:r>
              <a:rPr lang="en-US" sz="2800" dirty="0"/>
              <a:t>It is easily operational.</a:t>
            </a:r>
          </a:p>
          <a:p>
            <a:pPr marL="457200" indent="-457200" algn="l">
              <a:buFont typeface="Arial" panose="020B0604020202020204" pitchFamily="34" charset="0"/>
              <a:buChar char="•"/>
            </a:pPr>
            <a:endParaRPr lang="en-IN" sz="2800" dirty="0"/>
          </a:p>
        </p:txBody>
      </p:sp>
    </p:spTree>
    <p:extLst>
      <p:ext uri="{BB962C8B-B14F-4D97-AF65-F5344CB8AC3E}">
        <p14:creationId xmlns:p14="http://schemas.microsoft.com/office/powerpoint/2010/main" val="28414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50"/>
                                        <p:tgtEl>
                                          <p:spTgt spid="3">
                                            <p:txEl>
                                              <p:pRg st="3" end="3"/>
                                            </p:txEl>
                                          </p:spTgt>
                                        </p:tgtEl>
                                      </p:cBhvr>
                                    </p:animEffect>
                                    <p:anim calcmode="lin" valueType="num">
                                      <p:cBhvr>
                                        <p:cTn id="3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250"/>
                                        <p:tgtEl>
                                          <p:spTgt spid="3">
                                            <p:txEl>
                                              <p:pRg st="4" end="4"/>
                                            </p:txEl>
                                          </p:spTgt>
                                        </p:tgtEl>
                                      </p:cBhvr>
                                    </p:animEffect>
                                    <p:anim calcmode="lin" valueType="num">
                                      <p:cBhvr>
                                        <p:cTn id="43"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250"/>
                                        <p:tgtEl>
                                          <p:spTgt spid="3">
                                            <p:txEl>
                                              <p:pRg st="5" end="5"/>
                                            </p:txEl>
                                          </p:spTgt>
                                        </p:tgtEl>
                                      </p:cBhvr>
                                    </p:animEffect>
                                    <p:anim calcmode="lin" valueType="num">
                                      <p:cBhvr>
                                        <p:cTn id="5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4413-5DC3-499C-9B88-78A714EC4B06}"/>
              </a:ext>
            </a:extLst>
          </p:cNvPr>
          <p:cNvSpPr>
            <a:spLocks noGrp="1"/>
          </p:cNvSpPr>
          <p:nvPr>
            <p:ph type="ctrTitle"/>
          </p:nvPr>
        </p:nvSpPr>
        <p:spPr>
          <a:xfrm>
            <a:off x="1307184" y="323867"/>
            <a:ext cx="9144000" cy="857266"/>
          </a:xfrm>
        </p:spPr>
        <p:txBody>
          <a:bodyPr>
            <a:noAutofit/>
          </a:bodyPr>
          <a:lstStyle/>
          <a:p>
            <a:pPr algn="ctr"/>
            <a:r>
              <a:rPr lang="en-US" sz="5400" b="1" i="1" u="sng" dirty="0">
                <a:latin typeface="Algerian" pitchFamily="82" charset="0"/>
              </a:rPr>
              <a:t>Components</a:t>
            </a:r>
            <a:endParaRPr lang="en-IN" sz="5400" b="1" i="1" u="sng" dirty="0">
              <a:latin typeface="Algerian" pitchFamily="82" charset="0"/>
            </a:endParaRPr>
          </a:p>
        </p:txBody>
      </p:sp>
      <p:sp>
        <p:nvSpPr>
          <p:cNvPr id="3" name="Subtitle 2">
            <a:extLst>
              <a:ext uri="{FF2B5EF4-FFF2-40B4-BE49-F238E27FC236}">
                <a16:creationId xmlns:a16="http://schemas.microsoft.com/office/drawing/2014/main" id="{AE9808D4-B233-4114-AB85-1FA8DD9C929C}"/>
              </a:ext>
            </a:extLst>
          </p:cNvPr>
          <p:cNvSpPr>
            <a:spLocks noGrp="1"/>
          </p:cNvSpPr>
          <p:nvPr>
            <p:ph type="subTitle" idx="1"/>
          </p:nvPr>
        </p:nvSpPr>
        <p:spPr>
          <a:xfrm>
            <a:off x="1307184" y="1371601"/>
            <a:ext cx="9144000" cy="268664"/>
          </a:xfrm>
        </p:spPr>
        <p:txBody>
          <a:bodyPr>
            <a:noAutofit/>
          </a:bodyPr>
          <a:lstStyle/>
          <a:p>
            <a:pPr algn="ctr"/>
            <a:r>
              <a:rPr lang="en-US" sz="2800" dirty="0"/>
              <a:t>.</a:t>
            </a:r>
          </a:p>
        </p:txBody>
      </p:sp>
      <p:graphicFrame>
        <p:nvGraphicFramePr>
          <p:cNvPr id="4" name="Table 4">
            <a:extLst>
              <a:ext uri="{FF2B5EF4-FFF2-40B4-BE49-F238E27FC236}">
                <a16:creationId xmlns:a16="http://schemas.microsoft.com/office/drawing/2014/main" id="{96103072-B460-4BD0-82C9-BD1B7FA4E39D}"/>
              </a:ext>
            </a:extLst>
          </p:cNvPr>
          <p:cNvGraphicFramePr>
            <a:graphicFrameLocks noGrp="1"/>
          </p:cNvGraphicFramePr>
          <p:nvPr>
            <p:extLst>
              <p:ext uri="{D42A27DB-BD31-4B8C-83A1-F6EECF244321}">
                <p14:modId xmlns:p14="http://schemas.microsoft.com/office/powerpoint/2010/main" val="3403403631"/>
              </p:ext>
            </p:extLst>
          </p:nvPr>
        </p:nvGraphicFramePr>
        <p:xfrm>
          <a:off x="2032000" y="1762811"/>
          <a:ext cx="8128000" cy="3182223"/>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9694399"/>
                    </a:ext>
                  </a:extLst>
                </a:gridCol>
                <a:gridCol w="4064000">
                  <a:extLst>
                    <a:ext uri="{9D8B030D-6E8A-4147-A177-3AD203B41FA5}">
                      <a16:colId xmlns:a16="http://schemas.microsoft.com/office/drawing/2014/main" val="4081704720"/>
                    </a:ext>
                  </a:extLst>
                </a:gridCol>
              </a:tblGrid>
              <a:tr h="430940">
                <a:tc>
                  <a:txBody>
                    <a:bodyPr/>
                    <a:lstStyle/>
                    <a:p>
                      <a:pPr algn="ctr"/>
                      <a:r>
                        <a:rPr lang="en-US" sz="2800" b="1" i="1" u="sng" dirty="0">
                          <a:solidFill>
                            <a:schemeClr val="tx1"/>
                          </a:solidFill>
                          <a:latin typeface="Bahnschrift Condensed" panose="020B0502040204020203" pitchFamily="34" charset="0"/>
                        </a:rPr>
                        <a:t>COMPONENT </a:t>
                      </a:r>
                      <a:endParaRPr lang="en-IN" sz="2800" b="1" i="1" u="sng" dirty="0">
                        <a:solidFill>
                          <a:schemeClr val="tx1"/>
                        </a:solidFill>
                        <a:latin typeface="Bahnschrift Condensed" panose="020B0502040204020203" pitchFamily="34" charset="0"/>
                      </a:endParaRPr>
                    </a:p>
                  </a:txBody>
                  <a:tcPr/>
                </a:tc>
                <a:tc>
                  <a:txBody>
                    <a:bodyPr/>
                    <a:lstStyle/>
                    <a:p>
                      <a:pPr algn="ctr"/>
                      <a:r>
                        <a:rPr lang="en-US" sz="2800" b="1" i="1" u="sng" dirty="0">
                          <a:solidFill>
                            <a:schemeClr val="tx1"/>
                          </a:solidFill>
                          <a:latin typeface="Bahnschrift Condensed" panose="020B0502040204020203" pitchFamily="34" charset="0"/>
                        </a:rPr>
                        <a:t>COST</a:t>
                      </a:r>
                      <a:endParaRPr lang="en-IN" sz="2800" b="1" i="1" u="sng" dirty="0">
                        <a:solidFill>
                          <a:schemeClr val="tx1"/>
                        </a:solidFill>
                        <a:latin typeface="Bahnschrift Condensed" panose="020B0502040204020203" pitchFamily="34" charset="0"/>
                      </a:endParaRPr>
                    </a:p>
                  </a:txBody>
                  <a:tcPr/>
                </a:tc>
                <a:extLst>
                  <a:ext uri="{0D108BD9-81ED-4DB2-BD59-A6C34878D82A}">
                    <a16:rowId xmlns:a16="http://schemas.microsoft.com/office/drawing/2014/main" val="1220499516"/>
                  </a:ext>
                </a:extLst>
              </a:tr>
              <a:tr h="509363">
                <a:tc>
                  <a:txBody>
                    <a:bodyPr/>
                    <a:lstStyle/>
                    <a:p>
                      <a:pPr algn="ctr"/>
                      <a:r>
                        <a:rPr lang="en-US" b="1" i="0" dirty="0" err="1">
                          <a:solidFill>
                            <a:schemeClr val="bg1"/>
                          </a:solidFill>
                          <a:latin typeface="Berlin Sans FB Demi" panose="020E0802020502020306" pitchFamily="34" charset="0"/>
                        </a:rPr>
                        <a:t>Aurduino</a:t>
                      </a:r>
                      <a:r>
                        <a:rPr lang="en-US" b="1" i="0" dirty="0">
                          <a:solidFill>
                            <a:schemeClr val="bg1"/>
                          </a:solidFill>
                          <a:latin typeface="Berlin Sans FB Demi" panose="020E0802020502020306" pitchFamily="34" charset="0"/>
                        </a:rPr>
                        <a:t> Nano</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215/-</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482135341"/>
                  </a:ext>
                </a:extLst>
              </a:tr>
              <a:tr h="430940">
                <a:tc>
                  <a:txBody>
                    <a:bodyPr/>
                    <a:lstStyle/>
                    <a:p>
                      <a:pPr algn="ctr"/>
                      <a:r>
                        <a:rPr lang="en-US" b="1" i="0" dirty="0">
                          <a:solidFill>
                            <a:schemeClr val="bg1"/>
                          </a:solidFill>
                          <a:latin typeface="Berlin Sans FB Demi" panose="020E0802020502020306" pitchFamily="34" charset="0"/>
                        </a:rPr>
                        <a:t>Relay</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65/-</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91055019"/>
                  </a:ext>
                </a:extLst>
              </a:tr>
              <a:tr h="430940">
                <a:tc>
                  <a:txBody>
                    <a:bodyPr/>
                    <a:lstStyle/>
                    <a:p>
                      <a:pPr algn="ctr"/>
                      <a:r>
                        <a:rPr lang="en-US" b="1" i="0" dirty="0">
                          <a:solidFill>
                            <a:schemeClr val="bg1"/>
                          </a:solidFill>
                          <a:latin typeface="Berlin Sans FB Demi" panose="020E0802020502020306" pitchFamily="34" charset="0"/>
                        </a:rPr>
                        <a:t>Ultrasonic Sensor</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125/-</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2043481023"/>
                  </a:ext>
                </a:extLst>
              </a:tr>
              <a:tr h="430940">
                <a:tc>
                  <a:txBody>
                    <a:bodyPr/>
                    <a:lstStyle/>
                    <a:p>
                      <a:pPr algn="ctr"/>
                      <a:r>
                        <a:rPr lang="en-US" b="1" i="0" dirty="0">
                          <a:solidFill>
                            <a:schemeClr val="bg1"/>
                          </a:solidFill>
                          <a:latin typeface="Berlin Sans FB Demi" panose="020E0802020502020306" pitchFamily="34" charset="0"/>
                        </a:rPr>
                        <a:t>Wires</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200/-</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504735138"/>
                  </a:ext>
                </a:extLst>
              </a:tr>
              <a:tr h="430940">
                <a:tc>
                  <a:txBody>
                    <a:bodyPr/>
                    <a:lstStyle/>
                    <a:p>
                      <a:pPr algn="ctr"/>
                      <a:r>
                        <a:rPr lang="en-US" b="1" i="0" dirty="0">
                          <a:solidFill>
                            <a:schemeClr val="bg1"/>
                          </a:solidFill>
                          <a:latin typeface="Berlin Sans FB Demi" panose="020E0802020502020306" pitchFamily="34" charset="0"/>
                        </a:rPr>
                        <a:t>Air Pump</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150/-</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2440752792"/>
                  </a:ext>
                </a:extLst>
              </a:tr>
              <a:tr h="430940">
                <a:tc>
                  <a:txBody>
                    <a:bodyPr/>
                    <a:lstStyle/>
                    <a:p>
                      <a:pPr algn="ctr"/>
                      <a:r>
                        <a:rPr lang="en-US" b="1" i="0" dirty="0">
                          <a:solidFill>
                            <a:schemeClr val="bg1"/>
                          </a:solidFill>
                          <a:latin typeface="Berlin Sans FB Demi" panose="020E0802020502020306" pitchFamily="34" charset="0"/>
                        </a:rPr>
                        <a:t>TOTAL COST</a:t>
                      </a:r>
                      <a:endParaRPr lang="en-IN" b="1" i="0" dirty="0">
                        <a:solidFill>
                          <a:schemeClr val="bg1"/>
                        </a:solidFill>
                        <a:latin typeface="Berlin Sans FB Demi" panose="020E0802020502020306" pitchFamily="34" charset="0"/>
                      </a:endParaRPr>
                    </a:p>
                  </a:txBody>
                  <a:tcPr/>
                </a:tc>
                <a:tc>
                  <a:txBody>
                    <a:bodyPr/>
                    <a:lstStyle/>
                    <a:p>
                      <a:pPr algn="ctr"/>
                      <a:r>
                        <a:rPr lang="en-US" b="1" i="0" dirty="0">
                          <a:solidFill>
                            <a:schemeClr val="bg1"/>
                          </a:solidFill>
                          <a:latin typeface="Berlin Sans FB Demi" panose="020E0802020502020306" pitchFamily="34" charset="0"/>
                        </a:rPr>
                        <a:t>755/-</a:t>
                      </a:r>
                      <a:endParaRPr lang="en-IN" b="1" i="0"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2232984482"/>
                  </a:ext>
                </a:extLst>
              </a:tr>
            </a:tbl>
          </a:graphicData>
        </a:graphic>
      </p:graphicFrame>
    </p:spTree>
    <p:extLst>
      <p:ext uri="{BB962C8B-B14F-4D97-AF65-F5344CB8AC3E}">
        <p14:creationId xmlns:p14="http://schemas.microsoft.com/office/powerpoint/2010/main" val="39296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4A05-D364-48A7-8B0D-43F5CF94178D}"/>
              </a:ext>
            </a:extLst>
          </p:cNvPr>
          <p:cNvSpPr>
            <a:spLocks noGrp="1"/>
          </p:cNvSpPr>
          <p:nvPr>
            <p:ph type="ctrTitle"/>
          </p:nvPr>
        </p:nvSpPr>
        <p:spPr>
          <a:xfrm>
            <a:off x="1703109" y="116477"/>
            <a:ext cx="9144000" cy="979814"/>
          </a:xfrm>
        </p:spPr>
        <p:txBody>
          <a:bodyPr/>
          <a:lstStyle/>
          <a:p>
            <a:pPr algn="ctr"/>
            <a:r>
              <a:rPr lang="en-US" sz="5400" b="1" i="1" u="sng" dirty="0">
                <a:latin typeface="Algerian" pitchFamily="82" charset="0"/>
              </a:rPr>
              <a:t>Working</a:t>
            </a:r>
            <a:endParaRPr lang="en-IN" sz="5400" b="1" i="1" u="sng" dirty="0">
              <a:latin typeface="Algerian" pitchFamily="82" charset="0"/>
            </a:endParaRPr>
          </a:p>
        </p:txBody>
      </p:sp>
      <p:sp>
        <p:nvSpPr>
          <p:cNvPr id="3" name="Subtitle 2">
            <a:extLst>
              <a:ext uri="{FF2B5EF4-FFF2-40B4-BE49-F238E27FC236}">
                <a16:creationId xmlns:a16="http://schemas.microsoft.com/office/drawing/2014/main" id="{38C52289-F796-4A9F-8519-5743EB18655E}"/>
              </a:ext>
            </a:extLst>
          </p:cNvPr>
          <p:cNvSpPr>
            <a:spLocks noGrp="1"/>
          </p:cNvSpPr>
          <p:nvPr>
            <p:ph type="subTitle" idx="1"/>
          </p:nvPr>
        </p:nvSpPr>
        <p:spPr>
          <a:xfrm>
            <a:off x="1524000" y="1096291"/>
            <a:ext cx="9144000" cy="3164624"/>
          </a:xfrm>
        </p:spPr>
        <p:txBody>
          <a:bodyPr>
            <a:normAutofit/>
          </a:bodyPr>
          <a:lstStyle/>
          <a:p>
            <a:pPr marL="514350" indent="-514350" algn="l">
              <a:buFont typeface="Arial" panose="020B0604020202020204" pitchFamily="34" charset="0"/>
              <a:buChar char="•"/>
            </a:pPr>
            <a:r>
              <a:rPr lang="en-US" sz="2800" dirty="0"/>
              <a:t>The Concept behind the Automatic Water Dispenser is very simple.</a:t>
            </a:r>
          </a:p>
          <a:p>
            <a:pPr marL="514350" indent="-514350" algn="l">
              <a:buFont typeface="Arial" panose="020B0604020202020204" pitchFamily="34" charset="0"/>
              <a:buChar char="•"/>
            </a:pPr>
            <a:r>
              <a:rPr lang="en-US" sz="2800" dirty="0"/>
              <a:t> An Ultrasonic Sensor is used to check if any object such as a glass is placed under the dispenser.</a:t>
            </a:r>
          </a:p>
          <a:p>
            <a:pPr marL="514350" indent="-514350" algn="l">
              <a:buFont typeface="Arial" panose="020B0604020202020204" pitchFamily="34" charset="0"/>
              <a:buChar char="•"/>
            </a:pPr>
            <a:r>
              <a:rPr lang="en-US" sz="2800" dirty="0"/>
              <a:t> An Air Pump is used to control the flow of water.</a:t>
            </a:r>
          </a:p>
          <a:p>
            <a:pPr marL="514350" indent="-514350" algn="l">
              <a:buFont typeface="Arial" panose="020B0604020202020204" pitchFamily="34" charset="0"/>
              <a:buChar char="•"/>
            </a:pPr>
            <a:r>
              <a:rPr lang="en-US" sz="2800" dirty="0"/>
              <a:t> So an </a:t>
            </a:r>
            <a:r>
              <a:rPr lang="en-US" sz="2800" dirty="0" err="1"/>
              <a:t>Arduino</a:t>
            </a:r>
            <a:r>
              <a:rPr lang="en-US" sz="2800" dirty="0"/>
              <a:t> program is written which always checks if any object is placed under the tap.</a:t>
            </a:r>
            <a:endParaRPr lang="en-IN" sz="2800" dirty="0"/>
          </a:p>
        </p:txBody>
      </p:sp>
      <p:pic>
        <p:nvPicPr>
          <p:cNvPr id="7" name="Picture 6">
            <a:extLst>
              <a:ext uri="{FF2B5EF4-FFF2-40B4-BE49-F238E27FC236}">
                <a16:creationId xmlns:a16="http://schemas.microsoft.com/office/drawing/2014/main" id="{09BD35BF-CB35-47E2-AEA0-4AB3087C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157" y="4260915"/>
            <a:ext cx="4791075" cy="2522864"/>
          </a:xfrm>
          <a:prstGeom prst="rect">
            <a:avLst/>
          </a:prstGeom>
        </p:spPr>
      </p:pic>
    </p:spTree>
    <p:extLst>
      <p:ext uri="{BB962C8B-B14F-4D97-AF65-F5344CB8AC3E}">
        <p14:creationId xmlns:p14="http://schemas.microsoft.com/office/powerpoint/2010/main" val="29353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50"/>
                                        <p:tgtEl>
                                          <p:spTgt spid="3">
                                            <p:txEl>
                                              <p:pRg st="3" end="3"/>
                                            </p:txEl>
                                          </p:spTgt>
                                        </p:tgtEl>
                                      </p:cBhvr>
                                    </p:animEffect>
                                    <p:anim calcmode="lin" valueType="num">
                                      <p:cBhvr>
                                        <p:cTn id="3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993F-BB06-4E73-901A-226C2A3656DD}"/>
              </a:ext>
            </a:extLst>
          </p:cNvPr>
          <p:cNvSpPr>
            <a:spLocks noGrp="1"/>
          </p:cNvSpPr>
          <p:nvPr>
            <p:ph type="title"/>
          </p:nvPr>
        </p:nvSpPr>
        <p:spPr/>
        <p:txBody>
          <a:bodyPr/>
          <a:lstStyle/>
          <a:p>
            <a:pPr algn="ctr"/>
            <a:r>
              <a:rPr lang="en-US" sz="6600" b="1" i="1" u="sng" dirty="0">
                <a:latin typeface="Algerian" panose="04020705040A02060702" pitchFamily="82" charset="0"/>
              </a:rPr>
              <a:t>conclusion</a:t>
            </a:r>
            <a:endParaRPr lang="en-IN" sz="6600" b="1" i="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61899DC1-84B6-4C1B-821D-21E07C868083}"/>
              </a:ext>
            </a:extLst>
          </p:cNvPr>
          <p:cNvSpPr>
            <a:spLocks noGrp="1"/>
          </p:cNvSpPr>
          <p:nvPr>
            <p:ph idx="1"/>
          </p:nvPr>
        </p:nvSpPr>
        <p:spPr/>
        <p:txBody>
          <a:bodyPr/>
          <a:lstStyle/>
          <a:p>
            <a:r>
              <a:rPr lang="en-IN" dirty="0"/>
              <a:t>The automatic water dispenser eliminates the water spillage and is more hygienic as it eliminates the human touch from the process.</a:t>
            </a:r>
          </a:p>
          <a:p>
            <a:r>
              <a:rPr lang="en-IN" dirty="0"/>
              <a:t>Because of its efficiency, this machine can be a great alternative to public water podium stands. </a:t>
            </a:r>
          </a:p>
        </p:txBody>
      </p:sp>
    </p:spTree>
    <p:extLst>
      <p:ext uri="{BB962C8B-B14F-4D97-AF65-F5344CB8AC3E}">
        <p14:creationId xmlns:p14="http://schemas.microsoft.com/office/powerpoint/2010/main" val="90994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15D16-3B14-4B50-BB22-3326BB489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6621245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E7AA-8D5A-409E-950F-0B42D22D42F3}"/>
              </a:ext>
            </a:extLst>
          </p:cNvPr>
          <p:cNvSpPr>
            <a:spLocks noGrp="1"/>
          </p:cNvSpPr>
          <p:nvPr>
            <p:ph type="ctrTitle"/>
          </p:nvPr>
        </p:nvSpPr>
        <p:spPr>
          <a:xfrm>
            <a:off x="1774858" y="169413"/>
            <a:ext cx="9286240" cy="2328690"/>
          </a:xfrm>
        </p:spPr>
        <p:txBody>
          <a:bodyPr>
            <a:normAutofit fontScale="90000"/>
          </a:bodyPr>
          <a:lstStyle/>
          <a:p>
            <a:pPr algn="ctr"/>
            <a:r>
              <a:rPr lang="en-US" sz="6700" i="1" u="sng" dirty="0">
                <a:latin typeface="Algerian" pitchFamily="82" charset="0"/>
              </a:rPr>
              <a:t>Members of the group</a:t>
            </a:r>
            <a:br>
              <a:rPr lang="en-US" sz="6700" dirty="0"/>
            </a:br>
            <a:br>
              <a:rPr lang="en-US" sz="6700" u="sng" dirty="0">
                <a:latin typeface="Algerian" pitchFamily="82" charset="0"/>
              </a:rPr>
            </a:br>
            <a:br>
              <a:rPr lang="en-US" sz="6700" dirty="0">
                <a:latin typeface="Algerian" pitchFamily="82" charset="0"/>
              </a:rPr>
            </a:br>
            <a:br>
              <a:rPr lang="en-US" dirty="0"/>
            </a:br>
            <a:endParaRPr lang="en-IN" dirty="0"/>
          </a:p>
        </p:txBody>
      </p:sp>
      <p:sp>
        <p:nvSpPr>
          <p:cNvPr id="3" name="Subtitle 2">
            <a:extLst>
              <a:ext uri="{FF2B5EF4-FFF2-40B4-BE49-F238E27FC236}">
                <a16:creationId xmlns:a16="http://schemas.microsoft.com/office/drawing/2014/main" id="{2E86E570-4DA6-47B1-AAEC-C0F2397FD278}"/>
              </a:ext>
            </a:extLst>
          </p:cNvPr>
          <p:cNvSpPr>
            <a:spLocks noGrp="1"/>
          </p:cNvSpPr>
          <p:nvPr>
            <p:ph type="subTitle" idx="1"/>
          </p:nvPr>
        </p:nvSpPr>
        <p:spPr>
          <a:xfrm>
            <a:off x="1845978" y="1465733"/>
            <a:ext cx="9144000" cy="3926533"/>
          </a:xfrm>
        </p:spPr>
        <p:txBody>
          <a:bodyPr>
            <a:noAutofit/>
          </a:bodyPr>
          <a:lstStyle/>
          <a:p>
            <a:pPr marL="685800" indent="-685800">
              <a:buFont typeface="Arial" panose="020B0604020202020204" pitchFamily="34" charset="0"/>
              <a:buChar char="•"/>
            </a:pPr>
            <a:r>
              <a:rPr lang="en-US" sz="4400" b="1" i="1" dirty="0">
                <a:latin typeface="Bell MT" panose="02020503060305020303" pitchFamily="18" charset="0"/>
              </a:rPr>
              <a:t>120A3011-Kirti </a:t>
            </a:r>
            <a:r>
              <a:rPr lang="en-US" sz="4400" b="1" i="1" dirty="0" err="1">
                <a:latin typeface="Bell MT" panose="02020503060305020303" pitchFamily="18" charset="0"/>
              </a:rPr>
              <a:t>Ekhande</a:t>
            </a:r>
            <a:endParaRPr lang="en-US" sz="4400" b="1" i="1" dirty="0">
              <a:latin typeface="Bell MT" panose="02020503060305020303" pitchFamily="18" charset="0"/>
            </a:endParaRPr>
          </a:p>
          <a:p>
            <a:pPr marL="685800" indent="-685800">
              <a:buFont typeface="Arial" panose="020B0604020202020204" pitchFamily="34" charset="0"/>
              <a:buChar char="•"/>
            </a:pPr>
            <a:r>
              <a:rPr lang="en-US" sz="4400" b="1" i="1" dirty="0">
                <a:latin typeface="Bell MT" panose="02020503060305020303" pitchFamily="18" charset="0"/>
              </a:rPr>
              <a:t>120A3020-Esakkiraja </a:t>
            </a:r>
            <a:r>
              <a:rPr lang="en-US" sz="4400" b="1" i="1" dirty="0" err="1">
                <a:latin typeface="Bell MT" panose="02020503060305020303" pitchFamily="18" charset="0"/>
              </a:rPr>
              <a:t>Konar</a:t>
            </a:r>
            <a:endParaRPr lang="en-US" sz="4400" b="1" i="1" dirty="0">
              <a:latin typeface="Bell MT" panose="02020503060305020303" pitchFamily="18" charset="0"/>
            </a:endParaRPr>
          </a:p>
          <a:p>
            <a:pPr marL="685800" indent="-685800">
              <a:buFont typeface="Arial" panose="020B0604020202020204" pitchFamily="34" charset="0"/>
              <a:buChar char="•"/>
            </a:pPr>
            <a:r>
              <a:rPr lang="en-US" sz="4400" b="1" i="1" dirty="0">
                <a:latin typeface="Bell MT" panose="02020503060305020303" pitchFamily="18" charset="0"/>
              </a:rPr>
              <a:t>120A3033-Nishita Swaminathan</a:t>
            </a:r>
          </a:p>
          <a:p>
            <a:pPr marL="685800" indent="-685800">
              <a:buFont typeface="Arial" panose="020B0604020202020204" pitchFamily="34" charset="0"/>
              <a:buChar char="•"/>
            </a:pPr>
            <a:r>
              <a:rPr lang="en-US" sz="4400" b="1" i="1" dirty="0">
                <a:latin typeface="Bell MT" panose="02020503060305020303" pitchFamily="18" charset="0"/>
              </a:rPr>
              <a:t>120A3040-Ankur Rai</a:t>
            </a:r>
          </a:p>
          <a:p>
            <a:pPr marL="685800" indent="-685800">
              <a:buFont typeface="Arial" panose="020B0604020202020204" pitchFamily="34" charset="0"/>
              <a:buChar char="•"/>
            </a:pPr>
            <a:r>
              <a:rPr lang="en-US" sz="4400" b="1" i="1" dirty="0">
                <a:latin typeface="Bell MT" panose="02020503060305020303" pitchFamily="18" charset="0"/>
              </a:rPr>
              <a:t>120A3052-Shreyas Prabhakar</a:t>
            </a:r>
          </a:p>
        </p:txBody>
      </p:sp>
    </p:spTree>
    <p:extLst>
      <p:ext uri="{BB962C8B-B14F-4D97-AF65-F5344CB8AC3E}">
        <p14:creationId xmlns:p14="http://schemas.microsoft.com/office/powerpoint/2010/main" val="39347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50"/>
                                        <p:tgtEl>
                                          <p:spTgt spid="3">
                                            <p:txEl>
                                              <p:pRg st="3" end="3"/>
                                            </p:txEl>
                                          </p:spTgt>
                                        </p:tgtEl>
                                      </p:cBhvr>
                                    </p:animEffect>
                                    <p:anim calcmode="lin" valueType="num">
                                      <p:cBhvr>
                                        <p:cTn id="3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250"/>
                                        <p:tgtEl>
                                          <p:spTgt spid="3">
                                            <p:txEl>
                                              <p:pRg st="4" end="4"/>
                                            </p:txEl>
                                          </p:spTgt>
                                        </p:tgtEl>
                                      </p:cBhvr>
                                    </p:animEffect>
                                    <p:anim calcmode="lin" valueType="num">
                                      <p:cBhvr>
                                        <p:cTn id="43"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A96F-DED4-44FD-91C8-03747832EE3D}"/>
              </a:ext>
            </a:extLst>
          </p:cNvPr>
          <p:cNvSpPr>
            <a:spLocks noGrp="1"/>
          </p:cNvSpPr>
          <p:nvPr>
            <p:ph type="ctrTitle"/>
          </p:nvPr>
        </p:nvSpPr>
        <p:spPr>
          <a:xfrm>
            <a:off x="1146928" y="349365"/>
            <a:ext cx="9144000" cy="1149497"/>
          </a:xfrm>
        </p:spPr>
        <p:txBody>
          <a:bodyPr/>
          <a:lstStyle/>
          <a:p>
            <a:pPr algn="ctr"/>
            <a:r>
              <a:rPr lang="en-US" sz="5400" b="1" i="1" u="sng" dirty="0">
                <a:latin typeface="Algerian" pitchFamily="82" charset="0"/>
              </a:rPr>
              <a:t>SENSORS</a:t>
            </a:r>
            <a:endParaRPr lang="en-IN" sz="5400" b="1" i="1" u="sng" dirty="0">
              <a:latin typeface="Algerian" pitchFamily="82" charset="0"/>
            </a:endParaRPr>
          </a:p>
        </p:txBody>
      </p:sp>
      <p:sp>
        <p:nvSpPr>
          <p:cNvPr id="3" name="Subtitle 2">
            <a:extLst>
              <a:ext uri="{FF2B5EF4-FFF2-40B4-BE49-F238E27FC236}">
                <a16:creationId xmlns:a16="http://schemas.microsoft.com/office/drawing/2014/main" id="{DEB4D3E6-2522-4402-BDDA-A91CB05762E8}"/>
              </a:ext>
            </a:extLst>
          </p:cNvPr>
          <p:cNvSpPr>
            <a:spLocks noGrp="1"/>
          </p:cNvSpPr>
          <p:nvPr>
            <p:ph type="subTitle" idx="1"/>
          </p:nvPr>
        </p:nvSpPr>
        <p:spPr>
          <a:xfrm>
            <a:off x="1293223" y="1498863"/>
            <a:ext cx="10176190" cy="5009772"/>
          </a:xfrm>
        </p:spPr>
        <p:txBody>
          <a:bodyPr>
            <a:noAutofit/>
          </a:bodyPr>
          <a:lstStyle/>
          <a:p>
            <a:pPr marL="342900" indent="-342900" algn="l">
              <a:buFont typeface="Arial" panose="020B0604020202020204" pitchFamily="34" charset="0"/>
              <a:buChar char="•"/>
            </a:pPr>
            <a:r>
              <a:rPr lang="en-US" sz="2400" dirty="0"/>
              <a:t>It can be called as an electronic component which is capable of detecting changes in its environment and send the information to the coupled relay or a microprocessor. </a:t>
            </a:r>
          </a:p>
          <a:p>
            <a:pPr marL="342900" indent="-342900" algn="l">
              <a:buFont typeface="Arial" panose="020B0604020202020204" pitchFamily="34" charset="0"/>
              <a:buChar char="•"/>
            </a:pPr>
            <a:r>
              <a:rPr lang="en-US" sz="2400" dirty="0"/>
              <a:t>We see the usage of sensors in our daily life.</a:t>
            </a:r>
          </a:p>
          <a:p>
            <a:pPr marL="342900" indent="-342900">
              <a:buFont typeface="Arial" panose="020B0604020202020204" pitchFamily="34" charset="0"/>
              <a:buChar char="•"/>
            </a:pPr>
            <a:r>
              <a:rPr lang="en-US" sz="2400" dirty="0"/>
              <a:t> From the reverse car parking sensors in our automobile to the touch sensitive sensors that are used in the smart phones. A sensor basically works on the change in the input quantity being measured.</a:t>
            </a:r>
          </a:p>
          <a:p>
            <a:pPr marL="342900" indent="-342900">
              <a:buFont typeface="Arial" panose="020B0604020202020204" pitchFamily="34" charset="0"/>
              <a:buChar char="•"/>
            </a:pPr>
            <a:r>
              <a:rPr lang="en-US" sz="2400" dirty="0"/>
              <a:t>A sensor's sensitivity indicates how much the sensor's output changes when the input quantity being measured changes. For instance if we consider  infrared sensor, it is triggered only when an object cuts the line of the infrared beam.</a:t>
            </a:r>
            <a:endParaRPr lang="en-IN" sz="2400" dirty="0"/>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IN" sz="2800" dirty="0"/>
          </a:p>
        </p:txBody>
      </p:sp>
    </p:spTree>
    <p:extLst>
      <p:ext uri="{BB962C8B-B14F-4D97-AF65-F5344CB8AC3E}">
        <p14:creationId xmlns:p14="http://schemas.microsoft.com/office/powerpoint/2010/main" val="20551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50"/>
                                        <p:tgtEl>
                                          <p:spTgt spid="3">
                                            <p:txEl>
                                              <p:pRg st="3" end="3"/>
                                            </p:txEl>
                                          </p:spTgt>
                                        </p:tgtEl>
                                      </p:cBhvr>
                                    </p:animEffect>
                                    <p:anim calcmode="lin" valueType="num">
                                      <p:cBhvr>
                                        <p:cTn id="3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707" y="0"/>
            <a:ext cx="10972800" cy="1489166"/>
          </a:xfrm>
        </p:spPr>
        <p:txBody>
          <a:bodyPr/>
          <a:lstStyle/>
          <a:p>
            <a:pPr algn="ctr"/>
            <a:r>
              <a:rPr lang="en-US" sz="5400" i="1" u="sng" dirty="0">
                <a:latin typeface="Algerian" pitchFamily="82" charset="0"/>
              </a:rPr>
              <a:t>Automatic Sanitizer Dispenser</a:t>
            </a:r>
            <a:endParaRPr lang="en-US" sz="5400" dirty="0">
              <a:latin typeface="Algerian" pitchFamily="82" charset="0"/>
            </a:endParaRPr>
          </a:p>
        </p:txBody>
      </p:sp>
      <p:sp>
        <p:nvSpPr>
          <p:cNvPr id="3" name="Subtitle 2"/>
          <p:cNvSpPr>
            <a:spLocks noGrp="1"/>
          </p:cNvSpPr>
          <p:nvPr>
            <p:ph type="subTitle" idx="1"/>
          </p:nvPr>
        </p:nvSpPr>
        <p:spPr>
          <a:xfrm>
            <a:off x="1970741" y="2637760"/>
            <a:ext cx="8534400" cy="2604613"/>
          </a:xfrm>
        </p:spPr>
        <p:txBody>
          <a:bodyPr>
            <a:noAutofit/>
          </a:bodyPr>
          <a:lstStyle/>
          <a:p>
            <a:pPr algn="l"/>
            <a:r>
              <a:rPr lang="en-US" sz="2400" dirty="0"/>
              <a:t> </a:t>
            </a:r>
            <a:endParaRPr lang="en-US" sz="2400" dirty="0">
              <a:solidFill>
                <a:srgbClr val="222222"/>
              </a:solidFill>
              <a:latin typeface="PT Sans"/>
            </a:endParaRPr>
          </a:p>
          <a:p>
            <a:endParaRPr lang="en-US" dirty="0"/>
          </a:p>
        </p:txBody>
      </p:sp>
      <p:pic>
        <p:nvPicPr>
          <p:cNvPr id="9" name="Picture 8">
            <a:extLst>
              <a:ext uri="{FF2B5EF4-FFF2-40B4-BE49-F238E27FC236}">
                <a16:creationId xmlns:a16="http://schemas.microsoft.com/office/drawing/2014/main" id="{55CD7B28-9609-46A8-AB8F-FF4E1DEC2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445" y="2093978"/>
            <a:ext cx="7588577" cy="44105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5AE739-573D-4FE3-A910-8C163E8BF394}"/>
              </a:ext>
            </a:extLst>
          </p:cNvPr>
          <p:cNvSpPr txBox="1"/>
          <p:nvPr/>
        </p:nvSpPr>
        <p:spPr>
          <a:xfrm>
            <a:off x="1461154" y="1781194"/>
            <a:ext cx="8719794" cy="3354765"/>
          </a:xfrm>
          <a:prstGeom prst="rect">
            <a:avLst/>
          </a:prstGeom>
          <a:noFill/>
        </p:spPr>
        <p:txBody>
          <a:bodyPr wrap="square">
            <a:spAutoFit/>
          </a:bodyPr>
          <a:lstStyle/>
          <a:p>
            <a:pPr algn="ctr"/>
            <a:r>
              <a:rPr lang="en-US" sz="3600" b="1" i="1" u="sng" dirty="0"/>
              <a:t>Reason for selecting this as one of our topic for our project:-</a:t>
            </a:r>
          </a:p>
          <a:p>
            <a:pPr marL="457200" indent="-457200">
              <a:buFont typeface="Arial" panose="020B0604020202020204" pitchFamily="34" charset="0"/>
              <a:buChar char="•"/>
            </a:pPr>
            <a:endParaRPr lang="en-US" sz="2800" b="1" i="1" u="sng" dirty="0"/>
          </a:p>
          <a:p>
            <a:pPr marL="457200" indent="-457200" algn="l">
              <a:buFont typeface="Arial" panose="020B0604020202020204" pitchFamily="34" charset="0"/>
              <a:buChar char="•"/>
            </a:pPr>
            <a:r>
              <a:rPr lang="en-US" sz="2800" dirty="0"/>
              <a:t>Cleanliness is next to Godliness. Sanitizing is one of the best methods of keeping ourselves and our surroundings hygienic. During this pandemic, sanitization has taken a very important role in our lives.</a:t>
            </a:r>
          </a:p>
        </p:txBody>
      </p:sp>
    </p:spTree>
    <p:extLst>
      <p:ext uri="{BB962C8B-B14F-4D97-AF65-F5344CB8AC3E}">
        <p14:creationId xmlns:p14="http://schemas.microsoft.com/office/powerpoint/2010/main" val="313658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anim calcmode="lin" valueType="num">
                                      <p:cBhvr>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D339-00DE-44BC-B20E-728CDE7BBBAA}"/>
              </a:ext>
            </a:extLst>
          </p:cNvPr>
          <p:cNvSpPr>
            <a:spLocks noGrp="1"/>
          </p:cNvSpPr>
          <p:nvPr>
            <p:ph type="title"/>
          </p:nvPr>
        </p:nvSpPr>
        <p:spPr/>
        <p:txBody>
          <a:bodyPr/>
          <a:lstStyle/>
          <a:p>
            <a:pPr algn="ctr"/>
            <a:r>
              <a:rPr lang="en-US" sz="4000" b="1" i="1" u="sng" dirty="0">
                <a:solidFill>
                  <a:schemeClr val="accent4">
                    <a:lumMod val="20000"/>
                    <a:lumOff val="80000"/>
                  </a:schemeClr>
                </a:solidFill>
                <a:latin typeface="Algerian" panose="04020705040A02060702" pitchFamily="82" charset="0"/>
              </a:rPr>
              <a:t> Advantages of automatic sanitizer DISPENSER</a:t>
            </a:r>
            <a:br>
              <a:rPr lang="en-US" sz="4000" b="1" i="1" u="sng" dirty="0">
                <a:solidFill>
                  <a:schemeClr val="accent4">
                    <a:lumMod val="20000"/>
                    <a:lumOff val="80000"/>
                  </a:schemeClr>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9AE32E2A-8ED1-422B-9750-E27425FB6C28}"/>
              </a:ext>
            </a:extLst>
          </p:cNvPr>
          <p:cNvSpPr>
            <a:spLocks noGrp="1"/>
          </p:cNvSpPr>
          <p:nvPr>
            <p:ph idx="1"/>
          </p:nvPr>
        </p:nvSpPr>
        <p:spPr>
          <a:xfrm>
            <a:off x="1219200" y="2059806"/>
            <a:ext cx="10363200" cy="4295754"/>
          </a:xfrm>
        </p:spPr>
        <p:txBody>
          <a:bodyPr>
            <a:normAutofit fontScale="77500" lnSpcReduction="20000"/>
          </a:bodyPr>
          <a:lstStyle/>
          <a:p>
            <a:pPr algn="l"/>
            <a:r>
              <a:rPr lang="en-US" sz="3200" dirty="0"/>
              <a:t> </a:t>
            </a:r>
            <a:r>
              <a:rPr lang="en-US" sz="3200" dirty="0">
                <a:latin typeface="PT Sans"/>
              </a:rPr>
              <a:t>One of the biggest advantages of an automatic hand sanitizer dispenser machine is that it offers a required amount that is enough to clean both </a:t>
            </a:r>
            <a:r>
              <a:rPr lang="en-US" sz="3200" dirty="0" err="1">
                <a:latin typeface="PT Sans"/>
              </a:rPr>
              <a:t>hands.</a:t>
            </a:r>
            <a:r>
              <a:rPr lang="en-US" sz="3200" b="0" i="0" dirty="0" err="1">
                <a:solidFill>
                  <a:schemeClr val="tx1">
                    <a:lumMod val="95000"/>
                  </a:schemeClr>
                </a:solidFill>
                <a:effectLst/>
                <a:latin typeface="PT Sans"/>
              </a:rPr>
              <a:t>These</a:t>
            </a:r>
            <a:r>
              <a:rPr lang="en-US" sz="3200" b="0" i="0" dirty="0">
                <a:solidFill>
                  <a:schemeClr val="tx1">
                    <a:lumMod val="95000"/>
                  </a:schemeClr>
                </a:solidFill>
                <a:effectLst/>
                <a:latin typeface="PT Sans"/>
              </a:rPr>
              <a:t> </a:t>
            </a:r>
            <a:r>
              <a:rPr lang="en-US" sz="3200" dirty="0">
                <a:solidFill>
                  <a:schemeClr val="tx1">
                    <a:lumMod val="95000"/>
                  </a:schemeClr>
                </a:solidFill>
                <a:latin typeface="PT Sans"/>
              </a:rPr>
              <a:t>required</a:t>
            </a:r>
            <a:r>
              <a:rPr lang="en-US" sz="3200" b="0" i="0" dirty="0">
                <a:solidFill>
                  <a:schemeClr val="tx1">
                    <a:lumMod val="95000"/>
                  </a:schemeClr>
                </a:solidFill>
                <a:effectLst/>
                <a:latin typeface="PT Sans"/>
              </a:rPr>
              <a:t> doses are usually sprayed on the hands, which causes minimum to no wastage, unlike manual ones, which releases extra sanitizer at times.</a:t>
            </a:r>
            <a:r>
              <a:rPr lang="en-US" sz="3200" dirty="0">
                <a:solidFill>
                  <a:schemeClr val="tx1">
                    <a:lumMod val="95000"/>
                  </a:schemeClr>
                </a:solidFill>
                <a:latin typeface="PT Sans"/>
              </a:rPr>
              <a:t> </a:t>
            </a:r>
          </a:p>
          <a:p>
            <a:pPr algn="l"/>
            <a:r>
              <a:rPr lang="en-US" sz="3200" i="0" dirty="0">
                <a:solidFill>
                  <a:schemeClr val="tx1">
                    <a:lumMod val="95000"/>
                  </a:schemeClr>
                </a:solidFill>
                <a:effectLst/>
                <a:latin typeface="Merriweather"/>
              </a:rPr>
              <a:t> </a:t>
            </a:r>
            <a:r>
              <a:rPr lang="en-US" sz="3200" b="1" i="1" u="sng" dirty="0">
                <a:solidFill>
                  <a:schemeClr val="tx1">
                    <a:lumMod val="95000"/>
                  </a:schemeClr>
                </a:solidFill>
                <a:latin typeface="Merriweather"/>
              </a:rPr>
              <a:t>Eliminates a contact point</a:t>
            </a:r>
            <a:endParaRPr lang="en-GB" sz="3200" b="1" i="1" u="sng" dirty="0">
              <a:solidFill>
                <a:schemeClr val="tx1">
                  <a:lumMod val="95000"/>
                </a:schemeClr>
              </a:solidFill>
              <a:latin typeface="Merriweather"/>
            </a:endParaRPr>
          </a:p>
          <a:p>
            <a:r>
              <a:rPr lang="en-US" sz="3200" b="0" i="0" dirty="0">
                <a:solidFill>
                  <a:schemeClr val="tx1">
                    <a:lumMod val="95000"/>
                  </a:schemeClr>
                </a:solidFill>
                <a:effectLst/>
                <a:latin typeface="PT Sans"/>
              </a:rPr>
              <a:t>Manual hand sanitizers require pushing the pump to release </a:t>
            </a:r>
            <a:r>
              <a:rPr lang="en-US" sz="3200" b="0" i="0" dirty="0" err="1">
                <a:solidFill>
                  <a:schemeClr val="tx1">
                    <a:lumMod val="95000"/>
                  </a:schemeClr>
                </a:solidFill>
                <a:effectLst/>
                <a:latin typeface="PT Sans"/>
              </a:rPr>
              <a:t>sanitizer.Touching</a:t>
            </a:r>
            <a:r>
              <a:rPr lang="en-US" sz="3200" b="0" i="0" dirty="0">
                <a:solidFill>
                  <a:schemeClr val="tx1">
                    <a:lumMod val="95000"/>
                  </a:schemeClr>
                </a:solidFill>
                <a:effectLst/>
                <a:latin typeface="PT Sans"/>
              </a:rPr>
              <a:t> the pump can spread a lot of germs, as people with dirty hands also use it.</a:t>
            </a:r>
          </a:p>
          <a:p>
            <a:pPr algn="l"/>
            <a:r>
              <a:rPr lang="en-US" sz="3200" b="0" i="0" dirty="0">
                <a:solidFill>
                  <a:schemeClr val="tx1">
                    <a:lumMod val="95000"/>
                  </a:schemeClr>
                </a:solidFill>
                <a:effectLst/>
                <a:latin typeface="PT Sans"/>
              </a:rPr>
              <a:t>With </a:t>
            </a:r>
            <a:r>
              <a:rPr lang="en-US" sz="3200" i="0" dirty="0">
                <a:solidFill>
                  <a:schemeClr val="tx1">
                    <a:lumMod val="95000"/>
                  </a:schemeClr>
                </a:solidFill>
                <a:effectLst/>
                <a:latin typeface="PT Sans"/>
              </a:rPr>
              <a:t>touchless hand sanitizer dispensers</a:t>
            </a:r>
            <a:r>
              <a:rPr lang="en-US" sz="3200" b="0" i="0" dirty="0">
                <a:solidFill>
                  <a:schemeClr val="tx1">
                    <a:lumMod val="95000"/>
                  </a:schemeClr>
                </a:solidFill>
                <a:effectLst/>
                <a:latin typeface="PT Sans"/>
              </a:rPr>
              <a:t>, there is no common contact point, which means less or no germs will be transferred from one person to another</a:t>
            </a:r>
            <a:r>
              <a:rPr lang="en-US" sz="3200" dirty="0">
                <a:solidFill>
                  <a:schemeClr val="tx1">
                    <a:lumMod val="95000"/>
                  </a:schemeClr>
                </a:solidFill>
                <a:latin typeface="PT Sans"/>
              </a:rPr>
              <a:t>.</a:t>
            </a:r>
            <a:endParaRPr lang="en-IN" dirty="0"/>
          </a:p>
        </p:txBody>
      </p:sp>
    </p:spTree>
    <p:extLst>
      <p:ext uri="{BB962C8B-B14F-4D97-AF65-F5344CB8AC3E}">
        <p14:creationId xmlns:p14="http://schemas.microsoft.com/office/powerpoint/2010/main" val="4103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50"/>
                                        <p:tgtEl>
                                          <p:spTgt spid="3">
                                            <p:txEl>
                                              <p:pRg st="2" end="2"/>
                                            </p:txEl>
                                          </p:spTgt>
                                        </p:tgtEl>
                                      </p:cBhvr>
                                    </p:animEffect>
                                    <p:anim calcmode="lin" valueType="num">
                                      <p:cBhvr>
                                        <p:cTn id="2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250"/>
                                        <p:tgtEl>
                                          <p:spTgt spid="3">
                                            <p:txEl>
                                              <p:pRg st="3" end="3"/>
                                            </p:txEl>
                                          </p:spTgt>
                                        </p:tgtEl>
                                      </p:cBhvr>
                                    </p:animEffect>
                                    <p:anim calcmode="lin" valueType="num">
                                      <p:cBhvr>
                                        <p:cTn id="36"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3FE2-261A-4E10-B2A7-6B1CD0C431FF}"/>
              </a:ext>
            </a:extLst>
          </p:cNvPr>
          <p:cNvSpPr>
            <a:spLocks noGrp="1"/>
          </p:cNvSpPr>
          <p:nvPr>
            <p:ph type="ctrTitle"/>
          </p:nvPr>
        </p:nvSpPr>
        <p:spPr>
          <a:xfrm>
            <a:off x="1429732" y="349366"/>
            <a:ext cx="9144000" cy="838412"/>
          </a:xfrm>
        </p:spPr>
        <p:txBody>
          <a:bodyPr>
            <a:noAutofit/>
          </a:bodyPr>
          <a:lstStyle/>
          <a:p>
            <a:pPr algn="ctr"/>
            <a:r>
              <a:rPr lang="en-US" sz="5400" b="1" i="1" u="sng" dirty="0">
                <a:latin typeface="Algerian" pitchFamily="82" charset="0"/>
              </a:rPr>
              <a:t>Components</a:t>
            </a:r>
            <a:br>
              <a:rPr lang="en-US" sz="5400" b="1" i="1" u="sng" dirty="0">
                <a:latin typeface="Algerian" pitchFamily="82" charset="0"/>
              </a:rPr>
            </a:br>
            <a:br>
              <a:rPr lang="en-US" sz="5400" b="1" i="1" u="sng" dirty="0">
                <a:latin typeface="Algerian" pitchFamily="82" charset="0"/>
              </a:rPr>
            </a:br>
            <a:br>
              <a:rPr lang="en-US" sz="5400" b="1" i="1" u="sng" dirty="0">
                <a:latin typeface="Algerian" pitchFamily="82" charset="0"/>
              </a:rPr>
            </a:br>
            <a:br>
              <a:rPr lang="en-US" sz="5400" b="1" i="1" u="sng" dirty="0">
                <a:latin typeface="Algerian" pitchFamily="82" charset="0"/>
              </a:rPr>
            </a:br>
            <a:br>
              <a:rPr lang="en-US" sz="5400" b="1" i="1" u="sng" dirty="0">
                <a:latin typeface="Algerian" pitchFamily="82" charset="0"/>
              </a:rPr>
            </a:br>
            <a:endParaRPr lang="en-IN" sz="5400" b="1" i="1" u="sng" dirty="0">
              <a:latin typeface="Algerian" pitchFamily="82" charset="0"/>
            </a:endParaRPr>
          </a:p>
        </p:txBody>
      </p:sp>
      <p:sp>
        <p:nvSpPr>
          <p:cNvPr id="5" name="Subtitle 4">
            <a:extLst>
              <a:ext uri="{FF2B5EF4-FFF2-40B4-BE49-F238E27FC236}">
                <a16:creationId xmlns:a16="http://schemas.microsoft.com/office/drawing/2014/main" id="{BBBC1875-C16E-4A1C-90DE-A610E228986E}"/>
              </a:ext>
            </a:extLst>
          </p:cNvPr>
          <p:cNvSpPr>
            <a:spLocks noGrp="1"/>
          </p:cNvSpPr>
          <p:nvPr>
            <p:ph type="subTitle" idx="1"/>
          </p:nvPr>
        </p:nvSpPr>
        <p:spPr>
          <a:xfrm>
            <a:off x="1219200" y="1558078"/>
            <a:ext cx="10363200" cy="233015"/>
          </a:xfrm>
        </p:spPr>
        <p:txBody>
          <a:bodyPr>
            <a:normAutofit fontScale="55000" lnSpcReduction="20000"/>
          </a:bodyPr>
          <a:lstStyle/>
          <a:p>
            <a:pPr algn="ctr"/>
            <a:r>
              <a:rPr lang="en-US" dirty="0"/>
              <a:t>.</a:t>
            </a:r>
            <a:endParaRPr lang="en-IN" dirty="0"/>
          </a:p>
        </p:txBody>
      </p:sp>
      <p:graphicFrame>
        <p:nvGraphicFramePr>
          <p:cNvPr id="8" name="Table 8">
            <a:extLst>
              <a:ext uri="{FF2B5EF4-FFF2-40B4-BE49-F238E27FC236}">
                <a16:creationId xmlns:a16="http://schemas.microsoft.com/office/drawing/2014/main" id="{1971F133-EB90-49AD-AE45-AD008093A285}"/>
              </a:ext>
            </a:extLst>
          </p:cNvPr>
          <p:cNvGraphicFramePr>
            <a:graphicFrameLocks noGrp="1"/>
          </p:cNvGraphicFramePr>
          <p:nvPr>
            <p:extLst>
              <p:ext uri="{D42A27DB-BD31-4B8C-83A1-F6EECF244321}">
                <p14:modId xmlns:p14="http://schemas.microsoft.com/office/powerpoint/2010/main" val="2221084761"/>
              </p:ext>
            </p:extLst>
          </p:nvPr>
        </p:nvGraphicFramePr>
        <p:xfrm>
          <a:off x="2336800" y="1828800"/>
          <a:ext cx="8128000" cy="4260960"/>
        </p:xfrm>
        <a:graphic>
          <a:graphicData uri="http://schemas.openxmlformats.org/drawingml/2006/table">
            <a:tbl>
              <a:tblPr firstRow="1" bandRow="1">
                <a:tableStyleId>{E8034E78-7F5D-4C2E-B375-FC64B27BC917}</a:tableStyleId>
              </a:tblPr>
              <a:tblGrid>
                <a:gridCol w="4064000">
                  <a:extLst>
                    <a:ext uri="{9D8B030D-6E8A-4147-A177-3AD203B41FA5}">
                      <a16:colId xmlns:a16="http://schemas.microsoft.com/office/drawing/2014/main" val="1259851307"/>
                    </a:ext>
                  </a:extLst>
                </a:gridCol>
                <a:gridCol w="4064000">
                  <a:extLst>
                    <a:ext uri="{9D8B030D-6E8A-4147-A177-3AD203B41FA5}">
                      <a16:colId xmlns:a16="http://schemas.microsoft.com/office/drawing/2014/main" val="1368169019"/>
                    </a:ext>
                  </a:extLst>
                </a:gridCol>
              </a:tblGrid>
              <a:tr h="460230">
                <a:tc>
                  <a:txBody>
                    <a:bodyPr/>
                    <a:lstStyle/>
                    <a:p>
                      <a:pPr algn="ctr"/>
                      <a:r>
                        <a:rPr lang="en-US" sz="3200" i="1" u="sng" dirty="0">
                          <a:latin typeface="Bahnschrift Condensed" panose="020B0502040204020203" pitchFamily="34" charset="0"/>
                        </a:rPr>
                        <a:t>COMPONENT</a:t>
                      </a:r>
                      <a:endParaRPr lang="en-IN" sz="3200" i="1" u="sng" dirty="0">
                        <a:latin typeface="Bahnschrift Condensed" panose="020B0502040204020203" pitchFamily="34" charset="0"/>
                      </a:endParaRPr>
                    </a:p>
                  </a:txBody>
                  <a:tcPr/>
                </a:tc>
                <a:tc>
                  <a:txBody>
                    <a:bodyPr/>
                    <a:lstStyle/>
                    <a:p>
                      <a:pPr algn="ctr"/>
                      <a:r>
                        <a:rPr lang="en-US" sz="3200" i="1" u="sng" dirty="0">
                          <a:latin typeface="Bahnschrift Condensed" panose="020B0502040204020203" pitchFamily="34" charset="0"/>
                        </a:rPr>
                        <a:t>COST</a:t>
                      </a:r>
                      <a:endParaRPr lang="en-IN" sz="3200" i="1" u="sng" dirty="0">
                        <a:latin typeface="Bahnschrift Condensed" panose="020B0502040204020203" pitchFamily="34" charset="0"/>
                      </a:endParaRPr>
                    </a:p>
                  </a:txBody>
                  <a:tcPr/>
                </a:tc>
                <a:extLst>
                  <a:ext uri="{0D108BD9-81ED-4DB2-BD59-A6C34878D82A}">
                    <a16:rowId xmlns:a16="http://schemas.microsoft.com/office/drawing/2014/main" val="2925974115"/>
                  </a:ext>
                </a:extLst>
              </a:tr>
              <a:tr h="460230">
                <a:tc>
                  <a:txBody>
                    <a:bodyPr/>
                    <a:lstStyle/>
                    <a:p>
                      <a:pPr algn="ctr"/>
                      <a:r>
                        <a:rPr lang="en-US" b="1" dirty="0">
                          <a:solidFill>
                            <a:schemeClr val="bg1"/>
                          </a:solidFill>
                          <a:latin typeface="Berlin Sans FB Demi" panose="020E0802020502020306" pitchFamily="34" charset="0"/>
                        </a:rPr>
                        <a:t>Proximity Sensor</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90/-</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1235871805"/>
                  </a:ext>
                </a:extLst>
              </a:tr>
              <a:tr h="460230">
                <a:tc>
                  <a:txBody>
                    <a:bodyPr/>
                    <a:lstStyle/>
                    <a:p>
                      <a:pPr algn="ctr"/>
                      <a:r>
                        <a:rPr lang="en-US" b="1" dirty="0">
                          <a:solidFill>
                            <a:schemeClr val="bg1"/>
                          </a:solidFill>
                          <a:latin typeface="Berlin Sans FB Demi" panose="020E0802020502020306" pitchFamily="34" charset="0"/>
                        </a:rPr>
                        <a:t>DC Water Pump</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45/-</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1886118030"/>
                  </a:ext>
                </a:extLst>
              </a:tr>
              <a:tr h="460230">
                <a:tc>
                  <a:txBody>
                    <a:bodyPr/>
                    <a:lstStyle/>
                    <a:p>
                      <a:pPr algn="ctr"/>
                      <a:r>
                        <a:rPr lang="en-US" b="1" dirty="0">
                          <a:solidFill>
                            <a:schemeClr val="bg1"/>
                          </a:solidFill>
                          <a:latin typeface="Berlin Sans FB Demi" panose="020E0802020502020306" pitchFamily="34" charset="0"/>
                        </a:rPr>
                        <a:t>TIP32C PNP Transistor</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15/-</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1615218234"/>
                  </a:ext>
                </a:extLst>
              </a:tr>
              <a:tr h="460230">
                <a:tc>
                  <a:txBody>
                    <a:bodyPr/>
                    <a:lstStyle/>
                    <a:p>
                      <a:pPr algn="ctr"/>
                      <a:r>
                        <a:rPr lang="en-US" b="1" dirty="0">
                          <a:solidFill>
                            <a:schemeClr val="bg1"/>
                          </a:solidFill>
                          <a:latin typeface="Berlin Sans FB Demi" panose="020E0802020502020306" pitchFamily="34" charset="0"/>
                        </a:rPr>
                        <a:t>Aquarium Tubing </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130/-</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2861646837"/>
                  </a:ext>
                </a:extLst>
              </a:tr>
              <a:tr h="460230">
                <a:tc>
                  <a:txBody>
                    <a:bodyPr/>
                    <a:lstStyle/>
                    <a:p>
                      <a:pPr algn="ctr"/>
                      <a:r>
                        <a:rPr lang="en-US" b="1" dirty="0">
                          <a:solidFill>
                            <a:schemeClr val="bg1"/>
                          </a:solidFill>
                          <a:latin typeface="Berlin Sans FB Demi" panose="020E0802020502020306" pitchFamily="34" charset="0"/>
                        </a:rPr>
                        <a:t>Old Glass Jar</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1625660247"/>
                  </a:ext>
                </a:extLst>
              </a:tr>
              <a:tr h="460230">
                <a:tc>
                  <a:txBody>
                    <a:bodyPr/>
                    <a:lstStyle/>
                    <a:p>
                      <a:pPr algn="ctr"/>
                      <a:r>
                        <a:rPr lang="en-US" b="1" dirty="0">
                          <a:solidFill>
                            <a:schemeClr val="bg1"/>
                          </a:solidFill>
                          <a:latin typeface="Berlin Sans FB Demi" panose="020E0802020502020306" pitchFamily="34" charset="0"/>
                        </a:rPr>
                        <a:t>Old Ball Pen </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2951462140"/>
                  </a:ext>
                </a:extLst>
              </a:tr>
              <a:tr h="460230">
                <a:tc>
                  <a:txBody>
                    <a:bodyPr/>
                    <a:lstStyle/>
                    <a:p>
                      <a:pPr algn="ctr"/>
                      <a:r>
                        <a:rPr lang="en-US" b="1" dirty="0">
                          <a:solidFill>
                            <a:schemeClr val="bg1"/>
                          </a:solidFill>
                          <a:latin typeface="Berlin Sans FB Demi" panose="020E0802020502020306" pitchFamily="34" charset="0"/>
                        </a:rPr>
                        <a:t>Sanitizer/Liquid Soap</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100/-</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3833002318"/>
                  </a:ext>
                </a:extLst>
              </a:tr>
              <a:tr h="460230">
                <a:tc>
                  <a:txBody>
                    <a:bodyPr/>
                    <a:lstStyle/>
                    <a:p>
                      <a:pPr algn="ctr"/>
                      <a:r>
                        <a:rPr lang="en-US" b="1" dirty="0">
                          <a:solidFill>
                            <a:schemeClr val="bg1"/>
                          </a:solidFill>
                          <a:latin typeface="Berlin Sans FB Demi" panose="020E0802020502020306" pitchFamily="34" charset="0"/>
                        </a:rPr>
                        <a:t>TOTAL COST</a:t>
                      </a:r>
                      <a:endParaRPr lang="en-IN" b="1" dirty="0">
                        <a:solidFill>
                          <a:schemeClr val="bg1"/>
                        </a:solidFill>
                        <a:latin typeface="Berlin Sans FB Demi" panose="020E0802020502020306" pitchFamily="34" charset="0"/>
                      </a:endParaRPr>
                    </a:p>
                  </a:txBody>
                  <a:tcPr/>
                </a:tc>
                <a:tc>
                  <a:txBody>
                    <a:bodyPr/>
                    <a:lstStyle/>
                    <a:p>
                      <a:pPr algn="ctr"/>
                      <a:r>
                        <a:rPr lang="en-US" b="1" dirty="0">
                          <a:solidFill>
                            <a:schemeClr val="bg1"/>
                          </a:solidFill>
                          <a:latin typeface="Berlin Sans FB Demi" panose="020E0802020502020306" pitchFamily="34" charset="0"/>
                        </a:rPr>
                        <a:t>380/-</a:t>
                      </a:r>
                      <a:endParaRPr lang="en-IN" b="1" dirty="0">
                        <a:solidFill>
                          <a:schemeClr val="bg1"/>
                        </a:solidFill>
                        <a:latin typeface="Berlin Sans FB Demi" panose="020E0802020502020306" pitchFamily="34" charset="0"/>
                      </a:endParaRPr>
                    </a:p>
                  </a:txBody>
                  <a:tcPr/>
                </a:tc>
                <a:extLst>
                  <a:ext uri="{0D108BD9-81ED-4DB2-BD59-A6C34878D82A}">
                    <a16:rowId xmlns:a16="http://schemas.microsoft.com/office/drawing/2014/main" val="1324916036"/>
                  </a:ext>
                </a:extLst>
              </a:tr>
            </a:tbl>
          </a:graphicData>
        </a:graphic>
      </p:graphicFrame>
    </p:spTree>
    <p:extLst>
      <p:ext uri="{BB962C8B-B14F-4D97-AF65-F5344CB8AC3E}">
        <p14:creationId xmlns:p14="http://schemas.microsoft.com/office/powerpoint/2010/main" val="14818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50"/>
                                        <p:tgtEl>
                                          <p:spTgt spid="8"/>
                                        </p:tgtEl>
                                      </p:cBhvr>
                                    </p:animEffect>
                                    <p:anim calcmode="lin" valueType="num">
                                      <p:cBhvr>
                                        <p:cTn id="15" dur="250" fill="hold"/>
                                        <p:tgtEl>
                                          <p:spTgt spid="8"/>
                                        </p:tgtEl>
                                        <p:attrNameLst>
                                          <p:attrName>ppt_x</p:attrName>
                                        </p:attrNameLst>
                                      </p:cBhvr>
                                      <p:tavLst>
                                        <p:tav tm="0">
                                          <p:val>
                                            <p:strVal val="#ppt_x"/>
                                          </p:val>
                                        </p:tav>
                                        <p:tav tm="100000">
                                          <p:val>
                                            <p:strVal val="#ppt_x"/>
                                          </p:val>
                                        </p:tav>
                                      </p:tavLst>
                                    </p:anim>
                                    <p:anim calcmode="lin" valueType="num">
                                      <p:cBhvr>
                                        <p:cTn id="16"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9FC-DC19-4363-940A-CC024D7DD969}"/>
              </a:ext>
            </a:extLst>
          </p:cNvPr>
          <p:cNvSpPr>
            <a:spLocks noGrp="1"/>
          </p:cNvSpPr>
          <p:nvPr>
            <p:ph type="title"/>
          </p:nvPr>
        </p:nvSpPr>
        <p:spPr>
          <a:xfrm>
            <a:off x="1190920" y="289151"/>
            <a:ext cx="10363200" cy="914400"/>
          </a:xfrm>
        </p:spPr>
        <p:txBody>
          <a:bodyPr/>
          <a:lstStyle/>
          <a:p>
            <a:pPr algn="ctr"/>
            <a:r>
              <a:rPr lang="en-US" sz="5400" b="1" i="1" u="sng" dirty="0" err="1">
                <a:latin typeface="Algerian" pitchFamily="82" charset="0"/>
              </a:rPr>
              <a:t>WORKINg</a:t>
            </a:r>
            <a:endParaRPr lang="en-IN" b="1" i="1" u="sng" dirty="0"/>
          </a:p>
        </p:txBody>
      </p:sp>
      <p:sp>
        <p:nvSpPr>
          <p:cNvPr id="3" name="Content Placeholder 2">
            <a:extLst>
              <a:ext uri="{FF2B5EF4-FFF2-40B4-BE49-F238E27FC236}">
                <a16:creationId xmlns:a16="http://schemas.microsoft.com/office/drawing/2014/main" id="{A09A808D-A4C6-457D-AA1B-473312BCA603}"/>
              </a:ext>
            </a:extLst>
          </p:cNvPr>
          <p:cNvSpPr>
            <a:spLocks noGrp="1"/>
          </p:cNvSpPr>
          <p:nvPr>
            <p:ph idx="1"/>
          </p:nvPr>
        </p:nvSpPr>
        <p:spPr>
          <a:xfrm>
            <a:off x="838200" y="1490050"/>
            <a:ext cx="10515600" cy="2016721"/>
          </a:xfrm>
        </p:spPr>
        <p:txBody>
          <a:bodyPr>
            <a:normAutofit/>
          </a:bodyPr>
          <a:lstStyle/>
          <a:p>
            <a:r>
              <a:rPr lang="en-US" sz="3600" dirty="0"/>
              <a:t>The proximity sensor senses the hand and the dc pump ejects the alcohol/liquid soap.</a:t>
            </a:r>
          </a:p>
          <a:p>
            <a:r>
              <a:rPr lang="en-US" sz="3600" dirty="0"/>
              <a:t>It works on power supply.</a:t>
            </a:r>
            <a:endParaRPr lang="en-IN" sz="3600" dirty="0"/>
          </a:p>
        </p:txBody>
      </p:sp>
    </p:spTree>
    <p:extLst>
      <p:ext uri="{BB962C8B-B14F-4D97-AF65-F5344CB8AC3E}">
        <p14:creationId xmlns:p14="http://schemas.microsoft.com/office/powerpoint/2010/main" val="347392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31" y="669303"/>
            <a:ext cx="10363200" cy="1209647"/>
          </a:xfrm>
        </p:spPr>
        <p:txBody>
          <a:bodyPr/>
          <a:lstStyle/>
          <a:p>
            <a:pPr algn="ctr"/>
            <a:r>
              <a:rPr lang="en-US" sz="5400" b="1" i="1" u="sng" dirty="0">
                <a:latin typeface="Algerian" pitchFamily="82" charset="0"/>
              </a:rPr>
              <a:t>CONCLUSION</a:t>
            </a:r>
          </a:p>
        </p:txBody>
      </p:sp>
      <p:sp>
        <p:nvSpPr>
          <p:cNvPr id="3" name="Content Placeholder 2"/>
          <p:cNvSpPr>
            <a:spLocks noGrp="1"/>
          </p:cNvSpPr>
          <p:nvPr>
            <p:ph idx="1"/>
          </p:nvPr>
        </p:nvSpPr>
        <p:spPr>
          <a:xfrm>
            <a:off x="1153212" y="2660253"/>
            <a:ext cx="10363200" cy="2449075"/>
          </a:xfrm>
        </p:spPr>
        <p:txBody>
          <a:bodyPr>
            <a:normAutofit/>
          </a:bodyPr>
          <a:lstStyle/>
          <a:p>
            <a:r>
              <a:rPr lang="en-US" sz="2800" dirty="0"/>
              <a:t>Alcohol hand sanitizers are much more effective than </a:t>
            </a:r>
            <a:r>
              <a:rPr lang="en-US" sz="2800" dirty="0" err="1"/>
              <a:t>than</a:t>
            </a:r>
            <a:r>
              <a:rPr lang="en-US" sz="2800" dirty="0"/>
              <a:t> soaps, and also easy to use .</a:t>
            </a:r>
          </a:p>
          <a:p>
            <a:r>
              <a:rPr lang="en-US" sz="2800" dirty="0"/>
              <a:t>Non contact dispensing is again important to prevent pathogens and viruses from spreading and finally hand hygiene is most important and must be a part of our daily life.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50"/>
                                        <p:tgtEl>
                                          <p:spTgt spid="3">
                                            <p:txEl>
                                              <p:pRg st="1" end="1"/>
                                            </p:txEl>
                                          </p:spTgt>
                                        </p:tgtEl>
                                      </p:cBhvr>
                                    </p:animEffect>
                                    <p:anim calcmode="lin" valueType="num">
                                      <p:cBhvr>
                                        <p:cTn id="2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799</TotalTime>
  <Words>783</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Algerian</vt:lpstr>
      <vt:lpstr>Arial</vt:lpstr>
      <vt:lpstr>Bahnschrift Condensed</vt:lpstr>
      <vt:lpstr>Bell MT</vt:lpstr>
      <vt:lpstr>Berlin Sans FB Demi</vt:lpstr>
      <vt:lpstr>Consolas</vt:lpstr>
      <vt:lpstr>Corbel</vt:lpstr>
      <vt:lpstr>Merriweather</vt:lpstr>
      <vt:lpstr>PT Sans</vt:lpstr>
      <vt:lpstr>Stencil</vt:lpstr>
      <vt:lpstr>Wingdings</vt:lpstr>
      <vt:lpstr>Wingdings 2</vt:lpstr>
      <vt:lpstr>Wingdings 3</vt:lpstr>
      <vt:lpstr>Metro</vt:lpstr>
      <vt:lpstr>PHYSICS PROJECT</vt:lpstr>
      <vt:lpstr>Members of the group    </vt:lpstr>
      <vt:lpstr>SENSORS</vt:lpstr>
      <vt:lpstr>Automatic Sanitizer Dispenser</vt:lpstr>
      <vt:lpstr>PowerPoint Presentation</vt:lpstr>
      <vt:lpstr> Advantages of automatic sanitizer DISPENSER </vt:lpstr>
      <vt:lpstr>Components     </vt:lpstr>
      <vt:lpstr>WORKINg</vt:lpstr>
      <vt:lpstr>CONCLUSION</vt:lpstr>
      <vt:lpstr>  Automatic Water Dispenser</vt:lpstr>
      <vt:lpstr>PowerPoint Presentation</vt:lpstr>
      <vt:lpstr>Advantages of Automatic Water Dispenser</vt:lpstr>
      <vt:lpstr>Components</vt:lpstr>
      <vt:lpstr>Working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of the group</dc:title>
  <dc:creator>Shreyas Prabhakar</dc:creator>
  <cp:lastModifiedBy>Shreyas Prabhakar</cp:lastModifiedBy>
  <cp:revision>79</cp:revision>
  <dcterms:created xsi:type="dcterms:W3CDTF">2021-03-21T14:38:14Z</dcterms:created>
  <dcterms:modified xsi:type="dcterms:W3CDTF">2021-03-31T11:05:58Z</dcterms:modified>
</cp:coreProperties>
</file>