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hFhnftIAwsC4A9pRK+RwoE2bwR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9"/>
          <p:cNvGrpSpPr/>
          <p:nvPr/>
        </p:nvGrpSpPr>
        <p:grpSpPr>
          <a:xfrm>
            <a:off x="-2269807" y="-751383"/>
            <a:ext cx="14461808" cy="7609383"/>
            <a:chOff x="-2269807" y="-751383"/>
            <a:chExt cx="14461808" cy="7609383"/>
          </a:xfrm>
        </p:grpSpPr>
        <p:grpSp>
          <p:nvGrpSpPr>
            <p:cNvPr id="30" name="Google Shape;30;p29"/>
            <p:cNvGrpSpPr/>
            <p:nvPr/>
          </p:nvGrpSpPr>
          <p:grpSpPr>
            <a:xfrm>
              <a:off x="-16299" y="0"/>
              <a:ext cx="12208300" cy="6858000"/>
              <a:chOff x="-16299" y="0"/>
              <a:chExt cx="12208300" cy="6858000"/>
            </a:xfrm>
          </p:grpSpPr>
          <p:sp>
            <p:nvSpPr>
              <p:cNvPr id="31" name="Google Shape;31;p2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9"/>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9"/>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9"/>
              <p:cNvSpPr/>
              <p:nvPr/>
            </p:nvSpPr>
            <p:spPr>
              <a:xfrm rot="5400000">
                <a:off x="-12263" y="-4034"/>
                <a:ext cx="2397087" cy="2405158"/>
              </a:xfrm>
              <a:prstGeom prst="rtTriangle">
                <a:avLst/>
              </a:prstGeom>
              <a:solidFill>
                <a:schemeClr val="accent2">
                  <a:alpha val="4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9"/>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9"/>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9"/>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9"/>
            <p:cNvGrpSpPr/>
            <p:nvPr/>
          </p:nvGrpSpPr>
          <p:grpSpPr>
            <a:xfrm>
              <a:off x="-1075376" y="4357967"/>
              <a:ext cx="2150753" cy="2150753"/>
              <a:chOff x="-2269807" y="2347782"/>
              <a:chExt cx="4541574" cy="4541574"/>
            </a:xfrm>
          </p:grpSpPr>
          <p:sp>
            <p:nvSpPr>
              <p:cNvPr id="41" name="Google Shape;41;p29"/>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9"/>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9"/>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180" name="Shape 180"/>
        <p:cNvGrpSpPr/>
        <p:nvPr/>
      </p:nvGrpSpPr>
      <p:grpSpPr>
        <a:xfrm>
          <a:off x="0" y="0"/>
          <a:ext cx="0" cy="0"/>
          <a:chOff x="0" y="0"/>
          <a:chExt cx="0" cy="0"/>
        </a:xfrm>
      </p:grpSpPr>
      <p:sp>
        <p:nvSpPr>
          <p:cNvPr id="181" name="Google Shape;181;p3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3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3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3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3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3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7" name="Google Shape;187;p38"/>
          <p:cNvGrpSpPr/>
          <p:nvPr/>
        </p:nvGrpSpPr>
        <p:grpSpPr>
          <a:xfrm rot="-5400000">
            <a:off x="390304" y="-431739"/>
            <a:ext cx="757355" cy="863476"/>
            <a:chOff x="10431417" y="6819549"/>
            <a:chExt cx="3512798" cy="4005019"/>
          </a:xfrm>
        </p:grpSpPr>
        <p:sp>
          <p:nvSpPr>
            <p:cNvPr id="188" name="Google Shape;188;p3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3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0" name="Google Shape;190;p38"/>
          <p:cNvGrpSpPr/>
          <p:nvPr/>
        </p:nvGrpSpPr>
        <p:grpSpPr>
          <a:xfrm>
            <a:off x="-1" y="1357409"/>
            <a:ext cx="12192001" cy="4846320"/>
            <a:chOff x="-1" y="1357409"/>
            <a:chExt cx="12192001" cy="4917518"/>
          </a:xfrm>
        </p:grpSpPr>
        <p:sp>
          <p:nvSpPr>
            <p:cNvPr id="191" name="Google Shape;191;p3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3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3" name="Google Shape;193;p3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3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95" name="Google Shape;195;p38"/>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8"/>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97" name="Shape 197"/>
        <p:cNvGrpSpPr/>
        <p:nvPr/>
      </p:nvGrpSpPr>
      <p:grpSpPr>
        <a:xfrm>
          <a:off x="0" y="0"/>
          <a:ext cx="0" cy="0"/>
          <a:chOff x="0" y="0"/>
          <a:chExt cx="0" cy="0"/>
        </a:xfrm>
      </p:grpSpPr>
      <p:sp>
        <p:nvSpPr>
          <p:cNvPr id="198" name="Google Shape;198;p3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3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3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3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2" name="Google Shape;202;p39"/>
          <p:cNvGrpSpPr/>
          <p:nvPr/>
        </p:nvGrpSpPr>
        <p:grpSpPr>
          <a:xfrm>
            <a:off x="1" y="0"/>
            <a:ext cx="6881966" cy="6858875"/>
            <a:chOff x="-5321" y="1096"/>
            <a:chExt cx="5924073" cy="5904197"/>
          </a:xfrm>
        </p:grpSpPr>
        <p:sp>
          <p:nvSpPr>
            <p:cNvPr id="203" name="Google Shape;203;p39"/>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39"/>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39"/>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6" name="Google Shape;206;p39"/>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207" name="Shape 207"/>
        <p:cNvGrpSpPr/>
        <p:nvPr/>
      </p:nvGrpSpPr>
      <p:grpSpPr>
        <a:xfrm>
          <a:off x="0" y="0"/>
          <a:ext cx="0" cy="0"/>
          <a:chOff x="0" y="0"/>
          <a:chExt cx="0" cy="0"/>
        </a:xfrm>
      </p:grpSpPr>
      <p:sp>
        <p:nvSpPr>
          <p:cNvPr id="208" name="Google Shape;208;p40"/>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4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4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4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4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4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14" name="Google Shape;214;p40"/>
          <p:cNvGrpSpPr/>
          <p:nvPr/>
        </p:nvGrpSpPr>
        <p:grpSpPr>
          <a:xfrm rot="-5400000">
            <a:off x="390304" y="-431739"/>
            <a:ext cx="757355" cy="863476"/>
            <a:chOff x="10431417" y="6819549"/>
            <a:chExt cx="3512798" cy="4005019"/>
          </a:xfrm>
        </p:grpSpPr>
        <p:sp>
          <p:nvSpPr>
            <p:cNvPr id="215" name="Google Shape;215;p4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4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7" name="Google Shape;217;p40"/>
          <p:cNvGrpSpPr/>
          <p:nvPr/>
        </p:nvGrpSpPr>
        <p:grpSpPr>
          <a:xfrm>
            <a:off x="-1" y="1357409"/>
            <a:ext cx="12192001" cy="4846320"/>
            <a:chOff x="-1" y="1357409"/>
            <a:chExt cx="12192001" cy="4917518"/>
          </a:xfrm>
        </p:grpSpPr>
        <p:sp>
          <p:nvSpPr>
            <p:cNvPr id="218" name="Google Shape;218;p40"/>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40"/>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0" name="Google Shape;220;p40"/>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40"/>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4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0"/>
          <p:cNvSpPr/>
          <p:nvPr>
            <p:ph idx="2" type="pic"/>
          </p:nvPr>
        </p:nvSpPr>
        <p:spPr>
          <a:xfrm>
            <a:off x="-2" y="1352575"/>
            <a:ext cx="12192002" cy="228989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224" name="Shape 224"/>
        <p:cNvGrpSpPr/>
        <p:nvPr/>
      </p:nvGrpSpPr>
      <p:grpSpPr>
        <a:xfrm>
          <a:off x="0" y="0"/>
          <a:ext cx="0" cy="0"/>
          <a:chOff x="0" y="0"/>
          <a:chExt cx="0" cy="0"/>
        </a:xfrm>
      </p:grpSpPr>
      <p:sp>
        <p:nvSpPr>
          <p:cNvPr id="225" name="Google Shape;225;p41"/>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4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4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4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41"/>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4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31" name="Google Shape;231;p41"/>
          <p:cNvGrpSpPr/>
          <p:nvPr/>
        </p:nvGrpSpPr>
        <p:grpSpPr>
          <a:xfrm rot="-5400000">
            <a:off x="390304" y="-431739"/>
            <a:ext cx="757355" cy="863476"/>
            <a:chOff x="10431417" y="6819549"/>
            <a:chExt cx="3512798" cy="4005019"/>
          </a:xfrm>
        </p:grpSpPr>
        <p:sp>
          <p:nvSpPr>
            <p:cNvPr id="232" name="Google Shape;232;p4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4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4" name="Google Shape;234;p41"/>
          <p:cNvGrpSpPr/>
          <p:nvPr/>
        </p:nvGrpSpPr>
        <p:grpSpPr>
          <a:xfrm>
            <a:off x="-1" y="1357409"/>
            <a:ext cx="12192001" cy="4846320"/>
            <a:chOff x="-1" y="1357409"/>
            <a:chExt cx="12192001" cy="4917518"/>
          </a:xfrm>
        </p:grpSpPr>
        <p:sp>
          <p:nvSpPr>
            <p:cNvPr id="235" name="Google Shape;235;p4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4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7" name="Google Shape;237;p4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4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239" name="Shape 239"/>
        <p:cNvGrpSpPr/>
        <p:nvPr/>
      </p:nvGrpSpPr>
      <p:grpSpPr>
        <a:xfrm>
          <a:off x="0" y="0"/>
          <a:ext cx="0" cy="0"/>
          <a:chOff x="0" y="0"/>
          <a:chExt cx="0" cy="0"/>
        </a:xfrm>
      </p:grpSpPr>
      <p:sp>
        <p:nvSpPr>
          <p:cNvPr id="240" name="Google Shape;240;p4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4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4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4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4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4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46" name="Google Shape;246;p42"/>
          <p:cNvGrpSpPr/>
          <p:nvPr/>
        </p:nvGrpSpPr>
        <p:grpSpPr>
          <a:xfrm rot="-5400000">
            <a:off x="390304" y="-431739"/>
            <a:ext cx="757355" cy="863476"/>
            <a:chOff x="10431417" y="6819549"/>
            <a:chExt cx="3512798" cy="4005019"/>
          </a:xfrm>
        </p:grpSpPr>
        <p:sp>
          <p:nvSpPr>
            <p:cNvPr id="247" name="Google Shape;247;p4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4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49" name="Google Shape;249;p42"/>
          <p:cNvGrpSpPr/>
          <p:nvPr/>
        </p:nvGrpSpPr>
        <p:grpSpPr>
          <a:xfrm>
            <a:off x="-1" y="1357409"/>
            <a:ext cx="12192001" cy="4846320"/>
            <a:chOff x="-1" y="1357409"/>
            <a:chExt cx="12192001" cy="4917518"/>
          </a:xfrm>
        </p:grpSpPr>
        <p:sp>
          <p:nvSpPr>
            <p:cNvPr id="250" name="Google Shape;250;p4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42"/>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2" name="Google Shape;252;p4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4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42"/>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5" name="Google Shape;255;p42"/>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6" name="Google Shape;256;p42"/>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42"/>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58" name="Shape 258"/>
        <p:cNvGrpSpPr/>
        <p:nvPr/>
      </p:nvGrpSpPr>
      <p:grpSpPr>
        <a:xfrm>
          <a:off x="0" y="0"/>
          <a:ext cx="0" cy="0"/>
          <a:chOff x="0" y="0"/>
          <a:chExt cx="0" cy="0"/>
        </a:xfrm>
      </p:grpSpPr>
      <p:sp>
        <p:nvSpPr>
          <p:cNvPr id="259" name="Google Shape;259;p4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4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4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43"/>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4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4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65" name="Google Shape;265;p43"/>
          <p:cNvGrpSpPr/>
          <p:nvPr/>
        </p:nvGrpSpPr>
        <p:grpSpPr>
          <a:xfrm rot="-5400000">
            <a:off x="390304" y="-431739"/>
            <a:ext cx="757355" cy="863476"/>
            <a:chOff x="10431417" y="6819549"/>
            <a:chExt cx="3512798" cy="4005019"/>
          </a:xfrm>
        </p:grpSpPr>
        <p:sp>
          <p:nvSpPr>
            <p:cNvPr id="266" name="Google Shape;266;p4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4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8" name="Google Shape;268;p43"/>
          <p:cNvGrpSpPr/>
          <p:nvPr/>
        </p:nvGrpSpPr>
        <p:grpSpPr>
          <a:xfrm>
            <a:off x="-1" y="1357409"/>
            <a:ext cx="12192001" cy="4846320"/>
            <a:chOff x="-1" y="1357409"/>
            <a:chExt cx="12192001" cy="4917518"/>
          </a:xfrm>
        </p:grpSpPr>
        <p:sp>
          <p:nvSpPr>
            <p:cNvPr id="269" name="Google Shape;269;p43"/>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43"/>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1" name="Google Shape;271;p43"/>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4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43"/>
          <p:cNvSpPr/>
          <p:nvPr>
            <p:ph idx="2" type="pic"/>
          </p:nvPr>
        </p:nvSpPr>
        <p:spPr>
          <a:xfrm>
            <a:off x="4110087" y="1444649"/>
            <a:ext cx="7548513" cy="4579079"/>
          </a:xfrm>
          <a:prstGeom prst="rect">
            <a:avLst/>
          </a:prstGeom>
          <a:noFill/>
          <a:ln>
            <a:noFill/>
          </a:ln>
        </p:spPr>
      </p:sp>
      <p:sp>
        <p:nvSpPr>
          <p:cNvPr id="274" name="Google Shape;274;p43"/>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75" name="Shape 275"/>
        <p:cNvGrpSpPr/>
        <p:nvPr/>
      </p:nvGrpSpPr>
      <p:grpSpPr>
        <a:xfrm>
          <a:off x="0" y="0"/>
          <a:ext cx="0" cy="0"/>
          <a:chOff x="0" y="0"/>
          <a:chExt cx="0" cy="0"/>
        </a:xfrm>
      </p:grpSpPr>
      <p:sp>
        <p:nvSpPr>
          <p:cNvPr id="276" name="Google Shape;276;p4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4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4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4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4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4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82" name="Google Shape;282;p44"/>
          <p:cNvGrpSpPr/>
          <p:nvPr/>
        </p:nvGrpSpPr>
        <p:grpSpPr>
          <a:xfrm rot="-5400000">
            <a:off x="390304" y="-431739"/>
            <a:ext cx="757355" cy="863476"/>
            <a:chOff x="10431417" y="6819549"/>
            <a:chExt cx="3512798" cy="4005019"/>
          </a:xfrm>
        </p:grpSpPr>
        <p:sp>
          <p:nvSpPr>
            <p:cNvPr id="283" name="Google Shape;283;p4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4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85" name="Google Shape;285;p44"/>
          <p:cNvGrpSpPr/>
          <p:nvPr/>
        </p:nvGrpSpPr>
        <p:grpSpPr>
          <a:xfrm>
            <a:off x="-1" y="1357409"/>
            <a:ext cx="12192001" cy="4846320"/>
            <a:chOff x="-1" y="1357409"/>
            <a:chExt cx="12192001" cy="4917518"/>
          </a:xfrm>
        </p:grpSpPr>
        <p:sp>
          <p:nvSpPr>
            <p:cNvPr id="286" name="Google Shape;286;p4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4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8" name="Google Shape;288;p4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4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44"/>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1" name="Google Shape;291;p44"/>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2" name="Shape 292"/>
        <p:cNvGrpSpPr/>
        <p:nvPr/>
      </p:nvGrpSpPr>
      <p:grpSpPr>
        <a:xfrm>
          <a:off x="0" y="0"/>
          <a:ext cx="0" cy="0"/>
          <a:chOff x="0" y="0"/>
          <a:chExt cx="0" cy="0"/>
        </a:xfrm>
      </p:grpSpPr>
      <p:sp>
        <p:nvSpPr>
          <p:cNvPr id="293" name="Google Shape;293;p4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4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4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4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4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8" name="Google Shape;298;p45"/>
          <p:cNvGrpSpPr/>
          <p:nvPr/>
        </p:nvGrpSpPr>
        <p:grpSpPr>
          <a:xfrm rot="-5400000">
            <a:off x="390304" y="-431739"/>
            <a:ext cx="757355" cy="863476"/>
            <a:chOff x="10431417" y="6819549"/>
            <a:chExt cx="3512798" cy="4005019"/>
          </a:xfrm>
        </p:grpSpPr>
        <p:sp>
          <p:nvSpPr>
            <p:cNvPr id="299" name="Google Shape;299;p4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4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1" name="Google Shape;301;p4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4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303" name="Shape 303"/>
        <p:cNvGrpSpPr/>
        <p:nvPr/>
      </p:nvGrpSpPr>
      <p:grpSpPr>
        <a:xfrm>
          <a:off x="0" y="0"/>
          <a:ext cx="0" cy="0"/>
          <a:chOff x="0" y="0"/>
          <a:chExt cx="0" cy="0"/>
        </a:xfrm>
      </p:grpSpPr>
      <p:sp>
        <p:nvSpPr>
          <p:cNvPr id="304" name="Google Shape;304;p4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46"/>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46"/>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46"/>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46"/>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46"/>
          <p:cNvSpPr/>
          <p:nvPr/>
        </p:nvSpPr>
        <p:spPr>
          <a:xfrm rot="-8100000">
            <a:off x="-729899" y="-1215856"/>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46"/>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46"/>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5" name="Shape 45"/>
        <p:cNvGrpSpPr/>
        <p:nvPr/>
      </p:nvGrpSpPr>
      <p:grpSpPr>
        <a:xfrm>
          <a:off x="0" y="0"/>
          <a:ext cx="0" cy="0"/>
          <a:chOff x="0" y="0"/>
          <a:chExt cx="0" cy="0"/>
        </a:xfrm>
      </p:grpSpPr>
      <p:sp>
        <p:nvSpPr>
          <p:cNvPr id="46" name="Google Shape;46;p30"/>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0"/>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0"/>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0"/>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0"/>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0"/>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0"/>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30"/>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5" name="Google Shape;55;p30"/>
          <p:cNvGrpSpPr/>
          <p:nvPr/>
        </p:nvGrpSpPr>
        <p:grpSpPr>
          <a:xfrm rot="-5400000">
            <a:off x="115697" y="-1233313"/>
            <a:ext cx="2166577" cy="2458370"/>
            <a:chOff x="10225382" y="6572118"/>
            <a:chExt cx="3924857" cy="4453454"/>
          </a:xfrm>
        </p:grpSpPr>
        <p:sp>
          <p:nvSpPr>
            <p:cNvPr id="56" name="Google Shape;56;p30"/>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30"/>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8" name="Google Shape;58;p30"/>
          <p:cNvGrpSpPr/>
          <p:nvPr/>
        </p:nvGrpSpPr>
        <p:grpSpPr>
          <a:xfrm rot="-5400000">
            <a:off x="1826158" y="-663912"/>
            <a:ext cx="1157389" cy="1319566"/>
            <a:chOff x="10431417" y="6819549"/>
            <a:chExt cx="3512798" cy="4005019"/>
          </a:xfrm>
        </p:grpSpPr>
        <p:sp>
          <p:nvSpPr>
            <p:cNvPr id="59" name="Google Shape;59;p3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3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1" name="Google Shape;61;p30"/>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0"/>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64" name="Shape 64"/>
        <p:cNvGrpSpPr/>
        <p:nvPr/>
      </p:nvGrpSpPr>
      <p:grpSpPr>
        <a:xfrm>
          <a:off x="0" y="0"/>
          <a:ext cx="0" cy="0"/>
          <a:chOff x="0" y="0"/>
          <a:chExt cx="0" cy="0"/>
        </a:xfrm>
      </p:grpSpPr>
      <p:sp>
        <p:nvSpPr>
          <p:cNvPr id="65" name="Google Shape;65;p31"/>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31"/>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31"/>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3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31"/>
          <p:cNvSpPr/>
          <p:nvPr/>
        </p:nvSpPr>
        <p:spPr>
          <a:xfrm>
            <a:off x="533399" y="914400"/>
            <a:ext cx="1944914" cy="1944914"/>
          </a:xfrm>
          <a:prstGeom prst="ellipse">
            <a:avLst/>
          </a:prstGeom>
          <a:solidFill>
            <a:srgbClr val="003252"/>
          </a:solidFill>
          <a:ln cap="flat" cmpd="sng" w="76200">
            <a:solidFill>
              <a:schemeClr val="accent1">
                <a:alpha val="5490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31"/>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a:p>
        </p:txBody>
      </p:sp>
      <p:sp>
        <p:nvSpPr>
          <p:cNvPr id="71" name="Google Shape;71;p31"/>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73" name="Shape 73"/>
        <p:cNvGrpSpPr/>
        <p:nvPr/>
      </p:nvGrpSpPr>
      <p:grpSpPr>
        <a:xfrm>
          <a:off x="0" y="0"/>
          <a:ext cx="0" cy="0"/>
          <a:chOff x="0" y="0"/>
          <a:chExt cx="0" cy="0"/>
        </a:xfrm>
      </p:grpSpPr>
      <p:sp>
        <p:nvSpPr>
          <p:cNvPr id="74" name="Google Shape;74;p3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3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3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3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3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3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0" name="Google Shape;80;p32"/>
          <p:cNvGrpSpPr/>
          <p:nvPr/>
        </p:nvGrpSpPr>
        <p:grpSpPr>
          <a:xfrm rot="-5400000">
            <a:off x="390304" y="-431739"/>
            <a:ext cx="757355" cy="863476"/>
            <a:chOff x="10431417" y="6819549"/>
            <a:chExt cx="3512798" cy="4005019"/>
          </a:xfrm>
        </p:grpSpPr>
        <p:sp>
          <p:nvSpPr>
            <p:cNvPr id="81" name="Google Shape;81;p3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3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3" name="Google Shape;83;p32"/>
          <p:cNvGrpSpPr/>
          <p:nvPr/>
        </p:nvGrpSpPr>
        <p:grpSpPr>
          <a:xfrm>
            <a:off x="-1" y="1357409"/>
            <a:ext cx="12192001" cy="4846320"/>
            <a:chOff x="-1" y="1357409"/>
            <a:chExt cx="12192001" cy="4917518"/>
          </a:xfrm>
        </p:grpSpPr>
        <p:sp>
          <p:nvSpPr>
            <p:cNvPr id="84" name="Google Shape;84;p3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32"/>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6" name="Google Shape;86;p3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3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32"/>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89" name="Shape 89"/>
        <p:cNvGrpSpPr/>
        <p:nvPr/>
      </p:nvGrpSpPr>
      <p:grpSpPr>
        <a:xfrm>
          <a:off x="0" y="0"/>
          <a:ext cx="0" cy="0"/>
          <a:chOff x="0" y="0"/>
          <a:chExt cx="0" cy="0"/>
        </a:xfrm>
      </p:grpSpPr>
      <p:sp>
        <p:nvSpPr>
          <p:cNvPr id="90" name="Google Shape;90;p3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3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3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3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95" name="Google Shape;95;p33"/>
          <p:cNvGrpSpPr/>
          <p:nvPr/>
        </p:nvGrpSpPr>
        <p:grpSpPr>
          <a:xfrm rot="-5400000">
            <a:off x="390304" y="-431739"/>
            <a:ext cx="757355" cy="863476"/>
            <a:chOff x="10431417" y="6819549"/>
            <a:chExt cx="3512798" cy="4005019"/>
          </a:xfrm>
        </p:grpSpPr>
        <p:sp>
          <p:nvSpPr>
            <p:cNvPr id="96" name="Google Shape;96;p3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3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8" name="Google Shape;98;p33"/>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99" name="Shape 99"/>
        <p:cNvGrpSpPr/>
        <p:nvPr/>
      </p:nvGrpSpPr>
      <p:grpSpPr>
        <a:xfrm>
          <a:off x="0" y="0"/>
          <a:ext cx="0" cy="0"/>
          <a:chOff x="0" y="0"/>
          <a:chExt cx="0" cy="0"/>
        </a:xfrm>
      </p:grpSpPr>
      <p:sp>
        <p:nvSpPr>
          <p:cNvPr id="100" name="Google Shape;100;p3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3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3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3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3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3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6" name="Google Shape;106;p34"/>
          <p:cNvGrpSpPr/>
          <p:nvPr/>
        </p:nvGrpSpPr>
        <p:grpSpPr>
          <a:xfrm rot="-5400000">
            <a:off x="390304" y="-431739"/>
            <a:ext cx="757355" cy="863476"/>
            <a:chOff x="10431417" y="6819549"/>
            <a:chExt cx="3512798" cy="4005019"/>
          </a:xfrm>
        </p:grpSpPr>
        <p:sp>
          <p:nvSpPr>
            <p:cNvPr id="107" name="Google Shape;107;p3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3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09" name="Google Shape;109;p34"/>
          <p:cNvGrpSpPr/>
          <p:nvPr/>
        </p:nvGrpSpPr>
        <p:grpSpPr>
          <a:xfrm>
            <a:off x="-1" y="1357409"/>
            <a:ext cx="12192001" cy="4846320"/>
            <a:chOff x="-1" y="1357409"/>
            <a:chExt cx="12192001" cy="4917518"/>
          </a:xfrm>
        </p:grpSpPr>
        <p:sp>
          <p:nvSpPr>
            <p:cNvPr id="110" name="Google Shape;110;p3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3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2" name="Google Shape;112;p34"/>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13" name="Google Shape;113;p34"/>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14" name="Google Shape;114;p34"/>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15" name="Google Shape;115;p34"/>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16" name="Google Shape;116;p34"/>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17" name="Google Shape;117;p34"/>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4"/>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4"/>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4"/>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4"/>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2" name="Google Shape;122;p34"/>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23" name="Google Shape;123;p34"/>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24" name="Google Shape;124;p34"/>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25" name="Google Shape;125;p34"/>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26" name="Google Shape;126;p34"/>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127" name="Google Shape;127;p3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3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129" name="Shape 129"/>
        <p:cNvGrpSpPr/>
        <p:nvPr/>
      </p:nvGrpSpPr>
      <p:grpSpPr>
        <a:xfrm>
          <a:off x="0" y="0"/>
          <a:ext cx="0" cy="0"/>
          <a:chOff x="0" y="0"/>
          <a:chExt cx="0" cy="0"/>
        </a:xfrm>
      </p:grpSpPr>
      <p:sp>
        <p:nvSpPr>
          <p:cNvPr id="130" name="Google Shape;130;p35"/>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35"/>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35"/>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3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4" name="Google Shape;134;p35"/>
          <p:cNvGrpSpPr/>
          <p:nvPr/>
        </p:nvGrpSpPr>
        <p:grpSpPr>
          <a:xfrm>
            <a:off x="9141047" y="1176875"/>
            <a:ext cx="5836234" cy="5812372"/>
            <a:chOff x="8440685" y="4125"/>
            <a:chExt cx="7184703" cy="7155327"/>
          </a:xfrm>
        </p:grpSpPr>
        <p:sp>
          <p:nvSpPr>
            <p:cNvPr id="135" name="Google Shape;135;p35"/>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35"/>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7" name="Google Shape;137;p35"/>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35"/>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9" name="Google Shape;139;p35"/>
          <p:cNvGrpSpPr/>
          <p:nvPr/>
        </p:nvGrpSpPr>
        <p:grpSpPr>
          <a:xfrm flipH="1" rot="-5400000">
            <a:off x="9696647" y="6040936"/>
            <a:ext cx="1488421" cy="1643561"/>
            <a:chOff x="10225384" y="6572118"/>
            <a:chExt cx="3924856" cy="4333945"/>
          </a:xfrm>
        </p:grpSpPr>
        <p:sp>
          <p:nvSpPr>
            <p:cNvPr id="140" name="Google Shape;140;p35"/>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35"/>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2" name="Google Shape;142;p35"/>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5"/>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145" name="Shape 145"/>
        <p:cNvGrpSpPr/>
        <p:nvPr/>
      </p:nvGrpSpPr>
      <p:grpSpPr>
        <a:xfrm>
          <a:off x="0" y="0"/>
          <a:ext cx="0" cy="0"/>
          <a:chOff x="0" y="0"/>
          <a:chExt cx="0" cy="0"/>
        </a:xfrm>
      </p:grpSpPr>
      <p:sp>
        <p:nvSpPr>
          <p:cNvPr id="146" name="Google Shape;146;p3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3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3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3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3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3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2" name="Google Shape;152;p36"/>
          <p:cNvGrpSpPr/>
          <p:nvPr/>
        </p:nvGrpSpPr>
        <p:grpSpPr>
          <a:xfrm rot="-5400000">
            <a:off x="390304" y="-431739"/>
            <a:ext cx="757355" cy="863476"/>
            <a:chOff x="10431417" y="6819549"/>
            <a:chExt cx="3512798" cy="4005019"/>
          </a:xfrm>
        </p:grpSpPr>
        <p:sp>
          <p:nvSpPr>
            <p:cNvPr id="153" name="Google Shape;153;p3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3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5" name="Google Shape;155;p36"/>
          <p:cNvGrpSpPr/>
          <p:nvPr/>
        </p:nvGrpSpPr>
        <p:grpSpPr>
          <a:xfrm>
            <a:off x="-1" y="1357409"/>
            <a:ext cx="12192001" cy="4846320"/>
            <a:chOff x="-1" y="1357409"/>
            <a:chExt cx="12192001" cy="4917518"/>
          </a:xfrm>
        </p:grpSpPr>
        <p:sp>
          <p:nvSpPr>
            <p:cNvPr id="156" name="Google Shape;156;p3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3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8" name="Google Shape;158;p36"/>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3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3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36"/>
          <p:cNvSpPr/>
          <p:nvPr>
            <p:ph idx="2" type="pic"/>
          </p:nvPr>
        </p:nvSpPr>
        <p:spPr>
          <a:xfrm>
            <a:off x="-2" y="1352575"/>
            <a:ext cx="12192002" cy="2289897"/>
          </a:xfrm>
          <a:prstGeom prst="rect">
            <a:avLst/>
          </a:prstGeom>
          <a:noFill/>
          <a:ln>
            <a:noFill/>
          </a:ln>
        </p:spPr>
      </p:sp>
      <p:sp>
        <p:nvSpPr>
          <p:cNvPr id="162" name="Google Shape;162;p36"/>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6"/>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164" name="Shape 164"/>
        <p:cNvGrpSpPr/>
        <p:nvPr/>
      </p:nvGrpSpPr>
      <p:grpSpPr>
        <a:xfrm>
          <a:off x="0" y="0"/>
          <a:ext cx="0" cy="0"/>
          <a:chOff x="0" y="0"/>
          <a:chExt cx="0" cy="0"/>
        </a:xfrm>
      </p:grpSpPr>
      <p:sp>
        <p:nvSpPr>
          <p:cNvPr id="165" name="Google Shape;165;p3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3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3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3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3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3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1" name="Google Shape;171;p37"/>
          <p:cNvGrpSpPr/>
          <p:nvPr/>
        </p:nvGrpSpPr>
        <p:grpSpPr>
          <a:xfrm rot="-5400000">
            <a:off x="390304" y="-431739"/>
            <a:ext cx="757355" cy="863476"/>
            <a:chOff x="10431417" y="6819549"/>
            <a:chExt cx="3512798" cy="4005019"/>
          </a:xfrm>
        </p:grpSpPr>
        <p:sp>
          <p:nvSpPr>
            <p:cNvPr id="172" name="Google Shape;172;p3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3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74" name="Google Shape;174;p37"/>
          <p:cNvGrpSpPr/>
          <p:nvPr/>
        </p:nvGrpSpPr>
        <p:grpSpPr>
          <a:xfrm>
            <a:off x="-1" y="1357409"/>
            <a:ext cx="12192001" cy="4846320"/>
            <a:chOff x="-1" y="1357409"/>
            <a:chExt cx="12192001" cy="4917518"/>
          </a:xfrm>
        </p:grpSpPr>
        <p:sp>
          <p:nvSpPr>
            <p:cNvPr id="175" name="Google Shape;175;p3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37"/>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7" name="Google Shape;177;p3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3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37"/>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8"/>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8"/>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8"/>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8"/>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8"/>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8"/>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28"/>
          <p:cNvGrpSpPr/>
          <p:nvPr/>
        </p:nvGrpSpPr>
        <p:grpSpPr>
          <a:xfrm rot="-5400000">
            <a:off x="390304" y="-431739"/>
            <a:ext cx="757355" cy="863476"/>
            <a:chOff x="10431417" y="6819549"/>
            <a:chExt cx="3512798" cy="4005019"/>
          </a:xfrm>
        </p:grpSpPr>
        <p:sp>
          <p:nvSpPr>
            <p:cNvPr id="20" name="Google Shape;20;p2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28"/>
          <p:cNvGrpSpPr/>
          <p:nvPr/>
        </p:nvGrpSpPr>
        <p:grpSpPr>
          <a:xfrm>
            <a:off x="-1" y="1357409"/>
            <a:ext cx="12192001" cy="4846320"/>
            <a:chOff x="-1" y="1357409"/>
            <a:chExt cx="12192001" cy="4917518"/>
          </a:xfrm>
        </p:grpSpPr>
        <p:sp>
          <p:nvSpPr>
            <p:cNvPr id="23" name="Google Shape;23;p2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2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8"/>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solulab.com/what-is-gpt-a-comprehensive-guide-to-openai-language-model/?utm_source=SoluLabBlogs&amp;utm_medium=AComprehensiveOverviewofGenerativeAIModels" TargetMode="External"/><Relationship Id="rId5" Type="http://schemas.openxmlformats.org/officeDocument/2006/relationships/hyperlink" Target="https://www.solulab.com/generative-ai-landscape/?utm_source=SoluLabBlogs&amp;utm_medium=ComprehensiveOverviewOfGenerativeAIMode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s://developer.nvidia.com/blog/improving-diffusion-models-as-an-alternative-to-gans-part-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5" name="Shape 315"/>
        <p:cNvGrpSpPr/>
        <p:nvPr/>
      </p:nvGrpSpPr>
      <p:grpSpPr>
        <a:xfrm>
          <a:off x="0" y="0"/>
          <a:ext cx="0" cy="0"/>
          <a:chOff x="0" y="0"/>
          <a:chExt cx="0" cy="0"/>
        </a:xfrm>
      </p:grpSpPr>
      <p:sp>
        <p:nvSpPr>
          <p:cNvPr id="316" name="Google Shape;316;p1"/>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6600"/>
              <a:buFont typeface="Trebuchet MS"/>
              <a:buNone/>
            </a:pPr>
            <a:r>
              <a:rPr lang="en-US"/>
              <a:t>Advance AI</a:t>
            </a:r>
            <a:endParaRPr/>
          </a:p>
        </p:txBody>
      </p:sp>
      <p:sp>
        <p:nvSpPr>
          <p:cNvPr id="317" name="Google Shape;317;p1"/>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Course Instructor : Sangeeta Oswal</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Challenges in Generative AI</a:t>
            </a:r>
            <a:endParaRPr/>
          </a:p>
        </p:txBody>
      </p:sp>
      <p:sp>
        <p:nvSpPr>
          <p:cNvPr id="391" name="Google Shape;391;p1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10"/>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Scale of compute infrastructure</a:t>
            </a:r>
            <a:endParaRPr/>
          </a:p>
          <a:p>
            <a:pPr indent="-228600" lvl="0" marL="228600" rtl="0" algn="l">
              <a:lnSpc>
                <a:spcPct val="90000"/>
              </a:lnSpc>
              <a:spcBef>
                <a:spcPts val="1000"/>
              </a:spcBef>
              <a:spcAft>
                <a:spcPts val="0"/>
              </a:spcAft>
              <a:buSzPts val="2800"/>
              <a:buChar char="•"/>
            </a:pPr>
            <a:r>
              <a:rPr b="1" lang="en-US"/>
              <a:t>Lack of high-quality data</a:t>
            </a:r>
            <a:endParaRPr/>
          </a:p>
          <a:p>
            <a:pPr indent="-228600" lvl="0" marL="228600" rtl="0" algn="l">
              <a:lnSpc>
                <a:spcPct val="90000"/>
              </a:lnSpc>
              <a:spcBef>
                <a:spcPts val="1000"/>
              </a:spcBef>
              <a:spcAft>
                <a:spcPts val="0"/>
              </a:spcAft>
              <a:buSzPts val="2800"/>
              <a:buChar char="•"/>
            </a:pPr>
            <a:r>
              <a:rPr b="1" lang="en-US"/>
              <a:t>Sampling speed</a:t>
            </a:r>
            <a:endParaRPr/>
          </a:p>
          <a:p>
            <a:pPr indent="-228600" lvl="0" marL="228600" rtl="0" algn="l">
              <a:lnSpc>
                <a:spcPct val="90000"/>
              </a:lnSpc>
              <a:spcBef>
                <a:spcPts val="1000"/>
              </a:spcBef>
              <a:spcAft>
                <a:spcPts val="0"/>
              </a:spcAft>
              <a:buSzPts val="2800"/>
              <a:buChar char="•"/>
            </a:pPr>
            <a:r>
              <a:rPr b="1" lang="en-US"/>
              <a:t>Safety and Privacy</a:t>
            </a:r>
            <a:endParaRPr/>
          </a:p>
          <a:p>
            <a:pPr indent="-228600" lvl="0" marL="228600" rtl="0" algn="l">
              <a:lnSpc>
                <a:spcPct val="90000"/>
              </a:lnSpc>
              <a:spcBef>
                <a:spcPts val="1000"/>
              </a:spcBef>
              <a:spcAft>
                <a:spcPts val="0"/>
              </a:spcAft>
              <a:buSzPts val="2800"/>
              <a:buChar char="•"/>
            </a:pPr>
            <a:r>
              <a:rPr b="1" lang="en-US"/>
              <a:t>Prompt Sensitivity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Reflection </a:t>
            </a:r>
            <a:endParaRPr/>
          </a:p>
        </p:txBody>
      </p:sp>
      <p:sp>
        <p:nvSpPr>
          <p:cNvPr id="398" name="Google Shape;398;p1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p11"/>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2000"/>
              <a:buFont typeface="Arial"/>
              <a:buChar char="•"/>
            </a:pPr>
            <a:r>
              <a:rPr lang="en-US">
                <a:latin typeface="Arial"/>
                <a:ea typeface="Arial"/>
                <a:cs typeface="Arial"/>
                <a:sym typeface="Arial"/>
              </a:rPr>
              <a:t>Elite University, a renowned higher education institution, has a highly competitive college admissions department that receives thousands of applications each year. To improve their efficiency and provide a better experience for applicants, Elite University decided to implement generative AI solutions. This case study details how the college admissions department leveraged generative AI to enhance their performance.</a:t>
            </a:r>
            <a:endParaRPr/>
          </a:p>
          <a:p>
            <a:pPr indent="-330200" lvl="0" marL="457200" rtl="0" algn="l">
              <a:lnSpc>
                <a:spcPct val="90000"/>
              </a:lnSpc>
              <a:spcBef>
                <a:spcPts val="1000"/>
              </a:spcBef>
              <a:spcAft>
                <a:spcPts val="0"/>
              </a:spcAft>
              <a:buSzPts val="2000"/>
              <a:buFont typeface="Arial"/>
              <a:buNone/>
            </a:pPr>
            <a:r>
              <a:t/>
            </a:r>
            <a:endParaRPr/>
          </a:p>
        </p:txBody>
      </p:sp>
      <p:sp>
        <p:nvSpPr>
          <p:cNvPr id="400" name="Google Shape;400;p11"/>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We are going to test chatGPT’s effectiveness on some real-world scenarios. </a:t>
            </a:r>
            <a:endParaRPr/>
          </a:p>
          <a:p>
            <a:pPr indent="0" lvl="0" marL="0" rtl="0" algn="l">
              <a:lnSpc>
                <a:spcPct val="90000"/>
              </a:lnSpc>
              <a:spcBef>
                <a:spcPts val="1000"/>
              </a:spcBef>
              <a:spcAft>
                <a:spcPts val="0"/>
              </a:spcAft>
              <a:buSzPts val="2000"/>
              <a:buNone/>
            </a:pPr>
            <a:r>
              <a:t/>
            </a:r>
            <a:endParaRPr/>
          </a:p>
          <a:p>
            <a:pPr indent="-228600" lvl="0" marL="228600" rtl="0" algn="l">
              <a:lnSpc>
                <a:spcPct val="90000"/>
              </a:lnSpc>
              <a:spcBef>
                <a:spcPts val="1000"/>
              </a:spcBef>
              <a:spcAft>
                <a:spcPts val="0"/>
              </a:spcAft>
              <a:buSzPts val="1600"/>
              <a:buChar char="•"/>
            </a:pPr>
            <a:r>
              <a:rPr lang="en-US" sz="1600"/>
              <a:t>Warm up: </a:t>
            </a:r>
            <a:r>
              <a:rPr lang="en-US">
                <a:latin typeface="Calibri"/>
                <a:ea typeface="Calibri"/>
                <a:cs typeface="Calibri"/>
                <a:sym typeface="Calibri"/>
              </a:rPr>
              <a:t>C</a:t>
            </a:r>
            <a:r>
              <a:rPr lang="en-US" sz="1600">
                <a:latin typeface="Calibri"/>
                <a:ea typeface="Calibri"/>
                <a:cs typeface="Calibri"/>
                <a:sym typeface="Calibri"/>
              </a:rPr>
              <a:t>onsider what aspects of your work could be enhanced or made easier by using Generative AI.</a:t>
            </a:r>
            <a:endParaRPr/>
          </a:p>
          <a:p>
            <a:pPr indent="0" lvl="0" marL="0" rtl="0" algn="l">
              <a:lnSpc>
                <a:spcPct val="90000"/>
              </a:lnSpc>
              <a:spcBef>
                <a:spcPts val="1000"/>
              </a:spcBef>
              <a:spcAft>
                <a:spcPts val="0"/>
              </a:spcAft>
              <a:buSzPts val="2000"/>
              <a:buNone/>
            </a:pPr>
            <a:r>
              <a:t/>
            </a:r>
            <a:endParaRPr/>
          </a:p>
          <a:p>
            <a:pPr indent="-228600" lvl="0" marL="228600" rtl="0" algn="l">
              <a:lnSpc>
                <a:spcPct val="90000"/>
              </a:lnSpc>
              <a:spcBef>
                <a:spcPts val="1000"/>
              </a:spcBef>
              <a:spcAft>
                <a:spcPts val="0"/>
              </a:spcAft>
              <a:buSzPts val="2000"/>
              <a:buChar char="•"/>
            </a:pPr>
            <a:r>
              <a:rPr lang="en-US"/>
              <a:t>Questions to ask yourself:</a:t>
            </a:r>
            <a:endParaRPr/>
          </a:p>
          <a:p>
            <a:pPr indent="-228600" lvl="1" marL="685800" rtl="0" algn="l">
              <a:lnSpc>
                <a:spcPct val="90000"/>
              </a:lnSpc>
              <a:spcBef>
                <a:spcPts val="500"/>
              </a:spcBef>
              <a:spcAft>
                <a:spcPts val="0"/>
              </a:spcAft>
              <a:buSzPts val="1800"/>
              <a:buChar char="•"/>
            </a:pPr>
            <a:r>
              <a:rPr lang="en-US">
                <a:latin typeface="Calibri"/>
                <a:ea typeface="Calibri"/>
                <a:cs typeface="Calibri"/>
                <a:sym typeface="Calibri"/>
              </a:rPr>
              <a:t>what tasks are repetitive in my job?</a:t>
            </a:r>
            <a:endParaRPr/>
          </a:p>
          <a:p>
            <a:pPr indent="-228600" lvl="1" marL="685800" rtl="0" algn="l">
              <a:lnSpc>
                <a:spcPct val="90000"/>
              </a:lnSpc>
              <a:spcBef>
                <a:spcPts val="500"/>
              </a:spcBef>
              <a:spcAft>
                <a:spcPts val="0"/>
              </a:spcAft>
              <a:buSzPts val="1800"/>
              <a:buChar char="•"/>
            </a:pPr>
            <a:r>
              <a:rPr lang="en-US">
                <a:latin typeface="Calibri"/>
                <a:ea typeface="Calibri"/>
                <a:cs typeface="Calibri"/>
                <a:sym typeface="Calibri"/>
              </a:rPr>
              <a:t> what kind of writing do you do that could be done by AI?</a:t>
            </a:r>
            <a:endParaRPr/>
          </a:p>
          <a:p>
            <a:pPr indent="-228600" lvl="1" marL="685800" rtl="0" algn="l">
              <a:lnSpc>
                <a:spcPct val="90000"/>
              </a:lnSpc>
              <a:spcBef>
                <a:spcPts val="500"/>
              </a:spcBef>
              <a:spcAft>
                <a:spcPts val="0"/>
              </a:spcAft>
              <a:buSzPts val="1800"/>
              <a:buChar char="•"/>
            </a:pPr>
            <a:r>
              <a:rPr lang="en-US">
                <a:latin typeface="Calibri"/>
                <a:ea typeface="Calibri"/>
                <a:cs typeface="Calibri"/>
                <a:sym typeface="Calibri"/>
              </a:rPr>
              <a:t> what projects could you use help organizing or starting?</a:t>
            </a:r>
            <a:endParaRPr/>
          </a:p>
          <a:p>
            <a:pPr indent="0" lvl="0" marL="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Arial"/>
              <a:buNone/>
            </a:pPr>
            <a:r>
              <a:rPr lang="en-US">
                <a:latin typeface="Arial"/>
                <a:ea typeface="Arial"/>
                <a:cs typeface="Arial"/>
                <a:sym typeface="Arial"/>
              </a:rPr>
              <a:t>What is Prompt Engineering?</a:t>
            </a:r>
            <a:endParaRPr/>
          </a:p>
        </p:txBody>
      </p:sp>
      <p:sp>
        <p:nvSpPr>
          <p:cNvPr id="406" name="Google Shape;406;p1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7" name="Google Shape;407;p12"/>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b="1" lang="en-US">
                <a:latin typeface="Arial"/>
                <a:ea typeface="Arial"/>
                <a:cs typeface="Arial"/>
                <a:sym typeface="Arial"/>
              </a:rPr>
              <a:t>Prompt engineering </a:t>
            </a:r>
            <a:r>
              <a:rPr lang="en-US">
                <a:latin typeface="Arial"/>
                <a:ea typeface="Arial"/>
                <a:cs typeface="Arial"/>
                <a:sym typeface="Arial"/>
              </a:rPr>
              <a:t>is the process of designing and crafting input prompts or queries to generative AI models to elicit desired outputs or responses. The choice of words, format, and context in the prompt can significantly influence the generated content. </a:t>
            </a:r>
            <a:endParaRPr/>
          </a:p>
          <a:p>
            <a:pPr indent="-228600" lvl="0" marL="228600" rtl="0" algn="l">
              <a:lnSpc>
                <a:spcPct val="90000"/>
              </a:lnSpc>
              <a:spcBef>
                <a:spcPts val="1000"/>
              </a:spcBef>
              <a:spcAft>
                <a:spcPts val="0"/>
              </a:spcAft>
              <a:buSzPts val="2800"/>
              <a:buChar char="•"/>
            </a:pPr>
            <a:r>
              <a:rPr lang="en-US">
                <a:latin typeface="Arial"/>
                <a:ea typeface="Arial"/>
                <a:cs typeface="Arial"/>
                <a:sym typeface="Arial"/>
              </a:rPr>
              <a:t>How to structure prompts for desired outputs: </a:t>
            </a:r>
            <a:endParaRPr/>
          </a:p>
          <a:p>
            <a:pPr indent="-214313" lvl="0" marL="214313" rtl="0" algn="l">
              <a:lnSpc>
                <a:spcPct val="90000"/>
              </a:lnSpc>
              <a:spcBef>
                <a:spcPts val="1000"/>
              </a:spcBef>
              <a:spcAft>
                <a:spcPts val="0"/>
              </a:spcAft>
              <a:buSzPts val="2800"/>
              <a:buChar char="•"/>
            </a:pPr>
            <a:r>
              <a:rPr lang="en-US">
                <a:solidFill>
                  <a:schemeClr val="accent2"/>
                </a:solidFill>
                <a:latin typeface="Arial"/>
                <a:ea typeface="Arial"/>
                <a:cs typeface="Arial"/>
                <a:sym typeface="Arial"/>
              </a:rPr>
              <a:t>Be Clear and Specific			</a:t>
            </a:r>
            <a:endParaRPr/>
          </a:p>
          <a:p>
            <a:pPr indent="-214313" lvl="0" marL="214313" rtl="0" algn="l">
              <a:lnSpc>
                <a:spcPct val="90000"/>
              </a:lnSpc>
              <a:spcBef>
                <a:spcPts val="1000"/>
              </a:spcBef>
              <a:spcAft>
                <a:spcPts val="0"/>
              </a:spcAft>
              <a:buSzPts val="2800"/>
              <a:buChar char="•"/>
            </a:pPr>
            <a:r>
              <a:rPr lang="en-US">
                <a:solidFill>
                  <a:schemeClr val="accent2"/>
                </a:solidFill>
                <a:latin typeface="Arial"/>
                <a:ea typeface="Arial"/>
                <a:cs typeface="Arial"/>
                <a:sym typeface="Arial"/>
              </a:rPr>
              <a:t>Specify the Format</a:t>
            </a:r>
            <a:endParaRPr/>
          </a:p>
          <a:p>
            <a:pPr indent="-214313" lvl="0" marL="214313" rtl="0" algn="l">
              <a:lnSpc>
                <a:spcPct val="90000"/>
              </a:lnSpc>
              <a:spcBef>
                <a:spcPts val="1000"/>
              </a:spcBef>
              <a:spcAft>
                <a:spcPts val="0"/>
              </a:spcAft>
              <a:buSzPts val="2800"/>
              <a:buChar char="•"/>
            </a:pPr>
            <a:r>
              <a:rPr lang="en-US">
                <a:solidFill>
                  <a:schemeClr val="accent2"/>
                </a:solidFill>
                <a:latin typeface="Arial"/>
                <a:ea typeface="Arial"/>
                <a:cs typeface="Arial"/>
                <a:sym typeface="Arial"/>
              </a:rPr>
              <a:t>Add Context</a:t>
            </a:r>
            <a:endParaRPr/>
          </a:p>
          <a:p>
            <a:pPr indent="-214313" lvl="0" marL="214313" rtl="0" algn="l">
              <a:lnSpc>
                <a:spcPct val="90000"/>
              </a:lnSpc>
              <a:spcBef>
                <a:spcPts val="1000"/>
              </a:spcBef>
              <a:spcAft>
                <a:spcPts val="0"/>
              </a:spcAft>
              <a:buSzPts val="2800"/>
              <a:buChar char="•"/>
            </a:pPr>
            <a:r>
              <a:rPr lang="en-US">
                <a:solidFill>
                  <a:schemeClr val="accent2"/>
                </a:solidFill>
                <a:latin typeface="Arial"/>
                <a:ea typeface="Arial"/>
                <a:cs typeface="Arial"/>
                <a:sym typeface="Arial"/>
              </a:rPr>
              <a:t>Use Examples</a:t>
            </a:r>
            <a:endParaRPr/>
          </a:p>
          <a:p>
            <a:pPr indent="-214313" lvl="0" marL="214313" rtl="0" algn="l">
              <a:lnSpc>
                <a:spcPct val="90000"/>
              </a:lnSpc>
              <a:spcBef>
                <a:spcPts val="1000"/>
              </a:spcBef>
              <a:spcAft>
                <a:spcPts val="0"/>
              </a:spcAft>
              <a:buSzPts val="2800"/>
              <a:buChar char="•"/>
            </a:pPr>
            <a:r>
              <a:rPr lang="en-US">
                <a:solidFill>
                  <a:schemeClr val="accent2"/>
                </a:solidFill>
                <a:latin typeface="Arial"/>
                <a:ea typeface="Arial"/>
                <a:cs typeface="Arial"/>
                <a:sym typeface="Arial"/>
              </a:rPr>
              <a:t>Control the Tone</a:t>
            </a:r>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Examples </a:t>
            </a:r>
            <a:endParaRPr/>
          </a:p>
        </p:txBody>
      </p:sp>
      <p:sp>
        <p:nvSpPr>
          <p:cNvPr id="413" name="Google Shape;413;p1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13"/>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SzPct val="100000"/>
              <a:buChar char="•"/>
            </a:pPr>
            <a:r>
              <a:rPr b="1" lang="en-US">
                <a:latin typeface="Arial"/>
                <a:ea typeface="Arial"/>
                <a:cs typeface="Arial"/>
                <a:sym typeface="Arial"/>
              </a:rPr>
              <a:t>Task: Summarize a </a:t>
            </a:r>
            <a:r>
              <a:rPr lang="en-US">
                <a:latin typeface="Arial"/>
                <a:ea typeface="Arial"/>
                <a:cs typeface="Arial"/>
                <a:sym typeface="Arial"/>
              </a:rPr>
              <a:t>Report</a:t>
            </a:r>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Ineffective Prompt: "Summarize this report."</a:t>
            </a:r>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Effective Prompt: "Provide a concise summary of the key findings and overarching messages of the GLBA Audit Findings: [paste report here]. "</a:t>
            </a:r>
            <a:endParaRPr/>
          </a:p>
          <a:p>
            <a:pPr indent="-228600" lvl="0" marL="228600" rtl="0" algn="l">
              <a:lnSpc>
                <a:spcPct val="90000"/>
              </a:lnSpc>
              <a:spcBef>
                <a:spcPts val="1000"/>
              </a:spcBef>
              <a:spcAft>
                <a:spcPts val="0"/>
              </a:spcAft>
              <a:buSzPct val="100000"/>
              <a:buChar char="•"/>
            </a:pPr>
            <a:r>
              <a:rPr b="1" lang="en-US">
                <a:latin typeface="Arial"/>
                <a:ea typeface="Arial"/>
                <a:cs typeface="Arial"/>
                <a:sym typeface="Arial"/>
              </a:rPr>
              <a:t>Task: Creative Writing</a:t>
            </a:r>
            <a:endParaRPr>
              <a:latin typeface="Arial"/>
              <a:ea typeface="Arial"/>
              <a:cs typeface="Arial"/>
              <a:sym typeface="Arial"/>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Ineffective Prompt: "Write a story."</a:t>
            </a:r>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Effective Prompt: "Create an engaging short story about a time traveler who finds themselves in a parallel universe where gravity behaves differently."</a:t>
            </a:r>
            <a:endParaRPr/>
          </a:p>
          <a:p>
            <a:pPr indent="-228600" lvl="0" marL="228600" rtl="0" algn="l">
              <a:lnSpc>
                <a:spcPct val="90000"/>
              </a:lnSpc>
              <a:spcBef>
                <a:spcPts val="1000"/>
              </a:spcBef>
              <a:spcAft>
                <a:spcPts val="0"/>
              </a:spcAft>
              <a:buSzPct val="100000"/>
              <a:buChar char="•"/>
            </a:pPr>
            <a:r>
              <a:rPr b="1" lang="en-US">
                <a:latin typeface="Arial"/>
                <a:ea typeface="Arial"/>
                <a:cs typeface="Arial"/>
                <a:sym typeface="Arial"/>
              </a:rPr>
              <a:t>Task: Language Translation</a:t>
            </a:r>
            <a:endParaRPr>
              <a:latin typeface="Arial"/>
              <a:ea typeface="Arial"/>
              <a:cs typeface="Arial"/>
              <a:sym typeface="Arial"/>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Ineffective Prompt: "Translate this sentence."</a:t>
            </a:r>
            <a:endParaRPr/>
          </a:p>
          <a:p>
            <a:pPr indent="-285750" lvl="1" marL="742950" rtl="0" algn="l">
              <a:lnSpc>
                <a:spcPct val="90000"/>
              </a:lnSpc>
              <a:spcBef>
                <a:spcPts val="500"/>
              </a:spcBef>
              <a:spcAft>
                <a:spcPts val="0"/>
              </a:spcAft>
              <a:buSzPct val="100000"/>
              <a:buChar char="•"/>
            </a:pPr>
            <a:r>
              <a:rPr lang="en-US">
                <a:latin typeface="Arial"/>
                <a:ea typeface="Arial"/>
                <a:cs typeface="Arial"/>
                <a:sym typeface="Arial"/>
              </a:rPr>
              <a:t>Effective Prompt: "Translate the following English sentence into French: 'The quick brown fox jumps over the lazy dog.'"</a:t>
            </a:r>
            <a:endParaRPr/>
          </a:p>
          <a:p>
            <a:pPr indent="0" lvl="0" marL="0" rtl="0" algn="l">
              <a:lnSpc>
                <a:spcPct val="90000"/>
              </a:lnSpc>
              <a:spcBef>
                <a:spcPts val="1000"/>
              </a:spcBef>
              <a:spcAft>
                <a:spcPts val="0"/>
              </a:spcAft>
              <a:buSzPct val="100000"/>
              <a:buNone/>
            </a:pPr>
            <a:r>
              <a:t/>
            </a:r>
            <a:endParaRPr/>
          </a:p>
          <a:p>
            <a:pPr indent="-64135" lvl="0" marL="228600" rtl="0" algn="l">
              <a:lnSpc>
                <a:spcPct val="90000"/>
              </a:lnSpc>
              <a:spcBef>
                <a:spcPts val="1000"/>
              </a:spcBef>
              <a:spcAft>
                <a:spcPts val="0"/>
              </a:spcAft>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4"/>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t/>
            </a:r>
            <a:endParaRPr/>
          </a:p>
        </p:txBody>
      </p:sp>
      <p:sp>
        <p:nvSpPr>
          <p:cNvPr id="420" name="Google Shape;420;p1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14"/>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Ethical Concerns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t/>
            </a:r>
            <a:endParaRPr/>
          </a:p>
        </p:txBody>
      </p:sp>
      <p:sp>
        <p:nvSpPr>
          <p:cNvPr id="427" name="Google Shape;427;p1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15"/>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b="1" lang="en-US">
                <a:latin typeface="Arial"/>
                <a:ea typeface="Arial"/>
                <a:cs typeface="Arial"/>
                <a:sym typeface="Arial"/>
              </a:rPr>
              <a:t>Bias and Fairness</a:t>
            </a:r>
            <a:r>
              <a:rPr lang="en-US">
                <a:latin typeface="Arial"/>
                <a:ea typeface="Arial"/>
                <a:cs typeface="Arial"/>
                <a:sym typeface="Arial"/>
              </a:rPr>
              <a:t>: AI systems can inherit biases from the data they are trained on, potentially leading to discrimination in areas like admissions, hiring, or grading.</a:t>
            </a:r>
            <a:endParaRPr/>
          </a:p>
          <a:p>
            <a:pPr indent="0" lvl="0" marL="0" rtl="0" algn="l">
              <a:lnSpc>
                <a:spcPct val="90000"/>
              </a:lnSpc>
              <a:spcBef>
                <a:spcPts val="1000"/>
              </a:spcBef>
              <a:spcAft>
                <a:spcPts val="0"/>
              </a:spcAft>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SzPts val="2800"/>
              <a:buChar char="•"/>
            </a:pPr>
            <a:r>
              <a:rPr b="1" lang="en-US">
                <a:latin typeface="Arial"/>
                <a:ea typeface="Arial"/>
                <a:cs typeface="Arial"/>
                <a:sym typeface="Arial"/>
              </a:rPr>
              <a:t>Privacy</a:t>
            </a:r>
            <a:r>
              <a:rPr lang="en-US">
                <a:latin typeface="Arial"/>
                <a:ea typeface="Arial"/>
                <a:cs typeface="Arial"/>
                <a:sym typeface="Arial"/>
              </a:rPr>
              <a:t>: AI may process and store sensitive student or faculty data, raising concerns about data security and privacy violations.</a:t>
            </a:r>
            <a:endParaRPr/>
          </a:p>
          <a:p>
            <a:pPr indent="0" lvl="0" marL="0" rtl="0" algn="l">
              <a:lnSpc>
                <a:spcPct val="90000"/>
              </a:lnSpc>
              <a:spcBef>
                <a:spcPts val="1000"/>
              </a:spcBef>
              <a:spcAft>
                <a:spcPts val="0"/>
              </a:spcAft>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SzPts val="2800"/>
              <a:buChar char="•"/>
            </a:pPr>
            <a:r>
              <a:rPr b="1" lang="en-US">
                <a:latin typeface="Arial"/>
                <a:ea typeface="Arial"/>
                <a:cs typeface="Arial"/>
                <a:sym typeface="Arial"/>
              </a:rPr>
              <a:t>Transparency</a:t>
            </a:r>
            <a:r>
              <a:rPr lang="en-US">
                <a:latin typeface="Arial"/>
                <a:ea typeface="Arial"/>
                <a:cs typeface="Arial"/>
                <a:sym typeface="Arial"/>
              </a:rPr>
              <a:t>: The opacity of some AI algorithms makes it difficult to understand how decisions are reached. This lack of transparency can raise ethical questions about accountability and trust.</a:t>
            </a:r>
            <a:endParaRPr b="1">
              <a:latin typeface="Arial"/>
              <a:ea typeface="Arial"/>
              <a:cs typeface="Arial"/>
              <a:sym typeface="Arial"/>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t/>
            </a:r>
            <a:endParaRPr/>
          </a:p>
        </p:txBody>
      </p:sp>
      <p:sp>
        <p:nvSpPr>
          <p:cNvPr id="434" name="Google Shape;434;p1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16"/>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SzPct val="100000"/>
              <a:buChar char="•"/>
            </a:pPr>
            <a:r>
              <a:rPr b="1" lang="en-US">
                <a:latin typeface="Arial"/>
                <a:ea typeface="Arial"/>
                <a:cs typeface="Arial"/>
                <a:sym typeface="Arial"/>
              </a:rPr>
              <a:t>Accountability</a:t>
            </a:r>
            <a:r>
              <a:rPr lang="en-US">
                <a:latin typeface="Arial"/>
                <a:ea typeface="Arial"/>
                <a:cs typeface="Arial"/>
                <a:sym typeface="Arial"/>
              </a:rPr>
              <a:t>: It can be challenging to assign responsibility when AI is used in decision-making processes. Determining who is accountable for AI-related outcomes or errors is an important ethical consideration.</a:t>
            </a:r>
            <a:endParaRPr/>
          </a:p>
          <a:p>
            <a:pPr indent="-64135" lvl="0" marL="228600" rtl="0" algn="l">
              <a:lnSpc>
                <a:spcPct val="90000"/>
              </a:lnSpc>
              <a:spcBef>
                <a:spcPts val="1000"/>
              </a:spcBef>
              <a:spcAft>
                <a:spcPts val="0"/>
              </a:spcAft>
              <a:buSzPct val="100000"/>
              <a:buNone/>
            </a:pPr>
            <a:r>
              <a:t/>
            </a:r>
            <a:endParaRPr b="1">
              <a:latin typeface="Arial"/>
              <a:ea typeface="Arial"/>
              <a:cs typeface="Arial"/>
              <a:sym typeface="Arial"/>
            </a:endParaRPr>
          </a:p>
          <a:p>
            <a:pPr indent="-228600" lvl="0" marL="228600" rtl="0" algn="l">
              <a:lnSpc>
                <a:spcPct val="90000"/>
              </a:lnSpc>
              <a:spcBef>
                <a:spcPts val="1000"/>
              </a:spcBef>
              <a:spcAft>
                <a:spcPts val="0"/>
              </a:spcAft>
              <a:buSzPct val="100000"/>
              <a:buChar char="•"/>
            </a:pPr>
            <a:r>
              <a:rPr b="1" lang="en-US">
                <a:latin typeface="Arial"/>
                <a:ea typeface="Arial"/>
                <a:cs typeface="Arial"/>
                <a:sym typeface="Arial"/>
              </a:rPr>
              <a:t>Data Quality</a:t>
            </a:r>
            <a:r>
              <a:rPr lang="en-US">
                <a:latin typeface="Arial"/>
                <a:ea typeface="Arial"/>
                <a:cs typeface="Arial"/>
                <a:sym typeface="Arial"/>
              </a:rPr>
              <a:t>: Garbage in, garbage out: If AI systems are fed with poor-quality or biased data, the ethical integrity of the resulting decisions is compromised.</a:t>
            </a:r>
            <a:endParaRPr/>
          </a:p>
          <a:p>
            <a:pPr indent="-64135" lvl="0" marL="228600" rtl="0" algn="l">
              <a:lnSpc>
                <a:spcPct val="90000"/>
              </a:lnSpc>
              <a:spcBef>
                <a:spcPts val="1000"/>
              </a:spcBef>
              <a:spcAft>
                <a:spcPts val="0"/>
              </a:spcAft>
              <a:buSzPct val="100000"/>
              <a:buNone/>
            </a:pPr>
            <a:r>
              <a:t/>
            </a:r>
            <a:endParaRPr>
              <a:latin typeface="Arial"/>
              <a:ea typeface="Arial"/>
              <a:cs typeface="Arial"/>
              <a:sym typeface="Arial"/>
            </a:endParaRPr>
          </a:p>
          <a:p>
            <a:pPr indent="-228600" lvl="0" marL="228600" rtl="0" algn="l">
              <a:lnSpc>
                <a:spcPct val="90000"/>
              </a:lnSpc>
              <a:spcBef>
                <a:spcPts val="1000"/>
              </a:spcBef>
              <a:spcAft>
                <a:spcPts val="0"/>
              </a:spcAft>
              <a:buSzPct val="100000"/>
              <a:buChar char="•"/>
            </a:pPr>
            <a:r>
              <a:rPr b="1" lang="en-US">
                <a:latin typeface="Arial"/>
                <a:ea typeface="Arial"/>
                <a:cs typeface="Arial"/>
                <a:sym typeface="Arial"/>
              </a:rPr>
              <a:t>Consent</a:t>
            </a:r>
            <a:r>
              <a:rPr lang="en-US">
                <a:latin typeface="Arial"/>
                <a:ea typeface="Arial"/>
                <a:cs typeface="Arial"/>
                <a:sym typeface="Arial"/>
              </a:rPr>
              <a:t>: Collecting and using personal data for AI applications should involve informed consent. Universities must be transparent about data usage and give individuals the option to opt in or out.</a:t>
            </a:r>
            <a:endParaRPr/>
          </a:p>
          <a:p>
            <a:pPr indent="0" lvl="0" marL="0" rtl="0" algn="l">
              <a:lnSpc>
                <a:spcPct val="90000"/>
              </a:lnSpc>
              <a:spcBef>
                <a:spcPts val="1000"/>
              </a:spcBef>
              <a:spcAft>
                <a:spcPts val="0"/>
              </a:spcAft>
              <a:buSzPct val="100000"/>
              <a:buNone/>
            </a:pPr>
            <a:r>
              <a:t/>
            </a:r>
            <a:endParaRPr/>
          </a:p>
          <a:p>
            <a:pPr indent="-64135" lvl="0" marL="228600" rtl="0" algn="l">
              <a:lnSpc>
                <a:spcPct val="90000"/>
              </a:lnSpc>
              <a:spcBef>
                <a:spcPts val="10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Future Trends</a:t>
            </a:r>
            <a:endParaRPr/>
          </a:p>
        </p:txBody>
      </p:sp>
      <p:sp>
        <p:nvSpPr>
          <p:cNvPr id="441" name="Google Shape;441;p1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2" name="Google Shape;442;p17"/>
          <p:cNvPicPr preferRelativeResize="0"/>
          <p:nvPr>
            <p:ph idx="1" type="body"/>
          </p:nvPr>
        </p:nvPicPr>
        <p:blipFill rotWithShape="1">
          <a:blip r:embed="rId3">
            <a:alphaModFix/>
          </a:blip>
          <a:srcRect b="0" l="0" r="0" t="0"/>
          <a:stretch/>
        </p:blipFill>
        <p:spPr>
          <a:xfrm>
            <a:off x="3475149" y="1825625"/>
            <a:ext cx="7777051" cy="4351338"/>
          </a:xfrm>
          <a:prstGeom prst="rect">
            <a:avLst/>
          </a:prstGeom>
          <a:noFill/>
          <a:ln>
            <a:noFill/>
          </a:ln>
        </p:spPr>
      </p:pic>
      <p:sp>
        <p:nvSpPr>
          <p:cNvPr id="443" name="Google Shape;443;p17"/>
          <p:cNvSpPr/>
          <p:nvPr/>
        </p:nvSpPr>
        <p:spPr>
          <a:xfrm>
            <a:off x="42040" y="1665440"/>
            <a:ext cx="304181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For most of the technical capabilities shown in this chart, </a:t>
            </a:r>
            <a:r>
              <a:rPr b="1" lang="en-US" sz="1800">
                <a:solidFill>
                  <a:srgbClr val="F2F2F2"/>
                </a:solidFill>
                <a:latin typeface="Arial"/>
                <a:ea typeface="Arial"/>
                <a:cs typeface="Arial"/>
                <a:sym typeface="Arial"/>
              </a:rPr>
              <a:t>gen AI will perform at a median level of human performance by the end of this decade</a:t>
            </a:r>
            <a:r>
              <a:rPr lang="en-US" sz="1800">
                <a:solidFill>
                  <a:srgbClr val="F2F2F2"/>
                </a:solidFill>
                <a:latin typeface="Arial"/>
                <a:ea typeface="Arial"/>
                <a:cs typeface="Arial"/>
                <a:sym typeface="Arial"/>
              </a:rPr>
              <a:t>. And its performance will compete with the top 25 percent of people completing any and all of these tasks before 2040</a:t>
            </a:r>
            <a:r>
              <a:rPr b="1" lang="en-US" sz="1800">
                <a:solidFill>
                  <a:srgbClr val="F2F2F2"/>
                </a:solidFill>
                <a:latin typeface="Arial"/>
                <a:ea typeface="Arial"/>
                <a:cs typeface="Arial"/>
                <a:sym typeface="Arial"/>
              </a:rPr>
              <a:t>. In some cases, that’s 40 years faster than experts previously thought</a:t>
            </a:r>
            <a:r>
              <a:rPr lang="en-US" sz="1800">
                <a:solidFill>
                  <a:srgbClr val="F2F2F2"/>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Conclusion </a:t>
            </a:r>
            <a:endParaRPr/>
          </a:p>
        </p:txBody>
      </p:sp>
      <p:sp>
        <p:nvSpPr>
          <p:cNvPr id="449" name="Google Shape;449;p1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18"/>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fontScale="32500" lnSpcReduction="20000"/>
          </a:bodyPr>
          <a:lstStyle/>
          <a:p>
            <a:pPr indent="-123825" lvl="0" marL="0" rtl="0" algn="l">
              <a:lnSpc>
                <a:spcPct val="90000"/>
              </a:lnSpc>
              <a:spcBef>
                <a:spcPts val="0"/>
              </a:spcBef>
              <a:spcAft>
                <a:spcPts val="0"/>
              </a:spcAft>
              <a:buSzPct val="100000"/>
              <a:buFont typeface="Arial"/>
              <a:buChar char="•"/>
            </a:pPr>
            <a:r>
              <a:rPr lang="en-US">
                <a:latin typeface="Arial"/>
                <a:ea typeface="Arial"/>
                <a:cs typeface="Arial"/>
                <a:sym typeface="Arial"/>
              </a:rPr>
              <a:t>AI is not going away, and learning how to use it appropriately is important. It is not coming for your job, but can make you much more productive. </a:t>
            </a:r>
            <a:endParaRPr/>
          </a:p>
          <a:p>
            <a:pPr indent="0" lvl="0" marL="0" rtl="0" algn="l">
              <a:lnSpc>
                <a:spcPct val="90000"/>
              </a:lnSpc>
              <a:spcBef>
                <a:spcPts val="1000"/>
              </a:spcBef>
              <a:spcAft>
                <a:spcPts val="0"/>
              </a:spcAft>
              <a:buSzPct val="100000"/>
              <a:buNone/>
            </a:pPr>
            <a:r>
              <a:t/>
            </a:r>
            <a:endParaRPr>
              <a:latin typeface="Arial"/>
              <a:ea typeface="Arial"/>
              <a:cs typeface="Arial"/>
              <a:sym typeface="Arial"/>
            </a:endParaRPr>
          </a:p>
          <a:p>
            <a:pPr indent="-123825" lvl="0" marL="0" rtl="0" algn="l">
              <a:lnSpc>
                <a:spcPct val="90000"/>
              </a:lnSpc>
              <a:spcBef>
                <a:spcPts val="1000"/>
              </a:spcBef>
              <a:spcAft>
                <a:spcPts val="0"/>
              </a:spcAft>
              <a:buSzPct val="100000"/>
              <a:buFont typeface="Arial"/>
              <a:buChar char="•"/>
            </a:pPr>
            <a:r>
              <a:rPr lang="en-US">
                <a:latin typeface="Arial"/>
                <a:ea typeface="Arial"/>
                <a:cs typeface="Arial"/>
                <a:sym typeface="Arial"/>
              </a:rPr>
              <a:t>Being mindful of how we use this new technology, and how we can shape our jobs with it will determine the future of its efficacy. </a:t>
            </a:r>
            <a:endParaRPr/>
          </a:p>
          <a:p>
            <a:pPr indent="0" lvl="0" marL="0" rtl="0" algn="l">
              <a:lnSpc>
                <a:spcPct val="90000"/>
              </a:lnSpc>
              <a:spcBef>
                <a:spcPts val="1000"/>
              </a:spcBef>
              <a:spcAft>
                <a:spcPts val="0"/>
              </a:spcAft>
              <a:buSzPct val="100000"/>
              <a:buNone/>
            </a:pPr>
            <a:r>
              <a:t/>
            </a:r>
            <a:endParaRPr>
              <a:latin typeface="Arial"/>
              <a:ea typeface="Arial"/>
              <a:cs typeface="Arial"/>
              <a:sym typeface="Arial"/>
            </a:endParaRPr>
          </a:p>
          <a:p>
            <a:pPr indent="-123825" lvl="0" marL="0" rtl="0" algn="l">
              <a:lnSpc>
                <a:spcPct val="90000"/>
              </a:lnSpc>
              <a:spcBef>
                <a:spcPts val="1000"/>
              </a:spcBef>
              <a:spcAft>
                <a:spcPts val="0"/>
              </a:spcAft>
              <a:buSzPct val="100000"/>
              <a:buFont typeface="Arial"/>
              <a:buChar char="•"/>
            </a:pPr>
            <a:r>
              <a:rPr lang="en-US">
                <a:latin typeface="Arial"/>
                <a:ea typeface="Arial"/>
                <a:cs typeface="Arial"/>
                <a:sym typeface="Arial"/>
              </a:rPr>
              <a:t>Through intentional exploration we can innovate in ways we have not dreamed of.</a:t>
            </a:r>
            <a:endParaRPr/>
          </a:p>
          <a:p>
            <a:pPr indent="0" lvl="0" marL="0" rtl="0" algn="l">
              <a:lnSpc>
                <a:spcPct val="90000"/>
              </a:lnSpc>
              <a:spcBef>
                <a:spcPts val="1000"/>
              </a:spcBef>
              <a:spcAft>
                <a:spcPts val="0"/>
              </a:spcAft>
              <a:buSzPct val="100000"/>
              <a:buNone/>
            </a:pPr>
            <a:r>
              <a:rPr lang="en-US">
                <a:latin typeface="Arial"/>
                <a:ea typeface="Arial"/>
                <a:cs typeface="Arial"/>
                <a:sym typeface="Arial"/>
              </a:rPr>
              <a:t> </a:t>
            </a:r>
            <a:endParaRPr/>
          </a:p>
          <a:p>
            <a:pPr indent="-123825" lvl="0" marL="0" rtl="0" algn="l">
              <a:lnSpc>
                <a:spcPct val="90000"/>
              </a:lnSpc>
              <a:spcBef>
                <a:spcPts val="1000"/>
              </a:spcBef>
              <a:spcAft>
                <a:spcPts val="0"/>
              </a:spcAft>
              <a:buSzPct val="100000"/>
              <a:buFont typeface="Arial"/>
              <a:buChar char="•"/>
            </a:pPr>
            <a:r>
              <a:rPr lang="en-US">
                <a:latin typeface="Arial"/>
                <a:ea typeface="Arial"/>
                <a:cs typeface="Arial"/>
                <a:sym typeface="Arial"/>
              </a:rPr>
              <a:t>Common sense will prevail in most situations. </a:t>
            </a:r>
            <a:endParaRPr/>
          </a:p>
          <a:p>
            <a:pPr indent="0" lvl="0" marL="0" rtl="0" algn="ctr">
              <a:lnSpc>
                <a:spcPct val="90000"/>
              </a:lnSpc>
              <a:spcBef>
                <a:spcPts val="1000"/>
              </a:spcBef>
              <a:spcAft>
                <a:spcPts val="0"/>
              </a:spcAft>
              <a:buSzPct val="100000"/>
              <a:buNone/>
            </a:pPr>
            <a:r>
              <a:t/>
            </a:r>
            <a:endParaRPr/>
          </a:p>
          <a:p>
            <a:pPr indent="0" lvl="0" marL="0" rtl="0" algn="ctr">
              <a:lnSpc>
                <a:spcPct val="90000"/>
              </a:lnSpc>
              <a:spcBef>
                <a:spcPts val="1000"/>
              </a:spcBef>
              <a:spcAft>
                <a:spcPts val="0"/>
              </a:spcAft>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Arial"/>
              <a:buNone/>
            </a:pPr>
            <a:r>
              <a:rPr lang="en-US">
                <a:latin typeface="Arial"/>
                <a:ea typeface="Arial"/>
                <a:cs typeface="Arial"/>
                <a:sym typeface="Arial"/>
              </a:rPr>
              <a:t>Tools, Platforms, and Software</a:t>
            </a:r>
            <a:endParaRPr/>
          </a:p>
        </p:txBody>
      </p:sp>
      <p:sp>
        <p:nvSpPr>
          <p:cNvPr id="456" name="Google Shape;456;p1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19"/>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SzPct val="100000"/>
              <a:buChar char="•"/>
            </a:pPr>
            <a:r>
              <a:rPr lang="en-US">
                <a:latin typeface="Arial"/>
                <a:ea typeface="Arial"/>
                <a:cs typeface="Arial"/>
                <a:sym typeface="Arial"/>
              </a:rPr>
              <a:t>ChatGPT – chatbot, text generator</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Midjourney/Dall-E2 –text to art</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Wisdolia – plugin, generate flash cards for any website, video, or PDF you are on. </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RunwayML – Extreme video/picture editing. </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Microsoft 365 copilot – brings AI across the entire Microsoft office suite </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Eleven Labs – voice recognition. You speak to it, then you can feed it scripts and it will read them in your voice and cadence. </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Synthesia – create a realistic avatar that can speak any script it is given.</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Mixo/Sitekick – type a product idea and it creates a full website. </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Tome – makes presentations from simple prompts.</a:t>
            </a:r>
            <a:endParaRPr/>
          </a:p>
          <a:p>
            <a:pPr indent="-228600" lvl="0" marL="228600" rtl="0" algn="l">
              <a:lnSpc>
                <a:spcPct val="90000"/>
              </a:lnSpc>
              <a:spcBef>
                <a:spcPts val="1000"/>
              </a:spcBef>
              <a:spcAft>
                <a:spcPts val="0"/>
              </a:spcAft>
              <a:buSzPct val="100000"/>
              <a:buChar char="•"/>
            </a:pPr>
            <a:r>
              <a:rPr lang="en-US">
                <a:latin typeface="Arial"/>
                <a:ea typeface="Arial"/>
                <a:cs typeface="Arial"/>
                <a:sym typeface="Arial"/>
              </a:rPr>
              <a:t>Tableau’s Ask Data – ask questions, receive data visualizations as responses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Section 01</a:t>
            </a:r>
            <a:endParaRPr/>
          </a:p>
        </p:txBody>
      </p:sp>
      <p:sp>
        <p:nvSpPr>
          <p:cNvPr id="323" name="Google Shape;323;p2"/>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a:t>Generative AI</a:t>
            </a:r>
            <a:endParaRPr/>
          </a:p>
        </p:txBody>
      </p:sp>
      <p:sp>
        <p:nvSpPr>
          <p:cNvPr id="324" name="Google Shape;324;p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Generative Modelling Framework	</a:t>
            </a:r>
            <a:endParaRPr/>
          </a:p>
        </p:txBody>
      </p:sp>
      <p:sp>
        <p:nvSpPr>
          <p:cNvPr id="463" name="Google Shape;463;p21"/>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64" name="Google Shape;464;p2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21"/>
          <p:cNvSpPr/>
          <p:nvPr>
            <p:ph idx="2" type="pic"/>
          </p:nvPr>
        </p:nvSpPr>
        <p:spPr>
          <a:xfrm>
            <a:off x="-2" y="1352575"/>
            <a:ext cx="12192002" cy="2289897"/>
          </a:xfrm>
          <a:prstGeom prst="rect">
            <a:avLst/>
          </a:prstGeom>
          <a:noFill/>
          <a:ln>
            <a:noFill/>
          </a:ln>
        </p:spPr>
      </p:sp>
      <p:sp>
        <p:nvSpPr>
          <p:cNvPr id="466" name="Google Shape;466;p21"/>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67" name="Google Shape;467;p21"/>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Generative Modelling Framework	</a:t>
            </a:r>
            <a:endParaRPr/>
          </a:p>
        </p:txBody>
      </p:sp>
      <p:sp>
        <p:nvSpPr>
          <p:cNvPr id="473" name="Google Shape;473;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22"/>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lang="en-US"/>
              <a:t>We have a dataset of observation X</a:t>
            </a:r>
            <a:endParaRPr/>
          </a:p>
          <a:p>
            <a:pPr indent="-228600" lvl="0" marL="228600" rtl="0" algn="l">
              <a:lnSpc>
                <a:spcPct val="90000"/>
              </a:lnSpc>
              <a:spcBef>
                <a:spcPts val="1000"/>
              </a:spcBef>
              <a:spcAft>
                <a:spcPts val="0"/>
              </a:spcAft>
              <a:buSzPts val="2800"/>
              <a:buChar char="•"/>
            </a:pPr>
            <a:r>
              <a:rPr lang="en-US"/>
              <a:t>We assume that the observations have been generated according to some unknown distribution , Pdata.</a:t>
            </a:r>
            <a:endParaRPr/>
          </a:p>
          <a:p>
            <a:pPr indent="-228600" lvl="0" marL="228600" rtl="0" algn="l">
              <a:lnSpc>
                <a:spcPct val="90000"/>
              </a:lnSpc>
              <a:spcBef>
                <a:spcPts val="1000"/>
              </a:spcBef>
              <a:spcAft>
                <a:spcPts val="0"/>
              </a:spcAft>
              <a:buSzPts val="2800"/>
              <a:buChar char="•"/>
            </a:pPr>
            <a:r>
              <a:rPr lang="en-US"/>
              <a:t>We want to build a generative model Pmodel that mimics Pdata.</a:t>
            </a:r>
            <a:endParaRPr/>
          </a:p>
          <a:p>
            <a:pPr indent="-228600" lvl="0" marL="228600" rtl="0" algn="l">
              <a:lnSpc>
                <a:spcPct val="90000"/>
              </a:lnSpc>
              <a:spcBef>
                <a:spcPts val="1000"/>
              </a:spcBef>
              <a:spcAft>
                <a:spcPts val="0"/>
              </a:spcAft>
              <a:buSzPts val="2800"/>
              <a:buChar char="•"/>
            </a:pPr>
            <a:r>
              <a:rPr lang="en-US"/>
              <a:t>If we achieve this goal, we can sample from Pmodel to generate observation that appear to have been drawn from Pdata</a:t>
            </a:r>
            <a:endParaRPr/>
          </a:p>
          <a:p>
            <a:pPr indent="-228600" lvl="0" marL="228600" rtl="0" algn="l">
              <a:lnSpc>
                <a:spcPct val="90000"/>
              </a:lnSpc>
              <a:spcBef>
                <a:spcPts val="1000"/>
              </a:spcBef>
              <a:spcAft>
                <a:spcPts val="0"/>
              </a:spcAft>
              <a:buSzPts val="2800"/>
              <a:buChar char="•"/>
            </a:pPr>
            <a:r>
              <a:rPr lang="en-US"/>
              <a:t>Therefore the desirable properties of pmodel are:</a:t>
            </a:r>
            <a:endParaRPr/>
          </a:p>
          <a:p>
            <a:pPr indent="-228600" lvl="1" marL="685800" rtl="0" algn="l">
              <a:lnSpc>
                <a:spcPct val="90000"/>
              </a:lnSpc>
              <a:spcBef>
                <a:spcPts val="500"/>
              </a:spcBef>
              <a:spcAft>
                <a:spcPts val="0"/>
              </a:spcAft>
              <a:buSzPts val="2400"/>
              <a:buChar char="•"/>
            </a:pPr>
            <a:r>
              <a:rPr lang="en-US"/>
              <a:t>Accuracy</a:t>
            </a:r>
            <a:endParaRPr/>
          </a:p>
          <a:p>
            <a:pPr indent="-228600" lvl="1" marL="685800" rtl="0" algn="l">
              <a:lnSpc>
                <a:spcPct val="90000"/>
              </a:lnSpc>
              <a:spcBef>
                <a:spcPts val="500"/>
              </a:spcBef>
              <a:spcAft>
                <a:spcPts val="0"/>
              </a:spcAft>
              <a:buSzPts val="2400"/>
              <a:buChar char="•"/>
            </a:pPr>
            <a:r>
              <a:rPr lang="en-US"/>
              <a:t>Generation</a:t>
            </a:r>
            <a:endParaRPr/>
          </a:p>
          <a:p>
            <a:pPr indent="-228600" lvl="1" marL="685800" rtl="0" algn="l">
              <a:lnSpc>
                <a:spcPct val="90000"/>
              </a:lnSpc>
              <a:spcBef>
                <a:spcPts val="500"/>
              </a:spcBef>
              <a:spcAft>
                <a:spcPts val="0"/>
              </a:spcAft>
              <a:buSzPts val="2400"/>
              <a:buChar char="•"/>
            </a:pPr>
            <a:r>
              <a:rPr lang="en-US"/>
              <a:t>Representation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3"/>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t/>
            </a:r>
            <a:endParaRPr/>
          </a:p>
        </p:txBody>
      </p:sp>
      <p:sp>
        <p:nvSpPr>
          <p:cNvPr id="480" name="Google Shape;480;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23"/>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r>
              <a:rPr lang="en-US"/>
              <a:t>Core Probability Theory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t/>
            </a:r>
            <a:endParaRPr/>
          </a:p>
        </p:txBody>
      </p:sp>
      <p:sp>
        <p:nvSpPr>
          <p:cNvPr id="487" name="Google Shape;487;p24"/>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8" name="Google Shape;488;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24"/>
          <p:cNvSpPr/>
          <p:nvPr>
            <p:ph idx="2" type="pic"/>
          </p:nvPr>
        </p:nvSpPr>
        <p:spPr>
          <a:xfrm>
            <a:off x="-2" y="1352575"/>
            <a:ext cx="12192002" cy="2289897"/>
          </a:xfrm>
          <a:prstGeom prst="rect">
            <a:avLst/>
          </a:prstGeom>
          <a:no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t/>
            </a:r>
            <a:endParaRPr/>
          </a:p>
        </p:txBody>
      </p:sp>
      <p:sp>
        <p:nvSpPr>
          <p:cNvPr id="495" name="Google Shape;495;p2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25"/>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Sample Space : complete set of all values an observation X can take</a:t>
            </a:r>
            <a:endParaRPr/>
          </a:p>
          <a:p>
            <a:pPr indent="-228600" lvl="0" marL="228600" rtl="0" algn="l">
              <a:lnSpc>
                <a:spcPct val="90000"/>
              </a:lnSpc>
              <a:spcBef>
                <a:spcPts val="1000"/>
              </a:spcBef>
              <a:spcAft>
                <a:spcPts val="0"/>
              </a:spcAft>
              <a:buSzPts val="2800"/>
              <a:buChar char="•"/>
            </a:pPr>
            <a:r>
              <a:rPr lang="en-US"/>
              <a:t>PDF:p(x) maps x in sample space to a number between 0 and 1</a:t>
            </a:r>
            <a:endParaRPr/>
          </a:p>
          <a:p>
            <a:pPr indent="-228600" lvl="0" marL="228600" rtl="0" algn="l">
              <a:lnSpc>
                <a:spcPct val="90000"/>
              </a:lnSpc>
              <a:spcBef>
                <a:spcPts val="1000"/>
              </a:spcBef>
              <a:spcAft>
                <a:spcPts val="0"/>
              </a:spcAft>
              <a:buSzPts val="2800"/>
              <a:buChar char="•"/>
            </a:pPr>
            <a:r>
              <a:rPr lang="en-US"/>
              <a:t>Parametric modelling: find suitable pmodel(x).Its a family of density functions.</a:t>
            </a:r>
            <a:endParaRPr/>
          </a:p>
          <a:p>
            <a:pPr indent="-228600" lvl="0" marL="228600" rtl="0" algn="l">
              <a:lnSpc>
                <a:spcPct val="90000"/>
              </a:lnSpc>
              <a:spcBef>
                <a:spcPts val="1000"/>
              </a:spcBef>
              <a:spcAft>
                <a:spcPts val="0"/>
              </a:spcAft>
              <a:buSzPts val="2800"/>
              <a:buChar char="•"/>
            </a:pPr>
            <a:r>
              <a:rPr lang="en-US"/>
              <a:t>Likelihood</a:t>
            </a:r>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t/>
            </a:r>
            <a:endParaRPr/>
          </a:p>
        </p:txBody>
      </p:sp>
      <p:sp>
        <p:nvSpPr>
          <p:cNvPr id="502" name="Google Shape;502;p26"/>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503" name="Google Shape;503;p26"/>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504" name="Google Shape;504;p26"/>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505" name="Google Shape;505;p26"/>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506" name="Google Shape;506;p26"/>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507" name="Google Shape;507;p26"/>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p:txBody>
      </p:sp>
      <p:sp>
        <p:nvSpPr>
          <p:cNvPr id="508" name="Google Shape;508;p26"/>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p:txBody>
      </p:sp>
      <p:sp>
        <p:nvSpPr>
          <p:cNvPr id="509" name="Google Shape;509;p26"/>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p:txBody>
      </p:sp>
      <p:sp>
        <p:nvSpPr>
          <p:cNvPr id="510" name="Google Shape;510;p26"/>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p:txBody>
      </p:sp>
      <p:sp>
        <p:nvSpPr>
          <p:cNvPr id="511" name="Google Shape;511;p26"/>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p:txBody>
      </p:sp>
      <p:sp>
        <p:nvSpPr>
          <p:cNvPr id="512" name="Google Shape;512;p2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Representation Learning</a:t>
            </a:r>
            <a:endParaRPr/>
          </a:p>
        </p:txBody>
      </p:sp>
      <p:sp>
        <p:nvSpPr>
          <p:cNvPr id="518" name="Google Shape;518;p2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27"/>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Rather than modelling high dimension sample space directly , a low dimension latent space is used to describe an observation</a:t>
            </a:r>
            <a:endParaRPr/>
          </a:p>
          <a:p>
            <a:pPr indent="-228600" lvl="0" marL="228600" rtl="0" algn="l">
              <a:lnSpc>
                <a:spcPct val="90000"/>
              </a:lnSpc>
              <a:spcBef>
                <a:spcPts val="1000"/>
              </a:spcBef>
              <a:spcAft>
                <a:spcPts val="0"/>
              </a:spcAft>
              <a:buSzPts val="2800"/>
              <a:buChar char="•"/>
            </a:pPr>
            <a:r>
              <a:rPr lang="en-US"/>
              <a:t>Learns a mapping function </a:t>
            </a:r>
            <a:endParaRPr/>
          </a:p>
          <a:p>
            <a:pPr indent="-228600" lvl="0" marL="228600" rtl="0" algn="l">
              <a:lnSpc>
                <a:spcPct val="90000"/>
              </a:lnSpc>
              <a:spcBef>
                <a:spcPts val="1000"/>
              </a:spcBef>
              <a:spcAft>
                <a:spcPts val="0"/>
              </a:spcAft>
              <a:buSzPts val="2800"/>
              <a:buChar char="•"/>
            </a:pPr>
            <a:r>
              <a:rPr lang="en-US"/>
              <a:t>i.e each point in latent space is a represtation of some high dimensional observation</a:t>
            </a:r>
            <a:endParaRPr/>
          </a:p>
          <a:p>
            <a:pPr indent="-228600" lvl="0" marL="228600" rtl="0" algn="l">
              <a:lnSpc>
                <a:spcPct val="90000"/>
              </a:lnSpc>
              <a:spcBef>
                <a:spcPts val="1000"/>
              </a:spcBef>
              <a:spcAft>
                <a:spcPts val="0"/>
              </a:spcAft>
              <a:buSzPts val="2800"/>
              <a:buChar char="•"/>
            </a:pPr>
            <a:r>
              <a:rPr lang="en-US"/>
              <a:t>Encoders and Decoders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Trebuchet MS"/>
              <a:buNone/>
            </a:pPr>
            <a:r>
              <a:rPr lang="en-US"/>
              <a:t>AI is defined as “A system that shows behavior that could be interpreted as human intelligence</a:t>
            </a:r>
            <a:r>
              <a:rPr lang="en-US">
                <a:solidFill>
                  <a:srgbClr val="374151"/>
                </a:solidFill>
                <a:latin typeface="Arial"/>
                <a:ea typeface="Arial"/>
                <a:cs typeface="Arial"/>
                <a:sym typeface="Arial"/>
              </a:rPr>
              <a:t>.”  </a:t>
            </a:r>
            <a:r>
              <a:rPr lang="en-US">
                <a:latin typeface="Arial"/>
                <a:ea typeface="Arial"/>
                <a:cs typeface="Arial"/>
                <a:sym typeface="Arial"/>
              </a:rPr>
              <a:t>- Doug Rose</a:t>
            </a:r>
            <a:br>
              <a:rPr lang="en-US">
                <a:latin typeface="Arial"/>
                <a:ea typeface="Arial"/>
                <a:cs typeface="Arial"/>
                <a:sym typeface="Arial"/>
              </a:rPr>
            </a:br>
            <a:endParaRPr/>
          </a:p>
        </p:txBody>
      </p:sp>
      <p:sp>
        <p:nvSpPr>
          <p:cNvPr id="330" name="Google Shape;330;p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Introduction to Generative AI</a:t>
            </a:r>
            <a:endParaRPr/>
          </a:p>
        </p:txBody>
      </p:sp>
      <p:sp>
        <p:nvSpPr>
          <p:cNvPr id="336" name="Google Shape;336;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4"/>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rgbClr val="E17C00"/>
              </a:buClr>
              <a:buSzPts val="1800"/>
              <a:buFont typeface="Trebuchet MS"/>
              <a:buAutoNum type="arabicPeriod"/>
            </a:pPr>
            <a:r>
              <a:rPr b="1" lang="en-US" sz="1800">
                <a:latin typeface="Arial"/>
                <a:ea typeface="Arial"/>
                <a:cs typeface="Arial"/>
                <a:sym typeface="Arial"/>
              </a:rPr>
              <a:t>Generative AI </a:t>
            </a:r>
            <a:r>
              <a:rPr lang="en-US" sz="1800">
                <a:latin typeface="Arial"/>
                <a:ea typeface="Arial"/>
                <a:cs typeface="Arial"/>
                <a:sym typeface="Arial"/>
              </a:rPr>
              <a:t>refers to a type of artificial intelligence that has the ability to generate content that is, in many cases, </a:t>
            </a:r>
            <a:r>
              <a:rPr b="1" lang="en-US" sz="1800">
                <a:latin typeface="Arial"/>
                <a:ea typeface="Arial"/>
                <a:cs typeface="Arial"/>
                <a:sym typeface="Arial"/>
              </a:rPr>
              <a:t>indistinguishable from content created by humans</a:t>
            </a:r>
            <a:r>
              <a:rPr lang="en-US" sz="1800">
                <a:latin typeface="Arial"/>
                <a:ea typeface="Arial"/>
                <a:cs typeface="Arial"/>
                <a:sym typeface="Arial"/>
              </a:rPr>
              <a:t>. This AI can produce text, images, audio, or even video, often in response to a given input or prompt.</a:t>
            </a:r>
            <a:endParaRPr/>
          </a:p>
          <a:p>
            <a:pPr indent="-342900" lvl="0" marL="342900" rtl="0" algn="l">
              <a:lnSpc>
                <a:spcPct val="100000"/>
              </a:lnSpc>
              <a:spcBef>
                <a:spcPts val="360"/>
              </a:spcBef>
              <a:spcAft>
                <a:spcPts val="0"/>
              </a:spcAft>
              <a:buClr>
                <a:srgbClr val="E17C00"/>
              </a:buClr>
              <a:buSzPts val="1800"/>
              <a:buFont typeface="Trebuchet MS"/>
              <a:buAutoNum type="arabicPeriod"/>
            </a:pPr>
            <a:r>
              <a:rPr lang="en-US" sz="1800"/>
              <a:t>Generative AI is a branch of artificial intelligence that leverages neural networks to create original content by identifying patterns within existing data. </a:t>
            </a:r>
            <a:endParaRPr sz="1800">
              <a:latin typeface="Arial"/>
              <a:ea typeface="Arial"/>
              <a:cs typeface="Arial"/>
              <a:sym typeface="Arial"/>
            </a:endParaRPr>
          </a:p>
          <a:p>
            <a:pPr indent="0" lvl="0" marL="0" rtl="0" algn="ctr">
              <a:lnSpc>
                <a:spcPct val="90000"/>
              </a:lnSpc>
              <a:spcBef>
                <a:spcPts val="1000"/>
              </a:spcBef>
              <a:spcAft>
                <a:spcPts val="0"/>
              </a:spcAft>
              <a:buSzPts val="6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
          <p:cNvSpPr txBox="1"/>
          <p:nvPr>
            <p:ph type="title"/>
          </p:nvPr>
        </p:nvSpPr>
        <p:spPr>
          <a:xfrm>
            <a:off x="444500" y="542925"/>
            <a:ext cx="11214100" cy="978729"/>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How Generative AI Works</a:t>
            </a:r>
            <a:br>
              <a:rPr b="0" lang="en-US"/>
            </a:br>
            <a:endParaRPr/>
          </a:p>
        </p:txBody>
      </p:sp>
      <p:sp>
        <p:nvSpPr>
          <p:cNvPr id="343" name="Google Shape;343;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5"/>
          <p:cNvSpPr txBox="1"/>
          <p:nvPr>
            <p:ph idx="1" type="body"/>
          </p:nvPr>
        </p:nvSpPr>
        <p:spPr>
          <a:xfrm>
            <a:off x="444500" y="1625385"/>
            <a:ext cx="10653806" cy="409324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It takes a prompt (which could be text, an image, a video, or any input the system can process) and generates new content in response.</a:t>
            </a:r>
            <a:endParaRPr/>
          </a:p>
          <a:p>
            <a:pPr indent="-228600" lvl="0" marL="228600" rtl="0" algn="l">
              <a:lnSpc>
                <a:spcPct val="100000"/>
              </a:lnSpc>
              <a:spcBef>
                <a:spcPts val="1000"/>
              </a:spcBef>
              <a:spcAft>
                <a:spcPts val="0"/>
              </a:spcAft>
              <a:buSzPts val="2000"/>
              <a:buChar char="•"/>
            </a:pPr>
            <a:r>
              <a:rPr lang="en-US" sz="2000"/>
              <a:t> This output could range from essays and solutions to problems to realistic fakes created from images or audio of a person.</a:t>
            </a:r>
            <a:endParaRPr/>
          </a:p>
          <a:p>
            <a:pPr indent="-228600" lvl="0" marL="228600" rtl="0" algn="l">
              <a:lnSpc>
                <a:spcPct val="100000"/>
              </a:lnSpc>
              <a:spcBef>
                <a:spcPts val="1000"/>
              </a:spcBef>
              <a:spcAft>
                <a:spcPts val="0"/>
              </a:spcAft>
              <a:buSzPts val="2000"/>
              <a:buChar char="•"/>
            </a:pPr>
            <a:r>
              <a:rPr lang="en-US" sz="2000">
                <a:latin typeface="Arial"/>
                <a:ea typeface="Arial"/>
                <a:cs typeface="Arial"/>
                <a:sym typeface="Arial"/>
              </a:rPr>
              <a:t>Generative AI operates by learning patterns and structures from large datasets and then using that knowledge to produce new content that fits within those learned patterns.</a:t>
            </a:r>
            <a:endParaRPr/>
          </a:p>
          <a:p>
            <a:pPr indent="-228600" lvl="0" marL="228600" rtl="0" algn="l">
              <a:lnSpc>
                <a:spcPct val="100000"/>
              </a:lnSpc>
              <a:spcBef>
                <a:spcPts val="1000"/>
              </a:spcBef>
              <a:spcAft>
                <a:spcPts val="0"/>
              </a:spcAft>
              <a:buSzPts val="2000"/>
              <a:buChar char="•"/>
            </a:pPr>
            <a:r>
              <a:rPr lang="en-US" sz="2000">
                <a:latin typeface="Arial"/>
                <a:ea typeface="Arial"/>
                <a:cs typeface="Arial"/>
                <a:sym typeface="Arial"/>
              </a:rPr>
              <a:t> It's a type of machine learning where the AI model learns to understand and mimic the characteristics of the data it has been trained on.</a:t>
            </a:r>
            <a:endParaRPr/>
          </a:p>
          <a:p>
            <a:pPr indent="-101600" lvl="0" marL="228600" rtl="0" algn="l">
              <a:lnSpc>
                <a:spcPct val="100000"/>
              </a:lnSpc>
              <a:spcBef>
                <a:spcPts val="1000"/>
              </a:spcBef>
              <a:spcAft>
                <a:spcPts val="0"/>
              </a:spcAft>
              <a:buSzPts val="2000"/>
              <a:buNone/>
            </a:pPr>
            <a:r>
              <a:t/>
            </a:r>
            <a:endParaRPr sz="2000"/>
          </a:p>
          <a:p>
            <a:pPr indent="-101600" lvl="0" marL="228600" rtl="0" algn="l">
              <a:lnSpc>
                <a:spcPct val="100000"/>
              </a:lnSpc>
              <a:spcBef>
                <a:spcPts val="1000"/>
              </a:spcBef>
              <a:spcAft>
                <a:spcPts val="0"/>
              </a:spcAft>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Examples </a:t>
            </a:r>
            <a:endParaRPr/>
          </a:p>
        </p:txBody>
      </p:sp>
      <p:sp>
        <p:nvSpPr>
          <p:cNvPr id="350" name="Google Shape;350;p6"/>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351" name="Google Shape;351;p6"/>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352" name="Google Shape;352;p6"/>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353" name="Google Shape;353;p6"/>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354" name="Google Shape;354;p6"/>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355" name="Google Shape;355;p6"/>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 Text generation</a:t>
            </a:r>
            <a:endParaRPr/>
          </a:p>
          <a:p>
            <a:pPr indent="0" lvl="0" marL="0" rtl="0" algn="ctr">
              <a:lnSpc>
                <a:spcPct val="100000"/>
              </a:lnSpc>
              <a:spcBef>
                <a:spcPts val="1000"/>
              </a:spcBef>
              <a:spcAft>
                <a:spcPts val="0"/>
              </a:spcAft>
              <a:buSzPts val="1400"/>
              <a:buNone/>
            </a:pPr>
            <a:r>
              <a:rPr lang="en-US"/>
              <a:t>This can be helpful for content creation, brainstorming, or even generating ideas for creative writing.</a:t>
            </a:r>
            <a:endParaRPr/>
          </a:p>
        </p:txBody>
      </p:sp>
      <p:sp>
        <p:nvSpPr>
          <p:cNvPr id="356" name="Google Shape;356;p6"/>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 Image generation</a:t>
            </a:r>
            <a:endParaRPr/>
          </a:p>
          <a:p>
            <a:pPr indent="0" lvl="0" marL="0" rtl="0" algn="ctr">
              <a:lnSpc>
                <a:spcPct val="100000"/>
              </a:lnSpc>
              <a:spcBef>
                <a:spcPts val="1000"/>
              </a:spcBef>
              <a:spcAft>
                <a:spcPts val="0"/>
              </a:spcAft>
              <a:buSzPts val="1400"/>
              <a:buNone/>
            </a:pPr>
            <a:r>
              <a:rPr lang="en-US"/>
              <a:t>This technology has been used to create realistic images of people, places, and objects that do not actually exist.</a:t>
            </a:r>
            <a:endParaRPr/>
          </a:p>
        </p:txBody>
      </p:sp>
      <p:sp>
        <p:nvSpPr>
          <p:cNvPr id="357" name="Google Shape;357;p6"/>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Video </a:t>
            </a:r>
            <a:endParaRPr/>
          </a:p>
          <a:p>
            <a:pPr indent="0" lvl="0" marL="0" rtl="0" algn="ctr">
              <a:lnSpc>
                <a:spcPct val="100000"/>
              </a:lnSpc>
              <a:spcBef>
                <a:spcPts val="1000"/>
              </a:spcBef>
              <a:spcAft>
                <a:spcPts val="0"/>
              </a:spcAft>
              <a:buSzPts val="1400"/>
              <a:buNone/>
            </a:pPr>
            <a:r>
              <a:rPr lang="en-US"/>
              <a:t>deepfake videos or spreading misinformation has led to discussions around responsible use and regulation of generative AI technology.</a:t>
            </a:r>
            <a:endParaRPr/>
          </a:p>
        </p:txBody>
      </p:sp>
      <p:sp>
        <p:nvSpPr>
          <p:cNvPr id="358" name="Google Shape;358;p6"/>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Auditory</a:t>
            </a:r>
            <a:endParaRPr/>
          </a:p>
          <a:p>
            <a:pPr indent="0" lvl="0" marL="0" rtl="0" algn="ctr">
              <a:lnSpc>
                <a:spcPct val="100000"/>
              </a:lnSpc>
              <a:spcBef>
                <a:spcPts val="1000"/>
              </a:spcBef>
              <a:spcAft>
                <a:spcPts val="0"/>
              </a:spcAft>
              <a:buSzPts val="1400"/>
              <a:buNone/>
            </a:pPr>
            <a:r>
              <a:rPr lang="en-US"/>
              <a:t>Music Generation </a:t>
            </a:r>
            <a:endParaRPr/>
          </a:p>
          <a:p>
            <a:pPr indent="0" lvl="0" marL="0" rtl="0" algn="ctr">
              <a:lnSpc>
                <a:spcPct val="100000"/>
              </a:lnSpc>
              <a:spcBef>
                <a:spcPts val="1000"/>
              </a:spcBef>
              <a:spcAft>
                <a:spcPts val="0"/>
              </a:spcAft>
              <a:buSzPts val="1400"/>
              <a:buNone/>
            </a:pPr>
            <a:r>
              <a:rPr lang="en-US"/>
              <a:t>Voice generation </a:t>
            </a:r>
            <a:endParaRPr/>
          </a:p>
        </p:txBody>
      </p:sp>
      <p:sp>
        <p:nvSpPr>
          <p:cNvPr id="359" name="Google Shape;359;p6"/>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Language </a:t>
            </a:r>
            <a:endParaRPr/>
          </a:p>
          <a:p>
            <a:pPr indent="0" lvl="0" marL="0" rtl="0" algn="ctr">
              <a:lnSpc>
                <a:spcPct val="100000"/>
              </a:lnSpc>
              <a:spcBef>
                <a:spcPts val="1000"/>
              </a:spcBef>
              <a:spcAft>
                <a:spcPts val="0"/>
              </a:spcAft>
              <a:buSzPts val="1400"/>
              <a:buNone/>
            </a:pPr>
            <a:r>
              <a:rPr lang="en-US"/>
              <a:t>Note Taking </a:t>
            </a:r>
            <a:endParaRPr/>
          </a:p>
          <a:p>
            <a:pPr indent="0" lvl="0" marL="0" rtl="0" algn="ctr">
              <a:lnSpc>
                <a:spcPct val="100000"/>
              </a:lnSpc>
              <a:spcBef>
                <a:spcPts val="1000"/>
              </a:spcBef>
              <a:spcAft>
                <a:spcPts val="0"/>
              </a:spcAft>
              <a:buSzPts val="1400"/>
              <a:buNone/>
            </a:pPr>
            <a:r>
              <a:rPr lang="en-US"/>
              <a:t>Marketting </a:t>
            </a:r>
            <a:endParaRPr/>
          </a:p>
          <a:p>
            <a:pPr indent="0" lvl="0" marL="0" rtl="0" algn="ctr">
              <a:lnSpc>
                <a:spcPct val="100000"/>
              </a:lnSpc>
              <a:spcBef>
                <a:spcPts val="1000"/>
              </a:spcBef>
              <a:spcAft>
                <a:spcPts val="0"/>
              </a:spcAft>
              <a:buSzPts val="1400"/>
              <a:buNone/>
            </a:pPr>
            <a:r>
              <a:rPr lang="en-US"/>
              <a:t>Code development</a:t>
            </a:r>
            <a:endParaRPr/>
          </a:p>
        </p:txBody>
      </p:sp>
      <p:sp>
        <p:nvSpPr>
          <p:cNvPr id="360" name="Google Shape;360;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r>
              <a:rPr lang="en-US"/>
              <a:t>Types of Generative AI models</a:t>
            </a:r>
            <a:endParaRPr/>
          </a:p>
        </p:txBody>
      </p:sp>
      <p:sp>
        <p:nvSpPr>
          <p:cNvPr id="366" name="Google Shape;366;p7"/>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a:t>GAN+VAE+Transformer</a:t>
            </a:r>
            <a:endParaRPr/>
          </a:p>
        </p:txBody>
      </p:sp>
      <p:sp>
        <p:nvSpPr>
          <p:cNvPr id="367" name="Google Shape;367;p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GAN Generative Adversarial Networks (GANs) were considered the most commonly used methodology before the recent success of diffusion models. GANs involve two neural networks working against each other: one network generates new examples, while the other learns to distinguish whether the content is real (from the domain) or fake (generated).</a:t>
            </a:r>
            <a:endParaRPr/>
          </a:p>
        </p:txBody>
      </p:sp>
      <p:sp>
        <p:nvSpPr>
          <p:cNvPr id="373" name="Google Shape;373;p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4" name="Google Shape;374;p8"/>
          <p:cNvPicPr preferRelativeResize="0"/>
          <p:nvPr>
            <p:ph idx="2" type="pic"/>
          </p:nvPr>
        </p:nvPicPr>
        <p:blipFill rotWithShape="1">
          <a:blip r:embed="rId3">
            <a:alphaModFix/>
          </a:blip>
          <a:srcRect b="22097" l="0" r="0" t="22098"/>
          <a:stretch/>
        </p:blipFill>
        <p:spPr>
          <a:xfrm>
            <a:off x="-2" y="770965"/>
            <a:ext cx="12192002" cy="2653553"/>
          </a:xfrm>
          <a:prstGeom prst="rect">
            <a:avLst/>
          </a:prstGeom>
          <a:noFill/>
          <a:ln>
            <a:noFill/>
          </a:ln>
        </p:spPr>
      </p:pic>
      <p:sp>
        <p:nvSpPr>
          <p:cNvPr id="375" name="Google Shape;375;p8"/>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VAE : VAEs consist of two neural networks referred to as the encoder and decoder. Together, they work to learn an efficient and straightforward latent data representation, enabling easy sampling of new latent representations that can generate novel data. However, while VAEs can generate outputs faster, their images are not as detailed as those produced by diffusion models.</a:t>
            </a:r>
            <a:endParaRPr/>
          </a:p>
        </p:txBody>
      </p:sp>
      <p:sp>
        <p:nvSpPr>
          <p:cNvPr id="376" name="Google Shape;376;p8"/>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Transformer: Transformer-based models such as </a:t>
            </a:r>
            <a:r>
              <a:rPr lang="en-US" u="sng">
                <a:hlinkClick r:id="rId4"/>
              </a:rPr>
              <a:t>OpenAI’s GPT-3 and ChatGPT</a:t>
            </a:r>
            <a:r>
              <a:rPr lang="en-US"/>
              <a:t> use a specific type of architecture called transformers to understand and generate human-like text. These models have taken the </a:t>
            </a:r>
            <a:r>
              <a:rPr lang="en-US" u="sng">
                <a:hlinkClick r:id="rId5"/>
              </a:rPr>
              <a:t>generative AI landscape</a:t>
            </a:r>
            <a:r>
              <a:rPr lang="en-US"/>
              <a:t> by storm, with applications ranging from writing essays to conducting interactive conversations with users.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What are Diffusion Model </a:t>
            </a:r>
            <a:endParaRPr/>
          </a:p>
        </p:txBody>
      </p:sp>
      <p:sp>
        <p:nvSpPr>
          <p:cNvPr id="382" name="Google Shape;382;p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9"/>
          <p:cNvSpPr txBox="1"/>
          <p:nvPr>
            <p:ph idx="1" type="body"/>
          </p:nvPr>
        </p:nvSpPr>
        <p:spPr>
          <a:xfrm>
            <a:off x="240165" y="1078456"/>
            <a:ext cx="112152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Diffusion models are generative models that determine vectors in latent space through a two-step process during training. </a:t>
            </a:r>
            <a:endParaRPr/>
          </a:p>
          <a:p>
            <a:pPr indent="-228600" lvl="0" marL="228600" rtl="0" algn="l">
              <a:lnSpc>
                <a:spcPct val="90000"/>
              </a:lnSpc>
              <a:spcBef>
                <a:spcPts val="1000"/>
              </a:spcBef>
              <a:spcAft>
                <a:spcPts val="0"/>
              </a:spcAft>
              <a:buSzPts val="2800"/>
              <a:buChar char="•"/>
            </a:pPr>
            <a:r>
              <a:rPr lang="en-US"/>
              <a:t>The two steps are forward diffusion and reverse diffusion. </a:t>
            </a:r>
            <a:endParaRPr/>
          </a:p>
          <a:p>
            <a:pPr indent="-228600" lvl="0" marL="228600" rtl="0" algn="l">
              <a:lnSpc>
                <a:spcPct val="90000"/>
              </a:lnSpc>
              <a:spcBef>
                <a:spcPts val="1000"/>
              </a:spcBef>
              <a:spcAft>
                <a:spcPts val="0"/>
              </a:spcAft>
              <a:buSzPts val="2800"/>
              <a:buChar char="•"/>
            </a:pPr>
            <a:r>
              <a:rPr lang="en-US"/>
              <a:t>The forward diffusion process slowly adds random noise to training data, while the reverse process reverses the noise to reconstruct the data samples.</a:t>
            </a:r>
            <a:endParaRPr/>
          </a:p>
          <a:p>
            <a:pPr indent="-228600" lvl="0" marL="228600" rtl="0" algn="l">
              <a:lnSpc>
                <a:spcPct val="90000"/>
              </a:lnSpc>
              <a:spcBef>
                <a:spcPts val="1000"/>
              </a:spcBef>
              <a:spcAft>
                <a:spcPts val="0"/>
              </a:spcAft>
              <a:buSzPts val="2800"/>
              <a:buChar char="•"/>
            </a:pPr>
            <a:r>
              <a:rPr lang="en-US"/>
              <a:t> Novel data can be generated by running the reverse denoising process starting from entirely random noise.</a:t>
            </a:r>
            <a:endParaRPr/>
          </a:p>
        </p:txBody>
      </p:sp>
      <p:pic>
        <p:nvPicPr>
          <p:cNvPr descr="The diffusion and denoising process" id="384" name="Google Shape;384;p9"/>
          <p:cNvPicPr preferRelativeResize="0"/>
          <p:nvPr/>
        </p:nvPicPr>
        <p:blipFill rotWithShape="1">
          <a:blip r:embed="rId3">
            <a:alphaModFix/>
          </a:blip>
          <a:srcRect b="0" l="0" r="0" t="0"/>
          <a:stretch/>
        </p:blipFill>
        <p:spPr>
          <a:xfrm>
            <a:off x="36965" y="4603095"/>
            <a:ext cx="8096250" cy="2238376"/>
          </a:xfrm>
          <a:prstGeom prst="rect">
            <a:avLst/>
          </a:prstGeom>
          <a:noFill/>
          <a:ln>
            <a:noFill/>
          </a:ln>
        </p:spPr>
      </p:pic>
      <p:sp>
        <p:nvSpPr>
          <p:cNvPr id="385" name="Google Shape;385;p9">
            <a:hlinkClick r:id="rId4"/>
          </p:cNvPr>
          <p:cNvSpPr txBox="1"/>
          <p:nvPr/>
        </p:nvSpPr>
        <p:spPr>
          <a:xfrm>
            <a:off x="9179859" y="5970494"/>
            <a:ext cx="1428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Learn More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2024-01-09T06:14:18Z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