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4" r:id="rId16"/>
    <p:sldId id="278" r:id="rId17"/>
    <p:sldId id="27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11" r:id="rId40"/>
    <p:sldId id="312" r:id="rId41"/>
    <p:sldId id="313" r:id="rId42"/>
    <p:sldId id="314" r:id="rId43"/>
    <p:sldId id="315" r:id="rId44"/>
    <p:sldId id="316" r:id="rId45"/>
    <p:sldId id="317" r:id="rId46"/>
    <p:sldId id="318" r:id="rId47"/>
    <p:sldId id="319" r:id="rId48"/>
    <p:sldId id="320" r:id="rId49"/>
    <p:sldId id="321" r:id="rId50"/>
    <p:sldId id="322" r:id="rId51"/>
    <p:sldId id="323" r:id="rId52"/>
    <p:sldId id="324" r:id="rId53"/>
    <p:sldId id="325" r:id="rId54"/>
    <p:sldId id="326" r:id="rId55"/>
    <p:sldId id="327" r:id="rId56"/>
    <p:sldId id="328" r:id="rId57"/>
    <p:sldId id="329" r:id="rId58"/>
    <p:sldId id="330" r:id="rId59"/>
    <p:sldId id="331" r:id="rId60"/>
    <p:sldId id="332" r:id="rId61"/>
    <p:sldId id="333" r:id="rId62"/>
    <p:sldId id="334" r:id="rId63"/>
    <p:sldId id="335" r:id="rId64"/>
    <p:sldId id="336" r:id="rId65"/>
    <p:sldId id="337" r:id="rId66"/>
    <p:sldId id="338" r:id="rId67"/>
    <p:sldId id="339" r:id="rId68"/>
    <p:sldId id="340" r:id="rId69"/>
    <p:sldId id="341" r:id="rId70"/>
  </p:sldIdLst>
  <p:sldSz cx="5765800" cy="3244850"/>
  <p:notesSz cx="5765800" cy="3244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1" d="100"/>
          <a:sy n="141" d="100"/>
        </p:scale>
        <p:origin x="840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2435" y="1005903"/>
            <a:ext cx="4900930" cy="6814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chemeClr val="tx1"/>
                </a:solidFill>
                <a:latin typeface="LM Roman 10"/>
                <a:cs typeface="LM Roman 1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M Roman 6"/>
                <a:cs typeface="LM Roman 6"/>
              </a:defRPr>
            </a:lvl1pPr>
          </a:lstStyle>
          <a:p>
            <a:pPr marL="12700">
              <a:lnSpc>
                <a:spcPts val="670"/>
              </a:lnSpc>
            </a:pPr>
            <a:r>
              <a:rPr dirty="0"/>
              <a:t>Mitesh</a:t>
            </a:r>
            <a:r>
              <a:rPr spc="-10" dirty="0"/>
              <a:t> </a:t>
            </a:r>
            <a:r>
              <a:rPr dirty="0"/>
              <a:t>M.</a:t>
            </a:r>
            <a:r>
              <a:rPr spc="-10" dirty="0"/>
              <a:t> Khapra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M Roman 6"/>
                <a:cs typeface="LM Roman 6"/>
              </a:defRPr>
            </a:lvl1pPr>
          </a:lstStyle>
          <a:p>
            <a:pPr marL="12700">
              <a:lnSpc>
                <a:spcPts val="670"/>
              </a:lnSpc>
            </a:pPr>
            <a:r>
              <a:rPr dirty="0"/>
              <a:t>CS7015</a:t>
            </a:r>
            <a:r>
              <a:rPr spc="-10" dirty="0"/>
              <a:t> </a:t>
            </a:r>
            <a:r>
              <a:rPr dirty="0"/>
              <a:t>(Deep</a:t>
            </a:r>
            <a:r>
              <a:rPr spc="-5" dirty="0"/>
              <a:t> </a:t>
            </a:r>
            <a:r>
              <a:rPr dirty="0"/>
              <a:t>Learning)</a:t>
            </a:r>
            <a:r>
              <a:rPr spc="-5" dirty="0"/>
              <a:t> </a:t>
            </a:r>
            <a:r>
              <a:rPr dirty="0"/>
              <a:t>:</a:t>
            </a:r>
            <a:r>
              <a:rPr spc="75" dirty="0"/>
              <a:t> </a:t>
            </a:r>
            <a:r>
              <a:rPr dirty="0"/>
              <a:t>Lecture</a:t>
            </a:r>
            <a:r>
              <a:rPr spc="-5" dirty="0"/>
              <a:t> </a:t>
            </a:r>
            <a:r>
              <a:rPr spc="-25" dirty="0"/>
              <a:t>17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ADADE0"/>
                </a:solidFill>
                <a:latin typeface="LM Roman 6"/>
                <a:cs typeface="LM Roman 6"/>
              </a:defRPr>
            </a:lvl1pPr>
          </a:lstStyle>
          <a:p>
            <a:pPr marL="38100">
              <a:lnSpc>
                <a:spcPts val="670"/>
              </a:lnSpc>
            </a:pPr>
            <a:fld id="{81D60167-4931-47E6-BA6A-407CBD079E47}" type="slidenum">
              <a:rPr spc="-10" dirty="0"/>
              <a:t>‹#›</a:t>
            </a:fld>
            <a:r>
              <a:rPr spc="-10" dirty="0"/>
              <a:t>/86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tx1"/>
                </a:solidFill>
                <a:latin typeface="LM Roman 10"/>
                <a:cs typeface="LM Roman 1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M Roman 6"/>
                <a:cs typeface="LM Roman 6"/>
              </a:defRPr>
            </a:lvl1pPr>
          </a:lstStyle>
          <a:p>
            <a:pPr marL="12700">
              <a:lnSpc>
                <a:spcPts val="670"/>
              </a:lnSpc>
            </a:pPr>
            <a:r>
              <a:rPr dirty="0"/>
              <a:t>Mitesh</a:t>
            </a:r>
            <a:r>
              <a:rPr spc="-10" dirty="0"/>
              <a:t> </a:t>
            </a:r>
            <a:r>
              <a:rPr dirty="0"/>
              <a:t>M.</a:t>
            </a:r>
            <a:r>
              <a:rPr spc="-10" dirty="0"/>
              <a:t> Khapra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M Roman 6"/>
                <a:cs typeface="LM Roman 6"/>
              </a:defRPr>
            </a:lvl1pPr>
          </a:lstStyle>
          <a:p>
            <a:pPr marL="12700">
              <a:lnSpc>
                <a:spcPts val="670"/>
              </a:lnSpc>
            </a:pPr>
            <a:r>
              <a:rPr dirty="0"/>
              <a:t>CS7015</a:t>
            </a:r>
            <a:r>
              <a:rPr spc="-10" dirty="0"/>
              <a:t> </a:t>
            </a:r>
            <a:r>
              <a:rPr dirty="0"/>
              <a:t>(Deep</a:t>
            </a:r>
            <a:r>
              <a:rPr spc="-5" dirty="0"/>
              <a:t> </a:t>
            </a:r>
            <a:r>
              <a:rPr dirty="0"/>
              <a:t>Learning)</a:t>
            </a:r>
            <a:r>
              <a:rPr spc="-5" dirty="0"/>
              <a:t> </a:t>
            </a:r>
            <a:r>
              <a:rPr dirty="0"/>
              <a:t>:</a:t>
            </a:r>
            <a:r>
              <a:rPr spc="75" dirty="0"/>
              <a:t> </a:t>
            </a:r>
            <a:r>
              <a:rPr dirty="0"/>
              <a:t>Lecture</a:t>
            </a:r>
            <a:r>
              <a:rPr spc="-5" dirty="0"/>
              <a:t> </a:t>
            </a:r>
            <a:r>
              <a:rPr spc="-25" dirty="0"/>
              <a:t>17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ADADE0"/>
                </a:solidFill>
                <a:latin typeface="LM Roman 6"/>
                <a:cs typeface="LM Roman 6"/>
              </a:defRPr>
            </a:lvl1pPr>
          </a:lstStyle>
          <a:p>
            <a:pPr marL="38100">
              <a:lnSpc>
                <a:spcPts val="670"/>
              </a:lnSpc>
            </a:pPr>
            <a:fld id="{81D60167-4931-47E6-BA6A-407CBD079E47}" type="slidenum">
              <a:rPr spc="-10" dirty="0"/>
              <a:t>‹#›</a:t>
            </a:fld>
            <a:r>
              <a:rPr spc="-10" dirty="0"/>
              <a:t>/86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tx1"/>
                </a:solidFill>
                <a:latin typeface="LM Roman 10"/>
                <a:cs typeface="LM Roman 1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M Roman 6"/>
                <a:cs typeface="LM Roman 6"/>
              </a:defRPr>
            </a:lvl1pPr>
          </a:lstStyle>
          <a:p>
            <a:pPr marL="12700">
              <a:lnSpc>
                <a:spcPts val="670"/>
              </a:lnSpc>
            </a:pPr>
            <a:r>
              <a:rPr dirty="0"/>
              <a:t>Mitesh</a:t>
            </a:r>
            <a:r>
              <a:rPr spc="-10" dirty="0"/>
              <a:t> </a:t>
            </a:r>
            <a:r>
              <a:rPr dirty="0"/>
              <a:t>M.</a:t>
            </a:r>
            <a:r>
              <a:rPr spc="-10" dirty="0"/>
              <a:t> Khapra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M Roman 6"/>
                <a:cs typeface="LM Roman 6"/>
              </a:defRPr>
            </a:lvl1pPr>
          </a:lstStyle>
          <a:p>
            <a:pPr marL="12700">
              <a:lnSpc>
                <a:spcPts val="670"/>
              </a:lnSpc>
            </a:pPr>
            <a:r>
              <a:rPr dirty="0"/>
              <a:t>CS7015</a:t>
            </a:r>
            <a:r>
              <a:rPr spc="-10" dirty="0"/>
              <a:t> </a:t>
            </a:r>
            <a:r>
              <a:rPr dirty="0"/>
              <a:t>(Deep</a:t>
            </a:r>
            <a:r>
              <a:rPr spc="-5" dirty="0"/>
              <a:t> </a:t>
            </a:r>
            <a:r>
              <a:rPr dirty="0"/>
              <a:t>Learning)</a:t>
            </a:r>
            <a:r>
              <a:rPr spc="-5" dirty="0"/>
              <a:t> </a:t>
            </a:r>
            <a:r>
              <a:rPr dirty="0"/>
              <a:t>:</a:t>
            </a:r>
            <a:r>
              <a:rPr spc="75" dirty="0"/>
              <a:t> </a:t>
            </a:r>
            <a:r>
              <a:rPr dirty="0"/>
              <a:t>Lecture</a:t>
            </a:r>
            <a:r>
              <a:rPr spc="-5" dirty="0"/>
              <a:t> </a:t>
            </a:r>
            <a:r>
              <a:rPr spc="-25" dirty="0"/>
              <a:t>17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ADADE0"/>
                </a:solidFill>
                <a:latin typeface="LM Roman 6"/>
                <a:cs typeface="LM Roman 6"/>
              </a:defRPr>
            </a:lvl1pPr>
          </a:lstStyle>
          <a:p>
            <a:pPr marL="38100">
              <a:lnSpc>
                <a:spcPts val="670"/>
              </a:lnSpc>
            </a:pPr>
            <a:fld id="{81D60167-4931-47E6-BA6A-407CBD079E47}" type="slidenum">
              <a:rPr spc="-10" dirty="0"/>
              <a:t>‹#›</a:t>
            </a:fld>
            <a:r>
              <a:rPr spc="-10" dirty="0"/>
              <a:t>/86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tx1"/>
                </a:solidFill>
                <a:latin typeface="LM Roman 10"/>
                <a:cs typeface="LM Roman 1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M Roman 6"/>
                <a:cs typeface="LM Roman 6"/>
              </a:defRPr>
            </a:lvl1pPr>
          </a:lstStyle>
          <a:p>
            <a:pPr marL="12700">
              <a:lnSpc>
                <a:spcPts val="670"/>
              </a:lnSpc>
            </a:pPr>
            <a:r>
              <a:rPr dirty="0"/>
              <a:t>Mitesh</a:t>
            </a:r>
            <a:r>
              <a:rPr spc="-10" dirty="0"/>
              <a:t> </a:t>
            </a:r>
            <a:r>
              <a:rPr dirty="0"/>
              <a:t>M.</a:t>
            </a:r>
            <a:r>
              <a:rPr spc="-10" dirty="0"/>
              <a:t> Khapra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M Roman 6"/>
                <a:cs typeface="LM Roman 6"/>
              </a:defRPr>
            </a:lvl1pPr>
          </a:lstStyle>
          <a:p>
            <a:pPr marL="12700">
              <a:lnSpc>
                <a:spcPts val="670"/>
              </a:lnSpc>
            </a:pPr>
            <a:r>
              <a:rPr dirty="0"/>
              <a:t>CS7015</a:t>
            </a:r>
            <a:r>
              <a:rPr spc="-10" dirty="0"/>
              <a:t> </a:t>
            </a:r>
            <a:r>
              <a:rPr dirty="0"/>
              <a:t>(Deep</a:t>
            </a:r>
            <a:r>
              <a:rPr spc="-5" dirty="0"/>
              <a:t> </a:t>
            </a:r>
            <a:r>
              <a:rPr dirty="0"/>
              <a:t>Learning)</a:t>
            </a:r>
            <a:r>
              <a:rPr spc="-5" dirty="0"/>
              <a:t> </a:t>
            </a:r>
            <a:r>
              <a:rPr dirty="0"/>
              <a:t>:</a:t>
            </a:r>
            <a:r>
              <a:rPr spc="75" dirty="0"/>
              <a:t> </a:t>
            </a:r>
            <a:r>
              <a:rPr dirty="0"/>
              <a:t>Lecture</a:t>
            </a:r>
            <a:r>
              <a:rPr spc="-5" dirty="0"/>
              <a:t> </a:t>
            </a:r>
            <a:r>
              <a:rPr spc="-25" dirty="0"/>
              <a:t>17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ADADE0"/>
                </a:solidFill>
                <a:latin typeface="LM Roman 6"/>
                <a:cs typeface="LM Roman 6"/>
              </a:defRPr>
            </a:lvl1pPr>
          </a:lstStyle>
          <a:p>
            <a:pPr marL="38100">
              <a:lnSpc>
                <a:spcPts val="670"/>
              </a:lnSpc>
            </a:pPr>
            <a:fld id="{81D60167-4931-47E6-BA6A-407CBD079E47}" type="slidenum">
              <a:rPr spc="-10" dirty="0"/>
              <a:t>‹#›</a:t>
            </a:fld>
            <a:r>
              <a:rPr spc="-10" dirty="0"/>
              <a:t>/86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M Roman 6"/>
                <a:cs typeface="LM Roman 6"/>
              </a:defRPr>
            </a:lvl1pPr>
          </a:lstStyle>
          <a:p>
            <a:pPr marL="12700">
              <a:lnSpc>
                <a:spcPts val="670"/>
              </a:lnSpc>
            </a:pPr>
            <a:r>
              <a:rPr dirty="0"/>
              <a:t>Mitesh</a:t>
            </a:r>
            <a:r>
              <a:rPr spc="-10" dirty="0"/>
              <a:t> </a:t>
            </a:r>
            <a:r>
              <a:rPr dirty="0"/>
              <a:t>M.</a:t>
            </a:r>
            <a:r>
              <a:rPr spc="-10" dirty="0"/>
              <a:t> Khapra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M Roman 6"/>
                <a:cs typeface="LM Roman 6"/>
              </a:defRPr>
            </a:lvl1pPr>
          </a:lstStyle>
          <a:p>
            <a:pPr marL="12700">
              <a:lnSpc>
                <a:spcPts val="670"/>
              </a:lnSpc>
            </a:pPr>
            <a:r>
              <a:rPr dirty="0"/>
              <a:t>CS7015</a:t>
            </a:r>
            <a:r>
              <a:rPr spc="-10" dirty="0"/>
              <a:t> </a:t>
            </a:r>
            <a:r>
              <a:rPr dirty="0"/>
              <a:t>(Deep</a:t>
            </a:r>
            <a:r>
              <a:rPr spc="-5" dirty="0"/>
              <a:t> </a:t>
            </a:r>
            <a:r>
              <a:rPr dirty="0"/>
              <a:t>Learning)</a:t>
            </a:r>
            <a:r>
              <a:rPr spc="-5" dirty="0"/>
              <a:t> </a:t>
            </a:r>
            <a:r>
              <a:rPr dirty="0"/>
              <a:t>:</a:t>
            </a:r>
            <a:r>
              <a:rPr spc="75" dirty="0"/>
              <a:t> </a:t>
            </a:r>
            <a:r>
              <a:rPr dirty="0"/>
              <a:t>Lecture</a:t>
            </a:r>
            <a:r>
              <a:rPr spc="-5" dirty="0"/>
              <a:t> </a:t>
            </a:r>
            <a:r>
              <a:rPr spc="-25" dirty="0"/>
              <a:t>17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ADADE0"/>
                </a:solidFill>
                <a:latin typeface="LM Roman 6"/>
                <a:cs typeface="LM Roman 6"/>
              </a:defRPr>
            </a:lvl1pPr>
          </a:lstStyle>
          <a:p>
            <a:pPr marL="38100">
              <a:lnSpc>
                <a:spcPts val="670"/>
              </a:lnSpc>
            </a:pPr>
            <a:fld id="{81D60167-4931-47E6-BA6A-407CBD079E47}" type="slidenum">
              <a:rPr spc="-10" dirty="0"/>
              <a:t>‹#›</a:t>
            </a:fld>
            <a:r>
              <a:rPr spc="-10" dirty="0"/>
              <a:t>/86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5759996" cy="4808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83269" y="288542"/>
            <a:ext cx="2790825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chemeClr val="tx1"/>
                </a:solidFill>
                <a:latin typeface="LM Roman 10"/>
                <a:cs typeface="LM Roman 1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1894" y="490879"/>
            <a:ext cx="5262156" cy="211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008174" y="3133595"/>
            <a:ext cx="776605" cy="10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LM Roman 6"/>
                <a:cs typeface="LM Roman 6"/>
              </a:defRPr>
            </a:lvl1pPr>
          </a:lstStyle>
          <a:p>
            <a:pPr marL="12700">
              <a:lnSpc>
                <a:spcPts val="670"/>
              </a:lnSpc>
            </a:pPr>
            <a:r>
              <a:rPr dirty="0"/>
              <a:t>Mitesh</a:t>
            </a:r>
            <a:r>
              <a:rPr spc="-10" dirty="0"/>
              <a:t> </a:t>
            </a:r>
            <a:r>
              <a:rPr dirty="0"/>
              <a:t>M.</a:t>
            </a:r>
            <a:r>
              <a:rPr spc="-10" dirty="0"/>
              <a:t> Khapra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975305" y="3133595"/>
            <a:ext cx="1556385" cy="10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LM Roman 6"/>
                <a:cs typeface="LM Roman 6"/>
              </a:defRPr>
            </a:lvl1pPr>
          </a:lstStyle>
          <a:p>
            <a:pPr marL="12700">
              <a:lnSpc>
                <a:spcPts val="670"/>
              </a:lnSpc>
            </a:pPr>
            <a:r>
              <a:rPr dirty="0"/>
              <a:t>CS7015</a:t>
            </a:r>
            <a:r>
              <a:rPr spc="-10" dirty="0"/>
              <a:t> </a:t>
            </a:r>
            <a:r>
              <a:rPr dirty="0"/>
              <a:t>(Deep</a:t>
            </a:r>
            <a:r>
              <a:rPr spc="-5" dirty="0"/>
              <a:t> </a:t>
            </a:r>
            <a:r>
              <a:rPr dirty="0"/>
              <a:t>Learning)</a:t>
            </a:r>
            <a:r>
              <a:rPr spc="-5" dirty="0"/>
              <a:t> </a:t>
            </a:r>
            <a:r>
              <a:rPr dirty="0"/>
              <a:t>:</a:t>
            </a:r>
            <a:r>
              <a:rPr spc="75" dirty="0"/>
              <a:t> </a:t>
            </a:r>
            <a:r>
              <a:rPr dirty="0"/>
              <a:t>Lecture</a:t>
            </a:r>
            <a:r>
              <a:rPr spc="-5" dirty="0"/>
              <a:t> </a:t>
            </a:r>
            <a:r>
              <a:rPr spc="-25" dirty="0"/>
              <a:t>17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53938" y="3007598"/>
            <a:ext cx="283210" cy="10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ADADE0"/>
                </a:solidFill>
                <a:latin typeface="LM Roman 6"/>
                <a:cs typeface="LM Roman 6"/>
              </a:defRPr>
            </a:lvl1pPr>
          </a:lstStyle>
          <a:p>
            <a:pPr marL="38100">
              <a:lnSpc>
                <a:spcPts val="670"/>
              </a:lnSpc>
            </a:pPr>
            <a:fld id="{81D60167-4931-47E6-BA6A-407CBD079E47}" type="slidenum">
              <a:rPr spc="-10" dirty="0"/>
              <a:t>‹#›</a:t>
            </a:fld>
            <a:r>
              <a:rPr spc="-10" dirty="0"/>
              <a:t>/86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9.png"/><Relationship Id="rId5" Type="http://schemas.openxmlformats.org/officeDocument/2006/relationships/image" Target="../media/image46.png"/><Relationship Id="rId4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63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5.png"/><Relationship Id="rId7" Type="http://schemas.openxmlformats.org/officeDocument/2006/relationships/image" Target="../media/image68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67.png"/><Relationship Id="rId10" Type="http://schemas.openxmlformats.org/officeDocument/2006/relationships/image" Target="../media/image63.png"/><Relationship Id="rId4" Type="http://schemas.openxmlformats.org/officeDocument/2006/relationships/image" Target="../media/image66.png"/><Relationship Id="rId9" Type="http://schemas.openxmlformats.org/officeDocument/2006/relationships/image" Target="../media/image7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5.png"/><Relationship Id="rId7" Type="http://schemas.openxmlformats.org/officeDocument/2006/relationships/image" Target="../media/image53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65.png"/><Relationship Id="rId7" Type="http://schemas.openxmlformats.org/officeDocument/2006/relationships/image" Target="../media/image53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73.png"/><Relationship Id="rId7" Type="http://schemas.openxmlformats.org/officeDocument/2006/relationships/image" Target="../media/image5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Relationship Id="rId9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3.png"/><Relationship Id="rId7" Type="http://schemas.openxmlformats.org/officeDocument/2006/relationships/image" Target="../media/image78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4.png"/><Relationship Id="rId9" Type="http://schemas.openxmlformats.org/officeDocument/2006/relationships/image" Target="../media/image8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72.png"/><Relationship Id="rId7" Type="http://schemas.openxmlformats.org/officeDocument/2006/relationships/image" Target="../media/image8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5.png"/><Relationship Id="rId9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73.png"/><Relationship Id="rId7" Type="http://schemas.openxmlformats.org/officeDocument/2006/relationships/image" Target="../media/image94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76.png"/><Relationship Id="rId4" Type="http://schemas.openxmlformats.org/officeDocument/2006/relationships/image" Target="../media/image7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7" Type="http://schemas.openxmlformats.org/officeDocument/2006/relationships/image" Target="../media/image96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76.png"/><Relationship Id="rId4" Type="http://schemas.openxmlformats.org/officeDocument/2006/relationships/image" Target="../media/image7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73.png"/><Relationship Id="rId7" Type="http://schemas.openxmlformats.org/officeDocument/2006/relationships/image" Target="../media/image54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76.png"/><Relationship Id="rId4" Type="http://schemas.openxmlformats.org/officeDocument/2006/relationships/image" Target="../media/image74.png"/><Relationship Id="rId9" Type="http://schemas.openxmlformats.org/officeDocument/2006/relationships/image" Target="../media/image9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89.png"/><Relationship Id="rId7" Type="http://schemas.openxmlformats.org/officeDocument/2006/relationships/image" Target="../media/image54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Relationship Id="rId9" Type="http://schemas.openxmlformats.org/officeDocument/2006/relationships/image" Target="../media/image10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104.png"/><Relationship Id="rId7" Type="http://schemas.openxmlformats.org/officeDocument/2006/relationships/image" Target="../media/image5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8.png"/><Relationship Id="rId5" Type="http://schemas.openxmlformats.org/officeDocument/2006/relationships/image" Target="../media/image106.png"/><Relationship Id="rId10" Type="http://schemas.openxmlformats.org/officeDocument/2006/relationships/image" Target="../media/image107.png"/><Relationship Id="rId4" Type="http://schemas.openxmlformats.org/officeDocument/2006/relationships/image" Target="../media/image105.png"/><Relationship Id="rId9" Type="http://schemas.openxmlformats.org/officeDocument/2006/relationships/image" Target="../media/image63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04.png"/><Relationship Id="rId7" Type="http://schemas.openxmlformats.org/officeDocument/2006/relationships/image" Target="../media/image5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106.png"/><Relationship Id="rId4" Type="http://schemas.openxmlformats.org/officeDocument/2006/relationships/image" Target="../media/image108.png"/><Relationship Id="rId9" Type="http://schemas.openxmlformats.org/officeDocument/2006/relationships/image" Target="../media/image10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7" Type="http://schemas.openxmlformats.org/officeDocument/2006/relationships/image" Target="../media/image62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image" Target="../media/image111.png"/><Relationship Id="rId7" Type="http://schemas.openxmlformats.org/officeDocument/2006/relationships/image" Target="../media/image11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10" Type="http://schemas.openxmlformats.org/officeDocument/2006/relationships/image" Target="../media/image118.png"/><Relationship Id="rId4" Type="http://schemas.openxmlformats.org/officeDocument/2006/relationships/image" Target="../media/image112.png"/><Relationship Id="rId9" Type="http://schemas.openxmlformats.org/officeDocument/2006/relationships/image" Target="../media/image11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7" Type="http://schemas.openxmlformats.org/officeDocument/2006/relationships/image" Target="../media/image124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3.png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129.png"/><Relationship Id="rId3" Type="http://schemas.openxmlformats.org/officeDocument/2006/relationships/image" Target="../media/image125.png"/><Relationship Id="rId7" Type="http://schemas.openxmlformats.org/officeDocument/2006/relationships/image" Target="../media/image53.png"/><Relationship Id="rId12" Type="http://schemas.openxmlformats.org/officeDocument/2006/relationships/image" Target="../media/image128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6.png"/><Relationship Id="rId11" Type="http://schemas.openxmlformats.org/officeDocument/2006/relationships/image" Target="../media/image127.png"/><Relationship Id="rId5" Type="http://schemas.openxmlformats.org/officeDocument/2006/relationships/image" Target="../media/image75.png"/><Relationship Id="rId10" Type="http://schemas.openxmlformats.org/officeDocument/2006/relationships/image" Target="../media/image98.png"/><Relationship Id="rId4" Type="http://schemas.openxmlformats.org/officeDocument/2006/relationships/image" Target="../media/image126.png"/><Relationship Id="rId9" Type="http://schemas.openxmlformats.org/officeDocument/2006/relationships/image" Target="../media/image70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35.png"/><Relationship Id="rId3" Type="http://schemas.openxmlformats.org/officeDocument/2006/relationships/image" Target="../media/image72.png"/><Relationship Id="rId7" Type="http://schemas.openxmlformats.org/officeDocument/2006/relationships/image" Target="../media/image130.png"/><Relationship Id="rId12" Type="http://schemas.openxmlformats.org/officeDocument/2006/relationships/image" Target="../media/image134.png"/><Relationship Id="rId2" Type="http://schemas.openxmlformats.org/officeDocument/2006/relationships/image" Target="../media/image1.png"/><Relationship Id="rId16" Type="http://schemas.openxmlformats.org/officeDocument/2006/relationships/image" Target="../media/image13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5.png"/><Relationship Id="rId11" Type="http://schemas.openxmlformats.org/officeDocument/2006/relationships/image" Target="../media/image133.png"/><Relationship Id="rId5" Type="http://schemas.openxmlformats.org/officeDocument/2006/relationships/image" Target="../media/image126.png"/><Relationship Id="rId15" Type="http://schemas.openxmlformats.org/officeDocument/2006/relationships/image" Target="../media/image136.png"/><Relationship Id="rId10" Type="http://schemas.openxmlformats.org/officeDocument/2006/relationships/image" Target="../media/image77.png"/><Relationship Id="rId4" Type="http://schemas.openxmlformats.org/officeDocument/2006/relationships/image" Target="../media/image125.png"/><Relationship Id="rId9" Type="http://schemas.openxmlformats.org/officeDocument/2006/relationships/image" Target="../media/image132.png"/><Relationship Id="rId14" Type="http://schemas.openxmlformats.org/officeDocument/2006/relationships/image" Target="../media/image94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125.png"/><Relationship Id="rId7" Type="http://schemas.openxmlformats.org/officeDocument/2006/relationships/image" Target="../media/image139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8.png"/><Relationship Id="rId11" Type="http://schemas.openxmlformats.org/officeDocument/2006/relationships/image" Target="../media/image70.png"/><Relationship Id="rId5" Type="http://schemas.openxmlformats.org/officeDocument/2006/relationships/image" Target="../media/image75.png"/><Relationship Id="rId10" Type="http://schemas.openxmlformats.org/officeDocument/2006/relationships/image" Target="../media/image69.png"/><Relationship Id="rId4" Type="http://schemas.openxmlformats.org/officeDocument/2006/relationships/image" Target="../media/image126.png"/><Relationship Id="rId9" Type="http://schemas.openxmlformats.org/officeDocument/2006/relationships/image" Target="../media/image5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125.png"/><Relationship Id="rId7" Type="http://schemas.openxmlformats.org/officeDocument/2006/relationships/image" Target="../media/image5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6.png"/><Relationship Id="rId5" Type="http://schemas.openxmlformats.org/officeDocument/2006/relationships/image" Target="../media/image75.png"/><Relationship Id="rId4" Type="http://schemas.openxmlformats.org/officeDocument/2006/relationships/image" Target="../media/image126.png"/><Relationship Id="rId9" Type="http://schemas.openxmlformats.org/officeDocument/2006/relationships/image" Target="../media/image140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3" Type="http://schemas.openxmlformats.org/officeDocument/2006/relationships/image" Target="../media/image125.png"/><Relationship Id="rId7" Type="http://schemas.openxmlformats.org/officeDocument/2006/relationships/image" Target="../media/image68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6.png"/><Relationship Id="rId5" Type="http://schemas.openxmlformats.org/officeDocument/2006/relationships/image" Target="../media/image75.png"/><Relationship Id="rId10" Type="http://schemas.openxmlformats.org/officeDocument/2006/relationships/image" Target="../media/image143.png"/><Relationship Id="rId4" Type="http://schemas.openxmlformats.org/officeDocument/2006/relationships/image" Target="../media/image126.png"/><Relationship Id="rId9" Type="http://schemas.openxmlformats.org/officeDocument/2006/relationships/image" Target="../media/image142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125.png"/><Relationship Id="rId7" Type="http://schemas.openxmlformats.org/officeDocument/2006/relationships/image" Target="../media/image68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6.png"/><Relationship Id="rId5" Type="http://schemas.openxmlformats.org/officeDocument/2006/relationships/image" Target="../media/image75.png"/><Relationship Id="rId10" Type="http://schemas.openxmlformats.org/officeDocument/2006/relationships/image" Target="../media/image63.png"/><Relationship Id="rId4" Type="http://schemas.openxmlformats.org/officeDocument/2006/relationships/image" Target="../media/image126.png"/><Relationship Id="rId9" Type="http://schemas.openxmlformats.org/officeDocument/2006/relationships/image" Target="../media/image70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73.png"/><Relationship Id="rId7" Type="http://schemas.openxmlformats.org/officeDocument/2006/relationships/image" Target="../media/image147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6.png"/><Relationship Id="rId11" Type="http://schemas.openxmlformats.org/officeDocument/2006/relationships/image" Target="../media/image148.png"/><Relationship Id="rId5" Type="http://schemas.openxmlformats.org/officeDocument/2006/relationships/image" Target="../media/image125.png"/><Relationship Id="rId10" Type="http://schemas.openxmlformats.org/officeDocument/2006/relationships/image" Target="../media/image54.png"/><Relationship Id="rId4" Type="http://schemas.openxmlformats.org/officeDocument/2006/relationships/image" Target="../media/image145.png"/><Relationship Id="rId9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6.png"/><Relationship Id="rId7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73.png"/><Relationship Id="rId7" Type="http://schemas.openxmlformats.org/officeDocument/2006/relationships/image" Target="../media/image147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6.png"/><Relationship Id="rId11" Type="http://schemas.openxmlformats.org/officeDocument/2006/relationships/image" Target="../media/image150.png"/><Relationship Id="rId5" Type="http://schemas.openxmlformats.org/officeDocument/2006/relationships/image" Target="../media/image125.png"/><Relationship Id="rId10" Type="http://schemas.openxmlformats.org/officeDocument/2006/relationships/image" Target="../media/image149.png"/><Relationship Id="rId4" Type="http://schemas.openxmlformats.org/officeDocument/2006/relationships/image" Target="../media/image145.png"/><Relationship Id="rId9" Type="http://schemas.openxmlformats.org/officeDocument/2006/relationships/image" Target="../media/image47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3" Type="http://schemas.openxmlformats.org/officeDocument/2006/relationships/image" Target="../media/image72.png"/><Relationship Id="rId7" Type="http://schemas.openxmlformats.org/officeDocument/2006/relationships/image" Target="../media/image154.png"/><Relationship Id="rId12" Type="http://schemas.openxmlformats.org/officeDocument/2006/relationships/image" Target="../media/image159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3.png"/><Relationship Id="rId11" Type="http://schemas.openxmlformats.org/officeDocument/2006/relationships/image" Target="../media/image158.png"/><Relationship Id="rId5" Type="http://schemas.openxmlformats.org/officeDocument/2006/relationships/image" Target="../media/image152.png"/><Relationship Id="rId10" Type="http://schemas.openxmlformats.org/officeDocument/2006/relationships/image" Target="../media/image157.png"/><Relationship Id="rId4" Type="http://schemas.openxmlformats.org/officeDocument/2006/relationships/image" Target="../media/image151.png"/><Relationship Id="rId9" Type="http://schemas.openxmlformats.org/officeDocument/2006/relationships/image" Target="../media/image15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4.png"/><Relationship Id="rId5" Type="http://schemas.openxmlformats.org/officeDocument/2006/relationships/image" Target="../media/image163.png"/><Relationship Id="rId4" Type="http://schemas.openxmlformats.org/officeDocument/2006/relationships/image" Target="../media/image162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png"/><Relationship Id="rId3" Type="http://schemas.openxmlformats.org/officeDocument/2006/relationships/image" Target="../media/image76.png"/><Relationship Id="rId7" Type="http://schemas.openxmlformats.org/officeDocument/2006/relationships/image" Target="../media/image1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7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png"/><Relationship Id="rId3" Type="http://schemas.openxmlformats.org/officeDocument/2006/relationships/image" Target="../media/image76.png"/><Relationship Id="rId7" Type="http://schemas.openxmlformats.org/officeDocument/2006/relationships/image" Target="../media/image16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6.png"/><Relationship Id="rId11" Type="http://schemas.openxmlformats.org/officeDocument/2006/relationships/image" Target="../media/image171.png"/><Relationship Id="rId5" Type="http://schemas.openxmlformats.org/officeDocument/2006/relationships/image" Target="../media/image75.png"/><Relationship Id="rId10" Type="http://schemas.openxmlformats.org/officeDocument/2006/relationships/image" Target="../media/image170.png"/><Relationship Id="rId4" Type="http://schemas.openxmlformats.org/officeDocument/2006/relationships/image" Target="../media/image74.png"/><Relationship Id="rId9" Type="http://schemas.openxmlformats.org/officeDocument/2006/relationships/image" Target="../media/image169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png"/><Relationship Id="rId3" Type="http://schemas.openxmlformats.org/officeDocument/2006/relationships/image" Target="../media/image76.png"/><Relationship Id="rId7" Type="http://schemas.openxmlformats.org/officeDocument/2006/relationships/image" Target="../media/image173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2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7.png"/><Relationship Id="rId4" Type="http://schemas.openxmlformats.org/officeDocument/2006/relationships/image" Target="../media/image176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png"/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1.png"/><Relationship Id="rId4" Type="http://schemas.openxmlformats.org/officeDocument/2006/relationships/image" Target="../media/image18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76.png"/><Relationship Id="rId7" Type="http://schemas.openxmlformats.org/officeDocument/2006/relationships/image" Target="../media/image5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6.png"/><Relationship Id="rId5" Type="http://schemas.openxmlformats.org/officeDocument/2006/relationships/image" Target="../media/image75.png"/><Relationship Id="rId10" Type="http://schemas.openxmlformats.org/officeDocument/2006/relationships/image" Target="../media/image183.png"/><Relationship Id="rId4" Type="http://schemas.openxmlformats.org/officeDocument/2006/relationships/image" Target="../media/image74.png"/><Relationship Id="rId9" Type="http://schemas.openxmlformats.org/officeDocument/2006/relationships/image" Target="../media/image182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76.png"/><Relationship Id="rId7" Type="http://schemas.openxmlformats.org/officeDocument/2006/relationships/image" Target="../media/image5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Relationship Id="rId9" Type="http://schemas.openxmlformats.org/officeDocument/2006/relationships/image" Target="../media/image184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png"/><Relationship Id="rId2" Type="http://schemas.openxmlformats.org/officeDocument/2006/relationships/image" Target="../media/image18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6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png"/><Relationship Id="rId2" Type="http://schemas.openxmlformats.org/officeDocument/2006/relationships/image" Target="../media/image18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9.png"/><Relationship Id="rId4" Type="http://schemas.openxmlformats.org/officeDocument/2006/relationships/image" Target="../media/image188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png"/><Relationship Id="rId3" Type="http://schemas.openxmlformats.org/officeDocument/2006/relationships/image" Target="../media/image191.png"/><Relationship Id="rId7" Type="http://schemas.openxmlformats.org/officeDocument/2006/relationships/image" Target="../media/image195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4.png"/><Relationship Id="rId11" Type="http://schemas.openxmlformats.org/officeDocument/2006/relationships/image" Target="../media/image199.png"/><Relationship Id="rId5" Type="http://schemas.openxmlformats.org/officeDocument/2006/relationships/image" Target="../media/image193.png"/><Relationship Id="rId10" Type="http://schemas.openxmlformats.org/officeDocument/2006/relationships/image" Target="../media/image198.png"/><Relationship Id="rId4" Type="http://schemas.openxmlformats.org/officeDocument/2006/relationships/image" Target="../media/image192.png"/><Relationship Id="rId9" Type="http://schemas.openxmlformats.org/officeDocument/2006/relationships/image" Target="../media/image197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1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76.png"/><Relationship Id="rId7" Type="http://schemas.openxmlformats.org/officeDocument/2006/relationships/image" Target="../media/image16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Relationship Id="rId9" Type="http://schemas.openxmlformats.org/officeDocument/2006/relationships/image" Target="../media/image169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8.png"/><Relationship Id="rId3" Type="http://schemas.openxmlformats.org/officeDocument/2006/relationships/image" Target="../media/image203.png"/><Relationship Id="rId7" Type="http://schemas.openxmlformats.org/officeDocument/2006/relationships/image" Target="../media/image207.png"/><Relationship Id="rId2" Type="http://schemas.openxmlformats.org/officeDocument/2006/relationships/image" Target="../media/image20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6.png"/><Relationship Id="rId5" Type="http://schemas.openxmlformats.org/officeDocument/2006/relationships/image" Target="../media/image205.png"/><Relationship Id="rId4" Type="http://schemas.openxmlformats.org/officeDocument/2006/relationships/image" Target="../media/image204.png"/><Relationship Id="rId9" Type="http://schemas.openxmlformats.org/officeDocument/2006/relationships/image" Target="../media/image209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210.png"/><Relationship Id="rId7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212.png"/><Relationship Id="rId10" Type="http://schemas.openxmlformats.org/officeDocument/2006/relationships/image" Target="../media/image170.png"/><Relationship Id="rId4" Type="http://schemas.openxmlformats.org/officeDocument/2006/relationships/image" Target="../media/image211.png"/><Relationship Id="rId9" Type="http://schemas.openxmlformats.org/officeDocument/2006/relationships/image" Target="../media/image18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4916" y="888187"/>
            <a:ext cx="1447800" cy="1087755"/>
            <a:chOff x="724916" y="888187"/>
            <a:chExt cx="1447800" cy="1087755"/>
          </a:xfrm>
        </p:grpSpPr>
        <p:sp>
          <p:nvSpPr>
            <p:cNvPr id="3" name="object 3"/>
            <p:cNvSpPr/>
            <p:nvPr/>
          </p:nvSpPr>
          <p:spPr>
            <a:xfrm>
              <a:off x="729996" y="893267"/>
              <a:ext cx="1440180" cy="1080135"/>
            </a:xfrm>
            <a:custGeom>
              <a:avLst/>
              <a:gdLst/>
              <a:ahLst/>
              <a:cxnLst/>
              <a:rect l="l" t="t" r="r" b="b"/>
              <a:pathLst>
                <a:path w="1440180" h="1080135">
                  <a:moveTo>
                    <a:pt x="0" y="1080010"/>
                  </a:moveTo>
                  <a:lnTo>
                    <a:pt x="0" y="0"/>
                  </a:lnTo>
                  <a:lnTo>
                    <a:pt x="1440014" y="0"/>
                  </a:lnTo>
                  <a:lnTo>
                    <a:pt x="1440014" y="1080010"/>
                  </a:lnTo>
                  <a:lnTo>
                    <a:pt x="0" y="1080010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29996" y="893267"/>
              <a:ext cx="612140" cy="612140"/>
            </a:xfrm>
            <a:custGeom>
              <a:avLst/>
              <a:gdLst/>
              <a:ahLst/>
              <a:cxnLst/>
              <a:rect l="l" t="t" r="r" b="b"/>
              <a:pathLst>
                <a:path w="612140" h="612140">
                  <a:moveTo>
                    <a:pt x="0" y="612004"/>
                  </a:moveTo>
                  <a:lnTo>
                    <a:pt x="47828" y="610162"/>
                  </a:lnTo>
                  <a:lnTo>
                    <a:pt x="94650" y="604729"/>
                  </a:lnTo>
                  <a:lnTo>
                    <a:pt x="140329" y="595840"/>
                  </a:lnTo>
                  <a:lnTo>
                    <a:pt x="184728" y="583632"/>
                  </a:lnTo>
                  <a:lnTo>
                    <a:pt x="227713" y="568239"/>
                  </a:lnTo>
                  <a:lnTo>
                    <a:pt x="269147" y="549799"/>
                  </a:lnTo>
                  <a:lnTo>
                    <a:pt x="308893" y="528448"/>
                  </a:lnTo>
                  <a:lnTo>
                    <a:pt x="346816" y="504321"/>
                  </a:lnTo>
                  <a:lnTo>
                    <a:pt x="382780" y="477554"/>
                  </a:lnTo>
                  <a:lnTo>
                    <a:pt x="416649" y="448284"/>
                  </a:lnTo>
                  <a:lnTo>
                    <a:pt x="448287" y="416647"/>
                  </a:lnTo>
                  <a:lnTo>
                    <a:pt x="477557" y="382778"/>
                  </a:lnTo>
                  <a:lnTo>
                    <a:pt x="504323" y="346814"/>
                  </a:lnTo>
                  <a:lnTo>
                    <a:pt x="528450" y="308891"/>
                  </a:lnTo>
                  <a:lnTo>
                    <a:pt x="549802" y="269144"/>
                  </a:lnTo>
                  <a:lnTo>
                    <a:pt x="568242" y="227711"/>
                  </a:lnTo>
                  <a:lnTo>
                    <a:pt x="583634" y="184727"/>
                  </a:lnTo>
                  <a:lnTo>
                    <a:pt x="595843" y="140327"/>
                  </a:lnTo>
                  <a:lnTo>
                    <a:pt x="604732" y="94649"/>
                  </a:lnTo>
                  <a:lnTo>
                    <a:pt x="610165" y="47828"/>
                  </a:lnTo>
                  <a:lnTo>
                    <a:pt x="612006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844765" y="967795"/>
            <a:ext cx="2089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1000" i="1" spc="-25" dirty="0">
                <a:latin typeface="Georgia"/>
                <a:cs typeface="Georgia"/>
              </a:rPr>
              <a:t>A</a:t>
            </a:r>
            <a:r>
              <a:rPr sz="1050" spc="-37" baseline="-11904" dirty="0">
                <a:latin typeface="LM Roman 7"/>
                <a:cs typeface="LM Roman 7"/>
              </a:rPr>
              <a:t>1</a:t>
            </a:r>
            <a:endParaRPr sz="1050" baseline="-11904">
              <a:latin typeface="LM Roman 7"/>
              <a:cs typeface="LM Roman 7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9995" y="1132011"/>
            <a:ext cx="612140" cy="841375"/>
          </a:xfrm>
          <a:custGeom>
            <a:avLst/>
            <a:gdLst/>
            <a:ahLst/>
            <a:cxnLst/>
            <a:rect l="l" t="t" r="r" b="b"/>
            <a:pathLst>
              <a:path w="612140" h="841375">
                <a:moveTo>
                  <a:pt x="0" y="841265"/>
                </a:moveTo>
                <a:lnTo>
                  <a:pt x="50123" y="839214"/>
                </a:lnTo>
                <a:lnTo>
                  <a:pt x="99450" y="833141"/>
                </a:lnTo>
                <a:lnTo>
                  <a:pt x="147774" y="823167"/>
                </a:lnTo>
                <a:lnTo>
                  <a:pt x="194886" y="809410"/>
                </a:lnTo>
                <a:lnTo>
                  <a:pt x="240578" y="791992"/>
                </a:lnTo>
                <a:lnTo>
                  <a:pt x="284642" y="771033"/>
                </a:lnTo>
                <a:lnTo>
                  <a:pt x="326870" y="746653"/>
                </a:lnTo>
                <a:lnTo>
                  <a:pt x="367053" y="718973"/>
                </a:lnTo>
                <a:lnTo>
                  <a:pt x="404983" y="688111"/>
                </a:lnTo>
                <a:lnTo>
                  <a:pt x="440452" y="654189"/>
                </a:lnTo>
                <a:lnTo>
                  <a:pt x="473253" y="617326"/>
                </a:lnTo>
                <a:lnTo>
                  <a:pt x="503176" y="577644"/>
                </a:lnTo>
                <a:lnTo>
                  <a:pt x="530014" y="535261"/>
                </a:lnTo>
                <a:lnTo>
                  <a:pt x="553704" y="489963"/>
                </a:lnTo>
                <a:lnTo>
                  <a:pt x="573391" y="443218"/>
                </a:lnTo>
                <a:lnTo>
                  <a:pt x="589057" y="395286"/>
                </a:lnTo>
                <a:lnTo>
                  <a:pt x="600683" y="346424"/>
                </a:lnTo>
                <a:lnTo>
                  <a:pt x="608251" y="296889"/>
                </a:lnTo>
                <a:lnTo>
                  <a:pt x="611744" y="246940"/>
                </a:lnTo>
                <a:lnTo>
                  <a:pt x="611143" y="196835"/>
                </a:lnTo>
                <a:lnTo>
                  <a:pt x="606430" y="146830"/>
                </a:lnTo>
                <a:lnTo>
                  <a:pt x="597588" y="97184"/>
                </a:lnTo>
                <a:lnTo>
                  <a:pt x="584599" y="48155"/>
                </a:lnTo>
                <a:lnTo>
                  <a:pt x="567443" y="0"/>
                </a:lnTo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44765" y="1507799"/>
            <a:ext cx="2089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1000" i="1" spc="-25" dirty="0">
                <a:latin typeface="Georgia"/>
                <a:cs typeface="Georgia"/>
              </a:rPr>
              <a:t>A</a:t>
            </a:r>
            <a:r>
              <a:rPr sz="1050" spc="-37" baseline="-11904" dirty="0">
                <a:latin typeface="LM Roman 7"/>
                <a:cs typeface="LM Roman 7"/>
              </a:rPr>
              <a:t>2</a:t>
            </a:r>
            <a:endParaRPr sz="1050" baseline="-11904">
              <a:latin typeface="LM Roman 7"/>
              <a:cs typeface="LM Roman 7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06005" y="1120068"/>
            <a:ext cx="871855" cy="379095"/>
          </a:xfrm>
          <a:custGeom>
            <a:avLst/>
            <a:gdLst/>
            <a:ahLst/>
            <a:cxnLst/>
            <a:rect l="l" t="t" r="r" b="b"/>
            <a:pathLst>
              <a:path w="871855" h="379094">
                <a:moveTo>
                  <a:pt x="0" y="0"/>
                </a:moveTo>
                <a:lnTo>
                  <a:pt x="19595" y="47220"/>
                </a:lnTo>
                <a:lnTo>
                  <a:pt x="43049" y="92082"/>
                </a:lnTo>
                <a:lnTo>
                  <a:pt x="70139" y="134399"/>
                </a:lnTo>
                <a:lnTo>
                  <a:pt x="100645" y="173987"/>
                </a:lnTo>
                <a:lnTo>
                  <a:pt x="134348" y="210661"/>
                </a:lnTo>
                <a:lnTo>
                  <a:pt x="171027" y="244237"/>
                </a:lnTo>
                <a:lnTo>
                  <a:pt x="210461" y="274528"/>
                </a:lnTo>
                <a:lnTo>
                  <a:pt x="252430" y="301350"/>
                </a:lnTo>
                <a:lnTo>
                  <a:pt x="296714" y="324519"/>
                </a:lnTo>
                <a:lnTo>
                  <a:pt x="343093" y="343849"/>
                </a:lnTo>
                <a:lnTo>
                  <a:pt x="391346" y="359156"/>
                </a:lnTo>
                <a:lnTo>
                  <a:pt x="441252" y="370254"/>
                </a:lnTo>
                <a:lnTo>
                  <a:pt x="491510" y="376851"/>
                </a:lnTo>
                <a:lnTo>
                  <a:pt x="541816" y="379003"/>
                </a:lnTo>
                <a:lnTo>
                  <a:pt x="591889" y="376771"/>
                </a:lnTo>
                <a:lnTo>
                  <a:pt x="641447" y="370218"/>
                </a:lnTo>
                <a:lnTo>
                  <a:pt x="690209" y="359407"/>
                </a:lnTo>
                <a:lnTo>
                  <a:pt x="737892" y="344400"/>
                </a:lnTo>
                <a:lnTo>
                  <a:pt x="784217" y="325259"/>
                </a:lnTo>
                <a:lnTo>
                  <a:pt x="828901" y="302048"/>
                </a:lnTo>
                <a:lnTo>
                  <a:pt x="871663" y="274829"/>
                </a:lnTo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64766" y="1075796"/>
            <a:ext cx="2089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1000" i="1" spc="-25" dirty="0">
                <a:latin typeface="Georgia"/>
                <a:cs typeface="Georgia"/>
              </a:rPr>
              <a:t>A</a:t>
            </a:r>
            <a:r>
              <a:rPr sz="1050" spc="-37" baseline="-11904" dirty="0">
                <a:latin typeface="LM Roman 7"/>
                <a:cs typeface="LM Roman 7"/>
              </a:rPr>
              <a:t>3</a:t>
            </a:r>
            <a:endParaRPr sz="1050" baseline="-11904">
              <a:latin typeface="LM Roman 7"/>
              <a:cs typeface="LM Roman 7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42032" y="1413241"/>
            <a:ext cx="232410" cy="560070"/>
          </a:xfrm>
          <a:custGeom>
            <a:avLst/>
            <a:gdLst/>
            <a:ahLst/>
            <a:cxnLst/>
            <a:rect l="l" t="t" r="r" b="b"/>
            <a:pathLst>
              <a:path w="232410" h="560069">
                <a:moveTo>
                  <a:pt x="231974" y="560035"/>
                </a:moveTo>
                <a:lnTo>
                  <a:pt x="230501" y="511741"/>
                </a:lnTo>
                <a:lnTo>
                  <a:pt x="226114" y="463871"/>
                </a:lnTo>
                <a:lnTo>
                  <a:pt x="218865" y="416545"/>
                </a:lnTo>
                <a:lnTo>
                  <a:pt x="208803" y="369886"/>
                </a:lnTo>
                <a:lnTo>
                  <a:pt x="195980" y="324014"/>
                </a:lnTo>
                <a:lnTo>
                  <a:pt x="180444" y="279052"/>
                </a:lnTo>
                <a:lnTo>
                  <a:pt x="162248" y="235122"/>
                </a:lnTo>
                <a:lnTo>
                  <a:pt x="141440" y="192344"/>
                </a:lnTo>
                <a:lnTo>
                  <a:pt x="118072" y="150840"/>
                </a:lnTo>
                <a:lnTo>
                  <a:pt x="92193" y="110732"/>
                </a:lnTo>
                <a:lnTo>
                  <a:pt x="63855" y="72142"/>
                </a:lnTo>
                <a:lnTo>
                  <a:pt x="33107" y="35190"/>
                </a:lnTo>
                <a:lnTo>
                  <a:pt x="0" y="0"/>
                </a:lnTo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20761" y="1651792"/>
            <a:ext cx="2089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1000" i="1" spc="-25" dirty="0">
                <a:latin typeface="Georgia"/>
                <a:cs typeface="Georgia"/>
              </a:rPr>
              <a:t>A</a:t>
            </a:r>
            <a:r>
              <a:rPr sz="1050" spc="-37" baseline="-11904" dirty="0">
                <a:latin typeface="LM Roman 7"/>
                <a:cs typeface="LM Roman 7"/>
              </a:rPr>
              <a:t>4</a:t>
            </a:r>
            <a:endParaRPr sz="1050" baseline="-11904">
              <a:latin typeface="LM Roman 7"/>
              <a:cs typeface="LM Roman 7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24761" y="1651792"/>
            <a:ext cx="2089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1000" i="1" spc="-25" dirty="0">
                <a:latin typeface="Georgia"/>
                <a:cs typeface="Georgia"/>
              </a:rPr>
              <a:t>A</a:t>
            </a:r>
            <a:r>
              <a:rPr sz="1050" spc="-37" baseline="-11904" dirty="0">
                <a:latin typeface="LM Roman 7"/>
                <a:cs typeface="LM Roman 7"/>
              </a:rPr>
              <a:t>5</a:t>
            </a:r>
            <a:endParaRPr sz="1050" baseline="-11904">
              <a:latin typeface="LM Roman 7"/>
              <a:cs typeface="LM Roman 7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9602" y="689284"/>
            <a:ext cx="11683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0" dirty="0">
                <a:latin typeface="LM Roman 10"/>
                <a:cs typeface="LM Roman 10"/>
              </a:rPr>
              <a:t>Ω</a:t>
            </a:r>
            <a:endParaRPr sz="1000">
              <a:latin typeface="LM Roman 10"/>
              <a:cs typeface="LM Roman 10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16255">
              <a:lnSpc>
                <a:spcPct val="100000"/>
              </a:lnSpc>
              <a:spcBef>
                <a:spcPts val="90"/>
              </a:spcBef>
            </a:pPr>
            <a:r>
              <a:rPr dirty="0"/>
              <a:t>Axioms</a:t>
            </a:r>
            <a:r>
              <a:rPr spc="-40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spc="-10" dirty="0"/>
              <a:t>Probability</a:t>
            </a: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4583" y="576351"/>
            <a:ext cx="63233" cy="63233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3264395" y="490879"/>
            <a:ext cx="10439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LM Roman 10"/>
                <a:cs typeface="LM Roman 10"/>
              </a:rPr>
              <a:t>For</a:t>
            </a:r>
            <a:r>
              <a:rPr sz="1100" spc="-5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any</a:t>
            </a:r>
            <a:r>
              <a:rPr sz="1100" spc="-5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event</a:t>
            </a:r>
            <a:r>
              <a:rPr sz="1100" spc="-50" dirty="0">
                <a:latin typeface="LM Roman 10"/>
                <a:cs typeface="LM Roman 10"/>
              </a:rPr>
              <a:t> </a:t>
            </a:r>
            <a:r>
              <a:rPr sz="1100" i="1" spc="-25" dirty="0">
                <a:latin typeface="Georgia"/>
                <a:cs typeface="Georgia"/>
              </a:rPr>
              <a:t>A</a:t>
            </a:r>
            <a:r>
              <a:rPr sz="1100" spc="-25" dirty="0">
                <a:latin typeface="LM Roman 10"/>
                <a:cs typeface="LM Roman 10"/>
              </a:rPr>
              <a:t>,</a:t>
            </a:r>
            <a:endParaRPr sz="1100">
              <a:latin typeface="LM Roman 10"/>
              <a:cs typeface="LM Roman 10"/>
            </a:endParaRPr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44583" y="1198867"/>
            <a:ext cx="63233" cy="63233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3200895" y="802130"/>
            <a:ext cx="2383155" cy="8470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Georgia"/>
                <a:cs typeface="Georgia"/>
              </a:rPr>
              <a:t>P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(</a:t>
            </a:r>
            <a:r>
              <a:rPr sz="1100" i="1" dirty="0">
                <a:latin typeface="Georgia"/>
                <a:cs typeface="Georgia"/>
              </a:rPr>
              <a:t>A</a:t>
            </a:r>
            <a:r>
              <a:rPr sz="1100" dirty="0">
                <a:latin typeface="LM Roman 10"/>
                <a:cs typeface="LM Roman 10"/>
              </a:rPr>
              <a:t>)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i="1" dirty="0">
                <a:latin typeface="DejaVu Sans Condensed"/>
                <a:cs typeface="DejaVu Sans Condensed"/>
              </a:rPr>
              <a:t>≥</a:t>
            </a:r>
            <a:r>
              <a:rPr sz="1100" i="1" spc="25" dirty="0">
                <a:latin typeface="DejaVu Sans Condensed"/>
                <a:cs typeface="DejaVu Sans Condensed"/>
              </a:rPr>
              <a:t> </a:t>
            </a:r>
            <a:r>
              <a:rPr sz="1100" spc="-50" dirty="0">
                <a:latin typeface="LM Roman 10"/>
                <a:cs typeface="LM Roman 10"/>
              </a:rPr>
              <a:t>0</a:t>
            </a:r>
            <a:endParaRPr sz="1100">
              <a:latin typeface="LM Roman 10"/>
              <a:cs typeface="LM Roman 10"/>
            </a:endParaRPr>
          </a:p>
          <a:p>
            <a:pPr marL="76200" marR="55880" algn="just">
              <a:lnSpc>
                <a:spcPct val="102600"/>
              </a:lnSpc>
              <a:spcBef>
                <a:spcPts val="1095"/>
              </a:spcBef>
            </a:pPr>
            <a:r>
              <a:rPr sz="1100" dirty="0">
                <a:latin typeface="LM Roman 10"/>
                <a:cs typeface="LM Roman 10"/>
              </a:rPr>
              <a:t>If</a:t>
            </a:r>
            <a:r>
              <a:rPr sz="1100" spc="254" dirty="0">
                <a:latin typeface="LM Roman 10"/>
                <a:cs typeface="LM Roman 10"/>
              </a:rPr>
              <a:t>  </a:t>
            </a:r>
            <a:r>
              <a:rPr sz="1100" i="1" dirty="0">
                <a:latin typeface="Georgia"/>
                <a:cs typeface="Georgia"/>
              </a:rPr>
              <a:t>A</a:t>
            </a:r>
            <a:r>
              <a:rPr sz="1200" baseline="-10416" dirty="0">
                <a:latin typeface="LM Roman 8"/>
                <a:cs typeface="LM Roman 8"/>
              </a:rPr>
              <a:t>1</a:t>
            </a:r>
            <a:r>
              <a:rPr sz="1100" i="1" dirty="0">
                <a:latin typeface="Georgia"/>
                <a:cs typeface="Georgia"/>
              </a:rPr>
              <a:t>,</a:t>
            </a:r>
            <a:r>
              <a:rPr sz="1100" i="1" spc="-60" dirty="0">
                <a:latin typeface="Georgia"/>
                <a:cs typeface="Georgia"/>
              </a:rPr>
              <a:t> </a:t>
            </a:r>
            <a:r>
              <a:rPr sz="1100" i="1" dirty="0">
                <a:latin typeface="Georgia"/>
                <a:cs typeface="Georgia"/>
              </a:rPr>
              <a:t>A</a:t>
            </a:r>
            <a:r>
              <a:rPr sz="1200" baseline="-10416" dirty="0">
                <a:latin typeface="LM Roman 8"/>
                <a:cs typeface="LM Roman 8"/>
              </a:rPr>
              <a:t>2</a:t>
            </a:r>
            <a:r>
              <a:rPr sz="1100" i="1" dirty="0">
                <a:latin typeface="Georgia"/>
                <a:cs typeface="Georgia"/>
              </a:rPr>
              <a:t>,</a:t>
            </a:r>
            <a:r>
              <a:rPr sz="1100" i="1" spc="-65" dirty="0">
                <a:latin typeface="Georgia"/>
                <a:cs typeface="Georgia"/>
              </a:rPr>
              <a:t> </a:t>
            </a:r>
            <a:r>
              <a:rPr sz="1100" i="1" dirty="0">
                <a:latin typeface="Georgia"/>
                <a:cs typeface="Georgia"/>
              </a:rPr>
              <a:t>A</a:t>
            </a:r>
            <a:r>
              <a:rPr sz="1200" baseline="-10416" dirty="0">
                <a:latin typeface="LM Roman 8"/>
                <a:cs typeface="LM Roman 8"/>
              </a:rPr>
              <a:t>3</a:t>
            </a:r>
            <a:r>
              <a:rPr sz="1100" i="1" dirty="0">
                <a:latin typeface="Georgia"/>
                <a:cs typeface="Georgia"/>
              </a:rPr>
              <a:t>,</a:t>
            </a:r>
            <a:r>
              <a:rPr sz="1100" i="1" spc="-65" dirty="0">
                <a:latin typeface="Georgia"/>
                <a:cs typeface="Georgia"/>
              </a:rPr>
              <a:t> </a:t>
            </a:r>
            <a:r>
              <a:rPr sz="1100" i="1" spc="-10" dirty="0">
                <a:latin typeface="Georgia"/>
                <a:cs typeface="Georgia"/>
              </a:rPr>
              <a:t>....,</a:t>
            </a:r>
            <a:r>
              <a:rPr sz="1100" i="1" spc="-55" dirty="0">
                <a:latin typeface="Georgia"/>
                <a:cs typeface="Georgia"/>
              </a:rPr>
              <a:t> </a:t>
            </a:r>
            <a:r>
              <a:rPr sz="1100" i="1" spc="55" dirty="0">
                <a:latin typeface="Georgia"/>
                <a:cs typeface="Georgia"/>
              </a:rPr>
              <a:t>A</a:t>
            </a:r>
            <a:r>
              <a:rPr sz="1200" i="1" spc="82" baseline="-10416" dirty="0">
                <a:latin typeface="Georgia"/>
                <a:cs typeface="Georgia"/>
              </a:rPr>
              <a:t>n</a:t>
            </a:r>
            <a:r>
              <a:rPr sz="1200" i="1" spc="690" baseline="-10416" dirty="0">
                <a:latin typeface="Georgia"/>
                <a:cs typeface="Georgia"/>
              </a:rPr>
              <a:t>  </a:t>
            </a:r>
            <a:r>
              <a:rPr sz="1100" dirty="0">
                <a:latin typeface="LM Roman 10"/>
                <a:cs typeface="LM Roman 10"/>
              </a:rPr>
              <a:t>are</a:t>
            </a:r>
            <a:r>
              <a:rPr sz="1100" spc="270" dirty="0">
                <a:latin typeface="LM Roman 10"/>
                <a:cs typeface="LM Roman 10"/>
              </a:rPr>
              <a:t>  </a:t>
            </a:r>
            <a:r>
              <a:rPr sz="1100" spc="-10" dirty="0">
                <a:latin typeface="LM Roman 10"/>
                <a:cs typeface="LM Roman 10"/>
              </a:rPr>
              <a:t>disjoint </a:t>
            </a:r>
            <a:r>
              <a:rPr sz="1100" dirty="0">
                <a:latin typeface="LM Roman 10"/>
                <a:cs typeface="LM Roman 10"/>
              </a:rPr>
              <a:t>events</a:t>
            </a:r>
            <a:r>
              <a:rPr sz="1100" spc="11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(i.e.,</a:t>
            </a:r>
            <a:r>
              <a:rPr sz="1100" spc="140" dirty="0">
                <a:latin typeface="LM Roman 10"/>
                <a:cs typeface="LM Roman 10"/>
              </a:rPr>
              <a:t> </a:t>
            </a:r>
            <a:r>
              <a:rPr sz="1100" i="1" spc="60" dirty="0">
                <a:latin typeface="Georgia"/>
                <a:cs typeface="Georgia"/>
              </a:rPr>
              <a:t>A</a:t>
            </a:r>
            <a:r>
              <a:rPr sz="1200" i="1" spc="89" baseline="-10416" dirty="0">
                <a:latin typeface="Georgia"/>
                <a:cs typeface="Georgia"/>
              </a:rPr>
              <a:t>i</a:t>
            </a:r>
            <a:r>
              <a:rPr sz="1200" i="1" spc="247" baseline="-10416" dirty="0">
                <a:latin typeface="Georgia"/>
                <a:cs typeface="Georgia"/>
              </a:rPr>
              <a:t> </a:t>
            </a:r>
            <a:r>
              <a:rPr sz="1100" i="1" dirty="0">
                <a:latin typeface="DejaVu Sans Condensed"/>
                <a:cs typeface="DejaVu Sans Condensed"/>
              </a:rPr>
              <a:t>∩ </a:t>
            </a:r>
            <a:r>
              <a:rPr sz="1100" i="1" spc="85" dirty="0">
                <a:latin typeface="Georgia"/>
                <a:cs typeface="Georgia"/>
              </a:rPr>
              <a:t>A</a:t>
            </a:r>
            <a:r>
              <a:rPr sz="1200" i="1" spc="127" baseline="-10416" dirty="0">
                <a:latin typeface="Georgia"/>
                <a:cs typeface="Georgia"/>
              </a:rPr>
              <a:t>j</a:t>
            </a:r>
            <a:r>
              <a:rPr sz="1200" i="1" spc="600" baseline="-10416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=</a:t>
            </a:r>
            <a:r>
              <a:rPr sz="1100" spc="150" dirty="0">
                <a:latin typeface="LM Roman 10"/>
                <a:cs typeface="LM Roman 10"/>
              </a:rPr>
              <a:t> </a:t>
            </a:r>
            <a:r>
              <a:rPr sz="1100" i="1" dirty="0">
                <a:latin typeface="Georgia"/>
                <a:cs typeface="Georgia"/>
              </a:rPr>
              <a:t>φ</a:t>
            </a:r>
            <a:r>
              <a:rPr sz="1100" i="1" spc="225" dirty="0">
                <a:latin typeface="Georgia"/>
                <a:cs typeface="Georgia"/>
              </a:rPr>
              <a:t>  </a:t>
            </a:r>
            <a:r>
              <a:rPr sz="1100" i="1" dirty="0">
                <a:latin typeface="DejaVu Sans Condensed"/>
                <a:cs typeface="DejaVu Sans Condensed"/>
              </a:rPr>
              <a:t>∀</a:t>
            </a:r>
            <a:r>
              <a:rPr sz="1100" i="1" dirty="0">
                <a:latin typeface="Georgia"/>
                <a:cs typeface="Georgia"/>
              </a:rPr>
              <a:t>i</a:t>
            </a:r>
            <a:r>
              <a:rPr sz="1100" i="1" spc="250" dirty="0">
                <a:latin typeface="Georgia"/>
                <a:cs typeface="Georgia"/>
              </a:rPr>
              <a:t> </a:t>
            </a:r>
            <a:r>
              <a:rPr sz="1100" i="1" spc="-60" dirty="0">
                <a:latin typeface="DejaVu Sans Condensed"/>
                <a:cs typeface="DejaVu Sans Condensed"/>
              </a:rPr>
              <a:t>/</a:t>
            </a:r>
            <a:r>
              <a:rPr sz="1100" spc="-60" dirty="0">
                <a:latin typeface="LM Roman 10"/>
                <a:cs typeface="LM Roman 10"/>
              </a:rPr>
              <a:t>=</a:t>
            </a:r>
            <a:r>
              <a:rPr sz="1100" spc="145" dirty="0">
                <a:latin typeface="LM Roman 10"/>
                <a:cs typeface="LM Roman 10"/>
              </a:rPr>
              <a:t> </a:t>
            </a:r>
            <a:r>
              <a:rPr sz="1100" i="1" spc="60" dirty="0">
                <a:latin typeface="Georgia"/>
                <a:cs typeface="Georgia"/>
              </a:rPr>
              <a:t>j</a:t>
            </a:r>
            <a:r>
              <a:rPr sz="1100" spc="60" dirty="0">
                <a:latin typeface="LM Roman 10"/>
                <a:cs typeface="LM Roman 10"/>
              </a:rPr>
              <a:t>) </a:t>
            </a:r>
            <a:r>
              <a:rPr sz="1100" spc="-20" dirty="0">
                <a:latin typeface="LM Roman 10"/>
                <a:cs typeface="LM Roman 10"/>
              </a:rPr>
              <a:t>then</a:t>
            </a:r>
            <a:endParaRPr sz="1100">
              <a:latin typeface="LM Roman 10"/>
              <a:cs typeface="LM Roman 1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12780" y="1637168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919" dirty="0">
                <a:latin typeface="Trebuchet MS"/>
                <a:cs typeface="Trebuchet MS"/>
              </a:rPr>
              <a:t>Σ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31233" y="1826893"/>
            <a:ext cx="833119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82955" algn="l"/>
              </a:tabLst>
            </a:pPr>
            <a:r>
              <a:rPr sz="800" i="1" spc="-50" dirty="0">
                <a:latin typeface="Georgia"/>
                <a:cs typeface="Georgia"/>
              </a:rPr>
              <a:t>i</a:t>
            </a:r>
            <a:r>
              <a:rPr sz="800" i="1" dirty="0">
                <a:latin typeface="Georgia"/>
                <a:cs typeface="Georgia"/>
              </a:rPr>
              <a:t>	</a:t>
            </a:r>
            <a:r>
              <a:rPr sz="800" i="1" spc="-50" dirty="0">
                <a:latin typeface="Georgia"/>
                <a:cs typeface="Georgia"/>
              </a:rPr>
              <a:t>i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772890" y="1768778"/>
            <a:ext cx="12515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875665" algn="l"/>
              </a:tabLst>
            </a:pPr>
            <a:r>
              <a:rPr sz="1100" i="1" dirty="0">
                <a:latin typeface="Georgia"/>
                <a:cs typeface="Georgia"/>
              </a:rPr>
              <a:t>P</a:t>
            </a:r>
            <a:r>
              <a:rPr sz="1100" i="1" spc="-100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(</a:t>
            </a:r>
            <a:r>
              <a:rPr sz="1100" i="1" dirty="0">
                <a:latin typeface="DejaVu Sans Condensed"/>
                <a:cs typeface="DejaVu Sans Condensed"/>
              </a:rPr>
              <a:t>∪</a:t>
            </a:r>
            <a:r>
              <a:rPr sz="1100" i="1" dirty="0">
                <a:latin typeface="Georgia"/>
                <a:cs typeface="Georgia"/>
              </a:rPr>
              <a:t>A</a:t>
            </a:r>
            <a:r>
              <a:rPr sz="1100" i="1" spc="105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)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spc="-50" dirty="0">
                <a:latin typeface="LM Roman 10"/>
                <a:cs typeface="LM Roman 10"/>
              </a:rPr>
              <a:t>=</a:t>
            </a:r>
            <a:r>
              <a:rPr sz="1100" dirty="0">
                <a:latin typeface="LM Roman 10"/>
                <a:cs typeface="LM Roman 10"/>
              </a:rPr>
              <a:t>	</a:t>
            </a:r>
            <a:r>
              <a:rPr sz="1100" i="1" dirty="0">
                <a:latin typeface="Georgia"/>
                <a:cs typeface="Georgia"/>
              </a:rPr>
              <a:t>P</a:t>
            </a:r>
            <a:r>
              <a:rPr sz="1100" i="1" spc="-90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(</a:t>
            </a:r>
            <a:r>
              <a:rPr sz="1100" i="1" dirty="0">
                <a:latin typeface="Georgia"/>
                <a:cs typeface="Georgia"/>
              </a:rPr>
              <a:t>A</a:t>
            </a:r>
            <a:r>
              <a:rPr sz="1100" i="1" spc="130" dirty="0">
                <a:latin typeface="Georgia"/>
                <a:cs typeface="Georgia"/>
              </a:rPr>
              <a:t> </a:t>
            </a:r>
            <a:r>
              <a:rPr sz="1100" spc="-50" dirty="0">
                <a:latin typeface="LM Roman 10"/>
                <a:cs typeface="LM Roman 10"/>
              </a:rPr>
              <a:t>)</a:t>
            </a:r>
            <a:endParaRPr sz="1100">
              <a:latin typeface="LM Roman 10"/>
              <a:cs typeface="LM Roman 10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264395" y="1972321"/>
            <a:ext cx="2268855" cy="8997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3365" algn="ctr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Georgia"/>
                <a:cs typeface="Georgia"/>
              </a:rPr>
              <a:t>i</a:t>
            </a:r>
            <a:endParaRPr sz="800">
              <a:latin typeface="Georgia"/>
              <a:cs typeface="Georgia"/>
            </a:endParaRPr>
          </a:p>
          <a:p>
            <a:pPr marL="12700" marR="5080">
              <a:lnSpc>
                <a:spcPct val="102699"/>
              </a:lnSpc>
              <a:spcBef>
                <a:spcPts val="765"/>
              </a:spcBef>
            </a:pPr>
            <a:r>
              <a:rPr sz="1100" dirty="0">
                <a:latin typeface="LM Roman 10"/>
                <a:cs typeface="LM Roman 10"/>
              </a:rPr>
              <a:t>If</a:t>
            </a:r>
            <a:r>
              <a:rPr sz="1100" spc="-5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Ω</a:t>
            </a:r>
            <a:r>
              <a:rPr sz="1100" spc="-5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is</a:t>
            </a:r>
            <a:r>
              <a:rPr sz="1100" spc="-5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the</a:t>
            </a:r>
            <a:r>
              <a:rPr sz="1100" spc="-5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universal</a:t>
            </a:r>
            <a:r>
              <a:rPr sz="1100" spc="-5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set</a:t>
            </a:r>
            <a:r>
              <a:rPr sz="1100" spc="-5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containing</a:t>
            </a:r>
            <a:r>
              <a:rPr sz="1100" spc="-50" dirty="0">
                <a:latin typeface="LM Roman 10"/>
                <a:cs typeface="LM Roman 10"/>
              </a:rPr>
              <a:t> </a:t>
            </a:r>
            <a:r>
              <a:rPr sz="1100" spc="-25" dirty="0">
                <a:latin typeface="LM Roman 10"/>
                <a:cs typeface="LM Roman 10"/>
              </a:rPr>
              <a:t>all </a:t>
            </a:r>
            <a:r>
              <a:rPr sz="1100" spc="-10" dirty="0">
                <a:latin typeface="LM Roman 10"/>
                <a:cs typeface="LM Roman 10"/>
              </a:rPr>
              <a:t>events</a:t>
            </a:r>
            <a:r>
              <a:rPr sz="1100" spc="-45" dirty="0">
                <a:latin typeface="LM Roman 10"/>
                <a:cs typeface="LM Roman 10"/>
              </a:rPr>
              <a:t> </a:t>
            </a:r>
            <a:r>
              <a:rPr sz="1100" spc="-20" dirty="0">
                <a:latin typeface="LM Roman 10"/>
                <a:cs typeface="LM Roman 10"/>
              </a:rPr>
              <a:t>then</a:t>
            </a:r>
            <a:endParaRPr sz="1100">
              <a:latin typeface="LM Roman 10"/>
              <a:cs typeface="LM Roman 10"/>
            </a:endParaRPr>
          </a:p>
          <a:p>
            <a:pPr algn="ctr">
              <a:lnSpc>
                <a:spcPct val="100000"/>
              </a:lnSpc>
              <a:spcBef>
                <a:spcPts val="1135"/>
              </a:spcBef>
            </a:pPr>
            <a:r>
              <a:rPr sz="1100" i="1" dirty="0">
                <a:latin typeface="Georgia"/>
                <a:cs typeface="Georgia"/>
              </a:rPr>
              <a:t>P</a:t>
            </a:r>
            <a:r>
              <a:rPr sz="1100" i="1" spc="-114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(Ω)</a:t>
            </a:r>
            <a:r>
              <a:rPr sz="1100" spc="-7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=</a:t>
            </a:r>
            <a:r>
              <a:rPr sz="1100" spc="-65" dirty="0">
                <a:latin typeface="LM Roman 10"/>
                <a:cs typeface="LM Roman 10"/>
              </a:rPr>
              <a:t> </a:t>
            </a:r>
            <a:r>
              <a:rPr sz="1100" spc="-50" dirty="0">
                <a:latin typeface="LM Roman 10"/>
                <a:cs typeface="LM Roman 10"/>
              </a:rPr>
              <a:t>1</a:t>
            </a:r>
            <a:endParaRPr sz="1100">
              <a:latin typeface="LM Roman 10"/>
              <a:cs typeface="LM Roman 10"/>
            </a:endParaRPr>
          </a:p>
        </p:txBody>
      </p:sp>
      <p:pic>
        <p:nvPicPr>
          <p:cNvPr id="23" name="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44583" y="2282367"/>
            <a:ext cx="63233" cy="63233"/>
          </a:xfrm>
          <a:prstGeom prst="rect">
            <a:avLst/>
          </a:prstGeom>
        </p:spPr>
      </p:pic>
      <p:grpSp>
        <p:nvGrpSpPr>
          <p:cNvPr id="24" name="object 24"/>
          <p:cNvGrpSpPr/>
          <p:nvPr/>
        </p:nvGrpSpPr>
        <p:grpSpPr>
          <a:xfrm>
            <a:off x="0" y="3121507"/>
            <a:ext cx="5760085" cy="118745"/>
            <a:chOff x="0" y="3121507"/>
            <a:chExt cx="5760085" cy="118745"/>
          </a:xfrm>
        </p:grpSpPr>
        <p:sp>
          <p:nvSpPr>
            <p:cNvPr id="25" name="object 25"/>
            <p:cNvSpPr/>
            <p:nvPr/>
          </p:nvSpPr>
          <p:spPr>
            <a:xfrm>
              <a:off x="0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880004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10" dirty="0"/>
              <a:t>1</a:t>
            </a:fld>
            <a:r>
              <a:rPr spc="-10" dirty="0"/>
              <a:t>/86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Mitesh</a:t>
            </a:r>
            <a:r>
              <a:rPr spc="-10" dirty="0"/>
              <a:t> </a:t>
            </a:r>
            <a:r>
              <a:rPr dirty="0"/>
              <a:t>M.</a:t>
            </a:r>
            <a:r>
              <a:rPr spc="-10" dirty="0"/>
              <a:t> Khapra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CS7015</a:t>
            </a:r>
            <a:r>
              <a:rPr spc="-10" dirty="0"/>
              <a:t> </a:t>
            </a:r>
            <a:r>
              <a:rPr dirty="0"/>
              <a:t>(Deep</a:t>
            </a:r>
            <a:r>
              <a:rPr spc="-5" dirty="0"/>
              <a:t> </a:t>
            </a:r>
            <a:r>
              <a:rPr dirty="0"/>
              <a:t>Learning)</a:t>
            </a:r>
            <a:r>
              <a:rPr spc="-5" dirty="0"/>
              <a:t> </a:t>
            </a:r>
            <a:r>
              <a:rPr dirty="0"/>
              <a:t>:</a:t>
            </a:r>
            <a:r>
              <a:rPr spc="75" dirty="0"/>
              <a:t> </a:t>
            </a:r>
            <a:r>
              <a:rPr dirty="0"/>
              <a:t>Lecture</a:t>
            </a:r>
            <a:r>
              <a:rPr spc="-5" dirty="0"/>
              <a:t> </a:t>
            </a:r>
            <a:r>
              <a:rPr spc="-2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40004" y="888530"/>
          <a:ext cx="2212975" cy="697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7185"/>
                <a:gridCol w="337185"/>
                <a:gridCol w="337185"/>
                <a:gridCol w="1201420"/>
              </a:tblGrid>
              <a:tr h="176530">
                <a:tc>
                  <a:txBody>
                    <a:bodyPr/>
                    <a:lstStyle/>
                    <a:p>
                      <a:pPr marL="78105">
                        <a:lnSpc>
                          <a:spcPts val="1190"/>
                        </a:lnSpc>
                      </a:pPr>
                      <a:r>
                        <a:rPr sz="1100" i="1" spc="25" dirty="0">
                          <a:latin typeface="Georgia"/>
                          <a:cs typeface="Georgia"/>
                        </a:rPr>
                        <a:t>X</a:t>
                      </a:r>
                      <a:r>
                        <a:rPr sz="1200" spc="37" baseline="-10416" dirty="0">
                          <a:latin typeface="LM Roman 8"/>
                          <a:cs typeface="LM Roman 8"/>
                        </a:rPr>
                        <a:t>1</a:t>
                      </a:r>
                      <a:endParaRPr sz="1200" baseline="-10416">
                        <a:latin typeface="LM Roman 8"/>
                        <a:cs typeface="LM Roman 8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90"/>
                        </a:lnSpc>
                      </a:pPr>
                      <a:r>
                        <a:rPr sz="1100" i="1" dirty="0">
                          <a:latin typeface="Georgia"/>
                          <a:cs typeface="Georgia"/>
                        </a:rPr>
                        <a:t>.</a:t>
                      </a:r>
                      <a:r>
                        <a:rPr sz="1100" i="1" spc="-8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i="1" dirty="0">
                          <a:latin typeface="Georgia"/>
                          <a:cs typeface="Georgia"/>
                        </a:rPr>
                        <a:t>.</a:t>
                      </a:r>
                      <a:r>
                        <a:rPr sz="1100" i="1" spc="-8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i="1" spc="-50" dirty="0">
                          <a:latin typeface="Georgia"/>
                          <a:cs typeface="Georgia"/>
                        </a:rPr>
                        <a:t>.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90"/>
                        </a:lnSpc>
                      </a:pPr>
                      <a:r>
                        <a:rPr sz="1100" i="1" spc="45" dirty="0">
                          <a:latin typeface="Georgia"/>
                          <a:cs typeface="Georgia"/>
                        </a:rPr>
                        <a:t>X</a:t>
                      </a:r>
                      <a:r>
                        <a:rPr sz="1200" i="1" spc="67" baseline="-10416" dirty="0">
                          <a:latin typeface="Georgia"/>
                          <a:cs typeface="Georgia"/>
                        </a:rPr>
                        <a:t>n</a:t>
                      </a:r>
                      <a:endParaRPr sz="1200" baseline="-10416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90"/>
                        </a:lnSpc>
                      </a:pPr>
                      <a:r>
                        <a:rPr sz="1100" i="1" dirty="0">
                          <a:latin typeface="Georgia"/>
                          <a:cs typeface="Georgia"/>
                        </a:rPr>
                        <a:t>P</a:t>
                      </a:r>
                      <a:r>
                        <a:rPr sz="1100" i="1" spc="-9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dirty="0">
                          <a:latin typeface="LM Roman 10"/>
                          <a:cs typeface="LM Roman 10"/>
                        </a:rPr>
                        <a:t>(</a:t>
                      </a:r>
                      <a:r>
                        <a:rPr sz="1100" i="1" dirty="0">
                          <a:latin typeface="Georgia"/>
                          <a:cs typeface="Georgia"/>
                        </a:rPr>
                        <a:t>X</a:t>
                      </a:r>
                      <a:r>
                        <a:rPr sz="1200" baseline="-10416" dirty="0">
                          <a:latin typeface="LM Roman 8"/>
                          <a:cs typeface="LM Roman 8"/>
                        </a:rPr>
                        <a:t>1</a:t>
                      </a:r>
                      <a:r>
                        <a:rPr sz="1100" i="1" dirty="0">
                          <a:latin typeface="Georgia"/>
                          <a:cs typeface="Georgia"/>
                        </a:rPr>
                        <a:t>,</a:t>
                      </a:r>
                      <a:r>
                        <a:rPr sz="1100" i="1" spc="-6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i="1" spc="50" dirty="0">
                          <a:latin typeface="Georgia"/>
                          <a:cs typeface="Georgia"/>
                        </a:rPr>
                        <a:t>X</a:t>
                      </a:r>
                      <a:r>
                        <a:rPr sz="1200" spc="75" baseline="-10416" dirty="0">
                          <a:latin typeface="LM Roman 8"/>
                          <a:cs typeface="LM Roman 8"/>
                        </a:rPr>
                        <a:t>2</a:t>
                      </a:r>
                      <a:r>
                        <a:rPr sz="1100" i="1" spc="50" dirty="0">
                          <a:latin typeface="Georgia"/>
                          <a:cs typeface="Georgia"/>
                        </a:rPr>
                        <a:t>,</a:t>
                      </a:r>
                      <a:r>
                        <a:rPr sz="1100" i="1" spc="-6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i="1" dirty="0">
                          <a:latin typeface="Georgia"/>
                          <a:cs typeface="Georgia"/>
                        </a:rPr>
                        <a:t>.</a:t>
                      </a:r>
                      <a:r>
                        <a:rPr sz="1100" i="1" spc="-6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i="1" dirty="0">
                          <a:latin typeface="Georgia"/>
                          <a:cs typeface="Georgia"/>
                        </a:rPr>
                        <a:t>.</a:t>
                      </a:r>
                      <a:r>
                        <a:rPr sz="1100" i="1" spc="-5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i="1" dirty="0">
                          <a:latin typeface="Georgia"/>
                          <a:cs typeface="Georgia"/>
                        </a:rPr>
                        <a:t>.</a:t>
                      </a:r>
                      <a:r>
                        <a:rPr sz="1100" i="1" spc="-6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i="1" dirty="0">
                          <a:latin typeface="Georgia"/>
                          <a:cs typeface="Georgia"/>
                        </a:rPr>
                        <a:t>,</a:t>
                      </a:r>
                      <a:r>
                        <a:rPr sz="1100" i="1" spc="-6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i="1" spc="35" dirty="0">
                          <a:latin typeface="Georgia"/>
                          <a:cs typeface="Georgia"/>
                        </a:rPr>
                        <a:t>X</a:t>
                      </a:r>
                      <a:r>
                        <a:rPr sz="1200" i="1" spc="52" baseline="-10416" dirty="0">
                          <a:latin typeface="Georgia"/>
                          <a:cs typeface="Georgia"/>
                        </a:rPr>
                        <a:t>n</a:t>
                      </a:r>
                      <a:r>
                        <a:rPr sz="1100" spc="35" dirty="0">
                          <a:latin typeface="LM Roman 10"/>
                          <a:cs typeface="LM Roman 10"/>
                        </a:rPr>
                        <a:t>)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78105">
                        <a:lnSpc>
                          <a:spcPts val="1190"/>
                        </a:lnSpc>
                      </a:pPr>
                      <a:r>
                        <a:rPr sz="1100" i="1" dirty="0">
                          <a:latin typeface="Georgia"/>
                          <a:cs typeface="Georgia"/>
                        </a:rPr>
                        <a:t>.</a:t>
                      </a:r>
                      <a:r>
                        <a:rPr sz="1100" i="1" spc="-8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i="1" dirty="0">
                          <a:latin typeface="Georgia"/>
                          <a:cs typeface="Georgia"/>
                        </a:rPr>
                        <a:t>.</a:t>
                      </a:r>
                      <a:r>
                        <a:rPr sz="1100" i="1" spc="-8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i="1" spc="-50" dirty="0">
                          <a:latin typeface="Georgia"/>
                          <a:cs typeface="Georgia"/>
                        </a:rPr>
                        <a:t>.</a:t>
                      </a:r>
                      <a:endParaRPr sz="1100">
                        <a:latin typeface="Georgia"/>
                        <a:cs typeface="Georgia"/>
                      </a:endParaRPr>
                    </a:p>
                    <a:p>
                      <a:pPr marL="7810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i="1" dirty="0">
                          <a:latin typeface="Georgia"/>
                          <a:cs typeface="Georgia"/>
                        </a:rPr>
                        <a:t>.</a:t>
                      </a:r>
                      <a:r>
                        <a:rPr sz="1100" i="1" spc="-8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i="1" dirty="0">
                          <a:latin typeface="Georgia"/>
                          <a:cs typeface="Georgia"/>
                        </a:rPr>
                        <a:t>.</a:t>
                      </a:r>
                      <a:r>
                        <a:rPr sz="1100" i="1" spc="-8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i="1" spc="-50" dirty="0">
                          <a:latin typeface="Georgia"/>
                          <a:cs typeface="Georgia"/>
                        </a:rPr>
                        <a:t>.</a:t>
                      </a:r>
                      <a:endParaRPr sz="1100">
                        <a:latin typeface="Georgia"/>
                        <a:cs typeface="Georgia"/>
                      </a:endParaRPr>
                    </a:p>
                    <a:p>
                      <a:pPr marL="7810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i="1" dirty="0">
                          <a:latin typeface="Georgia"/>
                          <a:cs typeface="Georgia"/>
                        </a:rPr>
                        <a:t>.</a:t>
                      </a:r>
                      <a:r>
                        <a:rPr sz="1100" i="1" spc="-8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i="1" dirty="0">
                          <a:latin typeface="Georgia"/>
                          <a:cs typeface="Georgia"/>
                        </a:rPr>
                        <a:t>.</a:t>
                      </a:r>
                      <a:r>
                        <a:rPr sz="1100" i="1" spc="-8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i="1" spc="-50" dirty="0">
                          <a:latin typeface="Georgia"/>
                          <a:cs typeface="Georgia"/>
                        </a:rPr>
                        <a:t>.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90"/>
                        </a:lnSpc>
                      </a:pPr>
                      <a:r>
                        <a:rPr sz="1100" i="1" dirty="0">
                          <a:latin typeface="Georgia"/>
                          <a:cs typeface="Georgia"/>
                        </a:rPr>
                        <a:t>.</a:t>
                      </a:r>
                      <a:r>
                        <a:rPr sz="1100" i="1" spc="-8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i="1" dirty="0">
                          <a:latin typeface="Georgia"/>
                          <a:cs typeface="Georgia"/>
                        </a:rPr>
                        <a:t>.</a:t>
                      </a:r>
                      <a:r>
                        <a:rPr sz="1100" i="1" spc="-8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i="1" spc="-50" dirty="0">
                          <a:latin typeface="Georgia"/>
                          <a:cs typeface="Georgia"/>
                        </a:rPr>
                        <a:t>.</a:t>
                      </a:r>
                      <a:endParaRPr sz="1100">
                        <a:latin typeface="Georgia"/>
                        <a:cs typeface="Georgia"/>
                      </a:endParaRPr>
                    </a:p>
                    <a:p>
                      <a:pPr marL="7810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i="1" dirty="0">
                          <a:latin typeface="Georgia"/>
                          <a:cs typeface="Georgia"/>
                        </a:rPr>
                        <a:t>.</a:t>
                      </a:r>
                      <a:r>
                        <a:rPr sz="1100" i="1" spc="-8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i="1" dirty="0">
                          <a:latin typeface="Georgia"/>
                          <a:cs typeface="Georgia"/>
                        </a:rPr>
                        <a:t>.</a:t>
                      </a:r>
                      <a:r>
                        <a:rPr sz="1100" i="1" spc="-8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i="1" spc="-50" dirty="0">
                          <a:latin typeface="Georgia"/>
                          <a:cs typeface="Georgia"/>
                        </a:rPr>
                        <a:t>.</a:t>
                      </a:r>
                      <a:endParaRPr sz="1100">
                        <a:latin typeface="Georgia"/>
                        <a:cs typeface="Georgia"/>
                      </a:endParaRPr>
                    </a:p>
                    <a:p>
                      <a:pPr marL="7810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i="1" dirty="0">
                          <a:latin typeface="Georgia"/>
                          <a:cs typeface="Georgia"/>
                        </a:rPr>
                        <a:t>.</a:t>
                      </a:r>
                      <a:r>
                        <a:rPr sz="1100" i="1" spc="-8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i="1" dirty="0">
                          <a:latin typeface="Georgia"/>
                          <a:cs typeface="Georgia"/>
                        </a:rPr>
                        <a:t>.</a:t>
                      </a:r>
                      <a:r>
                        <a:rPr sz="1100" i="1" spc="-8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i="1" spc="-50" dirty="0">
                          <a:latin typeface="Georgia"/>
                          <a:cs typeface="Georgia"/>
                        </a:rPr>
                        <a:t>.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90"/>
                        </a:lnSpc>
                      </a:pPr>
                      <a:r>
                        <a:rPr sz="1100" i="1" dirty="0">
                          <a:latin typeface="Georgia"/>
                          <a:cs typeface="Georgia"/>
                        </a:rPr>
                        <a:t>.</a:t>
                      </a:r>
                      <a:r>
                        <a:rPr sz="1100" i="1" spc="-8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i="1" dirty="0">
                          <a:latin typeface="Georgia"/>
                          <a:cs typeface="Georgia"/>
                        </a:rPr>
                        <a:t>.</a:t>
                      </a:r>
                      <a:r>
                        <a:rPr sz="1100" i="1" spc="-8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i="1" spc="-50" dirty="0">
                          <a:latin typeface="Georgia"/>
                          <a:cs typeface="Georgia"/>
                        </a:rPr>
                        <a:t>.</a:t>
                      </a:r>
                      <a:endParaRPr sz="1100">
                        <a:latin typeface="Georgia"/>
                        <a:cs typeface="Georgia"/>
                      </a:endParaRPr>
                    </a:p>
                    <a:p>
                      <a:pPr marL="7810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i="1" dirty="0">
                          <a:latin typeface="Georgia"/>
                          <a:cs typeface="Georgia"/>
                        </a:rPr>
                        <a:t>.</a:t>
                      </a:r>
                      <a:r>
                        <a:rPr sz="1100" i="1" spc="-8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i="1" dirty="0">
                          <a:latin typeface="Georgia"/>
                          <a:cs typeface="Georgia"/>
                        </a:rPr>
                        <a:t>.</a:t>
                      </a:r>
                      <a:r>
                        <a:rPr sz="1100" i="1" spc="-8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i="1" spc="-50" dirty="0">
                          <a:latin typeface="Georgia"/>
                          <a:cs typeface="Georgia"/>
                        </a:rPr>
                        <a:t>.</a:t>
                      </a:r>
                      <a:endParaRPr sz="1100">
                        <a:latin typeface="Georgia"/>
                        <a:cs typeface="Georgia"/>
                      </a:endParaRPr>
                    </a:p>
                    <a:p>
                      <a:pPr marL="7810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i="1" dirty="0">
                          <a:latin typeface="Georgia"/>
                          <a:cs typeface="Georgia"/>
                        </a:rPr>
                        <a:t>.</a:t>
                      </a:r>
                      <a:r>
                        <a:rPr sz="1100" i="1" spc="-8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i="1" dirty="0">
                          <a:latin typeface="Georgia"/>
                          <a:cs typeface="Georgia"/>
                        </a:rPr>
                        <a:t>.</a:t>
                      </a:r>
                      <a:r>
                        <a:rPr sz="1100" i="1" spc="-8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i="1" spc="-50" dirty="0">
                          <a:latin typeface="Georgia"/>
                          <a:cs typeface="Georgia"/>
                        </a:rPr>
                        <a:t>.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90"/>
                        </a:lnSpc>
                      </a:pPr>
                      <a:r>
                        <a:rPr sz="1100" i="1" dirty="0">
                          <a:latin typeface="Georgia"/>
                          <a:cs typeface="Georgia"/>
                        </a:rPr>
                        <a:t>.</a:t>
                      </a:r>
                      <a:r>
                        <a:rPr sz="1100" i="1" spc="-8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i="1" dirty="0">
                          <a:latin typeface="Georgia"/>
                          <a:cs typeface="Georgia"/>
                        </a:rPr>
                        <a:t>.</a:t>
                      </a:r>
                      <a:r>
                        <a:rPr sz="1100" i="1" spc="-8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i="1" spc="-50" dirty="0">
                          <a:latin typeface="Georgia"/>
                          <a:cs typeface="Georgia"/>
                        </a:rPr>
                        <a:t>.</a:t>
                      </a:r>
                      <a:endParaRPr sz="1100">
                        <a:latin typeface="Georgia"/>
                        <a:cs typeface="Georgia"/>
                      </a:endParaRPr>
                    </a:p>
                    <a:p>
                      <a:pPr marL="7810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i="1" dirty="0">
                          <a:latin typeface="Georgia"/>
                          <a:cs typeface="Georgia"/>
                        </a:rPr>
                        <a:t>.</a:t>
                      </a:r>
                      <a:r>
                        <a:rPr sz="1100" i="1" spc="-8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i="1" dirty="0">
                          <a:latin typeface="Georgia"/>
                          <a:cs typeface="Georgia"/>
                        </a:rPr>
                        <a:t>.</a:t>
                      </a:r>
                      <a:r>
                        <a:rPr sz="1100" i="1" spc="-8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i="1" spc="-50" dirty="0">
                          <a:latin typeface="Georgia"/>
                          <a:cs typeface="Georgia"/>
                        </a:rPr>
                        <a:t>.</a:t>
                      </a:r>
                      <a:endParaRPr sz="1100">
                        <a:latin typeface="Georgia"/>
                        <a:cs typeface="Georgia"/>
                      </a:endParaRPr>
                    </a:p>
                    <a:p>
                      <a:pPr marL="7810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i="1" dirty="0">
                          <a:latin typeface="Georgia"/>
                          <a:cs typeface="Georgia"/>
                        </a:rPr>
                        <a:t>.</a:t>
                      </a:r>
                      <a:r>
                        <a:rPr sz="1100" i="1" spc="-8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i="1" dirty="0">
                          <a:latin typeface="Georgia"/>
                          <a:cs typeface="Georgia"/>
                        </a:rPr>
                        <a:t>.</a:t>
                      </a:r>
                      <a:r>
                        <a:rPr sz="1100" i="1" spc="-8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i="1" spc="-50" dirty="0">
                          <a:latin typeface="Georgia"/>
                          <a:cs typeface="Georgia"/>
                        </a:rPr>
                        <a:t>.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Joint</a:t>
            </a:r>
            <a:r>
              <a:rPr spc="-55" dirty="0"/>
              <a:t> </a:t>
            </a:r>
            <a:r>
              <a:rPr dirty="0"/>
              <a:t>Distribution</a:t>
            </a:r>
            <a:r>
              <a:rPr spc="-50" dirty="0"/>
              <a:t> </a:t>
            </a:r>
            <a:r>
              <a:rPr dirty="0"/>
              <a:t>(</a:t>
            </a:r>
            <a:r>
              <a:rPr b="0" i="1" dirty="0">
                <a:latin typeface="Georgia"/>
                <a:cs typeface="Georgia"/>
              </a:rPr>
              <a:t>n</a:t>
            </a:r>
            <a:r>
              <a:rPr b="0" i="1" spc="95" dirty="0">
                <a:latin typeface="Georgia"/>
                <a:cs typeface="Georgia"/>
              </a:rPr>
              <a:t> </a:t>
            </a:r>
            <a:r>
              <a:rPr dirty="0"/>
              <a:t>random</a:t>
            </a:r>
            <a:r>
              <a:rPr spc="-50" dirty="0"/>
              <a:t> </a:t>
            </a:r>
            <a:r>
              <a:rPr spc="-10" dirty="0"/>
              <a:t>variables)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40558" y="584060"/>
            <a:ext cx="63233" cy="6323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747657" y="498575"/>
            <a:ext cx="3037840" cy="5835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 marR="257175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LM Roman 10"/>
                <a:cs typeface="LM Roman 10"/>
              </a:rPr>
              <a:t>The</a:t>
            </a:r>
            <a:r>
              <a:rPr sz="1100" spc="-1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joint</a:t>
            </a:r>
            <a:r>
              <a:rPr sz="1100" spc="-1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distribution</a:t>
            </a:r>
            <a:r>
              <a:rPr sz="1100" spc="-1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over</a:t>
            </a:r>
            <a:r>
              <a:rPr sz="1100" spc="-1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two</a:t>
            </a:r>
            <a:r>
              <a:rPr sz="1100" spc="-1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random</a:t>
            </a:r>
            <a:r>
              <a:rPr sz="1100" spc="-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vari- </a:t>
            </a:r>
            <a:r>
              <a:rPr sz="1100" dirty="0">
                <a:latin typeface="LM Roman 10"/>
                <a:cs typeface="LM Roman 10"/>
              </a:rPr>
              <a:t>ables</a:t>
            </a:r>
            <a:r>
              <a:rPr sz="1100" spc="-20" dirty="0">
                <a:latin typeface="LM Roman 10"/>
                <a:cs typeface="LM Roman 10"/>
              </a:rPr>
              <a:t> </a:t>
            </a:r>
            <a:r>
              <a:rPr sz="1100" i="1" spc="50" dirty="0">
                <a:latin typeface="Georgia"/>
                <a:cs typeface="Georgia"/>
              </a:rPr>
              <a:t>X</a:t>
            </a:r>
            <a:r>
              <a:rPr sz="1200" spc="75" baseline="-10416" dirty="0">
                <a:latin typeface="LM Roman 8"/>
                <a:cs typeface="LM Roman 8"/>
              </a:rPr>
              <a:t>1</a:t>
            </a:r>
            <a:r>
              <a:rPr sz="1200" spc="172" baseline="-10416" dirty="0">
                <a:latin typeface="LM Roman 8"/>
                <a:cs typeface="LM Roman 8"/>
              </a:rPr>
              <a:t> </a:t>
            </a:r>
            <a:r>
              <a:rPr sz="1100" dirty="0">
                <a:latin typeface="LM Roman 10"/>
                <a:cs typeface="LM Roman 10"/>
              </a:rPr>
              <a:t>and</a:t>
            </a:r>
            <a:r>
              <a:rPr sz="1100" spc="-15" dirty="0">
                <a:latin typeface="LM Roman 10"/>
                <a:cs typeface="LM Roman 10"/>
              </a:rPr>
              <a:t> </a:t>
            </a:r>
            <a:r>
              <a:rPr sz="1100" i="1" spc="50" dirty="0">
                <a:latin typeface="Georgia"/>
                <a:cs typeface="Georgia"/>
              </a:rPr>
              <a:t>X</a:t>
            </a:r>
            <a:r>
              <a:rPr sz="1200" spc="75" baseline="-10416" dirty="0">
                <a:latin typeface="LM Roman 8"/>
                <a:cs typeface="LM Roman 8"/>
              </a:rPr>
              <a:t>2</a:t>
            </a:r>
            <a:r>
              <a:rPr sz="1200" spc="172" baseline="-10416" dirty="0">
                <a:latin typeface="LM Roman 8"/>
                <a:cs typeface="LM Roman 8"/>
              </a:rPr>
              <a:t> </a:t>
            </a:r>
            <a:r>
              <a:rPr sz="1100" dirty="0">
                <a:latin typeface="LM Roman 10"/>
                <a:cs typeface="LM Roman 10"/>
              </a:rPr>
              <a:t>can</a:t>
            </a:r>
            <a:r>
              <a:rPr sz="1100" spc="-1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be</a:t>
            </a:r>
            <a:r>
              <a:rPr sz="1100" spc="-1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written</a:t>
            </a:r>
            <a:r>
              <a:rPr sz="1100" spc="-20" dirty="0">
                <a:latin typeface="LM Roman 10"/>
                <a:cs typeface="LM Roman 10"/>
              </a:rPr>
              <a:t> </a:t>
            </a:r>
            <a:r>
              <a:rPr sz="1100" spc="-25" dirty="0">
                <a:latin typeface="LM Roman 10"/>
                <a:cs typeface="LM Roman 10"/>
              </a:rPr>
              <a:t>as,</a:t>
            </a:r>
            <a:endParaRPr sz="1100">
              <a:latin typeface="LM Roman 10"/>
              <a:cs typeface="LM Roman 10"/>
            </a:endParaRPr>
          </a:p>
          <a:p>
            <a:pPr marL="25400">
              <a:lnSpc>
                <a:spcPct val="100000"/>
              </a:lnSpc>
              <a:spcBef>
                <a:spcPts val="409"/>
              </a:spcBef>
            </a:pPr>
            <a:r>
              <a:rPr sz="1100" i="1" spc="20" dirty="0">
                <a:latin typeface="Georgia"/>
                <a:cs typeface="Georgia"/>
              </a:rPr>
              <a:t>P</a:t>
            </a:r>
            <a:r>
              <a:rPr sz="1100" i="1" spc="-90" dirty="0">
                <a:latin typeface="Georgia"/>
                <a:cs typeface="Georgia"/>
              </a:rPr>
              <a:t> </a:t>
            </a:r>
            <a:r>
              <a:rPr sz="1100" spc="20" dirty="0">
                <a:latin typeface="LM Roman 10"/>
                <a:cs typeface="LM Roman 10"/>
              </a:rPr>
              <a:t>(</a:t>
            </a:r>
            <a:r>
              <a:rPr sz="1100" i="1" spc="20" dirty="0">
                <a:latin typeface="Georgia"/>
                <a:cs typeface="Georgia"/>
              </a:rPr>
              <a:t>X</a:t>
            </a:r>
            <a:r>
              <a:rPr sz="1200" spc="30" baseline="-10416" dirty="0">
                <a:latin typeface="LM Roman 8"/>
                <a:cs typeface="LM Roman 8"/>
              </a:rPr>
              <a:t>1</a:t>
            </a:r>
            <a:r>
              <a:rPr sz="1100" i="1" spc="20" dirty="0">
                <a:latin typeface="Georgia"/>
                <a:cs typeface="Georgia"/>
              </a:rPr>
              <a:t>,</a:t>
            </a:r>
            <a:r>
              <a:rPr sz="1100" i="1" spc="-55" dirty="0">
                <a:latin typeface="Georgia"/>
                <a:cs typeface="Georgia"/>
              </a:rPr>
              <a:t> </a:t>
            </a:r>
            <a:r>
              <a:rPr sz="1100" i="1" spc="50" dirty="0">
                <a:latin typeface="Georgia"/>
                <a:cs typeface="Georgia"/>
              </a:rPr>
              <a:t>X</a:t>
            </a:r>
            <a:r>
              <a:rPr sz="1200" spc="75" baseline="-10416" dirty="0">
                <a:latin typeface="LM Roman 8"/>
                <a:cs typeface="LM Roman 8"/>
              </a:rPr>
              <a:t>2</a:t>
            </a:r>
            <a:r>
              <a:rPr sz="1100" spc="50" dirty="0">
                <a:latin typeface="LM Roman 10"/>
                <a:cs typeface="LM Roman 10"/>
              </a:rPr>
              <a:t>)</a:t>
            </a:r>
            <a:r>
              <a:rPr sz="1100" spc="-15" dirty="0">
                <a:latin typeface="LM Roman 10"/>
                <a:cs typeface="LM Roman 10"/>
              </a:rPr>
              <a:t> </a:t>
            </a:r>
            <a:r>
              <a:rPr sz="1100" spc="10" dirty="0">
                <a:latin typeface="LM Roman 10"/>
                <a:cs typeface="LM Roman 10"/>
              </a:rPr>
              <a:t>=</a:t>
            </a:r>
            <a:r>
              <a:rPr sz="1100" spc="-15" dirty="0">
                <a:latin typeface="LM Roman 10"/>
                <a:cs typeface="LM Roman 10"/>
              </a:rPr>
              <a:t> </a:t>
            </a:r>
            <a:r>
              <a:rPr sz="1100" i="1" spc="20" dirty="0">
                <a:latin typeface="Georgia"/>
                <a:cs typeface="Georgia"/>
              </a:rPr>
              <a:t>P</a:t>
            </a:r>
            <a:r>
              <a:rPr sz="1100" i="1" spc="-90" dirty="0">
                <a:latin typeface="Georgia"/>
                <a:cs typeface="Georgia"/>
              </a:rPr>
              <a:t> </a:t>
            </a:r>
            <a:r>
              <a:rPr sz="1100" spc="20" dirty="0">
                <a:latin typeface="LM Roman 10"/>
                <a:cs typeface="LM Roman 10"/>
              </a:rPr>
              <a:t>(</a:t>
            </a:r>
            <a:r>
              <a:rPr sz="1100" i="1" spc="20" dirty="0">
                <a:latin typeface="Georgia"/>
                <a:cs typeface="Georgia"/>
              </a:rPr>
              <a:t>X</a:t>
            </a:r>
            <a:r>
              <a:rPr sz="1200" spc="30" baseline="-10416" dirty="0">
                <a:latin typeface="LM Roman 8"/>
                <a:cs typeface="LM Roman 8"/>
              </a:rPr>
              <a:t>2</a:t>
            </a:r>
            <a:r>
              <a:rPr sz="1100" i="1" spc="20" dirty="0">
                <a:latin typeface="DejaVu Sans Condensed"/>
                <a:cs typeface="DejaVu Sans Condensed"/>
              </a:rPr>
              <a:t>|</a:t>
            </a:r>
            <a:r>
              <a:rPr sz="1100" i="1" spc="20" dirty="0">
                <a:latin typeface="Georgia"/>
                <a:cs typeface="Georgia"/>
              </a:rPr>
              <a:t>X</a:t>
            </a:r>
            <a:r>
              <a:rPr sz="1200" spc="30" baseline="-10416" dirty="0">
                <a:latin typeface="LM Roman 8"/>
                <a:cs typeface="LM Roman 8"/>
              </a:rPr>
              <a:t>1</a:t>
            </a:r>
            <a:r>
              <a:rPr sz="1100" spc="20" dirty="0">
                <a:latin typeface="LM Roman 10"/>
                <a:cs typeface="LM Roman 10"/>
              </a:rPr>
              <a:t>)</a:t>
            </a:r>
            <a:r>
              <a:rPr sz="1100" i="1" spc="20" dirty="0">
                <a:latin typeface="Georgia"/>
                <a:cs typeface="Georgia"/>
              </a:rPr>
              <a:t>P</a:t>
            </a:r>
            <a:r>
              <a:rPr sz="1100" i="1" spc="-90" dirty="0">
                <a:latin typeface="Georgia"/>
                <a:cs typeface="Georgia"/>
              </a:rPr>
              <a:t> </a:t>
            </a:r>
            <a:r>
              <a:rPr sz="1100" spc="20" dirty="0">
                <a:latin typeface="LM Roman 10"/>
                <a:cs typeface="LM Roman 10"/>
              </a:rPr>
              <a:t>(</a:t>
            </a:r>
            <a:r>
              <a:rPr sz="1100" i="1" spc="20" dirty="0">
                <a:latin typeface="Georgia"/>
                <a:cs typeface="Georgia"/>
              </a:rPr>
              <a:t>X</a:t>
            </a:r>
            <a:r>
              <a:rPr sz="1200" spc="30" baseline="-10416" dirty="0">
                <a:latin typeface="LM Roman 8"/>
                <a:cs typeface="LM Roman 8"/>
              </a:rPr>
              <a:t>1</a:t>
            </a:r>
            <a:r>
              <a:rPr sz="1100" spc="20" dirty="0">
                <a:latin typeface="LM Roman 10"/>
                <a:cs typeface="LM Roman 10"/>
              </a:rPr>
              <a:t>)</a:t>
            </a:r>
            <a:r>
              <a:rPr sz="1100" spc="-15" dirty="0">
                <a:latin typeface="LM Roman 10"/>
                <a:cs typeface="LM Roman 10"/>
              </a:rPr>
              <a:t> </a:t>
            </a:r>
            <a:r>
              <a:rPr sz="1100" spc="10" dirty="0">
                <a:latin typeface="LM Roman 10"/>
                <a:cs typeface="LM Roman 10"/>
              </a:rPr>
              <a:t>=</a:t>
            </a:r>
            <a:r>
              <a:rPr sz="1100" spc="-15" dirty="0">
                <a:latin typeface="LM Roman 10"/>
                <a:cs typeface="LM Roman 10"/>
              </a:rPr>
              <a:t> </a:t>
            </a:r>
            <a:r>
              <a:rPr sz="1100" i="1" spc="20" dirty="0">
                <a:latin typeface="Georgia"/>
                <a:cs typeface="Georgia"/>
              </a:rPr>
              <a:t>P</a:t>
            </a:r>
            <a:r>
              <a:rPr sz="1100" i="1" spc="-90" dirty="0">
                <a:latin typeface="Georgia"/>
                <a:cs typeface="Georgia"/>
              </a:rPr>
              <a:t> </a:t>
            </a:r>
            <a:r>
              <a:rPr sz="1100" spc="20" dirty="0">
                <a:latin typeface="LM Roman 10"/>
                <a:cs typeface="LM Roman 10"/>
              </a:rPr>
              <a:t>(</a:t>
            </a:r>
            <a:r>
              <a:rPr sz="1100" i="1" spc="20" dirty="0">
                <a:latin typeface="Georgia"/>
                <a:cs typeface="Georgia"/>
              </a:rPr>
              <a:t>X</a:t>
            </a:r>
            <a:r>
              <a:rPr sz="1200" spc="30" baseline="-10416" dirty="0">
                <a:latin typeface="LM Roman 8"/>
                <a:cs typeface="LM Roman 8"/>
              </a:rPr>
              <a:t>1</a:t>
            </a:r>
            <a:r>
              <a:rPr sz="1100" i="1" spc="20" dirty="0">
                <a:latin typeface="DejaVu Sans Condensed"/>
                <a:cs typeface="DejaVu Sans Condensed"/>
              </a:rPr>
              <a:t>|</a:t>
            </a:r>
            <a:r>
              <a:rPr sz="1100" i="1" spc="20" dirty="0">
                <a:latin typeface="Georgia"/>
                <a:cs typeface="Georgia"/>
              </a:rPr>
              <a:t>X</a:t>
            </a:r>
            <a:r>
              <a:rPr sz="1200" spc="30" baseline="-10416" dirty="0">
                <a:latin typeface="LM Roman 8"/>
                <a:cs typeface="LM Roman 8"/>
              </a:rPr>
              <a:t>2</a:t>
            </a:r>
            <a:r>
              <a:rPr sz="1100" spc="20" dirty="0">
                <a:latin typeface="LM Roman 10"/>
                <a:cs typeface="LM Roman 10"/>
              </a:rPr>
              <a:t>)</a:t>
            </a:r>
            <a:r>
              <a:rPr sz="1100" i="1" spc="20" dirty="0">
                <a:latin typeface="Georgia"/>
                <a:cs typeface="Georgia"/>
              </a:rPr>
              <a:t>P</a:t>
            </a:r>
            <a:r>
              <a:rPr sz="1100" i="1" spc="-90" dirty="0">
                <a:latin typeface="Georgia"/>
                <a:cs typeface="Georgia"/>
              </a:rPr>
              <a:t> </a:t>
            </a:r>
            <a:r>
              <a:rPr sz="1100" spc="-20" dirty="0">
                <a:latin typeface="LM Roman 10"/>
                <a:cs typeface="LM Roman 10"/>
              </a:rPr>
              <a:t>(</a:t>
            </a:r>
            <a:r>
              <a:rPr sz="1100" i="1" spc="-20" dirty="0">
                <a:latin typeface="Georgia"/>
                <a:cs typeface="Georgia"/>
              </a:rPr>
              <a:t>X</a:t>
            </a:r>
            <a:r>
              <a:rPr sz="1200" spc="-30" baseline="-10416" dirty="0">
                <a:latin typeface="LM Roman 8"/>
                <a:cs typeface="LM Roman 8"/>
              </a:rPr>
              <a:t>2</a:t>
            </a:r>
            <a:r>
              <a:rPr sz="1100" spc="-20" dirty="0">
                <a:latin typeface="LM Roman 10"/>
                <a:cs typeface="LM Roman 10"/>
              </a:rPr>
              <a:t>)</a:t>
            </a:r>
            <a:endParaRPr sz="1100">
              <a:latin typeface="LM Roman 10"/>
              <a:cs typeface="LM Roman 10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40558" y="1287195"/>
            <a:ext cx="63233" cy="6323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734957" y="1148166"/>
            <a:ext cx="2713355" cy="145796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9"/>
              </a:spcBef>
            </a:pPr>
            <a:r>
              <a:rPr sz="1100" dirty="0">
                <a:latin typeface="LM Roman 10"/>
                <a:cs typeface="LM Roman 10"/>
              </a:rPr>
              <a:t>Similarly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for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i="1" dirty="0">
                <a:latin typeface="Georgia"/>
                <a:cs typeface="Georgia"/>
              </a:rPr>
              <a:t>n</a:t>
            </a:r>
            <a:r>
              <a:rPr sz="1100" i="1" spc="75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random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variables</a:t>
            </a:r>
            <a:endParaRPr sz="1100">
              <a:latin typeface="LM Roman 10"/>
              <a:cs typeface="LM Roman 10"/>
            </a:endParaRPr>
          </a:p>
          <a:p>
            <a:pPr marL="147320">
              <a:lnSpc>
                <a:spcPct val="100000"/>
              </a:lnSpc>
              <a:spcBef>
                <a:spcPts val="409"/>
              </a:spcBef>
            </a:pPr>
            <a:r>
              <a:rPr sz="1100" i="1" dirty="0">
                <a:latin typeface="Georgia"/>
                <a:cs typeface="Georgia"/>
              </a:rPr>
              <a:t>P</a:t>
            </a:r>
            <a:r>
              <a:rPr sz="1100" i="1" spc="-80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(</a:t>
            </a:r>
            <a:r>
              <a:rPr sz="1100" i="1" dirty="0">
                <a:latin typeface="Georgia"/>
                <a:cs typeface="Georgia"/>
              </a:rPr>
              <a:t>X</a:t>
            </a:r>
            <a:r>
              <a:rPr sz="1200" baseline="-10416" dirty="0">
                <a:latin typeface="LM Roman 8"/>
                <a:cs typeface="LM Roman 8"/>
              </a:rPr>
              <a:t>1</a:t>
            </a:r>
            <a:r>
              <a:rPr sz="1100" i="1" dirty="0">
                <a:latin typeface="Georgia"/>
                <a:cs typeface="Georgia"/>
              </a:rPr>
              <a:t>,</a:t>
            </a:r>
            <a:r>
              <a:rPr sz="1100" i="1" spc="-35" dirty="0">
                <a:latin typeface="Georgia"/>
                <a:cs typeface="Georgia"/>
              </a:rPr>
              <a:t> </a:t>
            </a:r>
            <a:r>
              <a:rPr sz="1100" i="1" spc="50" dirty="0">
                <a:latin typeface="Georgia"/>
                <a:cs typeface="Georgia"/>
              </a:rPr>
              <a:t>X</a:t>
            </a:r>
            <a:r>
              <a:rPr sz="1200" spc="75" baseline="-10416" dirty="0">
                <a:latin typeface="LM Roman 8"/>
                <a:cs typeface="LM Roman 8"/>
              </a:rPr>
              <a:t>2</a:t>
            </a:r>
            <a:r>
              <a:rPr sz="1100" i="1" spc="50" dirty="0">
                <a:latin typeface="Georgia"/>
                <a:cs typeface="Georgia"/>
              </a:rPr>
              <a:t>,</a:t>
            </a:r>
            <a:r>
              <a:rPr sz="1100" i="1" spc="-40" dirty="0">
                <a:latin typeface="Georgia"/>
                <a:cs typeface="Georgia"/>
              </a:rPr>
              <a:t> </a:t>
            </a:r>
            <a:r>
              <a:rPr sz="1100" i="1" dirty="0">
                <a:latin typeface="Georgia"/>
                <a:cs typeface="Georgia"/>
              </a:rPr>
              <a:t>...,</a:t>
            </a:r>
            <a:r>
              <a:rPr sz="1100" i="1" spc="-40" dirty="0">
                <a:latin typeface="Georgia"/>
                <a:cs typeface="Georgia"/>
              </a:rPr>
              <a:t> </a:t>
            </a:r>
            <a:r>
              <a:rPr sz="1100" i="1" spc="35" dirty="0">
                <a:latin typeface="Georgia"/>
                <a:cs typeface="Georgia"/>
              </a:rPr>
              <a:t>X</a:t>
            </a:r>
            <a:r>
              <a:rPr sz="1200" i="1" spc="52" baseline="-10416" dirty="0">
                <a:latin typeface="Georgia"/>
                <a:cs typeface="Georgia"/>
              </a:rPr>
              <a:t>n</a:t>
            </a:r>
            <a:r>
              <a:rPr sz="1100" spc="35" dirty="0">
                <a:latin typeface="LM Roman 10"/>
                <a:cs typeface="LM Roman 10"/>
              </a:rPr>
              <a:t>)</a:t>
            </a:r>
            <a:endParaRPr sz="1100">
              <a:latin typeface="LM Roman 10"/>
              <a:cs typeface="LM Roman 10"/>
            </a:endParaRPr>
          </a:p>
          <a:p>
            <a:pPr marL="186055">
              <a:lnSpc>
                <a:spcPct val="100000"/>
              </a:lnSpc>
              <a:spcBef>
                <a:spcPts val="335"/>
              </a:spcBef>
            </a:pPr>
            <a:r>
              <a:rPr sz="1100" dirty="0">
                <a:latin typeface="LM Roman 10"/>
                <a:cs typeface="LM Roman 10"/>
              </a:rPr>
              <a:t>=</a:t>
            </a:r>
            <a:r>
              <a:rPr sz="1100" spc="-10" dirty="0">
                <a:latin typeface="LM Roman 10"/>
                <a:cs typeface="LM Roman 10"/>
              </a:rPr>
              <a:t> </a:t>
            </a:r>
            <a:r>
              <a:rPr sz="1100" i="1" dirty="0">
                <a:latin typeface="Georgia"/>
                <a:cs typeface="Georgia"/>
              </a:rPr>
              <a:t>P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(</a:t>
            </a:r>
            <a:r>
              <a:rPr sz="1100" i="1" dirty="0">
                <a:latin typeface="Georgia"/>
                <a:cs typeface="Georgia"/>
              </a:rPr>
              <a:t>X</a:t>
            </a:r>
            <a:r>
              <a:rPr sz="1200" baseline="-10416" dirty="0">
                <a:latin typeface="LM Roman 8"/>
                <a:cs typeface="LM Roman 8"/>
              </a:rPr>
              <a:t>2</a:t>
            </a:r>
            <a:r>
              <a:rPr sz="1100" i="1" dirty="0">
                <a:latin typeface="Georgia"/>
                <a:cs typeface="Georgia"/>
              </a:rPr>
              <a:t>,</a:t>
            </a:r>
            <a:r>
              <a:rPr sz="1100" i="1" spc="-55" dirty="0">
                <a:latin typeface="Georgia"/>
                <a:cs typeface="Georgia"/>
              </a:rPr>
              <a:t> </a:t>
            </a:r>
            <a:r>
              <a:rPr sz="1100" i="1" dirty="0">
                <a:latin typeface="Georgia"/>
                <a:cs typeface="Georgia"/>
              </a:rPr>
              <a:t>...,</a:t>
            </a:r>
            <a:r>
              <a:rPr sz="1100" i="1" spc="-50" dirty="0">
                <a:latin typeface="Georgia"/>
                <a:cs typeface="Georgia"/>
              </a:rPr>
              <a:t> </a:t>
            </a:r>
            <a:r>
              <a:rPr sz="1100" i="1" spc="45" dirty="0">
                <a:latin typeface="Georgia"/>
                <a:cs typeface="Georgia"/>
              </a:rPr>
              <a:t>X</a:t>
            </a:r>
            <a:r>
              <a:rPr sz="1200" i="1" spc="67" baseline="-10416" dirty="0">
                <a:latin typeface="Georgia"/>
                <a:cs typeface="Georgia"/>
              </a:rPr>
              <a:t>n</a:t>
            </a:r>
            <a:r>
              <a:rPr sz="1100" i="1" spc="45" dirty="0">
                <a:latin typeface="DejaVu Sans Condensed"/>
                <a:cs typeface="DejaVu Sans Condensed"/>
              </a:rPr>
              <a:t>|</a:t>
            </a:r>
            <a:r>
              <a:rPr sz="1100" i="1" spc="45" dirty="0">
                <a:latin typeface="Georgia"/>
                <a:cs typeface="Georgia"/>
              </a:rPr>
              <a:t>X</a:t>
            </a:r>
            <a:r>
              <a:rPr sz="1200" spc="67" baseline="-10416" dirty="0">
                <a:latin typeface="LM Roman 8"/>
                <a:cs typeface="LM Roman 8"/>
              </a:rPr>
              <a:t>1</a:t>
            </a:r>
            <a:r>
              <a:rPr sz="1100" spc="45" dirty="0">
                <a:latin typeface="LM Roman 10"/>
                <a:cs typeface="LM Roman 10"/>
              </a:rPr>
              <a:t>)</a:t>
            </a:r>
            <a:r>
              <a:rPr sz="1100" i="1" spc="45" dirty="0">
                <a:latin typeface="Georgia"/>
                <a:cs typeface="Georgia"/>
              </a:rPr>
              <a:t>P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spc="-20" dirty="0">
                <a:latin typeface="LM Roman 10"/>
                <a:cs typeface="LM Roman 10"/>
              </a:rPr>
              <a:t>(</a:t>
            </a:r>
            <a:r>
              <a:rPr sz="1100" i="1" spc="-20" dirty="0">
                <a:latin typeface="Georgia"/>
                <a:cs typeface="Georgia"/>
              </a:rPr>
              <a:t>X</a:t>
            </a:r>
            <a:r>
              <a:rPr sz="1200" spc="-30" baseline="-10416" dirty="0">
                <a:latin typeface="LM Roman 8"/>
                <a:cs typeface="LM Roman 8"/>
              </a:rPr>
              <a:t>1</a:t>
            </a:r>
            <a:r>
              <a:rPr sz="1100" spc="-20" dirty="0">
                <a:latin typeface="LM Roman 10"/>
                <a:cs typeface="LM Roman 10"/>
              </a:rPr>
              <a:t>)</a:t>
            </a:r>
            <a:endParaRPr sz="1100">
              <a:latin typeface="LM Roman 10"/>
              <a:cs typeface="LM Roman 10"/>
            </a:endParaRPr>
          </a:p>
          <a:p>
            <a:pPr marL="186055">
              <a:lnSpc>
                <a:spcPct val="100000"/>
              </a:lnSpc>
              <a:spcBef>
                <a:spcPts val="335"/>
              </a:spcBef>
            </a:pPr>
            <a:r>
              <a:rPr sz="1100" dirty="0">
                <a:latin typeface="LM Roman 10"/>
                <a:cs typeface="LM Roman 10"/>
              </a:rPr>
              <a:t>=</a:t>
            </a:r>
            <a:r>
              <a:rPr sz="1100" spc="80" dirty="0">
                <a:latin typeface="LM Roman 10"/>
                <a:cs typeface="LM Roman 10"/>
              </a:rPr>
              <a:t> </a:t>
            </a:r>
            <a:r>
              <a:rPr sz="1100" i="1" dirty="0">
                <a:latin typeface="Georgia"/>
                <a:cs typeface="Georgia"/>
              </a:rPr>
              <a:t>P</a:t>
            </a:r>
            <a:r>
              <a:rPr sz="1100" i="1" spc="-40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(</a:t>
            </a:r>
            <a:r>
              <a:rPr sz="1100" i="1" dirty="0">
                <a:latin typeface="Georgia"/>
                <a:cs typeface="Georgia"/>
              </a:rPr>
              <a:t>X</a:t>
            </a:r>
            <a:r>
              <a:rPr sz="1200" baseline="-10416" dirty="0">
                <a:latin typeface="LM Roman 8"/>
                <a:cs typeface="LM Roman 8"/>
              </a:rPr>
              <a:t>3</a:t>
            </a:r>
            <a:r>
              <a:rPr sz="1100" i="1" dirty="0">
                <a:latin typeface="Georgia"/>
                <a:cs typeface="Georgia"/>
              </a:rPr>
              <a:t>,</a:t>
            </a:r>
            <a:r>
              <a:rPr sz="1100" i="1" spc="5" dirty="0">
                <a:latin typeface="Georgia"/>
                <a:cs typeface="Georgia"/>
              </a:rPr>
              <a:t> </a:t>
            </a:r>
            <a:r>
              <a:rPr sz="1100" i="1" dirty="0">
                <a:latin typeface="Georgia"/>
                <a:cs typeface="Georgia"/>
              </a:rPr>
              <a:t>...,</a:t>
            </a:r>
            <a:r>
              <a:rPr sz="1100" i="1" spc="5" dirty="0">
                <a:latin typeface="Georgia"/>
                <a:cs typeface="Georgia"/>
              </a:rPr>
              <a:t> </a:t>
            </a:r>
            <a:r>
              <a:rPr sz="1100" i="1" spc="50" dirty="0">
                <a:latin typeface="Georgia"/>
                <a:cs typeface="Georgia"/>
              </a:rPr>
              <a:t>X</a:t>
            </a:r>
            <a:r>
              <a:rPr sz="1200" i="1" spc="75" baseline="-10416" dirty="0">
                <a:latin typeface="Georgia"/>
                <a:cs typeface="Georgia"/>
              </a:rPr>
              <a:t>n</a:t>
            </a:r>
            <a:r>
              <a:rPr sz="1100" i="1" spc="50" dirty="0">
                <a:latin typeface="DejaVu Sans Condensed"/>
                <a:cs typeface="DejaVu Sans Condensed"/>
              </a:rPr>
              <a:t>|</a:t>
            </a:r>
            <a:r>
              <a:rPr sz="1100" i="1" spc="50" dirty="0">
                <a:latin typeface="Georgia"/>
                <a:cs typeface="Georgia"/>
              </a:rPr>
              <a:t>X</a:t>
            </a:r>
            <a:r>
              <a:rPr sz="1200" spc="75" baseline="-10416" dirty="0">
                <a:latin typeface="LM Roman 8"/>
                <a:cs typeface="LM Roman 8"/>
              </a:rPr>
              <a:t>1</a:t>
            </a:r>
            <a:r>
              <a:rPr sz="1100" i="1" spc="50" dirty="0">
                <a:latin typeface="Georgia"/>
                <a:cs typeface="Georgia"/>
              </a:rPr>
              <a:t>,</a:t>
            </a:r>
            <a:r>
              <a:rPr sz="1100" i="1" spc="5" dirty="0">
                <a:latin typeface="Georgia"/>
                <a:cs typeface="Georgia"/>
              </a:rPr>
              <a:t> </a:t>
            </a:r>
            <a:r>
              <a:rPr sz="1100" i="1" dirty="0">
                <a:latin typeface="Georgia"/>
                <a:cs typeface="Georgia"/>
              </a:rPr>
              <a:t>X</a:t>
            </a:r>
            <a:r>
              <a:rPr sz="1200" baseline="-10416" dirty="0">
                <a:latin typeface="LM Roman 8"/>
                <a:cs typeface="LM Roman 8"/>
              </a:rPr>
              <a:t>2</a:t>
            </a:r>
            <a:r>
              <a:rPr sz="1100" dirty="0">
                <a:latin typeface="LM Roman 10"/>
                <a:cs typeface="LM Roman 10"/>
              </a:rPr>
              <a:t>)</a:t>
            </a:r>
            <a:r>
              <a:rPr sz="1100" i="1" dirty="0">
                <a:latin typeface="Georgia"/>
                <a:cs typeface="Georgia"/>
              </a:rPr>
              <a:t>P</a:t>
            </a:r>
            <a:r>
              <a:rPr sz="1100" i="1" spc="-40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(</a:t>
            </a:r>
            <a:r>
              <a:rPr sz="1100" i="1" dirty="0">
                <a:latin typeface="Georgia"/>
                <a:cs typeface="Georgia"/>
              </a:rPr>
              <a:t>X</a:t>
            </a:r>
            <a:r>
              <a:rPr sz="1200" baseline="-10416" dirty="0">
                <a:latin typeface="LM Roman 8"/>
                <a:cs typeface="LM Roman 8"/>
              </a:rPr>
              <a:t>2</a:t>
            </a:r>
            <a:r>
              <a:rPr sz="1100" i="1" dirty="0">
                <a:latin typeface="DejaVu Sans Condensed"/>
                <a:cs typeface="DejaVu Sans Condensed"/>
              </a:rPr>
              <a:t>|</a:t>
            </a:r>
            <a:r>
              <a:rPr sz="1100" i="1" dirty="0">
                <a:latin typeface="Georgia"/>
                <a:cs typeface="Georgia"/>
              </a:rPr>
              <a:t>X</a:t>
            </a:r>
            <a:r>
              <a:rPr sz="1200" baseline="-10416" dirty="0">
                <a:latin typeface="LM Roman 8"/>
                <a:cs typeface="LM Roman 8"/>
              </a:rPr>
              <a:t>1</a:t>
            </a:r>
            <a:r>
              <a:rPr sz="1100" dirty="0">
                <a:latin typeface="LM Roman 10"/>
                <a:cs typeface="LM Roman 10"/>
              </a:rPr>
              <a:t>)</a:t>
            </a:r>
            <a:r>
              <a:rPr sz="1100" i="1" dirty="0">
                <a:latin typeface="Georgia"/>
                <a:cs typeface="Georgia"/>
              </a:rPr>
              <a:t>P</a:t>
            </a:r>
            <a:r>
              <a:rPr sz="1100" i="1" spc="-45" dirty="0">
                <a:latin typeface="Georgia"/>
                <a:cs typeface="Georgia"/>
              </a:rPr>
              <a:t> </a:t>
            </a:r>
            <a:r>
              <a:rPr sz="1100" spc="-20" dirty="0">
                <a:latin typeface="LM Roman 10"/>
                <a:cs typeface="LM Roman 10"/>
              </a:rPr>
              <a:t>(</a:t>
            </a:r>
            <a:r>
              <a:rPr sz="1100" i="1" spc="-20" dirty="0">
                <a:latin typeface="Georgia"/>
                <a:cs typeface="Georgia"/>
              </a:rPr>
              <a:t>X</a:t>
            </a:r>
            <a:r>
              <a:rPr sz="1200" spc="-30" baseline="-10416" dirty="0">
                <a:latin typeface="LM Roman 8"/>
                <a:cs typeface="LM Roman 8"/>
              </a:rPr>
              <a:t>1</a:t>
            </a:r>
            <a:r>
              <a:rPr sz="1100" spc="-20" dirty="0">
                <a:latin typeface="LM Roman 10"/>
                <a:cs typeface="LM Roman 10"/>
              </a:rPr>
              <a:t>)</a:t>
            </a:r>
            <a:endParaRPr sz="1100">
              <a:latin typeface="LM Roman 10"/>
              <a:cs typeface="LM Roman 10"/>
            </a:endParaRPr>
          </a:p>
          <a:p>
            <a:pPr marL="286385" marR="30480" indent="-100330">
              <a:lnSpc>
                <a:spcPct val="125299"/>
              </a:lnSpc>
            </a:pPr>
            <a:r>
              <a:rPr sz="1100" dirty="0">
                <a:latin typeface="LM Roman 10"/>
                <a:cs typeface="LM Roman 10"/>
              </a:rPr>
              <a:t>=</a:t>
            </a:r>
            <a:r>
              <a:rPr sz="1100" spc="60" dirty="0">
                <a:latin typeface="LM Roman 10"/>
                <a:cs typeface="LM Roman 10"/>
              </a:rPr>
              <a:t> </a:t>
            </a:r>
            <a:r>
              <a:rPr sz="1100" i="1" dirty="0">
                <a:latin typeface="Georgia"/>
                <a:cs typeface="Georgia"/>
              </a:rPr>
              <a:t>P</a:t>
            </a:r>
            <a:r>
              <a:rPr sz="1100" i="1" spc="-55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(</a:t>
            </a:r>
            <a:r>
              <a:rPr sz="1100" i="1" dirty="0">
                <a:latin typeface="Georgia"/>
                <a:cs typeface="Georgia"/>
              </a:rPr>
              <a:t>X</a:t>
            </a:r>
            <a:r>
              <a:rPr sz="1200" baseline="-10416" dirty="0">
                <a:latin typeface="LM Roman 8"/>
                <a:cs typeface="LM Roman 8"/>
              </a:rPr>
              <a:t>4</a:t>
            </a:r>
            <a:r>
              <a:rPr sz="1100" i="1" dirty="0">
                <a:latin typeface="Georgia"/>
                <a:cs typeface="Georgia"/>
              </a:rPr>
              <a:t>,</a:t>
            </a:r>
            <a:r>
              <a:rPr sz="1100" i="1" spc="-10" dirty="0">
                <a:latin typeface="Georgia"/>
                <a:cs typeface="Georgia"/>
              </a:rPr>
              <a:t> </a:t>
            </a:r>
            <a:r>
              <a:rPr sz="1100" i="1" dirty="0">
                <a:latin typeface="Georgia"/>
                <a:cs typeface="Georgia"/>
              </a:rPr>
              <a:t>...,</a:t>
            </a:r>
            <a:r>
              <a:rPr sz="1100" i="1" spc="-5" dirty="0">
                <a:latin typeface="Georgia"/>
                <a:cs typeface="Georgia"/>
              </a:rPr>
              <a:t> </a:t>
            </a:r>
            <a:r>
              <a:rPr sz="1100" i="1" spc="50" dirty="0">
                <a:latin typeface="Georgia"/>
                <a:cs typeface="Georgia"/>
              </a:rPr>
              <a:t>X</a:t>
            </a:r>
            <a:r>
              <a:rPr sz="1200" i="1" spc="75" baseline="-10416" dirty="0">
                <a:latin typeface="Georgia"/>
                <a:cs typeface="Georgia"/>
              </a:rPr>
              <a:t>n</a:t>
            </a:r>
            <a:r>
              <a:rPr sz="1100" i="1" spc="50" dirty="0">
                <a:latin typeface="DejaVu Sans Condensed"/>
                <a:cs typeface="DejaVu Sans Condensed"/>
              </a:rPr>
              <a:t>|</a:t>
            </a:r>
            <a:r>
              <a:rPr sz="1100" i="1" spc="50" dirty="0">
                <a:latin typeface="Georgia"/>
                <a:cs typeface="Georgia"/>
              </a:rPr>
              <a:t>X</a:t>
            </a:r>
            <a:r>
              <a:rPr sz="1200" spc="75" baseline="-10416" dirty="0">
                <a:latin typeface="LM Roman 8"/>
                <a:cs typeface="LM Roman 8"/>
              </a:rPr>
              <a:t>1</a:t>
            </a:r>
            <a:r>
              <a:rPr sz="1100" i="1" spc="50" dirty="0">
                <a:latin typeface="Georgia"/>
                <a:cs typeface="Georgia"/>
              </a:rPr>
              <a:t>,</a:t>
            </a:r>
            <a:r>
              <a:rPr sz="1100" i="1" spc="-10" dirty="0">
                <a:latin typeface="Georgia"/>
                <a:cs typeface="Georgia"/>
              </a:rPr>
              <a:t> </a:t>
            </a:r>
            <a:r>
              <a:rPr sz="1100" i="1" spc="50" dirty="0">
                <a:latin typeface="Georgia"/>
                <a:cs typeface="Georgia"/>
              </a:rPr>
              <a:t>X</a:t>
            </a:r>
            <a:r>
              <a:rPr sz="1200" spc="75" baseline="-10416" dirty="0">
                <a:latin typeface="LM Roman 8"/>
                <a:cs typeface="LM Roman 8"/>
              </a:rPr>
              <a:t>2</a:t>
            </a:r>
            <a:r>
              <a:rPr sz="1100" i="1" spc="50" dirty="0">
                <a:latin typeface="Georgia"/>
                <a:cs typeface="Georgia"/>
              </a:rPr>
              <a:t>,</a:t>
            </a:r>
            <a:r>
              <a:rPr sz="1100" i="1" spc="-10" dirty="0">
                <a:latin typeface="Georgia"/>
                <a:cs typeface="Georgia"/>
              </a:rPr>
              <a:t> </a:t>
            </a:r>
            <a:r>
              <a:rPr sz="1100" i="1" dirty="0">
                <a:latin typeface="Georgia"/>
                <a:cs typeface="Georgia"/>
              </a:rPr>
              <a:t>X</a:t>
            </a:r>
            <a:r>
              <a:rPr sz="1200" baseline="-10416" dirty="0">
                <a:latin typeface="LM Roman 8"/>
                <a:cs typeface="LM Roman 8"/>
              </a:rPr>
              <a:t>3</a:t>
            </a:r>
            <a:r>
              <a:rPr sz="1100" dirty="0">
                <a:latin typeface="LM Roman 10"/>
                <a:cs typeface="LM Roman 10"/>
              </a:rPr>
              <a:t>)</a:t>
            </a:r>
            <a:r>
              <a:rPr sz="1100" i="1" dirty="0">
                <a:latin typeface="Georgia"/>
                <a:cs typeface="Georgia"/>
              </a:rPr>
              <a:t>P</a:t>
            </a:r>
            <a:r>
              <a:rPr sz="1100" i="1" spc="-55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(</a:t>
            </a:r>
            <a:r>
              <a:rPr sz="1100" i="1" dirty="0">
                <a:latin typeface="Georgia"/>
                <a:cs typeface="Georgia"/>
              </a:rPr>
              <a:t>X</a:t>
            </a:r>
            <a:r>
              <a:rPr sz="1200" baseline="-10416" dirty="0">
                <a:latin typeface="LM Roman 8"/>
                <a:cs typeface="LM Roman 8"/>
              </a:rPr>
              <a:t>3</a:t>
            </a:r>
            <a:r>
              <a:rPr sz="1100" i="1" dirty="0">
                <a:latin typeface="DejaVu Sans Condensed"/>
                <a:cs typeface="DejaVu Sans Condensed"/>
              </a:rPr>
              <a:t>|</a:t>
            </a:r>
            <a:r>
              <a:rPr sz="1100" i="1" dirty="0">
                <a:latin typeface="Georgia"/>
                <a:cs typeface="Georgia"/>
              </a:rPr>
              <a:t>X</a:t>
            </a:r>
            <a:r>
              <a:rPr sz="1200" baseline="-10416" dirty="0">
                <a:latin typeface="LM Roman 8"/>
                <a:cs typeface="LM Roman 8"/>
              </a:rPr>
              <a:t>2</a:t>
            </a:r>
            <a:r>
              <a:rPr sz="1100" i="1" dirty="0">
                <a:latin typeface="Georgia"/>
                <a:cs typeface="Georgia"/>
              </a:rPr>
              <a:t>,</a:t>
            </a:r>
            <a:r>
              <a:rPr sz="1100" i="1" spc="-10" dirty="0">
                <a:latin typeface="Georgia"/>
                <a:cs typeface="Georgia"/>
              </a:rPr>
              <a:t> </a:t>
            </a:r>
            <a:r>
              <a:rPr sz="1100" i="1" spc="25" dirty="0">
                <a:latin typeface="Georgia"/>
                <a:cs typeface="Georgia"/>
              </a:rPr>
              <a:t>X</a:t>
            </a:r>
            <a:r>
              <a:rPr sz="1200" spc="37" baseline="-10416" dirty="0">
                <a:latin typeface="LM Roman 8"/>
                <a:cs typeface="LM Roman 8"/>
              </a:rPr>
              <a:t>1</a:t>
            </a:r>
            <a:r>
              <a:rPr sz="1100" spc="25" dirty="0">
                <a:latin typeface="LM Roman 10"/>
                <a:cs typeface="LM Roman 10"/>
              </a:rPr>
              <a:t>) </a:t>
            </a:r>
            <a:r>
              <a:rPr sz="1100" i="1" spc="20" dirty="0">
                <a:latin typeface="Georgia"/>
                <a:cs typeface="Georgia"/>
              </a:rPr>
              <a:t>P</a:t>
            </a:r>
            <a:r>
              <a:rPr sz="1100" i="1" spc="-55" dirty="0">
                <a:latin typeface="Georgia"/>
                <a:cs typeface="Georgia"/>
              </a:rPr>
              <a:t> </a:t>
            </a:r>
            <a:r>
              <a:rPr sz="1100" spc="20" dirty="0">
                <a:latin typeface="LM Roman 10"/>
                <a:cs typeface="LM Roman 10"/>
              </a:rPr>
              <a:t>(</a:t>
            </a:r>
            <a:r>
              <a:rPr sz="1100" i="1" spc="20" dirty="0">
                <a:latin typeface="Georgia"/>
                <a:cs typeface="Georgia"/>
              </a:rPr>
              <a:t>X</a:t>
            </a:r>
            <a:r>
              <a:rPr sz="1200" spc="30" baseline="-10416" dirty="0">
                <a:latin typeface="LM Roman 8"/>
                <a:cs typeface="LM Roman 8"/>
              </a:rPr>
              <a:t>2</a:t>
            </a:r>
            <a:r>
              <a:rPr sz="1100" i="1" spc="20" dirty="0">
                <a:latin typeface="DejaVu Sans Condensed"/>
                <a:cs typeface="DejaVu Sans Condensed"/>
              </a:rPr>
              <a:t>|</a:t>
            </a:r>
            <a:r>
              <a:rPr sz="1100" i="1" spc="20" dirty="0">
                <a:latin typeface="Georgia"/>
                <a:cs typeface="Georgia"/>
              </a:rPr>
              <a:t>X</a:t>
            </a:r>
            <a:r>
              <a:rPr sz="1200" spc="30" baseline="-10416" dirty="0">
                <a:latin typeface="LM Roman 8"/>
                <a:cs typeface="LM Roman 8"/>
              </a:rPr>
              <a:t>1</a:t>
            </a:r>
            <a:r>
              <a:rPr sz="1100" spc="20" dirty="0">
                <a:latin typeface="LM Roman 10"/>
                <a:cs typeface="LM Roman 10"/>
              </a:rPr>
              <a:t>)</a:t>
            </a:r>
            <a:r>
              <a:rPr sz="1100" i="1" spc="20" dirty="0">
                <a:latin typeface="Georgia"/>
                <a:cs typeface="Georgia"/>
              </a:rPr>
              <a:t>P</a:t>
            </a:r>
            <a:r>
              <a:rPr sz="1100" i="1" spc="-50" dirty="0">
                <a:latin typeface="Georgia"/>
                <a:cs typeface="Georgia"/>
              </a:rPr>
              <a:t> </a:t>
            </a:r>
            <a:r>
              <a:rPr sz="1100" spc="-20" dirty="0">
                <a:latin typeface="LM Roman 10"/>
                <a:cs typeface="LM Roman 10"/>
              </a:rPr>
              <a:t>(</a:t>
            </a:r>
            <a:r>
              <a:rPr sz="1100" i="1" spc="-20" dirty="0">
                <a:latin typeface="Georgia"/>
                <a:cs typeface="Georgia"/>
              </a:rPr>
              <a:t>X</a:t>
            </a:r>
            <a:r>
              <a:rPr sz="1200" spc="-30" baseline="-10416" dirty="0">
                <a:latin typeface="LM Roman 8"/>
                <a:cs typeface="LM Roman 8"/>
              </a:rPr>
              <a:t>1</a:t>
            </a:r>
            <a:r>
              <a:rPr sz="1100" spc="-20" dirty="0">
                <a:latin typeface="LM Roman 10"/>
                <a:cs typeface="LM Roman 10"/>
              </a:rPr>
              <a:t>)</a:t>
            </a:r>
            <a:endParaRPr sz="1100">
              <a:latin typeface="LM Roman 10"/>
              <a:cs typeface="LM Roman 10"/>
            </a:endParaRPr>
          </a:p>
          <a:p>
            <a:pPr marL="802005">
              <a:lnSpc>
                <a:spcPct val="100000"/>
              </a:lnSpc>
              <a:spcBef>
                <a:spcPts val="235"/>
              </a:spcBef>
            </a:pPr>
            <a:r>
              <a:rPr sz="800" i="1" spc="-50" dirty="0">
                <a:latin typeface="Georgia"/>
                <a:cs typeface="Georgia"/>
              </a:rPr>
              <a:t>n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68751" y="2462871"/>
            <a:ext cx="2025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710" dirty="0">
                <a:latin typeface="Trebuchet MS"/>
                <a:cs typeface="Trebuchet MS"/>
              </a:rPr>
              <a:t>Y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70249" y="2798024"/>
            <a:ext cx="20002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25" dirty="0">
                <a:latin typeface="Georgia"/>
                <a:cs typeface="Georgia"/>
              </a:rPr>
              <a:t>i</a:t>
            </a:r>
            <a:r>
              <a:rPr sz="800" spc="-25" dirty="0">
                <a:latin typeface="LM Roman 8"/>
                <a:cs typeface="LM Roman 8"/>
              </a:rPr>
              <a:t>=2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31679" y="2652596"/>
            <a:ext cx="6762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26110" algn="l"/>
              </a:tabLst>
            </a:pPr>
            <a:r>
              <a:rPr sz="800" spc="-50" dirty="0">
                <a:latin typeface="LM Roman 8"/>
                <a:cs typeface="LM Roman 8"/>
              </a:rPr>
              <a:t>1</a:t>
            </a:r>
            <a:r>
              <a:rPr sz="800" dirty="0">
                <a:latin typeface="LM Roman 8"/>
                <a:cs typeface="LM Roman 8"/>
              </a:rPr>
              <a:t>	</a:t>
            </a:r>
            <a:r>
              <a:rPr sz="800" i="1" spc="-50" dirty="0">
                <a:latin typeface="Georgia"/>
                <a:cs typeface="Georgia"/>
              </a:rPr>
              <a:t>i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52798" y="2573552"/>
            <a:ext cx="20002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25" dirty="0">
                <a:latin typeface="Georgia"/>
                <a:cs typeface="Georgia"/>
              </a:rPr>
              <a:t>i</a:t>
            </a:r>
            <a:r>
              <a:rPr sz="800" i="1" spc="-25" dirty="0">
                <a:latin typeface="DejaVu Sans"/>
                <a:cs typeface="DejaVu Sans"/>
              </a:rPr>
              <a:t>−</a:t>
            </a:r>
            <a:r>
              <a:rPr sz="800" spc="-25" dirty="0">
                <a:latin typeface="LM Roman 8"/>
                <a:cs typeface="LM Roman 8"/>
              </a:rPr>
              <a:t>1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41927" y="2671494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LM Roman 8"/>
                <a:cs typeface="LM Roman 8"/>
              </a:rPr>
              <a:t>1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08579" y="2594494"/>
            <a:ext cx="24777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72795" algn="l"/>
                <a:tab pos="1437005" algn="l"/>
                <a:tab pos="1629410" algn="l"/>
              </a:tabLst>
            </a:pPr>
            <a:r>
              <a:rPr sz="1100" dirty="0">
                <a:latin typeface="LM Roman 10"/>
                <a:cs typeface="LM Roman 10"/>
              </a:rPr>
              <a:t>=</a:t>
            </a:r>
            <a:r>
              <a:rPr sz="1100" spc="-60" dirty="0">
                <a:latin typeface="LM Roman 10"/>
                <a:cs typeface="LM Roman 10"/>
              </a:rPr>
              <a:t> </a:t>
            </a:r>
            <a:r>
              <a:rPr sz="1100" i="1" dirty="0">
                <a:latin typeface="Georgia"/>
                <a:cs typeface="Georgia"/>
              </a:rPr>
              <a:t>P</a:t>
            </a:r>
            <a:r>
              <a:rPr sz="1100" i="1" spc="-114" dirty="0">
                <a:latin typeface="Georgia"/>
                <a:cs typeface="Georgia"/>
              </a:rPr>
              <a:t> </a:t>
            </a:r>
            <a:r>
              <a:rPr sz="1100" spc="50" dirty="0">
                <a:latin typeface="LM Roman 10"/>
                <a:cs typeface="LM Roman 10"/>
              </a:rPr>
              <a:t>(</a:t>
            </a:r>
            <a:r>
              <a:rPr sz="1100" i="1" spc="50" dirty="0">
                <a:latin typeface="Georgia"/>
                <a:cs typeface="Georgia"/>
              </a:rPr>
              <a:t>X</a:t>
            </a:r>
            <a:r>
              <a:rPr sz="1100" i="1" spc="210" dirty="0">
                <a:latin typeface="Georgia"/>
                <a:cs typeface="Georgia"/>
              </a:rPr>
              <a:t> </a:t>
            </a:r>
            <a:r>
              <a:rPr sz="1100" spc="-50" dirty="0">
                <a:latin typeface="LM Roman 10"/>
                <a:cs typeface="LM Roman 10"/>
              </a:rPr>
              <a:t>)</a:t>
            </a:r>
            <a:r>
              <a:rPr sz="1100" dirty="0">
                <a:latin typeface="LM Roman 10"/>
                <a:cs typeface="LM Roman 10"/>
              </a:rPr>
              <a:t>	</a:t>
            </a:r>
            <a:r>
              <a:rPr sz="1100" i="1" dirty="0">
                <a:latin typeface="Georgia"/>
                <a:cs typeface="Georgia"/>
              </a:rPr>
              <a:t>P</a:t>
            </a:r>
            <a:r>
              <a:rPr sz="1100" i="1" spc="-110" dirty="0">
                <a:latin typeface="Georgia"/>
                <a:cs typeface="Georgia"/>
              </a:rPr>
              <a:t> </a:t>
            </a:r>
            <a:r>
              <a:rPr sz="1100" spc="50" dirty="0">
                <a:latin typeface="LM Roman 10"/>
                <a:cs typeface="LM Roman 10"/>
              </a:rPr>
              <a:t>(</a:t>
            </a:r>
            <a:r>
              <a:rPr sz="1100" i="1" spc="50" dirty="0">
                <a:latin typeface="Georgia"/>
                <a:cs typeface="Georgia"/>
              </a:rPr>
              <a:t>X</a:t>
            </a:r>
            <a:r>
              <a:rPr sz="1100" i="1" spc="90" dirty="0">
                <a:latin typeface="Georgia"/>
                <a:cs typeface="Georgia"/>
              </a:rPr>
              <a:t> </a:t>
            </a:r>
            <a:r>
              <a:rPr sz="1100" i="1" spc="-25" dirty="0">
                <a:latin typeface="DejaVu Sans Condensed"/>
                <a:cs typeface="DejaVu Sans Condensed"/>
              </a:rPr>
              <a:t>|</a:t>
            </a:r>
            <a:r>
              <a:rPr sz="1100" i="1" spc="-25" dirty="0">
                <a:latin typeface="Georgia"/>
                <a:cs typeface="Georgia"/>
              </a:rPr>
              <a:t>X</a:t>
            </a:r>
            <a:r>
              <a:rPr sz="1100" i="1" dirty="0">
                <a:latin typeface="Georgia"/>
                <a:cs typeface="Georgia"/>
              </a:rPr>
              <a:t>	</a:t>
            </a:r>
            <a:r>
              <a:rPr sz="1100" spc="-50" dirty="0">
                <a:latin typeface="LM Roman 10"/>
                <a:cs typeface="LM Roman 10"/>
              </a:rPr>
              <a:t>)</a:t>
            </a:r>
            <a:r>
              <a:rPr sz="1100" dirty="0">
                <a:latin typeface="LM Roman 10"/>
                <a:cs typeface="LM Roman 10"/>
              </a:rPr>
              <a:t>	</a:t>
            </a:r>
            <a:r>
              <a:rPr sz="1100" b="1" i="1" dirty="0">
                <a:latin typeface="LM Roman 10"/>
                <a:cs typeface="LM Roman 10"/>
              </a:rPr>
              <a:t>(chain</a:t>
            </a:r>
            <a:r>
              <a:rPr sz="1100" b="1" i="1" spc="-45" dirty="0">
                <a:latin typeface="LM Roman 10"/>
                <a:cs typeface="LM Roman 10"/>
              </a:rPr>
              <a:t> </a:t>
            </a:r>
            <a:r>
              <a:rPr sz="1100" b="1" i="1" spc="-10" dirty="0">
                <a:latin typeface="LM Roman 10"/>
                <a:cs typeface="LM Roman 10"/>
              </a:rPr>
              <a:t>rule)</a:t>
            </a:r>
            <a:endParaRPr sz="1100">
              <a:latin typeface="LM Roman 10"/>
              <a:cs typeface="LM Roman 10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3121507"/>
            <a:ext cx="5760085" cy="118745"/>
            <a:chOff x="0" y="3121507"/>
            <a:chExt cx="5760085" cy="118745"/>
          </a:xfrm>
        </p:grpSpPr>
        <p:sp>
          <p:nvSpPr>
            <p:cNvPr id="15" name="object 15"/>
            <p:cNvSpPr/>
            <p:nvPr/>
          </p:nvSpPr>
          <p:spPr>
            <a:xfrm>
              <a:off x="0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80004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10" dirty="0"/>
              <a:t>10</a:t>
            </a:fld>
            <a:r>
              <a:rPr spc="-10" dirty="0"/>
              <a:t>/86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Mitesh</a:t>
            </a:r>
            <a:r>
              <a:rPr spc="-10" dirty="0"/>
              <a:t> </a:t>
            </a:r>
            <a:r>
              <a:rPr dirty="0"/>
              <a:t>M.</a:t>
            </a:r>
            <a:r>
              <a:rPr spc="-10" dirty="0"/>
              <a:t> Khapra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CS7015</a:t>
            </a:r>
            <a:r>
              <a:rPr spc="-10" dirty="0"/>
              <a:t> </a:t>
            </a:r>
            <a:r>
              <a:rPr dirty="0"/>
              <a:t>(Deep</a:t>
            </a:r>
            <a:r>
              <a:rPr spc="-5" dirty="0"/>
              <a:t> </a:t>
            </a:r>
            <a:r>
              <a:rPr dirty="0"/>
              <a:t>Learning)</a:t>
            </a:r>
            <a:r>
              <a:rPr spc="-5" dirty="0"/>
              <a:t> </a:t>
            </a:r>
            <a:r>
              <a:rPr dirty="0"/>
              <a:t>:</a:t>
            </a:r>
            <a:r>
              <a:rPr spc="75" dirty="0"/>
              <a:t> </a:t>
            </a:r>
            <a:r>
              <a:rPr dirty="0"/>
              <a:t>Lecture</a:t>
            </a:r>
            <a:r>
              <a:rPr spc="-5" dirty="0"/>
              <a:t> </a:t>
            </a:r>
            <a:r>
              <a:rPr spc="-2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40004" y="515886"/>
          <a:ext cx="2199004" cy="1979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6890"/>
                <a:gridCol w="516890"/>
                <a:gridCol w="360044"/>
                <a:gridCol w="805180"/>
              </a:tblGrid>
              <a:tr h="176530">
                <a:tc>
                  <a:txBody>
                    <a:bodyPr/>
                    <a:lstStyle/>
                    <a:p>
                      <a:pPr marL="78105">
                        <a:lnSpc>
                          <a:spcPts val="1190"/>
                        </a:lnSpc>
                      </a:pPr>
                      <a:r>
                        <a:rPr sz="1100" i="1" spc="10" dirty="0">
                          <a:latin typeface="Georgia"/>
                          <a:cs typeface="Georgia"/>
                        </a:rPr>
                        <a:t>A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90"/>
                        </a:lnSpc>
                      </a:pPr>
                      <a:r>
                        <a:rPr sz="1100" i="1" spc="50" dirty="0">
                          <a:latin typeface="Georgia"/>
                          <a:cs typeface="Georgia"/>
                        </a:rPr>
                        <a:t>B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90"/>
                        </a:lnSpc>
                      </a:pPr>
                      <a:r>
                        <a:rPr sz="1100" i="1" dirty="0">
                          <a:latin typeface="Georgia"/>
                          <a:cs typeface="Georgia"/>
                        </a:rPr>
                        <a:t>P</a:t>
                      </a:r>
                      <a:r>
                        <a:rPr sz="1100" i="1" spc="-9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spc="-25" dirty="0">
                          <a:latin typeface="LM Roman 10"/>
                          <a:cs typeface="LM Roman 10"/>
                        </a:rPr>
                        <a:t>(</a:t>
                      </a:r>
                      <a:r>
                        <a:rPr sz="1100" i="1" spc="-25" dirty="0">
                          <a:latin typeface="Georgia"/>
                          <a:cs typeface="Georgia"/>
                        </a:rPr>
                        <a:t>A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1190"/>
                        </a:lnSpc>
                      </a:pPr>
                      <a:r>
                        <a:rPr sz="1100" dirty="0">
                          <a:latin typeface="LM Roman 10"/>
                          <a:cs typeface="LM Roman 10"/>
                        </a:rPr>
                        <a:t>=</a:t>
                      </a:r>
                      <a:r>
                        <a:rPr sz="1100" spc="-70" dirty="0">
                          <a:latin typeface="LM Roman 10"/>
                          <a:cs typeface="LM Roman 10"/>
                        </a:rPr>
                        <a:t> </a:t>
                      </a:r>
                      <a:r>
                        <a:rPr sz="1100" i="1" spc="-35" dirty="0">
                          <a:latin typeface="Georgia"/>
                          <a:cs typeface="Georgia"/>
                        </a:rPr>
                        <a:t>a,</a:t>
                      </a:r>
                      <a:r>
                        <a:rPr sz="1100" i="1" spc="-8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i="1" spc="100" dirty="0">
                          <a:latin typeface="Georgia"/>
                          <a:cs typeface="Georgia"/>
                        </a:rPr>
                        <a:t>B</a:t>
                      </a:r>
                      <a:r>
                        <a:rPr sz="1100" i="1" spc="9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dirty="0">
                          <a:latin typeface="LM Roman 10"/>
                          <a:cs typeface="LM Roman 10"/>
                        </a:rPr>
                        <a:t>=</a:t>
                      </a:r>
                      <a:r>
                        <a:rPr sz="1100" spc="-65" dirty="0">
                          <a:latin typeface="LM Roman 10"/>
                          <a:cs typeface="LM Roman 10"/>
                        </a:rPr>
                        <a:t> </a:t>
                      </a:r>
                      <a:r>
                        <a:rPr sz="1100" i="1" spc="-25" dirty="0">
                          <a:latin typeface="Georgia"/>
                          <a:cs typeface="Georgia"/>
                        </a:rPr>
                        <a:t>b</a:t>
                      </a:r>
                      <a:r>
                        <a:rPr sz="1100" spc="-25" dirty="0">
                          <a:latin typeface="LM Roman 10"/>
                          <a:cs typeface="LM Roman 10"/>
                        </a:rPr>
                        <a:t>)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3990">
                <a:tc>
                  <a:txBody>
                    <a:bodyPr/>
                    <a:lstStyle/>
                    <a:p>
                      <a:pPr marL="78105">
                        <a:lnSpc>
                          <a:spcPts val="1190"/>
                        </a:lnSpc>
                      </a:pPr>
                      <a:r>
                        <a:rPr sz="1100" spc="-20" dirty="0">
                          <a:latin typeface="LM Roman 10"/>
                          <a:cs typeface="LM Roman 10"/>
                        </a:rPr>
                        <a:t>High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90"/>
                        </a:lnSpc>
                      </a:pPr>
                      <a:r>
                        <a:rPr sz="1100" spc="-20" dirty="0">
                          <a:latin typeface="LM Roman 10"/>
                          <a:cs typeface="LM Roman 10"/>
                        </a:rPr>
                        <a:t>High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78105">
                        <a:lnSpc>
                          <a:spcPts val="1190"/>
                        </a:lnSpc>
                      </a:pPr>
                      <a:r>
                        <a:rPr sz="1100" spc="-25" dirty="0">
                          <a:latin typeface="LM Roman 10"/>
                          <a:cs typeface="LM Roman 10"/>
                        </a:rPr>
                        <a:t>0.3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71450">
                <a:tc>
                  <a:txBody>
                    <a:bodyPr/>
                    <a:lstStyle/>
                    <a:p>
                      <a:pPr marL="78105">
                        <a:lnSpc>
                          <a:spcPts val="1170"/>
                        </a:lnSpc>
                      </a:pPr>
                      <a:r>
                        <a:rPr sz="1100" spc="-20" dirty="0">
                          <a:latin typeface="LM Roman 10"/>
                          <a:cs typeface="LM Roman 10"/>
                        </a:rPr>
                        <a:t>High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70"/>
                        </a:lnSpc>
                      </a:pPr>
                      <a:r>
                        <a:rPr sz="1100" spc="-25" dirty="0">
                          <a:latin typeface="LM Roman 10"/>
                          <a:cs typeface="LM Roman 10"/>
                        </a:rPr>
                        <a:t>Low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78105">
                        <a:lnSpc>
                          <a:spcPts val="1170"/>
                        </a:lnSpc>
                      </a:pPr>
                      <a:r>
                        <a:rPr sz="1100" spc="-20" dirty="0">
                          <a:latin typeface="LM Roman 10"/>
                          <a:cs typeface="LM Roman 10"/>
                        </a:rPr>
                        <a:t>0.25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71450">
                <a:tc>
                  <a:txBody>
                    <a:bodyPr/>
                    <a:lstStyle/>
                    <a:p>
                      <a:pPr marL="78105">
                        <a:lnSpc>
                          <a:spcPts val="1170"/>
                        </a:lnSpc>
                      </a:pPr>
                      <a:r>
                        <a:rPr sz="1100" spc="-25" dirty="0">
                          <a:latin typeface="LM Roman 10"/>
                          <a:cs typeface="LM Roman 10"/>
                        </a:rPr>
                        <a:t>Low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70"/>
                        </a:lnSpc>
                      </a:pPr>
                      <a:r>
                        <a:rPr sz="1100" spc="-20" dirty="0">
                          <a:latin typeface="LM Roman 10"/>
                          <a:cs typeface="LM Roman 10"/>
                        </a:rPr>
                        <a:t>High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78105">
                        <a:lnSpc>
                          <a:spcPts val="1170"/>
                        </a:lnSpc>
                      </a:pPr>
                      <a:r>
                        <a:rPr sz="1100" spc="-20" dirty="0">
                          <a:latin typeface="LM Roman 10"/>
                          <a:cs typeface="LM Roman 10"/>
                        </a:rPr>
                        <a:t>0.35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89865">
                <a:tc>
                  <a:txBody>
                    <a:bodyPr/>
                    <a:lstStyle/>
                    <a:p>
                      <a:pPr marL="78105">
                        <a:lnSpc>
                          <a:spcPts val="1170"/>
                        </a:lnSpc>
                      </a:pPr>
                      <a:r>
                        <a:rPr sz="1100" spc="-25" dirty="0">
                          <a:latin typeface="LM Roman 10"/>
                          <a:cs typeface="LM Roman 10"/>
                        </a:rPr>
                        <a:t>Low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70"/>
                        </a:lnSpc>
                      </a:pPr>
                      <a:r>
                        <a:rPr sz="1100" spc="-25" dirty="0">
                          <a:latin typeface="LM Roman 10"/>
                          <a:cs typeface="LM Roman 10"/>
                        </a:rPr>
                        <a:t>Low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78105">
                        <a:lnSpc>
                          <a:spcPts val="1170"/>
                        </a:lnSpc>
                      </a:pPr>
                      <a:r>
                        <a:rPr sz="1100" spc="-25" dirty="0">
                          <a:latin typeface="LM Roman 10"/>
                          <a:cs typeface="LM Roman 10"/>
                        </a:rPr>
                        <a:t>0.1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91770">
                <a:tc>
                  <a:txBody>
                    <a:bodyPr/>
                    <a:lstStyle/>
                    <a:p>
                      <a:pPr marL="78105">
                        <a:lnSpc>
                          <a:spcPts val="1310"/>
                        </a:lnSpc>
                      </a:pPr>
                      <a:r>
                        <a:rPr sz="1100" i="1" spc="10" dirty="0">
                          <a:latin typeface="Georgia"/>
                          <a:cs typeface="Georgia"/>
                        </a:rPr>
                        <a:t>A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78105">
                        <a:lnSpc>
                          <a:spcPts val="1310"/>
                        </a:lnSpc>
                      </a:pPr>
                      <a:r>
                        <a:rPr sz="1100" i="1" dirty="0">
                          <a:latin typeface="Georgia"/>
                          <a:cs typeface="Georgia"/>
                        </a:rPr>
                        <a:t>P</a:t>
                      </a:r>
                      <a:r>
                        <a:rPr sz="1100" i="1" spc="-10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dirty="0">
                          <a:latin typeface="LM Roman 10"/>
                          <a:cs typeface="LM Roman 10"/>
                        </a:rPr>
                        <a:t>(</a:t>
                      </a:r>
                      <a:r>
                        <a:rPr sz="1100" i="1" dirty="0">
                          <a:latin typeface="Georgia"/>
                          <a:cs typeface="Georgia"/>
                        </a:rPr>
                        <a:t>A</a:t>
                      </a:r>
                      <a:r>
                        <a:rPr sz="1100" i="1" spc="6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dirty="0">
                          <a:latin typeface="LM Roman 10"/>
                          <a:cs typeface="LM Roman 10"/>
                        </a:rPr>
                        <a:t>=</a:t>
                      </a:r>
                      <a:r>
                        <a:rPr sz="1100" spc="-30" dirty="0">
                          <a:latin typeface="LM Roman 10"/>
                          <a:cs typeface="LM Roman 10"/>
                        </a:rPr>
                        <a:t> </a:t>
                      </a:r>
                      <a:r>
                        <a:rPr sz="1100" i="1" spc="-25" dirty="0">
                          <a:latin typeface="Georgia"/>
                          <a:cs typeface="Georgia"/>
                        </a:rPr>
                        <a:t>a</a:t>
                      </a:r>
                      <a:r>
                        <a:rPr sz="1100" spc="-25" dirty="0">
                          <a:latin typeface="LM Roman 10"/>
                          <a:cs typeface="LM Roman 10"/>
                        </a:rPr>
                        <a:t>)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73990">
                <a:tc>
                  <a:txBody>
                    <a:bodyPr/>
                    <a:lstStyle/>
                    <a:p>
                      <a:pPr marL="78105">
                        <a:lnSpc>
                          <a:spcPts val="1190"/>
                        </a:lnSpc>
                      </a:pPr>
                      <a:r>
                        <a:rPr sz="1100" spc="-20" dirty="0">
                          <a:latin typeface="LM Roman 10"/>
                          <a:cs typeface="LM Roman 10"/>
                        </a:rPr>
                        <a:t>High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78105">
                        <a:lnSpc>
                          <a:spcPts val="1190"/>
                        </a:lnSpc>
                      </a:pPr>
                      <a:r>
                        <a:rPr sz="1100" spc="-20" dirty="0">
                          <a:latin typeface="LM Roman 10"/>
                          <a:cs typeface="LM Roman 10"/>
                        </a:rPr>
                        <a:t>0.55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89865">
                <a:tc>
                  <a:txBody>
                    <a:bodyPr/>
                    <a:lstStyle/>
                    <a:p>
                      <a:pPr marL="78105">
                        <a:lnSpc>
                          <a:spcPts val="1170"/>
                        </a:lnSpc>
                      </a:pPr>
                      <a:r>
                        <a:rPr sz="1100" spc="-25" dirty="0">
                          <a:latin typeface="LM Roman 10"/>
                          <a:cs typeface="LM Roman 10"/>
                        </a:rPr>
                        <a:t>Low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78105">
                        <a:lnSpc>
                          <a:spcPts val="1170"/>
                        </a:lnSpc>
                      </a:pPr>
                      <a:r>
                        <a:rPr sz="1100" spc="-20" dirty="0">
                          <a:latin typeface="LM Roman 10"/>
                          <a:cs typeface="LM Roman 10"/>
                        </a:rPr>
                        <a:t>0.45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marL="78105">
                        <a:lnSpc>
                          <a:spcPts val="1310"/>
                        </a:lnSpc>
                      </a:pPr>
                      <a:r>
                        <a:rPr sz="1100" i="1" spc="50" dirty="0">
                          <a:latin typeface="Georgia"/>
                          <a:cs typeface="Georgia"/>
                        </a:rPr>
                        <a:t>B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78105">
                        <a:lnSpc>
                          <a:spcPts val="1310"/>
                        </a:lnSpc>
                      </a:pPr>
                      <a:r>
                        <a:rPr sz="1100" i="1" dirty="0">
                          <a:latin typeface="Georgia"/>
                          <a:cs typeface="Georgia"/>
                        </a:rPr>
                        <a:t>P</a:t>
                      </a:r>
                      <a:r>
                        <a:rPr sz="1100" i="1" spc="-9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dirty="0">
                          <a:latin typeface="LM Roman 10"/>
                          <a:cs typeface="LM Roman 10"/>
                        </a:rPr>
                        <a:t>(</a:t>
                      </a:r>
                      <a:r>
                        <a:rPr sz="1100" i="1" dirty="0">
                          <a:latin typeface="Georgia"/>
                          <a:cs typeface="Georgia"/>
                        </a:rPr>
                        <a:t>B</a:t>
                      </a:r>
                      <a:r>
                        <a:rPr sz="1100" i="1" spc="13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dirty="0">
                          <a:latin typeface="LM Roman 10"/>
                          <a:cs typeface="LM Roman 10"/>
                        </a:rPr>
                        <a:t>=</a:t>
                      </a:r>
                      <a:r>
                        <a:rPr sz="1100" spc="-25" dirty="0">
                          <a:latin typeface="LM Roman 10"/>
                          <a:cs typeface="LM Roman 10"/>
                        </a:rPr>
                        <a:t> </a:t>
                      </a:r>
                      <a:r>
                        <a:rPr sz="1100" i="1" spc="-25" dirty="0">
                          <a:latin typeface="Georgia"/>
                          <a:cs typeface="Georgia"/>
                        </a:rPr>
                        <a:t>a</a:t>
                      </a:r>
                      <a:r>
                        <a:rPr sz="1100" spc="-25" dirty="0">
                          <a:latin typeface="LM Roman 10"/>
                          <a:cs typeface="LM Roman 10"/>
                        </a:rPr>
                        <a:t>)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73990">
                <a:tc>
                  <a:txBody>
                    <a:bodyPr/>
                    <a:lstStyle/>
                    <a:p>
                      <a:pPr marL="78105">
                        <a:lnSpc>
                          <a:spcPts val="1190"/>
                        </a:lnSpc>
                      </a:pPr>
                      <a:r>
                        <a:rPr sz="1100" spc="-20" dirty="0">
                          <a:latin typeface="LM Roman 10"/>
                          <a:cs typeface="LM Roman 10"/>
                        </a:rPr>
                        <a:t>High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78105">
                        <a:lnSpc>
                          <a:spcPts val="1190"/>
                        </a:lnSpc>
                      </a:pPr>
                      <a:r>
                        <a:rPr sz="1100" spc="-20" dirty="0">
                          <a:latin typeface="LM Roman 10"/>
                          <a:cs typeface="LM Roman 10"/>
                        </a:rPr>
                        <a:t>0.65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78105">
                        <a:lnSpc>
                          <a:spcPts val="1170"/>
                        </a:lnSpc>
                      </a:pPr>
                      <a:r>
                        <a:rPr sz="1100" spc="-25" dirty="0">
                          <a:latin typeface="LM Roman 10"/>
                          <a:cs typeface="LM Roman 10"/>
                        </a:rPr>
                        <a:t>Low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78105">
                        <a:lnSpc>
                          <a:spcPts val="1170"/>
                        </a:lnSpc>
                      </a:pPr>
                      <a:r>
                        <a:rPr sz="1100" spc="-20" dirty="0">
                          <a:latin typeface="LM Roman 10"/>
                          <a:cs typeface="LM Roman 10"/>
                        </a:rPr>
                        <a:t>0.35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83269" y="280846"/>
            <a:ext cx="264160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pc="-25" dirty="0"/>
              <a:t>From</a:t>
            </a:r>
            <a:r>
              <a:rPr spc="-60" dirty="0"/>
              <a:t> </a:t>
            </a:r>
            <a:r>
              <a:rPr dirty="0"/>
              <a:t>Joint</a:t>
            </a:r>
            <a:r>
              <a:rPr spc="-55" dirty="0"/>
              <a:t> </a:t>
            </a:r>
            <a:r>
              <a:rPr dirty="0"/>
              <a:t>Distributions</a:t>
            </a:r>
            <a:r>
              <a:rPr spc="-60" dirty="0"/>
              <a:t> </a:t>
            </a:r>
            <a:r>
              <a:rPr dirty="0"/>
              <a:t>to</a:t>
            </a:r>
            <a:r>
              <a:rPr spc="-55" dirty="0"/>
              <a:t> </a:t>
            </a:r>
            <a:r>
              <a:rPr spc="-10" dirty="0"/>
              <a:t>Marginal Distributions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40558" y="748436"/>
            <a:ext cx="63233" cy="6323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40558" y="1130541"/>
            <a:ext cx="63233" cy="6323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952875" y="1656840"/>
            <a:ext cx="13144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60" dirty="0">
                <a:latin typeface="DejaVu Sans"/>
                <a:cs typeface="DejaVu Sans"/>
              </a:rPr>
              <a:t>∀</a:t>
            </a:r>
            <a:r>
              <a:rPr sz="800" i="1" spc="-60" dirty="0">
                <a:latin typeface="Georgia"/>
                <a:cs typeface="Georgia"/>
              </a:rPr>
              <a:t>b</a:t>
            </a:r>
            <a:endParaRPr sz="800">
              <a:latin typeface="Georgia"/>
              <a:cs typeface="Georgi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40558" y="2277363"/>
            <a:ext cx="63233" cy="6323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088853" y="2630460"/>
            <a:ext cx="10668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60" dirty="0">
                <a:latin typeface="Georgia"/>
                <a:cs typeface="Georgia"/>
              </a:rPr>
              <a:t>B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47657" y="662951"/>
            <a:ext cx="2798445" cy="23323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 marR="177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LM Roman 10"/>
                <a:cs typeface="LM Roman 10"/>
              </a:rPr>
              <a:t>Suppose</a:t>
            </a:r>
            <a:r>
              <a:rPr sz="1100" spc="-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we are given a joint distribtion </a:t>
            </a:r>
            <a:r>
              <a:rPr sz="1100" spc="-20" dirty="0">
                <a:latin typeface="LM Roman 10"/>
                <a:cs typeface="LM Roman 10"/>
              </a:rPr>
              <a:t>over </a:t>
            </a:r>
            <a:r>
              <a:rPr sz="1100" spc="-10" dirty="0">
                <a:latin typeface="LM Roman 10"/>
                <a:cs typeface="LM Roman 10"/>
              </a:rPr>
              <a:t>two</a:t>
            </a:r>
            <a:r>
              <a:rPr sz="1100" spc="-2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random</a:t>
            </a:r>
            <a:r>
              <a:rPr sz="1100" spc="-1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variables</a:t>
            </a:r>
            <a:r>
              <a:rPr sz="1100" spc="-15" dirty="0">
                <a:latin typeface="LM Roman 10"/>
                <a:cs typeface="LM Roman 10"/>
              </a:rPr>
              <a:t> </a:t>
            </a:r>
            <a:r>
              <a:rPr sz="1100" i="1" dirty="0">
                <a:latin typeface="Georgia"/>
                <a:cs typeface="Georgia"/>
              </a:rPr>
              <a:t>A</a:t>
            </a:r>
            <a:r>
              <a:rPr sz="1100" dirty="0">
                <a:latin typeface="LM Roman 10"/>
                <a:cs typeface="LM Roman 10"/>
              </a:rPr>
              <a:t>,</a:t>
            </a:r>
            <a:r>
              <a:rPr sz="1100" spc="-15" dirty="0">
                <a:latin typeface="LM Roman 10"/>
                <a:cs typeface="LM Roman 10"/>
              </a:rPr>
              <a:t> </a:t>
            </a:r>
            <a:r>
              <a:rPr sz="1100" i="1" spc="50" dirty="0">
                <a:latin typeface="Georgia"/>
                <a:cs typeface="Georgia"/>
              </a:rPr>
              <a:t>B</a:t>
            </a:r>
            <a:endParaRPr sz="1100">
              <a:latin typeface="Georgia"/>
              <a:cs typeface="Georgia"/>
            </a:endParaRPr>
          </a:p>
          <a:p>
            <a:pPr marL="25400" marR="17780">
              <a:lnSpc>
                <a:spcPct val="102600"/>
              </a:lnSpc>
              <a:spcBef>
                <a:spcPts val="300"/>
              </a:spcBef>
            </a:pPr>
            <a:r>
              <a:rPr sz="1100" spc="-10" dirty="0">
                <a:latin typeface="LM Roman 10"/>
                <a:cs typeface="LM Roman 10"/>
              </a:rPr>
              <a:t>The</a:t>
            </a:r>
            <a:r>
              <a:rPr sz="1100" spc="-5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marginal</a:t>
            </a:r>
            <a:r>
              <a:rPr sz="1100" spc="-5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distributions</a:t>
            </a:r>
            <a:r>
              <a:rPr sz="1100" spc="-5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of</a:t>
            </a:r>
            <a:r>
              <a:rPr sz="1100" spc="-55" dirty="0">
                <a:latin typeface="LM Roman 10"/>
                <a:cs typeface="LM Roman 10"/>
              </a:rPr>
              <a:t> </a:t>
            </a:r>
            <a:r>
              <a:rPr sz="1100" i="1" spc="70" dirty="0">
                <a:latin typeface="Georgia"/>
                <a:cs typeface="Georgia"/>
              </a:rPr>
              <a:t>A</a:t>
            </a:r>
            <a:r>
              <a:rPr sz="1100" i="1" spc="50" dirty="0">
                <a:latin typeface="Georgia"/>
                <a:cs typeface="Georgia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and</a:t>
            </a:r>
            <a:r>
              <a:rPr sz="1100" spc="-55" dirty="0">
                <a:latin typeface="LM Roman 10"/>
                <a:cs typeface="LM Roman 10"/>
              </a:rPr>
              <a:t> </a:t>
            </a:r>
            <a:r>
              <a:rPr sz="1100" i="1" spc="100" dirty="0">
                <a:latin typeface="Georgia"/>
                <a:cs typeface="Georgia"/>
              </a:rPr>
              <a:t>B</a:t>
            </a:r>
            <a:r>
              <a:rPr sz="1100" i="1" spc="105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can</a:t>
            </a:r>
            <a:r>
              <a:rPr sz="1100" spc="-50" dirty="0">
                <a:latin typeface="LM Roman 10"/>
                <a:cs typeface="LM Roman 10"/>
              </a:rPr>
              <a:t> </a:t>
            </a:r>
            <a:r>
              <a:rPr sz="1100" spc="-25" dirty="0">
                <a:latin typeface="LM Roman 10"/>
                <a:cs typeface="LM Roman 10"/>
              </a:rPr>
              <a:t>be </a:t>
            </a:r>
            <a:r>
              <a:rPr sz="1100" dirty="0">
                <a:latin typeface="LM Roman 10"/>
                <a:cs typeface="LM Roman 10"/>
              </a:rPr>
              <a:t>computed</a:t>
            </a:r>
            <a:r>
              <a:rPr sz="1100" spc="-55" dirty="0">
                <a:latin typeface="LM Roman 10"/>
                <a:cs typeface="LM Roman 10"/>
              </a:rPr>
              <a:t> </a:t>
            </a:r>
            <a:r>
              <a:rPr sz="1100" spc="-25" dirty="0">
                <a:latin typeface="LM Roman 10"/>
                <a:cs typeface="LM Roman 10"/>
              </a:rPr>
              <a:t>as</a:t>
            </a:r>
            <a:endParaRPr sz="1100">
              <a:latin typeface="LM Roman 10"/>
              <a:cs typeface="LM Roman 10"/>
            </a:endParaRPr>
          </a:p>
          <a:p>
            <a:pPr algn="ctr">
              <a:lnSpc>
                <a:spcPct val="100000"/>
              </a:lnSpc>
              <a:spcBef>
                <a:spcPts val="515"/>
              </a:spcBef>
            </a:pPr>
            <a:r>
              <a:rPr sz="1100" i="1" dirty="0">
                <a:latin typeface="Georgia"/>
                <a:cs typeface="Georgia"/>
              </a:rPr>
              <a:t>P</a:t>
            </a:r>
            <a:r>
              <a:rPr sz="1100" i="1" spc="-110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(</a:t>
            </a:r>
            <a:r>
              <a:rPr sz="1100" i="1" dirty="0">
                <a:latin typeface="Georgia"/>
                <a:cs typeface="Georgia"/>
              </a:rPr>
              <a:t>A</a:t>
            </a:r>
            <a:r>
              <a:rPr sz="1100" i="1" spc="50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=</a:t>
            </a:r>
            <a:r>
              <a:rPr sz="1100" spc="-45" dirty="0">
                <a:latin typeface="LM Roman 10"/>
                <a:cs typeface="LM Roman 10"/>
              </a:rPr>
              <a:t> </a:t>
            </a:r>
            <a:r>
              <a:rPr sz="1100" i="1" spc="-30" dirty="0">
                <a:latin typeface="Georgia"/>
                <a:cs typeface="Georgia"/>
              </a:rPr>
              <a:t>a</a:t>
            </a:r>
            <a:r>
              <a:rPr sz="1100" spc="-30" dirty="0">
                <a:latin typeface="LM Roman 10"/>
                <a:cs typeface="LM Roman 10"/>
              </a:rPr>
              <a:t>)</a:t>
            </a:r>
            <a:r>
              <a:rPr sz="1100" spc="-5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=</a:t>
            </a:r>
            <a:r>
              <a:rPr sz="1100" spc="-50" dirty="0">
                <a:latin typeface="LM Roman 10"/>
                <a:cs typeface="LM Roman 10"/>
              </a:rPr>
              <a:t> </a:t>
            </a:r>
            <a:r>
              <a:rPr sz="1650" spc="1455" baseline="53030" dirty="0">
                <a:latin typeface="Trebuchet MS"/>
                <a:cs typeface="Trebuchet MS"/>
              </a:rPr>
              <a:t>Σ</a:t>
            </a:r>
            <a:r>
              <a:rPr sz="1650" spc="-209" baseline="53030" dirty="0">
                <a:latin typeface="Trebuchet MS"/>
                <a:cs typeface="Trebuchet MS"/>
              </a:rPr>
              <a:t> </a:t>
            </a:r>
            <a:r>
              <a:rPr sz="1100" i="1" dirty="0">
                <a:latin typeface="Georgia"/>
                <a:cs typeface="Georgia"/>
              </a:rPr>
              <a:t>P</a:t>
            </a:r>
            <a:r>
              <a:rPr sz="1100" i="1" spc="-105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(</a:t>
            </a:r>
            <a:r>
              <a:rPr sz="1100" i="1" dirty="0">
                <a:latin typeface="Georgia"/>
                <a:cs typeface="Georgia"/>
              </a:rPr>
              <a:t>A</a:t>
            </a:r>
            <a:r>
              <a:rPr sz="1100" i="1" spc="50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=</a:t>
            </a:r>
            <a:r>
              <a:rPr sz="1100" spc="-50" dirty="0">
                <a:latin typeface="LM Roman 10"/>
                <a:cs typeface="LM Roman 10"/>
              </a:rPr>
              <a:t> </a:t>
            </a:r>
            <a:r>
              <a:rPr sz="1100" i="1" spc="-35" dirty="0">
                <a:latin typeface="Georgia"/>
                <a:cs typeface="Georgia"/>
              </a:rPr>
              <a:t>a,</a:t>
            </a:r>
            <a:r>
              <a:rPr sz="1100" i="1" spc="-75" dirty="0">
                <a:latin typeface="Georgia"/>
                <a:cs typeface="Georgia"/>
              </a:rPr>
              <a:t> </a:t>
            </a:r>
            <a:r>
              <a:rPr sz="1100" i="1" spc="100" dirty="0">
                <a:latin typeface="Georgia"/>
                <a:cs typeface="Georgia"/>
              </a:rPr>
              <a:t>B</a:t>
            </a:r>
            <a:r>
              <a:rPr sz="1100" i="1" spc="110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=</a:t>
            </a:r>
            <a:r>
              <a:rPr sz="1100" spc="-50" dirty="0">
                <a:latin typeface="LM Roman 10"/>
                <a:cs typeface="LM Roman 10"/>
              </a:rPr>
              <a:t> </a:t>
            </a:r>
            <a:r>
              <a:rPr sz="1100" i="1" spc="-25" dirty="0">
                <a:latin typeface="Georgia"/>
                <a:cs typeface="Georgia"/>
              </a:rPr>
              <a:t>b</a:t>
            </a:r>
            <a:r>
              <a:rPr sz="1100" spc="-25" dirty="0">
                <a:latin typeface="LM Roman 10"/>
                <a:cs typeface="LM Roman 10"/>
              </a:rPr>
              <a:t>)</a:t>
            </a:r>
            <a:endParaRPr sz="1100">
              <a:latin typeface="LM Roman 10"/>
              <a:cs typeface="LM Roman 10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100">
              <a:latin typeface="LM Roman 10"/>
              <a:cs typeface="LM Roman 10"/>
            </a:endParaRPr>
          </a:p>
          <a:p>
            <a:pPr marL="5080" algn="ctr">
              <a:lnSpc>
                <a:spcPct val="100000"/>
              </a:lnSpc>
            </a:pPr>
            <a:r>
              <a:rPr sz="1100" i="1" dirty="0">
                <a:latin typeface="Georgia"/>
                <a:cs typeface="Georgia"/>
              </a:rPr>
              <a:t>P</a:t>
            </a:r>
            <a:r>
              <a:rPr sz="1100" i="1" spc="-110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(</a:t>
            </a:r>
            <a:r>
              <a:rPr sz="1100" i="1" dirty="0">
                <a:latin typeface="Georgia"/>
                <a:cs typeface="Georgia"/>
              </a:rPr>
              <a:t>B</a:t>
            </a:r>
            <a:r>
              <a:rPr sz="1100" i="1" spc="114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=</a:t>
            </a:r>
            <a:r>
              <a:rPr sz="1100" spc="-45" dirty="0">
                <a:latin typeface="LM Roman 10"/>
                <a:cs typeface="LM Roman 10"/>
              </a:rPr>
              <a:t> </a:t>
            </a:r>
            <a:r>
              <a:rPr sz="1100" i="1" spc="-85" dirty="0">
                <a:latin typeface="Georgia"/>
                <a:cs typeface="Georgia"/>
              </a:rPr>
              <a:t>b</a:t>
            </a:r>
            <a:r>
              <a:rPr sz="1100" spc="-85" dirty="0">
                <a:latin typeface="LM Roman 10"/>
                <a:cs typeface="LM Roman 10"/>
              </a:rPr>
              <a:t>)</a:t>
            </a:r>
            <a:r>
              <a:rPr sz="1100" spc="-4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=</a:t>
            </a:r>
            <a:r>
              <a:rPr sz="1100" spc="-45" dirty="0">
                <a:latin typeface="LM Roman 10"/>
                <a:cs typeface="LM Roman 10"/>
              </a:rPr>
              <a:t> </a:t>
            </a:r>
            <a:r>
              <a:rPr sz="1650" spc="1455" baseline="53030" dirty="0">
                <a:latin typeface="Trebuchet MS"/>
                <a:cs typeface="Trebuchet MS"/>
              </a:rPr>
              <a:t>Σ</a:t>
            </a:r>
            <a:r>
              <a:rPr sz="1650" spc="-202" baseline="53030" dirty="0">
                <a:latin typeface="Trebuchet MS"/>
                <a:cs typeface="Trebuchet MS"/>
              </a:rPr>
              <a:t> </a:t>
            </a:r>
            <a:r>
              <a:rPr sz="1100" i="1" dirty="0">
                <a:latin typeface="Georgia"/>
                <a:cs typeface="Georgia"/>
              </a:rPr>
              <a:t>P</a:t>
            </a:r>
            <a:r>
              <a:rPr sz="1100" i="1" spc="-105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(</a:t>
            </a:r>
            <a:r>
              <a:rPr sz="1100" i="1" dirty="0">
                <a:latin typeface="Georgia"/>
                <a:cs typeface="Georgia"/>
              </a:rPr>
              <a:t>A</a:t>
            </a:r>
            <a:r>
              <a:rPr sz="1100" i="1" spc="55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=</a:t>
            </a:r>
            <a:r>
              <a:rPr sz="1100" spc="-50" dirty="0">
                <a:latin typeface="LM Roman 10"/>
                <a:cs typeface="LM Roman 10"/>
              </a:rPr>
              <a:t> </a:t>
            </a:r>
            <a:r>
              <a:rPr sz="1100" i="1" spc="-35" dirty="0">
                <a:latin typeface="Georgia"/>
                <a:cs typeface="Georgia"/>
              </a:rPr>
              <a:t>a,</a:t>
            </a:r>
            <a:r>
              <a:rPr sz="1100" i="1" spc="-70" dirty="0">
                <a:latin typeface="Georgia"/>
                <a:cs typeface="Georgia"/>
              </a:rPr>
              <a:t> </a:t>
            </a:r>
            <a:r>
              <a:rPr sz="1100" i="1" spc="100" dirty="0">
                <a:latin typeface="Georgia"/>
                <a:cs typeface="Georgia"/>
              </a:rPr>
              <a:t>B</a:t>
            </a:r>
            <a:r>
              <a:rPr sz="1100" i="1" spc="114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=</a:t>
            </a:r>
            <a:r>
              <a:rPr sz="1100" spc="-45" dirty="0">
                <a:latin typeface="LM Roman 10"/>
                <a:cs typeface="LM Roman 10"/>
              </a:rPr>
              <a:t> </a:t>
            </a:r>
            <a:r>
              <a:rPr sz="1100" i="1" spc="-25" dirty="0">
                <a:latin typeface="Georgia"/>
                <a:cs typeface="Georgia"/>
              </a:rPr>
              <a:t>b</a:t>
            </a:r>
            <a:r>
              <a:rPr sz="1100" spc="-25" dirty="0">
                <a:latin typeface="LM Roman 10"/>
                <a:cs typeface="LM Roman 10"/>
              </a:rPr>
              <a:t>)</a:t>
            </a:r>
            <a:endParaRPr sz="1100">
              <a:latin typeface="LM Roman 10"/>
              <a:cs typeface="LM Roman 10"/>
            </a:endParaRPr>
          </a:p>
          <a:p>
            <a:pPr marR="248285" algn="ctr">
              <a:lnSpc>
                <a:spcPct val="100000"/>
              </a:lnSpc>
              <a:spcBef>
                <a:spcPts val="320"/>
              </a:spcBef>
            </a:pPr>
            <a:r>
              <a:rPr sz="800" i="1" spc="-25" dirty="0">
                <a:latin typeface="DejaVu Sans"/>
                <a:cs typeface="DejaVu Sans"/>
              </a:rPr>
              <a:t>∀</a:t>
            </a:r>
            <a:r>
              <a:rPr sz="800" i="1" spc="-25" dirty="0">
                <a:latin typeface="Georgia"/>
                <a:cs typeface="Georgia"/>
              </a:rPr>
              <a:t>a</a:t>
            </a:r>
            <a:endParaRPr sz="800">
              <a:latin typeface="Georgia"/>
              <a:cs typeface="Georgia"/>
            </a:endParaRPr>
          </a:p>
          <a:p>
            <a:pPr marL="25400">
              <a:lnSpc>
                <a:spcPct val="100000"/>
              </a:lnSpc>
              <a:spcBef>
                <a:spcPts val="254"/>
              </a:spcBef>
            </a:pPr>
            <a:r>
              <a:rPr sz="1100" dirty="0">
                <a:latin typeface="LM Roman 10"/>
                <a:cs typeface="LM Roman 10"/>
              </a:rPr>
              <a:t>More</a:t>
            </a:r>
            <a:r>
              <a:rPr sz="1100" spc="-4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compactly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written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spc="-35" dirty="0">
                <a:latin typeface="LM Roman 10"/>
                <a:cs typeface="LM Roman 10"/>
              </a:rPr>
              <a:t>as</a:t>
            </a:r>
            <a:endParaRPr sz="1100">
              <a:latin typeface="LM Roman 10"/>
              <a:cs typeface="LM Roman 10"/>
            </a:endParaRPr>
          </a:p>
          <a:p>
            <a:pPr marL="7620" algn="ctr">
              <a:lnSpc>
                <a:spcPct val="100000"/>
              </a:lnSpc>
              <a:spcBef>
                <a:spcPts val="515"/>
              </a:spcBef>
            </a:pPr>
            <a:r>
              <a:rPr sz="1100" i="1" dirty="0">
                <a:latin typeface="Georgia"/>
                <a:cs typeface="Georgia"/>
              </a:rPr>
              <a:t>P</a:t>
            </a:r>
            <a:r>
              <a:rPr sz="1100" i="1" spc="-100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(</a:t>
            </a:r>
            <a:r>
              <a:rPr sz="1100" i="1" dirty="0">
                <a:latin typeface="Georgia"/>
                <a:cs typeface="Georgia"/>
              </a:rPr>
              <a:t>A</a:t>
            </a:r>
            <a:r>
              <a:rPr sz="1100" dirty="0">
                <a:latin typeface="LM Roman 10"/>
                <a:cs typeface="LM Roman 10"/>
              </a:rPr>
              <a:t>)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=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650" spc="1455" baseline="53030" dirty="0">
                <a:latin typeface="Trebuchet MS"/>
                <a:cs typeface="Trebuchet MS"/>
              </a:rPr>
              <a:t>Σ</a:t>
            </a:r>
            <a:r>
              <a:rPr sz="1650" spc="-187" baseline="53030" dirty="0">
                <a:latin typeface="Trebuchet MS"/>
                <a:cs typeface="Trebuchet MS"/>
              </a:rPr>
              <a:t> </a:t>
            </a:r>
            <a:r>
              <a:rPr sz="1100" i="1" dirty="0">
                <a:latin typeface="Georgia"/>
                <a:cs typeface="Georgia"/>
              </a:rPr>
              <a:t>P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(</a:t>
            </a:r>
            <a:r>
              <a:rPr sz="1100" i="1" dirty="0">
                <a:latin typeface="Georgia"/>
                <a:cs typeface="Georgia"/>
              </a:rPr>
              <a:t>A,</a:t>
            </a:r>
            <a:r>
              <a:rPr sz="1100" i="1" spc="-60" dirty="0">
                <a:latin typeface="Georgia"/>
                <a:cs typeface="Georgia"/>
              </a:rPr>
              <a:t> </a:t>
            </a:r>
            <a:r>
              <a:rPr sz="1100" i="1" spc="45" dirty="0">
                <a:latin typeface="Georgia"/>
                <a:cs typeface="Georgia"/>
              </a:rPr>
              <a:t>B</a:t>
            </a:r>
            <a:r>
              <a:rPr sz="1100" spc="45" dirty="0">
                <a:latin typeface="LM Roman 10"/>
                <a:cs typeface="LM Roman 10"/>
              </a:rPr>
              <a:t>)</a:t>
            </a:r>
            <a:endParaRPr sz="1100">
              <a:latin typeface="LM Roman 10"/>
              <a:cs typeface="LM Roman 10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100">
              <a:latin typeface="LM Roman 10"/>
              <a:cs typeface="LM Roman 10"/>
            </a:endParaRPr>
          </a:p>
          <a:p>
            <a:pPr algn="ctr">
              <a:lnSpc>
                <a:spcPct val="100000"/>
              </a:lnSpc>
            </a:pPr>
            <a:r>
              <a:rPr sz="1100" i="1" dirty="0">
                <a:latin typeface="Georgia"/>
                <a:cs typeface="Georgia"/>
              </a:rPr>
              <a:t>P</a:t>
            </a:r>
            <a:r>
              <a:rPr sz="1100" i="1" spc="-90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(</a:t>
            </a:r>
            <a:r>
              <a:rPr sz="1100" i="1" dirty="0">
                <a:latin typeface="Georgia"/>
                <a:cs typeface="Georgia"/>
              </a:rPr>
              <a:t>B</a:t>
            </a:r>
            <a:r>
              <a:rPr sz="1100" dirty="0">
                <a:latin typeface="LM Roman 10"/>
                <a:cs typeface="LM Roman 10"/>
              </a:rPr>
              <a:t>)</a:t>
            </a:r>
            <a:r>
              <a:rPr sz="1100" spc="-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=</a:t>
            </a:r>
            <a:r>
              <a:rPr sz="1100" spc="-5" dirty="0">
                <a:latin typeface="LM Roman 10"/>
                <a:cs typeface="LM Roman 10"/>
              </a:rPr>
              <a:t> </a:t>
            </a:r>
            <a:r>
              <a:rPr sz="1650" spc="1455" baseline="53030" dirty="0">
                <a:latin typeface="Trebuchet MS"/>
                <a:cs typeface="Trebuchet MS"/>
              </a:rPr>
              <a:t>Σ</a:t>
            </a:r>
            <a:r>
              <a:rPr sz="1650" spc="-165" baseline="53030" dirty="0">
                <a:latin typeface="Trebuchet MS"/>
                <a:cs typeface="Trebuchet MS"/>
              </a:rPr>
              <a:t> </a:t>
            </a:r>
            <a:r>
              <a:rPr sz="1100" i="1" dirty="0">
                <a:latin typeface="Georgia"/>
                <a:cs typeface="Georgia"/>
              </a:rPr>
              <a:t>P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(</a:t>
            </a:r>
            <a:r>
              <a:rPr sz="1100" i="1" dirty="0">
                <a:latin typeface="Georgia"/>
                <a:cs typeface="Georgia"/>
              </a:rPr>
              <a:t>A,</a:t>
            </a:r>
            <a:r>
              <a:rPr sz="1100" i="1" spc="-50" dirty="0">
                <a:latin typeface="Georgia"/>
                <a:cs typeface="Georgia"/>
              </a:rPr>
              <a:t> </a:t>
            </a:r>
            <a:r>
              <a:rPr sz="1100" i="1" spc="45" dirty="0">
                <a:latin typeface="Georgia"/>
                <a:cs typeface="Georgia"/>
              </a:rPr>
              <a:t>B</a:t>
            </a:r>
            <a:r>
              <a:rPr sz="1100" spc="45" dirty="0">
                <a:latin typeface="LM Roman 10"/>
                <a:cs typeface="LM Roman 10"/>
              </a:rPr>
              <a:t>)</a:t>
            </a:r>
            <a:endParaRPr sz="1100">
              <a:latin typeface="LM Roman 10"/>
              <a:cs typeface="LM Roman 10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121507"/>
            <a:ext cx="5760085" cy="118745"/>
            <a:chOff x="0" y="3121507"/>
            <a:chExt cx="5760085" cy="118745"/>
          </a:xfrm>
        </p:grpSpPr>
        <p:sp>
          <p:nvSpPr>
            <p:cNvPr id="11" name="object 11"/>
            <p:cNvSpPr/>
            <p:nvPr/>
          </p:nvSpPr>
          <p:spPr>
            <a:xfrm>
              <a:off x="0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80004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10" dirty="0"/>
              <a:t>11</a:t>
            </a:fld>
            <a:r>
              <a:rPr spc="-10" dirty="0"/>
              <a:t>/86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975305" y="3034162"/>
            <a:ext cx="155638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38455" algn="r">
              <a:lnSpc>
                <a:spcPts val="795"/>
              </a:lnSpc>
            </a:pPr>
            <a:r>
              <a:rPr sz="800" i="1" spc="40" dirty="0">
                <a:latin typeface="Georgia"/>
                <a:cs typeface="Georgia"/>
              </a:rPr>
              <a:t>A</a:t>
            </a:r>
            <a:endParaRPr sz="800">
              <a:latin typeface="Georgia"/>
              <a:cs typeface="Georgia"/>
            </a:endParaRPr>
          </a:p>
          <a:p>
            <a:pPr marL="12700">
              <a:lnSpc>
                <a:spcPts val="655"/>
              </a:lnSpc>
            </a:pPr>
            <a:r>
              <a:rPr sz="600" dirty="0">
                <a:solidFill>
                  <a:srgbClr val="FFFFFF"/>
                </a:solidFill>
                <a:latin typeface="LM Roman 6"/>
                <a:cs typeface="LM Roman 6"/>
              </a:rPr>
              <a:t>CS7015</a:t>
            </a:r>
            <a:r>
              <a:rPr sz="600" spc="-10" dirty="0">
                <a:solidFill>
                  <a:srgbClr val="FFFFFF"/>
                </a:solidFill>
                <a:latin typeface="LM Roman 6"/>
                <a:cs typeface="LM Roman 6"/>
              </a:rPr>
              <a:t> </a:t>
            </a:r>
            <a:r>
              <a:rPr sz="600" dirty="0">
                <a:solidFill>
                  <a:srgbClr val="FFFFFF"/>
                </a:solidFill>
                <a:latin typeface="LM Roman 6"/>
                <a:cs typeface="LM Roman 6"/>
              </a:rPr>
              <a:t>(Deep</a:t>
            </a:r>
            <a:r>
              <a:rPr sz="600" spc="-5" dirty="0">
                <a:solidFill>
                  <a:srgbClr val="FFFFFF"/>
                </a:solidFill>
                <a:latin typeface="LM Roman 6"/>
                <a:cs typeface="LM Roman 6"/>
              </a:rPr>
              <a:t> </a:t>
            </a:r>
            <a:r>
              <a:rPr sz="600" dirty="0">
                <a:solidFill>
                  <a:srgbClr val="FFFFFF"/>
                </a:solidFill>
                <a:latin typeface="LM Roman 6"/>
                <a:cs typeface="LM Roman 6"/>
              </a:rPr>
              <a:t>Learning)</a:t>
            </a:r>
            <a:r>
              <a:rPr sz="600" spc="-5" dirty="0">
                <a:solidFill>
                  <a:srgbClr val="FFFFFF"/>
                </a:solidFill>
                <a:latin typeface="LM Roman 6"/>
                <a:cs typeface="LM Roman 6"/>
              </a:rPr>
              <a:t> </a:t>
            </a:r>
            <a:r>
              <a:rPr sz="600" dirty="0">
                <a:solidFill>
                  <a:srgbClr val="FFFFFF"/>
                </a:solidFill>
                <a:latin typeface="LM Roman 6"/>
                <a:cs typeface="LM Roman 6"/>
              </a:rPr>
              <a:t>:</a:t>
            </a:r>
            <a:r>
              <a:rPr sz="600" spc="75" dirty="0">
                <a:solidFill>
                  <a:srgbClr val="FFFFFF"/>
                </a:solidFill>
                <a:latin typeface="LM Roman 6"/>
                <a:cs typeface="LM Roman 6"/>
              </a:rPr>
              <a:t> </a:t>
            </a:r>
            <a:r>
              <a:rPr sz="600" dirty="0">
                <a:solidFill>
                  <a:srgbClr val="FFFFFF"/>
                </a:solidFill>
                <a:latin typeface="LM Roman 6"/>
                <a:cs typeface="LM Roman 6"/>
              </a:rPr>
              <a:t>Lecture</a:t>
            </a:r>
            <a:r>
              <a:rPr sz="600" spc="-5" dirty="0">
                <a:solidFill>
                  <a:srgbClr val="FFFFFF"/>
                </a:solidFill>
                <a:latin typeface="LM Roman 6"/>
                <a:cs typeface="LM Roman 6"/>
              </a:rPr>
              <a:t> </a:t>
            </a:r>
            <a:r>
              <a:rPr sz="600" spc="-25" dirty="0">
                <a:solidFill>
                  <a:srgbClr val="FFFFFF"/>
                </a:solidFill>
                <a:latin typeface="LM Roman 6"/>
                <a:cs typeface="LM Roman 6"/>
              </a:rPr>
              <a:t>17</a:t>
            </a:r>
            <a:endParaRPr sz="600">
              <a:latin typeface="LM Roman 6"/>
              <a:cs typeface="LM Roman 6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Mitesh</a:t>
            </a:r>
            <a:r>
              <a:rPr spc="-10" dirty="0"/>
              <a:t> </a:t>
            </a:r>
            <a:r>
              <a:rPr dirty="0"/>
              <a:t>M.</a:t>
            </a:r>
            <a:r>
              <a:rPr spc="-10" dirty="0"/>
              <a:t> Khapra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40004" y="515886"/>
          <a:ext cx="2199005" cy="1979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6890"/>
                <a:gridCol w="516890"/>
                <a:gridCol w="288290"/>
                <a:gridCol w="876935"/>
              </a:tblGrid>
              <a:tr h="176530">
                <a:tc>
                  <a:txBody>
                    <a:bodyPr/>
                    <a:lstStyle/>
                    <a:p>
                      <a:pPr marL="78105">
                        <a:lnSpc>
                          <a:spcPts val="1190"/>
                        </a:lnSpc>
                      </a:pPr>
                      <a:r>
                        <a:rPr sz="1100" i="1" spc="10" dirty="0">
                          <a:latin typeface="Georgia"/>
                          <a:cs typeface="Georgia"/>
                        </a:rPr>
                        <a:t>A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90"/>
                        </a:lnSpc>
                      </a:pPr>
                      <a:r>
                        <a:rPr sz="1100" i="1" spc="50" dirty="0">
                          <a:latin typeface="Georgia"/>
                          <a:cs typeface="Georgia"/>
                        </a:rPr>
                        <a:t>B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78105">
                        <a:lnSpc>
                          <a:spcPts val="1190"/>
                        </a:lnSpc>
                      </a:pPr>
                      <a:r>
                        <a:rPr sz="1100" i="1" dirty="0">
                          <a:latin typeface="Georgia"/>
                          <a:cs typeface="Georgia"/>
                        </a:rPr>
                        <a:t>P</a:t>
                      </a:r>
                      <a:r>
                        <a:rPr sz="1100" i="1" spc="-1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dirty="0">
                          <a:latin typeface="LM Roman 10"/>
                          <a:cs typeface="LM Roman 10"/>
                        </a:rPr>
                        <a:t>(</a:t>
                      </a:r>
                      <a:r>
                        <a:rPr sz="1100" i="1" dirty="0">
                          <a:latin typeface="Georgia"/>
                          <a:cs typeface="Georgia"/>
                        </a:rPr>
                        <a:t>A</a:t>
                      </a:r>
                      <a:r>
                        <a:rPr sz="1100" i="1" spc="5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dirty="0">
                          <a:latin typeface="LM Roman 10"/>
                          <a:cs typeface="LM Roman 10"/>
                        </a:rPr>
                        <a:t>=</a:t>
                      </a:r>
                      <a:r>
                        <a:rPr sz="1100" spc="-50" dirty="0">
                          <a:latin typeface="LM Roman 10"/>
                          <a:cs typeface="LM Roman 10"/>
                        </a:rPr>
                        <a:t> </a:t>
                      </a:r>
                      <a:r>
                        <a:rPr sz="1100" i="1" spc="-35" dirty="0">
                          <a:latin typeface="Georgia"/>
                          <a:cs typeface="Georgia"/>
                        </a:rPr>
                        <a:t>a,</a:t>
                      </a:r>
                      <a:r>
                        <a:rPr sz="1100" i="1" spc="-7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i="1" spc="100" dirty="0">
                          <a:latin typeface="Georgia"/>
                          <a:cs typeface="Georgia"/>
                        </a:rPr>
                        <a:t>B</a:t>
                      </a:r>
                      <a:r>
                        <a:rPr sz="1100" i="1" spc="1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dirty="0">
                          <a:latin typeface="LM Roman 10"/>
                          <a:cs typeface="LM Roman 10"/>
                        </a:rPr>
                        <a:t>=</a:t>
                      </a:r>
                      <a:r>
                        <a:rPr sz="1100" spc="-50" dirty="0">
                          <a:latin typeface="LM Roman 10"/>
                          <a:cs typeface="LM Roman 10"/>
                        </a:rPr>
                        <a:t> </a:t>
                      </a:r>
                      <a:r>
                        <a:rPr sz="1100" i="1" spc="-25" dirty="0">
                          <a:latin typeface="Georgia"/>
                          <a:cs typeface="Georgia"/>
                        </a:rPr>
                        <a:t>b</a:t>
                      </a:r>
                      <a:r>
                        <a:rPr sz="1100" spc="-25" dirty="0">
                          <a:latin typeface="LM Roman 10"/>
                          <a:cs typeface="LM Roman 10"/>
                        </a:rPr>
                        <a:t>)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73990">
                <a:tc>
                  <a:txBody>
                    <a:bodyPr/>
                    <a:lstStyle/>
                    <a:p>
                      <a:pPr marL="78105">
                        <a:lnSpc>
                          <a:spcPts val="1190"/>
                        </a:lnSpc>
                      </a:pPr>
                      <a:r>
                        <a:rPr sz="1100" spc="-20" dirty="0">
                          <a:latin typeface="LM Roman 10"/>
                          <a:cs typeface="LM Roman 10"/>
                        </a:rPr>
                        <a:t>High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90"/>
                        </a:lnSpc>
                      </a:pPr>
                      <a:r>
                        <a:rPr sz="1100" spc="-20" dirty="0">
                          <a:latin typeface="LM Roman 10"/>
                          <a:cs typeface="LM Roman 10"/>
                        </a:rPr>
                        <a:t>High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78105">
                        <a:lnSpc>
                          <a:spcPts val="1190"/>
                        </a:lnSpc>
                      </a:pPr>
                      <a:r>
                        <a:rPr sz="1100" spc="-25" dirty="0">
                          <a:latin typeface="LM Roman 10"/>
                          <a:cs typeface="LM Roman 10"/>
                        </a:rPr>
                        <a:t>0.3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71450">
                <a:tc>
                  <a:txBody>
                    <a:bodyPr/>
                    <a:lstStyle/>
                    <a:p>
                      <a:pPr marL="78105">
                        <a:lnSpc>
                          <a:spcPts val="1170"/>
                        </a:lnSpc>
                      </a:pPr>
                      <a:r>
                        <a:rPr sz="1100" spc="-20" dirty="0">
                          <a:latin typeface="LM Roman 10"/>
                          <a:cs typeface="LM Roman 10"/>
                        </a:rPr>
                        <a:t>High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70"/>
                        </a:lnSpc>
                      </a:pPr>
                      <a:r>
                        <a:rPr sz="1100" spc="-25" dirty="0">
                          <a:latin typeface="LM Roman 10"/>
                          <a:cs typeface="LM Roman 10"/>
                        </a:rPr>
                        <a:t>Low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78105">
                        <a:lnSpc>
                          <a:spcPts val="1170"/>
                        </a:lnSpc>
                      </a:pPr>
                      <a:r>
                        <a:rPr sz="1100" spc="-20" dirty="0">
                          <a:latin typeface="LM Roman 10"/>
                          <a:cs typeface="LM Roman 10"/>
                        </a:rPr>
                        <a:t>0.25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71450">
                <a:tc>
                  <a:txBody>
                    <a:bodyPr/>
                    <a:lstStyle/>
                    <a:p>
                      <a:pPr marL="78105">
                        <a:lnSpc>
                          <a:spcPts val="1170"/>
                        </a:lnSpc>
                      </a:pPr>
                      <a:r>
                        <a:rPr sz="1100" spc="-25" dirty="0">
                          <a:latin typeface="LM Roman 10"/>
                          <a:cs typeface="LM Roman 10"/>
                        </a:rPr>
                        <a:t>Low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70"/>
                        </a:lnSpc>
                      </a:pPr>
                      <a:r>
                        <a:rPr sz="1100" spc="-20" dirty="0">
                          <a:latin typeface="LM Roman 10"/>
                          <a:cs typeface="LM Roman 10"/>
                        </a:rPr>
                        <a:t>High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78105">
                        <a:lnSpc>
                          <a:spcPts val="1170"/>
                        </a:lnSpc>
                      </a:pPr>
                      <a:r>
                        <a:rPr sz="1100" spc="-20" dirty="0">
                          <a:latin typeface="LM Roman 10"/>
                          <a:cs typeface="LM Roman 10"/>
                        </a:rPr>
                        <a:t>0.35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89865">
                <a:tc>
                  <a:txBody>
                    <a:bodyPr/>
                    <a:lstStyle/>
                    <a:p>
                      <a:pPr marL="78105">
                        <a:lnSpc>
                          <a:spcPts val="1170"/>
                        </a:lnSpc>
                      </a:pPr>
                      <a:r>
                        <a:rPr sz="1100" spc="-25" dirty="0">
                          <a:latin typeface="LM Roman 10"/>
                          <a:cs typeface="LM Roman 10"/>
                        </a:rPr>
                        <a:t>Low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70"/>
                        </a:lnSpc>
                      </a:pPr>
                      <a:r>
                        <a:rPr sz="1100" spc="-25" dirty="0">
                          <a:latin typeface="LM Roman 10"/>
                          <a:cs typeface="LM Roman 10"/>
                        </a:rPr>
                        <a:t>Low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78105">
                        <a:lnSpc>
                          <a:spcPts val="1170"/>
                        </a:lnSpc>
                      </a:pPr>
                      <a:r>
                        <a:rPr sz="1100" spc="-25" dirty="0">
                          <a:latin typeface="LM Roman 10"/>
                          <a:cs typeface="LM Roman 10"/>
                        </a:rPr>
                        <a:t>0.1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91770">
                <a:tc>
                  <a:txBody>
                    <a:bodyPr/>
                    <a:lstStyle/>
                    <a:p>
                      <a:pPr marL="78105">
                        <a:lnSpc>
                          <a:spcPts val="1310"/>
                        </a:lnSpc>
                      </a:pPr>
                      <a:r>
                        <a:rPr sz="1100" i="1" spc="10" dirty="0">
                          <a:latin typeface="Georgia"/>
                          <a:cs typeface="Georgia"/>
                        </a:rPr>
                        <a:t>A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78105">
                        <a:lnSpc>
                          <a:spcPts val="1310"/>
                        </a:lnSpc>
                      </a:pPr>
                      <a:r>
                        <a:rPr sz="1100" i="1" dirty="0">
                          <a:latin typeface="Georgia"/>
                          <a:cs typeface="Georgia"/>
                        </a:rPr>
                        <a:t>P</a:t>
                      </a:r>
                      <a:r>
                        <a:rPr sz="1100" i="1" spc="-10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dirty="0">
                          <a:latin typeface="LM Roman 10"/>
                          <a:cs typeface="LM Roman 10"/>
                        </a:rPr>
                        <a:t>(</a:t>
                      </a:r>
                      <a:r>
                        <a:rPr sz="1100" i="1" dirty="0">
                          <a:latin typeface="Georgia"/>
                          <a:cs typeface="Georgia"/>
                        </a:rPr>
                        <a:t>A</a:t>
                      </a:r>
                      <a:r>
                        <a:rPr sz="1100" i="1" spc="6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dirty="0">
                          <a:latin typeface="LM Roman 10"/>
                          <a:cs typeface="LM Roman 10"/>
                        </a:rPr>
                        <a:t>=</a:t>
                      </a:r>
                      <a:r>
                        <a:rPr sz="1100" spc="-30" dirty="0">
                          <a:latin typeface="LM Roman 10"/>
                          <a:cs typeface="LM Roman 10"/>
                        </a:rPr>
                        <a:t> </a:t>
                      </a:r>
                      <a:r>
                        <a:rPr sz="1100" i="1" spc="-25" dirty="0">
                          <a:latin typeface="Georgia"/>
                          <a:cs typeface="Georgia"/>
                        </a:rPr>
                        <a:t>a</a:t>
                      </a:r>
                      <a:r>
                        <a:rPr sz="1100" spc="-25" dirty="0">
                          <a:latin typeface="LM Roman 10"/>
                          <a:cs typeface="LM Roman 10"/>
                        </a:rPr>
                        <a:t>)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73990">
                <a:tc>
                  <a:txBody>
                    <a:bodyPr/>
                    <a:lstStyle/>
                    <a:p>
                      <a:pPr marL="78105">
                        <a:lnSpc>
                          <a:spcPts val="1190"/>
                        </a:lnSpc>
                      </a:pPr>
                      <a:r>
                        <a:rPr sz="1100" spc="-20" dirty="0">
                          <a:latin typeface="LM Roman 10"/>
                          <a:cs typeface="LM Roman 10"/>
                        </a:rPr>
                        <a:t>High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78105">
                        <a:lnSpc>
                          <a:spcPts val="1190"/>
                        </a:lnSpc>
                      </a:pPr>
                      <a:r>
                        <a:rPr sz="1100" spc="-20" dirty="0">
                          <a:latin typeface="LM Roman 10"/>
                          <a:cs typeface="LM Roman 10"/>
                        </a:rPr>
                        <a:t>0.55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89865">
                <a:tc>
                  <a:txBody>
                    <a:bodyPr/>
                    <a:lstStyle/>
                    <a:p>
                      <a:pPr marL="78105">
                        <a:lnSpc>
                          <a:spcPts val="1170"/>
                        </a:lnSpc>
                      </a:pPr>
                      <a:r>
                        <a:rPr sz="1100" spc="-25" dirty="0">
                          <a:latin typeface="LM Roman 10"/>
                          <a:cs typeface="LM Roman 10"/>
                        </a:rPr>
                        <a:t>Low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78105">
                        <a:lnSpc>
                          <a:spcPts val="1170"/>
                        </a:lnSpc>
                      </a:pPr>
                      <a:r>
                        <a:rPr sz="1100" spc="-20" dirty="0">
                          <a:latin typeface="LM Roman 10"/>
                          <a:cs typeface="LM Roman 10"/>
                        </a:rPr>
                        <a:t>0.45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marL="78105">
                        <a:lnSpc>
                          <a:spcPts val="1310"/>
                        </a:lnSpc>
                      </a:pPr>
                      <a:r>
                        <a:rPr sz="1100" i="1" spc="50" dirty="0">
                          <a:latin typeface="Georgia"/>
                          <a:cs typeface="Georgia"/>
                        </a:rPr>
                        <a:t>B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78105">
                        <a:lnSpc>
                          <a:spcPts val="1310"/>
                        </a:lnSpc>
                      </a:pPr>
                      <a:r>
                        <a:rPr sz="1100" i="1" dirty="0">
                          <a:latin typeface="Georgia"/>
                          <a:cs typeface="Georgia"/>
                        </a:rPr>
                        <a:t>P</a:t>
                      </a:r>
                      <a:r>
                        <a:rPr sz="1100" i="1" spc="-9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dirty="0">
                          <a:latin typeface="LM Roman 10"/>
                          <a:cs typeface="LM Roman 10"/>
                        </a:rPr>
                        <a:t>(</a:t>
                      </a:r>
                      <a:r>
                        <a:rPr sz="1100" i="1" dirty="0">
                          <a:latin typeface="Georgia"/>
                          <a:cs typeface="Georgia"/>
                        </a:rPr>
                        <a:t>B</a:t>
                      </a:r>
                      <a:r>
                        <a:rPr sz="1100" i="1" spc="13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dirty="0">
                          <a:latin typeface="LM Roman 10"/>
                          <a:cs typeface="LM Roman 10"/>
                        </a:rPr>
                        <a:t>=</a:t>
                      </a:r>
                      <a:r>
                        <a:rPr sz="1100" spc="-25" dirty="0">
                          <a:latin typeface="LM Roman 10"/>
                          <a:cs typeface="LM Roman 10"/>
                        </a:rPr>
                        <a:t> </a:t>
                      </a:r>
                      <a:r>
                        <a:rPr sz="1100" i="1" spc="-25" dirty="0">
                          <a:latin typeface="Georgia"/>
                          <a:cs typeface="Georgia"/>
                        </a:rPr>
                        <a:t>a</a:t>
                      </a:r>
                      <a:r>
                        <a:rPr sz="1100" spc="-25" dirty="0">
                          <a:latin typeface="LM Roman 10"/>
                          <a:cs typeface="LM Roman 10"/>
                        </a:rPr>
                        <a:t>)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73990">
                <a:tc>
                  <a:txBody>
                    <a:bodyPr/>
                    <a:lstStyle/>
                    <a:p>
                      <a:pPr marL="78105">
                        <a:lnSpc>
                          <a:spcPts val="1190"/>
                        </a:lnSpc>
                      </a:pPr>
                      <a:r>
                        <a:rPr sz="1100" spc="-20" dirty="0">
                          <a:latin typeface="LM Roman 10"/>
                          <a:cs typeface="LM Roman 10"/>
                        </a:rPr>
                        <a:t>High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78105">
                        <a:lnSpc>
                          <a:spcPts val="1190"/>
                        </a:lnSpc>
                      </a:pPr>
                      <a:r>
                        <a:rPr sz="1100" spc="-20" dirty="0">
                          <a:latin typeface="LM Roman 10"/>
                          <a:cs typeface="LM Roman 10"/>
                        </a:rPr>
                        <a:t>0.65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78105">
                        <a:lnSpc>
                          <a:spcPts val="1170"/>
                        </a:lnSpc>
                      </a:pPr>
                      <a:r>
                        <a:rPr sz="1100" spc="-25" dirty="0">
                          <a:latin typeface="LM Roman 10"/>
                          <a:cs typeface="LM Roman 10"/>
                        </a:rPr>
                        <a:t>Low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78105">
                        <a:lnSpc>
                          <a:spcPts val="1170"/>
                        </a:lnSpc>
                      </a:pPr>
                      <a:r>
                        <a:rPr sz="1100" spc="-20" dirty="0">
                          <a:latin typeface="LM Roman 10"/>
                          <a:cs typeface="LM Roman 10"/>
                        </a:rPr>
                        <a:t>0.35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What</a:t>
            </a:r>
            <a:r>
              <a:rPr spc="-30" dirty="0"/>
              <a:t> </a:t>
            </a:r>
            <a:r>
              <a:rPr dirty="0"/>
              <a:t>if</a:t>
            </a:r>
            <a:r>
              <a:rPr spc="-25" dirty="0"/>
              <a:t> </a:t>
            </a:r>
            <a:r>
              <a:rPr dirty="0"/>
              <a:t>there</a:t>
            </a:r>
            <a:r>
              <a:rPr spc="-30" dirty="0"/>
              <a:t> </a:t>
            </a:r>
            <a:r>
              <a:rPr dirty="0"/>
              <a:t>are</a:t>
            </a:r>
            <a:r>
              <a:rPr spc="-20" dirty="0"/>
              <a:t> </a:t>
            </a:r>
            <a:r>
              <a:rPr b="0" i="1" dirty="0">
                <a:latin typeface="Georgia"/>
                <a:cs typeface="Georgia"/>
              </a:rPr>
              <a:t>n</a:t>
            </a:r>
            <a:r>
              <a:rPr b="0" i="1" spc="120" dirty="0">
                <a:latin typeface="Georgia"/>
                <a:cs typeface="Georgia"/>
              </a:rPr>
              <a:t> </a:t>
            </a:r>
            <a:r>
              <a:rPr dirty="0"/>
              <a:t>random</a:t>
            </a:r>
            <a:r>
              <a:rPr spc="-25" dirty="0"/>
              <a:t> </a:t>
            </a:r>
            <a:r>
              <a:rPr spc="-10" dirty="0"/>
              <a:t>variables</a:t>
            </a:r>
            <a:r>
              <a:rPr spc="-30" dirty="0"/>
              <a:t> </a:t>
            </a:r>
            <a:r>
              <a:rPr spc="-50" dirty="0"/>
              <a:t>?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40558" y="576363"/>
            <a:ext cx="63233" cy="6323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747657" y="490879"/>
            <a:ext cx="2798445" cy="9658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LM Roman 10"/>
                <a:cs typeface="LM Roman 10"/>
              </a:rPr>
              <a:t>Suppose</a:t>
            </a:r>
            <a:r>
              <a:rPr sz="1100" spc="-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we are given a joint distribtion </a:t>
            </a:r>
            <a:r>
              <a:rPr sz="1100" spc="-20" dirty="0">
                <a:latin typeface="LM Roman 10"/>
                <a:cs typeface="LM Roman 10"/>
              </a:rPr>
              <a:t>over</a:t>
            </a:r>
            <a:endParaRPr sz="1100">
              <a:latin typeface="LM Roman 10"/>
              <a:cs typeface="LM Roman 10"/>
            </a:endParaRPr>
          </a:p>
          <a:p>
            <a:pPr marL="25400">
              <a:lnSpc>
                <a:spcPct val="100000"/>
              </a:lnSpc>
              <a:spcBef>
                <a:spcPts val="35"/>
              </a:spcBef>
            </a:pPr>
            <a:r>
              <a:rPr sz="1100" i="1" dirty="0">
                <a:latin typeface="Georgia"/>
                <a:cs typeface="Georgia"/>
              </a:rPr>
              <a:t>n</a:t>
            </a:r>
            <a:r>
              <a:rPr sz="1100" i="1" spc="85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random</a:t>
            </a:r>
            <a:r>
              <a:rPr sz="1100" spc="-10" dirty="0">
                <a:latin typeface="LM Roman 10"/>
                <a:cs typeface="LM Roman 10"/>
              </a:rPr>
              <a:t> variables </a:t>
            </a:r>
            <a:r>
              <a:rPr sz="1100" i="1" spc="50" dirty="0">
                <a:latin typeface="Georgia"/>
                <a:cs typeface="Georgia"/>
              </a:rPr>
              <a:t>X</a:t>
            </a:r>
            <a:r>
              <a:rPr sz="1200" spc="75" baseline="-10416" dirty="0">
                <a:latin typeface="LM Roman 8"/>
                <a:cs typeface="LM Roman 8"/>
              </a:rPr>
              <a:t>1</a:t>
            </a:r>
            <a:r>
              <a:rPr sz="1100" spc="50" dirty="0">
                <a:latin typeface="LM Roman 10"/>
                <a:cs typeface="LM Roman 10"/>
              </a:rPr>
              <a:t>,</a:t>
            </a:r>
            <a:r>
              <a:rPr sz="1100" spc="-10" dirty="0">
                <a:latin typeface="LM Roman 10"/>
                <a:cs typeface="LM Roman 10"/>
              </a:rPr>
              <a:t> </a:t>
            </a:r>
            <a:r>
              <a:rPr sz="1100" i="1" spc="50" dirty="0">
                <a:latin typeface="Georgia"/>
                <a:cs typeface="Georgia"/>
              </a:rPr>
              <a:t>X</a:t>
            </a:r>
            <a:r>
              <a:rPr sz="1200" spc="75" baseline="-10416" dirty="0">
                <a:latin typeface="LM Roman 8"/>
                <a:cs typeface="LM Roman 8"/>
              </a:rPr>
              <a:t>2</a:t>
            </a:r>
            <a:r>
              <a:rPr sz="1100" spc="50" dirty="0">
                <a:latin typeface="LM Roman 10"/>
                <a:cs typeface="LM Roman 10"/>
              </a:rPr>
              <a:t>,</a:t>
            </a:r>
            <a:r>
              <a:rPr sz="1100" spc="-1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...,</a:t>
            </a:r>
            <a:r>
              <a:rPr sz="1100" spc="-10" dirty="0">
                <a:latin typeface="LM Roman 10"/>
                <a:cs typeface="LM Roman 10"/>
              </a:rPr>
              <a:t> </a:t>
            </a:r>
            <a:r>
              <a:rPr sz="1100" i="1" spc="45" dirty="0">
                <a:latin typeface="Georgia"/>
                <a:cs typeface="Georgia"/>
              </a:rPr>
              <a:t>X</a:t>
            </a:r>
            <a:r>
              <a:rPr sz="1200" i="1" spc="67" baseline="-10416" dirty="0">
                <a:latin typeface="Georgia"/>
                <a:cs typeface="Georgia"/>
              </a:rPr>
              <a:t>n</a:t>
            </a:r>
            <a:endParaRPr sz="1200" baseline="-10416">
              <a:latin typeface="Georgia"/>
              <a:cs typeface="Georgia"/>
            </a:endParaRPr>
          </a:p>
          <a:p>
            <a:pPr marL="25400" marR="17780">
              <a:lnSpc>
                <a:spcPct val="102600"/>
              </a:lnSpc>
              <a:spcBef>
                <a:spcPts val="300"/>
              </a:spcBef>
            </a:pPr>
            <a:r>
              <a:rPr sz="1100" dirty="0">
                <a:latin typeface="LM Roman 10"/>
                <a:cs typeface="LM Roman 10"/>
              </a:rPr>
              <a:t>The</a:t>
            </a:r>
            <a:r>
              <a:rPr sz="1100" spc="16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marginal</a:t>
            </a:r>
            <a:r>
              <a:rPr sz="1100" spc="16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distributions</a:t>
            </a:r>
            <a:r>
              <a:rPr sz="1100" spc="16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over</a:t>
            </a:r>
            <a:r>
              <a:rPr sz="1100" spc="165" dirty="0">
                <a:latin typeface="LM Roman 10"/>
                <a:cs typeface="LM Roman 10"/>
              </a:rPr>
              <a:t> </a:t>
            </a:r>
            <a:r>
              <a:rPr sz="1100" i="1" spc="50" dirty="0">
                <a:latin typeface="Georgia"/>
                <a:cs typeface="Georgia"/>
              </a:rPr>
              <a:t>X</a:t>
            </a:r>
            <a:r>
              <a:rPr sz="1200" spc="75" baseline="-10416" dirty="0">
                <a:latin typeface="LM Roman 8"/>
                <a:cs typeface="LM Roman 8"/>
              </a:rPr>
              <a:t>1</a:t>
            </a:r>
            <a:r>
              <a:rPr sz="1200" spc="442" baseline="-10416" dirty="0">
                <a:latin typeface="LM Roman 8"/>
                <a:cs typeface="LM Roman 8"/>
              </a:rPr>
              <a:t> </a:t>
            </a:r>
            <a:r>
              <a:rPr sz="1100" dirty="0">
                <a:latin typeface="LM Roman 10"/>
                <a:cs typeface="LM Roman 10"/>
              </a:rPr>
              <a:t>can</a:t>
            </a:r>
            <a:r>
              <a:rPr sz="1100" spc="160" dirty="0">
                <a:latin typeface="LM Roman 10"/>
                <a:cs typeface="LM Roman 10"/>
              </a:rPr>
              <a:t> </a:t>
            </a:r>
            <a:r>
              <a:rPr sz="1100" spc="-25" dirty="0">
                <a:latin typeface="LM Roman 10"/>
                <a:cs typeface="LM Roman 10"/>
              </a:rPr>
              <a:t>be </a:t>
            </a:r>
            <a:r>
              <a:rPr sz="1100" dirty="0">
                <a:latin typeface="LM Roman 10"/>
                <a:cs typeface="LM Roman 10"/>
              </a:rPr>
              <a:t>computed</a:t>
            </a:r>
            <a:r>
              <a:rPr sz="1100" spc="-55" dirty="0">
                <a:latin typeface="LM Roman 10"/>
                <a:cs typeface="LM Roman 10"/>
              </a:rPr>
              <a:t> </a:t>
            </a:r>
            <a:r>
              <a:rPr sz="1100" spc="-25" dirty="0">
                <a:latin typeface="LM Roman 10"/>
                <a:cs typeface="LM Roman 10"/>
              </a:rPr>
              <a:t>as</a:t>
            </a:r>
            <a:endParaRPr sz="1100">
              <a:latin typeface="LM Roman 10"/>
              <a:cs typeface="LM Roman 10"/>
            </a:endParaRPr>
          </a:p>
          <a:p>
            <a:pPr marL="25400">
              <a:lnSpc>
                <a:spcPct val="100000"/>
              </a:lnSpc>
              <a:spcBef>
                <a:spcPts val="409"/>
              </a:spcBef>
            </a:pPr>
            <a:r>
              <a:rPr sz="1100" i="1" dirty="0">
                <a:latin typeface="Georgia"/>
                <a:cs typeface="Georgia"/>
              </a:rPr>
              <a:t>P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(</a:t>
            </a:r>
            <a:r>
              <a:rPr sz="1100" i="1" dirty="0">
                <a:latin typeface="Georgia"/>
                <a:cs typeface="Georgia"/>
              </a:rPr>
              <a:t>X</a:t>
            </a:r>
            <a:r>
              <a:rPr sz="1200" baseline="-10416" dirty="0">
                <a:latin typeface="LM Roman 8"/>
                <a:cs typeface="LM Roman 8"/>
              </a:rPr>
              <a:t>1</a:t>
            </a:r>
            <a:r>
              <a:rPr sz="1200" spc="172" baseline="-10416" dirty="0">
                <a:latin typeface="LM Roman 8"/>
                <a:cs typeface="LM Roman 8"/>
              </a:rPr>
              <a:t> </a:t>
            </a:r>
            <a:r>
              <a:rPr sz="1100" dirty="0">
                <a:latin typeface="LM Roman 10"/>
                <a:cs typeface="LM Roman 10"/>
              </a:rPr>
              <a:t>=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i="1" spc="-25" dirty="0">
                <a:latin typeface="Georgia"/>
                <a:cs typeface="Georgia"/>
              </a:rPr>
              <a:t>x</a:t>
            </a:r>
            <a:r>
              <a:rPr sz="1200" spc="-37" baseline="-10416" dirty="0">
                <a:latin typeface="LM Roman 8"/>
                <a:cs typeface="LM Roman 8"/>
              </a:rPr>
              <a:t>1</a:t>
            </a:r>
            <a:r>
              <a:rPr sz="1100" spc="-25" dirty="0">
                <a:latin typeface="LM Roman 10"/>
                <a:cs typeface="LM Roman 10"/>
              </a:rPr>
              <a:t>)</a:t>
            </a:r>
            <a:endParaRPr sz="1100">
              <a:latin typeface="LM Roman 10"/>
              <a:cs typeface="LM Roman 10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40558" y="958469"/>
            <a:ext cx="63233" cy="6323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798838" y="1512568"/>
            <a:ext cx="1333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LM Roman 10"/>
                <a:cs typeface="LM Roman 10"/>
              </a:rPr>
              <a:t>=</a:t>
            </a:r>
            <a:endParaRPr sz="1100">
              <a:latin typeface="LM Roman 10"/>
              <a:cs typeface="LM Roman 1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19691" y="1380958"/>
            <a:ext cx="661035" cy="4857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90"/>
              </a:spcBef>
            </a:pPr>
            <a:r>
              <a:rPr sz="1100" spc="919" dirty="0">
                <a:latin typeface="Trebuchet MS"/>
                <a:cs typeface="Trebuchet MS"/>
              </a:rPr>
              <a:t>Σ</a:t>
            </a:r>
            <a:endParaRPr sz="1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1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800" i="1" spc="-10" dirty="0">
                <a:latin typeface="DejaVu Sans"/>
                <a:cs typeface="DejaVu Sans"/>
              </a:rPr>
              <a:t>∀</a:t>
            </a:r>
            <a:r>
              <a:rPr sz="800" i="1" spc="-10" dirty="0">
                <a:latin typeface="Georgia"/>
                <a:cs typeface="Georgia"/>
              </a:rPr>
              <a:t>x</a:t>
            </a:r>
            <a:r>
              <a:rPr sz="900" spc="-15" baseline="-9259" dirty="0">
                <a:latin typeface="LM Roman 6"/>
                <a:cs typeface="LM Roman 6"/>
              </a:rPr>
              <a:t>2</a:t>
            </a:r>
            <a:r>
              <a:rPr sz="800" i="1" spc="-10" dirty="0">
                <a:latin typeface="Georgia"/>
                <a:cs typeface="Georgia"/>
              </a:rPr>
              <a:t>,x</a:t>
            </a:r>
            <a:r>
              <a:rPr sz="900" spc="-15" baseline="-9259" dirty="0">
                <a:latin typeface="LM Roman 6"/>
                <a:cs typeface="LM Roman 6"/>
              </a:rPr>
              <a:t>3</a:t>
            </a:r>
            <a:r>
              <a:rPr sz="800" i="1" spc="-10" dirty="0">
                <a:latin typeface="Georgia"/>
                <a:cs typeface="Georgia"/>
              </a:rPr>
              <a:t>,...,x</a:t>
            </a:r>
            <a:r>
              <a:rPr sz="900" i="1" spc="-15" baseline="-9259" dirty="0">
                <a:latin typeface="Georgia"/>
                <a:cs typeface="Georgia"/>
              </a:rPr>
              <a:t>n</a:t>
            </a:r>
            <a:endParaRPr sz="900" baseline="-9259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33584" y="1512568"/>
            <a:ext cx="2112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Georgia"/>
                <a:cs typeface="Georgia"/>
              </a:rPr>
              <a:t>P</a:t>
            </a:r>
            <a:r>
              <a:rPr sz="1100" i="1" spc="-100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(</a:t>
            </a:r>
            <a:r>
              <a:rPr sz="1100" i="1" dirty="0">
                <a:latin typeface="Georgia"/>
                <a:cs typeface="Georgia"/>
              </a:rPr>
              <a:t>X</a:t>
            </a:r>
            <a:r>
              <a:rPr sz="1200" baseline="-10416" dirty="0">
                <a:latin typeface="LM Roman 8"/>
                <a:cs typeface="LM Roman 8"/>
              </a:rPr>
              <a:t>1</a:t>
            </a:r>
            <a:r>
              <a:rPr sz="1200" spc="172" baseline="-10416" dirty="0">
                <a:latin typeface="LM Roman 8"/>
                <a:cs typeface="LM Roman 8"/>
              </a:rPr>
              <a:t> </a:t>
            </a:r>
            <a:r>
              <a:rPr sz="1100" dirty="0">
                <a:latin typeface="LM Roman 10"/>
                <a:cs typeface="LM Roman 10"/>
              </a:rPr>
              <a:t>=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i="1" dirty="0">
                <a:latin typeface="Georgia"/>
                <a:cs typeface="Georgia"/>
              </a:rPr>
              <a:t>x</a:t>
            </a:r>
            <a:r>
              <a:rPr sz="1200" baseline="-10416" dirty="0">
                <a:latin typeface="LM Roman 8"/>
                <a:cs typeface="LM Roman 8"/>
              </a:rPr>
              <a:t>1</a:t>
            </a:r>
            <a:r>
              <a:rPr sz="1100" i="1" dirty="0">
                <a:latin typeface="Georgia"/>
                <a:cs typeface="Georgia"/>
              </a:rPr>
              <a:t>,</a:t>
            </a:r>
            <a:r>
              <a:rPr sz="1100" i="1" spc="-65" dirty="0">
                <a:latin typeface="Georgia"/>
                <a:cs typeface="Georgia"/>
              </a:rPr>
              <a:t> </a:t>
            </a:r>
            <a:r>
              <a:rPr sz="1100" i="1" spc="50" dirty="0">
                <a:latin typeface="Georgia"/>
                <a:cs typeface="Georgia"/>
              </a:rPr>
              <a:t>X</a:t>
            </a:r>
            <a:r>
              <a:rPr sz="1200" spc="75" baseline="-10416" dirty="0">
                <a:latin typeface="LM Roman 8"/>
                <a:cs typeface="LM Roman 8"/>
              </a:rPr>
              <a:t>2</a:t>
            </a:r>
            <a:r>
              <a:rPr sz="1200" spc="172" baseline="-10416" dirty="0">
                <a:latin typeface="LM Roman 8"/>
                <a:cs typeface="LM Roman 8"/>
              </a:rPr>
              <a:t> </a:t>
            </a:r>
            <a:r>
              <a:rPr sz="1100" dirty="0">
                <a:latin typeface="LM Roman 10"/>
                <a:cs typeface="LM Roman 10"/>
              </a:rPr>
              <a:t>=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i="1" dirty="0">
                <a:latin typeface="Georgia"/>
                <a:cs typeface="Georgia"/>
              </a:rPr>
              <a:t>x</a:t>
            </a:r>
            <a:r>
              <a:rPr sz="1200" baseline="-10416" dirty="0">
                <a:latin typeface="LM Roman 8"/>
                <a:cs typeface="LM Roman 8"/>
              </a:rPr>
              <a:t>2</a:t>
            </a:r>
            <a:r>
              <a:rPr sz="1100" i="1" dirty="0">
                <a:latin typeface="Georgia"/>
                <a:cs typeface="Georgia"/>
              </a:rPr>
              <a:t>,</a:t>
            </a:r>
            <a:r>
              <a:rPr sz="1100" i="1" spc="-60" dirty="0">
                <a:latin typeface="Georgia"/>
                <a:cs typeface="Georgia"/>
              </a:rPr>
              <a:t> </a:t>
            </a:r>
            <a:r>
              <a:rPr sz="1100" i="1" dirty="0">
                <a:latin typeface="Georgia"/>
                <a:cs typeface="Georgia"/>
              </a:rPr>
              <a:t>...,</a:t>
            </a:r>
            <a:r>
              <a:rPr sz="1100" i="1" spc="-60" dirty="0">
                <a:latin typeface="Georgia"/>
                <a:cs typeface="Georgia"/>
              </a:rPr>
              <a:t> </a:t>
            </a:r>
            <a:r>
              <a:rPr sz="1100" i="1" spc="70" dirty="0">
                <a:latin typeface="Georgia"/>
                <a:cs typeface="Georgia"/>
              </a:rPr>
              <a:t>X</a:t>
            </a:r>
            <a:r>
              <a:rPr sz="1200" i="1" spc="104" baseline="-10416" dirty="0">
                <a:latin typeface="Georgia"/>
                <a:cs typeface="Georgia"/>
              </a:rPr>
              <a:t>n</a:t>
            </a:r>
            <a:r>
              <a:rPr sz="1200" i="1" spc="292" baseline="-10416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=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i="1" spc="25" dirty="0">
                <a:latin typeface="Georgia"/>
                <a:cs typeface="Georgia"/>
              </a:rPr>
              <a:t>x</a:t>
            </a:r>
            <a:r>
              <a:rPr sz="1200" i="1" spc="37" baseline="-10416" dirty="0">
                <a:latin typeface="Georgia"/>
                <a:cs typeface="Georgia"/>
              </a:rPr>
              <a:t>n</a:t>
            </a:r>
            <a:r>
              <a:rPr sz="1100" spc="25" dirty="0">
                <a:latin typeface="LM Roman 10"/>
                <a:cs typeface="LM Roman 10"/>
              </a:rPr>
              <a:t>)</a:t>
            </a:r>
            <a:endParaRPr sz="1100">
              <a:latin typeface="LM Roman 10"/>
              <a:cs typeface="LM Roman 10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40558" y="2071585"/>
            <a:ext cx="63233" cy="6323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760357" y="1986113"/>
            <a:ext cx="16592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LM Roman 10"/>
                <a:cs typeface="LM Roman 10"/>
              </a:rPr>
              <a:t>More</a:t>
            </a:r>
            <a:r>
              <a:rPr sz="1100" spc="-4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compactly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written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spc="-35" dirty="0">
                <a:latin typeface="LM Roman 10"/>
                <a:cs typeface="LM Roman 10"/>
              </a:rPr>
              <a:t>as</a:t>
            </a:r>
            <a:endParaRPr sz="1100">
              <a:latin typeface="LM Roman 10"/>
              <a:cs typeface="LM Roman 1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77831" y="2277019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LM Roman 8"/>
                <a:cs typeface="LM Roman 8"/>
              </a:rPr>
              <a:t>1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00971" y="2218904"/>
            <a:ext cx="5626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Georgia"/>
                <a:cs typeface="Georgia"/>
              </a:rPr>
              <a:t>P</a:t>
            </a:r>
            <a:r>
              <a:rPr sz="1100" i="1" spc="-114" dirty="0">
                <a:latin typeface="Georgia"/>
                <a:cs typeface="Georgia"/>
              </a:rPr>
              <a:t> </a:t>
            </a:r>
            <a:r>
              <a:rPr sz="1100" spc="50" dirty="0">
                <a:latin typeface="LM Roman 10"/>
                <a:cs typeface="LM Roman 10"/>
              </a:rPr>
              <a:t>(</a:t>
            </a:r>
            <a:r>
              <a:rPr sz="1100" i="1" spc="50" dirty="0">
                <a:latin typeface="Georgia"/>
                <a:cs typeface="Georgia"/>
              </a:rPr>
              <a:t>X</a:t>
            </a:r>
            <a:r>
              <a:rPr sz="1100" i="1" spc="210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)</a:t>
            </a:r>
            <a:r>
              <a:rPr sz="1100" spc="-55" dirty="0">
                <a:latin typeface="LM Roman 10"/>
                <a:cs typeface="LM Roman 10"/>
              </a:rPr>
              <a:t> </a:t>
            </a:r>
            <a:r>
              <a:rPr sz="1100" spc="-50" dirty="0">
                <a:latin typeface="LM Roman 10"/>
                <a:cs typeface="LM Roman 10"/>
              </a:rPr>
              <a:t>=</a:t>
            </a:r>
            <a:endParaRPr sz="1100">
              <a:latin typeface="LM Roman 10"/>
              <a:cs typeface="LM Roman 1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51135" y="2087294"/>
            <a:ext cx="685165" cy="4845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90"/>
              </a:spcBef>
            </a:pPr>
            <a:r>
              <a:rPr sz="1100" spc="919" dirty="0">
                <a:latin typeface="Trebuchet MS"/>
                <a:cs typeface="Trebuchet MS"/>
              </a:rPr>
              <a:t>Σ</a:t>
            </a:r>
            <a:endParaRPr sz="1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1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800" i="1" spc="50" dirty="0">
                <a:latin typeface="Georgia"/>
                <a:cs typeface="Georgia"/>
              </a:rPr>
              <a:t>X</a:t>
            </a:r>
            <a:r>
              <a:rPr sz="900" spc="75" baseline="-9259" dirty="0">
                <a:latin typeface="LM Roman 6"/>
                <a:cs typeface="LM Roman 6"/>
              </a:rPr>
              <a:t>2</a:t>
            </a:r>
            <a:r>
              <a:rPr sz="800" i="1" spc="50" dirty="0">
                <a:latin typeface="Georgia"/>
                <a:cs typeface="Georgia"/>
              </a:rPr>
              <a:t>,X</a:t>
            </a:r>
            <a:r>
              <a:rPr sz="900" spc="75" baseline="-9259" dirty="0">
                <a:latin typeface="LM Roman 6"/>
                <a:cs typeface="LM Roman 6"/>
              </a:rPr>
              <a:t>3</a:t>
            </a:r>
            <a:r>
              <a:rPr sz="800" i="1" spc="50" dirty="0">
                <a:latin typeface="Georgia"/>
                <a:cs typeface="Georgia"/>
              </a:rPr>
              <a:t>,...,X</a:t>
            </a:r>
            <a:r>
              <a:rPr sz="900" i="1" spc="75" baseline="-9259" dirty="0">
                <a:latin typeface="Georgia"/>
                <a:cs typeface="Georgia"/>
              </a:rPr>
              <a:t>n</a:t>
            </a:r>
            <a:endParaRPr sz="900" baseline="-9259">
              <a:latin typeface="Georgia"/>
              <a:cs typeface="Georg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89031" y="2218904"/>
            <a:ext cx="11283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Georgia"/>
                <a:cs typeface="Georgia"/>
              </a:rPr>
              <a:t>P</a:t>
            </a:r>
            <a:r>
              <a:rPr sz="1100" i="1" spc="-80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(</a:t>
            </a:r>
            <a:r>
              <a:rPr sz="1100" i="1" dirty="0">
                <a:latin typeface="Georgia"/>
                <a:cs typeface="Georgia"/>
              </a:rPr>
              <a:t>X</a:t>
            </a:r>
            <a:r>
              <a:rPr sz="1200" baseline="-10416" dirty="0">
                <a:latin typeface="LM Roman 8"/>
                <a:cs typeface="LM Roman 8"/>
              </a:rPr>
              <a:t>1</a:t>
            </a:r>
            <a:r>
              <a:rPr sz="1100" i="1" dirty="0">
                <a:latin typeface="Georgia"/>
                <a:cs typeface="Georgia"/>
              </a:rPr>
              <a:t>,</a:t>
            </a:r>
            <a:r>
              <a:rPr sz="1100" i="1" spc="-35" dirty="0">
                <a:latin typeface="Georgia"/>
                <a:cs typeface="Georgia"/>
              </a:rPr>
              <a:t> </a:t>
            </a:r>
            <a:r>
              <a:rPr sz="1100" i="1" spc="50" dirty="0">
                <a:latin typeface="Georgia"/>
                <a:cs typeface="Georgia"/>
              </a:rPr>
              <a:t>X</a:t>
            </a:r>
            <a:r>
              <a:rPr sz="1200" spc="75" baseline="-10416" dirty="0">
                <a:latin typeface="LM Roman 8"/>
                <a:cs typeface="LM Roman 8"/>
              </a:rPr>
              <a:t>2</a:t>
            </a:r>
            <a:r>
              <a:rPr sz="1100" i="1" spc="50" dirty="0">
                <a:latin typeface="Georgia"/>
                <a:cs typeface="Georgia"/>
              </a:rPr>
              <a:t>,</a:t>
            </a:r>
            <a:r>
              <a:rPr sz="1100" i="1" spc="-40" dirty="0">
                <a:latin typeface="Georgia"/>
                <a:cs typeface="Georgia"/>
              </a:rPr>
              <a:t> </a:t>
            </a:r>
            <a:r>
              <a:rPr sz="1100" i="1" dirty="0">
                <a:latin typeface="Georgia"/>
                <a:cs typeface="Georgia"/>
              </a:rPr>
              <a:t>...,</a:t>
            </a:r>
            <a:r>
              <a:rPr sz="1100" i="1" spc="-40" dirty="0">
                <a:latin typeface="Georgia"/>
                <a:cs typeface="Georgia"/>
              </a:rPr>
              <a:t> </a:t>
            </a:r>
            <a:r>
              <a:rPr sz="1100" i="1" spc="35" dirty="0">
                <a:latin typeface="Georgia"/>
                <a:cs typeface="Georgia"/>
              </a:rPr>
              <a:t>X</a:t>
            </a:r>
            <a:r>
              <a:rPr sz="1200" i="1" spc="52" baseline="-10416" dirty="0">
                <a:latin typeface="Georgia"/>
                <a:cs typeface="Georgia"/>
              </a:rPr>
              <a:t>n</a:t>
            </a:r>
            <a:r>
              <a:rPr sz="1100" spc="35" dirty="0">
                <a:latin typeface="LM Roman 10"/>
                <a:cs typeface="LM Roman 10"/>
              </a:rPr>
              <a:t>)</a:t>
            </a:r>
            <a:endParaRPr sz="1100">
              <a:latin typeface="LM Roman 10"/>
              <a:cs typeface="LM Roman 10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3121507"/>
            <a:ext cx="5760085" cy="118745"/>
            <a:chOff x="0" y="3121507"/>
            <a:chExt cx="5760085" cy="118745"/>
          </a:xfrm>
        </p:grpSpPr>
        <p:sp>
          <p:nvSpPr>
            <p:cNvPr id="17" name="object 17"/>
            <p:cNvSpPr/>
            <p:nvPr/>
          </p:nvSpPr>
          <p:spPr>
            <a:xfrm>
              <a:off x="0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880004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10" dirty="0"/>
              <a:t>12</a:t>
            </a:fld>
            <a:r>
              <a:rPr spc="-10" dirty="0"/>
              <a:t>/86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Mitesh</a:t>
            </a:r>
            <a:r>
              <a:rPr spc="-10" dirty="0"/>
              <a:t> </a:t>
            </a:r>
            <a:r>
              <a:rPr dirty="0"/>
              <a:t>M.</a:t>
            </a:r>
            <a:r>
              <a:rPr spc="-10" dirty="0"/>
              <a:t> Khapra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CS7015</a:t>
            </a:r>
            <a:r>
              <a:rPr spc="-10" dirty="0"/>
              <a:t> </a:t>
            </a:r>
            <a:r>
              <a:rPr dirty="0"/>
              <a:t>(Deep</a:t>
            </a:r>
            <a:r>
              <a:rPr spc="-5" dirty="0"/>
              <a:t> </a:t>
            </a:r>
            <a:r>
              <a:rPr dirty="0"/>
              <a:t>Learning)</a:t>
            </a:r>
            <a:r>
              <a:rPr spc="-5" dirty="0"/>
              <a:t> </a:t>
            </a:r>
            <a:r>
              <a:rPr dirty="0"/>
              <a:t>:</a:t>
            </a:r>
            <a:r>
              <a:rPr spc="75" dirty="0"/>
              <a:t> </a:t>
            </a:r>
            <a:r>
              <a:rPr dirty="0"/>
              <a:t>Lecture</a:t>
            </a:r>
            <a:r>
              <a:rPr spc="-5" dirty="0"/>
              <a:t> </a:t>
            </a:r>
            <a:r>
              <a:rPr spc="-2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4594" y="546328"/>
            <a:ext cx="63233" cy="6323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04393" y="460843"/>
            <a:ext cx="176530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LM Roman 10"/>
                <a:cs typeface="LM Roman 10"/>
              </a:rPr>
              <a:t>Recall</a:t>
            </a:r>
            <a:r>
              <a:rPr sz="1100" spc="-7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that</a:t>
            </a:r>
            <a:r>
              <a:rPr sz="1100" spc="-6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by</a:t>
            </a:r>
            <a:r>
              <a:rPr sz="1100" spc="-6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Chain</a:t>
            </a:r>
            <a:r>
              <a:rPr sz="1100" spc="-6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Rule</a:t>
            </a:r>
            <a:r>
              <a:rPr sz="1100" spc="-65" dirty="0">
                <a:latin typeface="LM Roman 10"/>
                <a:cs typeface="LM Roman 10"/>
              </a:rPr>
              <a:t> </a:t>
            </a:r>
            <a:r>
              <a:rPr sz="1100" spc="-25" dirty="0">
                <a:latin typeface="LM Roman 10"/>
                <a:cs typeface="LM Roman 10"/>
              </a:rPr>
              <a:t>of </a:t>
            </a:r>
            <a:r>
              <a:rPr sz="1100" spc="-10" dirty="0">
                <a:latin typeface="LM Roman 10"/>
                <a:cs typeface="LM Roman 10"/>
              </a:rPr>
              <a:t>Probability</a:t>
            </a:r>
            <a:endParaRPr sz="1100">
              <a:latin typeface="LM Roman 10"/>
              <a:cs typeface="LM Roman 1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1657" y="944167"/>
            <a:ext cx="15500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Georgia"/>
                <a:cs typeface="Georgia"/>
              </a:rPr>
              <a:t>P</a:t>
            </a:r>
            <a:r>
              <a:rPr sz="1100" i="1" spc="-105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(</a:t>
            </a:r>
            <a:r>
              <a:rPr sz="1100" i="1" dirty="0">
                <a:latin typeface="Georgia"/>
                <a:cs typeface="Georgia"/>
              </a:rPr>
              <a:t>X,</a:t>
            </a:r>
            <a:r>
              <a:rPr sz="1100" i="1" spc="-65" dirty="0">
                <a:latin typeface="Georgia"/>
                <a:cs typeface="Georgia"/>
              </a:rPr>
              <a:t> </a:t>
            </a:r>
            <a:r>
              <a:rPr sz="1100" i="1" spc="-50" dirty="0">
                <a:latin typeface="Georgia"/>
                <a:cs typeface="Georgia"/>
              </a:rPr>
              <a:t>Y</a:t>
            </a:r>
            <a:r>
              <a:rPr sz="1100" i="1" spc="-5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)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=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i="1" dirty="0">
                <a:latin typeface="Georgia"/>
                <a:cs typeface="Georgia"/>
              </a:rPr>
              <a:t>P</a:t>
            </a:r>
            <a:r>
              <a:rPr sz="1100" i="1" spc="-100" dirty="0">
                <a:latin typeface="Georgia"/>
                <a:cs typeface="Georgia"/>
              </a:rPr>
              <a:t> </a:t>
            </a:r>
            <a:r>
              <a:rPr sz="1100" spc="50" dirty="0">
                <a:latin typeface="LM Roman 10"/>
                <a:cs typeface="LM Roman 10"/>
              </a:rPr>
              <a:t>(</a:t>
            </a:r>
            <a:r>
              <a:rPr sz="1100" i="1" spc="50" dirty="0">
                <a:latin typeface="Georgia"/>
                <a:cs typeface="Georgia"/>
              </a:rPr>
              <a:t>X</a:t>
            </a:r>
            <a:r>
              <a:rPr sz="1100" spc="50" dirty="0">
                <a:latin typeface="LM Roman 10"/>
                <a:cs typeface="LM Roman 10"/>
              </a:rPr>
              <a:t>)</a:t>
            </a:r>
            <a:r>
              <a:rPr sz="1100" i="1" spc="50" dirty="0">
                <a:latin typeface="Georgia"/>
                <a:cs typeface="Georgia"/>
              </a:rPr>
              <a:t>P</a:t>
            </a:r>
            <a:r>
              <a:rPr sz="1100" i="1" spc="-105" dirty="0">
                <a:latin typeface="Georgia"/>
                <a:cs typeface="Georgia"/>
              </a:rPr>
              <a:t> </a:t>
            </a:r>
            <a:r>
              <a:rPr sz="1100" spc="-20" dirty="0">
                <a:latin typeface="LM Roman 10"/>
                <a:cs typeface="LM Roman 10"/>
              </a:rPr>
              <a:t>(</a:t>
            </a:r>
            <a:r>
              <a:rPr sz="1100" i="1" spc="-20" dirty="0">
                <a:latin typeface="Georgia"/>
                <a:cs typeface="Georgia"/>
              </a:rPr>
              <a:t>Y</a:t>
            </a:r>
            <a:r>
              <a:rPr sz="1100" i="1" dirty="0">
                <a:latin typeface="Georgia"/>
                <a:cs typeface="Georgia"/>
              </a:rPr>
              <a:t> </a:t>
            </a:r>
            <a:r>
              <a:rPr sz="1100" i="1" spc="25" dirty="0">
                <a:latin typeface="DejaVu Sans Condensed"/>
                <a:cs typeface="DejaVu Sans Condensed"/>
              </a:rPr>
              <a:t>|</a:t>
            </a:r>
            <a:r>
              <a:rPr sz="1100" i="1" spc="25" dirty="0">
                <a:latin typeface="Georgia"/>
                <a:cs typeface="Georgia"/>
              </a:rPr>
              <a:t>X</a:t>
            </a:r>
            <a:r>
              <a:rPr sz="1100" spc="25" dirty="0">
                <a:latin typeface="LM Roman 10"/>
                <a:cs typeface="LM Roman 10"/>
              </a:rPr>
              <a:t>)</a:t>
            </a:r>
            <a:endParaRPr sz="1100">
              <a:latin typeface="LM Roman 10"/>
              <a:cs typeface="LM Roman 10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4594" y="1340904"/>
            <a:ext cx="63233" cy="6323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04393" y="1255419"/>
            <a:ext cx="1764664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sz="1100" spc="-10" dirty="0">
                <a:latin typeface="LM Roman 10"/>
                <a:cs typeface="LM Roman 10"/>
              </a:rPr>
              <a:t>However,</a:t>
            </a:r>
            <a:r>
              <a:rPr sz="1100" spc="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if </a:t>
            </a:r>
            <a:r>
              <a:rPr sz="1100" i="1" spc="110" dirty="0">
                <a:latin typeface="Georgia"/>
                <a:cs typeface="Georgia"/>
              </a:rPr>
              <a:t>X</a:t>
            </a:r>
            <a:r>
              <a:rPr sz="1100" i="1" spc="175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and </a:t>
            </a:r>
            <a:r>
              <a:rPr sz="1100" i="1" dirty="0">
                <a:latin typeface="Georgia"/>
                <a:cs typeface="Georgia"/>
              </a:rPr>
              <a:t>Y</a:t>
            </a:r>
            <a:r>
              <a:rPr sz="1100" i="1" spc="330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are </a:t>
            </a:r>
            <a:r>
              <a:rPr sz="1100" spc="-25" dirty="0">
                <a:latin typeface="LM Roman 10"/>
                <a:cs typeface="LM Roman 10"/>
              </a:rPr>
              <a:t>in- </a:t>
            </a:r>
            <a:r>
              <a:rPr sz="1100" dirty="0">
                <a:latin typeface="LM Roman 10"/>
                <a:cs typeface="LM Roman 10"/>
              </a:rPr>
              <a:t>dependent,</a:t>
            </a:r>
            <a:r>
              <a:rPr sz="1100" spc="-70" dirty="0">
                <a:latin typeface="LM Roman 10"/>
                <a:cs typeface="LM Roman 10"/>
              </a:rPr>
              <a:t> </a:t>
            </a:r>
            <a:r>
              <a:rPr sz="1100" spc="-20" dirty="0">
                <a:latin typeface="LM Roman 10"/>
                <a:cs typeface="LM Roman 10"/>
              </a:rPr>
              <a:t>then</a:t>
            </a:r>
            <a:endParaRPr sz="1100">
              <a:latin typeface="LM Roman 10"/>
              <a:cs typeface="LM Roman 1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3737" y="1738755"/>
            <a:ext cx="13855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Georgia"/>
                <a:cs typeface="Georgia"/>
              </a:rPr>
              <a:t>P</a:t>
            </a:r>
            <a:r>
              <a:rPr sz="1100" i="1" spc="-105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(</a:t>
            </a:r>
            <a:r>
              <a:rPr sz="1100" i="1" dirty="0">
                <a:latin typeface="Georgia"/>
                <a:cs typeface="Georgia"/>
              </a:rPr>
              <a:t>X,</a:t>
            </a:r>
            <a:r>
              <a:rPr sz="1100" i="1" spc="-65" dirty="0">
                <a:latin typeface="Georgia"/>
                <a:cs typeface="Georgia"/>
              </a:rPr>
              <a:t> </a:t>
            </a:r>
            <a:r>
              <a:rPr sz="1100" i="1" spc="-50" dirty="0">
                <a:latin typeface="Georgia"/>
                <a:cs typeface="Georgia"/>
              </a:rPr>
              <a:t>Y</a:t>
            </a:r>
            <a:r>
              <a:rPr sz="1100" i="1" spc="-5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)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=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i="1" dirty="0">
                <a:latin typeface="Georgia"/>
                <a:cs typeface="Georgia"/>
              </a:rPr>
              <a:t>P</a:t>
            </a:r>
            <a:r>
              <a:rPr sz="1100" i="1" spc="-100" dirty="0">
                <a:latin typeface="Georgia"/>
                <a:cs typeface="Georgia"/>
              </a:rPr>
              <a:t> </a:t>
            </a:r>
            <a:r>
              <a:rPr sz="1100" spc="50" dirty="0">
                <a:latin typeface="LM Roman 10"/>
                <a:cs typeface="LM Roman 10"/>
              </a:rPr>
              <a:t>(</a:t>
            </a:r>
            <a:r>
              <a:rPr sz="1100" i="1" spc="50" dirty="0">
                <a:latin typeface="Georgia"/>
                <a:cs typeface="Georgia"/>
              </a:rPr>
              <a:t>X</a:t>
            </a:r>
            <a:r>
              <a:rPr sz="1100" spc="50" dirty="0">
                <a:latin typeface="LM Roman 10"/>
                <a:cs typeface="LM Roman 10"/>
              </a:rPr>
              <a:t>)</a:t>
            </a:r>
            <a:r>
              <a:rPr sz="1100" i="1" spc="50" dirty="0">
                <a:latin typeface="Georgia"/>
                <a:cs typeface="Georgia"/>
              </a:rPr>
              <a:t>P</a:t>
            </a:r>
            <a:r>
              <a:rPr sz="1100" i="1" spc="-105" dirty="0">
                <a:latin typeface="Georgia"/>
                <a:cs typeface="Georgia"/>
              </a:rPr>
              <a:t> </a:t>
            </a:r>
            <a:r>
              <a:rPr sz="1100" spc="-20" dirty="0">
                <a:latin typeface="LM Roman 10"/>
                <a:cs typeface="LM Roman 10"/>
              </a:rPr>
              <a:t>(</a:t>
            </a:r>
            <a:r>
              <a:rPr sz="1100" i="1" spc="-20" dirty="0">
                <a:latin typeface="Georgia"/>
                <a:cs typeface="Georgia"/>
              </a:rPr>
              <a:t>Y</a:t>
            </a:r>
            <a:r>
              <a:rPr sz="1100" i="1" dirty="0">
                <a:latin typeface="Georgia"/>
                <a:cs typeface="Georgia"/>
              </a:rPr>
              <a:t> </a:t>
            </a:r>
            <a:r>
              <a:rPr sz="1100" spc="-50" dirty="0">
                <a:latin typeface="LM Roman 10"/>
                <a:cs typeface="LM Roman 10"/>
              </a:rPr>
              <a:t>)</a:t>
            </a:r>
            <a:endParaRPr sz="1100">
              <a:latin typeface="LM Roman 10"/>
              <a:cs typeface="LM Roman 10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40558" y="576363"/>
            <a:ext cx="63233" cy="6323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483269" y="237068"/>
            <a:ext cx="3049905" cy="6178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b="1" dirty="0">
                <a:latin typeface="LM Roman 10"/>
                <a:cs typeface="LM Roman 10"/>
              </a:rPr>
              <a:t>Conditional</a:t>
            </a:r>
            <a:r>
              <a:rPr sz="1100" b="1" spc="-70" dirty="0">
                <a:latin typeface="LM Roman 10"/>
                <a:cs typeface="LM Roman 10"/>
              </a:rPr>
              <a:t> </a:t>
            </a:r>
            <a:r>
              <a:rPr sz="1100" b="1" spc="-10" dirty="0">
                <a:latin typeface="LM Roman 10"/>
                <a:cs typeface="LM Roman 10"/>
              </a:rPr>
              <a:t>Independence</a:t>
            </a:r>
            <a:endParaRPr sz="1100">
              <a:latin typeface="LM Roman 10"/>
              <a:cs typeface="LM Roman 10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sz="1100" spc="-25" dirty="0">
                <a:latin typeface="LM Roman 10"/>
                <a:cs typeface="LM Roman 10"/>
              </a:rPr>
              <a:t>Two</a:t>
            </a:r>
            <a:r>
              <a:rPr sz="1100" spc="-7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random</a:t>
            </a:r>
            <a:r>
              <a:rPr sz="1100" spc="-70" dirty="0">
                <a:latin typeface="LM Roman 10"/>
                <a:cs typeface="LM Roman 10"/>
              </a:rPr>
              <a:t> </a:t>
            </a:r>
            <a:r>
              <a:rPr sz="1100" spc="-20" dirty="0">
                <a:latin typeface="LM Roman 10"/>
                <a:cs typeface="LM Roman 10"/>
              </a:rPr>
              <a:t>variables</a:t>
            </a:r>
            <a:r>
              <a:rPr sz="1100" spc="-70" dirty="0">
                <a:latin typeface="LM Roman 10"/>
                <a:cs typeface="LM Roman 10"/>
              </a:rPr>
              <a:t> </a:t>
            </a:r>
            <a:r>
              <a:rPr sz="1100" i="1" spc="110" dirty="0">
                <a:latin typeface="Georgia"/>
                <a:cs typeface="Georgia"/>
              </a:rPr>
              <a:t>X</a:t>
            </a:r>
            <a:r>
              <a:rPr sz="1100" i="1" spc="114" dirty="0">
                <a:latin typeface="Georgia"/>
                <a:cs typeface="Georgia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and</a:t>
            </a:r>
            <a:r>
              <a:rPr sz="1100" spc="-70" dirty="0">
                <a:latin typeface="LM Roman 10"/>
                <a:cs typeface="LM Roman 10"/>
              </a:rPr>
              <a:t> </a:t>
            </a:r>
            <a:r>
              <a:rPr sz="1100" i="1" dirty="0">
                <a:latin typeface="Georgia"/>
                <a:cs typeface="Georgia"/>
              </a:rPr>
              <a:t>Y</a:t>
            </a:r>
            <a:r>
              <a:rPr sz="1100" i="1" spc="270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are</a:t>
            </a:r>
            <a:r>
              <a:rPr sz="1100" spc="-7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said</a:t>
            </a:r>
            <a:r>
              <a:rPr sz="1100" spc="-7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to</a:t>
            </a:r>
            <a:r>
              <a:rPr sz="1100" spc="-70" dirty="0">
                <a:latin typeface="LM Roman 10"/>
                <a:cs typeface="LM Roman 10"/>
              </a:rPr>
              <a:t> </a:t>
            </a:r>
            <a:r>
              <a:rPr sz="1100" spc="-25" dirty="0">
                <a:latin typeface="LM Roman 10"/>
                <a:cs typeface="LM Roman 10"/>
              </a:rPr>
              <a:t>be </a:t>
            </a:r>
            <a:r>
              <a:rPr sz="1100" dirty="0">
                <a:latin typeface="LM Roman 10"/>
                <a:cs typeface="LM Roman 10"/>
              </a:rPr>
              <a:t>independent</a:t>
            </a:r>
            <a:r>
              <a:rPr sz="1100" spc="-65" dirty="0">
                <a:latin typeface="LM Roman 10"/>
                <a:cs typeface="LM Roman 10"/>
              </a:rPr>
              <a:t> </a:t>
            </a:r>
            <a:r>
              <a:rPr sz="1100" spc="-25" dirty="0">
                <a:latin typeface="LM Roman 10"/>
                <a:cs typeface="LM Roman 10"/>
              </a:rPr>
              <a:t>if</a:t>
            </a:r>
            <a:endParaRPr sz="1100">
              <a:latin typeface="LM Roman 10"/>
              <a:cs typeface="LM Roman 1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25011" y="974202"/>
            <a:ext cx="10433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Georgia"/>
                <a:cs typeface="Georgia"/>
              </a:rPr>
              <a:t>P</a:t>
            </a:r>
            <a:r>
              <a:rPr sz="1100" i="1" spc="-100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(</a:t>
            </a:r>
            <a:r>
              <a:rPr sz="1100" i="1" dirty="0">
                <a:latin typeface="Georgia"/>
                <a:cs typeface="Georgia"/>
              </a:rPr>
              <a:t>X</a:t>
            </a:r>
            <a:r>
              <a:rPr sz="1100" i="1" dirty="0">
                <a:latin typeface="DejaVu Sans Condensed"/>
                <a:cs typeface="DejaVu Sans Condensed"/>
              </a:rPr>
              <a:t>|</a:t>
            </a:r>
            <a:r>
              <a:rPr sz="1100" i="1" dirty="0">
                <a:latin typeface="Georgia"/>
                <a:cs typeface="Georgia"/>
              </a:rPr>
              <a:t>Y</a:t>
            </a:r>
            <a:r>
              <a:rPr sz="1100" i="1" spc="5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)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=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i="1" dirty="0">
                <a:latin typeface="Georgia"/>
                <a:cs typeface="Georgia"/>
              </a:rPr>
              <a:t>P</a:t>
            </a:r>
            <a:r>
              <a:rPr sz="1100" i="1" spc="-100" dirty="0">
                <a:latin typeface="Georgia"/>
                <a:cs typeface="Georgia"/>
              </a:rPr>
              <a:t> </a:t>
            </a:r>
            <a:r>
              <a:rPr sz="1100" spc="35" dirty="0">
                <a:latin typeface="LM Roman 10"/>
                <a:cs typeface="LM Roman 10"/>
              </a:rPr>
              <a:t>(</a:t>
            </a:r>
            <a:r>
              <a:rPr sz="1100" i="1" spc="35" dirty="0">
                <a:latin typeface="Georgia"/>
                <a:cs typeface="Georgia"/>
              </a:rPr>
              <a:t>X</a:t>
            </a:r>
            <a:r>
              <a:rPr sz="1100" spc="35" dirty="0">
                <a:latin typeface="LM Roman 10"/>
                <a:cs typeface="LM Roman 10"/>
              </a:rPr>
              <a:t>)</a:t>
            </a:r>
            <a:endParaRPr sz="1100">
              <a:latin typeface="LM Roman 10"/>
              <a:cs typeface="LM Roman 10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40558" y="1370939"/>
            <a:ext cx="63233" cy="6323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760357" y="1241676"/>
            <a:ext cx="2772410" cy="100012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spc="-30" dirty="0">
                <a:latin typeface="LM Roman 10"/>
                <a:cs typeface="LM Roman 10"/>
              </a:rPr>
              <a:t>We</a:t>
            </a:r>
            <a:r>
              <a:rPr sz="1100" spc="-4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denote</a:t>
            </a:r>
            <a:r>
              <a:rPr sz="1100" spc="-2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this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as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i="1" spc="110" dirty="0">
                <a:latin typeface="Georgia"/>
                <a:cs typeface="Georgia"/>
              </a:rPr>
              <a:t>X</a:t>
            </a:r>
            <a:r>
              <a:rPr sz="1100" i="1" spc="100" dirty="0">
                <a:latin typeface="Georgia"/>
                <a:cs typeface="Georgia"/>
              </a:rPr>
              <a:t> </a:t>
            </a:r>
            <a:r>
              <a:rPr sz="1100" i="1" spc="-570" dirty="0">
                <a:latin typeface="DejaVu Sans Condensed"/>
                <a:cs typeface="DejaVu Sans Condensed"/>
              </a:rPr>
              <a:t>⊥</a:t>
            </a:r>
            <a:r>
              <a:rPr sz="1100" i="1" spc="-10" dirty="0">
                <a:latin typeface="DejaVu Sans Condensed"/>
                <a:cs typeface="DejaVu Sans Condensed"/>
              </a:rPr>
              <a:t>⊥</a:t>
            </a:r>
            <a:r>
              <a:rPr sz="1100" i="1" spc="-15" dirty="0">
                <a:latin typeface="DejaVu Sans Condensed"/>
                <a:cs typeface="DejaVu Sans Condensed"/>
              </a:rPr>
              <a:t> </a:t>
            </a:r>
            <a:r>
              <a:rPr sz="1100" i="1" spc="-50" dirty="0">
                <a:latin typeface="Georgia"/>
                <a:cs typeface="Georgia"/>
              </a:rPr>
              <a:t>Y</a:t>
            </a:r>
            <a:endParaRPr sz="1100">
              <a:latin typeface="Georgia"/>
              <a:cs typeface="Georgia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sz="1100" dirty="0">
                <a:latin typeface="LM Roman 10"/>
                <a:cs typeface="LM Roman 10"/>
              </a:rPr>
              <a:t>In other words,</a:t>
            </a:r>
            <a:r>
              <a:rPr sz="1100" spc="1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knowing the value</a:t>
            </a:r>
            <a:r>
              <a:rPr sz="1100" spc="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of </a:t>
            </a:r>
            <a:r>
              <a:rPr sz="1100" i="1" dirty="0">
                <a:latin typeface="Georgia"/>
                <a:cs typeface="Georgia"/>
              </a:rPr>
              <a:t>Y</a:t>
            </a:r>
            <a:r>
              <a:rPr sz="1100" i="1" spc="310" dirty="0">
                <a:latin typeface="Georgia"/>
                <a:cs typeface="Georgia"/>
              </a:rPr>
              <a:t> </a:t>
            </a:r>
            <a:r>
              <a:rPr sz="1100" spc="-20" dirty="0">
                <a:latin typeface="LM Roman 10"/>
                <a:cs typeface="LM Roman 10"/>
              </a:rPr>
              <a:t>does </a:t>
            </a:r>
            <a:r>
              <a:rPr sz="1100" dirty="0">
                <a:latin typeface="LM Roman 10"/>
                <a:cs typeface="LM Roman 10"/>
              </a:rPr>
              <a:t>not</a:t>
            </a:r>
            <a:r>
              <a:rPr sz="1100" spc="-2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change</a:t>
            </a:r>
            <a:r>
              <a:rPr sz="1100" spc="-1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our</a:t>
            </a:r>
            <a:r>
              <a:rPr sz="1100" spc="-1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belief</a:t>
            </a:r>
            <a:r>
              <a:rPr sz="1100" spc="-2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about</a:t>
            </a:r>
            <a:r>
              <a:rPr sz="1100" spc="-20" dirty="0">
                <a:latin typeface="LM Roman 10"/>
                <a:cs typeface="LM Roman 10"/>
              </a:rPr>
              <a:t> </a:t>
            </a:r>
            <a:r>
              <a:rPr sz="1100" i="1" spc="60" dirty="0">
                <a:latin typeface="Georgia"/>
                <a:cs typeface="Georgia"/>
              </a:rPr>
              <a:t>X</a:t>
            </a:r>
            <a:endParaRPr sz="11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100" dirty="0">
                <a:latin typeface="LM Roman 10"/>
                <a:cs typeface="LM Roman 10"/>
              </a:rPr>
              <a:t>We</a:t>
            </a:r>
            <a:r>
              <a:rPr sz="1100" spc="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would</a:t>
            </a:r>
            <a:r>
              <a:rPr sz="1100" spc="1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expect</a:t>
            </a:r>
            <a:r>
              <a:rPr sz="1100" spc="5" dirty="0">
                <a:latin typeface="LM Roman 10"/>
                <a:cs typeface="LM Roman 10"/>
              </a:rPr>
              <a:t> </a:t>
            </a:r>
            <a:r>
              <a:rPr sz="1100" b="1" i="1" dirty="0">
                <a:latin typeface="LM Roman 10"/>
                <a:cs typeface="LM Roman 10"/>
              </a:rPr>
              <a:t>G</a:t>
            </a:r>
            <a:r>
              <a:rPr sz="1100" i="1" dirty="0">
                <a:latin typeface="LM Roman 10"/>
                <a:cs typeface="LM Roman 10"/>
              </a:rPr>
              <a:t>rade</a:t>
            </a:r>
            <a:r>
              <a:rPr sz="1100" i="1" spc="5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to</a:t>
            </a:r>
            <a:r>
              <a:rPr sz="1100" spc="1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be</a:t>
            </a:r>
            <a:r>
              <a:rPr sz="1100" spc="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dependent</a:t>
            </a:r>
            <a:r>
              <a:rPr sz="1100" spc="10" dirty="0">
                <a:latin typeface="LM Roman 10"/>
                <a:cs typeface="LM Roman 10"/>
              </a:rPr>
              <a:t> </a:t>
            </a:r>
            <a:r>
              <a:rPr sz="1100" spc="-25" dirty="0">
                <a:latin typeface="LM Roman 10"/>
                <a:cs typeface="LM Roman 10"/>
              </a:rPr>
              <a:t>on</a:t>
            </a:r>
            <a:endParaRPr sz="1100">
              <a:latin typeface="LM Roman 10"/>
              <a:cs typeface="LM Roman 1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b="1" i="1" dirty="0">
                <a:latin typeface="LM Roman 10"/>
                <a:cs typeface="LM Roman 10"/>
              </a:rPr>
              <a:t>I</a:t>
            </a:r>
            <a:r>
              <a:rPr sz="1100" i="1" dirty="0">
                <a:latin typeface="LM Roman 10"/>
                <a:cs typeface="LM Roman 10"/>
              </a:rPr>
              <a:t>ntelligence </a:t>
            </a:r>
            <a:r>
              <a:rPr sz="1100" dirty="0">
                <a:latin typeface="LM Roman 10"/>
                <a:cs typeface="LM Roman 10"/>
              </a:rPr>
              <a:t>but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independent</a:t>
            </a:r>
            <a:r>
              <a:rPr sz="1100" spc="-4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of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b="1" i="1" spc="-10" dirty="0">
                <a:latin typeface="LM Roman 10"/>
                <a:cs typeface="LM Roman 10"/>
              </a:rPr>
              <a:t>W</a:t>
            </a:r>
            <a:r>
              <a:rPr sz="1100" i="1" spc="-10" dirty="0">
                <a:latin typeface="LM Roman 10"/>
                <a:cs typeface="LM Roman 10"/>
              </a:rPr>
              <a:t>eight</a:t>
            </a:r>
            <a:endParaRPr sz="1100">
              <a:latin typeface="LM Roman 10"/>
              <a:cs typeface="LM Roman 10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640558" y="1580972"/>
            <a:ext cx="63233" cy="63233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640558" y="1963077"/>
            <a:ext cx="63233" cy="63233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0" y="3121507"/>
            <a:ext cx="5760085" cy="118745"/>
            <a:chOff x="0" y="3121507"/>
            <a:chExt cx="5760085" cy="118745"/>
          </a:xfrm>
        </p:grpSpPr>
        <p:sp>
          <p:nvSpPr>
            <p:cNvPr id="16" name="object 16"/>
            <p:cNvSpPr/>
            <p:nvPr/>
          </p:nvSpPr>
          <p:spPr>
            <a:xfrm>
              <a:off x="0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80004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10" dirty="0"/>
              <a:t>13</a:t>
            </a:fld>
            <a:r>
              <a:rPr spc="-10" dirty="0"/>
              <a:t>/86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Mitesh</a:t>
            </a:r>
            <a:r>
              <a:rPr spc="-10" dirty="0"/>
              <a:t> </a:t>
            </a:r>
            <a:r>
              <a:rPr dirty="0"/>
              <a:t>M.</a:t>
            </a:r>
            <a:r>
              <a:rPr spc="-10" dirty="0"/>
              <a:t> Khapra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CS7015</a:t>
            </a:r>
            <a:r>
              <a:rPr spc="-10" dirty="0"/>
              <a:t> </a:t>
            </a:r>
            <a:r>
              <a:rPr dirty="0"/>
              <a:t>(Deep</a:t>
            </a:r>
            <a:r>
              <a:rPr spc="-5" dirty="0"/>
              <a:t> </a:t>
            </a:r>
            <a:r>
              <a:rPr dirty="0"/>
              <a:t>Learning)</a:t>
            </a:r>
            <a:r>
              <a:rPr spc="-5" dirty="0"/>
              <a:t> </a:t>
            </a:r>
            <a:r>
              <a:rPr dirty="0"/>
              <a:t>:</a:t>
            </a:r>
            <a:r>
              <a:rPr spc="75" dirty="0"/>
              <a:t> </a:t>
            </a:r>
            <a:r>
              <a:rPr dirty="0"/>
              <a:t>Lecture</a:t>
            </a:r>
            <a:r>
              <a:rPr spc="-5" dirty="0"/>
              <a:t> </a:t>
            </a:r>
            <a:r>
              <a:rPr spc="-2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1125193"/>
            <a:ext cx="491871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35" dirty="0">
                <a:latin typeface="LM Roman 10"/>
                <a:cs typeface="LM Roman 10"/>
              </a:rPr>
              <a:t>Okay,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we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are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now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ready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to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move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on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to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Bayesian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Networks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or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Directed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Graphical Models</a:t>
            </a:r>
            <a:endParaRPr sz="1100">
              <a:latin typeface="LM Roman 10"/>
              <a:cs typeface="LM Roman 1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121507"/>
            <a:ext cx="5760085" cy="118745"/>
            <a:chOff x="0" y="3121507"/>
            <a:chExt cx="5760085" cy="118745"/>
          </a:xfrm>
        </p:grpSpPr>
        <p:sp>
          <p:nvSpPr>
            <p:cNvPr id="4" name="object 4"/>
            <p:cNvSpPr/>
            <p:nvPr/>
          </p:nvSpPr>
          <p:spPr>
            <a:xfrm>
              <a:off x="0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80004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10" dirty="0"/>
              <a:t>14</a:t>
            </a:fld>
            <a:r>
              <a:rPr spc="-10" dirty="0"/>
              <a:t>/86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Mitesh</a:t>
            </a:r>
            <a:r>
              <a:rPr spc="-10" dirty="0"/>
              <a:t> </a:t>
            </a:r>
            <a:r>
              <a:rPr dirty="0"/>
              <a:t>M.</a:t>
            </a:r>
            <a:r>
              <a:rPr spc="-10" dirty="0"/>
              <a:t> Khapra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CS7015</a:t>
            </a:r>
            <a:r>
              <a:rPr spc="-10" dirty="0"/>
              <a:t> </a:t>
            </a:r>
            <a:r>
              <a:rPr dirty="0"/>
              <a:t>(Deep</a:t>
            </a:r>
            <a:r>
              <a:rPr spc="-5" dirty="0"/>
              <a:t> </a:t>
            </a:r>
            <a:r>
              <a:rPr dirty="0"/>
              <a:t>Learning)</a:t>
            </a:r>
            <a:r>
              <a:rPr spc="-5" dirty="0"/>
              <a:t> </a:t>
            </a:r>
            <a:r>
              <a:rPr dirty="0"/>
              <a:t>:</a:t>
            </a:r>
            <a:r>
              <a:rPr spc="75" dirty="0"/>
              <a:t> </a:t>
            </a:r>
            <a:r>
              <a:rPr dirty="0"/>
              <a:t>Lecture</a:t>
            </a:r>
            <a:r>
              <a:rPr spc="-5" dirty="0"/>
              <a:t> </a:t>
            </a:r>
            <a:r>
              <a:rPr spc="-2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62690" y="474617"/>
            <a:ext cx="323850" cy="223520"/>
            <a:chOff x="1362690" y="474617"/>
            <a:chExt cx="323850" cy="223520"/>
          </a:xfrm>
        </p:grpSpPr>
        <p:sp>
          <p:nvSpPr>
            <p:cNvPr id="3" name="object 3"/>
            <p:cNvSpPr/>
            <p:nvPr/>
          </p:nvSpPr>
          <p:spPr>
            <a:xfrm>
              <a:off x="1367751" y="479678"/>
              <a:ext cx="313690" cy="213360"/>
            </a:xfrm>
            <a:custGeom>
              <a:avLst/>
              <a:gdLst/>
              <a:ahLst/>
              <a:cxnLst/>
              <a:rect l="l" t="t" r="r" b="b"/>
              <a:pathLst>
                <a:path w="313689" h="213359">
                  <a:moveTo>
                    <a:pt x="156743" y="0"/>
                  </a:moveTo>
                  <a:lnTo>
                    <a:pt x="107199" y="5438"/>
                  </a:lnTo>
                  <a:lnTo>
                    <a:pt x="64172" y="20582"/>
                  </a:lnTo>
                  <a:lnTo>
                    <a:pt x="30242" y="43674"/>
                  </a:lnTo>
                  <a:lnTo>
                    <a:pt x="0" y="106667"/>
                  </a:lnTo>
                  <a:lnTo>
                    <a:pt x="7990" y="140385"/>
                  </a:lnTo>
                  <a:lnTo>
                    <a:pt x="30242" y="169670"/>
                  </a:lnTo>
                  <a:lnTo>
                    <a:pt x="64172" y="192763"/>
                  </a:lnTo>
                  <a:lnTo>
                    <a:pt x="107199" y="207908"/>
                  </a:lnTo>
                  <a:lnTo>
                    <a:pt x="156743" y="213347"/>
                  </a:lnTo>
                  <a:lnTo>
                    <a:pt x="206286" y="207908"/>
                  </a:lnTo>
                  <a:lnTo>
                    <a:pt x="249314" y="192763"/>
                  </a:lnTo>
                  <a:lnTo>
                    <a:pt x="283244" y="169670"/>
                  </a:lnTo>
                  <a:lnTo>
                    <a:pt x="305496" y="140385"/>
                  </a:lnTo>
                  <a:lnTo>
                    <a:pt x="313486" y="106667"/>
                  </a:lnTo>
                  <a:lnTo>
                    <a:pt x="305496" y="72955"/>
                  </a:lnTo>
                  <a:lnTo>
                    <a:pt x="283244" y="43674"/>
                  </a:lnTo>
                  <a:lnTo>
                    <a:pt x="249314" y="20582"/>
                  </a:lnTo>
                  <a:lnTo>
                    <a:pt x="206286" y="5438"/>
                  </a:lnTo>
                  <a:lnTo>
                    <a:pt x="156743" y="0"/>
                  </a:lnTo>
                  <a:close/>
                </a:path>
              </a:pathLst>
            </a:custGeom>
            <a:solidFill>
              <a:srgbClr val="E1F4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67751" y="479678"/>
              <a:ext cx="313690" cy="213360"/>
            </a:xfrm>
            <a:custGeom>
              <a:avLst/>
              <a:gdLst/>
              <a:ahLst/>
              <a:cxnLst/>
              <a:rect l="l" t="t" r="r" b="b"/>
              <a:pathLst>
                <a:path w="313689" h="213359">
                  <a:moveTo>
                    <a:pt x="313486" y="106667"/>
                  </a:moveTo>
                  <a:lnTo>
                    <a:pt x="283244" y="43674"/>
                  </a:lnTo>
                  <a:lnTo>
                    <a:pt x="249314" y="20582"/>
                  </a:lnTo>
                  <a:lnTo>
                    <a:pt x="206286" y="5438"/>
                  </a:lnTo>
                  <a:lnTo>
                    <a:pt x="156743" y="0"/>
                  </a:lnTo>
                  <a:lnTo>
                    <a:pt x="107199" y="5438"/>
                  </a:lnTo>
                  <a:lnTo>
                    <a:pt x="64172" y="20582"/>
                  </a:lnTo>
                  <a:lnTo>
                    <a:pt x="30242" y="43674"/>
                  </a:lnTo>
                  <a:lnTo>
                    <a:pt x="7990" y="72955"/>
                  </a:lnTo>
                  <a:lnTo>
                    <a:pt x="0" y="106667"/>
                  </a:lnTo>
                  <a:lnTo>
                    <a:pt x="7990" y="140385"/>
                  </a:lnTo>
                  <a:lnTo>
                    <a:pt x="30242" y="169670"/>
                  </a:lnTo>
                  <a:lnTo>
                    <a:pt x="64172" y="192763"/>
                  </a:lnTo>
                  <a:lnTo>
                    <a:pt x="107199" y="207908"/>
                  </a:lnTo>
                  <a:lnTo>
                    <a:pt x="156743" y="213347"/>
                  </a:lnTo>
                  <a:lnTo>
                    <a:pt x="206286" y="207908"/>
                  </a:lnTo>
                  <a:lnTo>
                    <a:pt x="249314" y="192763"/>
                  </a:lnTo>
                  <a:lnTo>
                    <a:pt x="283244" y="169670"/>
                  </a:lnTo>
                  <a:lnTo>
                    <a:pt x="305496" y="140385"/>
                  </a:lnTo>
                  <a:lnTo>
                    <a:pt x="313486" y="106667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437906" y="287482"/>
            <a:ext cx="173355" cy="37274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440"/>
              </a:spcBef>
            </a:pPr>
            <a:r>
              <a:rPr sz="850" i="1" spc="-50" dirty="0">
                <a:latin typeface="Georgia"/>
                <a:cs typeface="Georgia"/>
              </a:rPr>
              <a:t>Y</a:t>
            </a:r>
            <a:endParaRPr sz="8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850" spc="-25" dirty="0">
                <a:latin typeface="LM Roman 10"/>
                <a:cs typeface="LM Roman 10"/>
              </a:rPr>
              <a:t>Oil</a:t>
            </a:r>
            <a:endParaRPr sz="850">
              <a:latin typeface="LM Roman 10"/>
              <a:cs typeface="LM Roman 1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41927" y="862590"/>
            <a:ext cx="637540" cy="254000"/>
            <a:chOff x="341927" y="862590"/>
            <a:chExt cx="637540" cy="254000"/>
          </a:xfrm>
        </p:grpSpPr>
        <p:sp>
          <p:nvSpPr>
            <p:cNvPr id="7" name="object 7"/>
            <p:cNvSpPr/>
            <p:nvPr/>
          </p:nvSpPr>
          <p:spPr>
            <a:xfrm>
              <a:off x="346988" y="867651"/>
              <a:ext cx="627380" cy="243840"/>
            </a:xfrm>
            <a:custGeom>
              <a:avLst/>
              <a:gdLst/>
              <a:ahLst/>
              <a:cxnLst/>
              <a:rect l="l" t="t" r="r" b="b"/>
              <a:pathLst>
                <a:path w="627380" h="243840">
                  <a:moveTo>
                    <a:pt x="313493" y="0"/>
                  </a:moveTo>
                  <a:lnTo>
                    <a:pt x="250312" y="2476"/>
                  </a:lnTo>
                  <a:lnTo>
                    <a:pt x="191466" y="9579"/>
                  </a:lnTo>
                  <a:lnTo>
                    <a:pt x="138215" y="20818"/>
                  </a:lnTo>
                  <a:lnTo>
                    <a:pt x="91819" y="35704"/>
                  </a:lnTo>
                  <a:lnTo>
                    <a:pt x="53539" y="53745"/>
                  </a:lnTo>
                  <a:lnTo>
                    <a:pt x="6369" y="97336"/>
                  </a:lnTo>
                  <a:lnTo>
                    <a:pt x="0" y="121906"/>
                  </a:lnTo>
                  <a:lnTo>
                    <a:pt x="6369" y="146475"/>
                  </a:lnTo>
                  <a:lnTo>
                    <a:pt x="53539" y="190067"/>
                  </a:lnTo>
                  <a:lnTo>
                    <a:pt x="91819" y="208109"/>
                  </a:lnTo>
                  <a:lnTo>
                    <a:pt x="138215" y="222995"/>
                  </a:lnTo>
                  <a:lnTo>
                    <a:pt x="191466" y="234235"/>
                  </a:lnTo>
                  <a:lnTo>
                    <a:pt x="250312" y="241339"/>
                  </a:lnTo>
                  <a:lnTo>
                    <a:pt x="313493" y="243815"/>
                  </a:lnTo>
                  <a:lnTo>
                    <a:pt x="376673" y="241339"/>
                  </a:lnTo>
                  <a:lnTo>
                    <a:pt x="435519" y="234235"/>
                  </a:lnTo>
                  <a:lnTo>
                    <a:pt x="488770" y="222995"/>
                  </a:lnTo>
                  <a:lnTo>
                    <a:pt x="535166" y="208109"/>
                  </a:lnTo>
                  <a:lnTo>
                    <a:pt x="573447" y="190067"/>
                  </a:lnTo>
                  <a:lnTo>
                    <a:pt x="620617" y="146475"/>
                  </a:lnTo>
                  <a:lnTo>
                    <a:pt x="626986" y="121906"/>
                  </a:lnTo>
                  <a:lnTo>
                    <a:pt x="620617" y="97336"/>
                  </a:lnTo>
                  <a:lnTo>
                    <a:pt x="573447" y="53745"/>
                  </a:lnTo>
                  <a:lnTo>
                    <a:pt x="535166" y="35704"/>
                  </a:lnTo>
                  <a:lnTo>
                    <a:pt x="488770" y="20818"/>
                  </a:lnTo>
                  <a:lnTo>
                    <a:pt x="435519" y="9579"/>
                  </a:lnTo>
                  <a:lnTo>
                    <a:pt x="376673" y="2476"/>
                  </a:lnTo>
                  <a:lnTo>
                    <a:pt x="313493" y="0"/>
                  </a:lnTo>
                  <a:close/>
                </a:path>
              </a:pathLst>
            </a:custGeom>
            <a:solidFill>
              <a:srgbClr val="E1F4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6988" y="867651"/>
              <a:ext cx="627380" cy="243840"/>
            </a:xfrm>
            <a:custGeom>
              <a:avLst/>
              <a:gdLst/>
              <a:ahLst/>
              <a:cxnLst/>
              <a:rect l="l" t="t" r="r" b="b"/>
              <a:pathLst>
                <a:path w="627380" h="243840">
                  <a:moveTo>
                    <a:pt x="626986" y="121906"/>
                  </a:moveTo>
                  <a:lnTo>
                    <a:pt x="602350" y="74453"/>
                  </a:lnTo>
                  <a:lnTo>
                    <a:pt x="535166" y="35704"/>
                  </a:lnTo>
                  <a:lnTo>
                    <a:pt x="488770" y="20818"/>
                  </a:lnTo>
                  <a:lnTo>
                    <a:pt x="435519" y="9579"/>
                  </a:lnTo>
                  <a:lnTo>
                    <a:pt x="376673" y="2476"/>
                  </a:lnTo>
                  <a:lnTo>
                    <a:pt x="313493" y="0"/>
                  </a:lnTo>
                  <a:lnTo>
                    <a:pt x="250312" y="2476"/>
                  </a:lnTo>
                  <a:lnTo>
                    <a:pt x="191466" y="9579"/>
                  </a:lnTo>
                  <a:lnTo>
                    <a:pt x="138215" y="20818"/>
                  </a:lnTo>
                  <a:lnTo>
                    <a:pt x="91819" y="35704"/>
                  </a:lnTo>
                  <a:lnTo>
                    <a:pt x="53539" y="53745"/>
                  </a:lnTo>
                  <a:lnTo>
                    <a:pt x="6369" y="97336"/>
                  </a:lnTo>
                  <a:lnTo>
                    <a:pt x="0" y="121906"/>
                  </a:lnTo>
                  <a:lnTo>
                    <a:pt x="6369" y="146475"/>
                  </a:lnTo>
                  <a:lnTo>
                    <a:pt x="53539" y="190067"/>
                  </a:lnTo>
                  <a:lnTo>
                    <a:pt x="91819" y="208109"/>
                  </a:lnTo>
                  <a:lnTo>
                    <a:pt x="138215" y="222995"/>
                  </a:lnTo>
                  <a:lnTo>
                    <a:pt x="191466" y="234235"/>
                  </a:lnTo>
                  <a:lnTo>
                    <a:pt x="250312" y="241339"/>
                  </a:lnTo>
                  <a:lnTo>
                    <a:pt x="313493" y="243815"/>
                  </a:lnTo>
                  <a:lnTo>
                    <a:pt x="376673" y="241339"/>
                  </a:lnTo>
                  <a:lnTo>
                    <a:pt x="435519" y="234235"/>
                  </a:lnTo>
                  <a:lnTo>
                    <a:pt x="488770" y="222995"/>
                  </a:lnTo>
                  <a:lnTo>
                    <a:pt x="535166" y="208109"/>
                  </a:lnTo>
                  <a:lnTo>
                    <a:pt x="573447" y="190067"/>
                  </a:lnTo>
                  <a:lnTo>
                    <a:pt x="620617" y="146475"/>
                  </a:lnTo>
                  <a:lnTo>
                    <a:pt x="626986" y="121906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37667" y="684840"/>
            <a:ext cx="445770" cy="36766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20"/>
              </a:spcBef>
            </a:pPr>
            <a:r>
              <a:rPr sz="850" i="1" spc="45" dirty="0">
                <a:latin typeface="Georgia"/>
                <a:cs typeface="Georgia"/>
              </a:rPr>
              <a:t>X</a:t>
            </a:r>
            <a:r>
              <a:rPr sz="900" spc="67" baseline="-13888" dirty="0">
                <a:latin typeface="LM Roman 8"/>
                <a:cs typeface="LM Roman 8"/>
              </a:rPr>
              <a:t>1</a:t>
            </a:r>
            <a:endParaRPr sz="900" baseline="-13888">
              <a:latin typeface="LM Roman 8"/>
              <a:cs typeface="LM Roman 8"/>
            </a:endParaRPr>
          </a:p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sz="850" spc="-10" dirty="0">
                <a:latin typeface="LM Roman 10"/>
                <a:cs typeface="LM Roman 10"/>
              </a:rPr>
              <a:t>Salinity</a:t>
            </a:r>
            <a:endParaRPr sz="850">
              <a:latin typeface="LM Roman 10"/>
              <a:cs typeface="LM Roman 10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177422" y="878696"/>
            <a:ext cx="694690" cy="222250"/>
            <a:chOff x="1177422" y="878696"/>
            <a:chExt cx="694690" cy="222250"/>
          </a:xfrm>
        </p:grpSpPr>
        <p:sp>
          <p:nvSpPr>
            <p:cNvPr id="11" name="object 11"/>
            <p:cNvSpPr/>
            <p:nvPr/>
          </p:nvSpPr>
          <p:spPr>
            <a:xfrm>
              <a:off x="1182483" y="883757"/>
              <a:ext cx="684530" cy="212090"/>
            </a:xfrm>
            <a:custGeom>
              <a:avLst/>
              <a:gdLst/>
              <a:ahLst/>
              <a:cxnLst/>
              <a:rect l="l" t="t" r="r" b="b"/>
              <a:pathLst>
                <a:path w="684530" h="212090">
                  <a:moveTo>
                    <a:pt x="342012" y="0"/>
                  </a:moveTo>
                  <a:lnTo>
                    <a:pt x="273084" y="2149"/>
                  </a:lnTo>
                  <a:lnTo>
                    <a:pt x="208884" y="8314"/>
                  </a:lnTo>
                  <a:lnTo>
                    <a:pt x="150788" y="18068"/>
                  </a:lnTo>
                  <a:lnTo>
                    <a:pt x="100172" y="30987"/>
                  </a:lnTo>
                  <a:lnTo>
                    <a:pt x="58409" y="46645"/>
                  </a:lnTo>
                  <a:lnTo>
                    <a:pt x="6948" y="84477"/>
                  </a:lnTo>
                  <a:lnTo>
                    <a:pt x="0" y="105799"/>
                  </a:lnTo>
                  <a:lnTo>
                    <a:pt x="6948" y="127122"/>
                  </a:lnTo>
                  <a:lnTo>
                    <a:pt x="58409" y="164953"/>
                  </a:lnTo>
                  <a:lnTo>
                    <a:pt x="100172" y="180611"/>
                  </a:lnTo>
                  <a:lnTo>
                    <a:pt x="150788" y="193530"/>
                  </a:lnTo>
                  <a:lnTo>
                    <a:pt x="208884" y="203285"/>
                  </a:lnTo>
                  <a:lnTo>
                    <a:pt x="273084" y="209450"/>
                  </a:lnTo>
                  <a:lnTo>
                    <a:pt x="342012" y="211599"/>
                  </a:lnTo>
                  <a:lnTo>
                    <a:pt x="410940" y="209450"/>
                  </a:lnTo>
                  <a:lnTo>
                    <a:pt x="475140" y="203285"/>
                  </a:lnTo>
                  <a:lnTo>
                    <a:pt x="533235" y="193530"/>
                  </a:lnTo>
                  <a:lnTo>
                    <a:pt x="583852" y="180611"/>
                  </a:lnTo>
                  <a:lnTo>
                    <a:pt x="625614" y="164953"/>
                  </a:lnTo>
                  <a:lnTo>
                    <a:pt x="677076" y="127122"/>
                  </a:lnTo>
                  <a:lnTo>
                    <a:pt x="684024" y="105799"/>
                  </a:lnTo>
                  <a:lnTo>
                    <a:pt x="677076" y="84477"/>
                  </a:lnTo>
                  <a:lnTo>
                    <a:pt x="625614" y="46645"/>
                  </a:lnTo>
                  <a:lnTo>
                    <a:pt x="583852" y="30987"/>
                  </a:lnTo>
                  <a:lnTo>
                    <a:pt x="533235" y="18068"/>
                  </a:lnTo>
                  <a:lnTo>
                    <a:pt x="475140" y="8314"/>
                  </a:lnTo>
                  <a:lnTo>
                    <a:pt x="410940" y="2149"/>
                  </a:lnTo>
                  <a:lnTo>
                    <a:pt x="342012" y="0"/>
                  </a:lnTo>
                  <a:close/>
                </a:path>
              </a:pathLst>
            </a:custGeom>
            <a:solidFill>
              <a:srgbClr val="E1F4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82483" y="883757"/>
              <a:ext cx="684530" cy="212090"/>
            </a:xfrm>
            <a:custGeom>
              <a:avLst/>
              <a:gdLst/>
              <a:ahLst/>
              <a:cxnLst/>
              <a:rect l="l" t="t" r="r" b="b"/>
              <a:pathLst>
                <a:path w="684530" h="212090">
                  <a:moveTo>
                    <a:pt x="684024" y="105799"/>
                  </a:moveTo>
                  <a:lnTo>
                    <a:pt x="657147" y="64617"/>
                  </a:lnTo>
                  <a:lnTo>
                    <a:pt x="583852" y="30987"/>
                  </a:lnTo>
                  <a:lnTo>
                    <a:pt x="533235" y="18068"/>
                  </a:lnTo>
                  <a:lnTo>
                    <a:pt x="475140" y="8314"/>
                  </a:lnTo>
                  <a:lnTo>
                    <a:pt x="410940" y="2149"/>
                  </a:lnTo>
                  <a:lnTo>
                    <a:pt x="342012" y="0"/>
                  </a:lnTo>
                  <a:lnTo>
                    <a:pt x="273084" y="2149"/>
                  </a:lnTo>
                  <a:lnTo>
                    <a:pt x="208884" y="8314"/>
                  </a:lnTo>
                  <a:lnTo>
                    <a:pt x="150788" y="18068"/>
                  </a:lnTo>
                  <a:lnTo>
                    <a:pt x="100172" y="30987"/>
                  </a:lnTo>
                  <a:lnTo>
                    <a:pt x="58409" y="46645"/>
                  </a:lnTo>
                  <a:lnTo>
                    <a:pt x="6948" y="84477"/>
                  </a:lnTo>
                  <a:lnTo>
                    <a:pt x="0" y="105799"/>
                  </a:lnTo>
                  <a:lnTo>
                    <a:pt x="6948" y="127122"/>
                  </a:lnTo>
                  <a:lnTo>
                    <a:pt x="58409" y="164953"/>
                  </a:lnTo>
                  <a:lnTo>
                    <a:pt x="100172" y="180611"/>
                  </a:lnTo>
                  <a:lnTo>
                    <a:pt x="150788" y="193530"/>
                  </a:lnTo>
                  <a:lnTo>
                    <a:pt x="208884" y="203285"/>
                  </a:lnTo>
                  <a:lnTo>
                    <a:pt x="273084" y="209450"/>
                  </a:lnTo>
                  <a:lnTo>
                    <a:pt x="342012" y="211599"/>
                  </a:lnTo>
                  <a:lnTo>
                    <a:pt x="410940" y="209450"/>
                  </a:lnTo>
                  <a:lnTo>
                    <a:pt x="475140" y="203285"/>
                  </a:lnTo>
                  <a:lnTo>
                    <a:pt x="533235" y="193530"/>
                  </a:lnTo>
                  <a:lnTo>
                    <a:pt x="583852" y="180611"/>
                  </a:lnTo>
                  <a:lnTo>
                    <a:pt x="625614" y="164953"/>
                  </a:lnTo>
                  <a:lnTo>
                    <a:pt x="677076" y="127122"/>
                  </a:lnTo>
                  <a:lnTo>
                    <a:pt x="684024" y="105799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281493" y="674680"/>
            <a:ext cx="486409" cy="38798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00"/>
              </a:spcBef>
            </a:pPr>
            <a:r>
              <a:rPr sz="850" i="1" spc="45" dirty="0">
                <a:latin typeface="Georgia"/>
                <a:cs typeface="Georgia"/>
              </a:rPr>
              <a:t>X</a:t>
            </a:r>
            <a:r>
              <a:rPr sz="900" spc="67" baseline="-13888" dirty="0">
                <a:latin typeface="LM Roman 8"/>
                <a:cs typeface="LM Roman 8"/>
              </a:rPr>
              <a:t>2</a:t>
            </a:r>
            <a:endParaRPr sz="900" baseline="-13888">
              <a:latin typeface="LM Roman 8"/>
              <a:cs typeface="LM Roman 8"/>
            </a:endParaRPr>
          </a:p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850" spc="-10" dirty="0">
                <a:latin typeface="LM Roman 10"/>
                <a:cs typeface="LM Roman 10"/>
              </a:rPr>
              <a:t>Pressure</a:t>
            </a:r>
            <a:endParaRPr sz="850">
              <a:latin typeface="LM Roman 10"/>
              <a:cs typeface="LM Roman 10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118939" y="862590"/>
            <a:ext cx="539750" cy="254000"/>
            <a:chOff x="2118939" y="862590"/>
            <a:chExt cx="539750" cy="254000"/>
          </a:xfrm>
        </p:grpSpPr>
        <p:sp>
          <p:nvSpPr>
            <p:cNvPr id="15" name="object 15"/>
            <p:cNvSpPr/>
            <p:nvPr/>
          </p:nvSpPr>
          <p:spPr>
            <a:xfrm>
              <a:off x="2124000" y="867651"/>
              <a:ext cx="529590" cy="243840"/>
            </a:xfrm>
            <a:custGeom>
              <a:avLst/>
              <a:gdLst/>
              <a:ahLst/>
              <a:cxnLst/>
              <a:rect l="l" t="t" r="r" b="b"/>
              <a:pathLst>
                <a:path w="529589" h="243840">
                  <a:moveTo>
                    <a:pt x="264509" y="0"/>
                  </a:moveTo>
                  <a:lnTo>
                    <a:pt x="203859" y="3219"/>
                  </a:lnTo>
                  <a:lnTo>
                    <a:pt x="148184" y="12390"/>
                  </a:lnTo>
                  <a:lnTo>
                    <a:pt x="99071" y="26780"/>
                  </a:lnTo>
                  <a:lnTo>
                    <a:pt x="58109" y="45658"/>
                  </a:lnTo>
                  <a:lnTo>
                    <a:pt x="26884" y="68293"/>
                  </a:lnTo>
                  <a:lnTo>
                    <a:pt x="0" y="121906"/>
                  </a:lnTo>
                  <a:lnTo>
                    <a:pt x="6985" y="149858"/>
                  </a:lnTo>
                  <a:lnTo>
                    <a:pt x="58109" y="198154"/>
                  </a:lnTo>
                  <a:lnTo>
                    <a:pt x="99071" y="217033"/>
                  </a:lnTo>
                  <a:lnTo>
                    <a:pt x="148184" y="231424"/>
                  </a:lnTo>
                  <a:lnTo>
                    <a:pt x="203859" y="240596"/>
                  </a:lnTo>
                  <a:lnTo>
                    <a:pt x="264509" y="243815"/>
                  </a:lnTo>
                  <a:lnTo>
                    <a:pt x="325159" y="240596"/>
                  </a:lnTo>
                  <a:lnTo>
                    <a:pt x="380834" y="231424"/>
                  </a:lnTo>
                  <a:lnTo>
                    <a:pt x="429946" y="217033"/>
                  </a:lnTo>
                  <a:lnTo>
                    <a:pt x="470909" y="198154"/>
                  </a:lnTo>
                  <a:lnTo>
                    <a:pt x="502133" y="175518"/>
                  </a:lnTo>
                  <a:lnTo>
                    <a:pt x="529018" y="121906"/>
                  </a:lnTo>
                  <a:lnTo>
                    <a:pt x="522032" y="93953"/>
                  </a:lnTo>
                  <a:lnTo>
                    <a:pt x="470909" y="45658"/>
                  </a:lnTo>
                  <a:lnTo>
                    <a:pt x="429946" y="26780"/>
                  </a:lnTo>
                  <a:lnTo>
                    <a:pt x="380834" y="12390"/>
                  </a:lnTo>
                  <a:lnTo>
                    <a:pt x="325159" y="3219"/>
                  </a:lnTo>
                  <a:lnTo>
                    <a:pt x="264509" y="0"/>
                  </a:lnTo>
                  <a:close/>
                </a:path>
              </a:pathLst>
            </a:custGeom>
            <a:solidFill>
              <a:srgbClr val="E1F4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124000" y="867651"/>
              <a:ext cx="529590" cy="243840"/>
            </a:xfrm>
            <a:custGeom>
              <a:avLst/>
              <a:gdLst/>
              <a:ahLst/>
              <a:cxnLst/>
              <a:rect l="l" t="t" r="r" b="b"/>
              <a:pathLst>
                <a:path w="529589" h="243840">
                  <a:moveTo>
                    <a:pt x="529018" y="121906"/>
                  </a:moveTo>
                  <a:lnTo>
                    <a:pt x="502133" y="68293"/>
                  </a:lnTo>
                  <a:lnTo>
                    <a:pt x="470909" y="45658"/>
                  </a:lnTo>
                  <a:lnTo>
                    <a:pt x="429946" y="26780"/>
                  </a:lnTo>
                  <a:lnTo>
                    <a:pt x="380834" y="12390"/>
                  </a:lnTo>
                  <a:lnTo>
                    <a:pt x="325159" y="3219"/>
                  </a:lnTo>
                  <a:lnTo>
                    <a:pt x="264509" y="0"/>
                  </a:lnTo>
                  <a:lnTo>
                    <a:pt x="203859" y="3219"/>
                  </a:lnTo>
                  <a:lnTo>
                    <a:pt x="148184" y="12390"/>
                  </a:lnTo>
                  <a:lnTo>
                    <a:pt x="99071" y="26780"/>
                  </a:lnTo>
                  <a:lnTo>
                    <a:pt x="58109" y="45658"/>
                  </a:lnTo>
                  <a:lnTo>
                    <a:pt x="26884" y="68293"/>
                  </a:lnTo>
                  <a:lnTo>
                    <a:pt x="0" y="121906"/>
                  </a:lnTo>
                  <a:lnTo>
                    <a:pt x="6985" y="149858"/>
                  </a:lnTo>
                  <a:lnTo>
                    <a:pt x="58109" y="198154"/>
                  </a:lnTo>
                  <a:lnTo>
                    <a:pt x="99071" y="217033"/>
                  </a:lnTo>
                  <a:lnTo>
                    <a:pt x="148184" y="231424"/>
                  </a:lnTo>
                  <a:lnTo>
                    <a:pt x="203859" y="240596"/>
                  </a:lnTo>
                  <a:lnTo>
                    <a:pt x="264509" y="243815"/>
                  </a:lnTo>
                  <a:lnTo>
                    <a:pt x="325159" y="240596"/>
                  </a:lnTo>
                  <a:lnTo>
                    <a:pt x="380834" y="231424"/>
                  </a:lnTo>
                  <a:lnTo>
                    <a:pt x="429946" y="217033"/>
                  </a:lnTo>
                  <a:lnTo>
                    <a:pt x="470909" y="198154"/>
                  </a:lnTo>
                  <a:lnTo>
                    <a:pt x="502133" y="175518"/>
                  </a:lnTo>
                  <a:lnTo>
                    <a:pt x="529018" y="121906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200300" y="684840"/>
            <a:ext cx="376555" cy="36766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20"/>
              </a:spcBef>
            </a:pPr>
            <a:r>
              <a:rPr sz="850" i="1" spc="45" dirty="0">
                <a:latin typeface="Georgia"/>
                <a:cs typeface="Georgia"/>
              </a:rPr>
              <a:t>X</a:t>
            </a:r>
            <a:r>
              <a:rPr sz="900" spc="67" baseline="-13888" dirty="0">
                <a:latin typeface="LM Roman 8"/>
                <a:cs typeface="LM Roman 8"/>
              </a:rPr>
              <a:t>3</a:t>
            </a:r>
            <a:endParaRPr sz="900" baseline="-13888">
              <a:latin typeface="LM Roman 8"/>
              <a:cs typeface="LM Roman 8"/>
            </a:endParaRPr>
          </a:p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sz="850" spc="-10" dirty="0">
                <a:latin typeface="LM Roman 10"/>
                <a:cs typeface="LM Roman 10"/>
              </a:rPr>
              <a:t>Depth</a:t>
            </a:r>
            <a:endParaRPr sz="850">
              <a:latin typeface="LM Roman 10"/>
              <a:cs typeface="LM Roman 1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632167" y="1294593"/>
            <a:ext cx="937260" cy="254000"/>
            <a:chOff x="1632167" y="1294593"/>
            <a:chExt cx="937260" cy="254000"/>
          </a:xfrm>
        </p:grpSpPr>
        <p:sp>
          <p:nvSpPr>
            <p:cNvPr id="19" name="object 19"/>
            <p:cNvSpPr/>
            <p:nvPr/>
          </p:nvSpPr>
          <p:spPr>
            <a:xfrm>
              <a:off x="1637228" y="1299654"/>
              <a:ext cx="927100" cy="243840"/>
            </a:xfrm>
            <a:custGeom>
              <a:avLst/>
              <a:gdLst/>
              <a:ahLst/>
              <a:cxnLst/>
              <a:rect l="l" t="t" r="r" b="b"/>
              <a:pathLst>
                <a:path w="927100" h="243840">
                  <a:moveTo>
                    <a:pt x="463276" y="0"/>
                  </a:moveTo>
                  <a:lnTo>
                    <a:pt x="394815" y="1321"/>
                  </a:lnTo>
                  <a:lnTo>
                    <a:pt x="329474" y="5161"/>
                  </a:lnTo>
                  <a:lnTo>
                    <a:pt x="267968" y="11330"/>
                  </a:lnTo>
                  <a:lnTo>
                    <a:pt x="211015" y="19640"/>
                  </a:lnTo>
                  <a:lnTo>
                    <a:pt x="159331" y="29901"/>
                  </a:lnTo>
                  <a:lnTo>
                    <a:pt x="113632" y="41927"/>
                  </a:lnTo>
                  <a:lnTo>
                    <a:pt x="74635" y="55528"/>
                  </a:lnTo>
                  <a:lnTo>
                    <a:pt x="19614" y="86700"/>
                  </a:lnTo>
                  <a:lnTo>
                    <a:pt x="0" y="121909"/>
                  </a:lnTo>
                  <a:lnTo>
                    <a:pt x="5023" y="139924"/>
                  </a:lnTo>
                  <a:lnTo>
                    <a:pt x="43057" y="173303"/>
                  </a:lnTo>
                  <a:lnTo>
                    <a:pt x="113632" y="201891"/>
                  </a:lnTo>
                  <a:lnTo>
                    <a:pt x="159331" y="213917"/>
                  </a:lnTo>
                  <a:lnTo>
                    <a:pt x="211015" y="224179"/>
                  </a:lnTo>
                  <a:lnTo>
                    <a:pt x="267968" y="232489"/>
                  </a:lnTo>
                  <a:lnTo>
                    <a:pt x="329474" y="238658"/>
                  </a:lnTo>
                  <a:lnTo>
                    <a:pt x="394815" y="242497"/>
                  </a:lnTo>
                  <a:lnTo>
                    <a:pt x="463276" y="243819"/>
                  </a:lnTo>
                  <a:lnTo>
                    <a:pt x="531736" y="242497"/>
                  </a:lnTo>
                  <a:lnTo>
                    <a:pt x="597077" y="238658"/>
                  </a:lnTo>
                  <a:lnTo>
                    <a:pt x="658582" y="232489"/>
                  </a:lnTo>
                  <a:lnTo>
                    <a:pt x="715535" y="224179"/>
                  </a:lnTo>
                  <a:lnTo>
                    <a:pt x="767219" y="213917"/>
                  </a:lnTo>
                  <a:lnTo>
                    <a:pt x="812918" y="201891"/>
                  </a:lnTo>
                  <a:lnTo>
                    <a:pt x="851915" y="188291"/>
                  </a:lnTo>
                  <a:lnTo>
                    <a:pt x="906936" y="157119"/>
                  </a:lnTo>
                  <a:lnTo>
                    <a:pt x="926550" y="121909"/>
                  </a:lnTo>
                  <a:lnTo>
                    <a:pt x="921527" y="103894"/>
                  </a:lnTo>
                  <a:lnTo>
                    <a:pt x="883493" y="70515"/>
                  </a:lnTo>
                  <a:lnTo>
                    <a:pt x="812918" y="41927"/>
                  </a:lnTo>
                  <a:lnTo>
                    <a:pt x="767219" y="29901"/>
                  </a:lnTo>
                  <a:lnTo>
                    <a:pt x="715535" y="19640"/>
                  </a:lnTo>
                  <a:lnTo>
                    <a:pt x="658582" y="11330"/>
                  </a:lnTo>
                  <a:lnTo>
                    <a:pt x="597077" y="5161"/>
                  </a:lnTo>
                  <a:lnTo>
                    <a:pt x="531736" y="1321"/>
                  </a:lnTo>
                  <a:lnTo>
                    <a:pt x="463276" y="0"/>
                  </a:lnTo>
                  <a:close/>
                </a:path>
              </a:pathLst>
            </a:custGeom>
            <a:solidFill>
              <a:srgbClr val="E1F4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37228" y="1299654"/>
              <a:ext cx="927100" cy="243840"/>
            </a:xfrm>
            <a:custGeom>
              <a:avLst/>
              <a:gdLst/>
              <a:ahLst/>
              <a:cxnLst/>
              <a:rect l="l" t="t" r="r" b="b"/>
              <a:pathLst>
                <a:path w="927100" h="243840">
                  <a:moveTo>
                    <a:pt x="926550" y="121909"/>
                  </a:moveTo>
                  <a:lnTo>
                    <a:pt x="906936" y="86700"/>
                  </a:lnTo>
                  <a:lnTo>
                    <a:pt x="851915" y="55528"/>
                  </a:lnTo>
                  <a:lnTo>
                    <a:pt x="812918" y="41927"/>
                  </a:lnTo>
                  <a:lnTo>
                    <a:pt x="767219" y="29901"/>
                  </a:lnTo>
                  <a:lnTo>
                    <a:pt x="715535" y="19640"/>
                  </a:lnTo>
                  <a:lnTo>
                    <a:pt x="658582" y="11330"/>
                  </a:lnTo>
                  <a:lnTo>
                    <a:pt x="597077" y="5161"/>
                  </a:lnTo>
                  <a:lnTo>
                    <a:pt x="531736" y="1321"/>
                  </a:lnTo>
                  <a:lnTo>
                    <a:pt x="463276" y="0"/>
                  </a:lnTo>
                  <a:lnTo>
                    <a:pt x="394815" y="1321"/>
                  </a:lnTo>
                  <a:lnTo>
                    <a:pt x="329474" y="5161"/>
                  </a:lnTo>
                  <a:lnTo>
                    <a:pt x="267968" y="11330"/>
                  </a:lnTo>
                  <a:lnTo>
                    <a:pt x="211015" y="19640"/>
                  </a:lnTo>
                  <a:lnTo>
                    <a:pt x="159331" y="29901"/>
                  </a:lnTo>
                  <a:lnTo>
                    <a:pt x="113632" y="41927"/>
                  </a:lnTo>
                  <a:lnTo>
                    <a:pt x="74635" y="55528"/>
                  </a:lnTo>
                  <a:lnTo>
                    <a:pt x="19614" y="86700"/>
                  </a:lnTo>
                  <a:lnTo>
                    <a:pt x="0" y="121909"/>
                  </a:lnTo>
                  <a:lnTo>
                    <a:pt x="5023" y="139924"/>
                  </a:lnTo>
                  <a:lnTo>
                    <a:pt x="43057" y="173303"/>
                  </a:lnTo>
                  <a:lnTo>
                    <a:pt x="113632" y="201891"/>
                  </a:lnTo>
                  <a:lnTo>
                    <a:pt x="159331" y="213917"/>
                  </a:lnTo>
                  <a:lnTo>
                    <a:pt x="211015" y="224179"/>
                  </a:lnTo>
                  <a:lnTo>
                    <a:pt x="267968" y="232489"/>
                  </a:lnTo>
                  <a:lnTo>
                    <a:pt x="329474" y="238658"/>
                  </a:lnTo>
                  <a:lnTo>
                    <a:pt x="394815" y="242497"/>
                  </a:lnTo>
                  <a:lnTo>
                    <a:pt x="463276" y="243819"/>
                  </a:lnTo>
                  <a:lnTo>
                    <a:pt x="531736" y="242497"/>
                  </a:lnTo>
                  <a:lnTo>
                    <a:pt x="597077" y="238658"/>
                  </a:lnTo>
                  <a:lnTo>
                    <a:pt x="658582" y="232489"/>
                  </a:lnTo>
                  <a:lnTo>
                    <a:pt x="715535" y="224179"/>
                  </a:lnTo>
                  <a:lnTo>
                    <a:pt x="767219" y="213917"/>
                  </a:lnTo>
                  <a:lnTo>
                    <a:pt x="812918" y="201891"/>
                  </a:lnTo>
                  <a:lnTo>
                    <a:pt x="851915" y="188291"/>
                  </a:lnTo>
                  <a:lnTo>
                    <a:pt x="906936" y="157119"/>
                  </a:lnTo>
                  <a:lnTo>
                    <a:pt x="926550" y="121909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771751" y="1116831"/>
            <a:ext cx="657860" cy="36766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20"/>
              </a:spcBef>
            </a:pPr>
            <a:r>
              <a:rPr sz="850" i="1" spc="45" dirty="0">
                <a:latin typeface="Georgia"/>
                <a:cs typeface="Georgia"/>
              </a:rPr>
              <a:t>X</a:t>
            </a:r>
            <a:r>
              <a:rPr sz="900" spc="67" baseline="-13888" dirty="0">
                <a:latin typeface="LM Roman 8"/>
                <a:cs typeface="LM Roman 8"/>
              </a:rPr>
              <a:t>5</a:t>
            </a:r>
            <a:endParaRPr sz="900" baseline="-13888">
              <a:latin typeface="LM Roman 8"/>
              <a:cs typeface="LM Roman 8"/>
            </a:endParaRPr>
          </a:p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sz="850" spc="-10" dirty="0">
                <a:latin typeface="LM Roman 10"/>
                <a:cs typeface="LM Roman 10"/>
              </a:rPr>
              <a:t>Biodiversity</a:t>
            </a:r>
            <a:endParaRPr sz="850">
              <a:latin typeface="LM Roman 10"/>
              <a:cs typeface="LM Roman 10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50976" y="1295463"/>
            <a:ext cx="995044" cy="252729"/>
            <a:chOff x="450976" y="1295463"/>
            <a:chExt cx="995044" cy="252729"/>
          </a:xfrm>
        </p:grpSpPr>
        <p:sp>
          <p:nvSpPr>
            <p:cNvPr id="23" name="object 23"/>
            <p:cNvSpPr/>
            <p:nvPr/>
          </p:nvSpPr>
          <p:spPr>
            <a:xfrm>
              <a:off x="456037" y="1300524"/>
              <a:ext cx="985519" cy="242570"/>
            </a:xfrm>
            <a:custGeom>
              <a:avLst/>
              <a:gdLst/>
              <a:ahLst/>
              <a:cxnLst/>
              <a:rect l="l" t="t" r="r" b="b"/>
              <a:pathLst>
                <a:path w="985519" h="242569">
                  <a:moveTo>
                    <a:pt x="492447" y="0"/>
                  </a:moveTo>
                  <a:lnTo>
                    <a:pt x="419676" y="1312"/>
                  </a:lnTo>
                  <a:lnTo>
                    <a:pt x="350221" y="5124"/>
                  </a:lnTo>
                  <a:lnTo>
                    <a:pt x="284842" y="11249"/>
                  </a:lnTo>
                  <a:lnTo>
                    <a:pt x="224303" y="19500"/>
                  </a:lnTo>
                  <a:lnTo>
                    <a:pt x="169364" y="29688"/>
                  </a:lnTo>
                  <a:lnTo>
                    <a:pt x="120788" y="41628"/>
                  </a:lnTo>
                  <a:lnTo>
                    <a:pt x="79335" y="55132"/>
                  </a:lnTo>
                  <a:lnTo>
                    <a:pt x="20849" y="86081"/>
                  </a:lnTo>
                  <a:lnTo>
                    <a:pt x="0" y="121039"/>
                  </a:lnTo>
                  <a:lnTo>
                    <a:pt x="5339" y="138926"/>
                  </a:lnTo>
                  <a:lnTo>
                    <a:pt x="45768" y="172067"/>
                  </a:lnTo>
                  <a:lnTo>
                    <a:pt x="120788" y="200450"/>
                  </a:lnTo>
                  <a:lnTo>
                    <a:pt x="169364" y="212390"/>
                  </a:lnTo>
                  <a:lnTo>
                    <a:pt x="224303" y="222578"/>
                  </a:lnTo>
                  <a:lnTo>
                    <a:pt x="284842" y="230829"/>
                  </a:lnTo>
                  <a:lnTo>
                    <a:pt x="350221" y="236953"/>
                  </a:lnTo>
                  <a:lnTo>
                    <a:pt x="419676" y="240766"/>
                  </a:lnTo>
                  <a:lnTo>
                    <a:pt x="492447" y="242078"/>
                  </a:lnTo>
                  <a:lnTo>
                    <a:pt x="565218" y="240766"/>
                  </a:lnTo>
                  <a:lnTo>
                    <a:pt x="634674" y="236953"/>
                  </a:lnTo>
                  <a:lnTo>
                    <a:pt x="700053" y="230829"/>
                  </a:lnTo>
                  <a:lnTo>
                    <a:pt x="760592" y="222578"/>
                  </a:lnTo>
                  <a:lnTo>
                    <a:pt x="815531" y="212390"/>
                  </a:lnTo>
                  <a:lnTo>
                    <a:pt x="864108" y="200450"/>
                  </a:lnTo>
                  <a:lnTo>
                    <a:pt x="905560" y="186947"/>
                  </a:lnTo>
                  <a:lnTo>
                    <a:pt x="964046" y="155997"/>
                  </a:lnTo>
                  <a:lnTo>
                    <a:pt x="984896" y="121039"/>
                  </a:lnTo>
                  <a:lnTo>
                    <a:pt x="979557" y="103153"/>
                  </a:lnTo>
                  <a:lnTo>
                    <a:pt x="939127" y="70012"/>
                  </a:lnTo>
                  <a:lnTo>
                    <a:pt x="864108" y="41628"/>
                  </a:lnTo>
                  <a:lnTo>
                    <a:pt x="815531" y="29688"/>
                  </a:lnTo>
                  <a:lnTo>
                    <a:pt x="760592" y="19500"/>
                  </a:lnTo>
                  <a:lnTo>
                    <a:pt x="700053" y="11249"/>
                  </a:lnTo>
                  <a:lnTo>
                    <a:pt x="634674" y="5124"/>
                  </a:lnTo>
                  <a:lnTo>
                    <a:pt x="565218" y="1312"/>
                  </a:lnTo>
                  <a:lnTo>
                    <a:pt x="492447" y="0"/>
                  </a:lnTo>
                  <a:close/>
                </a:path>
              </a:pathLst>
            </a:custGeom>
            <a:solidFill>
              <a:srgbClr val="E1F4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6037" y="1300524"/>
              <a:ext cx="985519" cy="242570"/>
            </a:xfrm>
            <a:custGeom>
              <a:avLst/>
              <a:gdLst/>
              <a:ahLst/>
              <a:cxnLst/>
              <a:rect l="l" t="t" r="r" b="b"/>
              <a:pathLst>
                <a:path w="985519" h="242569">
                  <a:moveTo>
                    <a:pt x="984896" y="121039"/>
                  </a:moveTo>
                  <a:lnTo>
                    <a:pt x="964046" y="86081"/>
                  </a:lnTo>
                  <a:lnTo>
                    <a:pt x="905560" y="55132"/>
                  </a:lnTo>
                  <a:lnTo>
                    <a:pt x="864108" y="41628"/>
                  </a:lnTo>
                  <a:lnTo>
                    <a:pt x="815531" y="29688"/>
                  </a:lnTo>
                  <a:lnTo>
                    <a:pt x="760592" y="19500"/>
                  </a:lnTo>
                  <a:lnTo>
                    <a:pt x="700053" y="11249"/>
                  </a:lnTo>
                  <a:lnTo>
                    <a:pt x="634674" y="5124"/>
                  </a:lnTo>
                  <a:lnTo>
                    <a:pt x="565218" y="1312"/>
                  </a:lnTo>
                  <a:lnTo>
                    <a:pt x="492447" y="0"/>
                  </a:lnTo>
                  <a:lnTo>
                    <a:pt x="419676" y="1312"/>
                  </a:lnTo>
                  <a:lnTo>
                    <a:pt x="350221" y="5124"/>
                  </a:lnTo>
                  <a:lnTo>
                    <a:pt x="284842" y="11249"/>
                  </a:lnTo>
                  <a:lnTo>
                    <a:pt x="224303" y="19500"/>
                  </a:lnTo>
                  <a:lnTo>
                    <a:pt x="169364" y="29688"/>
                  </a:lnTo>
                  <a:lnTo>
                    <a:pt x="120788" y="41628"/>
                  </a:lnTo>
                  <a:lnTo>
                    <a:pt x="79335" y="55132"/>
                  </a:lnTo>
                  <a:lnTo>
                    <a:pt x="20849" y="86081"/>
                  </a:lnTo>
                  <a:lnTo>
                    <a:pt x="0" y="121039"/>
                  </a:lnTo>
                  <a:lnTo>
                    <a:pt x="5339" y="138926"/>
                  </a:lnTo>
                  <a:lnTo>
                    <a:pt x="45768" y="172067"/>
                  </a:lnTo>
                  <a:lnTo>
                    <a:pt x="120788" y="200450"/>
                  </a:lnTo>
                  <a:lnTo>
                    <a:pt x="169364" y="212390"/>
                  </a:lnTo>
                  <a:lnTo>
                    <a:pt x="224303" y="222578"/>
                  </a:lnTo>
                  <a:lnTo>
                    <a:pt x="284842" y="230829"/>
                  </a:lnTo>
                  <a:lnTo>
                    <a:pt x="350221" y="236953"/>
                  </a:lnTo>
                  <a:lnTo>
                    <a:pt x="419676" y="240766"/>
                  </a:lnTo>
                  <a:lnTo>
                    <a:pt x="492447" y="242078"/>
                  </a:lnTo>
                  <a:lnTo>
                    <a:pt x="565218" y="240766"/>
                  </a:lnTo>
                  <a:lnTo>
                    <a:pt x="634674" y="236953"/>
                  </a:lnTo>
                  <a:lnTo>
                    <a:pt x="700053" y="230829"/>
                  </a:lnTo>
                  <a:lnTo>
                    <a:pt x="760592" y="222578"/>
                  </a:lnTo>
                  <a:lnTo>
                    <a:pt x="815531" y="212390"/>
                  </a:lnTo>
                  <a:lnTo>
                    <a:pt x="864108" y="200450"/>
                  </a:lnTo>
                  <a:lnTo>
                    <a:pt x="905560" y="186947"/>
                  </a:lnTo>
                  <a:lnTo>
                    <a:pt x="964046" y="155997"/>
                  </a:lnTo>
                  <a:lnTo>
                    <a:pt x="984896" y="121039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99122" y="1117440"/>
            <a:ext cx="699135" cy="36639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15"/>
              </a:spcBef>
            </a:pPr>
            <a:r>
              <a:rPr sz="850" i="1" spc="45" dirty="0">
                <a:latin typeface="Georgia"/>
                <a:cs typeface="Georgia"/>
              </a:rPr>
              <a:t>X</a:t>
            </a:r>
            <a:r>
              <a:rPr sz="900" spc="67" baseline="-13888" dirty="0">
                <a:latin typeface="LM Roman 8"/>
                <a:cs typeface="LM Roman 8"/>
              </a:rPr>
              <a:t>4</a:t>
            </a:r>
            <a:endParaRPr sz="900" baseline="-13888">
              <a:latin typeface="LM Roman 8"/>
              <a:cs typeface="LM Roman 8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sz="850" spc="-10" dirty="0">
                <a:latin typeface="LM Roman 10"/>
                <a:cs typeface="LM Roman 10"/>
              </a:rPr>
              <a:t>Temperature</a:t>
            </a:r>
            <a:endParaRPr sz="850">
              <a:latin typeface="LM Roman 10"/>
              <a:cs typeface="LM Roman 10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206595" y="1727470"/>
            <a:ext cx="636270" cy="252729"/>
            <a:chOff x="1206595" y="1727470"/>
            <a:chExt cx="636270" cy="252729"/>
          </a:xfrm>
        </p:grpSpPr>
        <p:sp>
          <p:nvSpPr>
            <p:cNvPr id="27" name="object 27"/>
            <p:cNvSpPr/>
            <p:nvPr/>
          </p:nvSpPr>
          <p:spPr>
            <a:xfrm>
              <a:off x="1211656" y="1732531"/>
              <a:ext cx="626110" cy="242570"/>
            </a:xfrm>
            <a:custGeom>
              <a:avLst/>
              <a:gdLst/>
              <a:ahLst/>
              <a:cxnLst/>
              <a:rect l="l" t="t" r="r" b="b"/>
              <a:pathLst>
                <a:path w="626110" h="242569">
                  <a:moveTo>
                    <a:pt x="312839" y="0"/>
                  </a:moveTo>
                  <a:lnTo>
                    <a:pt x="249790" y="2459"/>
                  </a:lnTo>
                  <a:lnTo>
                    <a:pt x="191067" y="9511"/>
                  </a:lnTo>
                  <a:lnTo>
                    <a:pt x="137926" y="20671"/>
                  </a:lnTo>
                  <a:lnTo>
                    <a:pt x="91627" y="35451"/>
                  </a:lnTo>
                  <a:lnTo>
                    <a:pt x="53427" y="53365"/>
                  </a:lnTo>
                  <a:lnTo>
                    <a:pt x="6355" y="96645"/>
                  </a:lnTo>
                  <a:lnTo>
                    <a:pt x="0" y="121039"/>
                  </a:lnTo>
                  <a:lnTo>
                    <a:pt x="6355" y="145433"/>
                  </a:lnTo>
                  <a:lnTo>
                    <a:pt x="53427" y="188714"/>
                  </a:lnTo>
                  <a:lnTo>
                    <a:pt x="91627" y="206627"/>
                  </a:lnTo>
                  <a:lnTo>
                    <a:pt x="137926" y="221407"/>
                  </a:lnTo>
                  <a:lnTo>
                    <a:pt x="191067" y="232566"/>
                  </a:lnTo>
                  <a:lnTo>
                    <a:pt x="249790" y="239619"/>
                  </a:lnTo>
                  <a:lnTo>
                    <a:pt x="312839" y="242078"/>
                  </a:lnTo>
                  <a:lnTo>
                    <a:pt x="375887" y="239619"/>
                  </a:lnTo>
                  <a:lnTo>
                    <a:pt x="434611" y="232566"/>
                  </a:lnTo>
                  <a:lnTo>
                    <a:pt x="487751" y="221407"/>
                  </a:lnTo>
                  <a:lnTo>
                    <a:pt x="534050" y="206627"/>
                  </a:lnTo>
                  <a:lnTo>
                    <a:pt x="572250" y="188714"/>
                  </a:lnTo>
                  <a:lnTo>
                    <a:pt x="619322" y="145433"/>
                  </a:lnTo>
                  <a:lnTo>
                    <a:pt x="625678" y="121039"/>
                  </a:lnTo>
                  <a:lnTo>
                    <a:pt x="619322" y="96645"/>
                  </a:lnTo>
                  <a:lnTo>
                    <a:pt x="572250" y="53365"/>
                  </a:lnTo>
                  <a:lnTo>
                    <a:pt x="534050" y="35451"/>
                  </a:lnTo>
                  <a:lnTo>
                    <a:pt x="487751" y="20671"/>
                  </a:lnTo>
                  <a:lnTo>
                    <a:pt x="434611" y="9511"/>
                  </a:lnTo>
                  <a:lnTo>
                    <a:pt x="375887" y="2459"/>
                  </a:lnTo>
                  <a:lnTo>
                    <a:pt x="312839" y="0"/>
                  </a:lnTo>
                  <a:close/>
                </a:path>
              </a:pathLst>
            </a:custGeom>
            <a:solidFill>
              <a:srgbClr val="E1F4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11656" y="1732531"/>
              <a:ext cx="626110" cy="242570"/>
            </a:xfrm>
            <a:custGeom>
              <a:avLst/>
              <a:gdLst/>
              <a:ahLst/>
              <a:cxnLst/>
              <a:rect l="l" t="t" r="r" b="b"/>
              <a:pathLst>
                <a:path w="626110" h="242569">
                  <a:moveTo>
                    <a:pt x="625678" y="121039"/>
                  </a:moveTo>
                  <a:lnTo>
                    <a:pt x="601094" y="73925"/>
                  </a:lnTo>
                  <a:lnTo>
                    <a:pt x="534050" y="35451"/>
                  </a:lnTo>
                  <a:lnTo>
                    <a:pt x="487751" y="20671"/>
                  </a:lnTo>
                  <a:lnTo>
                    <a:pt x="434611" y="9511"/>
                  </a:lnTo>
                  <a:lnTo>
                    <a:pt x="375887" y="2459"/>
                  </a:lnTo>
                  <a:lnTo>
                    <a:pt x="312839" y="0"/>
                  </a:lnTo>
                  <a:lnTo>
                    <a:pt x="249790" y="2459"/>
                  </a:lnTo>
                  <a:lnTo>
                    <a:pt x="191067" y="9511"/>
                  </a:lnTo>
                  <a:lnTo>
                    <a:pt x="137926" y="20671"/>
                  </a:lnTo>
                  <a:lnTo>
                    <a:pt x="91627" y="35451"/>
                  </a:lnTo>
                  <a:lnTo>
                    <a:pt x="53427" y="53365"/>
                  </a:lnTo>
                  <a:lnTo>
                    <a:pt x="6355" y="96645"/>
                  </a:lnTo>
                  <a:lnTo>
                    <a:pt x="0" y="121039"/>
                  </a:lnTo>
                  <a:lnTo>
                    <a:pt x="6355" y="145433"/>
                  </a:lnTo>
                  <a:lnTo>
                    <a:pt x="53427" y="188714"/>
                  </a:lnTo>
                  <a:lnTo>
                    <a:pt x="91627" y="206627"/>
                  </a:lnTo>
                  <a:lnTo>
                    <a:pt x="137926" y="221407"/>
                  </a:lnTo>
                  <a:lnTo>
                    <a:pt x="191067" y="232566"/>
                  </a:lnTo>
                  <a:lnTo>
                    <a:pt x="249790" y="239619"/>
                  </a:lnTo>
                  <a:lnTo>
                    <a:pt x="312839" y="242078"/>
                  </a:lnTo>
                  <a:lnTo>
                    <a:pt x="375887" y="239619"/>
                  </a:lnTo>
                  <a:lnTo>
                    <a:pt x="434611" y="232566"/>
                  </a:lnTo>
                  <a:lnTo>
                    <a:pt x="487751" y="221407"/>
                  </a:lnTo>
                  <a:lnTo>
                    <a:pt x="534050" y="206627"/>
                  </a:lnTo>
                  <a:lnTo>
                    <a:pt x="572250" y="188714"/>
                  </a:lnTo>
                  <a:lnTo>
                    <a:pt x="619322" y="145433"/>
                  </a:lnTo>
                  <a:lnTo>
                    <a:pt x="625678" y="121039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302130" y="1549443"/>
            <a:ext cx="445134" cy="36639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15"/>
              </a:spcBef>
            </a:pPr>
            <a:r>
              <a:rPr sz="850" i="1" spc="45" dirty="0">
                <a:latin typeface="Georgia"/>
                <a:cs typeface="Georgia"/>
              </a:rPr>
              <a:t>X</a:t>
            </a:r>
            <a:r>
              <a:rPr sz="900" spc="67" baseline="-13888" dirty="0">
                <a:latin typeface="LM Roman 8"/>
                <a:cs typeface="LM Roman 8"/>
              </a:rPr>
              <a:t>6</a:t>
            </a:r>
            <a:endParaRPr sz="900" baseline="-13888">
              <a:latin typeface="LM Roman 8"/>
              <a:cs typeface="LM Roman 8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sz="850" spc="-10" dirty="0">
                <a:latin typeface="LM Roman 10"/>
                <a:cs typeface="LM Roman 10"/>
              </a:rPr>
              <a:t>Density</a:t>
            </a:r>
            <a:endParaRPr sz="850">
              <a:latin typeface="LM Roman 10"/>
              <a:cs typeface="LM Roman 10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00494" y="2139681"/>
            <a:ext cx="17989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Georgia"/>
                <a:cs typeface="Georgia"/>
              </a:rPr>
              <a:t>P</a:t>
            </a:r>
            <a:r>
              <a:rPr sz="1100" i="1" spc="-110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(</a:t>
            </a:r>
            <a:r>
              <a:rPr sz="1100" i="1" dirty="0">
                <a:latin typeface="Georgia"/>
                <a:cs typeface="Georgia"/>
              </a:rPr>
              <a:t>Y,</a:t>
            </a:r>
            <a:r>
              <a:rPr sz="1100" i="1" spc="-75" dirty="0">
                <a:latin typeface="Georgia"/>
                <a:cs typeface="Georgia"/>
              </a:rPr>
              <a:t> </a:t>
            </a:r>
            <a:r>
              <a:rPr sz="1100" i="1" spc="50" dirty="0">
                <a:latin typeface="Georgia"/>
                <a:cs typeface="Georgia"/>
              </a:rPr>
              <a:t>X</a:t>
            </a:r>
            <a:r>
              <a:rPr sz="1200" spc="75" baseline="-10416" dirty="0">
                <a:latin typeface="LM Roman 8"/>
                <a:cs typeface="LM Roman 8"/>
              </a:rPr>
              <a:t>1</a:t>
            </a:r>
            <a:r>
              <a:rPr sz="1100" i="1" spc="50" dirty="0">
                <a:latin typeface="Georgia"/>
                <a:cs typeface="Georgia"/>
              </a:rPr>
              <a:t>,</a:t>
            </a:r>
            <a:r>
              <a:rPr sz="1100" i="1" spc="-80" dirty="0">
                <a:latin typeface="Georgia"/>
                <a:cs typeface="Georgia"/>
              </a:rPr>
              <a:t> </a:t>
            </a:r>
            <a:r>
              <a:rPr sz="1100" i="1" spc="50" dirty="0">
                <a:latin typeface="Georgia"/>
                <a:cs typeface="Georgia"/>
              </a:rPr>
              <a:t>X</a:t>
            </a:r>
            <a:r>
              <a:rPr sz="1200" spc="75" baseline="-10416" dirty="0">
                <a:latin typeface="LM Roman 8"/>
                <a:cs typeface="LM Roman 8"/>
              </a:rPr>
              <a:t>2</a:t>
            </a:r>
            <a:r>
              <a:rPr sz="1100" i="1" spc="50" dirty="0">
                <a:latin typeface="Georgia"/>
                <a:cs typeface="Georgia"/>
              </a:rPr>
              <a:t>,</a:t>
            </a:r>
            <a:r>
              <a:rPr sz="1100" i="1" spc="-75" dirty="0">
                <a:latin typeface="Georgia"/>
                <a:cs typeface="Georgia"/>
              </a:rPr>
              <a:t> </a:t>
            </a:r>
            <a:r>
              <a:rPr sz="1100" i="1" spc="50" dirty="0">
                <a:latin typeface="Georgia"/>
                <a:cs typeface="Georgia"/>
              </a:rPr>
              <a:t>X</a:t>
            </a:r>
            <a:r>
              <a:rPr sz="1200" spc="75" baseline="-10416" dirty="0">
                <a:latin typeface="LM Roman 8"/>
                <a:cs typeface="LM Roman 8"/>
              </a:rPr>
              <a:t>3</a:t>
            </a:r>
            <a:r>
              <a:rPr sz="1100" i="1" spc="50" dirty="0">
                <a:latin typeface="Georgia"/>
                <a:cs typeface="Georgia"/>
              </a:rPr>
              <a:t>,</a:t>
            </a:r>
            <a:r>
              <a:rPr sz="1100" i="1" spc="-75" dirty="0">
                <a:latin typeface="Georgia"/>
                <a:cs typeface="Georgia"/>
              </a:rPr>
              <a:t> </a:t>
            </a:r>
            <a:r>
              <a:rPr sz="1100" i="1" spc="50" dirty="0">
                <a:latin typeface="Georgia"/>
                <a:cs typeface="Georgia"/>
              </a:rPr>
              <a:t>X</a:t>
            </a:r>
            <a:r>
              <a:rPr sz="1200" spc="75" baseline="-10416" dirty="0">
                <a:latin typeface="LM Roman 8"/>
                <a:cs typeface="LM Roman 8"/>
              </a:rPr>
              <a:t>4</a:t>
            </a:r>
            <a:r>
              <a:rPr sz="1100" i="1" spc="50" dirty="0">
                <a:latin typeface="Georgia"/>
                <a:cs typeface="Georgia"/>
              </a:rPr>
              <a:t>,</a:t>
            </a:r>
            <a:r>
              <a:rPr sz="1100" i="1" spc="-75" dirty="0">
                <a:latin typeface="Georgia"/>
                <a:cs typeface="Georgia"/>
              </a:rPr>
              <a:t> </a:t>
            </a:r>
            <a:r>
              <a:rPr sz="1100" i="1" spc="50" dirty="0">
                <a:latin typeface="Georgia"/>
                <a:cs typeface="Georgia"/>
              </a:rPr>
              <a:t>X</a:t>
            </a:r>
            <a:r>
              <a:rPr sz="1200" spc="75" baseline="-10416" dirty="0">
                <a:latin typeface="LM Roman 8"/>
                <a:cs typeface="LM Roman 8"/>
              </a:rPr>
              <a:t>5</a:t>
            </a:r>
            <a:r>
              <a:rPr sz="1100" i="1" spc="50" dirty="0">
                <a:latin typeface="Georgia"/>
                <a:cs typeface="Georgia"/>
              </a:rPr>
              <a:t>,</a:t>
            </a:r>
            <a:r>
              <a:rPr sz="1100" i="1" spc="-80" dirty="0">
                <a:latin typeface="Georgia"/>
                <a:cs typeface="Georgia"/>
              </a:rPr>
              <a:t> </a:t>
            </a:r>
            <a:r>
              <a:rPr sz="1100" i="1" spc="25" dirty="0">
                <a:latin typeface="Georgia"/>
                <a:cs typeface="Georgia"/>
              </a:rPr>
              <a:t>X</a:t>
            </a:r>
            <a:r>
              <a:rPr sz="1200" spc="37" baseline="-10416" dirty="0">
                <a:latin typeface="LM Roman 8"/>
                <a:cs typeface="LM Roman 8"/>
              </a:rPr>
              <a:t>6</a:t>
            </a:r>
            <a:r>
              <a:rPr sz="1100" spc="25" dirty="0">
                <a:latin typeface="LM Roman 10"/>
                <a:cs typeface="LM Roman 10"/>
              </a:rPr>
              <a:t>)</a:t>
            </a:r>
            <a:endParaRPr sz="1100">
              <a:latin typeface="LM Roman 10"/>
              <a:cs typeface="LM Roman 10"/>
            </a:endParaRPr>
          </a:p>
        </p:txBody>
      </p:sp>
      <p:pic>
        <p:nvPicPr>
          <p:cNvPr id="31" name="object 3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4583" y="369201"/>
            <a:ext cx="63233" cy="63233"/>
          </a:xfrm>
          <a:prstGeom prst="rect">
            <a:avLst/>
          </a:prstGeom>
        </p:spPr>
      </p:pic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3264395" y="283716"/>
            <a:ext cx="226949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b="0" dirty="0">
                <a:latin typeface="LM Roman 10"/>
                <a:cs typeface="LM Roman 10"/>
              </a:rPr>
              <a:t>In</a:t>
            </a:r>
            <a:r>
              <a:rPr b="0" spc="65" dirty="0">
                <a:latin typeface="LM Roman 10"/>
                <a:cs typeface="LM Roman 10"/>
              </a:rPr>
              <a:t> </a:t>
            </a:r>
            <a:r>
              <a:rPr b="0" dirty="0">
                <a:latin typeface="LM Roman 10"/>
                <a:cs typeface="LM Roman 10"/>
              </a:rPr>
              <a:t>many</a:t>
            </a:r>
            <a:r>
              <a:rPr b="0" spc="65" dirty="0">
                <a:latin typeface="LM Roman 10"/>
                <a:cs typeface="LM Roman 10"/>
              </a:rPr>
              <a:t> </a:t>
            </a:r>
            <a:r>
              <a:rPr b="0" dirty="0">
                <a:latin typeface="LM Roman 10"/>
                <a:cs typeface="LM Roman 10"/>
              </a:rPr>
              <a:t>real</a:t>
            </a:r>
            <a:r>
              <a:rPr b="0" spc="65" dirty="0">
                <a:latin typeface="LM Roman 10"/>
                <a:cs typeface="LM Roman 10"/>
              </a:rPr>
              <a:t> </a:t>
            </a:r>
            <a:r>
              <a:rPr b="0" dirty="0">
                <a:latin typeface="LM Roman 10"/>
                <a:cs typeface="LM Roman 10"/>
              </a:rPr>
              <a:t>world</a:t>
            </a:r>
            <a:r>
              <a:rPr b="0" spc="65" dirty="0">
                <a:latin typeface="LM Roman 10"/>
                <a:cs typeface="LM Roman 10"/>
              </a:rPr>
              <a:t> </a:t>
            </a:r>
            <a:r>
              <a:rPr b="0" dirty="0">
                <a:latin typeface="LM Roman 10"/>
                <a:cs typeface="LM Roman 10"/>
              </a:rPr>
              <a:t>applications,</a:t>
            </a:r>
            <a:r>
              <a:rPr b="0" spc="90" dirty="0">
                <a:latin typeface="LM Roman 10"/>
                <a:cs typeface="LM Roman 10"/>
              </a:rPr>
              <a:t> </a:t>
            </a:r>
            <a:r>
              <a:rPr b="0" spc="-25" dirty="0">
                <a:latin typeface="LM Roman 10"/>
                <a:cs typeface="LM Roman 10"/>
              </a:rPr>
              <a:t>we </a:t>
            </a:r>
            <a:r>
              <a:rPr b="0" dirty="0">
                <a:latin typeface="LM Roman 10"/>
                <a:cs typeface="LM Roman 10"/>
              </a:rPr>
              <a:t>have</a:t>
            </a:r>
            <a:r>
              <a:rPr b="0" spc="40" dirty="0">
                <a:latin typeface="LM Roman 10"/>
                <a:cs typeface="LM Roman 10"/>
              </a:rPr>
              <a:t> </a:t>
            </a:r>
            <a:r>
              <a:rPr b="0" dirty="0">
                <a:latin typeface="LM Roman 10"/>
                <a:cs typeface="LM Roman 10"/>
              </a:rPr>
              <a:t>to</a:t>
            </a:r>
            <a:r>
              <a:rPr b="0" spc="45" dirty="0">
                <a:latin typeface="LM Roman 10"/>
                <a:cs typeface="LM Roman 10"/>
              </a:rPr>
              <a:t> </a:t>
            </a:r>
            <a:r>
              <a:rPr b="0" dirty="0">
                <a:latin typeface="LM Roman 10"/>
                <a:cs typeface="LM Roman 10"/>
              </a:rPr>
              <a:t>deal</a:t>
            </a:r>
            <a:r>
              <a:rPr b="0" spc="45" dirty="0">
                <a:latin typeface="LM Roman 10"/>
                <a:cs typeface="LM Roman 10"/>
              </a:rPr>
              <a:t> </a:t>
            </a:r>
            <a:r>
              <a:rPr b="0" dirty="0">
                <a:latin typeface="LM Roman 10"/>
                <a:cs typeface="LM Roman 10"/>
              </a:rPr>
              <a:t>with</a:t>
            </a:r>
            <a:r>
              <a:rPr b="0" spc="45" dirty="0">
                <a:latin typeface="LM Roman 10"/>
                <a:cs typeface="LM Roman 10"/>
              </a:rPr>
              <a:t> </a:t>
            </a:r>
            <a:r>
              <a:rPr b="0" dirty="0">
                <a:latin typeface="LM Roman 10"/>
                <a:cs typeface="LM Roman 10"/>
              </a:rPr>
              <a:t>a</a:t>
            </a:r>
            <a:r>
              <a:rPr b="0" spc="45" dirty="0">
                <a:latin typeface="LM Roman 10"/>
                <a:cs typeface="LM Roman 10"/>
              </a:rPr>
              <a:t> </a:t>
            </a:r>
            <a:r>
              <a:rPr b="0" dirty="0">
                <a:latin typeface="LM Roman 10"/>
                <a:cs typeface="LM Roman 10"/>
              </a:rPr>
              <a:t>large</a:t>
            </a:r>
            <a:r>
              <a:rPr b="0" spc="45" dirty="0">
                <a:latin typeface="LM Roman 10"/>
                <a:cs typeface="LM Roman 10"/>
              </a:rPr>
              <a:t> </a:t>
            </a:r>
            <a:r>
              <a:rPr b="0" dirty="0">
                <a:latin typeface="LM Roman 10"/>
                <a:cs typeface="LM Roman 10"/>
              </a:rPr>
              <a:t>number</a:t>
            </a:r>
            <a:r>
              <a:rPr b="0" spc="40" dirty="0">
                <a:latin typeface="LM Roman 10"/>
                <a:cs typeface="LM Roman 10"/>
              </a:rPr>
              <a:t> </a:t>
            </a:r>
            <a:r>
              <a:rPr b="0" spc="-25" dirty="0">
                <a:latin typeface="LM Roman 10"/>
                <a:cs typeface="LM Roman 10"/>
              </a:rPr>
              <a:t>of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3264395" y="627873"/>
            <a:ext cx="10623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LM Roman 10"/>
                <a:cs typeface="LM Roman 10"/>
              </a:rPr>
              <a:t>random</a:t>
            </a:r>
            <a:r>
              <a:rPr sz="1100" spc="-4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variables</a:t>
            </a:r>
            <a:endParaRPr sz="1100">
              <a:latin typeface="LM Roman 10"/>
              <a:cs typeface="LM Roman 10"/>
            </a:endParaRPr>
          </a:p>
        </p:txBody>
      </p:sp>
      <p:pic>
        <p:nvPicPr>
          <p:cNvPr id="34" name="object 3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44583" y="1014831"/>
            <a:ext cx="63233" cy="63233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3264395" y="929346"/>
            <a:ext cx="2269490" cy="7080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2600"/>
              </a:lnSpc>
              <a:spcBef>
                <a:spcPts val="55"/>
              </a:spcBef>
            </a:pPr>
            <a:r>
              <a:rPr sz="1100" spc="-20" dirty="0">
                <a:latin typeface="LM Roman 10"/>
                <a:cs typeface="LM Roman 10"/>
              </a:rPr>
              <a:t>For</a:t>
            </a:r>
            <a:r>
              <a:rPr sz="1100" spc="-4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example,</a:t>
            </a:r>
            <a:r>
              <a:rPr sz="1100" spc="-4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an</a:t>
            </a:r>
            <a:r>
              <a:rPr sz="1100" spc="-4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oil</a:t>
            </a:r>
            <a:r>
              <a:rPr sz="1100" spc="-4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company</a:t>
            </a:r>
            <a:r>
              <a:rPr sz="1100" spc="-4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may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spc="-25" dirty="0">
                <a:latin typeface="LM Roman 10"/>
                <a:cs typeface="LM Roman 10"/>
              </a:rPr>
              <a:t>be </a:t>
            </a:r>
            <a:r>
              <a:rPr sz="1100" spc="-10" dirty="0">
                <a:latin typeface="LM Roman 10"/>
                <a:cs typeface="LM Roman 10"/>
              </a:rPr>
              <a:t>interested</a:t>
            </a:r>
            <a:r>
              <a:rPr sz="1100" spc="-5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in</a:t>
            </a:r>
            <a:r>
              <a:rPr sz="1100" spc="-4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computing</a:t>
            </a:r>
            <a:r>
              <a:rPr sz="1100" spc="-4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the</a:t>
            </a:r>
            <a:r>
              <a:rPr sz="1100" spc="-4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probabil- </a:t>
            </a:r>
            <a:r>
              <a:rPr sz="1100" dirty="0">
                <a:latin typeface="LM Roman 10"/>
                <a:cs typeface="LM Roman 10"/>
              </a:rPr>
              <a:t>ity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of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finding</a:t>
            </a:r>
            <a:r>
              <a:rPr sz="1100" spc="-2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oil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at</a:t>
            </a:r>
            <a:r>
              <a:rPr sz="1100" spc="-2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particular</a:t>
            </a:r>
            <a:r>
              <a:rPr sz="1100" spc="-20" dirty="0">
                <a:latin typeface="LM Roman 10"/>
                <a:cs typeface="LM Roman 10"/>
              </a:rPr>
              <a:t> loca- tion</a:t>
            </a:r>
            <a:endParaRPr sz="1100">
              <a:latin typeface="LM Roman 10"/>
              <a:cs typeface="LM Roman 10"/>
            </a:endParaRPr>
          </a:p>
        </p:txBody>
      </p:sp>
      <p:pic>
        <p:nvPicPr>
          <p:cNvPr id="36" name="object 3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44583" y="1832533"/>
            <a:ext cx="63233" cy="63233"/>
          </a:xfrm>
          <a:prstGeom prst="rect">
            <a:avLst/>
          </a:prstGeom>
        </p:spPr>
      </p:pic>
      <p:sp>
        <p:nvSpPr>
          <p:cNvPr id="37" name="object 37"/>
          <p:cNvSpPr txBox="1"/>
          <p:nvPr/>
        </p:nvSpPr>
        <p:spPr>
          <a:xfrm>
            <a:off x="3264395" y="1747048"/>
            <a:ext cx="226822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LM Roman 10"/>
                <a:cs typeface="LM Roman 10"/>
              </a:rPr>
              <a:t>This</a:t>
            </a:r>
            <a:r>
              <a:rPr sz="1100" spc="22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may</a:t>
            </a:r>
            <a:r>
              <a:rPr sz="1100" spc="22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depend</a:t>
            </a:r>
            <a:r>
              <a:rPr sz="1100" spc="22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on</a:t>
            </a:r>
            <a:r>
              <a:rPr sz="1100" spc="22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various</a:t>
            </a:r>
            <a:r>
              <a:rPr sz="1100" spc="22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(ran- </a:t>
            </a:r>
            <a:r>
              <a:rPr sz="1100" dirty="0">
                <a:latin typeface="LM Roman 10"/>
                <a:cs typeface="LM Roman 10"/>
              </a:rPr>
              <a:t>dom)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variables</a:t>
            </a:r>
            <a:endParaRPr sz="1100">
              <a:latin typeface="LM Roman 10"/>
              <a:cs typeface="LM Roman 10"/>
            </a:endParaRPr>
          </a:p>
        </p:txBody>
      </p:sp>
      <p:pic>
        <p:nvPicPr>
          <p:cNvPr id="38" name="object 3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44583" y="2306091"/>
            <a:ext cx="63233" cy="63233"/>
          </a:xfrm>
          <a:prstGeom prst="rect">
            <a:avLst/>
          </a:prstGeom>
        </p:spPr>
      </p:pic>
      <p:sp>
        <p:nvSpPr>
          <p:cNvPr id="39" name="object 39"/>
          <p:cNvSpPr txBox="1"/>
          <p:nvPr/>
        </p:nvSpPr>
        <p:spPr>
          <a:xfrm>
            <a:off x="3264395" y="2220606"/>
            <a:ext cx="226822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20" dirty="0">
                <a:latin typeface="LM Roman 10"/>
                <a:cs typeface="LM Roman 10"/>
              </a:rPr>
              <a:t>The</a:t>
            </a:r>
            <a:r>
              <a:rPr sz="1100" spc="-80" dirty="0">
                <a:latin typeface="LM Roman 10"/>
                <a:cs typeface="LM Roman 10"/>
              </a:rPr>
              <a:t> </a:t>
            </a:r>
            <a:r>
              <a:rPr sz="1100" spc="-20" dirty="0">
                <a:latin typeface="LM Roman 10"/>
                <a:cs typeface="LM Roman 10"/>
              </a:rPr>
              <a:t>company</a:t>
            </a:r>
            <a:r>
              <a:rPr sz="1100" spc="-8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is</a:t>
            </a:r>
            <a:r>
              <a:rPr sz="1100" spc="-7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interested</a:t>
            </a:r>
            <a:r>
              <a:rPr sz="1100" spc="-8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in</a:t>
            </a:r>
            <a:r>
              <a:rPr sz="1100" spc="-7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knowing </a:t>
            </a:r>
            <a:r>
              <a:rPr sz="1100" dirty="0">
                <a:latin typeface="LM Roman 10"/>
                <a:cs typeface="LM Roman 10"/>
              </a:rPr>
              <a:t>the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joint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distribution</a:t>
            </a:r>
            <a:endParaRPr sz="1100">
              <a:latin typeface="LM Roman 10"/>
              <a:cs typeface="LM Roman 10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0" y="3121507"/>
            <a:ext cx="5760085" cy="118745"/>
            <a:chOff x="0" y="3121507"/>
            <a:chExt cx="5760085" cy="118745"/>
          </a:xfrm>
        </p:grpSpPr>
        <p:sp>
          <p:nvSpPr>
            <p:cNvPr id="41" name="object 41"/>
            <p:cNvSpPr/>
            <p:nvPr/>
          </p:nvSpPr>
          <p:spPr>
            <a:xfrm>
              <a:off x="0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880004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10" dirty="0"/>
              <a:t>15</a:t>
            </a:fld>
            <a:r>
              <a:rPr spc="-10" dirty="0"/>
              <a:t>/86</a:t>
            </a:r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Mitesh</a:t>
            </a:r>
            <a:r>
              <a:rPr spc="-10" dirty="0"/>
              <a:t> </a:t>
            </a:r>
            <a:r>
              <a:rPr dirty="0"/>
              <a:t>M.</a:t>
            </a:r>
            <a:r>
              <a:rPr spc="-10" dirty="0"/>
              <a:t> Khapra</a:t>
            </a:r>
          </a:p>
        </p:txBody>
      </p:sp>
      <p:sp>
        <p:nvSpPr>
          <p:cNvPr id="45" name="object 4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CS7015</a:t>
            </a:r>
            <a:r>
              <a:rPr spc="-10" dirty="0"/>
              <a:t> </a:t>
            </a:r>
            <a:r>
              <a:rPr dirty="0"/>
              <a:t>(Deep</a:t>
            </a:r>
            <a:r>
              <a:rPr spc="-5" dirty="0"/>
              <a:t> </a:t>
            </a:r>
            <a:r>
              <a:rPr dirty="0"/>
              <a:t>Learning)</a:t>
            </a:r>
            <a:r>
              <a:rPr spc="-5" dirty="0"/>
              <a:t> </a:t>
            </a:r>
            <a:r>
              <a:rPr dirty="0"/>
              <a:t>:</a:t>
            </a:r>
            <a:r>
              <a:rPr spc="75" dirty="0"/>
              <a:t> </a:t>
            </a:r>
            <a:r>
              <a:rPr dirty="0"/>
              <a:t>Lecture</a:t>
            </a:r>
            <a:r>
              <a:rPr spc="-5" dirty="0"/>
              <a:t> </a:t>
            </a:r>
            <a:r>
              <a:rPr spc="-2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9766" y="349095"/>
            <a:ext cx="62547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i="1" dirty="0">
                <a:latin typeface="Georgia"/>
                <a:cs typeface="Georgia"/>
              </a:rPr>
              <a:t>Y</a:t>
            </a:r>
            <a:r>
              <a:rPr sz="950" i="1" spc="285" dirty="0">
                <a:latin typeface="Georgia"/>
                <a:cs typeface="Georgia"/>
              </a:rPr>
              <a:t> </a:t>
            </a:r>
            <a:r>
              <a:rPr sz="950" spc="-10" dirty="0">
                <a:latin typeface="LM Roman 10"/>
                <a:cs typeface="LM Roman 10"/>
              </a:rPr>
              <a:t>(yes/no)</a:t>
            </a:r>
            <a:endParaRPr sz="950">
              <a:latin typeface="LM Roman 10"/>
              <a:cs typeface="LM Roman 1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60841" y="557028"/>
            <a:ext cx="363220" cy="250190"/>
            <a:chOff x="1460841" y="557028"/>
            <a:chExt cx="363220" cy="250190"/>
          </a:xfrm>
        </p:grpSpPr>
        <p:sp>
          <p:nvSpPr>
            <p:cNvPr id="4" name="object 4"/>
            <p:cNvSpPr/>
            <p:nvPr/>
          </p:nvSpPr>
          <p:spPr>
            <a:xfrm>
              <a:off x="1465902" y="562089"/>
              <a:ext cx="353060" cy="240029"/>
            </a:xfrm>
            <a:custGeom>
              <a:avLst/>
              <a:gdLst/>
              <a:ahLst/>
              <a:cxnLst/>
              <a:rect l="l" t="t" r="r" b="b"/>
              <a:pathLst>
                <a:path w="353060" h="240029">
                  <a:moveTo>
                    <a:pt x="176334" y="0"/>
                  </a:moveTo>
                  <a:lnTo>
                    <a:pt x="120598" y="6117"/>
                  </a:lnTo>
                  <a:lnTo>
                    <a:pt x="72193" y="23151"/>
                  </a:lnTo>
                  <a:lnTo>
                    <a:pt x="34022" y="49127"/>
                  </a:lnTo>
                  <a:lnTo>
                    <a:pt x="8989" y="82070"/>
                  </a:lnTo>
                  <a:lnTo>
                    <a:pt x="0" y="120002"/>
                  </a:lnTo>
                  <a:lnTo>
                    <a:pt x="8989" y="157934"/>
                  </a:lnTo>
                  <a:lnTo>
                    <a:pt x="34022" y="190876"/>
                  </a:lnTo>
                  <a:lnTo>
                    <a:pt x="72193" y="216852"/>
                  </a:lnTo>
                  <a:lnTo>
                    <a:pt x="120598" y="233887"/>
                  </a:lnTo>
                  <a:lnTo>
                    <a:pt x="176334" y="240004"/>
                  </a:lnTo>
                  <a:lnTo>
                    <a:pt x="232070" y="233887"/>
                  </a:lnTo>
                  <a:lnTo>
                    <a:pt x="280475" y="216852"/>
                  </a:lnTo>
                  <a:lnTo>
                    <a:pt x="318646" y="190876"/>
                  </a:lnTo>
                  <a:lnTo>
                    <a:pt x="343679" y="157934"/>
                  </a:lnTo>
                  <a:lnTo>
                    <a:pt x="352668" y="120002"/>
                  </a:lnTo>
                  <a:lnTo>
                    <a:pt x="343679" y="82070"/>
                  </a:lnTo>
                  <a:lnTo>
                    <a:pt x="318646" y="49127"/>
                  </a:lnTo>
                  <a:lnTo>
                    <a:pt x="280475" y="23151"/>
                  </a:lnTo>
                  <a:lnTo>
                    <a:pt x="232070" y="6117"/>
                  </a:lnTo>
                  <a:lnTo>
                    <a:pt x="176334" y="0"/>
                  </a:lnTo>
                  <a:close/>
                </a:path>
              </a:pathLst>
            </a:custGeom>
            <a:solidFill>
              <a:srgbClr val="E1F4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65902" y="562089"/>
              <a:ext cx="353060" cy="240029"/>
            </a:xfrm>
            <a:custGeom>
              <a:avLst/>
              <a:gdLst/>
              <a:ahLst/>
              <a:cxnLst/>
              <a:rect l="l" t="t" r="r" b="b"/>
              <a:pathLst>
                <a:path w="353060" h="240029">
                  <a:moveTo>
                    <a:pt x="352668" y="120002"/>
                  </a:moveTo>
                  <a:lnTo>
                    <a:pt x="343679" y="82070"/>
                  </a:lnTo>
                  <a:lnTo>
                    <a:pt x="318646" y="49127"/>
                  </a:lnTo>
                  <a:lnTo>
                    <a:pt x="280475" y="23151"/>
                  </a:lnTo>
                  <a:lnTo>
                    <a:pt x="232070" y="6117"/>
                  </a:lnTo>
                  <a:lnTo>
                    <a:pt x="176334" y="0"/>
                  </a:lnTo>
                  <a:lnTo>
                    <a:pt x="120598" y="6117"/>
                  </a:lnTo>
                  <a:lnTo>
                    <a:pt x="72193" y="23151"/>
                  </a:lnTo>
                  <a:lnTo>
                    <a:pt x="34022" y="49127"/>
                  </a:lnTo>
                  <a:lnTo>
                    <a:pt x="8989" y="82070"/>
                  </a:lnTo>
                  <a:lnTo>
                    <a:pt x="0" y="120002"/>
                  </a:lnTo>
                  <a:lnTo>
                    <a:pt x="8989" y="157934"/>
                  </a:lnTo>
                  <a:lnTo>
                    <a:pt x="34022" y="190876"/>
                  </a:lnTo>
                  <a:lnTo>
                    <a:pt x="72193" y="216852"/>
                  </a:lnTo>
                  <a:lnTo>
                    <a:pt x="120598" y="233887"/>
                  </a:lnTo>
                  <a:lnTo>
                    <a:pt x="176334" y="240004"/>
                  </a:lnTo>
                  <a:lnTo>
                    <a:pt x="232070" y="233887"/>
                  </a:lnTo>
                  <a:lnTo>
                    <a:pt x="280475" y="216852"/>
                  </a:lnTo>
                  <a:lnTo>
                    <a:pt x="318646" y="190876"/>
                  </a:lnTo>
                  <a:lnTo>
                    <a:pt x="343679" y="157934"/>
                  </a:lnTo>
                  <a:lnTo>
                    <a:pt x="352668" y="120002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546415" y="588007"/>
            <a:ext cx="19177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25" dirty="0">
                <a:latin typeface="LM Roman 10"/>
                <a:cs typeface="LM Roman 10"/>
              </a:rPr>
              <a:t>Oil</a:t>
            </a:r>
            <a:endParaRPr sz="950">
              <a:latin typeface="LM Roman 10"/>
              <a:cs typeface="LM Roman 10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12489" y="1155490"/>
            <a:ext cx="715645" cy="284480"/>
            <a:chOff x="312489" y="1155490"/>
            <a:chExt cx="715645" cy="284480"/>
          </a:xfrm>
        </p:grpSpPr>
        <p:sp>
          <p:nvSpPr>
            <p:cNvPr id="8" name="object 8"/>
            <p:cNvSpPr/>
            <p:nvPr/>
          </p:nvSpPr>
          <p:spPr>
            <a:xfrm>
              <a:off x="317550" y="1160551"/>
              <a:ext cx="705485" cy="274320"/>
            </a:xfrm>
            <a:custGeom>
              <a:avLst/>
              <a:gdLst/>
              <a:ahLst/>
              <a:cxnLst/>
              <a:rect l="l" t="t" r="r" b="b"/>
              <a:pathLst>
                <a:path w="705485" h="274319">
                  <a:moveTo>
                    <a:pt x="352680" y="0"/>
                  </a:moveTo>
                  <a:lnTo>
                    <a:pt x="289285" y="2209"/>
                  </a:lnTo>
                  <a:lnTo>
                    <a:pt x="229618" y="8580"/>
                  </a:lnTo>
                  <a:lnTo>
                    <a:pt x="174675" y="18724"/>
                  </a:lnTo>
                  <a:lnTo>
                    <a:pt x="125452" y="32255"/>
                  </a:lnTo>
                  <a:lnTo>
                    <a:pt x="82945" y="48785"/>
                  </a:lnTo>
                  <a:lnTo>
                    <a:pt x="48151" y="67926"/>
                  </a:lnTo>
                  <a:lnTo>
                    <a:pt x="5682" y="112494"/>
                  </a:lnTo>
                  <a:lnTo>
                    <a:pt x="0" y="137146"/>
                  </a:lnTo>
                  <a:lnTo>
                    <a:pt x="5682" y="161798"/>
                  </a:lnTo>
                  <a:lnTo>
                    <a:pt x="48151" y="206367"/>
                  </a:lnTo>
                  <a:lnTo>
                    <a:pt x="82945" y="225508"/>
                  </a:lnTo>
                  <a:lnTo>
                    <a:pt x="125452" y="242038"/>
                  </a:lnTo>
                  <a:lnTo>
                    <a:pt x="174675" y="255568"/>
                  </a:lnTo>
                  <a:lnTo>
                    <a:pt x="229618" y="265713"/>
                  </a:lnTo>
                  <a:lnTo>
                    <a:pt x="289285" y="272083"/>
                  </a:lnTo>
                  <a:lnTo>
                    <a:pt x="352680" y="274293"/>
                  </a:lnTo>
                  <a:lnTo>
                    <a:pt x="416074" y="272083"/>
                  </a:lnTo>
                  <a:lnTo>
                    <a:pt x="475741" y="265713"/>
                  </a:lnTo>
                  <a:lnTo>
                    <a:pt x="530683" y="255568"/>
                  </a:lnTo>
                  <a:lnTo>
                    <a:pt x="579906" y="242038"/>
                  </a:lnTo>
                  <a:lnTo>
                    <a:pt x="622412" y="225508"/>
                  </a:lnTo>
                  <a:lnTo>
                    <a:pt x="657206" y="206367"/>
                  </a:lnTo>
                  <a:lnTo>
                    <a:pt x="699674" y="161798"/>
                  </a:lnTo>
                  <a:lnTo>
                    <a:pt x="705356" y="137146"/>
                  </a:lnTo>
                  <a:lnTo>
                    <a:pt x="699674" y="112494"/>
                  </a:lnTo>
                  <a:lnTo>
                    <a:pt x="657206" y="67926"/>
                  </a:lnTo>
                  <a:lnTo>
                    <a:pt x="622412" y="48785"/>
                  </a:lnTo>
                  <a:lnTo>
                    <a:pt x="579906" y="32255"/>
                  </a:lnTo>
                  <a:lnTo>
                    <a:pt x="530683" y="18724"/>
                  </a:lnTo>
                  <a:lnTo>
                    <a:pt x="475741" y="8580"/>
                  </a:lnTo>
                  <a:lnTo>
                    <a:pt x="416074" y="2209"/>
                  </a:lnTo>
                  <a:lnTo>
                    <a:pt x="352680" y="0"/>
                  </a:lnTo>
                  <a:close/>
                </a:path>
              </a:pathLst>
            </a:custGeom>
            <a:solidFill>
              <a:srgbClr val="E1F4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7550" y="1160551"/>
              <a:ext cx="705485" cy="274320"/>
            </a:xfrm>
            <a:custGeom>
              <a:avLst/>
              <a:gdLst/>
              <a:ahLst/>
              <a:cxnLst/>
              <a:rect l="l" t="t" r="r" b="b"/>
              <a:pathLst>
                <a:path w="705485" h="274319">
                  <a:moveTo>
                    <a:pt x="705356" y="137146"/>
                  </a:moveTo>
                  <a:lnTo>
                    <a:pt x="683292" y="89292"/>
                  </a:lnTo>
                  <a:lnTo>
                    <a:pt x="622412" y="48785"/>
                  </a:lnTo>
                  <a:lnTo>
                    <a:pt x="579906" y="32255"/>
                  </a:lnTo>
                  <a:lnTo>
                    <a:pt x="530683" y="18724"/>
                  </a:lnTo>
                  <a:lnTo>
                    <a:pt x="475741" y="8580"/>
                  </a:lnTo>
                  <a:lnTo>
                    <a:pt x="416074" y="2209"/>
                  </a:lnTo>
                  <a:lnTo>
                    <a:pt x="352680" y="0"/>
                  </a:lnTo>
                  <a:lnTo>
                    <a:pt x="289285" y="2209"/>
                  </a:lnTo>
                  <a:lnTo>
                    <a:pt x="229618" y="8580"/>
                  </a:lnTo>
                  <a:lnTo>
                    <a:pt x="174675" y="18724"/>
                  </a:lnTo>
                  <a:lnTo>
                    <a:pt x="125452" y="32255"/>
                  </a:lnTo>
                  <a:lnTo>
                    <a:pt x="82945" y="48785"/>
                  </a:lnTo>
                  <a:lnTo>
                    <a:pt x="48151" y="67926"/>
                  </a:lnTo>
                  <a:lnTo>
                    <a:pt x="5682" y="112494"/>
                  </a:lnTo>
                  <a:lnTo>
                    <a:pt x="0" y="137146"/>
                  </a:lnTo>
                  <a:lnTo>
                    <a:pt x="5682" y="161798"/>
                  </a:lnTo>
                  <a:lnTo>
                    <a:pt x="48151" y="206367"/>
                  </a:lnTo>
                  <a:lnTo>
                    <a:pt x="82945" y="225508"/>
                  </a:lnTo>
                  <a:lnTo>
                    <a:pt x="125452" y="242038"/>
                  </a:lnTo>
                  <a:lnTo>
                    <a:pt x="174675" y="255568"/>
                  </a:lnTo>
                  <a:lnTo>
                    <a:pt x="229618" y="265713"/>
                  </a:lnTo>
                  <a:lnTo>
                    <a:pt x="289285" y="272083"/>
                  </a:lnTo>
                  <a:lnTo>
                    <a:pt x="352680" y="274293"/>
                  </a:lnTo>
                  <a:lnTo>
                    <a:pt x="416074" y="272083"/>
                  </a:lnTo>
                  <a:lnTo>
                    <a:pt x="475741" y="265713"/>
                  </a:lnTo>
                  <a:lnTo>
                    <a:pt x="530683" y="255568"/>
                  </a:lnTo>
                  <a:lnTo>
                    <a:pt x="579906" y="242038"/>
                  </a:lnTo>
                  <a:lnTo>
                    <a:pt x="622412" y="225508"/>
                  </a:lnTo>
                  <a:lnTo>
                    <a:pt x="657206" y="206367"/>
                  </a:lnTo>
                  <a:lnTo>
                    <a:pt x="699674" y="161798"/>
                  </a:lnTo>
                  <a:lnTo>
                    <a:pt x="705356" y="137146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43459" y="887522"/>
            <a:ext cx="853440" cy="479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8440" marR="30480" indent="-180975">
              <a:lnSpc>
                <a:spcPct val="156600"/>
              </a:lnSpc>
              <a:spcBef>
                <a:spcPts val="95"/>
              </a:spcBef>
            </a:pPr>
            <a:r>
              <a:rPr sz="950" i="1" spc="65" dirty="0">
                <a:latin typeface="Georgia"/>
                <a:cs typeface="Georgia"/>
              </a:rPr>
              <a:t>X</a:t>
            </a:r>
            <a:r>
              <a:rPr sz="1050" spc="97" baseline="-11904" dirty="0">
                <a:latin typeface="LM Roman 8"/>
                <a:cs typeface="LM Roman 8"/>
              </a:rPr>
              <a:t>1</a:t>
            </a:r>
            <a:r>
              <a:rPr sz="1050" spc="195" baseline="-11904" dirty="0">
                <a:latin typeface="LM Roman 8"/>
                <a:cs typeface="LM Roman 8"/>
              </a:rPr>
              <a:t> </a:t>
            </a:r>
            <a:r>
              <a:rPr sz="950" spc="-10" dirty="0">
                <a:latin typeface="LM Roman 10"/>
                <a:cs typeface="LM Roman 10"/>
              </a:rPr>
              <a:t>(high/low) Salinity</a:t>
            </a:r>
            <a:endParaRPr sz="950">
              <a:latin typeface="LM Roman 10"/>
              <a:cs typeface="LM Roman 10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252416" y="1173613"/>
            <a:ext cx="779780" cy="248285"/>
            <a:chOff x="1252416" y="1173613"/>
            <a:chExt cx="779780" cy="248285"/>
          </a:xfrm>
        </p:grpSpPr>
        <p:sp>
          <p:nvSpPr>
            <p:cNvPr id="12" name="object 12"/>
            <p:cNvSpPr/>
            <p:nvPr/>
          </p:nvSpPr>
          <p:spPr>
            <a:xfrm>
              <a:off x="1257477" y="1178674"/>
              <a:ext cx="769620" cy="238125"/>
            </a:xfrm>
            <a:custGeom>
              <a:avLst/>
              <a:gdLst/>
              <a:ahLst/>
              <a:cxnLst/>
              <a:rect l="l" t="t" r="r" b="b"/>
              <a:pathLst>
                <a:path w="769619" h="238125">
                  <a:moveTo>
                    <a:pt x="384759" y="0"/>
                  </a:moveTo>
                  <a:lnTo>
                    <a:pt x="315597" y="1917"/>
                  </a:lnTo>
                  <a:lnTo>
                    <a:pt x="250502" y="7446"/>
                  </a:lnTo>
                  <a:lnTo>
                    <a:pt x="190562" y="16249"/>
                  </a:lnTo>
                  <a:lnTo>
                    <a:pt x="136862" y="27992"/>
                  </a:lnTo>
                  <a:lnTo>
                    <a:pt x="90489" y="42337"/>
                  </a:lnTo>
                  <a:lnTo>
                    <a:pt x="52530" y="58949"/>
                  </a:lnTo>
                  <a:lnTo>
                    <a:pt x="6198" y="97628"/>
                  </a:lnTo>
                  <a:lnTo>
                    <a:pt x="0" y="119023"/>
                  </a:lnTo>
                  <a:lnTo>
                    <a:pt x="6198" y="140417"/>
                  </a:lnTo>
                  <a:lnTo>
                    <a:pt x="52530" y="179096"/>
                  </a:lnTo>
                  <a:lnTo>
                    <a:pt x="90489" y="195708"/>
                  </a:lnTo>
                  <a:lnTo>
                    <a:pt x="136862" y="210053"/>
                  </a:lnTo>
                  <a:lnTo>
                    <a:pt x="190562" y="221796"/>
                  </a:lnTo>
                  <a:lnTo>
                    <a:pt x="250502" y="230599"/>
                  </a:lnTo>
                  <a:lnTo>
                    <a:pt x="315597" y="236128"/>
                  </a:lnTo>
                  <a:lnTo>
                    <a:pt x="384759" y="238046"/>
                  </a:lnTo>
                  <a:lnTo>
                    <a:pt x="453921" y="236128"/>
                  </a:lnTo>
                  <a:lnTo>
                    <a:pt x="519015" y="230599"/>
                  </a:lnTo>
                  <a:lnTo>
                    <a:pt x="578956" y="221796"/>
                  </a:lnTo>
                  <a:lnTo>
                    <a:pt x="632656" y="210053"/>
                  </a:lnTo>
                  <a:lnTo>
                    <a:pt x="679029" y="195708"/>
                  </a:lnTo>
                  <a:lnTo>
                    <a:pt x="716988" y="179096"/>
                  </a:lnTo>
                  <a:lnTo>
                    <a:pt x="763319" y="140417"/>
                  </a:lnTo>
                  <a:lnTo>
                    <a:pt x="769518" y="119023"/>
                  </a:lnTo>
                  <a:lnTo>
                    <a:pt x="763319" y="97628"/>
                  </a:lnTo>
                  <a:lnTo>
                    <a:pt x="716988" y="58949"/>
                  </a:lnTo>
                  <a:lnTo>
                    <a:pt x="679029" y="42337"/>
                  </a:lnTo>
                  <a:lnTo>
                    <a:pt x="632656" y="27992"/>
                  </a:lnTo>
                  <a:lnTo>
                    <a:pt x="578956" y="16249"/>
                  </a:lnTo>
                  <a:lnTo>
                    <a:pt x="519015" y="7446"/>
                  </a:lnTo>
                  <a:lnTo>
                    <a:pt x="453921" y="1917"/>
                  </a:lnTo>
                  <a:lnTo>
                    <a:pt x="384759" y="0"/>
                  </a:lnTo>
                  <a:close/>
                </a:path>
              </a:pathLst>
            </a:custGeom>
            <a:solidFill>
              <a:srgbClr val="E1F4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57477" y="1178674"/>
              <a:ext cx="769620" cy="238125"/>
            </a:xfrm>
            <a:custGeom>
              <a:avLst/>
              <a:gdLst/>
              <a:ahLst/>
              <a:cxnLst/>
              <a:rect l="l" t="t" r="r" b="b"/>
              <a:pathLst>
                <a:path w="769619" h="238125">
                  <a:moveTo>
                    <a:pt x="769518" y="119023"/>
                  </a:moveTo>
                  <a:lnTo>
                    <a:pt x="745447" y="77491"/>
                  </a:lnTo>
                  <a:lnTo>
                    <a:pt x="679029" y="42337"/>
                  </a:lnTo>
                  <a:lnTo>
                    <a:pt x="632656" y="27992"/>
                  </a:lnTo>
                  <a:lnTo>
                    <a:pt x="578956" y="16249"/>
                  </a:lnTo>
                  <a:lnTo>
                    <a:pt x="519015" y="7446"/>
                  </a:lnTo>
                  <a:lnTo>
                    <a:pt x="453921" y="1917"/>
                  </a:lnTo>
                  <a:lnTo>
                    <a:pt x="384759" y="0"/>
                  </a:lnTo>
                  <a:lnTo>
                    <a:pt x="315597" y="1917"/>
                  </a:lnTo>
                  <a:lnTo>
                    <a:pt x="250502" y="7446"/>
                  </a:lnTo>
                  <a:lnTo>
                    <a:pt x="190562" y="16249"/>
                  </a:lnTo>
                  <a:lnTo>
                    <a:pt x="136862" y="27992"/>
                  </a:lnTo>
                  <a:lnTo>
                    <a:pt x="90489" y="42337"/>
                  </a:lnTo>
                  <a:lnTo>
                    <a:pt x="52530" y="58949"/>
                  </a:lnTo>
                  <a:lnTo>
                    <a:pt x="6198" y="97628"/>
                  </a:lnTo>
                  <a:lnTo>
                    <a:pt x="0" y="119023"/>
                  </a:lnTo>
                  <a:lnTo>
                    <a:pt x="6198" y="140417"/>
                  </a:lnTo>
                  <a:lnTo>
                    <a:pt x="52530" y="179096"/>
                  </a:lnTo>
                  <a:lnTo>
                    <a:pt x="90489" y="195708"/>
                  </a:lnTo>
                  <a:lnTo>
                    <a:pt x="136862" y="210053"/>
                  </a:lnTo>
                  <a:lnTo>
                    <a:pt x="190562" y="221796"/>
                  </a:lnTo>
                  <a:lnTo>
                    <a:pt x="250502" y="230599"/>
                  </a:lnTo>
                  <a:lnTo>
                    <a:pt x="315597" y="236128"/>
                  </a:lnTo>
                  <a:lnTo>
                    <a:pt x="384759" y="238046"/>
                  </a:lnTo>
                  <a:lnTo>
                    <a:pt x="453921" y="236128"/>
                  </a:lnTo>
                  <a:lnTo>
                    <a:pt x="519015" y="230599"/>
                  </a:lnTo>
                  <a:lnTo>
                    <a:pt x="578956" y="221796"/>
                  </a:lnTo>
                  <a:lnTo>
                    <a:pt x="632656" y="210053"/>
                  </a:lnTo>
                  <a:lnTo>
                    <a:pt x="679029" y="195708"/>
                  </a:lnTo>
                  <a:lnTo>
                    <a:pt x="716988" y="179096"/>
                  </a:lnTo>
                  <a:lnTo>
                    <a:pt x="763319" y="140417"/>
                  </a:lnTo>
                  <a:lnTo>
                    <a:pt x="769518" y="119023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2311612" y="1155490"/>
            <a:ext cx="605790" cy="284480"/>
            <a:chOff x="2311612" y="1155490"/>
            <a:chExt cx="605790" cy="284480"/>
          </a:xfrm>
        </p:grpSpPr>
        <p:sp>
          <p:nvSpPr>
            <p:cNvPr id="15" name="object 15"/>
            <p:cNvSpPr/>
            <p:nvPr/>
          </p:nvSpPr>
          <p:spPr>
            <a:xfrm>
              <a:off x="2316673" y="1160551"/>
              <a:ext cx="595630" cy="274320"/>
            </a:xfrm>
            <a:custGeom>
              <a:avLst/>
              <a:gdLst/>
              <a:ahLst/>
              <a:cxnLst/>
              <a:rect l="l" t="t" r="r" b="b"/>
              <a:pathLst>
                <a:path w="595630" h="274319">
                  <a:moveTo>
                    <a:pt x="297569" y="0"/>
                  </a:moveTo>
                  <a:lnTo>
                    <a:pt x="237598" y="2786"/>
                  </a:lnTo>
                  <a:lnTo>
                    <a:pt x="181741" y="10777"/>
                  </a:lnTo>
                  <a:lnTo>
                    <a:pt x="131194" y="23422"/>
                  </a:lnTo>
                  <a:lnTo>
                    <a:pt x="87155" y="40169"/>
                  </a:lnTo>
                  <a:lnTo>
                    <a:pt x="50819" y="60467"/>
                  </a:lnTo>
                  <a:lnTo>
                    <a:pt x="6045" y="109506"/>
                  </a:lnTo>
                  <a:lnTo>
                    <a:pt x="0" y="137146"/>
                  </a:lnTo>
                  <a:lnTo>
                    <a:pt x="6045" y="164786"/>
                  </a:lnTo>
                  <a:lnTo>
                    <a:pt x="50819" y="213826"/>
                  </a:lnTo>
                  <a:lnTo>
                    <a:pt x="87155" y="234124"/>
                  </a:lnTo>
                  <a:lnTo>
                    <a:pt x="131194" y="250870"/>
                  </a:lnTo>
                  <a:lnTo>
                    <a:pt x="181741" y="263515"/>
                  </a:lnTo>
                  <a:lnTo>
                    <a:pt x="237598" y="271507"/>
                  </a:lnTo>
                  <a:lnTo>
                    <a:pt x="297569" y="274293"/>
                  </a:lnTo>
                  <a:lnTo>
                    <a:pt x="357540" y="271507"/>
                  </a:lnTo>
                  <a:lnTo>
                    <a:pt x="413397" y="263515"/>
                  </a:lnTo>
                  <a:lnTo>
                    <a:pt x="463944" y="250870"/>
                  </a:lnTo>
                  <a:lnTo>
                    <a:pt x="507983" y="234124"/>
                  </a:lnTo>
                  <a:lnTo>
                    <a:pt x="544318" y="213826"/>
                  </a:lnTo>
                  <a:lnTo>
                    <a:pt x="589093" y="164786"/>
                  </a:lnTo>
                  <a:lnTo>
                    <a:pt x="595138" y="137146"/>
                  </a:lnTo>
                  <a:lnTo>
                    <a:pt x="589093" y="109506"/>
                  </a:lnTo>
                  <a:lnTo>
                    <a:pt x="544318" y="60467"/>
                  </a:lnTo>
                  <a:lnTo>
                    <a:pt x="507983" y="40169"/>
                  </a:lnTo>
                  <a:lnTo>
                    <a:pt x="463944" y="23422"/>
                  </a:lnTo>
                  <a:lnTo>
                    <a:pt x="413397" y="10777"/>
                  </a:lnTo>
                  <a:lnTo>
                    <a:pt x="357540" y="2786"/>
                  </a:lnTo>
                  <a:lnTo>
                    <a:pt x="297569" y="0"/>
                  </a:lnTo>
                  <a:close/>
                </a:path>
              </a:pathLst>
            </a:custGeom>
            <a:solidFill>
              <a:srgbClr val="E1F4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16673" y="1160551"/>
              <a:ext cx="595630" cy="274320"/>
            </a:xfrm>
            <a:custGeom>
              <a:avLst/>
              <a:gdLst/>
              <a:ahLst/>
              <a:cxnLst/>
              <a:rect l="l" t="t" r="r" b="b"/>
              <a:pathLst>
                <a:path w="595630" h="274319">
                  <a:moveTo>
                    <a:pt x="595138" y="137146"/>
                  </a:moveTo>
                  <a:lnTo>
                    <a:pt x="571754" y="83763"/>
                  </a:lnTo>
                  <a:lnTo>
                    <a:pt x="507983" y="40169"/>
                  </a:lnTo>
                  <a:lnTo>
                    <a:pt x="463944" y="23422"/>
                  </a:lnTo>
                  <a:lnTo>
                    <a:pt x="413397" y="10777"/>
                  </a:lnTo>
                  <a:lnTo>
                    <a:pt x="357540" y="2786"/>
                  </a:lnTo>
                  <a:lnTo>
                    <a:pt x="297569" y="0"/>
                  </a:lnTo>
                  <a:lnTo>
                    <a:pt x="237598" y="2786"/>
                  </a:lnTo>
                  <a:lnTo>
                    <a:pt x="181741" y="10777"/>
                  </a:lnTo>
                  <a:lnTo>
                    <a:pt x="131194" y="23422"/>
                  </a:lnTo>
                  <a:lnTo>
                    <a:pt x="87155" y="40169"/>
                  </a:lnTo>
                  <a:lnTo>
                    <a:pt x="50819" y="60467"/>
                  </a:lnTo>
                  <a:lnTo>
                    <a:pt x="6045" y="109506"/>
                  </a:lnTo>
                  <a:lnTo>
                    <a:pt x="0" y="137146"/>
                  </a:lnTo>
                  <a:lnTo>
                    <a:pt x="6045" y="164786"/>
                  </a:lnTo>
                  <a:lnTo>
                    <a:pt x="50819" y="213826"/>
                  </a:lnTo>
                  <a:lnTo>
                    <a:pt x="87155" y="234124"/>
                  </a:lnTo>
                  <a:lnTo>
                    <a:pt x="131194" y="250870"/>
                  </a:lnTo>
                  <a:lnTo>
                    <a:pt x="181741" y="263515"/>
                  </a:lnTo>
                  <a:lnTo>
                    <a:pt x="237598" y="271507"/>
                  </a:lnTo>
                  <a:lnTo>
                    <a:pt x="297569" y="274293"/>
                  </a:lnTo>
                  <a:lnTo>
                    <a:pt x="357540" y="271507"/>
                  </a:lnTo>
                  <a:lnTo>
                    <a:pt x="413397" y="263515"/>
                  </a:lnTo>
                  <a:lnTo>
                    <a:pt x="463944" y="250870"/>
                  </a:lnTo>
                  <a:lnTo>
                    <a:pt x="507983" y="234124"/>
                  </a:lnTo>
                  <a:lnTo>
                    <a:pt x="544318" y="213826"/>
                  </a:lnTo>
                  <a:lnTo>
                    <a:pt x="589093" y="164786"/>
                  </a:lnTo>
                  <a:lnTo>
                    <a:pt x="595138" y="137146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202753" y="964689"/>
            <a:ext cx="1965325" cy="41338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0"/>
              </a:spcBef>
            </a:pPr>
            <a:r>
              <a:rPr sz="950" i="1" spc="65" dirty="0">
                <a:latin typeface="Georgia"/>
                <a:cs typeface="Georgia"/>
              </a:rPr>
              <a:t>X</a:t>
            </a:r>
            <a:r>
              <a:rPr sz="1050" spc="97" baseline="-11904" dirty="0">
                <a:latin typeface="LM Roman 8"/>
                <a:cs typeface="LM Roman 8"/>
              </a:rPr>
              <a:t>2</a:t>
            </a:r>
            <a:r>
              <a:rPr sz="1050" spc="232" baseline="-11904" dirty="0">
                <a:latin typeface="LM Roman 8"/>
                <a:cs typeface="LM Roman 8"/>
              </a:rPr>
              <a:t> </a:t>
            </a:r>
            <a:r>
              <a:rPr sz="950" dirty="0">
                <a:latin typeface="LM Roman 10"/>
                <a:cs typeface="LM Roman 10"/>
              </a:rPr>
              <a:t>(high/low)</a:t>
            </a:r>
            <a:r>
              <a:rPr sz="950" spc="360" dirty="0">
                <a:latin typeface="LM Roman 10"/>
                <a:cs typeface="LM Roman 10"/>
              </a:rPr>
              <a:t> </a:t>
            </a:r>
            <a:r>
              <a:rPr sz="950" i="1" spc="65" dirty="0">
                <a:latin typeface="Georgia"/>
                <a:cs typeface="Georgia"/>
              </a:rPr>
              <a:t>X</a:t>
            </a:r>
            <a:r>
              <a:rPr sz="1050" spc="97" baseline="-11904" dirty="0">
                <a:latin typeface="LM Roman 8"/>
                <a:cs typeface="LM Roman 8"/>
              </a:rPr>
              <a:t>3</a:t>
            </a:r>
            <a:r>
              <a:rPr sz="1050" spc="232" baseline="-11904" dirty="0">
                <a:latin typeface="LM Roman 8"/>
                <a:cs typeface="LM Roman 8"/>
              </a:rPr>
              <a:t> </a:t>
            </a:r>
            <a:r>
              <a:rPr sz="950" spc="-10" dirty="0">
                <a:latin typeface="LM Roman 10"/>
                <a:cs typeface="LM Roman 10"/>
              </a:rPr>
              <a:t>(deep/shallow)</a:t>
            </a:r>
            <a:endParaRPr sz="950">
              <a:latin typeface="LM Roman 10"/>
              <a:cs typeface="LM Roman 10"/>
            </a:endParaRPr>
          </a:p>
          <a:p>
            <a:pPr marL="208915">
              <a:lnSpc>
                <a:spcPct val="100000"/>
              </a:lnSpc>
              <a:spcBef>
                <a:spcPts val="735"/>
              </a:spcBef>
              <a:tabLst>
                <a:tab pos="1242060" algn="l"/>
              </a:tabLst>
            </a:pPr>
            <a:r>
              <a:rPr sz="950" spc="-10" dirty="0">
                <a:latin typeface="LM Roman 10"/>
                <a:cs typeface="LM Roman 10"/>
              </a:rPr>
              <a:t>Pressure</a:t>
            </a:r>
            <a:r>
              <a:rPr sz="950" dirty="0">
                <a:latin typeface="LM Roman 10"/>
                <a:cs typeface="LM Roman 10"/>
              </a:rPr>
              <a:t>	</a:t>
            </a:r>
            <a:r>
              <a:rPr sz="1425" spc="-15" baseline="5847" dirty="0">
                <a:latin typeface="LM Roman 10"/>
                <a:cs typeface="LM Roman 10"/>
              </a:rPr>
              <a:t>Depth</a:t>
            </a:r>
            <a:endParaRPr sz="1425" baseline="5847">
              <a:latin typeface="LM Roman 10"/>
              <a:cs typeface="LM Roman 1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764000" y="1641491"/>
            <a:ext cx="1052830" cy="284480"/>
            <a:chOff x="1764000" y="1641491"/>
            <a:chExt cx="1052830" cy="284480"/>
          </a:xfrm>
        </p:grpSpPr>
        <p:sp>
          <p:nvSpPr>
            <p:cNvPr id="19" name="object 19"/>
            <p:cNvSpPr/>
            <p:nvPr/>
          </p:nvSpPr>
          <p:spPr>
            <a:xfrm>
              <a:off x="1769061" y="1646552"/>
              <a:ext cx="1042669" cy="274320"/>
            </a:xfrm>
            <a:custGeom>
              <a:avLst/>
              <a:gdLst/>
              <a:ahLst/>
              <a:cxnLst/>
              <a:rect l="l" t="t" r="r" b="b"/>
              <a:pathLst>
                <a:path w="1042669" h="274319">
                  <a:moveTo>
                    <a:pt x="521179" y="0"/>
                  </a:moveTo>
                  <a:lnTo>
                    <a:pt x="450457" y="1251"/>
                  </a:lnTo>
                  <a:lnTo>
                    <a:pt x="382628" y="4898"/>
                  </a:lnTo>
                  <a:lnTo>
                    <a:pt x="318311" y="10777"/>
                  </a:lnTo>
                  <a:lnTo>
                    <a:pt x="258128" y="18724"/>
                  </a:lnTo>
                  <a:lnTo>
                    <a:pt x="202700" y="28576"/>
                  </a:lnTo>
                  <a:lnTo>
                    <a:pt x="152648" y="40169"/>
                  </a:lnTo>
                  <a:lnTo>
                    <a:pt x="108593" y="53340"/>
                  </a:lnTo>
                  <a:lnTo>
                    <a:pt x="71155" y="67925"/>
                  </a:lnTo>
                  <a:lnTo>
                    <a:pt x="18616" y="100687"/>
                  </a:lnTo>
                  <a:lnTo>
                    <a:pt x="0" y="137147"/>
                  </a:lnTo>
                  <a:lnTo>
                    <a:pt x="4757" y="155757"/>
                  </a:lnTo>
                  <a:lnTo>
                    <a:pt x="40956" y="190531"/>
                  </a:lnTo>
                  <a:lnTo>
                    <a:pt x="108593" y="220954"/>
                  </a:lnTo>
                  <a:lnTo>
                    <a:pt x="152648" y="234125"/>
                  </a:lnTo>
                  <a:lnTo>
                    <a:pt x="202700" y="245718"/>
                  </a:lnTo>
                  <a:lnTo>
                    <a:pt x="258128" y="255570"/>
                  </a:lnTo>
                  <a:lnTo>
                    <a:pt x="318311" y="263517"/>
                  </a:lnTo>
                  <a:lnTo>
                    <a:pt x="382628" y="269395"/>
                  </a:lnTo>
                  <a:lnTo>
                    <a:pt x="450457" y="273042"/>
                  </a:lnTo>
                  <a:lnTo>
                    <a:pt x="521179" y="274294"/>
                  </a:lnTo>
                  <a:lnTo>
                    <a:pt x="591901" y="273042"/>
                  </a:lnTo>
                  <a:lnTo>
                    <a:pt x="659730" y="269395"/>
                  </a:lnTo>
                  <a:lnTo>
                    <a:pt x="724047" y="263517"/>
                  </a:lnTo>
                  <a:lnTo>
                    <a:pt x="784230" y="255570"/>
                  </a:lnTo>
                  <a:lnTo>
                    <a:pt x="839658" y="245718"/>
                  </a:lnTo>
                  <a:lnTo>
                    <a:pt x="889710" y="234125"/>
                  </a:lnTo>
                  <a:lnTo>
                    <a:pt x="933766" y="220954"/>
                  </a:lnTo>
                  <a:lnTo>
                    <a:pt x="971203" y="206368"/>
                  </a:lnTo>
                  <a:lnTo>
                    <a:pt x="1023742" y="173606"/>
                  </a:lnTo>
                  <a:lnTo>
                    <a:pt x="1042359" y="137147"/>
                  </a:lnTo>
                  <a:lnTo>
                    <a:pt x="1037601" y="118537"/>
                  </a:lnTo>
                  <a:lnTo>
                    <a:pt x="1001403" y="83762"/>
                  </a:lnTo>
                  <a:lnTo>
                    <a:pt x="933766" y="53340"/>
                  </a:lnTo>
                  <a:lnTo>
                    <a:pt x="889710" y="40169"/>
                  </a:lnTo>
                  <a:lnTo>
                    <a:pt x="839658" y="28576"/>
                  </a:lnTo>
                  <a:lnTo>
                    <a:pt x="784230" y="18724"/>
                  </a:lnTo>
                  <a:lnTo>
                    <a:pt x="724047" y="10777"/>
                  </a:lnTo>
                  <a:lnTo>
                    <a:pt x="659730" y="4898"/>
                  </a:lnTo>
                  <a:lnTo>
                    <a:pt x="591901" y="1251"/>
                  </a:lnTo>
                  <a:lnTo>
                    <a:pt x="521179" y="0"/>
                  </a:lnTo>
                  <a:close/>
                </a:path>
              </a:pathLst>
            </a:custGeom>
            <a:solidFill>
              <a:srgbClr val="E1F4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69061" y="1646552"/>
              <a:ext cx="1042669" cy="274320"/>
            </a:xfrm>
            <a:custGeom>
              <a:avLst/>
              <a:gdLst/>
              <a:ahLst/>
              <a:cxnLst/>
              <a:rect l="l" t="t" r="r" b="b"/>
              <a:pathLst>
                <a:path w="1042669" h="274319">
                  <a:moveTo>
                    <a:pt x="1042359" y="137147"/>
                  </a:moveTo>
                  <a:lnTo>
                    <a:pt x="1023742" y="100687"/>
                  </a:lnTo>
                  <a:lnTo>
                    <a:pt x="971203" y="67925"/>
                  </a:lnTo>
                  <a:lnTo>
                    <a:pt x="933766" y="53340"/>
                  </a:lnTo>
                  <a:lnTo>
                    <a:pt x="889710" y="40169"/>
                  </a:lnTo>
                  <a:lnTo>
                    <a:pt x="839658" y="28576"/>
                  </a:lnTo>
                  <a:lnTo>
                    <a:pt x="784230" y="18724"/>
                  </a:lnTo>
                  <a:lnTo>
                    <a:pt x="724047" y="10777"/>
                  </a:lnTo>
                  <a:lnTo>
                    <a:pt x="659730" y="4898"/>
                  </a:lnTo>
                  <a:lnTo>
                    <a:pt x="591901" y="1251"/>
                  </a:lnTo>
                  <a:lnTo>
                    <a:pt x="521179" y="0"/>
                  </a:lnTo>
                  <a:lnTo>
                    <a:pt x="450457" y="1251"/>
                  </a:lnTo>
                  <a:lnTo>
                    <a:pt x="382628" y="4898"/>
                  </a:lnTo>
                  <a:lnTo>
                    <a:pt x="318311" y="10777"/>
                  </a:lnTo>
                  <a:lnTo>
                    <a:pt x="258128" y="18724"/>
                  </a:lnTo>
                  <a:lnTo>
                    <a:pt x="202700" y="28576"/>
                  </a:lnTo>
                  <a:lnTo>
                    <a:pt x="152648" y="40169"/>
                  </a:lnTo>
                  <a:lnTo>
                    <a:pt x="108593" y="53340"/>
                  </a:lnTo>
                  <a:lnTo>
                    <a:pt x="71155" y="67925"/>
                  </a:lnTo>
                  <a:lnTo>
                    <a:pt x="18616" y="100687"/>
                  </a:lnTo>
                  <a:lnTo>
                    <a:pt x="0" y="137147"/>
                  </a:lnTo>
                  <a:lnTo>
                    <a:pt x="4757" y="155757"/>
                  </a:lnTo>
                  <a:lnTo>
                    <a:pt x="40956" y="190531"/>
                  </a:lnTo>
                  <a:lnTo>
                    <a:pt x="108593" y="220954"/>
                  </a:lnTo>
                  <a:lnTo>
                    <a:pt x="152648" y="234125"/>
                  </a:lnTo>
                  <a:lnTo>
                    <a:pt x="202700" y="245718"/>
                  </a:lnTo>
                  <a:lnTo>
                    <a:pt x="258128" y="255570"/>
                  </a:lnTo>
                  <a:lnTo>
                    <a:pt x="318311" y="263517"/>
                  </a:lnTo>
                  <a:lnTo>
                    <a:pt x="382628" y="269395"/>
                  </a:lnTo>
                  <a:lnTo>
                    <a:pt x="450457" y="273042"/>
                  </a:lnTo>
                  <a:lnTo>
                    <a:pt x="521179" y="274294"/>
                  </a:lnTo>
                  <a:lnTo>
                    <a:pt x="591901" y="273042"/>
                  </a:lnTo>
                  <a:lnTo>
                    <a:pt x="659730" y="269395"/>
                  </a:lnTo>
                  <a:lnTo>
                    <a:pt x="724047" y="263517"/>
                  </a:lnTo>
                  <a:lnTo>
                    <a:pt x="784230" y="255570"/>
                  </a:lnTo>
                  <a:lnTo>
                    <a:pt x="839658" y="245718"/>
                  </a:lnTo>
                  <a:lnTo>
                    <a:pt x="889710" y="234125"/>
                  </a:lnTo>
                  <a:lnTo>
                    <a:pt x="933766" y="220954"/>
                  </a:lnTo>
                  <a:lnTo>
                    <a:pt x="971203" y="206368"/>
                  </a:lnTo>
                  <a:lnTo>
                    <a:pt x="1023742" y="173606"/>
                  </a:lnTo>
                  <a:lnTo>
                    <a:pt x="1042359" y="137147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435174" y="1642470"/>
            <a:ext cx="1118235" cy="282575"/>
            <a:chOff x="435174" y="1642470"/>
            <a:chExt cx="1118235" cy="282575"/>
          </a:xfrm>
        </p:grpSpPr>
        <p:sp>
          <p:nvSpPr>
            <p:cNvPr id="22" name="object 22"/>
            <p:cNvSpPr/>
            <p:nvPr/>
          </p:nvSpPr>
          <p:spPr>
            <a:xfrm>
              <a:off x="440235" y="1647531"/>
              <a:ext cx="1108075" cy="272415"/>
            </a:xfrm>
            <a:custGeom>
              <a:avLst/>
              <a:gdLst/>
              <a:ahLst/>
              <a:cxnLst/>
              <a:rect l="l" t="t" r="r" b="b"/>
              <a:pathLst>
                <a:path w="1108075" h="272414">
                  <a:moveTo>
                    <a:pt x="553998" y="0"/>
                  </a:moveTo>
                  <a:lnTo>
                    <a:pt x="484505" y="1060"/>
                  </a:lnTo>
                  <a:lnTo>
                    <a:pt x="417588" y="4158"/>
                  </a:lnTo>
                  <a:lnTo>
                    <a:pt x="353766" y="9165"/>
                  </a:lnTo>
                  <a:lnTo>
                    <a:pt x="293559" y="15954"/>
                  </a:lnTo>
                  <a:lnTo>
                    <a:pt x="237485" y="24396"/>
                  </a:lnTo>
                  <a:lnTo>
                    <a:pt x="186064" y="34365"/>
                  </a:lnTo>
                  <a:lnTo>
                    <a:pt x="139815" y="45733"/>
                  </a:lnTo>
                  <a:lnTo>
                    <a:pt x="99256" y="58372"/>
                  </a:lnTo>
                  <a:lnTo>
                    <a:pt x="37289" y="86952"/>
                  </a:lnTo>
                  <a:lnTo>
                    <a:pt x="4316" y="119087"/>
                  </a:lnTo>
                  <a:lnTo>
                    <a:pt x="0" y="136168"/>
                  </a:lnTo>
                  <a:lnTo>
                    <a:pt x="4316" y="153248"/>
                  </a:lnTo>
                  <a:lnTo>
                    <a:pt x="37289" y="185383"/>
                  </a:lnTo>
                  <a:lnTo>
                    <a:pt x="99256" y="213964"/>
                  </a:lnTo>
                  <a:lnTo>
                    <a:pt x="139815" y="226603"/>
                  </a:lnTo>
                  <a:lnTo>
                    <a:pt x="186064" y="237970"/>
                  </a:lnTo>
                  <a:lnTo>
                    <a:pt x="237485" y="247939"/>
                  </a:lnTo>
                  <a:lnTo>
                    <a:pt x="293559" y="256382"/>
                  </a:lnTo>
                  <a:lnTo>
                    <a:pt x="353766" y="263170"/>
                  </a:lnTo>
                  <a:lnTo>
                    <a:pt x="417588" y="268177"/>
                  </a:lnTo>
                  <a:lnTo>
                    <a:pt x="484505" y="271275"/>
                  </a:lnTo>
                  <a:lnTo>
                    <a:pt x="553998" y="272336"/>
                  </a:lnTo>
                  <a:lnTo>
                    <a:pt x="623491" y="271275"/>
                  </a:lnTo>
                  <a:lnTo>
                    <a:pt x="690408" y="268177"/>
                  </a:lnTo>
                  <a:lnTo>
                    <a:pt x="754229" y="263170"/>
                  </a:lnTo>
                  <a:lnTo>
                    <a:pt x="814437" y="256382"/>
                  </a:lnTo>
                  <a:lnTo>
                    <a:pt x="870510" y="247939"/>
                  </a:lnTo>
                  <a:lnTo>
                    <a:pt x="921931" y="237970"/>
                  </a:lnTo>
                  <a:lnTo>
                    <a:pt x="968181" y="226603"/>
                  </a:lnTo>
                  <a:lnTo>
                    <a:pt x="1008739" y="213964"/>
                  </a:lnTo>
                  <a:lnTo>
                    <a:pt x="1070706" y="185383"/>
                  </a:lnTo>
                  <a:lnTo>
                    <a:pt x="1103679" y="153248"/>
                  </a:lnTo>
                  <a:lnTo>
                    <a:pt x="1107996" y="136168"/>
                  </a:lnTo>
                  <a:lnTo>
                    <a:pt x="1103679" y="119087"/>
                  </a:lnTo>
                  <a:lnTo>
                    <a:pt x="1070706" y="86952"/>
                  </a:lnTo>
                  <a:lnTo>
                    <a:pt x="1008739" y="58372"/>
                  </a:lnTo>
                  <a:lnTo>
                    <a:pt x="968181" y="45733"/>
                  </a:lnTo>
                  <a:lnTo>
                    <a:pt x="921931" y="34365"/>
                  </a:lnTo>
                  <a:lnTo>
                    <a:pt x="870510" y="24396"/>
                  </a:lnTo>
                  <a:lnTo>
                    <a:pt x="814437" y="15954"/>
                  </a:lnTo>
                  <a:lnTo>
                    <a:pt x="754229" y="9165"/>
                  </a:lnTo>
                  <a:lnTo>
                    <a:pt x="690408" y="4158"/>
                  </a:lnTo>
                  <a:lnTo>
                    <a:pt x="623491" y="1060"/>
                  </a:lnTo>
                  <a:lnTo>
                    <a:pt x="553998" y="0"/>
                  </a:lnTo>
                  <a:close/>
                </a:path>
              </a:pathLst>
            </a:custGeom>
            <a:solidFill>
              <a:srgbClr val="E1F4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0235" y="1647531"/>
              <a:ext cx="1108075" cy="272415"/>
            </a:xfrm>
            <a:custGeom>
              <a:avLst/>
              <a:gdLst/>
              <a:ahLst/>
              <a:cxnLst/>
              <a:rect l="l" t="t" r="r" b="b"/>
              <a:pathLst>
                <a:path w="1108075" h="272414">
                  <a:moveTo>
                    <a:pt x="1107996" y="136168"/>
                  </a:moveTo>
                  <a:lnTo>
                    <a:pt x="1070706" y="86952"/>
                  </a:lnTo>
                  <a:lnTo>
                    <a:pt x="1008739" y="58372"/>
                  </a:lnTo>
                  <a:lnTo>
                    <a:pt x="968181" y="45733"/>
                  </a:lnTo>
                  <a:lnTo>
                    <a:pt x="921931" y="34365"/>
                  </a:lnTo>
                  <a:lnTo>
                    <a:pt x="870510" y="24396"/>
                  </a:lnTo>
                  <a:lnTo>
                    <a:pt x="814437" y="15954"/>
                  </a:lnTo>
                  <a:lnTo>
                    <a:pt x="754229" y="9165"/>
                  </a:lnTo>
                  <a:lnTo>
                    <a:pt x="690408" y="4158"/>
                  </a:lnTo>
                  <a:lnTo>
                    <a:pt x="623491" y="1060"/>
                  </a:lnTo>
                  <a:lnTo>
                    <a:pt x="553998" y="0"/>
                  </a:lnTo>
                  <a:lnTo>
                    <a:pt x="484505" y="1060"/>
                  </a:lnTo>
                  <a:lnTo>
                    <a:pt x="417588" y="4158"/>
                  </a:lnTo>
                  <a:lnTo>
                    <a:pt x="353766" y="9165"/>
                  </a:lnTo>
                  <a:lnTo>
                    <a:pt x="293559" y="15954"/>
                  </a:lnTo>
                  <a:lnTo>
                    <a:pt x="237485" y="24396"/>
                  </a:lnTo>
                  <a:lnTo>
                    <a:pt x="186064" y="34365"/>
                  </a:lnTo>
                  <a:lnTo>
                    <a:pt x="139815" y="45733"/>
                  </a:lnTo>
                  <a:lnTo>
                    <a:pt x="99256" y="58372"/>
                  </a:lnTo>
                  <a:lnTo>
                    <a:pt x="37289" y="86952"/>
                  </a:lnTo>
                  <a:lnTo>
                    <a:pt x="4316" y="119087"/>
                  </a:lnTo>
                  <a:lnTo>
                    <a:pt x="0" y="136168"/>
                  </a:lnTo>
                  <a:lnTo>
                    <a:pt x="4316" y="153248"/>
                  </a:lnTo>
                  <a:lnTo>
                    <a:pt x="37289" y="185383"/>
                  </a:lnTo>
                  <a:lnTo>
                    <a:pt x="99256" y="213964"/>
                  </a:lnTo>
                  <a:lnTo>
                    <a:pt x="139815" y="226603"/>
                  </a:lnTo>
                  <a:lnTo>
                    <a:pt x="186064" y="237970"/>
                  </a:lnTo>
                  <a:lnTo>
                    <a:pt x="237485" y="247939"/>
                  </a:lnTo>
                  <a:lnTo>
                    <a:pt x="293559" y="256382"/>
                  </a:lnTo>
                  <a:lnTo>
                    <a:pt x="353766" y="263170"/>
                  </a:lnTo>
                  <a:lnTo>
                    <a:pt x="417588" y="268177"/>
                  </a:lnTo>
                  <a:lnTo>
                    <a:pt x="484505" y="271275"/>
                  </a:lnTo>
                  <a:lnTo>
                    <a:pt x="553998" y="272336"/>
                  </a:lnTo>
                  <a:lnTo>
                    <a:pt x="623491" y="271275"/>
                  </a:lnTo>
                  <a:lnTo>
                    <a:pt x="690408" y="268177"/>
                  </a:lnTo>
                  <a:lnTo>
                    <a:pt x="754229" y="263170"/>
                  </a:lnTo>
                  <a:lnTo>
                    <a:pt x="814437" y="256382"/>
                  </a:lnTo>
                  <a:lnTo>
                    <a:pt x="870510" y="247939"/>
                  </a:lnTo>
                  <a:lnTo>
                    <a:pt x="921931" y="237970"/>
                  </a:lnTo>
                  <a:lnTo>
                    <a:pt x="968181" y="226603"/>
                  </a:lnTo>
                  <a:lnTo>
                    <a:pt x="1008739" y="213964"/>
                  </a:lnTo>
                  <a:lnTo>
                    <a:pt x="1070706" y="185383"/>
                  </a:lnTo>
                  <a:lnTo>
                    <a:pt x="1103679" y="153248"/>
                  </a:lnTo>
                  <a:lnTo>
                    <a:pt x="1107996" y="136168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1285234" y="2193273"/>
            <a:ext cx="714375" cy="282575"/>
            <a:chOff x="1285234" y="2193273"/>
            <a:chExt cx="714375" cy="282575"/>
          </a:xfrm>
        </p:grpSpPr>
        <p:sp>
          <p:nvSpPr>
            <p:cNvPr id="25" name="object 25"/>
            <p:cNvSpPr/>
            <p:nvPr/>
          </p:nvSpPr>
          <p:spPr>
            <a:xfrm>
              <a:off x="1290295" y="2198334"/>
              <a:ext cx="704215" cy="272415"/>
            </a:xfrm>
            <a:custGeom>
              <a:avLst/>
              <a:gdLst/>
              <a:ahLst/>
              <a:cxnLst/>
              <a:rect l="l" t="t" r="r" b="b"/>
              <a:pathLst>
                <a:path w="704214" h="272414">
                  <a:moveTo>
                    <a:pt x="351941" y="0"/>
                  </a:moveTo>
                  <a:lnTo>
                    <a:pt x="288678" y="2193"/>
                  </a:lnTo>
                  <a:lnTo>
                    <a:pt x="229136" y="8518"/>
                  </a:lnTo>
                  <a:lnTo>
                    <a:pt x="174308" y="18590"/>
                  </a:lnTo>
                  <a:lnTo>
                    <a:pt x="125189" y="32024"/>
                  </a:lnTo>
                  <a:lnTo>
                    <a:pt x="82771" y="48435"/>
                  </a:lnTo>
                  <a:lnTo>
                    <a:pt x="48049" y="67440"/>
                  </a:lnTo>
                  <a:lnTo>
                    <a:pt x="5670" y="111690"/>
                  </a:lnTo>
                  <a:lnTo>
                    <a:pt x="0" y="136166"/>
                  </a:lnTo>
                  <a:lnTo>
                    <a:pt x="5670" y="160643"/>
                  </a:lnTo>
                  <a:lnTo>
                    <a:pt x="48049" y="204894"/>
                  </a:lnTo>
                  <a:lnTo>
                    <a:pt x="82771" y="223898"/>
                  </a:lnTo>
                  <a:lnTo>
                    <a:pt x="125189" y="240310"/>
                  </a:lnTo>
                  <a:lnTo>
                    <a:pt x="174308" y="253744"/>
                  </a:lnTo>
                  <a:lnTo>
                    <a:pt x="229136" y="263816"/>
                  </a:lnTo>
                  <a:lnTo>
                    <a:pt x="288678" y="270141"/>
                  </a:lnTo>
                  <a:lnTo>
                    <a:pt x="351941" y="272335"/>
                  </a:lnTo>
                  <a:lnTo>
                    <a:pt x="415203" y="270141"/>
                  </a:lnTo>
                  <a:lnTo>
                    <a:pt x="474745" y="263816"/>
                  </a:lnTo>
                  <a:lnTo>
                    <a:pt x="529573" y="253744"/>
                  </a:lnTo>
                  <a:lnTo>
                    <a:pt x="578693" y="240310"/>
                  </a:lnTo>
                  <a:lnTo>
                    <a:pt x="621110" y="223898"/>
                  </a:lnTo>
                  <a:lnTo>
                    <a:pt x="655832" y="204894"/>
                  </a:lnTo>
                  <a:lnTo>
                    <a:pt x="698212" y="160643"/>
                  </a:lnTo>
                  <a:lnTo>
                    <a:pt x="703882" y="136166"/>
                  </a:lnTo>
                  <a:lnTo>
                    <a:pt x="698212" y="111690"/>
                  </a:lnTo>
                  <a:lnTo>
                    <a:pt x="655832" y="67440"/>
                  </a:lnTo>
                  <a:lnTo>
                    <a:pt x="621110" y="48435"/>
                  </a:lnTo>
                  <a:lnTo>
                    <a:pt x="578693" y="32024"/>
                  </a:lnTo>
                  <a:lnTo>
                    <a:pt x="529573" y="18590"/>
                  </a:lnTo>
                  <a:lnTo>
                    <a:pt x="474745" y="8518"/>
                  </a:lnTo>
                  <a:lnTo>
                    <a:pt x="415203" y="2193"/>
                  </a:lnTo>
                  <a:lnTo>
                    <a:pt x="351941" y="0"/>
                  </a:lnTo>
                  <a:close/>
                </a:path>
              </a:pathLst>
            </a:custGeom>
            <a:solidFill>
              <a:srgbClr val="E1F4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90295" y="2198334"/>
              <a:ext cx="704215" cy="272415"/>
            </a:xfrm>
            <a:custGeom>
              <a:avLst/>
              <a:gdLst/>
              <a:ahLst/>
              <a:cxnLst/>
              <a:rect l="l" t="t" r="r" b="b"/>
              <a:pathLst>
                <a:path w="704214" h="272414">
                  <a:moveTo>
                    <a:pt x="703882" y="136166"/>
                  </a:moveTo>
                  <a:lnTo>
                    <a:pt x="681864" y="88653"/>
                  </a:lnTo>
                  <a:lnTo>
                    <a:pt x="621110" y="48435"/>
                  </a:lnTo>
                  <a:lnTo>
                    <a:pt x="578693" y="32024"/>
                  </a:lnTo>
                  <a:lnTo>
                    <a:pt x="529573" y="18590"/>
                  </a:lnTo>
                  <a:lnTo>
                    <a:pt x="474745" y="8518"/>
                  </a:lnTo>
                  <a:lnTo>
                    <a:pt x="415203" y="2193"/>
                  </a:lnTo>
                  <a:lnTo>
                    <a:pt x="351941" y="0"/>
                  </a:lnTo>
                  <a:lnTo>
                    <a:pt x="288678" y="2193"/>
                  </a:lnTo>
                  <a:lnTo>
                    <a:pt x="229136" y="8518"/>
                  </a:lnTo>
                  <a:lnTo>
                    <a:pt x="174308" y="18590"/>
                  </a:lnTo>
                  <a:lnTo>
                    <a:pt x="125189" y="32024"/>
                  </a:lnTo>
                  <a:lnTo>
                    <a:pt x="82771" y="48435"/>
                  </a:lnTo>
                  <a:lnTo>
                    <a:pt x="48049" y="67440"/>
                  </a:lnTo>
                  <a:lnTo>
                    <a:pt x="5670" y="111690"/>
                  </a:lnTo>
                  <a:lnTo>
                    <a:pt x="0" y="136166"/>
                  </a:lnTo>
                  <a:lnTo>
                    <a:pt x="5670" y="160643"/>
                  </a:lnTo>
                  <a:lnTo>
                    <a:pt x="48049" y="204894"/>
                  </a:lnTo>
                  <a:lnTo>
                    <a:pt x="82771" y="223898"/>
                  </a:lnTo>
                  <a:lnTo>
                    <a:pt x="125189" y="240310"/>
                  </a:lnTo>
                  <a:lnTo>
                    <a:pt x="174308" y="253744"/>
                  </a:lnTo>
                  <a:lnTo>
                    <a:pt x="229136" y="263816"/>
                  </a:lnTo>
                  <a:lnTo>
                    <a:pt x="288678" y="270141"/>
                  </a:lnTo>
                  <a:lnTo>
                    <a:pt x="351941" y="272335"/>
                  </a:lnTo>
                  <a:lnTo>
                    <a:pt x="415203" y="270141"/>
                  </a:lnTo>
                  <a:lnTo>
                    <a:pt x="474745" y="263816"/>
                  </a:lnTo>
                  <a:lnTo>
                    <a:pt x="529573" y="253744"/>
                  </a:lnTo>
                  <a:lnTo>
                    <a:pt x="578693" y="240310"/>
                  </a:lnTo>
                  <a:lnTo>
                    <a:pt x="621110" y="223898"/>
                  </a:lnTo>
                  <a:lnTo>
                    <a:pt x="655832" y="204894"/>
                  </a:lnTo>
                  <a:lnTo>
                    <a:pt x="698212" y="160643"/>
                  </a:lnTo>
                  <a:lnTo>
                    <a:pt x="703882" y="136166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42061" y="1373525"/>
            <a:ext cx="2200275" cy="102933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40"/>
              </a:spcBef>
              <a:tabLst>
                <a:tab pos="1295400" algn="l"/>
              </a:tabLst>
            </a:pPr>
            <a:r>
              <a:rPr sz="950" i="1" spc="65" dirty="0">
                <a:latin typeface="Georgia"/>
                <a:cs typeface="Georgia"/>
              </a:rPr>
              <a:t>X</a:t>
            </a:r>
            <a:r>
              <a:rPr sz="1050" spc="97" baseline="-11904" dirty="0">
                <a:latin typeface="LM Roman 8"/>
                <a:cs typeface="LM Roman 8"/>
              </a:rPr>
              <a:t>4</a:t>
            </a:r>
            <a:r>
              <a:rPr sz="1050" spc="195" baseline="-11904" dirty="0">
                <a:latin typeface="LM Roman 8"/>
                <a:cs typeface="LM Roman 8"/>
              </a:rPr>
              <a:t> </a:t>
            </a:r>
            <a:r>
              <a:rPr sz="950" spc="-10" dirty="0">
                <a:latin typeface="LM Roman 10"/>
                <a:cs typeface="LM Roman 10"/>
              </a:rPr>
              <a:t>(high/low)</a:t>
            </a:r>
            <a:r>
              <a:rPr sz="950" dirty="0">
                <a:latin typeface="LM Roman 10"/>
                <a:cs typeface="LM Roman 10"/>
              </a:rPr>
              <a:t>	</a:t>
            </a:r>
            <a:r>
              <a:rPr sz="950" i="1" spc="65" dirty="0">
                <a:latin typeface="Georgia"/>
                <a:cs typeface="Georgia"/>
              </a:rPr>
              <a:t>X</a:t>
            </a:r>
            <a:r>
              <a:rPr sz="1050" spc="97" baseline="-11904" dirty="0">
                <a:latin typeface="LM Roman 8"/>
                <a:cs typeface="LM Roman 8"/>
              </a:rPr>
              <a:t>5</a:t>
            </a:r>
            <a:r>
              <a:rPr sz="1050" spc="195" baseline="-11904" dirty="0">
                <a:latin typeface="LM Roman 8"/>
                <a:cs typeface="LM Roman 8"/>
              </a:rPr>
              <a:t> </a:t>
            </a:r>
            <a:r>
              <a:rPr sz="950" spc="-10" dirty="0">
                <a:latin typeface="LM Roman 10"/>
                <a:cs typeface="LM Roman 10"/>
              </a:rPr>
              <a:t>(high/low)</a:t>
            </a:r>
            <a:endParaRPr sz="950">
              <a:latin typeface="LM Roman 10"/>
              <a:cs typeface="LM Roman 10"/>
            </a:endParaRPr>
          </a:p>
          <a:p>
            <a:pPr marR="15240" algn="ctr">
              <a:lnSpc>
                <a:spcPct val="100000"/>
              </a:lnSpc>
              <a:spcBef>
                <a:spcPts val="645"/>
              </a:spcBef>
              <a:tabLst>
                <a:tab pos="1318895" algn="l"/>
              </a:tabLst>
            </a:pPr>
            <a:r>
              <a:rPr sz="950" spc="-10" dirty="0">
                <a:latin typeface="LM Roman 10"/>
                <a:cs typeface="LM Roman 10"/>
              </a:rPr>
              <a:t>Temperature</a:t>
            </a:r>
            <a:r>
              <a:rPr sz="950" dirty="0">
                <a:latin typeface="LM Roman 10"/>
                <a:cs typeface="LM Roman 10"/>
              </a:rPr>
              <a:t>	</a:t>
            </a:r>
            <a:r>
              <a:rPr sz="950" spc="-10" dirty="0">
                <a:latin typeface="LM Roman 10"/>
                <a:cs typeface="LM Roman 10"/>
              </a:rPr>
              <a:t>Biodiversity</a:t>
            </a:r>
            <a:endParaRPr sz="950">
              <a:latin typeface="LM Roman 10"/>
              <a:cs typeface="LM Roman 10"/>
            </a:endParaRPr>
          </a:p>
          <a:p>
            <a:pPr marL="711200" marR="703580" algn="ctr">
              <a:lnSpc>
                <a:spcPct val="156200"/>
              </a:lnSpc>
              <a:spcBef>
                <a:spcPts val="770"/>
              </a:spcBef>
            </a:pPr>
            <a:r>
              <a:rPr sz="950" i="1" spc="65" dirty="0">
                <a:latin typeface="Georgia"/>
                <a:cs typeface="Georgia"/>
              </a:rPr>
              <a:t>X</a:t>
            </a:r>
            <a:r>
              <a:rPr sz="1050" spc="97" baseline="-11904" dirty="0">
                <a:latin typeface="LM Roman 8"/>
                <a:cs typeface="LM Roman 8"/>
              </a:rPr>
              <a:t>6</a:t>
            </a:r>
            <a:r>
              <a:rPr sz="1050" spc="195" baseline="-11904" dirty="0">
                <a:latin typeface="LM Roman 8"/>
                <a:cs typeface="LM Roman 8"/>
              </a:rPr>
              <a:t> </a:t>
            </a:r>
            <a:r>
              <a:rPr sz="950" spc="-10" dirty="0">
                <a:latin typeface="LM Roman 10"/>
                <a:cs typeface="LM Roman 10"/>
              </a:rPr>
              <a:t>(high/low) Density</a:t>
            </a:r>
            <a:endParaRPr sz="950">
              <a:latin typeface="LM Roman 10"/>
              <a:cs typeface="LM Roman 10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00494" y="2635731"/>
            <a:ext cx="17989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Georgia"/>
                <a:cs typeface="Georgia"/>
              </a:rPr>
              <a:t>P</a:t>
            </a:r>
            <a:r>
              <a:rPr sz="1100" i="1" spc="-110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(</a:t>
            </a:r>
            <a:r>
              <a:rPr sz="1100" i="1" dirty="0">
                <a:latin typeface="Georgia"/>
                <a:cs typeface="Georgia"/>
              </a:rPr>
              <a:t>Y,</a:t>
            </a:r>
            <a:r>
              <a:rPr sz="1100" i="1" spc="-75" dirty="0">
                <a:latin typeface="Georgia"/>
                <a:cs typeface="Georgia"/>
              </a:rPr>
              <a:t> </a:t>
            </a:r>
            <a:r>
              <a:rPr sz="1100" i="1" spc="50" dirty="0">
                <a:latin typeface="Georgia"/>
                <a:cs typeface="Georgia"/>
              </a:rPr>
              <a:t>X</a:t>
            </a:r>
            <a:r>
              <a:rPr sz="1200" spc="75" baseline="-10416" dirty="0">
                <a:latin typeface="LM Roman 8"/>
                <a:cs typeface="LM Roman 8"/>
              </a:rPr>
              <a:t>1</a:t>
            </a:r>
            <a:r>
              <a:rPr sz="1100" i="1" spc="50" dirty="0">
                <a:latin typeface="Georgia"/>
                <a:cs typeface="Georgia"/>
              </a:rPr>
              <a:t>,</a:t>
            </a:r>
            <a:r>
              <a:rPr sz="1100" i="1" spc="-80" dirty="0">
                <a:latin typeface="Georgia"/>
                <a:cs typeface="Georgia"/>
              </a:rPr>
              <a:t> </a:t>
            </a:r>
            <a:r>
              <a:rPr sz="1100" i="1" spc="50" dirty="0">
                <a:latin typeface="Georgia"/>
                <a:cs typeface="Georgia"/>
              </a:rPr>
              <a:t>X</a:t>
            </a:r>
            <a:r>
              <a:rPr sz="1200" spc="75" baseline="-10416" dirty="0">
                <a:latin typeface="LM Roman 8"/>
                <a:cs typeface="LM Roman 8"/>
              </a:rPr>
              <a:t>2</a:t>
            </a:r>
            <a:r>
              <a:rPr sz="1100" i="1" spc="50" dirty="0">
                <a:latin typeface="Georgia"/>
                <a:cs typeface="Georgia"/>
              </a:rPr>
              <a:t>,</a:t>
            </a:r>
            <a:r>
              <a:rPr sz="1100" i="1" spc="-75" dirty="0">
                <a:latin typeface="Georgia"/>
                <a:cs typeface="Georgia"/>
              </a:rPr>
              <a:t> </a:t>
            </a:r>
            <a:r>
              <a:rPr sz="1100" i="1" spc="50" dirty="0">
                <a:latin typeface="Georgia"/>
                <a:cs typeface="Georgia"/>
              </a:rPr>
              <a:t>X</a:t>
            </a:r>
            <a:r>
              <a:rPr sz="1200" spc="75" baseline="-10416" dirty="0">
                <a:latin typeface="LM Roman 8"/>
                <a:cs typeface="LM Roman 8"/>
              </a:rPr>
              <a:t>3</a:t>
            </a:r>
            <a:r>
              <a:rPr sz="1100" i="1" spc="50" dirty="0">
                <a:latin typeface="Georgia"/>
                <a:cs typeface="Georgia"/>
              </a:rPr>
              <a:t>,</a:t>
            </a:r>
            <a:r>
              <a:rPr sz="1100" i="1" spc="-75" dirty="0">
                <a:latin typeface="Georgia"/>
                <a:cs typeface="Georgia"/>
              </a:rPr>
              <a:t> </a:t>
            </a:r>
            <a:r>
              <a:rPr sz="1100" i="1" spc="50" dirty="0">
                <a:latin typeface="Georgia"/>
                <a:cs typeface="Georgia"/>
              </a:rPr>
              <a:t>X</a:t>
            </a:r>
            <a:r>
              <a:rPr sz="1200" spc="75" baseline="-10416" dirty="0">
                <a:latin typeface="LM Roman 8"/>
                <a:cs typeface="LM Roman 8"/>
              </a:rPr>
              <a:t>4</a:t>
            </a:r>
            <a:r>
              <a:rPr sz="1100" i="1" spc="50" dirty="0">
                <a:latin typeface="Georgia"/>
                <a:cs typeface="Georgia"/>
              </a:rPr>
              <a:t>,</a:t>
            </a:r>
            <a:r>
              <a:rPr sz="1100" i="1" spc="-75" dirty="0">
                <a:latin typeface="Georgia"/>
                <a:cs typeface="Georgia"/>
              </a:rPr>
              <a:t> </a:t>
            </a:r>
            <a:r>
              <a:rPr sz="1100" i="1" spc="50" dirty="0">
                <a:latin typeface="Georgia"/>
                <a:cs typeface="Georgia"/>
              </a:rPr>
              <a:t>X</a:t>
            </a:r>
            <a:r>
              <a:rPr sz="1200" spc="75" baseline="-10416" dirty="0">
                <a:latin typeface="LM Roman 8"/>
                <a:cs typeface="LM Roman 8"/>
              </a:rPr>
              <a:t>5</a:t>
            </a:r>
            <a:r>
              <a:rPr sz="1100" i="1" spc="50" dirty="0">
                <a:latin typeface="Georgia"/>
                <a:cs typeface="Georgia"/>
              </a:rPr>
              <a:t>,</a:t>
            </a:r>
            <a:r>
              <a:rPr sz="1100" i="1" spc="-80" dirty="0">
                <a:latin typeface="Georgia"/>
                <a:cs typeface="Georgia"/>
              </a:rPr>
              <a:t> </a:t>
            </a:r>
            <a:r>
              <a:rPr sz="1100" i="1" spc="25" dirty="0">
                <a:latin typeface="Georgia"/>
                <a:cs typeface="Georgia"/>
              </a:rPr>
              <a:t>X</a:t>
            </a:r>
            <a:r>
              <a:rPr sz="1200" spc="37" baseline="-10416" dirty="0">
                <a:latin typeface="LM Roman 8"/>
                <a:cs typeface="LM Roman 8"/>
              </a:rPr>
              <a:t>6</a:t>
            </a:r>
            <a:r>
              <a:rPr sz="1100" spc="25" dirty="0">
                <a:latin typeface="LM Roman 10"/>
                <a:cs typeface="LM Roman 10"/>
              </a:rPr>
              <a:t>)</a:t>
            </a:r>
            <a:endParaRPr sz="1100">
              <a:latin typeface="LM Roman 10"/>
              <a:cs typeface="LM Roman 10"/>
            </a:endParaRPr>
          </a:p>
        </p:txBody>
      </p:sp>
      <p:pic>
        <p:nvPicPr>
          <p:cNvPr id="29" name="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4583" y="369201"/>
            <a:ext cx="63233" cy="63233"/>
          </a:xfrm>
          <a:prstGeom prst="rect">
            <a:avLst/>
          </a:prstGeom>
        </p:spPr>
      </p:pic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3264395" y="283716"/>
            <a:ext cx="226885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b="0" dirty="0">
                <a:latin typeface="LM Roman 10"/>
                <a:cs typeface="LM Roman 10"/>
              </a:rPr>
              <a:t>Let</a:t>
            </a:r>
            <a:r>
              <a:rPr b="0" spc="-80" dirty="0">
                <a:latin typeface="LM Roman 10"/>
                <a:cs typeface="LM Roman 10"/>
              </a:rPr>
              <a:t> </a:t>
            </a:r>
            <a:r>
              <a:rPr b="0" dirty="0">
                <a:latin typeface="LM Roman 10"/>
                <a:cs typeface="LM Roman 10"/>
              </a:rPr>
              <a:t>us</a:t>
            </a:r>
            <a:r>
              <a:rPr b="0" spc="-75" dirty="0">
                <a:latin typeface="LM Roman 10"/>
                <a:cs typeface="LM Roman 10"/>
              </a:rPr>
              <a:t> </a:t>
            </a:r>
            <a:r>
              <a:rPr b="0" dirty="0">
                <a:latin typeface="LM Roman 10"/>
                <a:cs typeface="LM Roman 10"/>
              </a:rPr>
              <a:t>return</a:t>
            </a:r>
            <a:r>
              <a:rPr b="0" spc="-75" dirty="0">
                <a:latin typeface="LM Roman 10"/>
                <a:cs typeface="LM Roman 10"/>
              </a:rPr>
              <a:t> </a:t>
            </a:r>
            <a:r>
              <a:rPr b="0" dirty="0">
                <a:latin typeface="LM Roman 10"/>
                <a:cs typeface="LM Roman 10"/>
              </a:rPr>
              <a:t>to</a:t>
            </a:r>
            <a:r>
              <a:rPr b="0" spc="-75" dirty="0">
                <a:latin typeface="LM Roman 10"/>
                <a:cs typeface="LM Roman 10"/>
              </a:rPr>
              <a:t> </a:t>
            </a:r>
            <a:r>
              <a:rPr b="0" dirty="0">
                <a:latin typeface="LM Roman 10"/>
                <a:cs typeface="LM Roman 10"/>
              </a:rPr>
              <a:t>the</a:t>
            </a:r>
            <a:r>
              <a:rPr b="0" spc="-80" dirty="0">
                <a:latin typeface="LM Roman 10"/>
                <a:cs typeface="LM Roman 10"/>
              </a:rPr>
              <a:t> </a:t>
            </a:r>
            <a:r>
              <a:rPr b="0" dirty="0">
                <a:latin typeface="LM Roman 10"/>
                <a:cs typeface="LM Roman 10"/>
              </a:rPr>
              <a:t>case</a:t>
            </a:r>
            <a:r>
              <a:rPr b="0" spc="-75" dirty="0">
                <a:latin typeface="LM Roman 10"/>
                <a:cs typeface="LM Roman 10"/>
              </a:rPr>
              <a:t> </a:t>
            </a:r>
            <a:r>
              <a:rPr b="0" dirty="0">
                <a:latin typeface="LM Roman 10"/>
                <a:cs typeface="LM Roman 10"/>
              </a:rPr>
              <a:t>of</a:t>
            </a:r>
            <a:r>
              <a:rPr b="0" spc="-75" dirty="0">
                <a:latin typeface="LM Roman 10"/>
                <a:cs typeface="LM Roman 10"/>
              </a:rPr>
              <a:t> </a:t>
            </a:r>
            <a:r>
              <a:rPr b="0" i="1" dirty="0">
                <a:latin typeface="Georgia"/>
                <a:cs typeface="Georgia"/>
              </a:rPr>
              <a:t>n</a:t>
            </a:r>
            <a:r>
              <a:rPr b="0" i="1" spc="25" dirty="0">
                <a:latin typeface="Georgia"/>
                <a:cs typeface="Georgia"/>
              </a:rPr>
              <a:t> </a:t>
            </a:r>
            <a:r>
              <a:rPr b="0" spc="-10" dirty="0">
                <a:latin typeface="LM Roman 10"/>
                <a:cs typeface="LM Roman 10"/>
              </a:rPr>
              <a:t>random variables</a:t>
            </a:r>
          </a:p>
        </p:txBody>
      </p:sp>
      <p:pic>
        <p:nvPicPr>
          <p:cNvPr id="31" name="object 3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44583" y="842759"/>
            <a:ext cx="63233" cy="63233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3264395" y="757274"/>
            <a:ext cx="226885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LM Roman 10"/>
                <a:cs typeface="LM Roman 10"/>
              </a:rPr>
              <a:t>For</a:t>
            </a:r>
            <a:r>
              <a:rPr sz="1100" spc="10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simplicity</a:t>
            </a:r>
            <a:r>
              <a:rPr sz="1100" spc="10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assume</a:t>
            </a:r>
            <a:r>
              <a:rPr sz="1100" spc="10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each</a:t>
            </a:r>
            <a:r>
              <a:rPr sz="1100" spc="10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of</a:t>
            </a:r>
            <a:r>
              <a:rPr sz="1100" spc="10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these variables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can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take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binary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values</a:t>
            </a:r>
            <a:endParaRPr sz="1100">
              <a:latin typeface="LM Roman 10"/>
              <a:cs typeface="LM Roman 10"/>
            </a:endParaRPr>
          </a:p>
        </p:txBody>
      </p:sp>
      <p:pic>
        <p:nvPicPr>
          <p:cNvPr id="33" name="object 3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44583" y="1316304"/>
            <a:ext cx="63233" cy="63233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3238995" y="1230831"/>
            <a:ext cx="2319655" cy="535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 algn="just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LM Roman 10"/>
                <a:cs typeface="LM Roman 10"/>
              </a:rPr>
              <a:t>To</a:t>
            </a:r>
            <a:r>
              <a:rPr sz="1100" spc="4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specify</a:t>
            </a:r>
            <a:r>
              <a:rPr sz="1100" spc="4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the</a:t>
            </a:r>
            <a:r>
              <a:rPr sz="1100" spc="4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joint</a:t>
            </a:r>
            <a:r>
              <a:rPr sz="1100" spc="4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distribution,</a:t>
            </a:r>
            <a:r>
              <a:rPr sz="1100" spc="65" dirty="0">
                <a:latin typeface="LM Roman 10"/>
                <a:cs typeface="LM Roman 10"/>
              </a:rPr>
              <a:t> </a:t>
            </a:r>
            <a:r>
              <a:rPr sz="1100" spc="-25" dirty="0">
                <a:latin typeface="LM Roman 10"/>
                <a:cs typeface="LM Roman 10"/>
              </a:rPr>
              <a:t>we </a:t>
            </a:r>
            <a:r>
              <a:rPr sz="1100" dirty="0">
                <a:latin typeface="LM Roman 10"/>
                <a:cs typeface="LM Roman 10"/>
              </a:rPr>
              <a:t>need</a:t>
            </a:r>
            <a:r>
              <a:rPr sz="1100" spc="8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to</a:t>
            </a:r>
            <a:r>
              <a:rPr sz="1100" spc="8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specify</a:t>
            </a:r>
            <a:r>
              <a:rPr sz="1100" spc="8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2</a:t>
            </a:r>
            <a:r>
              <a:rPr sz="1200" i="1" baseline="27777" dirty="0">
                <a:latin typeface="Georgia"/>
                <a:cs typeface="Georgia"/>
              </a:rPr>
              <a:t>n</a:t>
            </a:r>
            <a:r>
              <a:rPr sz="1200" i="1" spc="225" baseline="27777" dirty="0">
                <a:latin typeface="Georgia"/>
                <a:cs typeface="Georgia"/>
              </a:rPr>
              <a:t> </a:t>
            </a:r>
            <a:r>
              <a:rPr sz="1100" i="1" dirty="0">
                <a:latin typeface="DejaVu Sans Condensed"/>
                <a:cs typeface="DejaVu Sans Condensed"/>
              </a:rPr>
              <a:t>−</a:t>
            </a:r>
            <a:r>
              <a:rPr sz="1100" i="1" spc="-15" dirty="0">
                <a:latin typeface="DejaVu Sans Condensed"/>
                <a:cs typeface="DejaVu Sans Condensed"/>
              </a:rPr>
              <a:t> </a:t>
            </a:r>
            <a:r>
              <a:rPr sz="1100" dirty="0">
                <a:latin typeface="LM Roman 10"/>
                <a:cs typeface="LM Roman 10"/>
              </a:rPr>
              <a:t>1</a:t>
            </a:r>
            <a:r>
              <a:rPr sz="1100" spc="8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values.</a:t>
            </a:r>
            <a:r>
              <a:rPr sz="1100" spc="400" dirty="0">
                <a:latin typeface="LM Roman 10"/>
                <a:cs typeface="LM Roman 10"/>
              </a:rPr>
              <a:t> </a:t>
            </a:r>
            <a:r>
              <a:rPr sz="1100" spc="-25" dirty="0">
                <a:latin typeface="LM Roman 10"/>
                <a:cs typeface="LM Roman 10"/>
              </a:rPr>
              <a:t>Why </a:t>
            </a:r>
            <a:r>
              <a:rPr sz="1100" dirty="0">
                <a:latin typeface="LM Roman 10"/>
                <a:cs typeface="LM Roman 10"/>
              </a:rPr>
              <a:t>not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(2</a:t>
            </a:r>
            <a:r>
              <a:rPr sz="1200" i="1" spc="-15" baseline="27777" dirty="0">
                <a:latin typeface="Georgia"/>
                <a:cs typeface="Georgia"/>
              </a:rPr>
              <a:t>n</a:t>
            </a:r>
            <a:r>
              <a:rPr sz="1100" spc="-10" dirty="0">
                <a:latin typeface="LM Roman 10"/>
                <a:cs typeface="LM Roman 10"/>
              </a:rPr>
              <a:t>)?</a:t>
            </a:r>
            <a:endParaRPr sz="1100">
              <a:latin typeface="LM Roman 10"/>
              <a:cs typeface="LM Roman 10"/>
            </a:endParaRPr>
          </a:p>
        </p:txBody>
      </p:sp>
      <p:pic>
        <p:nvPicPr>
          <p:cNvPr id="35" name="object 3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44583" y="1961934"/>
            <a:ext cx="63233" cy="63233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3238995" y="1876449"/>
            <a:ext cx="2319655" cy="535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 algn="just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LM Roman 10"/>
                <a:cs typeface="LM Roman 10"/>
              </a:rPr>
              <a:t>If</a:t>
            </a:r>
            <a:r>
              <a:rPr sz="1100" spc="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we</a:t>
            </a:r>
            <a:r>
              <a:rPr sz="1100" spc="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specify</a:t>
            </a:r>
            <a:r>
              <a:rPr sz="1100" spc="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these</a:t>
            </a:r>
            <a:r>
              <a:rPr sz="1100" spc="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2</a:t>
            </a:r>
            <a:r>
              <a:rPr sz="1200" i="1" baseline="27777" dirty="0">
                <a:latin typeface="Georgia"/>
                <a:cs typeface="Georgia"/>
              </a:rPr>
              <a:t>n</a:t>
            </a:r>
            <a:r>
              <a:rPr sz="1200" i="1" spc="165" baseline="27777" dirty="0">
                <a:latin typeface="Georgia"/>
                <a:cs typeface="Georgia"/>
              </a:rPr>
              <a:t> </a:t>
            </a:r>
            <a:r>
              <a:rPr sz="1100" i="1" dirty="0">
                <a:latin typeface="DejaVu Sans Condensed"/>
                <a:cs typeface="DejaVu Sans Condensed"/>
              </a:rPr>
              <a:t>−</a:t>
            </a:r>
            <a:r>
              <a:rPr sz="1100" i="1" spc="-50" dirty="0">
                <a:latin typeface="DejaVu Sans Condensed"/>
                <a:cs typeface="DejaVu Sans Condensed"/>
              </a:rPr>
              <a:t> </a:t>
            </a:r>
            <a:r>
              <a:rPr sz="1100" dirty="0">
                <a:latin typeface="LM Roman 10"/>
                <a:cs typeface="LM Roman 10"/>
              </a:rPr>
              <a:t>1</a:t>
            </a:r>
            <a:r>
              <a:rPr sz="1100" spc="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values,</a:t>
            </a:r>
            <a:r>
              <a:rPr sz="1100" spc="40" dirty="0">
                <a:latin typeface="LM Roman 10"/>
                <a:cs typeface="LM Roman 10"/>
              </a:rPr>
              <a:t> </a:t>
            </a:r>
            <a:r>
              <a:rPr sz="1100" spc="-25" dirty="0">
                <a:latin typeface="LM Roman 10"/>
                <a:cs typeface="LM Roman 10"/>
              </a:rPr>
              <a:t>we </a:t>
            </a:r>
            <a:r>
              <a:rPr sz="1100" spc="-45" dirty="0">
                <a:latin typeface="LM Roman 10"/>
                <a:cs typeface="LM Roman 10"/>
              </a:rPr>
              <a:t>have</a:t>
            </a:r>
            <a:r>
              <a:rPr sz="1100" spc="-50" dirty="0">
                <a:latin typeface="LM Roman 10"/>
                <a:cs typeface="LM Roman 10"/>
              </a:rPr>
              <a:t> </a:t>
            </a:r>
            <a:r>
              <a:rPr sz="1100" spc="-35" dirty="0">
                <a:latin typeface="LM Roman 10"/>
                <a:cs typeface="LM Roman 10"/>
              </a:rPr>
              <a:t>an</a:t>
            </a:r>
            <a:r>
              <a:rPr sz="1100" spc="-5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explicit</a:t>
            </a:r>
            <a:r>
              <a:rPr sz="1100" spc="-5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representation</a:t>
            </a:r>
            <a:r>
              <a:rPr sz="1100" spc="-45" dirty="0">
                <a:latin typeface="LM Roman 10"/>
                <a:cs typeface="LM Roman 10"/>
              </a:rPr>
              <a:t> </a:t>
            </a:r>
            <a:r>
              <a:rPr sz="1100" spc="-30" dirty="0">
                <a:latin typeface="LM Roman 10"/>
                <a:cs typeface="LM Roman 10"/>
              </a:rPr>
              <a:t>for</a:t>
            </a:r>
            <a:r>
              <a:rPr sz="1100" spc="-50" dirty="0">
                <a:latin typeface="LM Roman 10"/>
                <a:cs typeface="LM Roman 10"/>
              </a:rPr>
              <a:t> </a:t>
            </a:r>
            <a:r>
              <a:rPr sz="1100" spc="-25" dirty="0">
                <a:latin typeface="LM Roman 10"/>
                <a:cs typeface="LM Roman 10"/>
              </a:rPr>
              <a:t>the </a:t>
            </a:r>
            <a:r>
              <a:rPr sz="1100" dirty="0">
                <a:latin typeface="LM Roman 10"/>
                <a:cs typeface="LM Roman 10"/>
              </a:rPr>
              <a:t>joint</a:t>
            </a:r>
            <a:r>
              <a:rPr sz="1100" spc="-6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distribution</a:t>
            </a:r>
            <a:endParaRPr sz="1100">
              <a:latin typeface="LM Roman 10"/>
              <a:cs typeface="LM Roman 10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0" y="3121507"/>
            <a:ext cx="5760085" cy="118745"/>
            <a:chOff x="0" y="3121507"/>
            <a:chExt cx="5760085" cy="118745"/>
          </a:xfrm>
        </p:grpSpPr>
        <p:sp>
          <p:nvSpPr>
            <p:cNvPr id="38" name="object 38"/>
            <p:cNvSpPr/>
            <p:nvPr/>
          </p:nvSpPr>
          <p:spPr>
            <a:xfrm>
              <a:off x="0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880004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10" dirty="0"/>
              <a:t>16</a:t>
            </a:fld>
            <a:r>
              <a:rPr spc="-10" dirty="0"/>
              <a:t>/86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Mitesh</a:t>
            </a:r>
            <a:r>
              <a:rPr spc="-10" dirty="0"/>
              <a:t> </a:t>
            </a:r>
            <a:r>
              <a:rPr dirty="0"/>
              <a:t>M.</a:t>
            </a:r>
            <a:r>
              <a:rPr spc="-10" dirty="0"/>
              <a:t> Khapra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CS7015</a:t>
            </a:r>
            <a:r>
              <a:rPr spc="-10" dirty="0"/>
              <a:t> </a:t>
            </a:r>
            <a:r>
              <a:rPr dirty="0"/>
              <a:t>(Deep</a:t>
            </a:r>
            <a:r>
              <a:rPr spc="-5" dirty="0"/>
              <a:t> </a:t>
            </a:r>
            <a:r>
              <a:rPr dirty="0"/>
              <a:t>Learning)</a:t>
            </a:r>
            <a:r>
              <a:rPr spc="-5" dirty="0"/>
              <a:t> </a:t>
            </a:r>
            <a:r>
              <a:rPr dirty="0"/>
              <a:t>:</a:t>
            </a:r>
            <a:r>
              <a:rPr spc="75" dirty="0"/>
              <a:t> </a:t>
            </a:r>
            <a:r>
              <a:rPr dirty="0"/>
              <a:t>Lecture</a:t>
            </a:r>
            <a:r>
              <a:rPr spc="-5" dirty="0"/>
              <a:t> </a:t>
            </a:r>
            <a:r>
              <a:rPr spc="-2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05079" y="338759"/>
          <a:ext cx="2381883" cy="1584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5755"/>
                <a:gridCol w="326389"/>
                <a:gridCol w="326390"/>
                <a:gridCol w="326390"/>
                <a:gridCol w="269875"/>
                <a:gridCol w="334644"/>
                <a:gridCol w="472440"/>
              </a:tblGrid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i="1" spc="25" dirty="0">
                          <a:latin typeface="Georgia"/>
                          <a:cs typeface="Georgia"/>
                        </a:rPr>
                        <a:t>X</a:t>
                      </a:r>
                      <a:r>
                        <a:rPr sz="1200" spc="37" baseline="-10416" dirty="0">
                          <a:latin typeface="LM Roman 8"/>
                          <a:cs typeface="LM Roman 8"/>
                        </a:rPr>
                        <a:t>1</a:t>
                      </a:r>
                      <a:endParaRPr sz="1200" baseline="-10416">
                        <a:latin typeface="LM Roman 8"/>
                        <a:cs typeface="LM Roman 8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i="1" spc="25" dirty="0">
                          <a:latin typeface="Georgia"/>
                          <a:cs typeface="Georgia"/>
                        </a:rPr>
                        <a:t>X</a:t>
                      </a:r>
                      <a:r>
                        <a:rPr sz="1200" spc="37" baseline="-10416" dirty="0">
                          <a:latin typeface="LM Roman 8"/>
                          <a:cs typeface="LM Roman 8"/>
                        </a:rPr>
                        <a:t>2</a:t>
                      </a:r>
                      <a:endParaRPr sz="1200" baseline="-10416">
                        <a:latin typeface="LM Roman 8"/>
                        <a:cs typeface="LM Roman 8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i="1" spc="25" dirty="0">
                          <a:latin typeface="Georgia"/>
                          <a:cs typeface="Georgia"/>
                        </a:rPr>
                        <a:t>X</a:t>
                      </a:r>
                      <a:r>
                        <a:rPr sz="1200" spc="37" baseline="-10416" dirty="0">
                          <a:latin typeface="LM Roman 8"/>
                          <a:cs typeface="LM Roman 8"/>
                        </a:rPr>
                        <a:t>3</a:t>
                      </a:r>
                      <a:endParaRPr sz="1200" baseline="-10416">
                        <a:latin typeface="LM Roman 8"/>
                        <a:cs typeface="LM Roman 8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i="1" spc="25" dirty="0">
                          <a:latin typeface="Georgia"/>
                          <a:cs typeface="Georgia"/>
                        </a:rPr>
                        <a:t>X</a:t>
                      </a:r>
                      <a:r>
                        <a:rPr sz="1200" spc="37" baseline="-10416" dirty="0">
                          <a:latin typeface="LM Roman 8"/>
                          <a:cs typeface="LM Roman 8"/>
                        </a:rPr>
                        <a:t>4</a:t>
                      </a:r>
                      <a:endParaRPr sz="1200" baseline="-10416">
                        <a:latin typeface="LM Roman 8"/>
                        <a:cs typeface="LM Roman 8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190"/>
                        </a:lnSpc>
                      </a:pPr>
                      <a:r>
                        <a:rPr sz="1100" spc="-25" dirty="0">
                          <a:latin typeface="LM Roman 10"/>
                          <a:cs typeface="LM Roman 10"/>
                        </a:rPr>
                        <a:t>...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i="1" spc="45" dirty="0">
                          <a:latin typeface="Georgia"/>
                          <a:cs typeface="Georgia"/>
                        </a:rPr>
                        <a:t>X</a:t>
                      </a:r>
                      <a:r>
                        <a:rPr sz="1200" i="1" spc="67" baseline="-10416" dirty="0">
                          <a:latin typeface="Georgia"/>
                          <a:cs typeface="Georgia"/>
                        </a:rPr>
                        <a:t>n</a:t>
                      </a:r>
                      <a:endParaRPr sz="1200" baseline="-10416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795" algn="ctr">
                        <a:lnSpc>
                          <a:spcPts val="1190"/>
                        </a:lnSpc>
                      </a:pPr>
                      <a:r>
                        <a:rPr sz="1100" i="1" spc="-50" dirty="0">
                          <a:latin typeface="Georgia"/>
                          <a:cs typeface="Georgia"/>
                        </a:rPr>
                        <a:t>P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9230">
                <a:tc>
                  <a:txBody>
                    <a:bodyPr/>
                    <a:lstStyle/>
                    <a:p>
                      <a:pPr marL="5080" algn="ctr">
                        <a:lnSpc>
                          <a:spcPts val="1310"/>
                        </a:lnSpc>
                      </a:pPr>
                      <a:r>
                        <a:rPr sz="1100" spc="-50" dirty="0">
                          <a:latin typeface="LM Roman 10"/>
                          <a:cs typeface="LM Roman 10"/>
                        </a:rPr>
                        <a:t>0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310"/>
                        </a:lnSpc>
                      </a:pPr>
                      <a:r>
                        <a:rPr sz="1100" spc="-50" dirty="0">
                          <a:latin typeface="LM Roman 10"/>
                          <a:cs typeface="LM Roman 10"/>
                        </a:rPr>
                        <a:t>0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310"/>
                        </a:lnSpc>
                      </a:pPr>
                      <a:r>
                        <a:rPr sz="1100" spc="-50" dirty="0">
                          <a:latin typeface="LM Roman 10"/>
                          <a:cs typeface="LM Roman 10"/>
                        </a:rPr>
                        <a:t>0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310"/>
                        </a:lnSpc>
                      </a:pPr>
                      <a:r>
                        <a:rPr sz="1100" spc="-50" dirty="0">
                          <a:latin typeface="LM Roman 10"/>
                          <a:cs typeface="LM Roman 10"/>
                        </a:rPr>
                        <a:t>0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310"/>
                        </a:lnSpc>
                      </a:pPr>
                      <a:r>
                        <a:rPr sz="1100" spc="-25" dirty="0">
                          <a:latin typeface="LM Roman 10"/>
                          <a:cs typeface="LM Roman 10"/>
                        </a:rPr>
                        <a:t>...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310"/>
                        </a:lnSpc>
                      </a:pPr>
                      <a:r>
                        <a:rPr sz="1100" spc="-50" dirty="0">
                          <a:latin typeface="LM Roman 10"/>
                          <a:cs typeface="LM Roman 10"/>
                        </a:rPr>
                        <a:t>0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10"/>
                        </a:lnSpc>
                      </a:pPr>
                      <a:r>
                        <a:rPr sz="1100" spc="-20" dirty="0">
                          <a:latin typeface="LM Roman 10"/>
                          <a:cs typeface="LM Roman 10"/>
                        </a:rPr>
                        <a:t>0.01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5080" algn="ctr">
                        <a:lnSpc>
                          <a:spcPts val="1170"/>
                        </a:lnSpc>
                      </a:pPr>
                      <a:r>
                        <a:rPr sz="1100" spc="-50" dirty="0">
                          <a:latin typeface="LM Roman 10"/>
                          <a:cs typeface="LM Roman 10"/>
                        </a:rPr>
                        <a:t>1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170"/>
                        </a:lnSpc>
                      </a:pPr>
                      <a:r>
                        <a:rPr sz="1100" spc="-50" dirty="0">
                          <a:latin typeface="LM Roman 10"/>
                          <a:cs typeface="LM Roman 10"/>
                        </a:rPr>
                        <a:t>0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170"/>
                        </a:lnSpc>
                      </a:pPr>
                      <a:r>
                        <a:rPr sz="1100" spc="-50" dirty="0">
                          <a:latin typeface="LM Roman 10"/>
                          <a:cs typeface="LM Roman 10"/>
                        </a:rPr>
                        <a:t>0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170"/>
                        </a:lnSpc>
                      </a:pPr>
                      <a:r>
                        <a:rPr sz="1100" spc="-50" dirty="0">
                          <a:latin typeface="LM Roman 10"/>
                          <a:cs typeface="LM Roman 10"/>
                        </a:rPr>
                        <a:t>0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170"/>
                        </a:lnSpc>
                      </a:pPr>
                      <a:r>
                        <a:rPr sz="1100" spc="-25" dirty="0">
                          <a:latin typeface="LM Roman 10"/>
                          <a:cs typeface="LM Roman 10"/>
                        </a:rPr>
                        <a:t>...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170"/>
                        </a:lnSpc>
                      </a:pPr>
                      <a:r>
                        <a:rPr sz="1100" spc="-50" dirty="0">
                          <a:latin typeface="LM Roman 10"/>
                          <a:cs typeface="LM Roman 10"/>
                        </a:rPr>
                        <a:t>0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0"/>
                        </a:lnSpc>
                      </a:pPr>
                      <a:r>
                        <a:rPr sz="1100" spc="-20" dirty="0">
                          <a:latin typeface="LM Roman 10"/>
                          <a:cs typeface="LM Roman 10"/>
                        </a:rPr>
                        <a:t>0.03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5080" algn="ctr">
                        <a:lnSpc>
                          <a:spcPts val="1170"/>
                        </a:lnSpc>
                      </a:pPr>
                      <a:r>
                        <a:rPr sz="1100" spc="-50" dirty="0">
                          <a:latin typeface="LM Roman 10"/>
                          <a:cs typeface="LM Roman 10"/>
                        </a:rPr>
                        <a:t>0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170"/>
                        </a:lnSpc>
                      </a:pPr>
                      <a:r>
                        <a:rPr sz="1100" spc="-50" dirty="0">
                          <a:latin typeface="LM Roman 10"/>
                          <a:cs typeface="LM Roman 10"/>
                        </a:rPr>
                        <a:t>1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170"/>
                        </a:lnSpc>
                      </a:pPr>
                      <a:r>
                        <a:rPr sz="1100" spc="-50" dirty="0">
                          <a:latin typeface="LM Roman 10"/>
                          <a:cs typeface="LM Roman 10"/>
                        </a:rPr>
                        <a:t>0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170"/>
                        </a:lnSpc>
                      </a:pPr>
                      <a:r>
                        <a:rPr sz="1100" spc="-50" dirty="0">
                          <a:latin typeface="LM Roman 10"/>
                          <a:cs typeface="LM Roman 10"/>
                        </a:rPr>
                        <a:t>0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170"/>
                        </a:lnSpc>
                      </a:pPr>
                      <a:r>
                        <a:rPr sz="1100" spc="-25" dirty="0">
                          <a:latin typeface="LM Roman 10"/>
                          <a:cs typeface="LM Roman 10"/>
                        </a:rPr>
                        <a:t>...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170"/>
                        </a:lnSpc>
                      </a:pPr>
                      <a:r>
                        <a:rPr sz="1100" spc="-50" dirty="0">
                          <a:latin typeface="LM Roman 10"/>
                          <a:cs typeface="LM Roman 10"/>
                        </a:rPr>
                        <a:t>0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0"/>
                        </a:lnSpc>
                      </a:pPr>
                      <a:r>
                        <a:rPr sz="1100" spc="-20" dirty="0">
                          <a:latin typeface="LM Roman 10"/>
                          <a:cs typeface="LM Roman 10"/>
                        </a:rPr>
                        <a:t>0.05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5080" algn="ctr">
                        <a:lnSpc>
                          <a:spcPts val="1170"/>
                        </a:lnSpc>
                      </a:pPr>
                      <a:r>
                        <a:rPr sz="1100" spc="-50" dirty="0">
                          <a:latin typeface="LM Roman 10"/>
                          <a:cs typeface="LM Roman 10"/>
                        </a:rPr>
                        <a:t>1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170"/>
                        </a:lnSpc>
                      </a:pPr>
                      <a:r>
                        <a:rPr sz="1100" spc="-50" dirty="0">
                          <a:latin typeface="LM Roman 10"/>
                          <a:cs typeface="LM Roman 10"/>
                        </a:rPr>
                        <a:t>1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170"/>
                        </a:lnSpc>
                      </a:pPr>
                      <a:r>
                        <a:rPr sz="1100" spc="-50" dirty="0">
                          <a:latin typeface="LM Roman 10"/>
                          <a:cs typeface="LM Roman 10"/>
                        </a:rPr>
                        <a:t>0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170"/>
                        </a:lnSpc>
                      </a:pPr>
                      <a:r>
                        <a:rPr sz="1100" spc="-50" dirty="0">
                          <a:latin typeface="LM Roman 10"/>
                          <a:cs typeface="LM Roman 10"/>
                        </a:rPr>
                        <a:t>0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170"/>
                        </a:lnSpc>
                      </a:pPr>
                      <a:r>
                        <a:rPr sz="1100" spc="-25" dirty="0">
                          <a:latin typeface="LM Roman 10"/>
                          <a:cs typeface="LM Roman 10"/>
                        </a:rPr>
                        <a:t>...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170"/>
                        </a:lnSpc>
                      </a:pPr>
                      <a:r>
                        <a:rPr sz="1100" spc="-50" dirty="0">
                          <a:latin typeface="LM Roman 10"/>
                          <a:cs typeface="LM Roman 10"/>
                        </a:rPr>
                        <a:t>0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0"/>
                        </a:lnSpc>
                      </a:pPr>
                      <a:r>
                        <a:rPr sz="1100" spc="-25" dirty="0">
                          <a:latin typeface="LM Roman 10"/>
                          <a:cs typeface="LM Roman 10"/>
                        </a:rPr>
                        <a:t>0.1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170"/>
                        </a:lnSpc>
                      </a:pPr>
                      <a:r>
                        <a:rPr sz="1100" spc="-25" dirty="0">
                          <a:latin typeface="LM Roman 10"/>
                          <a:cs typeface="LM Roman 10"/>
                        </a:rPr>
                        <a:t>...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170"/>
                        </a:lnSpc>
                      </a:pPr>
                      <a:r>
                        <a:rPr sz="1100" spc="-25" dirty="0">
                          <a:latin typeface="LM Roman 10"/>
                          <a:cs typeface="LM Roman 10"/>
                        </a:rPr>
                        <a:t>...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170"/>
                        </a:lnSpc>
                      </a:pPr>
                      <a:r>
                        <a:rPr sz="1100" spc="-25" dirty="0">
                          <a:latin typeface="LM Roman 10"/>
                          <a:cs typeface="LM Roman 10"/>
                        </a:rPr>
                        <a:t>...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5080" algn="ctr">
                        <a:lnSpc>
                          <a:spcPts val="1170"/>
                        </a:lnSpc>
                      </a:pPr>
                      <a:r>
                        <a:rPr sz="1100" spc="-50" dirty="0">
                          <a:latin typeface="LM Roman 10"/>
                          <a:cs typeface="LM Roman 10"/>
                        </a:rPr>
                        <a:t>1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170"/>
                        </a:lnSpc>
                      </a:pPr>
                      <a:r>
                        <a:rPr sz="1100" spc="-50" dirty="0">
                          <a:latin typeface="LM Roman 10"/>
                          <a:cs typeface="LM Roman 10"/>
                        </a:rPr>
                        <a:t>1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170"/>
                        </a:lnSpc>
                      </a:pPr>
                      <a:r>
                        <a:rPr sz="1100" spc="-50" dirty="0">
                          <a:latin typeface="LM Roman 10"/>
                          <a:cs typeface="LM Roman 10"/>
                        </a:rPr>
                        <a:t>1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170"/>
                        </a:lnSpc>
                      </a:pPr>
                      <a:r>
                        <a:rPr sz="1100" spc="-50" dirty="0">
                          <a:latin typeface="LM Roman 10"/>
                          <a:cs typeface="LM Roman 10"/>
                        </a:rPr>
                        <a:t>1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170"/>
                        </a:lnSpc>
                      </a:pPr>
                      <a:r>
                        <a:rPr sz="1100" spc="-25" dirty="0">
                          <a:latin typeface="LM Roman 10"/>
                          <a:cs typeface="LM Roman 10"/>
                        </a:rPr>
                        <a:t>...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170"/>
                        </a:lnSpc>
                      </a:pPr>
                      <a:r>
                        <a:rPr sz="1100" spc="-50" dirty="0">
                          <a:latin typeface="LM Roman 10"/>
                          <a:cs typeface="LM Roman 10"/>
                        </a:rPr>
                        <a:t>1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0"/>
                        </a:lnSpc>
                      </a:pPr>
                      <a:r>
                        <a:rPr sz="1100" spc="-10" dirty="0">
                          <a:latin typeface="LM Roman 10"/>
                          <a:cs typeface="LM Roman 10"/>
                        </a:rPr>
                        <a:t>0.002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4583" y="751306"/>
            <a:ext cx="63233" cy="632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44583" y="1224864"/>
            <a:ext cx="63233" cy="6323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44583" y="1698421"/>
            <a:ext cx="63233" cy="6323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89204" y="283716"/>
            <a:ext cx="5356860" cy="23025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810510" marR="863600">
              <a:lnSpc>
                <a:spcPct val="102699"/>
              </a:lnSpc>
              <a:spcBef>
                <a:spcPts val="55"/>
              </a:spcBef>
            </a:pPr>
            <a:r>
              <a:rPr sz="1100" b="1" dirty="0">
                <a:latin typeface="LM Roman 10"/>
                <a:cs typeface="LM Roman 10"/>
              </a:rPr>
              <a:t>Challenges</a:t>
            </a:r>
            <a:r>
              <a:rPr sz="1100" b="1" spc="-50" dirty="0">
                <a:latin typeface="LM Roman 10"/>
                <a:cs typeface="LM Roman 10"/>
              </a:rPr>
              <a:t> </a:t>
            </a:r>
            <a:r>
              <a:rPr sz="1100" b="1" dirty="0">
                <a:latin typeface="LM Roman 10"/>
                <a:cs typeface="LM Roman 10"/>
              </a:rPr>
              <a:t>with</a:t>
            </a:r>
            <a:r>
              <a:rPr sz="1100" b="1" spc="-45" dirty="0">
                <a:latin typeface="LM Roman 10"/>
                <a:cs typeface="LM Roman 10"/>
              </a:rPr>
              <a:t> </a:t>
            </a:r>
            <a:r>
              <a:rPr sz="1100" b="1" spc="-10" dirty="0">
                <a:latin typeface="LM Roman 10"/>
                <a:cs typeface="LM Roman 10"/>
              </a:rPr>
              <a:t>explicit representation</a:t>
            </a:r>
            <a:endParaRPr sz="1100">
              <a:latin typeface="LM Roman 10"/>
              <a:cs typeface="LM Roman 10"/>
            </a:endParaRPr>
          </a:p>
          <a:p>
            <a:pPr marL="3087370" marR="17780">
              <a:lnSpc>
                <a:spcPct val="102600"/>
              </a:lnSpc>
              <a:spcBef>
                <a:spcPts val="300"/>
              </a:spcBef>
            </a:pPr>
            <a:r>
              <a:rPr sz="1100" b="1" dirty="0">
                <a:latin typeface="LM Roman 10"/>
                <a:cs typeface="LM Roman 10"/>
              </a:rPr>
              <a:t>Computational:</a:t>
            </a:r>
            <a:r>
              <a:rPr sz="1100" b="1" spc="15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Expensive</a:t>
            </a:r>
            <a:r>
              <a:rPr sz="1100" spc="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to</a:t>
            </a:r>
            <a:r>
              <a:rPr sz="1100" spc="35" dirty="0">
                <a:latin typeface="LM Roman 10"/>
                <a:cs typeface="LM Roman 10"/>
              </a:rPr>
              <a:t> </a:t>
            </a:r>
            <a:r>
              <a:rPr sz="1100" spc="-25" dirty="0">
                <a:latin typeface="LM Roman 10"/>
                <a:cs typeface="LM Roman 10"/>
              </a:rPr>
              <a:t>ma- </a:t>
            </a:r>
            <a:r>
              <a:rPr sz="1100" dirty="0">
                <a:latin typeface="LM Roman 10"/>
                <a:cs typeface="LM Roman 10"/>
              </a:rPr>
              <a:t>nipulate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and</a:t>
            </a:r>
            <a:r>
              <a:rPr sz="1100" spc="-2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too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large</a:t>
            </a:r>
            <a:r>
              <a:rPr sz="1100" spc="-2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to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to</a:t>
            </a:r>
            <a:r>
              <a:rPr sz="1100" spc="-20" dirty="0">
                <a:latin typeface="LM Roman 10"/>
                <a:cs typeface="LM Roman 10"/>
              </a:rPr>
              <a:t> store</a:t>
            </a:r>
            <a:endParaRPr sz="1100">
              <a:latin typeface="LM Roman 10"/>
              <a:cs typeface="LM Roman 10"/>
            </a:endParaRPr>
          </a:p>
          <a:p>
            <a:pPr marL="3087370" marR="18415">
              <a:lnSpc>
                <a:spcPct val="102600"/>
              </a:lnSpc>
              <a:spcBef>
                <a:spcPts val="1020"/>
              </a:spcBef>
            </a:pPr>
            <a:r>
              <a:rPr sz="1100" b="1" dirty="0">
                <a:latin typeface="LM Roman 10"/>
                <a:cs typeface="LM Roman 10"/>
              </a:rPr>
              <a:t>Cognitive:</a:t>
            </a:r>
            <a:r>
              <a:rPr sz="1100" b="1" spc="4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Impossible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to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acquire</a:t>
            </a:r>
            <a:r>
              <a:rPr sz="1100" spc="-25" dirty="0">
                <a:latin typeface="LM Roman 10"/>
                <a:cs typeface="LM Roman 10"/>
              </a:rPr>
              <a:t> so </a:t>
            </a:r>
            <a:r>
              <a:rPr sz="1100" dirty="0">
                <a:latin typeface="LM Roman 10"/>
                <a:cs typeface="LM Roman 10"/>
              </a:rPr>
              <a:t>many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numbers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from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human</a:t>
            </a:r>
            <a:endParaRPr sz="1100">
              <a:latin typeface="LM Roman 10"/>
              <a:cs typeface="LM Roman 10"/>
            </a:endParaRPr>
          </a:p>
          <a:p>
            <a:pPr marL="3087370" marR="17780">
              <a:lnSpc>
                <a:spcPct val="102600"/>
              </a:lnSpc>
              <a:spcBef>
                <a:spcPts val="1015"/>
              </a:spcBef>
            </a:pPr>
            <a:r>
              <a:rPr sz="1100" b="1" dirty="0">
                <a:latin typeface="LM Roman 10"/>
                <a:cs typeface="LM Roman 10"/>
              </a:rPr>
              <a:t>Statistical:</a:t>
            </a:r>
            <a:r>
              <a:rPr sz="1100" b="1" spc="28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Need</a:t>
            </a:r>
            <a:r>
              <a:rPr sz="1100" spc="9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huge</a:t>
            </a:r>
            <a:r>
              <a:rPr sz="1100" spc="9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amounts</a:t>
            </a:r>
            <a:r>
              <a:rPr sz="1100" spc="95" dirty="0">
                <a:latin typeface="LM Roman 10"/>
                <a:cs typeface="LM Roman 10"/>
              </a:rPr>
              <a:t> </a:t>
            </a:r>
            <a:r>
              <a:rPr sz="1100" spc="-25" dirty="0">
                <a:latin typeface="LM Roman 10"/>
                <a:cs typeface="LM Roman 10"/>
              </a:rPr>
              <a:t>of </a:t>
            </a:r>
            <a:r>
              <a:rPr sz="1100" dirty="0">
                <a:latin typeface="LM Roman 10"/>
                <a:cs typeface="LM Roman 10"/>
              </a:rPr>
              <a:t>data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to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learn</a:t>
            </a:r>
            <a:r>
              <a:rPr sz="1100" spc="-2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the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parameters</a:t>
            </a:r>
            <a:endParaRPr sz="1100">
              <a:latin typeface="LM Roman 10"/>
              <a:cs typeface="LM Roman 10"/>
            </a:endParaRPr>
          </a:p>
          <a:p>
            <a:pPr marL="50800" marR="2783205">
              <a:lnSpc>
                <a:spcPct val="102600"/>
              </a:lnSpc>
              <a:spcBef>
                <a:spcPts val="735"/>
              </a:spcBef>
            </a:pPr>
            <a:r>
              <a:rPr sz="1100" dirty="0">
                <a:latin typeface="LM Roman 10"/>
                <a:cs typeface="LM Roman 10"/>
              </a:rPr>
              <a:t>(Once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the</a:t>
            </a:r>
            <a:r>
              <a:rPr sz="1100" spc="-2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first</a:t>
            </a:r>
            <a:r>
              <a:rPr sz="1100" spc="-2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2</a:t>
            </a:r>
            <a:r>
              <a:rPr sz="1200" i="1" baseline="27777" dirty="0">
                <a:latin typeface="Georgia"/>
                <a:cs typeface="Georgia"/>
              </a:rPr>
              <a:t>n</a:t>
            </a:r>
            <a:r>
              <a:rPr sz="1200" i="1" spc="120" baseline="27777" dirty="0">
                <a:latin typeface="Georgia"/>
                <a:cs typeface="Georgia"/>
              </a:rPr>
              <a:t> </a:t>
            </a:r>
            <a:r>
              <a:rPr sz="1100" i="1" dirty="0">
                <a:latin typeface="DejaVu Sans Condensed"/>
                <a:cs typeface="DejaVu Sans Condensed"/>
              </a:rPr>
              <a:t>−</a:t>
            </a:r>
            <a:r>
              <a:rPr sz="1100" i="1" spc="-80" dirty="0">
                <a:latin typeface="DejaVu Sans Condensed"/>
                <a:cs typeface="DejaVu Sans Condensed"/>
              </a:rPr>
              <a:t> </a:t>
            </a:r>
            <a:r>
              <a:rPr sz="1100" dirty="0">
                <a:latin typeface="LM Roman 10"/>
                <a:cs typeface="LM Roman 10"/>
              </a:rPr>
              <a:t>1</a:t>
            </a:r>
            <a:r>
              <a:rPr sz="1100" spc="-1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values</a:t>
            </a:r>
            <a:r>
              <a:rPr sz="1100" spc="-2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are</a:t>
            </a:r>
            <a:r>
              <a:rPr sz="1100" spc="-2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specified </a:t>
            </a:r>
            <a:r>
              <a:rPr sz="1100" dirty="0">
                <a:latin typeface="LM Roman 10"/>
                <a:cs typeface="LM Roman 10"/>
              </a:rPr>
              <a:t>the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last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value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is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deterministic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as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spc="-25" dirty="0">
                <a:latin typeface="LM Roman 10"/>
                <a:cs typeface="LM Roman 10"/>
              </a:rPr>
              <a:t>the </a:t>
            </a:r>
            <a:r>
              <a:rPr sz="1100" spc="-10" dirty="0">
                <a:latin typeface="LM Roman 10"/>
                <a:cs typeface="LM Roman 10"/>
              </a:rPr>
              <a:t>values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need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to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sum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to</a:t>
            </a:r>
            <a:r>
              <a:rPr sz="1100" spc="-25" dirty="0">
                <a:latin typeface="LM Roman 10"/>
                <a:cs typeface="LM Roman 10"/>
              </a:rPr>
              <a:t> 1)</a:t>
            </a:r>
            <a:endParaRPr sz="1100">
              <a:latin typeface="LM Roman 10"/>
              <a:cs typeface="LM Roman 10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121507"/>
            <a:ext cx="5760085" cy="118745"/>
            <a:chOff x="0" y="3121507"/>
            <a:chExt cx="5760085" cy="118745"/>
          </a:xfrm>
        </p:grpSpPr>
        <p:sp>
          <p:nvSpPr>
            <p:cNvPr id="8" name="object 8"/>
            <p:cNvSpPr/>
            <p:nvPr/>
          </p:nvSpPr>
          <p:spPr>
            <a:xfrm>
              <a:off x="0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80004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10" dirty="0"/>
              <a:t>17</a:t>
            </a:fld>
            <a:r>
              <a:rPr spc="-10" dirty="0"/>
              <a:t>/86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Mitesh</a:t>
            </a:r>
            <a:r>
              <a:rPr spc="-10" dirty="0"/>
              <a:t> </a:t>
            </a:r>
            <a:r>
              <a:rPr dirty="0"/>
              <a:t>M.</a:t>
            </a:r>
            <a:r>
              <a:rPr spc="-10" dirty="0"/>
              <a:t> Khapra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CS7015</a:t>
            </a:r>
            <a:r>
              <a:rPr spc="-10" dirty="0"/>
              <a:t> </a:t>
            </a:r>
            <a:r>
              <a:rPr dirty="0"/>
              <a:t>(Deep</a:t>
            </a:r>
            <a:r>
              <a:rPr spc="-5" dirty="0"/>
              <a:t> </a:t>
            </a:r>
            <a:r>
              <a:rPr dirty="0"/>
              <a:t>Learning)</a:t>
            </a:r>
            <a:r>
              <a:rPr spc="-5" dirty="0"/>
              <a:t> </a:t>
            </a:r>
            <a:r>
              <a:rPr dirty="0"/>
              <a:t>:</a:t>
            </a:r>
            <a:r>
              <a:rPr spc="75" dirty="0"/>
              <a:t> </a:t>
            </a:r>
            <a:r>
              <a:rPr dirty="0"/>
              <a:t>Lecture</a:t>
            </a:r>
            <a:r>
              <a:rPr spc="-5" dirty="0"/>
              <a:t> </a:t>
            </a:r>
            <a:r>
              <a:rPr spc="-2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1157462"/>
            <a:ext cx="4853940" cy="416559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 marR="5080">
              <a:lnSpc>
                <a:spcPts val="1350"/>
              </a:lnSpc>
              <a:spcBef>
                <a:spcPts val="455"/>
              </a:spcBef>
            </a:pPr>
            <a:r>
              <a:rPr sz="1400" b="1" dirty="0">
                <a:latin typeface="LM Roman 12"/>
                <a:cs typeface="LM Roman 12"/>
              </a:rPr>
              <a:t>Module</a:t>
            </a:r>
            <a:r>
              <a:rPr sz="1400" b="1" spc="60" dirty="0">
                <a:latin typeface="LM Roman 12"/>
                <a:cs typeface="LM Roman 12"/>
              </a:rPr>
              <a:t> </a:t>
            </a:r>
            <a:r>
              <a:rPr sz="1400" b="1" dirty="0">
                <a:latin typeface="LM Roman 12"/>
                <a:cs typeface="LM Roman 12"/>
              </a:rPr>
              <a:t>17.4:</a:t>
            </a:r>
            <a:r>
              <a:rPr sz="1400" b="1" spc="260" dirty="0">
                <a:latin typeface="LM Roman 12"/>
                <a:cs typeface="LM Roman 12"/>
              </a:rPr>
              <a:t> </a:t>
            </a:r>
            <a:r>
              <a:rPr sz="1400" b="1" dirty="0">
                <a:latin typeface="LM Roman 12"/>
                <a:cs typeface="LM Roman 12"/>
              </a:rPr>
              <a:t>Can</a:t>
            </a:r>
            <a:r>
              <a:rPr sz="1400" b="1" spc="60" dirty="0">
                <a:latin typeface="LM Roman 12"/>
                <a:cs typeface="LM Roman 12"/>
              </a:rPr>
              <a:t> </a:t>
            </a:r>
            <a:r>
              <a:rPr sz="1400" b="1" dirty="0">
                <a:latin typeface="LM Roman 12"/>
                <a:cs typeface="LM Roman 12"/>
              </a:rPr>
              <a:t>we</a:t>
            </a:r>
            <a:r>
              <a:rPr sz="1400" b="1" spc="60" dirty="0">
                <a:latin typeface="LM Roman 12"/>
                <a:cs typeface="LM Roman 12"/>
              </a:rPr>
              <a:t> </a:t>
            </a:r>
            <a:r>
              <a:rPr sz="1400" b="1" dirty="0">
                <a:latin typeface="LM Roman 12"/>
                <a:cs typeface="LM Roman 12"/>
              </a:rPr>
              <a:t>use</a:t>
            </a:r>
            <a:r>
              <a:rPr sz="1400" b="1" spc="65" dirty="0">
                <a:latin typeface="LM Roman 12"/>
                <a:cs typeface="LM Roman 12"/>
              </a:rPr>
              <a:t> </a:t>
            </a:r>
            <a:r>
              <a:rPr sz="1400" b="1" dirty="0">
                <a:latin typeface="LM Roman 12"/>
                <a:cs typeface="LM Roman 12"/>
              </a:rPr>
              <a:t>a</a:t>
            </a:r>
            <a:r>
              <a:rPr sz="1400" b="1" spc="60" dirty="0">
                <a:latin typeface="LM Roman 12"/>
                <a:cs typeface="LM Roman 12"/>
              </a:rPr>
              <a:t> </a:t>
            </a:r>
            <a:r>
              <a:rPr sz="1400" b="1" dirty="0">
                <a:latin typeface="LM Roman 12"/>
                <a:cs typeface="LM Roman 12"/>
              </a:rPr>
              <a:t>graph</a:t>
            </a:r>
            <a:r>
              <a:rPr sz="1400" b="1" spc="60" dirty="0">
                <a:latin typeface="LM Roman 12"/>
                <a:cs typeface="LM Roman 12"/>
              </a:rPr>
              <a:t> </a:t>
            </a:r>
            <a:r>
              <a:rPr sz="1400" b="1" dirty="0">
                <a:latin typeface="LM Roman 12"/>
                <a:cs typeface="LM Roman 12"/>
              </a:rPr>
              <a:t>to</a:t>
            </a:r>
            <a:r>
              <a:rPr sz="1400" b="1" spc="65" dirty="0">
                <a:latin typeface="LM Roman 12"/>
                <a:cs typeface="LM Roman 12"/>
              </a:rPr>
              <a:t> </a:t>
            </a:r>
            <a:r>
              <a:rPr sz="1400" b="1" dirty="0">
                <a:latin typeface="LM Roman 12"/>
                <a:cs typeface="LM Roman 12"/>
              </a:rPr>
              <a:t>represent</a:t>
            </a:r>
            <a:r>
              <a:rPr sz="1400" b="1" spc="60" dirty="0">
                <a:latin typeface="LM Roman 12"/>
                <a:cs typeface="LM Roman 12"/>
              </a:rPr>
              <a:t> </a:t>
            </a:r>
            <a:r>
              <a:rPr sz="1400" b="1" dirty="0">
                <a:latin typeface="LM Roman 12"/>
                <a:cs typeface="LM Roman 12"/>
              </a:rPr>
              <a:t>a</a:t>
            </a:r>
            <a:r>
              <a:rPr sz="1400" b="1" spc="60" dirty="0">
                <a:latin typeface="LM Roman 12"/>
                <a:cs typeface="LM Roman 12"/>
              </a:rPr>
              <a:t> </a:t>
            </a:r>
            <a:r>
              <a:rPr sz="1400" b="1" spc="-10" dirty="0">
                <a:latin typeface="LM Roman 12"/>
                <a:cs typeface="LM Roman 12"/>
              </a:rPr>
              <a:t>joint distribution?</a:t>
            </a:r>
            <a:endParaRPr sz="1400">
              <a:latin typeface="LM Roman 12"/>
              <a:cs typeface="LM Roman 12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121507"/>
            <a:ext cx="5760085" cy="118745"/>
            <a:chOff x="0" y="3121507"/>
            <a:chExt cx="5760085" cy="118745"/>
          </a:xfrm>
        </p:grpSpPr>
        <p:sp>
          <p:nvSpPr>
            <p:cNvPr id="4" name="object 4"/>
            <p:cNvSpPr/>
            <p:nvPr/>
          </p:nvSpPr>
          <p:spPr>
            <a:xfrm>
              <a:off x="0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80004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10" dirty="0"/>
              <a:t>18</a:t>
            </a:fld>
            <a:r>
              <a:rPr spc="-10" dirty="0"/>
              <a:t>/86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Mitesh</a:t>
            </a:r>
            <a:r>
              <a:rPr spc="-10" dirty="0"/>
              <a:t> </a:t>
            </a:r>
            <a:r>
              <a:rPr dirty="0"/>
              <a:t>M.</a:t>
            </a:r>
            <a:r>
              <a:rPr spc="-10" dirty="0"/>
              <a:t> Khapra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CS7015</a:t>
            </a:r>
            <a:r>
              <a:rPr spc="-10" dirty="0"/>
              <a:t> </a:t>
            </a:r>
            <a:r>
              <a:rPr dirty="0"/>
              <a:t>(Deep</a:t>
            </a:r>
            <a:r>
              <a:rPr spc="-5" dirty="0"/>
              <a:t> </a:t>
            </a:r>
            <a:r>
              <a:rPr dirty="0"/>
              <a:t>Learning)</a:t>
            </a:r>
            <a:r>
              <a:rPr spc="-5" dirty="0"/>
              <a:t> </a:t>
            </a:r>
            <a:r>
              <a:rPr dirty="0"/>
              <a:t>:</a:t>
            </a:r>
            <a:r>
              <a:rPr spc="75" dirty="0"/>
              <a:t> </a:t>
            </a:r>
            <a:r>
              <a:rPr dirty="0"/>
              <a:t>Lecture</a:t>
            </a:r>
            <a:r>
              <a:rPr spc="-5" dirty="0"/>
              <a:t> </a:t>
            </a:r>
            <a:r>
              <a:rPr spc="-2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5086" y="289096"/>
            <a:ext cx="1522095" cy="10407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862965">
              <a:lnSpc>
                <a:spcPct val="100000"/>
              </a:lnSpc>
              <a:spcBef>
                <a:spcPts val="114"/>
              </a:spcBef>
            </a:pPr>
            <a:r>
              <a:rPr sz="2050" spc="-50" dirty="0">
                <a:latin typeface="Times New Roman"/>
                <a:cs typeface="Times New Roman"/>
              </a:rPr>
              <a:t>C</a:t>
            </a:r>
            <a:endParaRPr sz="2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95"/>
              </a:spcBef>
            </a:pPr>
            <a:endParaRPr sz="205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tabLst>
                <a:tab pos="615950" algn="l"/>
                <a:tab pos="1155700" algn="l"/>
              </a:tabLst>
            </a:pPr>
            <a:r>
              <a:rPr sz="2050" i="1" spc="-25" dirty="0">
                <a:latin typeface="API  PHONÉTIQUE"/>
                <a:cs typeface="API  PHONÉTIQUE"/>
              </a:rPr>
              <a:t>X</a:t>
            </a:r>
            <a:r>
              <a:rPr sz="2100" spc="-37" baseline="-11904" dirty="0">
                <a:latin typeface="LM Roman 12"/>
                <a:cs typeface="LM Roman 12"/>
              </a:rPr>
              <a:t>1</a:t>
            </a:r>
            <a:r>
              <a:rPr sz="2100" baseline="-11904" dirty="0">
                <a:latin typeface="LM Roman 12"/>
                <a:cs typeface="LM Roman 12"/>
              </a:rPr>
              <a:t>	</a:t>
            </a:r>
            <a:r>
              <a:rPr sz="2050" i="1" spc="-25" dirty="0">
                <a:latin typeface="API  PHONÉTIQUE"/>
                <a:cs typeface="API  PHONÉTIQUE"/>
              </a:rPr>
              <a:t>X</a:t>
            </a:r>
            <a:r>
              <a:rPr sz="2100" spc="-37" baseline="-11904" dirty="0">
                <a:latin typeface="LM Roman 12"/>
                <a:cs typeface="LM Roman 12"/>
              </a:rPr>
              <a:t>2</a:t>
            </a:r>
            <a:r>
              <a:rPr sz="2100" baseline="-11904" dirty="0">
                <a:latin typeface="LM Roman 12"/>
                <a:cs typeface="LM Roman 12"/>
              </a:rPr>
              <a:t>	</a:t>
            </a:r>
            <a:r>
              <a:rPr sz="2050" i="1" spc="-25" dirty="0">
                <a:latin typeface="API  PHONÉTIQUE"/>
                <a:cs typeface="API  PHONÉTIQUE"/>
              </a:rPr>
              <a:t>X</a:t>
            </a:r>
            <a:r>
              <a:rPr sz="2100" spc="-37" baseline="-11904" dirty="0">
                <a:latin typeface="LM Roman 12"/>
                <a:cs typeface="LM Roman 12"/>
              </a:rPr>
              <a:t>3</a:t>
            </a:r>
            <a:endParaRPr sz="2100" baseline="-11904">
              <a:latin typeface="LM Roman 12"/>
              <a:cs typeface="LM Roman 1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09622" y="930217"/>
            <a:ext cx="68135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050" dirty="0">
                <a:latin typeface="Times New Roman"/>
                <a:cs typeface="Times New Roman"/>
              </a:rPr>
              <a:t>.</a:t>
            </a:r>
            <a:r>
              <a:rPr sz="2050" spc="-19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.</a:t>
            </a:r>
            <a:r>
              <a:rPr sz="2050" spc="-190" dirty="0">
                <a:latin typeface="Times New Roman"/>
                <a:cs typeface="Times New Roman"/>
              </a:rPr>
              <a:t> </a:t>
            </a:r>
            <a:r>
              <a:rPr sz="2050" spc="-25" dirty="0">
                <a:latin typeface="Times New Roman"/>
                <a:cs typeface="Times New Roman"/>
              </a:rPr>
              <a:t>.</a:t>
            </a:r>
            <a:r>
              <a:rPr sz="3075" i="1" spc="-37" baseline="-12195" dirty="0">
                <a:latin typeface="API  PHONÉTIQUE"/>
                <a:cs typeface="API  PHONÉTIQUE"/>
              </a:rPr>
              <a:t>X</a:t>
            </a:r>
            <a:r>
              <a:rPr sz="2100" i="1" spc="-37" baseline="-31746" dirty="0">
                <a:latin typeface="API  PHONÉTIQUE"/>
                <a:cs typeface="API  PHONÉTIQUE"/>
              </a:rPr>
              <a:t>n</a:t>
            </a:r>
            <a:endParaRPr sz="2100" baseline="-31746">
              <a:latin typeface="API  PHONÉTIQUE"/>
              <a:cs typeface="API  PHONÉTIQU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46698" y="605406"/>
            <a:ext cx="540385" cy="438150"/>
            <a:chOff x="746698" y="605406"/>
            <a:chExt cx="540385" cy="438150"/>
          </a:xfrm>
        </p:grpSpPr>
        <p:sp>
          <p:nvSpPr>
            <p:cNvPr id="5" name="object 5"/>
            <p:cNvSpPr/>
            <p:nvPr/>
          </p:nvSpPr>
          <p:spPr>
            <a:xfrm>
              <a:off x="761310" y="610806"/>
              <a:ext cx="418465" cy="418465"/>
            </a:xfrm>
            <a:custGeom>
              <a:avLst/>
              <a:gdLst/>
              <a:ahLst/>
              <a:cxnLst/>
              <a:rect l="l" t="t" r="r" b="b"/>
              <a:pathLst>
                <a:path w="418465" h="418465">
                  <a:moveTo>
                    <a:pt x="418075" y="0"/>
                  </a:moveTo>
                  <a:lnTo>
                    <a:pt x="0" y="418037"/>
                  </a:lnTo>
                </a:path>
              </a:pathLst>
            </a:custGeom>
            <a:ln w="107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6698" y="974713"/>
              <a:ext cx="68741" cy="6874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177792" y="612901"/>
              <a:ext cx="103505" cy="413384"/>
            </a:xfrm>
            <a:custGeom>
              <a:avLst/>
              <a:gdLst/>
              <a:ahLst/>
              <a:cxnLst/>
              <a:rect l="l" t="t" r="r" b="b"/>
              <a:pathLst>
                <a:path w="103505" h="413384">
                  <a:moveTo>
                    <a:pt x="103315" y="0"/>
                  </a:moveTo>
                  <a:lnTo>
                    <a:pt x="0" y="413138"/>
                  </a:lnTo>
                </a:path>
              </a:pathLst>
            </a:custGeom>
            <a:ln w="107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45021" y="989185"/>
              <a:ext cx="79375" cy="42545"/>
            </a:xfrm>
            <a:custGeom>
              <a:avLst/>
              <a:gdLst/>
              <a:ahLst/>
              <a:cxnLst/>
              <a:rect l="l" t="t" r="r" b="b"/>
              <a:pathLst>
                <a:path w="79375" h="42544">
                  <a:moveTo>
                    <a:pt x="79034" y="19762"/>
                  </a:moveTo>
                  <a:lnTo>
                    <a:pt x="62090" y="21537"/>
                  </a:lnTo>
                  <a:lnTo>
                    <a:pt x="48772" y="26389"/>
                  </a:lnTo>
                  <a:lnTo>
                    <a:pt x="38693" y="33510"/>
                  </a:lnTo>
                  <a:lnTo>
                    <a:pt x="31462" y="42093"/>
                  </a:lnTo>
                  <a:lnTo>
                    <a:pt x="29122" y="31117"/>
                  </a:lnTo>
                  <a:lnTo>
                    <a:pt x="23580" y="20089"/>
                  </a:lnTo>
                  <a:lnTo>
                    <a:pt x="14114" y="9540"/>
                  </a:lnTo>
                  <a:lnTo>
                    <a:pt x="0" y="0"/>
                  </a:lnTo>
                </a:path>
              </a:pathLst>
            </a:custGeom>
            <a:ln w="1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379444" y="560042"/>
            <a:ext cx="805815" cy="511809"/>
            <a:chOff x="1379444" y="560042"/>
            <a:chExt cx="805815" cy="511809"/>
          </a:xfrm>
        </p:grpSpPr>
        <p:sp>
          <p:nvSpPr>
            <p:cNvPr id="10" name="object 10"/>
            <p:cNvSpPr/>
            <p:nvPr/>
          </p:nvSpPr>
          <p:spPr>
            <a:xfrm>
              <a:off x="1384844" y="612901"/>
              <a:ext cx="207645" cy="414020"/>
            </a:xfrm>
            <a:custGeom>
              <a:avLst/>
              <a:gdLst/>
              <a:ahLst/>
              <a:cxnLst/>
              <a:rect l="l" t="t" r="r" b="b"/>
              <a:pathLst>
                <a:path w="207644" h="414019">
                  <a:moveTo>
                    <a:pt x="0" y="0"/>
                  </a:moveTo>
                  <a:lnTo>
                    <a:pt x="207036" y="413956"/>
                  </a:lnTo>
                </a:path>
              </a:pathLst>
            </a:custGeom>
            <a:ln w="107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43008" y="983768"/>
              <a:ext cx="73025" cy="48260"/>
            </a:xfrm>
            <a:custGeom>
              <a:avLst/>
              <a:gdLst/>
              <a:ahLst/>
              <a:cxnLst/>
              <a:rect l="l" t="t" r="r" b="b"/>
              <a:pathLst>
                <a:path w="73025" h="48259">
                  <a:moveTo>
                    <a:pt x="72865" y="0"/>
                  </a:moveTo>
                  <a:lnTo>
                    <a:pt x="61157" y="12376"/>
                  </a:lnTo>
                  <a:lnTo>
                    <a:pt x="54204" y="24729"/>
                  </a:lnTo>
                  <a:lnTo>
                    <a:pt x="51188" y="36696"/>
                  </a:lnTo>
                  <a:lnTo>
                    <a:pt x="51285" y="47919"/>
                  </a:lnTo>
                  <a:lnTo>
                    <a:pt x="42364" y="41109"/>
                  </a:lnTo>
                  <a:lnTo>
                    <a:pt x="30979" y="36344"/>
                  </a:lnTo>
                  <a:lnTo>
                    <a:pt x="16925" y="34498"/>
                  </a:lnTo>
                  <a:lnTo>
                    <a:pt x="0" y="36442"/>
                  </a:lnTo>
                </a:path>
              </a:pathLst>
            </a:custGeom>
            <a:ln w="1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51989" y="565442"/>
              <a:ext cx="723265" cy="482600"/>
            </a:xfrm>
            <a:custGeom>
              <a:avLst/>
              <a:gdLst/>
              <a:ahLst/>
              <a:cxnLst/>
              <a:rect l="l" t="t" r="r" b="b"/>
              <a:pathLst>
                <a:path w="723264" h="482600">
                  <a:moveTo>
                    <a:pt x="0" y="0"/>
                  </a:moveTo>
                  <a:lnTo>
                    <a:pt x="722948" y="482097"/>
                  </a:lnTo>
                </a:path>
              </a:pathLst>
            </a:custGeom>
            <a:ln w="107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29065" y="998068"/>
              <a:ext cx="50800" cy="68580"/>
            </a:xfrm>
            <a:custGeom>
              <a:avLst/>
              <a:gdLst/>
              <a:ahLst/>
              <a:cxnLst/>
              <a:rect l="l" t="t" r="r" b="b"/>
              <a:pathLst>
                <a:path w="50800" h="68580">
                  <a:moveTo>
                    <a:pt x="45338" y="0"/>
                  </a:moveTo>
                  <a:lnTo>
                    <a:pt x="41297" y="16605"/>
                  </a:lnTo>
                  <a:lnTo>
                    <a:pt x="41387" y="30823"/>
                  </a:lnTo>
                  <a:lnTo>
                    <a:pt x="44713" y="42748"/>
                  </a:lnTo>
                  <a:lnTo>
                    <a:pt x="50381" y="52475"/>
                  </a:lnTo>
                  <a:lnTo>
                    <a:pt x="39223" y="50981"/>
                  </a:lnTo>
                  <a:lnTo>
                    <a:pt x="26935" y="52495"/>
                  </a:lnTo>
                  <a:lnTo>
                    <a:pt x="13775" y="57878"/>
                  </a:lnTo>
                  <a:lnTo>
                    <a:pt x="0" y="67992"/>
                  </a:lnTo>
                </a:path>
              </a:pathLst>
            </a:custGeom>
            <a:ln w="108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4594" y="1684147"/>
            <a:ext cx="63233" cy="63233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478993" y="1554884"/>
            <a:ext cx="2320290" cy="617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25299"/>
              </a:lnSpc>
              <a:spcBef>
                <a:spcPts val="100"/>
              </a:spcBef>
            </a:pPr>
            <a:r>
              <a:rPr sz="1100" dirty="0">
                <a:latin typeface="LM Roman 10"/>
                <a:cs typeface="LM Roman 10"/>
              </a:rPr>
              <a:t>This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is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called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the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Naive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Bayes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model </a:t>
            </a:r>
            <a:r>
              <a:rPr sz="1100" dirty="0">
                <a:latin typeface="LM Roman 10"/>
                <a:cs typeface="LM Roman 10"/>
              </a:rPr>
              <a:t>It</a:t>
            </a:r>
            <a:r>
              <a:rPr sz="1100" spc="5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makes</a:t>
            </a:r>
            <a:r>
              <a:rPr sz="1100" spc="5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the</a:t>
            </a:r>
            <a:r>
              <a:rPr sz="1100" spc="5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Naive</a:t>
            </a:r>
            <a:r>
              <a:rPr sz="1100" spc="5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assumption</a:t>
            </a:r>
            <a:r>
              <a:rPr sz="1100" spc="55" dirty="0">
                <a:latin typeface="LM Roman 10"/>
                <a:cs typeface="LM Roman 10"/>
              </a:rPr>
              <a:t> </a:t>
            </a:r>
            <a:r>
              <a:rPr sz="1100" spc="-20" dirty="0">
                <a:latin typeface="LM Roman 10"/>
                <a:cs typeface="LM Roman 10"/>
              </a:rPr>
              <a:t>that</a:t>
            </a:r>
            <a:endParaRPr sz="1100">
              <a:latin typeface="LM Roman 10"/>
              <a:cs typeface="LM Roman 10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1200" i="1" baseline="27777" dirty="0">
                <a:latin typeface="Georgia"/>
                <a:cs typeface="Georgia"/>
              </a:rPr>
              <a:t>n</a:t>
            </a:r>
            <a:r>
              <a:rPr sz="1100" i="1" dirty="0">
                <a:latin typeface="Georgia"/>
                <a:cs typeface="Georgia"/>
              </a:rPr>
              <a:t>C</a:t>
            </a:r>
            <a:r>
              <a:rPr sz="1200" baseline="-10416" dirty="0">
                <a:latin typeface="LM Roman 8"/>
                <a:cs typeface="LM Roman 8"/>
              </a:rPr>
              <a:t>2</a:t>
            </a:r>
            <a:r>
              <a:rPr sz="1200" spc="187" baseline="-10416" dirty="0">
                <a:latin typeface="LM Roman 8"/>
                <a:cs typeface="LM Roman 8"/>
              </a:rPr>
              <a:t> </a:t>
            </a:r>
            <a:r>
              <a:rPr sz="1100" dirty="0">
                <a:latin typeface="LM Roman 10"/>
                <a:cs typeface="LM Roman 10"/>
              </a:rPr>
              <a:t>pairs</a:t>
            </a:r>
            <a:r>
              <a:rPr sz="1100" spc="-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are</a:t>
            </a:r>
            <a:r>
              <a:rPr sz="1100" spc="-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independent</a:t>
            </a:r>
            <a:r>
              <a:rPr sz="1100" spc="-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given</a:t>
            </a:r>
            <a:r>
              <a:rPr sz="1100" spc="-5" dirty="0">
                <a:latin typeface="LM Roman 10"/>
                <a:cs typeface="LM Roman 10"/>
              </a:rPr>
              <a:t> </a:t>
            </a:r>
            <a:r>
              <a:rPr sz="1100" spc="-50" dirty="0">
                <a:latin typeface="LM Roman 10"/>
                <a:cs typeface="LM Roman 10"/>
              </a:rPr>
              <a:t>C</a:t>
            </a:r>
            <a:endParaRPr sz="1100">
              <a:latin typeface="LM Roman 10"/>
              <a:cs typeface="LM Roman 10"/>
            </a:endParaRPr>
          </a:p>
        </p:txBody>
      </p: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4594" y="1894179"/>
            <a:ext cx="63233" cy="63233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44583" y="369201"/>
            <a:ext cx="63233" cy="63233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3212324" y="157948"/>
            <a:ext cx="2268855" cy="535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2600"/>
              </a:lnSpc>
              <a:spcBef>
                <a:spcPts val="55"/>
              </a:spcBef>
            </a:pPr>
            <a:r>
              <a:rPr b="0" spc="-10" dirty="0">
                <a:latin typeface="LM Roman 10"/>
                <a:cs typeface="LM Roman 10"/>
              </a:rPr>
              <a:t>Suppose</a:t>
            </a:r>
            <a:r>
              <a:rPr b="0" spc="-60" dirty="0">
                <a:latin typeface="LM Roman 10"/>
                <a:cs typeface="LM Roman 10"/>
              </a:rPr>
              <a:t> </a:t>
            </a:r>
            <a:r>
              <a:rPr b="0" spc="-20" dirty="0">
                <a:latin typeface="LM Roman 10"/>
                <a:cs typeface="LM Roman 10"/>
              </a:rPr>
              <a:t>we</a:t>
            </a:r>
            <a:r>
              <a:rPr b="0" spc="-55" dirty="0">
                <a:latin typeface="LM Roman 10"/>
                <a:cs typeface="LM Roman 10"/>
              </a:rPr>
              <a:t> </a:t>
            </a:r>
            <a:r>
              <a:rPr b="0" spc="-20" dirty="0">
                <a:latin typeface="LM Roman 10"/>
                <a:cs typeface="LM Roman 10"/>
              </a:rPr>
              <a:t>have</a:t>
            </a:r>
            <a:r>
              <a:rPr b="0" spc="-55" dirty="0">
                <a:latin typeface="LM Roman 10"/>
                <a:cs typeface="LM Roman 10"/>
              </a:rPr>
              <a:t> </a:t>
            </a:r>
            <a:r>
              <a:rPr b="0" i="1" dirty="0">
                <a:latin typeface="Georgia"/>
                <a:cs typeface="Georgia"/>
              </a:rPr>
              <a:t>n</a:t>
            </a:r>
            <a:r>
              <a:rPr b="0" i="1" spc="40" dirty="0">
                <a:latin typeface="Georgia"/>
                <a:cs typeface="Georgia"/>
              </a:rPr>
              <a:t> </a:t>
            </a:r>
            <a:r>
              <a:rPr b="0" dirty="0">
                <a:latin typeface="LM Roman 10"/>
                <a:cs typeface="LM Roman 10"/>
              </a:rPr>
              <a:t>random</a:t>
            </a:r>
            <a:r>
              <a:rPr b="0" spc="-55" dirty="0">
                <a:latin typeface="LM Roman 10"/>
                <a:cs typeface="LM Roman 10"/>
              </a:rPr>
              <a:t> </a:t>
            </a:r>
            <a:r>
              <a:rPr b="0" spc="-10" dirty="0">
                <a:latin typeface="LM Roman 10"/>
                <a:cs typeface="LM Roman 10"/>
              </a:rPr>
              <a:t>variables, </a:t>
            </a:r>
            <a:r>
              <a:rPr b="0" spc="-20" dirty="0">
                <a:latin typeface="LM Roman 10"/>
                <a:cs typeface="LM Roman 10"/>
              </a:rPr>
              <a:t>all</a:t>
            </a:r>
            <a:r>
              <a:rPr b="0" spc="-55" dirty="0">
                <a:latin typeface="LM Roman 10"/>
                <a:cs typeface="LM Roman 10"/>
              </a:rPr>
              <a:t> </a:t>
            </a:r>
            <a:r>
              <a:rPr b="0" spc="-30" dirty="0">
                <a:latin typeface="LM Roman 10"/>
                <a:cs typeface="LM Roman 10"/>
              </a:rPr>
              <a:t>of</a:t>
            </a:r>
            <a:r>
              <a:rPr b="0" spc="-50" dirty="0">
                <a:latin typeface="LM Roman 10"/>
                <a:cs typeface="LM Roman 10"/>
              </a:rPr>
              <a:t> </a:t>
            </a:r>
            <a:r>
              <a:rPr b="0" spc="-25" dirty="0">
                <a:latin typeface="LM Roman 10"/>
                <a:cs typeface="LM Roman 10"/>
              </a:rPr>
              <a:t>which</a:t>
            </a:r>
            <a:r>
              <a:rPr b="0" spc="-55" dirty="0">
                <a:latin typeface="LM Roman 10"/>
                <a:cs typeface="LM Roman 10"/>
              </a:rPr>
              <a:t> </a:t>
            </a:r>
            <a:r>
              <a:rPr b="0" spc="-20" dirty="0">
                <a:latin typeface="LM Roman 10"/>
                <a:cs typeface="LM Roman 10"/>
              </a:rPr>
              <a:t>are</a:t>
            </a:r>
            <a:r>
              <a:rPr b="0" spc="-50" dirty="0">
                <a:latin typeface="LM Roman 10"/>
                <a:cs typeface="LM Roman 10"/>
              </a:rPr>
              <a:t> </a:t>
            </a:r>
            <a:r>
              <a:rPr b="0" spc="-10" dirty="0">
                <a:latin typeface="LM Roman 10"/>
                <a:cs typeface="LM Roman 10"/>
              </a:rPr>
              <a:t>independent</a:t>
            </a:r>
            <a:r>
              <a:rPr b="0" spc="-50" dirty="0">
                <a:latin typeface="LM Roman 10"/>
                <a:cs typeface="LM Roman 10"/>
              </a:rPr>
              <a:t> </a:t>
            </a:r>
            <a:r>
              <a:rPr b="0" spc="-20" dirty="0">
                <a:latin typeface="LM Roman 10"/>
                <a:cs typeface="LM Roman 10"/>
              </a:rPr>
              <a:t>given</a:t>
            </a:r>
            <a:r>
              <a:rPr b="0" spc="-55" dirty="0">
                <a:latin typeface="LM Roman 10"/>
                <a:cs typeface="LM Roman 10"/>
              </a:rPr>
              <a:t> </a:t>
            </a:r>
            <a:r>
              <a:rPr b="0" spc="-25" dirty="0">
                <a:latin typeface="LM Roman 10"/>
                <a:cs typeface="LM Roman 10"/>
              </a:rPr>
              <a:t>an- </a:t>
            </a:r>
            <a:r>
              <a:rPr b="0" dirty="0">
                <a:latin typeface="LM Roman 10"/>
                <a:cs typeface="LM Roman 10"/>
              </a:rPr>
              <a:t>other</a:t>
            </a:r>
            <a:r>
              <a:rPr b="0" spc="-35" dirty="0">
                <a:latin typeface="LM Roman 10"/>
                <a:cs typeface="LM Roman 10"/>
              </a:rPr>
              <a:t> </a:t>
            </a:r>
            <a:r>
              <a:rPr b="0" dirty="0">
                <a:latin typeface="LM Roman 10"/>
                <a:cs typeface="LM Roman 10"/>
              </a:rPr>
              <a:t>random</a:t>
            </a:r>
            <a:r>
              <a:rPr b="0" spc="-35" dirty="0">
                <a:latin typeface="LM Roman 10"/>
                <a:cs typeface="LM Roman 10"/>
              </a:rPr>
              <a:t> </a:t>
            </a:r>
            <a:r>
              <a:rPr b="0" spc="-10" dirty="0">
                <a:latin typeface="LM Roman 10"/>
                <a:cs typeface="LM Roman 10"/>
              </a:rPr>
              <a:t>variable</a:t>
            </a:r>
            <a:r>
              <a:rPr b="0" spc="-30" dirty="0">
                <a:latin typeface="LM Roman 10"/>
                <a:cs typeface="LM Roman 10"/>
              </a:rPr>
              <a:t> </a:t>
            </a:r>
            <a:r>
              <a:rPr b="0" i="1" spc="10" dirty="0">
                <a:latin typeface="Georgia"/>
                <a:cs typeface="Georgia"/>
              </a:rPr>
              <a:t>C</a:t>
            </a:r>
          </a:p>
        </p:txBody>
      </p:sp>
      <p:pic>
        <p:nvPicPr>
          <p:cNvPr id="19" name="object 1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44583" y="923391"/>
            <a:ext cx="63233" cy="63233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3264395" y="837906"/>
            <a:ext cx="21647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LM Roman 10"/>
                <a:cs typeface="LM Roman 10"/>
              </a:rPr>
              <a:t>The</a:t>
            </a:r>
            <a:r>
              <a:rPr sz="1100" spc="-5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joint</a:t>
            </a:r>
            <a:r>
              <a:rPr sz="1100" spc="-5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distribution</a:t>
            </a:r>
            <a:r>
              <a:rPr sz="1100" spc="-5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factorizes</a:t>
            </a:r>
            <a:r>
              <a:rPr sz="1100" spc="-55" dirty="0">
                <a:latin typeface="LM Roman 10"/>
                <a:cs typeface="LM Roman 10"/>
              </a:rPr>
              <a:t> </a:t>
            </a:r>
            <a:r>
              <a:rPr sz="1100" spc="-25" dirty="0">
                <a:latin typeface="LM Roman 10"/>
                <a:cs typeface="LM Roman 10"/>
              </a:rPr>
              <a:t>as,</a:t>
            </a:r>
            <a:endParaRPr sz="1100">
              <a:latin typeface="LM Roman 10"/>
              <a:cs typeface="LM Roman 1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244189" y="1105380"/>
            <a:ext cx="2181860" cy="80772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1100" i="1" spc="10" dirty="0">
                <a:latin typeface="Georgia"/>
                <a:cs typeface="Georgia"/>
              </a:rPr>
              <a:t>P</a:t>
            </a:r>
            <a:r>
              <a:rPr sz="1100" i="1" spc="-100" dirty="0">
                <a:latin typeface="Georgia"/>
                <a:cs typeface="Georgia"/>
              </a:rPr>
              <a:t> </a:t>
            </a:r>
            <a:r>
              <a:rPr sz="1100" spc="10" dirty="0">
                <a:latin typeface="LM Roman 10"/>
                <a:cs typeface="LM Roman 10"/>
              </a:rPr>
              <a:t>(</a:t>
            </a:r>
            <a:r>
              <a:rPr sz="1100" i="1" spc="10" dirty="0">
                <a:latin typeface="Georgia"/>
                <a:cs typeface="Georgia"/>
              </a:rPr>
              <a:t>C,</a:t>
            </a:r>
            <a:r>
              <a:rPr sz="1100" i="1" spc="-65" dirty="0">
                <a:latin typeface="Georgia"/>
                <a:cs typeface="Georgia"/>
              </a:rPr>
              <a:t> </a:t>
            </a:r>
            <a:r>
              <a:rPr sz="1100" i="1" spc="50" dirty="0">
                <a:latin typeface="Georgia"/>
                <a:cs typeface="Georgia"/>
              </a:rPr>
              <a:t>X</a:t>
            </a:r>
            <a:r>
              <a:rPr sz="1200" spc="75" baseline="-10416" dirty="0">
                <a:latin typeface="LM Roman 8"/>
                <a:cs typeface="LM Roman 8"/>
              </a:rPr>
              <a:t>1</a:t>
            </a:r>
            <a:r>
              <a:rPr sz="1100" i="1" spc="50" dirty="0">
                <a:latin typeface="Georgia"/>
                <a:cs typeface="Georgia"/>
              </a:rPr>
              <a:t>,</a:t>
            </a:r>
            <a:r>
              <a:rPr sz="1100" i="1" spc="-65" dirty="0">
                <a:latin typeface="Georgia"/>
                <a:cs typeface="Georgia"/>
              </a:rPr>
              <a:t> </a:t>
            </a:r>
            <a:r>
              <a:rPr sz="1100" i="1" dirty="0">
                <a:latin typeface="Georgia"/>
                <a:cs typeface="Georgia"/>
              </a:rPr>
              <a:t>...,</a:t>
            </a:r>
            <a:r>
              <a:rPr sz="1100" i="1" spc="-65" dirty="0">
                <a:latin typeface="Georgia"/>
                <a:cs typeface="Georgia"/>
              </a:rPr>
              <a:t> </a:t>
            </a:r>
            <a:r>
              <a:rPr sz="1100" i="1" spc="60" dirty="0">
                <a:latin typeface="Georgia"/>
                <a:cs typeface="Georgia"/>
              </a:rPr>
              <a:t>X</a:t>
            </a:r>
            <a:r>
              <a:rPr sz="1200" i="1" spc="89" baseline="-10416" dirty="0">
                <a:latin typeface="Georgia"/>
                <a:cs typeface="Georgia"/>
              </a:rPr>
              <a:t>n</a:t>
            </a:r>
            <a:r>
              <a:rPr sz="1100" spc="60" dirty="0">
                <a:latin typeface="LM Roman 10"/>
                <a:cs typeface="LM Roman 10"/>
              </a:rPr>
              <a:t>)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spc="10" dirty="0">
                <a:latin typeface="LM Roman 10"/>
                <a:cs typeface="LM Roman 10"/>
              </a:rPr>
              <a:t>=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i="1" spc="10" dirty="0">
                <a:latin typeface="Georgia"/>
                <a:cs typeface="Georgia"/>
              </a:rPr>
              <a:t>P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10" dirty="0">
                <a:latin typeface="LM Roman 10"/>
                <a:cs typeface="LM Roman 10"/>
              </a:rPr>
              <a:t>(</a:t>
            </a:r>
            <a:r>
              <a:rPr sz="1100" i="1" spc="10" dirty="0">
                <a:latin typeface="Georgia"/>
                <a:cs typeface="Georgia"/>
              </a:rPr>
              <a:t>C</a:t>
            </a:r>
            <a:r>
              <a:rPr sz="1100" spc="10" dirty="0">
                <a:latin typeface="LM Roman 10"/>
                <a:cs typeface="LM Roman 10"/>
              </a:rPr>
              <a:t>)</a:t>
            </a:r>
            <a:r>
              <a:rPr sz="1100" i="1" spc="10" dirty="0">
                <a:latin typeface="Georgia"/>
                <a:cs typeface="Georgia"/>
              </a:rPr>
              <a:t>P</a:t>
            </a:r>
            <a:r>
              <a:rPr sz="1100" i="1" spc="-100" dirty="0">
                <a:latin typeface="Georgia"/>
                <a:cs typeface="Georgia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(</a:t>
            </a:r>
            <a:r>
              <a:rPr sz="1100" i="1" spc="-10" dirty="0">
                <a:latin typeface="Georgia"/>
                <a:cs typeface="Georgia"/>
              </a:rPr>
              <a:t>X</a:t>
            </a:r>
            <a:r>
              <a:rPr sz="1200" spc="-15" baseline="-10416" dirty="0">
                <a:latin typeface="LM Roman 8"/>
                <a:cs typeface="LM Roman 8"/>
              </a:rPr>
              <a:t>1</a:t>
            </a:r>
            <a:r>
              <a:rPr sz="1100" i="1" spc="-10" dirty="0">
                <a:latin typeface="DejaVu Sans Condensed"/>
                <a:cs typeface="DejaVu Sans Condensed"/>
              </a:rPr>
              <a:t>|</a:t>
            </a:r>
            <a:r>
              <a:rPr sz="1100" i="1" spc="-10" dirty="0">
                <a:latin typeface="Georgia"/>
                <a:cs typeface="Georgia"/>
              </a:rPr>
              <a:t>C</a:t>
            </a:r>
            <a:r>
              <a:rPr sz="1100" spc="-10" dirty="0">
                <a:latin typeface="LM Roman 10"/>
                <a:cs typeface="LM Roman 10"/>
              </a:rPr>
              <a:t>)</a:t>
            </a:r>
            <a:endParaRPr sz="1100">
              <a:latin typeface="LM Roman 10"/>
              <a:cs typeface="LM Roman 10"/>
            </a:endParaRPr>
          </a:p>
          <a:p>
            <a:pPr marL="1016635">
              <a:lnSpc>
                <a:spcPct val="100000"/>
              </a:lnSpc>
              <a:spcBef>
                <a:spcPts val="334"/>
              </a:spcBef>
            </a:pPr>
            <a:r>
              <a:rPr sz="1100" i="1" spc="20" dirty="0">
                <a:latin typeface="Georgia"/>
                <a:cs typeface="Georgia"/>
              </a:rPr>
              <a:t>P</a:t>
            </a:r>
            <a:r>
              <a:rPr sz="1100" i="1" spc="-60" dirty="0">
                <a:latin typeface="Georgia"/>
                <a:cs typeface="Georgia"/>
              </a:rPr>
              <a:t> </a:t>
            </a:r>
            <a:r>
              <a:rPr sz="1100" spc="20" dirty="0">
                <a:latin typeface="LM Roman 10"/>
                <a:cs typeface="LM Roman 10"/>
              </a:rPr>
              <a:t>(</a:t>
            </a:r>
            <a:r>
              <a:rPr sz="1100" i="1" spc="20" dirty="0">
                <a:latin typeface="Georgia"/>
                <a:cs typeface="Georgia"/>
              </a:rPr>
              <a:t>X</a:t>
            </a:r>
            <a:r>
              <a:rPr sz="1200" spc="30" baseline="-10416" dirty="0">
                <a:latin typeface="LM Roman 8"/>
                <a:cs typeface="LM Roman 8"/>
              </a:rPr>
              <a:t>2</a:t>
            </a:r>
            <a:r>
              <a:rPr sz="1100" i="1" spc="20" dirty="0">
                <a:latin typeface="DejaVu Sans Condensed"/>
                <a:cs typeface="DejaVu Sans Condensed"/>
              </a:rPr>
              <a:t>|</a:t>
            </a:r>
            <a:r>
              <a:rPr sz="1100" i="1" spc="20" dirty="0">
                <a:latin typeface="Georgia"/>
                <a:cs typeface="Georgia"/>
              </a:rPr>
              <a:t>X</a:t>
            </a:r>
            <a:r>
              <a:rPr sz="1200" spc="30" baseline="-10416" dirty="0">
                <a:latin typeface="LM Roman 8"/>
                <a:cs typeface="LM Roman 8"/>
              </a:rPr>
              <a:t>1</a:t>
            </a:r>
            <a:r>
              <a:rPr sz="1100" i="1" spc="20" dirty="0">
                <a:latin typeface="Georgia"/>
                <a:cs typeface="Georgia"/>
              </a:rPr>
              <a:t>,</a:t>
            </a:r>
            <a:r>
              <a:rPr sz="1100" i="1" spc="-10" dirty="0">
                <a:latin typeface="Georgia"/>
                <a:cs typeface="Georgia"/>
              </a:rPr>
              <a:t> </a:t>
            </a:r>
            <a:r>
              <a:rPr sz="1100" i="1" spc="40" dirty="0">
                <a:latin typeface="Georgia"/>
                <a:cs typeface="Georgia"/>
              </a:rPr>
              <a:t>C</a:t>
            </a:r>
            <a:r>
              <a:rPr sz="1100" spc="40" dirty="0">
                <a:latin typeface="LM Roman 10"/>
                <a:cs typeface="LM Roman 10"/>
              </a:rPr>
              <a:t>)</a:t>
            </a:r>
            <a:endParaRPr sz="1100">
              <a:latin typeface="LM Roman 10"/>
              <a:cs typeface="LM Roman 10"/>
            </a:endParaRPr>
          </a:p>
          <a:p>
            <a:pPr marL="1016635">
              <a:lnSpc>
                <a:spcPct val="100000"/>
              </a:lnSpc>
              <a:spcBef>
                <a:spcPts val="330"/>
              </a:spcBef>
            </a:pPr>
            <a:r>
              <a:rPr sz="1100" i="1" spc="20" dirty="0">
                <a:latin typeface="Georgia"/>
                <a:cs typeface="Georgia"/>
              </a:rPr>
              <a:t>P</a:t>
            </a:r>
            <a:r>
              <a:rPr sz="1100" i="1" spc="-75" dirty="0">
                <a:latin typeface="Georgia"/>
                <a:cs typeface="Georgia"/>
              </a:rPr>
              <a:t> </a:t>
            </a:r>
            <a:r>
              <a:rPr sz="1100" spc="20" dirty="0">
                <a:latin typeface="LM Roman 10"/>
                <a:cs typeface="LM Roman 10"/>
              </a:rPr>
              <a:t>(</a:t>
            </a:r>
            <a:r>
              <a:rPr sz="1100" i="1" spc="20" dirty="0">
                <a:latin typeface="Georgia"/>
                <a:cs typeface="Georgia"/>
              </a:rPr>
              <a:t>X</a:t>
            </a:r>
            <a:r>
              <a:rPr sz="1200" spc="30" baseline="-10416" dirty="0">
                <a:latin typeface="LM Roman 8"/>
                <a:cs typeface="LM Roman 8"/>
              </a:rPr>
              <a:t>3</a:t>
            </a:r>
            <a:r>
              <a:rPr sz="1100" i="1" spc="20" dirty="0">
                <a:latin typeface="DejaVu Sans Condensed"/>
                <a:cs typeface="DejaVu Sans Condensed"/>
              </a:rPr>
              <a:t>|</a:t>
            </a:r>
            <a:r>
              <a:rPr sz="1100" i="1" spc="20" dirty="0">
                <a:latin typeface="Georgia"/>
                <a:cs typeface="Georgia"/>
              </a:rPr>
              <a:t>X</a:t>
            </a:r>
            <a:r>
              <a:rPr sz="1200" spc="30" baseline="-10416" dirty="0">
                <a:latin typeface="LM Roman 8"/>
                <a:cs typeface="LM Roman 8"/>
              </a:rPr>
              <a:t>2</a:t>
            </a:r>
            <a:r>
              <a:rPr sz="1100" i="1" spc="20" dirty="0">
                <a:latin typeface="Georgia"/>
                <a:cs typeface="Georgia"/>
              </a:rPr>
              <a:t>,</a:t>
            </a:r>
            <a:r>
              <a:rPr sz="1100" i="1" spc="-40" dirty="0">
                <a:latin typeface="Georgia"/>
                <a:cs typeface="Georgia"/>
              </a:rPr>
              <a:t> </a:t>
            </a:r>
            <a:r>
              <a:rPr sz="1100" i="1" spc="50" dirty="0">
                <a:latin typeface="Georgia"/>
                <a:cs typeface="Georgia"/>
              </a:rPr>
              <a:t>X</a:t>
            </a:r>
            <a:r>
              <a:rPr sz="1200" spc="75" baseline="-10416" dirty="0">
                <a:latin typeface="LM Roman 8"/>
                <a:cs typeface="LM Roman 8"/>
              </a:rPr>
              <a:t>1</a:t>
            </a:r>
            <a:r>
              <a:rPr sz="1100" i="1" spc="50" dirty="0">
                <a:latin typeface="Georgia"/>
                <a:cs typeface="Georgia"/>
              </a:rPr>
              <a:t>,</a:t>
            </a:r>
            <a:r>
              <a:rPr sz="1100" i="1" spc="-35" dirty="0">
                <a:latin typeface="Georgia"/>
                <a:cs typeface="Georgia"/>
              </a:rPr>
              <a:t> </a:t>
            </a:r>
            <a:r>
              <a:rPr sz="1100" i="1" spc="-20" dirty="0">
                <a:latin typeface="Georgia"/>
                <a:cs typeface="Georgia"/>
              </a:rPr>
              <a:t>C</a:t>
            </a:r>
            <a:r>
              <a:rPr sz="1100" spc="-20" dirty="0">
                <a:latin typeface="LM Roman 10"/>
                <a:cs typeface="LM Roman 10"/>
              </a:rPr>
              <a:t>)</a:t>
            </a:r>
            <a:r>
              <a:rPr sz="1100" i="1" spc="-20" dirty="0">
                <a:latin typeface="Georgia"/>
                <a:cs typeface="Georgia"/>
              </a:rPr>
              <a:t>...</a:t>
            </a:r>
            <a:endParaRPr sz="1100">
              <a:latin typeface="Georgia"/>
              <a:cs typeface="Georgia"/>
            </a:endParaRPr>
          </a:p>
          <a:p>
            <a:pPr marR="502920" algn="r">
              <a:lnSpc>
                <a:spcPct val="100000"/>
              </a:lnSpc>
              <a:spcBef>
                <a:spcPts val="240"/>
              </a:spcBef>
            </a:pPr>
            <a:r>
              <a:rPr sz="800" i="1" spc="-50" dirty="0">
                <a:latin typeface="Georgia"/>
                <a:cs typeface="Georgia"/>
              </a:rPr>
              <a:t>n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780889" y="1770454"/>
            <a:ext cx="2025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710" dirty="0">
                <a:latin typeface="Trebuchet MS"/>
                <a:cs typeface="Trebuchet MS"/>
              </a:rPr>
              <a:t>Y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26295" y="2105607"/>
            <a:ext cx="1768475" cy="424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7780" algn="r">
              <a:lnSpc>
                <a:spcPct val="100000"/>
              </a:lnSpc>
              <a:spcBef>
                <a:spcPts val="95"/>
              </a:spcBef>
            </a:pPr>
            <a:r>
              <a:rPr sz="800" i="1" spc="-25" dirty="0">
                <a:latin typeface="Georgia"/>
                <a:cs typeface="Georgia"/>
              </a:rPr>
              <a:t>i</a:t>
            </a:r>
            <a:r>
              <a:rPr sz="800" spc="-25" dirty="0">
                <a:latin typeface="LM Roman 8"/>
                <a:cs typeface="LM Roman 8"/>
              </a:rPr>
              <a:t>=1</a:t>
            </a:r>
            <a:endParaRPr sz="800">
              <a:latin typeface="LM Roman 8"/>
              <a:cs typeface="LM Roman 8"/>
            </a:endParaRPr>
          </a:p>
          <a:p>
            <a:pPr marL="50800">
              <a:lnSpc>
                <a:spcPct val="100000"/>
              </a:lnSpc>
              <a:spcBef>
                <a:spcPts val="865"/>
              </a:spcBef>
            </a:pPr>
            <a:r>
              <a:rPr sz="1100" dirty="0">
                <a:latin typeface="LM Roman 10"/>
                <a:cs typeface="LM Roman 10"/>
              </a:rPr>
              <a:t>since</a:t>
            </a:r>
            <a:r>
              <a:rPr sz="1100" spc="-20" dirty="0">
                <a:latin typeface="LM Roman 10"/>
                <a:cs typeface="LM Roman 10"/>
              </a:rPr>
              <a:t> </a:t>
            </a:r>
            <a:r>
              <a:rPr sz="1100" i="1" spc="80" dirty="0">
                <a:latin typeface="Georgia"/>
                <a:cs typeface="Georgia"/>
              </a:rPr>
              <a:t>X</a:t>
            </a:r>
            <a:r>
              <a:rPr sz="1200" i="1" spc="120" baseline="-10416" dirty="0">
                <a:latin typeface="Georgia"/>
                <a:cs typeface="Georgia"/>
              </a:rPr>
              <a:t>i</a:t>
            </a:r>
            <a:r>
              <a:rPr sz="1200" i="1" spc="202" baseline="-10416" dirty="0">
                <a:latin typeface="Georgia"/>
                <a:cs typeface="Georgia"/>
              </a:rPr>
              <a:t> </a:t>
            </a:r>
            <a:r>
              <a:rPr sz="1100" i="1" dirty="0">
                <a:latin typeface="DejaVu Sans Condensed"/>
                <a:cs typeface="DejaVu Sans Condensed"/>
              </a:rPr>
              <a:t>⊥</a:t>
            </a:r>
            <a:r>
              <a:rPr sz="1100" i="1" spc="-30" dirty="0">
                <a:latin typeface="DejaVu Sans Condensed"/>
                <a:cs typeface="DejaVu Sans Condensed"/>
              </a:rPr>
              <a:t> </a:t>
            </a:r>
            <a:r>
              <a:rPr sz="1100" i="1" spc="60" dirty="0">
                <a:latin typeface="Georgia"/>
                <a:cs typeface="Georgia"/>
              </a:rPr>
              <a:t>X</a:t>
            </a:r>
            <a:r>
              <a:rPr sz="1200" i="1" spc="89" baseline="-10416" dirty="0">
                <a:latin typeface="Georgia"/>
                <a:cs typeface="Georgia"/>
              </a:rPr>
              <a:t>j</a:t>
            </a:r>
            <a:r>
              <a:rPr sz="1100" i="1" spc="60" dirty="0">
                <a:latin typeface="DejaVu Sans Condensed"/>
                <a:cs typeface="DejaVu Sans Condensed"/>
              </a:rPr>
              <a:t>|</a:t>
            </a:r>
            <a:r>
              <a:rPr sz="1100" i="1" spc="60" dirty="0">
                <a:latin typeface="Georgia"/>
                <a:cs typeface="Georgia"/>
              </a:rPr>
              <a:t>C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257863" y="1960180"/>
            <a:ext cx="6223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Georgia"/>
                <a:cs typeface="Georgia"/>
              </a:rPr>
              <a:t>i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86681" y="1902077"/>
            <a:ext cx="12407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06755" algn="l"/>
              </a:tabLst>
            </a:pPr>
            <a:r>
              <a:rPr sz="1100" dirty="0">
                <a:latin typeface="LM Roman 10"/>
                <a:cs typeface="LM Roman 10"/>
              </a:rPr>
              <a:t>=</a:t>
            </a:r>
            <a:r>
              <a:rPr sz="1100" spc="-60" dirty="0">
                <a:latin typeface="LM Roman 10"/>
                <a:cs typeface="LM Roman 10"/>
              </a:rPr>
              <a:t> </a:t>
            </a:r>
            <a:r>
              <a:rPr sz="1100" i="1" dirty="0">
                <a:latin typeface="Georgia"/>
                <a:cs typeface="Georgia"/>
              </a:rPr>
              <a:t>P</a:t>
            </a:r>
            <a:r>
              <a:rPr sz="1100" i="1" spc="-110" dirty="0">
                <a:latin typeface="Georgia"/>
                <a:cs typeface="Georgia"/>
              </a:rPr>
              <a:t> </a:t>
            </a:r>
            <a:r>
              <a:rPr sz="1100" spc="-25" dirty="0">
                <a:latin typeface="LM Roman 10"/>
                <a:cs typeface="LM Roman 10"/>
              </a:rPr>
              <a:t>(</a:t>
            </a:r>
            <a:r>
              <a:rPr sz="1100" i="1" spc="-25" dirty="0">
                <a:latin typeface="Georgia"/>
                <a:cs typeface="Georgia"/>
              </a:rPr>
              <a:t>C</a:t>
            </a:r>
            <a:r>
              <a:rPr sz="1100" spc="-25" dirty="0">
                <a:latin typeface="LM Roman 10"/>
                <a:cs typeface="LM Roman 10"/>
              </a:rPr>
              <a:t>)</a:t>
            </a:r>
            <a:r>
              <a:rPr sz="1100" dirty="0">
                <a:latin typeface="LM Roman 10"/>
                <a:cs typeface="LM Roman 10"/>
              </a:rPr>
              <a:t>	</a:t>
            </a:r>
            <a:r>
              <a:rPr sz="1100" i="1" dirty="0">
                <a:latin typeface="Georgia"/>
                <a:cs typeface="Georgia"/>
              </a:rPr>
              <a:t>P</a:t>
            </a:r>
            <a:r>
              <a:rPr sz="1100" i="1" spc="-110" dirty="0">
                <a:latin typeface="Georgia"/>
                <a:cs typeface="Georgia"/>
              </a:rPr>
              <a:t> </a:t>
            </a:r>
            <a:r>
              <a:rPr sz="1100" spc="50" dirty="0">
                <a:latin typeface="LM Roman 10"/>
                <a:cs typeface="LM Roman 10"/>
              </a:rPr>
              <a:t>(</a:t>
            </a:r>
            <a:r>
              <a:rPr sz="1100" i="1" spc="50" dirty="0">
                <a:latin typeface="Georgia"/>
                <a:cs typeface="Georgia"/>
              </a:rPr>
              <a:t>X</a:t>
            </a:r>
            <a:r>
              <a:rPr sz="1100" i="1" spc="90" dirty="0">
                <a:latin typeface="Georgia"/>
                <a:cs typeface="Georgia"/>
              </a:rPr>
              <a:t> </a:t>
            </a:r>
            <a:r>
              <a:rPr sz="1100" i="1" spc="-25" dirty="0">
                <a:latin typeface="DejaVu Sans Condensed"/>
                <a:cs typeface="DejaVu Sans Condensed"/>
              </a:rPr>
              <a:t>|</a:t>
            </a:r>
            <a:r>
              <a:rPr sz="1100" i="1" spc="-25" dirty="0">
                <a:latin typeface="Georgia"/>
                <a:cs typeface="Georgia"/>
              </a:rPr>
              <a:t>C</a:t>
            </a:r>
            <a:r>
              <a:rPr sz="1100" spc="-25" dirty="0">
                <a:latin typeface="LM Roman 10"/>
                <a:cs typeface="LM Roman 10"/>
              </a:rPr>
              <a:t>)</a:t>
            </a:r>
            <a:endParaRPr sz="1100">
              <a:latin typeface="LM Roman 10"/>
              <a:cs typeface="LM Roman 10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0" y="3121507"/>
            <a:ext cx="5760085" cy="118745"/>
            <a:chOff x="0" y="3121507"/>
            <a:chExt cx="5760085" cy="118745"/>
          </a:xfrm>
        </p:grpSpPr>
        <p:sp>
          <p:nvSpPr>
            <p:cNvPr id="27" name="object 27"/>
            <p:cNvSpPr/>
            <p:nvPr/>
          </p:nvSpPr>
          <p:spPr>
            <a:xfrm>
              <a:off x="0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880004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10" dirty="0"/>
              <a:t>19</a:t>
            </a:fld>
            <a:r>
              <a:rPr spc="-10" dirty="0"/>
              <a:t>/86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Mitesh</a:t>
            </a:r>
            <a:r>
              <a:rPr spc="-10" dirty="0"/>
              <a:t> </a:t>
            </a:r>
            <a:r>
              <a:rPr dirty="0"/>
              <a:t>M.</a:t>
            </a:r>
            <a:r>
              <a:rPr spc="-10" dirty="0"/>
              <a:t> Khapra</a:t>
            </a:r>
          </a:p>
        </p:txBody>
      </p:sp>
      <p:sp>
        <p:nvSpPr>
          <p:cNvPr id="31" name="object 3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CS7015</a:t>
            </a:r>
            <a:r>
              <a:rPr spc="-10" dirty="0"/>
              <a:t> </a:t>
            </a:r>
            <a:r>
              <a:rPr dirty="0"/>
              <a:t>(Deep</a:t>
            </a:r>
            <a:r>
              <a:rPr spc="-5" dirty="0"/>
              <a:t> </a:t>
            </a:r>
            <a:r>
              <a:rPr dirty="0"/>
              <a:t>Learning)</a:t>
            </a:r>
            <a:r>
              <a:rPr spc="-5" dirty="0"/>
              <a:t> </a:t>
            </a:r>
            <a:r>
              <a:rPr dirty="0"/>
              <a:t>:</a:t>
            </a:r>
            <a:r>
              <a:rPr spc="75" dirty="0"/>
              <a:t> </a:t>
            </a:r>
            <a:r>
              <a:rPr dirty="0"/>
              <a:t>Lecture</a:t>
            </a:r>
            <a:r>
              <a:rPr spc="-5" dirty="0"/>
              <a:t> </a:t>
            </a:r>
            <a:r>
              <a:rPr spc="-2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3996" y="1037268"/>
            <a:ext cx="432434" cy="432434"/>
          </a:xfrm>
          <a:custGeom>
            <a:avLst/>
            <a:gdLst/>
            <a:ahLst/>
            <a:cxnLst/>
            <a:rect l="l" t="t" r="r" b="b"/>
            <a:pathLst>
              <a:path w="432434" h="432434">
                <a:moveTo>
                  <a:pt x="432009" y="216005"/>
                </a:moveTo>
                <a:lnTo>
                  <a:pt x="426304" y="166477"/>
                </a:lnTo>
                <a:lnTo>
                  <a:pt x="410054" y="121011"/>
                </a:lnTo>
                <a:lnTo>
                  <a:pt x="384555" y="80904"/>
                </a:lnTo>
                <a:lnTo>
                  <a:pt x="351104" y="47453"/>
                </a:lnTo>
                <a:lnTo>
                  <a:pt x="310998" y="21954"/>
                </a:lnTo>
                <a:lnTo>
                  <a:pt x="265532" y="5704"/>
                </a:lnTo>
                <a:lnTo>
                  <a:pt x="216004" y="0"/>
                </a:lnTo>
                <a:lnTo>
                  <a:pt x="166475" y="5704"/>
                </a:lnTo>
                <a:lnTo>
                  <a:pt x="121010" y="21954"/>
                </a:lnTo>
                <a:lnTo>
                  <a:pt x="80903" y="47453"/>
                </a:lnTo>
                <a:lnTo>
                  <a:pt x="47453" y="80904"/>
                </a:lnTo>
                <a:lnTo>
                  <a:pt x="21954" y="121011"/>
                </a:lnTo>
                <a:lnTo>
                  <a:pt x="5704" y="166477"/>
                </a:lnTo>
                <a:lnTo>
                  <a:pt x="0" y="216005"/>
                </a:lnTo>
                <a:lnTo>
                  <a:pt x="5704" y="265533"/>
                </a:lnTo>
                <a:lnTo>
                  <a:pt x="21954" y="310999"/>
                </a:lnTo>
                <a:lnTo>
                  <a:pt x="47453" y="351105"/>
                </a:lnTo>
                <a:lnTo>
                  <a:pt x="80903" y="384556"/>
                </a:lnTo>
                <a:lnTo>
                  <a:pt x="121010" y="410054"/>
                </a:lnTo>
                <a:lnTo>
                  <a:pt x="166475" y="426304"/>
                </a:lnTo>
                <a:lnTo>
                  <a:pt x="216004" y="432009"/>
                </a:lnTo>
                <a:lnTo>
                  <a:pt x="265532" y="426304"/>
                </a:lnTo>
                <a:lnTo>
                  <a:pt x="310998" y="410054"/>
                </a:lnTo>
                <a:lnTo>
                  <a:pt x="351104" y="384556"/>
                </a:lnTo>
                <a:lnTo>
                  <a:pt x="384555" y="351105"/>
                </a:lnTo>
                <a:lnTo>
                  <a:pt x="410054" y="310999"/>
                </a:lnTo>
                <a:lnTo>
                  <a:pt x="426304" y="265533"/>
                </a:lnTo>
                <a:lnTo>
                  <a:pt x="432009" y="21600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72004" y="785266"/>
            <a:ext cx="432434" cy="432434"/>
          </a:xfrm>
          <a:custGeom>
            <a:avLst/>
            <a:gdLst/>
            <a:ahLst/>
            <a:cxnLst/>
            <a:rect l="l" t="t" r="r" b="b"/>
            <a:pathLst>
              <a:path w="432435" h="432434">
                <a:moveTo>
                  <a:pt x="432009" y="216005"/>
                </a:moveTo>
                <a:lnTo>
                  <a:pt x="426304" y="166477"/>
                </a:lnTo>
                <a:lnTo>
                  <a:pt x="410054" y="121012"/>
                </a:lnTo>
                <a:lnTo>
                  <a:pt x="384556" y="80905"/>
                </a:lnTo>
                <a:lnTo>
                  <a:pt x="351105" y="47454"/>
                </a:lnTo>
                <a:lnTo>
                  <a:pt x="310998" y="21955"/>
                </a:lnTo>
                <a:lnTo>
                  <a:pt x="265532" y="5704"/>
                </a:lnTo>
                <a:lnTo>
                  <a:pt x="216004" y="0"/>
                </a:lnTo>
                <a:lnTo>
                  <a:pt x="166475" y="5704"/>
                </a:lnTo>
                <a:lnTo>
                  <a:pt x="121010" y="21955"/>
                </a:lnTo>
                <a:lnTo>
                  <a:pt x="80903" y="47454"/>
                </a:lnTo>
                <a:lnTo>
                  <a:pt x="47453" y="80905"/>
                </a:lnTo>
                <a:lnTo>
                  <a:pt x="21954" y="121012"/>
                </a:lnTo>
                <a:lnTo>
                  <a:pt x="5704" y="166477"/>
                </a:lnTo>
                <a:lnTo>
                  <a:pt x="0" y="216005"/>
                </a:lnTo>
                <a:lnTo>
                  <a:pt x="5704" y="265533"/>
                </a:lnTo>
                <a:lnTo>
                  <a:pt x="21954" y="310999"/>
                </a:lnTo>
                <a:lnTo>
                  <a:pt x="47453" y="351106"/>
                </a:lnTo>
                <a:lnTo>
                  <a:pt x="80903" y="384557"/>
                </a:lnTo>
                <a:lnTo>
                  <a:pt x="121010" y="410055"/>
                </a:lnTo>
                <a:lnTo>
                  <a:pt x="166475" y="426306"/>
                </a:lnTo>
                <a:lnTo>
                  <a:pt x="216004" y="432010"/>
                </a:lnTo>
                <a:lnTo>
                  <a:pt x="265532" y="426306"/>
                </a:lnTo>
                <a:lnTo>
                  <a:pt x="310998" y="410055"/>
                </a:lnTo>
                <a:lnTo>
                  <a:pt x="351105" y="384557"/>
                </a:lnTo>
                <a:lnTo>
                  <a:pt x="384556" y="351106"/>
                </a:lnTo>
                <a:lnTo>
                  <a:pt x="410054" y="310999"/>
                </a:lnTo>
                <a:lnTo>
                  <a:pt x="426304" y="265533"/>
                </a:lnTo>
                <a:lnTo>
                  <a:pt x="432009" y="21600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64002" y="1325274"/>
            <a:ext cx="432434" cy="432434"/>
          </a:xfrm>
          <a:custGeom>
            <a:avLst/>
            <a:gdLst/>
            <a:ahLst/>
            <a:cxnLst/>
            <a:rect l="l" t="t" r="r" b="b"/>
            <a:pathLst>
              <a:path w="432435" h="432435">
                <a:moveTo>
                  <a:pt x="432009" y="216004"/>
                </a:moveTo>
                <a:lnTo>
                  <a:pt x="426304" y="166475"/>
                </a:lnTo>
                <a:lnTo>
                  <a:pt x="410054" y="121010"/>
                </a:lnTo>
                <a:lnTo>
                  <a:pt x="384555" y="80903"/>
                </a:lnTo>
                <a:lnTo>
                  <a:pt x="351104" y="47453"/>
                </a:lnTo>
                <a:lnTo>
                  <a:pt x="310998" y="21954"/>
                </a:lnTo>
                <a:lnTo>
                  <a:pt x="265532" y="5704"/>
                </a:lnTo>
                <a:lnTo>
                  <a:pt x="216004" y="0"/>
                </a:lnTo>
                <a:lnTo>
                  <a:pt x="166475" y="5704"/>
                </a:lnTo>
                <a:lnTo>
                  <a:pt x="121010" y="21954"/>
                </a:lnTo>
                <a:lnTo>
                  <a:pt x="80903" y="47453"/>
                </a:lnTo>
                <a:lnTo>
                  <a:pt x="47453" y="80903"/>
                </a:lnTo>
                <a:lnTo>
                  <a:pt x="21954" y="121010"/>
                </a:lnTo>
                <a:lnTo>
                  <a:pt x="5704" y="166475"/>
                </a:lnTo>
                <a:lnTo>
                  <a:pt x="0" y="216004"/>
                </a:lnTo>
                <a:lnTo>
                  <a:pt x="5704" y="265532"/>
                </a:lnTo>
                <a:lnTo>
                  <a:pt x="21954" y="310998"/>
                </a:lnTo>
                <a:lnTo>
                  <a:pt x="47453" y="351104"/>
                </a:lnTo>
                <a:lnTo>
                  <a:pt x="80903" y="384555"/>
                </a:lnTo>
                <a:lnTo>
                  <a:pt x="121010" y="410054"/>
                </a:lnTo>
                <a:lnTo>
                  <a:pt x="166475" y="426304"/>
                </a:lnTo>
                <a:lnTo>
                  <a:pt x="216004" y="432009"/>
                </a:lnTo>
                <a:lnTo>
                  <a:pt x="265532" y="426304"/>
                </a:lnTo>
                <a:lnTo>
                  <a:pt x="310998" y="410054"/>
                </a:lnTo>
                <a:lnTo>
                  <a:pt x="351104" y="384555"/>
                </a:lnTo>
                <a:lnTo>
                  <a:pt x="384555" y="351104"/>
                </a:lnTo>
                <a:lnTo>
                  <a:pt x="410054" y="310998"/>
                </a:lnTo>
                <a:lnTo>
                  <a:pt x="426304" y="265532"/>
                </a:lnTo>
                <a:lnTo>
                  <a:pt x="432009" y="216004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79995" y="713270"/>
            <a:ext cx="1440180" cy="1080135"/>
          </a:xfrm>
          <a:prstGeom prst="rect">
            <a:avLst/>
          </a:prstGeom>
          <a:ln w="506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2230">
              <a:lnSpc>
                <a:spcPts val="1105"/>
              </a:lnSpc>
            </a:pPr>
            <a:r>
              <a:rPr sz="1000" spc="-50" dirty="0">
                <a:latin typeface="LM Roman 10"/>
                <a:cs typeface="LM Roman 10"/>
              </a:rPr>
              <a:t>Ω</a:t>
            </a:r>
            <a:endParaRPr sz="1000">
              <a:latin typeface="LM Roman 10"/>
              <a:cs typeface="LM Roman 10"/>
            </a:endParaRPr>
          </a:p>
          <a:p>
            <a:pPr marL="951865">
              <a:lnSpc>
                <a:spcPct val="100000"/>
              </a:lnSpc>
              <a:spcBef>
                <a:spcPts val="430"/>
              </a:spcBef>
            </a:pPr>
            <a:r>
              <a:rPr sz="1100" i="1" spc="50" dirty="0">
                <a:latin typeface="Georgia"/>
                <a:cs typeface="Georgia"/>
              </a:rPr>
              <a:t>B</a:t>
            </a:r>
            <a:endParaRPr sz="1100">
              <a:latin typeface="Georgia"/>
              <a:cs typeface="Georgia"/>
            </a:endParaRPr>
          </a:p>
          <a:p>
            <a:pPr marL="307975">
              <a:lnSpc>
                <a:spcPct val="100000"/>
              </a:lnSpc>
              <a:spcBef>
                <a:spcPts val="665"/>
              </a:spcBef>
            </a:pPr>
            <a:r>
              <a:rPr sz="1100" i="1" spc="10" dirty="0">
                <a:latin typeface="Georgia"/>
                <a:cs typeface="Georgia"/>
              </a:rPr>
              <a:t>A</a:t>
            </a:r>
            <a:endParaRPr sz="1100">
              <a:latin typeface="Georgia"/>
              <a:cs typeface="Georgia"/>
            </a:endParaRPr>
          </a:p>
          <a:p>
            <a:pPr marL="349885" algn="ctr">
              <a:lnSpc>
                <a:spcPct val="100000"/>
              </a:lnSpc>
              <a:spcBef>
                <a:spcPts val="950"/>
              </a:spcBef>
            </a:pPr>
            <a:r>
              <a:rPr sz="1100" i="1" spc="10" dirty="0">
                <a:latin typeface="Georgia"/>
                <a:cs typeface="Georgia"/>
              </a:rPr>
              <a:t>C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3780" y="2285994"/>
            <a:ext cx="1080135" cy="810260"/>
          </a:xfrm>
          <a:prstGeom prst="rect">
            <a:avLst/>
          </a:prstGeom>
          <a:ln w="506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4925">
              <a:lnSpc>
                <a:spcPts val="965"/>
              </a:lnSpc>
            </a:pPr>
            <a:r>
              <a:rPr sz="1000" spc="-50" dirty="0">
                <a:latin typeface="LM Roman 10"/>
                <a:cs typeface="LM Roman 10"/>
              </a:rPr>
              <a:t>Ω</a:t>
            </a:r>
            <a:endParaRPr sz="1000">
              <a:latin typeface="LM Roman 10"/>
              <a:cs typeface="LM Roman 10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9044" y="2523342"/>
            <a:ext cx="129511" cy="31572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79083" y="2523342"/>
            <a:ext cx="129511" cy="315723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009064" y="2307338"/>
            <a:ext cx="129539" cy="666750"/>
            <a:chOff x="1009064" y="2307338"/>
            <a:chExt cx="129539" cy="66675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9064" y="2658343"/>
              <a:ext cx="129512" cy="31573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9064" y="2307338"/>
              <a:ext cx="129512" cy="31571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2133955" y="1818746"/>
            <a:ext cx="3098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latin typeface="LM Roman 6"/>
                <a:cs typeface="LM Roman 6"/>
              </a:rPr>
              <a:t>Grades</a:t>
            </a:r>
            <a:endParaRPr sz="600">
              <a:latin typeface="LM Roman 6"/>
              <a:cs typeface="LM Roman 6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53805" y="2015985"/>
            <a:ext cx="270510" cy="540385"/>
          </a:xfrm>
          <a:prstGeom prst="rect">
            <a:avLst/>
          </a:prstGeom>
          <a:ln w="5060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7790" marR="92075" indent="1905" algn="just">
              <a:lnSpc>
                <a:spcPct val="147600"/>
              </a:lnSpc>
              <a:spcBef>
                <a:spcPts val="325"/>
              </a:spcBef>
            </a:pPr>
            <a:r>
              <a:rPr sz="600" i="1" spc="100" dirty="0">
                <a:latin typeface="Georgia"/>
                <a:cs typeface="Georgia"/>
              </a:rPr>
              <a:t>A </a:t>
            </a:r>
            <a:r>
              <a:rPr sz="600" i="1" spc="110" dirty="0">
                <a:latin typeface="Georgia"/>
                <a:cs typeface="Georgia"/>
              </a:rPr>
              <a:t>B </a:t>
            </a:r>
            <a:r>
              <a:rPr sz="600" i="1" spc="85" dirty="0">
                <a:latin typeface="Georgia"/>
                <a:cs typeface="Georgia"/>
              </a:rPr>
              <a:t>C</a:t>
            </a:r>
            <a:endParaRPr sz="600">
              <a:latin typeface="Georgia"/>
              <a:cs typeface="Georgi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611263" y="2242606"/>
            <a:ext cx="542925" cy="532130"/>
            <a:chOff x="1611263" y="2242606"/>
            <a:chExt cx="542925" cy="532130"/>
          </a:xfrm>
        </p:grpSpPr>
        <p:sp>
          <p:nvSpPr>
            <p:cNvPr id="15" name="object 15"/>
            <p:cNvSpPr/>
            <p:nvPr/>
          </p:nvSpPr>
          <p:spPr>
            <a:xfrm>
              <a:off x="1613794" y="2252173"/>
              <a:ext cx="535940" cy="520065"/>
            </a:xfrm>
            <a:custGeom>
              <a:avLst/>
              <a:gdLst/>
              <a:ahLst/>
              <a:cxnLst/>
              <a:rect l="l" t="t" r="r" b="b"/>
              <a:pathLst>
                <a:path w="535939" h="520064">
                  <a:moveTo>
                    <a:pt x="0" y="519828"/>
                  </a:moveTo>
                  <a:lnTo>
                    <a:pt x="12790" y="476028"/>
                  </a:lnTo>
                  <a:lnTo>
                    <a:pt x="27927" y="431396"/>
                  </a:lnTo>
                  <a:lnTo>
                    <a:pt x="45298" y="386433"/>
                  </a:lnTo>
                  <a:lnTo>
                    <a:pt x="64792" y="341640"/>
                  </a:lnTo>
                  <a:lnTo>
                    <a:pt x="86295" y="297520"/>
                  </a:lnTo>
                  <a:lnTo>
                    <a:pt x="109697" y="254572"/>
                  </a:lnTo>
                  <a:lnTo>
                    <a:pt x="134884" y="213300"/>
                  </a:lnTo>
                  <a:lnTo>
                    <a:pt x="161746" y="174205"/>
                  </a:lnTo>
                  <a:lnTo>
                    <a:pt x="190168" y="137788"/>
                  </a:lnTo>
                  <a:lnTo>
                    <a:pt x="220040" y="104551"/>
                  </a:lnTo>
                  <a:lnTo>
                    <a:pt x="251250" y="74996"/>
                  </a:lnTo>
                  <a:lnTo>
                    <a:pt x="283684" y="49624"/>
                  </a:lnTo>
                  <a:lnTo>
                    <a:pt x="317231" y="28937"/>
                  </a:lnTo>
                  <a:lnTo>
                    <a:pt x="387216" y="3623"/>
                  </a:lnTo>
                  <a:lnTo>
                    <a:pt x="423428" y="0"/>
                  </a:lnTo>
                  <a:lnTo>
                    <a:pt x="460306" y="3067"/>
                  </a:lnTo>
                  <a:lnTo>
                    <a:pt x="497735" y="13328"/>
                  </a:lnTo>
                  <a:lnTo>
                    <a:pt x="535604" y="31283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113514" y="2245145"/>
              <a:ext cx="38100" cy="53340"/>
            </a:xfrm>
            <a:custGeom>
              <a:avLst/>
              <a:gdLst/>
              <a:ahLst/>
              <a:cxnLst/>
              <a:rect l="l" t="t" r="r" b="b"/>
              <a:pathLst>
                <a:path w="38100" h="53339">
                  <a:moveTo>
                    <a:pt x="30460" y="0"/>
                  </a:moveTo>
                  <a:lnTo>
                    <a:pt x="28491" y="12685"/>
                  </a:lnTo>
                  <a:lnTo>
                    <a:pt x="29566" y="23446"/>
                  </a:lnTo>
                  <a:lnTo>
                    <a:pt x="32997" y="32378"/>
                  </a:lnTo>
                  <a:lnTo>
                    <a:pt x="38094" y="39581"/>
                  </a:lnTo>
                  <a:lnTo>
                    <a:pt x="29308" y="38768"/>
                  </a:lnTo>
                  <a:lnTo>
                    <a:pt x="19857" y="40264"/>
                  </a:lnTo>
                  <a:lnTo>
                    <a:pt x="10001" y="44713"/>
                  </a:lnTo>
                  <a:lnTo>
                    <a:pt x="0" y="52762"/>
                  </a:lnTo>
                </a:path>
              </a:pathLst>
            </a:custGeom>
            <a:ln w="50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834908" y="2358331"/>
            <a:ext cx="977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80" dirty="0">
                <a:latin typeface="Georgia"/>
                <a:cs typeface="Georgia"/>
              </a:rPr>
              <a:t>G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16255">
              <a:lnSpc>
                <a:spcPct val="100000"/>
              </a:lnSpc>
              <a:spcBef>
                <a:spcPts val="90"/>
              </a:spcBef>
            </a:pPr>
            <a:r>
              <a:rPr dirty="0"/>
              <a:t>Random</a:t>
            </a:r>
            <a:r>
              <a:rPr spc="-65" dirty="0"/>
              <a:t> </a:t>
            </a:r>
            <a:r>
              <a:rPr spc="-10" dirty="0"/>
              <a:t>Variable</a:t>
            </a:r>
            <a:r>
              <a:rPr spc="-65" dirty="0"/>
              <a:t> </a:t>
            </a:r>
            <a:r>
              <a:rPr spc="-10" dirty="0"/>
              <a:t>(intuition)</a:t>
            </a:r>
          </a:p>
        </p:txBody>
      </p:sp>
      <p:pic>
        <p:nvPicPr>
          <p:cNvPr id="19" name="object 1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44583" y="584060"/>
            <a:ext cx="63233" cy="63233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3264395" y="498575"/>
            <a:ext cx="2268855" cy="22364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LM Roman 10"/>
                <a:cs typeface="LM Roman 10"/>
              </a:rPr>
              <a:t>Suppose</a:t>
            </a:r>
            <a:r>
              <a:rPr sz="1100" spc="9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</a:t>
            </a:r>
            <a:r>
              <a:rPr sz="1100" spc="10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student</a:t>
            </a:r>
            <a:r>
              <a:rPr sz="1100" spc="10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can</a:t>
            </a:r>
            <a:r>
              <a:rPr sz="1100" spc="10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get</a:t>
            </a:r>
            <a:r>
              <a:rPr sz="1100" spc="9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one</a:t>
            </a:r>
            <a:r>
              <a:rPr sz="1100" spc="10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of</a:t>
            </a:r>
            <a:r>
              <a:rPr sz="1100" spc="100" dirty="0">
                <a:latin typeface="LM Roman 10"/>
                <a:cs typeface="LM Roman 10"/>
              </a:rPr>
              <a:t> </a:t>
            </a:r>
            <a:r>
              <a:rPr sz="1100" spc="-50" dirty="0">
                <a:latin typeface="LM Roman 10"/>
                <a:cs typeface="LM Roman 10"/>
              </a:rPr>
              <a:t>3 </a:t>
            </a:r>
            <a:r>
              <a:rPr sz="1100" dirty="0">
                <a:latin typeface="LM Roman 10"/>
                <a:cs typeface="LM Roman 10"/>
              </a:rPr>
              <a:t>possible</a:t>
            </a:r>
            <a:r>
              <a:rPr sz="1100" spc="-1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grades</a:t>
            </a:r>
            <a:r>
              <a:rPr sz="1100" spc="-1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in</a:t>
            </a:r>
            <a:r>
              <a:rPr sz="1100" spc="-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</a:t>
            </a:r>
            <a:r>
              <a:rPr sz="1100" spc="-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course:</a:t>
            </a:r>
            <a:r>
              <a:rPr sz="1100" spc="110" dirty="0">
                <a:latin typeface="LM Roman 10"/>
                <a:cs typeface="LM Roman 10"/>
              </a:rPr>
              <a:t> </a:t>
            </a:r>
            <a:r>
              <a:rPr sz="1100" i="1" dirty="0">
                <a:latin typeface="Georgia"/>
                <a:cs typeface="Georgia"/>
              </a:rPr>
              <a:t>A,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i="1" spc="75" dirty="0">
                <a:latin typeface="Georgia"/>
                <a:cs typeface="Georgia"/>
              </a:rPr>
              <a:t>B,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i="1" spc="10" dirty="0">
                <a:latin typeface="Georgia"/>
                <a:cs typeface="Georgia"/>
              </a:rPr>
              <a:t>C</a:t>
            </a:r>
            <a:endParaRPr sz="1100">
              <a:latin typeface="Georgia"/>
              <a:cs typeface="Georgia"/>
            </a:endParaRPr>
          </a:p>
          <a:p>
            <a:pPr marL="12700" marR="6350" algn="just">
              <a:lnSpc>
                <a:spcPct val="102600"/>
              </a:lnSpc>
              <a:spcBef>
                <a:spcPts val="300"/>
              </a:spcBef>
            </a:pPr>
            <a:r>
              <a:rPr sz="1100" dirty="0">
                <a:latin typeface="LM Roman 10"/>
                <a:cs typeface="LM Roman 10"/>
              </a:rPr>
              <a:t>One</a:t>
            </a:r>
            <a:r>
              <a:rPr sz="1100" spc="7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way</a:t>
            </a:r>
            <a:r>
              <a:rPr sz="1100" spc="7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of</a:t>
            </a:r>
            <a:r>
              <a:rPr sz="1100" spc="7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interpreting</a:t>
            </a:r>
            <a:r>
              <a:rPr sz="1100" spc="7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this</a:t>
            </a:r>
            <a:r>
              <a:rPr sz="1100" spc="7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is</a:t>
            </a:r>
            <a:r>
              <a:rPr sz="1100" spc="75" dirty="0">
                <a:latin typeface="LM Roman 10"/>
                <a:cs typeface="LM Roman 10"/>
              </a:rPr>
              <a:t> </a:t>
            </a:r>
            <a:r>
              <a:rPr sz="1100" spc="-20" dirty="0">
                <a:latin typeface="LM Roman 10"/>
                <a:cs typeface="LM Roman 10"/>
              </a:rPr>
              <a:t>that </a:t>
            </a:r>
            <a:r>
              <a:rPr sz="1100" dirty="0">
                <a:latin typeface="LM Roman 10"/>
                <a:cs typeface="LM Roman 10"/>
              </a:rPr>
              <a:t>there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are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3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possible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events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spc="-20" dirty="0">
                <a:latin typeface="LM Roman 10"/>
                <a:cs typeface="LM Roman 10"/>
              </a:rPr>
              <a:t>here</a:t>
            </a:r>
            <a:endParaRPr sz="1100">
              <a:latin typeface="LM Roman 10"/>
              <a:cs typeface="LM Roman 10"/>
            </a:endParaRPr>
          </a:p>
          <a:p>
            <a:pPr marL="12700" marR="5080" algn="just">
              <a:lnSpc>
                <a:spcPct val="102600"/>
              </a:lnSpc>
              <a:spcBef>
                <a:spcPts val="300"/>
              </a:spcBef>
            </a:pPr>
            <a:r>
              <a:rPr sz="1100" dirty="0">
                <a:latin typeface="LM Roman 10"/>
                <a:cs typeface="LM Roman 10"/>
              </a:rPr>
              <a:t>Another</a:t>
            </a:r>
            <a:r>
              <a:rPr sz="1100" spc="27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way</a:t>
            </a:r>
            <a:r>
              <a:rPr sz="1100" spc="28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of</a:t>
            </a:r>
            <a:r>
              <a:rPr sz="1100" spc="28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looking</a:t>
            </a:r>
            <a:r>
              <a:rPr sz="1100" spc="28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at</a:t>
            </a:r>
            <a:r>
              <a:rPr sz="1100" spc="28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this</a:t>
            </a:r>
            <a:r>
              <a:rPr sz="1100" spc="280" dirty="0">
                <a:latin typeface="LM Roman 10"/>
                <a:cs typeface="LM Roman 10"/>
              </a:rPr>
              <a:t> </a:t>
            </a:r>
            <a:r>
              <a:rPr sz="1100" spc="-25" dirty="0">
                <a:latin typeface="LM Roman 10"/>
                <a:cs typeface="LM Roman 10"/>
              </a:rPr>
              <a:t>is </a:t>
            </a:r>
            <a:r>
              <a:rPr sz="1100" dirty="0">
                <a:latin typeface="LM Roman 10"/>
                <a:cs typeface="LM Roman 10"/>
              </a:rPr>
              <a:t>there</a:t>
            </a:r>
            <a:r>
              <a:rPr sz="1100" spc="9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is</a:t>
            </a:r>
            <a:r>
              <a:rPr sz="1100" spc="10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</a:t>
            </a:r>
            <a:r>
              <a:rPr sz="1100" spc="100" dirty="0">
                <a:latin typeface="LM Roman 10"/>
                <a:cs typeface="LM Roman 10"/>
              </a:rPr>
              <a:t> </a:t>
            </a:r>
            <a:r>
              <a:rPr sz="1100" i="1" dirty="0">
                <a:latin typeface="LM Roman 10"/>
                <a:cs typeface="LM Roman 10"/>
              </a:rPr>
              <a:t>random</a:t>
            </a:r>
            <a:r>
              <a:rPr sz="1100" i="1" spc="85" dirty="0">
                <a:latin typeface="LM Roman 10"/>
                <a:cs typeface="LM Roman 10"/>
              </a:rPr>
              <a:t> </a:t>
            </a:r>
            <a:r>
              <a:rPr sz="1100" i="1" dirty="0">
                <a:latin typeface="LM Roman 10"/>
                <a:cs typeface="LM Roman 10"/>
              </a:rPr>
              <a:t>variable</a:t>
            </a:r>
            <a:r>
              <a:rPr sz="1100" i="1" spc="150" dirty="0">
                <a:latin typeface="LM Roman 10"/>
                <a:cs typeface="LM Roman 10"/>
              </a:rPr>
              <a:t> </a:t>
            </a:r>
            <a:r>
              <a:rPr sz="1100" i="1" spc="55" dirty="0">
                <a:latin typeface="Georgia"/>
                <a:cs typeface="Georgia"/>
              </a:rPr>
              <a:t>G</a:t>
            </a:r>
            <a:r>
              <a:rPr sz="1100" i="1" spc="195" dirty="0">
                <a:latin typeface="Georgia"/>
                <a:cs typeface="Georgia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which </a:t>
            </a:r>
            <a:r>
              <a:rPr sz="1100" dirty="0">
                <a:latin typeface="LM Roman 10"/>
                <a:cs typeface="LM Roman 10"/>
              </a:rPr>
              <a:t>each</a:t>
            </a:r>
            <a:r>
              <a:rPr sz="1100" spc="-1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student</a:t>
            </a:r>
            <a:r>
              <a:rPr sz="1100" spc="-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to</a:t>
            </a:r>
            <a:r>
              <a:rPr sz="1100" spc="-1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one</a:t>
            </a:r>
            <a:r>
              <a:rPr sz="1100" spc="-1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of</a:t>
            </a:r>
            <a:r>
              <a:rPr sz="1100" spc="-1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the</a:t>
            </a:r>
            <a:r>
              <a:rPr sz="1100" spc="-1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3</a:t>
            </a:r>
            <a:r>
              <a:rPr sz="1100" spc="-1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possible values</a:t>
            </a:r>
            <a:endParaRPr sz="1100">
              <a:latin typeface="LM Roman 10"/>
              <a:cs typeface="LM Roman 10"/>
            </a:endParaRPr>
          </a:p>
          <a:p>
            <a:pPr marL="12700" marR="5080" algn="just">
              <a:lnSpc>
                <a:spcPct val="102600"/>
              </a:lnSpc>
              <a:spcBef>
                <a:spcPts val="300"/>
              </a:spcBef>
            </a:pPr>
            <a:r>
              <a:rPr sz="1100" spc="-15" dirty="0">
                <a:latin typeface="LM Roman 10"/>
                <a:cs typeface="LM Roman 10"/>
              </a:rPr>
              <a:t>And</a:t>
            </a:r>
            <a:r>
              <a:rPr sz="1100" spc="114" dirty="0">
                <a:latin typeface="LM Roman 10"/>
                <a:cs typeface="LM Roman 10"/>
              </a:rPr>
              <a:t> </a:t>
            </a:r>
            <a:r>
              <a:rPr sz="1100" spc="-30" dirty="0">
                <a:latin typeface="LM Roman 10"/>
                <a:cs typeface="LM Roman 10"/>
              </a:rPr>
              <a:t>we</a:t>
            </a:r>
            <a:r>
              <a:rPr sz="1100" spc="114" dirty="0">
                <a:latin typeface="LM Roman 10"/>
                <a:cs typeface="LM Roman 10"/>
              </a:rPr>
              <a:t> </a:t>
            </a:r>
            <a:r>
              <a:rPr sz="1100" spc="-5" dirty="0">
                <a:latin typeface="LM Roman 10"/>
                <a:cs typeface="LM Roman 10"/>
              </a:rPr>
              <a:t>are</a:t>
            </a:r>
            <a:r>
              <a:rPr sz="1100" spc="114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interested</a:t>
            </a:r>
            <a:r>
              <a:rPr sz="1100" spc="114" dirty="0">
                <a:latin typeface="LM Roman 10"/>
                <a:cs typeface="LM Roman 10"/>
              </a:rPr>
              <a:t> </a:t>
            </a:r>
            <a:r>
              <a:rPr sz="1100" spc="-5" dirty="0">
                <a:latin typeface="LM Roman 10"/>
                <a:cs typeface="LM Roman 10"/>
              </a:rPr>
              <a:t>in</a:t>
            </a:r>
            <a:r>
              <a:rPr sz="1100" spc="114" dirty="0">
                <a:latin typeface="LM Roman 10"/>
                <a:cs typeface="LM Roman 10"/>
              </a:rPr>
              <a:t> </a:t>
            </a:r>
            <a:r>
              <a:rPr sz="1100" i="1" spc="20" dirty="0">
                <a:latin typeface="Georgia"/>
                <a:cs typeface="Georgia"/>
              </a:rPr>
              <a:t>P</a:t>
            </a:r>
            <a:r>
              <a:rPr sz="1100" i="1" spc="-114" dirty="0">
                <a:latin typeface="Georgia"/>
                <a:cs typeface="Georgia"/>
              </a:rPr>
              <a:t> </a:t>
            </a:r>
            <a:r>
              <a:rPr sz="1100" spc="25" dirty="0">
                <a:latin typeface="LM Roman 10"/>
                <a:cs typeface="LM Roman 10"/>
              </a:rPr>
              <a:t>(</a:t>
            </a:r>
            <a:r>
              <a:rPr sz="1100" i="1" spc="25" dirty="0">
                <a:latin typeface="Georgia"/>
                <a:cs typeface="Georgia"/>
              </a:rPr>
              <a:t>G</a:t>
            </a:r>
            <a:r>
              <a:rPr sz="1100" i="1" spc="225" dirty="0">
                <a:latin typeface="Georgia"/>
                <a:cs typeface="Georgia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=</a:t>
            </a:r>
            <a:r>
              <a:rPr sz="1100" spc="130" dirty="0">
                <a:latin typeface="LM Roman 10"/>
                <a:cs typeface="LM Roman 10"/>
              </a:rPr>
              <a:t> </a:t>
            </a:r>
            <a:r>
              <a:rPr sz="1100" i="1" spc="-40" dirty="0">
                <a:latin typeface="Georgia"/>
                <a:cs typeface="Georgia"/>
              </a:rPr>
              <a:t>g</a:t>
            </a:r>
            <a:r>
              <a:rPr sz="1100" spc="-40" dirty="0">
                <a:latin typeface="LM Roman 10"/>
                <a:cs typeface="LM Roman 10"/>
              </a:rPr>
              <a:t>)</a:t>
            </a:r>
            <a:r>
              <a:rPr sz="1100" spc="-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where</a:t>
            </a:r>
            <a:r>
              <a:rPr sz="1100" spc="-5" dirty="0">
                <a:latin typeface="LM Roman 10"/>
                <a:cs typeface="LM Roman 10"/>
              </a:rPr>
              <a:t> </a:t>
            </a:r>
            <a:r>
              <a:rPr sz="1100" i="1" spc="-110" dirty="0">
                <a:latin typeface="Georgia"/>
                <a:cs typeface="Georgia"/>
              </a:rPr>
              <a:t>g</a:t>
            </a:r>
            <a:r>
              <a:rPr sz="1100" i="1" spc="75" dirty="0">
                <a:latin typeface="Georgia"/>
                <a:cs typeface="Georgia"/>
              </a:rPr>
              <a:t> </a:t>
            </a:r>
            <a:r>
              <a:rPr sz="1100" i="1" spc="-140" dirty="0">
                <a:latin typeface="DejaVu Sans Condensed"/>
                <a:cs typeface="DejaVu Sans Condensed"/>
              </a:rPr>
              <a:t>∈</a:t>
            </a:r>
            <a:r>
              <a:rPr sz="1100" i="1" spc="-15" dirty="0">
                <a:latin typeface="DejaVu Sans Condensed"/>
                <a:cs typeface="DejaVu Sans Condensed"/>
              </a:rPr>
              <a:t> </a:t>
            </a:r>
            <a:r>
              <a:rPr sz="1100" i="1" spc="-5" dirty="0">
                <a:latin typeface="DejaVu Sans Condensed"/>
                <a:cs typeface="DejaVu Sans Condensed"/>
              </a:rPr>
              <a:t>{</a:t>
            </a:r>
            <a:r>
              <a:rPr sz="1100" i="1" spc="-5" dirty="0">
                <a:latin typeface="Georgia"/>
                <a:cs typeface="Georgia"/>
              </a:rPr>
              <a:t>A,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i="1" spc="75" dirty="0">
                <a:latin typeface="Georgia"/>
                <a:cs typeface="Georgia"/>
              </a:rPr>
              <a:t>B,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i="1" spc="25" dirty="0">
                <a:latin typeface="Georgia"/>
                <a:cs typeface="Georgia"/>
              </a:rPr>
              <a:t>C</a:t>
            </a:r>
            <a:r>
              <a:rPr sz="1100" i="1" spc="25" dirty="0">
                <a:latin typeface="DejaVu Sans Condensed"/>
                <a:cs typeface="DejaVu Sans Condensed"/>
              </a:rPr>
              <a:t>}</a:t>
            </a:r>
            <a:endParaRPr sz="1100">
              <a:latin typeface="DejaVu Sans Condensed"/>
              <a:cs typeface="DejaVu Sans Condensed"/>
            </a:endParaRPr>
          </a:p>
          <a:p>
            <a:pPr marL="12700" marR="5080" algn="just">
              <a:lnSpc>
                <a:spcPct val="102600"/>
              </a:lnSpc>
              <a:spcBef>
                <a:spcPts val="300"/>
              </a:spcBef>
            </a:pPr>
            <a:r>
              <a:rPr sz="1100" dirty="0">
                <a:latin typeface="LM Roman 10"/>
                <a:cs typeface="LM Roman 10"/>
              </a:rPr>
              <a:t>Of</a:t>
            </a:r>
            <a:r>
              <a:rPr sz="1100" spc="20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course,</a:t>
            </a:r>
            <a:r>
              <a:rPr sz="1100" spc="26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both</a:t>
            </a:r>
            <a:r>
              <a:rPr sz="1100" spc="204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interpretations</a:t>
            </a:r>
            <a:r>
              <a:rPr sz="1100" spc="204" dirty="0">
                <a:latin typeface="LM Roman 10"/>
                <a:cs typeface="LM Roman 10"/>
              </a:rPr>
              <a:t> </a:t>
            </a:r>
            <a:r>
              <a:rPr sz="1100" spc="-25" dirty="0">
                <a:latin typeface="LM Roman 10"/>
                <a:cs typeface="LM Roman 10"/>
              </a:rPr>
              <a:t>are </a:t>
            </a:r>
            <a:r>
              <a:rPr sz="1100" dirty="0">
                <a:latin typeface="LM Roman 10"/>
                <a:cs typeface="LM Roman 10"/>
              </a:rPr>
              <a:t>conceptually</a:t>
            </a:r>
            <a:r>
              <a:rPr sz="1100" spc="-6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equivalent</a:t>
            </a:r>
            <a:endParaRPr sz="1100">
              <a:latin typeface="LM Roman 10"/>
              <a:cs typeface="LM Roman 10"/>
            </a:endParaRPr>
          </a:p>
        </p:txBody>
      </p:sp>
      <p:pic>
        <p:nvPicPr>
          <p:cNvPr id="21" name="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144583" y="966165"/>
            <a:ext cx="63233" cy="63233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144583" y="1348270"/>
            <a:ext cx="63233" cy="63233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144583" y="2074532"/>
            <a:ext cx="63233" cy="63233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144583" y="2456637"/>
            <a:ext cx="63233" cy="63233"/>
          </a:xfrm>
          <a:prstGeom prst="rect">
            <a:avLst/>
          </a:prstGeom>
        </p:spPr>
      </p:pic>
      <p:grpSp>
        <p:nvGrpSpPr>
          <p:cNvPr id="25" name="object 25"/>
          <p:cNvGrpSpPr/>
          <p:nvPr/>
        </p:nvGrpSpPr>
        <p:grpSpPr>
          <a:xfrm>
            <a:off x="0" y="3121507"/>
            <a:ext cx="5760085" cy="118745"/>
            <a:chOff x="0" y="3121507"/>
            <a:chExt cx="5760085" cy="118745"/>
          </a:xfrm>
        </p:grpSpPr>
        <p:sp>
          <p:nvSpPr>
            <p:cNvPr id="26" name="object 26"/>
            <p:cNvSpPr/>
            <p:nvPr/>
          </p:nvSpPr>
          <p:spPr>
            <a:xfrm>
              <a:off x="0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880004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10" dirty="0"/>
              <a:t>2</a:t>
            </a:fld>
            <a:r>
              <a:rPr spc="-10" dirty="0"/>
              <a:t>/86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Mitesh</a:t>
            </a:r>
            <a:r>
              <a:rPr spc="-10" dirty="0"/>
              <a:t> </a:t>
            </a:r>
            <a:r>
              <a:rPr dirty="0"/>
              <a:t>M.</a:t>
            </a:r>
            <a:r>
              <a:rPr spc="-10" dirty="0"/>
              <a:t> Khapra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CS7015</a:t>
            </a:r>
            <a:r>
              <a:rPr spc="-10" dirty="0"/>
              <a:t> </a:t>
            </a:r>
            <a:r>
              <a:rPr dirty="0"/>
              <a:t>(Deep</a:t>
            </a:r>
            <a:r>
              <a:rPr spc="-5" dirty="0"/>
              <a:t> </a:t>
            </a:r>
            <a:r>
              <a:rPr dirty="0"/>
              <a:t>Learning)</a:t>
            </a:r>
            <a:r>
              <a:rPr spc="-5" dirty="0"/>
              <a:t> </a:t>
            </a:r>
            <a:r>
              <a:rPr dirty="0"/>
              <a:t>:</a:t>
            </a:r>
            <a:r>
              <a:rPr spc="75" dirty="0"/>
              <a:t> </a:t>
            </a:r>
            <a:r>
              <a:rPr dirty="0"/>
              <a:t>Lecture</a:t>
            </a:r>
            <a:r>
              <a:rPr spc="-5" dirty="0"/>
              <a:t> </a:t>
            </a:r>
            <a:r>
              <a:rPr spc="-2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24322" y="501078"/>
            <a:ext cx="258445" cy="258445"/>
            <a:chOff x="824322" y="501078"/>
            <a:chExt cx="258445" cy="2584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9402" y="506158"/>
              <a:ext cx="248074" cy="24806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29402" y="506158"/>
              <a:ext cx="248285" cy="248285"/>
            </a:xfrm>
            <a:custGeom>
              <a:avLst/>
              <a:gdLst/>
              <a:ahLst/>
              <a:cxnLst/>
              <a:rect l="l" t="t" r="r" b="b"/>
              <a:pathLst>
                <a:path w="248284" h="248284">
                  <a:moveTo>
                    <a:pt x="248074" y="124040"/>
                  </a:moveTo>
                  <a:lnTo>
                    <a:pt x="238327" y="75759"/>
                  </a:lnTo>
                  <a:lnTo>
                    <a:pt x="211745" y="36331"/>
                  </a:lnTo>
                  <a:lnTo>
                    <a:pt x="172318" y="9748"/>
                  </a:lnTo>
                  <a:lnTo>
                    <a:pt x="124037" y="0"/>
                  </a:lnTo>
                  <a:lnTo>
                    <a:pt x="75756" y="9748"/>
                  </a:lnTo>
                  <a:lnTo>
                    <a:pt x="36329" y="36331"/>
                  </a:lnTo>
                  <a:lnTo>
                    <a:pt x="9747" y="75759"/>
                  </a:lnTo>
                  <a:lnTo>
                    <a:pt x="0" y="124040"/>
                  </a:lnTo>
                  <a:lnTo>
                    <a:pt x="9747" y="172320"/>
                  </a:lnTo>
                  <a:lnTo>
                    <a:pt x="36329" y="211743"/>
                  </a:lnTo>
                  <a:lnTo>
                    <a:pt x="75756" y="238323"/>
                  </a:lnTo>
                  <a:lnTo>
                    <a:pt x="124037" y="248069"/>
                  </a:lnTo>
                  <a:lnTo>
                    <a:pt x="172318" y="238323"/>
                  </a:lnTo>
                  <a:lnTo>
                    <a:pt x="211745" y="211743"/>
                  </a:lnTo>
                  <a:lnTo>
                    <a:pt x="238327" y="172320"/>
                  </a:lnTo>
                  <a:lnTo>
                    <a:pt x="248074" y="124040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04849" y="526312"/>
            <a:ext cx="863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Georgia"/>
                <a:cs typeface="Georgia"/>
              </a:rPr>
              <a:t>I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9383" y="349039"/>
            <a:ext cx="48831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latin typeface="LM Roman 6"/>
                <a:cs typeface="LM Roman 6"/>
              </a:rPr>
              <a:t>Intelligence</a:t>
            </a:r>
            <a:endParaRPr sz="600">
              <a:latin typeface="LM Roman 6"/>
              <a:cs typeface="LM Roman 6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12040" y="1028804"/>
            <a:ext cx="283210" cy="283210"/>
            <a:chOff x="812040" y="1028804"/>
            <a:chExt cx="283210" cy="283210"/>
          </a:xfrm>
        </p:grpSpPr>
        <p:sp>
          <p:nvSpPr>
            <p:cNvPr id="8" name="object 8"/>
            <p:cNvSpPr/>
            <p:nvPr/>
          </p:nvSpPr>
          <p:spPr>
            <a:xfrm>
              <a:off x="817120" y="1033884"/>
              <a:ext cx="273050" cy="273050"/>
            </a:xfrm>
            <a:custGeom>
              <a:avLst/>
              <a:gdLst/>
              <a:ahLst/>
              <a:cxnLst/>
              <a:rect l="l" t="t" r="r" b="b"/>
              <a:pathLst>
                <a:path w="273050" h="273050">
                  <a:moveTo>
                    <a:pt x="136319" y="0"/>
                  </a:moveTo>
                  <a:lnTo>
                    <a:pt x="93231" y="6949"/>
                  </a:lnTo>
                  <a:lnTo>
                    <a:pt x="55810" y="26301"/>
                  </a:lnTo>
                  <a:lnTo>
                    <a:pt x="26301" y="55810"/>
                  </a:lnTo>
                  <a:lnTo>
                    <a:pt x="6949" y="93231"/>
                  </a:lnTo>
                  <a:lnTo>
                    <a:pt x="0" y="136319"/>
                  </a:lnTo>
                  <a:lnTo>
                    <a:pt x="6949" y="179407"/>
                  </a:lnTo>
                  <a:lnTo>
                    <a:pt x="26301" y="216828"/>
                  </a:lnTo>
                  <a:lnTo>
                    <a:pt x="55810" y="246337"/>
                  </a:lnTo>
                  <a:lnTo>
                    <a:pt x="93231" y="265688"/>
                  </a:lnTo>
                  <a:lnTo>
                    <a:pt x="136319" y="272638"/>
                  </a:lnTo>
                  <a:lnTo>
                    <a:pt x="179407" y="265688"/>
                  </a:lnTo>
                  <a:lnTo>
                    <a:pt x="216828" y="246337"/>
                  </a:lnTo>
                  <a:lnTo>
                    <a:pt x="246337" y="216828"/>
                  </a:lnTo>
                  <a:lnTo>
                    <a:pt x="265688" y="179407"/>
                  </a:lnTo>
                  <a:lnTo>
                    <a:pt x="272638" y="136319"/>
                  </a:lnTo>
                  <a:lnTo>
                    <a:pt x="265688" y="93231"/>
                  </a:lnTo>
                  <a:lnTo>
                    <a:pt x="246337" y="55810"/>
                  </a:lnTo>
                  <a:lnTo>
                    <a:pt x="216828" y="26301"/>
                  </a:lnTo>
                  <a:lnTo>
                    <a:pt x="179407" y="6949"/>
                  </a:lnTo>
                  <a:lnTo>
                    <a:pt x="136319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17120" y="1033884"/>
              <a:ext cx="273050" cy="273050"/>
            </a:xfrm>
            <a:custGeom>
              <a:avLst/>
              <a:gdLst/>
              <a:ahLst/>
              <a:cxnLst/>
              <a:rect l="l" t="t" r="r" b="b"/>
              <a:pathLst>
                <a:path w="273050" h="273050">
                  <a:moveTo>
                    <a:pt x="272638" y="136319"/>
                  </a:moveTo>
                  <a:lnTo>
                    <a:pt x="265688" y="93231"/>
                  </a:lnTo>
                  <a:lnTo>
                    <a:pt x="246337" y="55810"/>
                  </a:lnTo>
                  <a:lnTo>
                    <a:pt x="216828" y="26301"/>
                  </a:lnTo>
                  <a:lnTo>
                    <a:pt x="179407" y="6949"/>
                  </a:lnTo>
                  <a:lnTo>
                    <a:pt x="136319" y="0"/>
                  </a:lnTo>
                  <a:lnTo>
                    <a:pt x="93231" y="6949"/>
                  </a:lnTo>
                  <a:lnTo>
                    <a:pt x="55810" y="26301"/>
                  </a:lnTo>
                  <a:lnTo>
                    <a:pt x="26301" y="55810"/>
                  </a:lnTo>
                  <a:lnTo>
                    <a:pt x="6949" y="93231"/>
                  </a:lnTo>
                  <a:lnTo>
                    <a:pt x="0" y="136319"/>
                  </a:lnTo>
                  <a:lnTo>
                    <a:pt x="6949" y="179407"/>
                  </a:lnTo>
                  <a:lnTo>
                    <a:pt x="26301" y="216828"/>
                  </a:lnTo>
                  <a:lnTo>
                    <a:pt x="55810" y="246337"/>
                  </a:lnTo>
                  <a:lnTo>
                    <a:pt x="93231" y="265688"/>
                  </a:lnTo>
                  <a:lnTo>
                    <a:pt x="136319" y="272638"/>
                  </a:lnTo>
                  <a:lnTo>
                    <a:pt x="179407" y="265688"/>
                  </a:lnTo>
                  <a:lnTo>
                    <a:pt x="216828" y="246337"/>
                  </a:lnTo>
                  <a:lnTo>
                    <a:pt x="246337" y="216828"/>
                  </a:lnTo>
                  <a:lnTo>
                    <a:pt x="265688" y="179407"/>
                  </a:lnTo>
                  <a:lnTo>
                    <a:pt x="272638" y="136319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86282" y="1066303"/>
            <a:ext cx="1346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5" dirty="0">
                <a:latin typeface="Georgia"/>
                <a:cs typeface="Georgia"/>
              </a:rPr>
              <a:t>G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3440" y="1107965"/>
            <a:ext cx="2730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latin typeface="LM Roman 6"/>
                <a:cs typeface="LM Roman 6"/>
              </a:rPr>
              <a:t>Grade</a:t>
            </a:r>
            <a:endParaRPr sz="600">
              <a:latin typeface="LM Roman 6"/>
              <a:cs typeface="LM Roman 6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53439" y="759294"/>
            <a:ext cx="0" cy="269875"/>
          </a:xfrm>
          <a:custGeom>
            <a:avLst/>
            <a:gdLst/>
            <a:ahLst/>
            <a:cxnLst/>
            <a:rect l="l" t="t" r="r" b="b"/>
            <a:pathLst>
              <a:path h="269875">
                <a:moveTo>
                  <a:pt x="0" y="0"/>
                </a:moveTo>
                <a:lnTo>
                  <a:pt x="0" y="269528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1904335" y="501078"/>
            <a:ext cx="258445" cy="258445"/>
            <a:chOff x="1904335" y="501078"/>
            <a:chExt cx="258445" cy="258445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9415" y="506158"/>
              <a:ext cx="248074" cy="24806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909415" y="506158"/>
              <a:ext cx="248285" cy="248285"/>
            </a:xfrm>
            <a:custGeom>
              <a:avLst/>
              <a:gdLst/>
              <a:ahLst/>
              <a:cxnLst/>
              <a:rect l="l" t="t" r="r" b="b"/>
              <a:pathLst>
                <a:path w="248285" h="248284">
                  <a:moveTo>
                    <a:pt x="248074" y="124040"/>
                  </a:moveTo>
                  <a:lnTo>
                    <a:pt x="238326" y="75759"/>
                  </a:lnTo>
                  <a:lnTo>
                    <a:pt x="211745" y="36331"/>
                  </a:lnTo>
                  <a:lnTo>
                    <a:pt x="172318" y="9748"/>
                  </a:lnTo>
                  <a:lnTo>
                    <a:pt x="124037" y="0"/>
                  </a:lnTo>
                  <a:lnTo>
                    <a:pt x="75755" y="9748"/>
                  </a:lnTo>
                  <a:lnTo>
                    <a:pt x="36329" y="36331"/>
                  </a:lnTo>
                  <a:lnTo>
                    <a:pt x="9747" y="75759"/>
                  </a:lnTo>
                  <a:lnTo>
                    <a:pt x="0" y="124040"/>
                  </a:lnTo>
                  <a:lnTo>
                    <a:pt x="9747" y="172320"/>
                  </a:lnTo>
                  <a:lnTo>
                    <a:pt x="36329" y="211743"/>
                  </a:lnTo>
                  <a:lnTo>
                    <a:pt x="75755" y="238323"/>
                  </a:lnTo>
                  <a:lnTo>
                    <a:pt x="124037" y="248069"/>
                  </a:lnTo>
                  <a:lnTo>
                    <a:pt x="172318" y="238323"/>
                  </a:lnTo>
                  <a:lnTo>
                    <a:pt x="211745" y="211743"/>
                  </a:lnTo>
                  <a:lnTo>
                    <a:pt x="238326" y="172320"/>
                  </a:lnTo>
                  <a:lnTo>
                    <a:pt x="248074" y="124040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984857" y="526312"/>
            <a:ext cx="863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Georgia"/>
                <a:cs typeface="Georgia"/>
              </a:rPr>
              <a:t>I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89379" y="349039"/>
            <a:ext cx="48831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latin typeface="LM Roman 6"/>
                <a:cs typeface="LM Roman 6"/>
              </a:rPr>
              <a:t>Intelligence</a:t>
            </a:r>
            <a:endParaRPr sz="600">
              <a:latin typeface="LM Roman 6"/>
              <a:cs typeface="LM Roman 6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532049" y="1028804"/>
            <a:ext cx="283210" cy="283210"/>
            <a:chOff x="1532049" y="1028804"/>
            <a:chExt cx="283210" cy="283210"/>
          </a:xfrm>
        </p:grpSpPr>
        <p:sp>
          <p:nvSpPr>
            <p:cNvPr id="19" name="object 19"/>
            <p:cNvSpPr/>
            <p:nvPr/>
          </p:nvSpPr>
          <p:spPr>
            <a:xfrm>
              <a:off x="1537129" y="1033884"/>
              <a:ext cx="273050" cy="273050"/>
            </a:xfrm>
            <a:custGeom>
              <a:avLst/>
              <a:gdLst/>
              <a:ahLst/>
              <a:cxnLst/>
              <a:rect l="l" t="t" r="r" b="b"/>
              <a:pathLst>
                <a:path w="273050" h="273050">
                  <a:moveTo>
                    <a:pt x="136319" y="0"/>
                  </a:moveTo>
                  <a:lnTo>
                    <a:pt x="93231" y="6949"/>
                  </a:lnTo>
                  <a:lnTo>
                    <a:pt x="55810" y="26301"/>
                  </a:lnTo>
                  <a:lnTo>
                    <a:pt x="26301" y="55810"/>
                  </a:lnTo>
                  <a:lnTo>
                    <a:pt x="6949" y="93231"/>
                  </a:lnTo>
                  <a:lnTo>
                    <a:pt x="0" y="136319"/>
                  </a:lnTo>
                  <a:lnTo>
                    <a:pt x="6949" y="179407"/>
                  </a:lnTo>
                  <a:lnTo>
                    <a:pt x="26301" y="216828"/>
                  </a:lnTo>
                  <a:lnTo>
                    <a:pt x="55810" y="246337"/>
                  </a:lnTo>
                  <a:lnTo>
                    <a:pt x="93231" y="265688"/>
                  </a:lnTo>
                  <a:lnTo>
                    <a:pt x="136319" y="272638"/>
                  </a:lnTo>
                  <a:lnTo>
                    <a:pt x="179407" y="265688"/>
                  </a:lnTo>
                  <a:lnTo>
                    <a:pt x="216828" y="246337"/>
                  </a:lnTo>
                  <a:lnTo>
                    <a:pt x="246337" y="216828"/>
                  </a:lnTo>
                  <a:lnTo>
                    <a:pt x="265688" y="179407"/>
                  </a:lnTo>
                  <a:lnTo>
                    <a:pt x="272638" y="136319"/>
                  </a:lnTo>
                  <a:lnTo>
                    <a:pt x="265688" y="93231"/>
                  </a:lnTo>
                  <a:lnTo>
                    <a:pt x="246337" y="55810"/>
                  </a:lnTo>
                  <a:lnTo>
                    <a:pt x="216828" y="26301"/>
                  </a:lnTo>
                  <a:lnTo>
                    <a:pt x="179407" y="6949"/>
                  </a:lnTo>
                  <a:lnTo>
                    <a:pt x="136319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37129" y="1033884"/>
              <a:ext cx="273050" cy="273050"/>
            </a:xfrm>
            <a:custGeom>
              <a:avLst/>
              <a:gdLst/>
              <a:ahLst/>
              <a:cxnLst/>
              <a:rect l="l" t="t" r="r" b="b"/>
              <a:pathLst>
                <a:path w="273050" h="273050">
                  <a:moveTo>
                    <a:pt x="272638" y="136319"/>
                  </a:moveTo>
                  <a:lnTo>
                    <a:pt x="265688" y="93231"/>
                  </a:lnTo>
                  <a:lnTo>
                    <a:pt x="246337" y="55810"/>
                  </a:lnTo>
                  <a:lnTo>
                    <a:pt x="216828" y="26301"/>
                  </a:lnTo>
                  <a:lnTo>
                    <a:pt x="179407" y="6949"/>
                  </a:lnTo>
                  <a:lnTo>
                    <a:pt x="136319" y="0"/>
                  </a:lnTo>
                  <a:lnTo>
                    <a:pt x="93231" y="6949"/>
                  </a:lnTo>
                  <a:lnTo>
                    <a:pt x="55810" y="26301"/>
                  </a:lnTo>
                  <a:lnTo>
                    <a:pt x="26301" y="55810"/>
                  </a:lnTo>
                  <a:lnTo>
                    <a:pt x="6949" y="93231"/>
                  </a:lnTo>
                  <a:lnTo>
                    <a:pt x="0" y="136319"/>
                  </a:lnTo>
                  <a:lnTo>
                    <a:pt x="6949" y="179407"/>
                  </a:lnTo>
                  <a:lnTo>
                    <a:pt x="26301" y="216828"/>
                  </a:lnTo>
                  <a:lnTo>
                    <a:pt x="55810" y="246337"/>
                  </a:lnTo>
                  <a:lnTo>
                    <a:pt x="93231" y="265688"/>
                  </a:lnTo>
                  <a:lnTo>
                    <a:pt x="136319" y="272638"/>
                  </a:lnTo>
                  <a:lnTo>
                    <a:pt x="179407" y="265688"/>
                  </a:lnTo>
                  <a:lnTo>
                    <a:pt x="216828" y="246337"/>
                  </a:lnTo>
                  <a:lnTo>
                    <a:pt x="246337" y="216828"/>
                  </a:lnTo>
                  <a:lnTo>
                    <a:pt x="265688" y="179407"/>
                  </a:lnTo>
                  <a:lnTo>
                    <a:pt x="272638" y="136319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537131" y="1066303"/>
            <a:ext cx="273050" cy="374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1100" i="1" spc="5" dirty="0">
                <a:latin typeface="Georgia"/>
                <a:cs typeface="Georgia"/>
              </a:rPr>
              <a:t>G</a:t>
            </a:r>
            <a:endParaRPr sz="11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sz="600" spc="-10" dirty="0">
                <a:latin typeface="LM Roman 6"/>
                <a:cs typeface="LM Roman 6"/>
              </a:rPr>
              <a:t>Grade</a:t>
            </a:r>
            <a:endParaRPr sz="600">
              <a:latin typeface="LM Roman 6"/>
              <a:cs typeface="LM Roman 6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256840" y="1033588"/>
            <a:ext cx="273685" cy="273685"/>
            <a:chOff x="2256840" y="1033588"/>
            <a:chExt cx="273685" cy="273685"/>
          </a:xfrm>
        </p:grpSpPr>
        <p:sp>
          <p:nvSpPr>
            <p:cNvPr id="23" name="object 23"/>
            <p:cNvSpPr/>
            <p:nvPr/>
          </p:nvSpPr>
          <p:spPr>
            <a:xfrm>
              <a:off x="2261920" y="1038668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131533" y="0"/>
                  </a:moveTo>
                  <a:lnTo>
                    <a:pt x="80335" y="10336"/>
                  </a:lnTo>
                  <a:lnTo>
                    <a:pt x="38525" y="38525"/>
                  </a:lnTo>
                  <a:lnTo>
                    <a:pt x="10336" y="80335"/>
                  </a:lnTo>
                  <a:lnTo>
                    <a:pt x="0" y="131535"/>
                  </a:lnTo>
                  <a:lnTo>
                    <a:pt x="10336" y="182734"/>
                  </a:lnTo>
                  <a:lnTo>
                    <a:pt x="38525" y="224544"/>
                  </a:lnTo>
                  <a:lnTo>
                    <a:pt x="80335" y="252732"/>
                  </a:lnTo>
                  <a:lnTo>
                    <a:pt x="131533" y="263069"/>
                  </a:lnTo>
                  <a:lnTo>
                    <a:pt x="182732" y="252732"/>
                  </a:lnTo>
                  <a:lnTo>
                    <a:pt x="224542" y="224544"/>
                  </a:lnTo>
                  <a:lnTo>
                    <a:pt x="252731" y="182734"/>
                  </a:lnTo>
                  <a:lnTo>
                    <a:pt x="263067" y="131535"/>
                  </a:lnTo>
                  <a:lnTo>
                    <a:pt x="252731" y="80335"/>
                  </a:lnTo>
                  <a:lnTo>
                    <a:pt x="224542" y="38525"/>
                  </a:lnTo>
                  <a:lnTo>
                    <a:pt x="182732" y="10336"/>
                  </a:lnTo>
                  <a:lnTo>
                    <a:pt x="131533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261920" y="1038668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263067" y="131535"/>
                  </a:moveTo>
                  <a:lnTo>
                    <a:pt x="252731" y="80335"/>
                  </a:lnTo>
                  <a:lnTo>
                    <a:pt x="224542" y="38525"/>
                  </a:lnTo>
                  <a:lnTo>
                    <a:pt x="182732" y="10336"/>
                  </a:lnTo>
                  <a:lnTo>
                    <a:pt x="131533" y="0"/>
                  </a:lnTo>
                  <a:lnTo>
                    <a:pt x="80335" y="10336"/>
                  </a:lnTo>
                  <a:lnTo>
                    <a:pt x="38525" y="38525"/>
                  </a:lnTo>
                  <a:lnTo>
                    <a:pt x="10336" y="80335"/>
                  </a:lnTo>
                  <a:lnTo>
                    <a:pt x="0" y="131535"/>
                  </a:lnTo>
                  <a:lnTo>
                    <a:pt x="10336" y="182734"/>
                  </a:lnTo>
                  <a:lnTo>
                    <a:pt x="38525" y="224544"/>
                  </a:lnTo>
                  <a:lnTo>
                    <a:pt x="80335" y="252732"/>
                  </a:lnTo>
                  <a:lnTo>
                    <a:pt x="131533" y="263069"/>
                  </a:lnTo>
                  <a:lnTo>
                    <a:pt x="182732" y="252732"/>
                  </a:lnTo>
                  <a:lnTo>
                    <a:pt x="224542" y="224544"/>
                  </a:lnTo>
                  <a:lnTo>
                    <a:pt x="252731" y="182734"/>
                  </a:lnTo>
                  <a:lnTo>
                    <a:pt x="263067" y="131535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291714" y="1066303"/>
            <a:ext cx="203835" cy="369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90"/>
              </a:spcBef>
            </a:pPr>
            <a:r>
              <a:rPr sz="1100" i="1" spc="5" dirty="0">
                <a:latin typeface="Georgia"/>
                <a:cs typeface="Georgia"/>
              </a:rPr>
              <a:t>S</a:t>
            </a:r>
            <a:endParaRPr sz="11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600" spc="-25" dirty="0">
                <a:latin typeface="LM Roman 6"/>
                <a:cs typeface="LM Roman 6"/>
              </a:rPr>
              <a:t>SAT</a:t>
            </a:r>
            <a:endParaRPr sz="600">
              <a:latin typeface="LM Roman 6"/>
              <a:cs typeface="LM Roman 6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673448" y="759294"/>
            <a:ext cx="720090" cy="274320"/>
          </a:xfrm>
          <a:custGeom>
            <a:avLst/>
            <a:gdLst/>
            <a:ahLst/>
            <a:cxnLst/>
            <a:rect l="l" t="t" r="r" b="b"/>
            <a:pathLst>
              <a:path w="720089" h="274319">
                <a:moveTo>
                  <a:pt x="360004" y="0"/>
                </a:moveTo>
                <a:lnTo>
                  <a:pt x="360004" y="151832"/>
                </a:lnTo>
                <a:lnTo>
                  <a:pt x="0" y="151832"/>
                </a:lnTo>
                <a:lnTo>
                  <a:pt x="0" y="269528"/>
                </a:lnTo>
              </a:path>
              <a:path w="720089" h="274319">
                <a:moveTo>
                  <a:pt x="360004" y="0"/>
                </a:moveTo>
                <a:lnTo>
                  <a:pt x="360004" y="151832"/>
                </a:lnTo>
                <a:lnTo>
                  <a:pt x="720006" y="151832"/>
                </a:lnTo>
                <a:lnTo>
                  <a:pt x="720006" y="274312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object 27"/>
          <p:cNvGrpSpPr/>
          <p:nvPr/>
        </p:nvGrpSpPr>
        <p:grpSpPr>
          <a:xfrm>
            <a:off x="1352047" y="1568810"/>
            <a:ext cx="283210" cy="283210"/>
            <a:chOff x="1352047" y="1568810"/>
            <a:chExt cx="283210" cy="283210"/>
          </a:xfrm>
        </p:grpSpPr>
        <p:sp>
          <p:nvSpPr>
            <p:cNvPr id="28" name="object 28"/>
            <p:cNvSpPr/>
            <p:nvPr/>
          </p:nvSpPr>
          <p:spPr>
            <a:xfrm>
              <a:off x="1357127" y="1573890"/>
              <a:ext cx="273050" cy="273050"/>
            </a:xfrm>
            <a:custGeom>
              <a:avLst/>
              <a:gdLst/>
              <a:ahLst/>
              <a:cxnLst/>
              <a:rect l="l" t="t" r="r" b="b"/>
              <a:pathLst>
                <a:path w="273050" h="273050">
                  <a:moveTo>
                    <a:pt x="136319" y="0"/>
                  </a:moveTo>
                  <a:lnTo>
                    <a:pt x="93231" y="6949"/>
                  </a:lnTo>
                  <a:lnTo>
                    <a:pt x="55810" y="26301"/>
                  </a:lnTo>
                  <a:lnTo>
                    <a:pt x="26301" y="55810"/>
                  </a:lnTo>
                  <a:lnTo>
                    <a:pt x="6949" y="93231"/>
                  </a:lnTo>
                  <a:lnTo>
                    <a:pt x="0" y="136319"/>
                  </a:lnTo>
                  <a:lnTo>
                    <a:pt x="6949" y="179407"/>
                  </a:lnTo>
                  <a:lnTo>
                    <a:pt x="26301" y="216828"/>
                  </a:lnTo>
                  <a:lnTo>
                    <a:pt x="55810" y="246337"/>
                  </a:lnTo>
                  <a:lnTo>
                    <a:pt x="93231" y="265688"/>
                  </a:lnTo>
                  <a:lnTo>
                    <a:pt x="136319" y="272638"/>
                  </a:lnTo>
                  <a:lnTo>
                    <a:pt x="179407" y="265688"/>
                  </a:lnTo>
                  <a:lnTo>
                    <a:pt x="216828" y="246337"/>
                  </a:lnTo>
                  <a:lnTo>
                    <a:pt x="246337" y="216828"/>
                  </a:lnTo>
                  <a:lnTo>
                    <a:pt x="265688" y="179407"/>
                  </a:lnTo>
                  <a:lnTo>
                    <a:pt x="272638" y="136319"/>
                  </a:lnTo>
                  <a:lnTo>
                    <a:pt x="265688" y="93231"/>
                  </a:lnTo>
                  <a:lnTo>
                    <a:pt x="246337" y="55810"/>
                  </a:lnTo>
                  <a:lnTo>
                    <a:pt x="216828" y="26301"/>
                  </a:lnTo>
                  <a:lnTo>
                    <a:pt x="179407" y="6949"/>
                  </a:lnTo>
                  <a:lnTo>
                    <a:pt x="136319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357127" y="1573890"/>
              <a:ext cx="273050" cy="273050"/>
            </a:xfrm>
            <a:custGeom>
              <a:avLst/>
              <a:gdLst/>
              <a:ahLst/>
              <a:cxnLst/>
              <a:rect l="l" t="t" r="r" b="b"/>
              <a:pathLst>
                <a:path w="273050" h="273050">
                  <a:moveTo>
                    <a:pt x="272638" y="136319"/>
                  </a:moveTo>
                  <a:lnTo>
                    <a:pt x="265688" y="93231"/>
                  </a:lnTo>
                  <a:lnTo>
                    <a:pt x="246337" y="55810"/>
                  </a:lnTo>
                  <a:lnTo>
                    <a:pt x="216828" y="26301"/>
                  </a:lnTo>
                  <a:lnTo>
                    <a:pt x="179407" y="6949"/>
                  </a:lnTo>
                  <a:lnTo>
                    <a:pt x="136319" y="0"/>
                  </a:lnTo>
                  <a:lnTo>
                    <a:pt x="93231" y="6949"/>
                  </a:lnTo>
                  <a:lnTo>
                    <a:pt x="55810" y="26301"/>
                  </a:lnTo>
                  <a:lnTo>
                    <a:pt x="26301" y="55810"/>
                  </a:lnTo>
                  <a:lnTo>
                    <a:pt x="6949" y="93231"/>
                  </a:lnTo>
                  <a:lnTo>
                    <a:pt x="0" y="136319"/>
                  </a:lnTo>
                  <a:lnTo>
                    <a:pt x="6949" y="179407"/>
                  </a:lnTo>
                  <a:lnTo>
                    <a:pt x="26301" y="216828"/>
                  </a:lnTo>
                  <a:lnTo>
                    <a:pt x="55810" y="246337"/>
                  </a:lnTo>
                  <a:lnTo>
                    <a:pt x="93231" y="265688"/>
                  </a:lnTo>
                  <a:lnTo>
                    <a:pt x="136319" y="272638"/>
                  </a:lnTo>
                  <a:lnTo>
                    <a:pt x="179407" y="265688"/>
                  </a:lnTo>
                  <a:lnTo>
                    <a:pt x="216828" y="246337"/>
                  </a:lnTo>
                  <a:lnTo>
                    <a:pt x="246337" y="216828"/>
                  </a:lnTo>
                  <a:lnTo>
                    <a:pt x="265688" y="179407"/>
                  </a:lnTo>
                  <a:lnTo>
                    <a:pt x="272638" y="136319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426273" y="1606307"/>
            <a:ext cx="1244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10" dirty="0">
                <a:latin typeface="Georgia"/>
                <a:cs typeface="Georgia"/>
              </a:rPr>
              <a:t>C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79856" y="2076632"/>
            <a:ext cx="347345" cy="347345"/>
            <a:chOff x="779856" y="2076632"/>
            <a:chExt cx="347345" cy="347345"/>
          </a:xfrm>
        </p:grpSpPr>
        <p:sp>
          <p:nvSpPr>
            <p:cNvPr id="32" name="object 32"/>
            <p:cNvSpPr/>
            <p:nvPr/>
          </p:nvSpPr>
          <p:spPr>
            <a:xfrm>
              <a:off x="784936" y="2081712"/>
              <a:ext cx="337185" cy="337185"/>
            </a:xfrm>
            <a:custGeom>
              <a:avLst/>
              <a:gdLst/>
              <a:ahLst/>
              <a:cxnLst/>
              <a:rect l="l" t="t" r="r" b="b"/>
              <a:pathLst>
                <a:path w="337184" h="337185">
                  <a:moveTo>
                    <a:pt x="168503" y="0"/>
                  </a:moveTo>
                  <a:lnTo>
                    <a:pt x="123708" y="6019"/>
                  </a:lnTo>
                  <a:lnTo>
                    <a:pt x="83456" y="23005"/>
                  </a:lnTo>
                  <a:lnTo>
                    <a:pt x="49353" y="49353"/>
                  </a:lnTo>
                  <a:lnTo>
                    <a:pt x="23005" y="83456"/>
                  </a:lnTo>
                  <a:lnTo>
                    <a:pt x="6019" y="123708"/>
                  </a:lnTo>
                  <a:lnTo>
                    <a:pt x="0" y="168504"/>
                  </a:lnTo>
                  <a:lnTo>
                    <a:pt x="6019" y="213299"/>
                  </a:lnTo>
                  <a:lnTo>
                    <a:pt x="23005" y="253551"/>
                  </a:lnTo>
                  <a:lnTo>
                    <a:pt x="49353" y="287654"/>
                  </a:lnTo>
                  <a:lnTo>
                    <a:pt x="83456" y="314002"/>
                  </a:lnTo>
                  <a:lnTo>
                    <a:pt x="123708" y="330988"/>
                  </a:lnTo>
                  <a:lnTo>
                    <a:pt x="168503" y="337007"/>
                  </a:lnTo>
                  <a:lnTo>
                    <a:pt x="213298" y="330988"/>
                  </a:lnTo>
                  <a:lnTo>
                    <a:pt x="253551" y="314002"/>
                  </a:lnTo>
                  <a:lnTo>
                    <a:pt x="287654" y="287654"/>
                  </a:lnTo>
                  <a:lnTo>
                    <a:pt x="314001" y="253551"/>
                  </a:lnTo>
                  <a:lnTo>
                    <a:pt x="330988" y="213299"/>
                  </a:lnTo>
                  <a:lnTo>
                    <a:pt x="337007" y="168504"/>
                  </a:lnTo>
                  <a:lnTo>
                    <a:pt x="330988" y="123708"/>
                  </a:lnTo>
                  <a:lnTo>
                    <a:pt x="314001" y="83456"/>
                  </a:lnTo>
                  <a:lnTo>
                    <a:pt x="287654" y="49353"/>
                  </a:lnTo>
                  <a:lnTo>
                    <a:pt x="253551" y="23005"/>
                  </a:lnTo>
                  <a:lnTo>
                    <a:pt x="213298" y="6019"/>
                  </a:lnTo>
                  <a:lnTo>
                    <a:pt x="168503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84936" y="2081712"/>
              <a:ext cx="337185" cy="337185"/>
            </a:xfrm>
            <a:custGeom>
              <a:avLst/>
              <a:gdLst/>
              <a:ahLst/>
              <a:cxnLst/>
              <a:rect l="l" t="t" r="r" b="b"/>
              <a:pathLst>
                <a:path w="337184" h="337185">
                  <a:moveTo>
                    <a:pt x="337007" y="168504"/>
                  </a:moveTo>
                  <a:lnTo>
                    <a:pt x="330988" y="123708"/>
                  </a:lnTo>
                  <a:lnTo>
                    <a:pt x="314001" y="83456"/>
                  </a:lnTo>
                  <a:lnTo>
                    <a:pt x="287654" y="49353"/>
                  </a:lnTo>
                  <a:lnTo>
                    <a:pt x="253551" y="23005"/>
                  </a:lnTo>
                  <a:lnTo>
                    <a:pt x="213298" y="6019"/>
                  </a:lnTo>
                  <a:lnTo>
                    <a:pt x="168503" y="0"/>
                  </a:lnTo>
                  <a:lnTo>
                    <a:pt x="123708" y="6019"/>
                  </a:lnTo>
                  <a:lnTo>
                    <a:pt x="83456" y="23005"/>
                  </a:lnTo>
                  <a:lnTo>
                    <a:pt x="49353" y="49353"/>
                  </a:lnTo>
                  <a:lnTo>
                    <a:pt x="23005" y="83456"/>
                  </a:lnTo>
                  <a:lnTo>
                    <a:pt x="6019" y="123708"/>
                  </a:lnTo>
                  <a:lnTo>
                    <a:pt x="0" y="168504"/>
                  </a:lnTo>
                  <a:lnTo>
                    <a:pt x="6019" y="213299"/>
                  </a:lnTo>
                  <a:lnTo>
                    <a:pt x="23005" y="253551"/>
                  </a:lnTo>
                  <a:lnTo>
                    <a:pt x="49353" y="287654"/>
                  </a:lnTo>
                  <a:lnTo>
                    <a:pt x="83456" y="314002"/>
                  </a:lnTo>
                  <a:lnTo>
                    <a:pt x="123708" y="330988"/>
                  </a:lnTo>
                  <a:lnTo>
                    <a:pt x="168503" y="337007"/>
                  </a:lnTo>
                  <a:lnTo>
                    <a:pt x="213298" y="330988"/>
                  </a:lnTo>
                  <a:lnTo>
                    <a:pt x="253551" y="314002"/>
                  </a:lnTo>
                  <a:lnTo>
                    <a:pt x="287654" y="287654"/>
                  </a:lnTo>
                  <a:lnTo>
                    <a:pt x="314001" y="253551"/>
                  </a:lnTo>
                  <a:lnTo>
                    <a:pt x="330988" y="213299"/>
                  </a:lnTo>
                  <a:lnTo>
                    <a:pt x="337007" y="168504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827900" y="2135910"/>
            <a:ext cx="245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25" dirty="0">
                <a:latin typeface="Georgia"/>
                <a:cs typeface="Georgia"/>
              </a:rPr>
              <a:t>X</a:t>
            </a:r>
            <a:r>
              <a:rPr sz="1200" spc="37" baseline="-10416" dirty="0">
                <a:latin typeface="LM Roman 8"/>
                <a:cs typeface="LM Roman 8"/>
              </a:rPr>
              <a:t>1</a:t>
            </a:r>
            <a:endParaRPr sz="1200" baseline="-10416">
              <a:latin typeface="LM Roman 8"/>
              <a:cs typeface="LM Roman 8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319861" y="2076632"/>
            <a:ext cx="347345" cy="347345"/>
            <a:chOff x="1319861" y="2076632"/>
            <a:chExt cx="347345" cy="347345"/>
          </a:xfrm>
        </p:grpSpPr>
        <p:sp>
          <p:nvSpPr>
            <p:cNvPr id="36" name="object 36"/>
            <p:cNvSpPr/>
            <p:nvPr/>
          </p:nvSpPr>
          <p:spPr>
            <a:xfrm>
              <a:off x="1324941" y="2081712"/>
              <a:ext cx="337185" cy="337185"/>
            </a:xfrm>
            <a:custGeom>
              <a:avLst/>
              <a:gdLst/>
              <a:ahLst/>
              <a:cxnLst/>
              <a:rect l="l" t="t" r="r" b="b"/>
              <a:pathLst>
                <a:path w="337185" h="337185">
                  <a:moveTo>
                    <a:pt x="168504" y="0"/>
                  </a:moveTo>
                  <a:lnTo>
                    <a:pt x="123709" y="6019"/>
                  </a:lnTo>
                  <a:lnTo>
                    <a:pt x="83457" y="23005"/>
                  </a:lnTo>
                  <a:lnTo>
                    <a:pt x="49353" y="49353"/>
                  </a:lnTo>
                  <a:lnTo>
                    <a:pt x="23005" y="83456"/>
                  </a:lnTo>
                  <a:lnTo>
                    <a:pt x="6019" y="123708"/>
                  </a:lnTo>
                  <a:lnTo>
                    <a:pt x="0" y="168504"/>
                  </a:lnTo>
                  <a:lnTo>
                    <a:pt x="6019" y="213299"/>
                  </a:lnTo>
                  <a:lnTo>
                    <a:pt x="23005" y="253551"/>
                  </a:lnTo>
                  <a:lnTo>
                    <a:pt x="49353" y="287654"/>
                  </a:lnTo>
                  <a:lnTo>
                    <a:pt x="83457" y="314002"/>
                  </a:lnTo>
                  <a:lnTo>
                    <a:pt x="123709" y="330988"/>
                  </a:lnTo>
                  <a:lnTo>
                    <a:pt x="168504" y="337007"/>
                  </a:lnTo>
                  <a:lnTo>
                    <a:pt x="213300" y="330988"/>
                  </a:lnTo>
                  <a:lnTo>
                    <a:pt x="253552" y="314002"/>
                  </a:lnTo>
                  <a:lnTo>
                    <a:pt x="287655" y="287654"/>
                  </a:lnTo>
                  <a:lnTo>
                    <a:pt x="314003" y="253551"/>
                  </a:lnTo>
                  <a:lnTo>
                    <a:pt x="330989" y="213299"/>
                  </a:lnTo>
                  <a:lnTo>
                    <a:pt x="337008" y="168504"/>
                  </a:lnTo>
                  <a:lnTo>
                    <a:pt x="330989" y="123708"/>
                  </a:lnTo>
                  <a:lnTo>
                    <a:pt x="314003" y="83456"/>
                  </a:lnTo>
                  <a:lnTo>
                    <a:pt x="287655" y="49353"/>
                  </a:lnTo>
                  <a:lnTo>
                    <a:pt x="253552" y="23005"/>
                  </a:lnTo>
                  <a:lnTo>
                    <a:pt x="213300" y="6019"/>
                  </a:lnTo>
                  <a:lnTo>
                    <a:pt x="168504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324941" y="2081712"/>
              <a:ext cx="337185" cy="337185"/>
            </a:xfrm>
            <a:custGeom>
              <a:avLst/>
              <a:gdLst/>
              <a:ahLst/>
              <a:cxnLst/>
              <a:rect l="l" t="t" r="r" b="b"/>
              <a:pathLst>
                <a:path w="337185" h="337185">
                  <a:moveTo>
                    <a:pt x="337008" y="168504"/>
                  </a:moveTo>
                  <a:lnTo>
                    <a:pt x="330989" y="123708"/>
                  </a:lnTo>
                  <a:lnTo>
                    <a:pt x="314003" y="83456"/>
                  </a:lnTo>
                  <a:lnTo>
                    <a:pt x="287655" y="49353"/>
                  </a:lnTo>
                  <a:lnTo>
                    <a:pt x="253552" y="23005"/>
                  </a:lnTo>
                  <a:lnTo>
                    <a:pt x="213300" y="6019"/>
                  </a:lnTo>
                  <a:lnTo>
                    <a:pt x="168504" y="0"/>
                  </a:lnTo>
                  <a:lnTo>
                    <a:pt x="123709" y="6019"/>
                  </a:lnTo>
                  <a:lnTo>
                    <a:pt x="83457" y="23005"/>
                  </a:lnTo>
                  <a:lnTo>
                    <a:pt x="49353" y="49353"/>
                  </a:lnTo>
                  <a:lnTo>
                    <a:pt x="23005" y="83456"/>
                  </a:lnTo>
                  <a:lnTo>
                    <a:pt x="6019" y="123708"/>
                  </a:lnTo>
                  <a:lnTo>
                    <a:pt x="0" y="168504"/>
                  </a:lnTo>
                  <a:lnTo>
                    <a:pt x="6019" y="213299"/>
                  </a:lnTo>
                  <a:lnTo>
                    <a:pt x="23005" y="253551"/>
                  </a:lnTo>
                  <a:lnTo>
                    <a:pt x="49353" y="287654"/>
                  </a:lnTo>
                  <a:lnTo>
                    <a:pt x="83457" y="314002"/>
                  </a:lnTo>
                  <a:lnTo>
                    <a:pt x="123709" y="330988"/>
                  </a:lnTo>
                  <a:lnTo>
                    <a:pt x="168504" y="337007"/>
                  </a:lnTo>
                  <a:lnTo>
                    <a:pt x="213300" y="330988"/>
                  </a:lnTo>
                  <a:lnTo>
                    <a:pt x="253552" y="314002"/>
                  </a:lnTo>
                  <a:lnTo>
                    <a:pt x="287655" y="287654"/>
                  </a:lnTo>
                  <a:lnTo>
                    <a:pt x="314003" y="253551"/>
                  </a:lnTo>
                  <a:lnTo>
                    <a:pt x="330989" y="213299"/>
                  </a:lnTo>
                  <a:lnTo>
                    <a:pt x="337008" y="168504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367904" y="2135910"/>
            <a:ext cx="245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25" dirty="0">
                <a:latin typeface="Georgia"/>
                <a:cs typeface="Georgia"/>
              </a:rPr>
              <a:t>X</a:t>
            </a:r>
            <a:r>
              <a:rPr sz="1200" spc="37" baseline="-10416" dirty="0">
                <a:latin typeface="LM Roman 8"/>
                <a:cs typeface="LM Roman 8"/>
              </a:rPr>
              <a:t>2</a:t>
            </a:r>
            <a:endParaRPr sz="1200" baseline="-10416">
              <a:latin typeface="LM Roman 8"/>
              <a:cs typeface="LM Roman 8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752523" y="2109748"/>
            <a:ext cx="21145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LM Roman 10"/>
                <a:cs typeface="LM Roman 10"/>
              </a:rPr>
              <a:t>.</a:t>
            </a:r>
            <a:r>
              <a:rPr sz="1100" b="1" spc="-210" dirty="0">
                <a:latin typeface="LM Roman 10"/>
                <a:cs typeface="LM Roman 10"/>
              </a:rPr>
              <a:t> </a:t>
            </a:r>
            <a:r>
              <a:rPr sz="1100" b="1" spc="-10" dirty="0">
                <a:latin typeface="LM Roman 10"/>
                <a:cs typeface="LM Roman 10"/>
              </a:rPr>
              <a:t>.</a:t>
            </a:r>
            <a:r>
              <a:rPr sz="1100" b="1" spc="-210" dirty="0">
                <a:latin typeface="LM Roman 10"/>
                <a:cs typeface="LM Roman 10"/>
              </a:rPr>
              <a:t> </a:t>
            </a:r>
            <a:r>
              <a:rPr sz="1100" b="1" spc="-50" dirty="0">
                <a:latin typeface="LM Roman 10"/>
                <a:cs typeface="LM Roman 10"/>
              </a:rPr>
              <a:t>.</a:t>
            </a:r>
            <a:endParaRPr sz="1100">
              <a:latin typeface="LM Roman 10"/>
              <a:cs typeface="LM Roman 10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2035191" y="2071952"/>
            <a:ext cx="356870" cy="356870"/>
            <a:chOff x="2035191" y="2071952"/>
            <a:chExt cx="356870" cy="356870"/>
          </a:xfrm>
        </p:grpSpPr>
        <p:sp>
          <p:nvSpPr>
            <p:cNvPr id="41" name="object 41"/>
            <p:cNvSpPr/>
            <p:nvPr/>
          </p:nvSpPr>
          <p:spPr>
            <a:xfrm>
              <a:off x="2040271" y="2077032"/>
              <a:ext cx="346710" cy="346710"/>
            </a:xfrm>
            <a:custGeom>
              <a:avLst/>
              <a:gdLst/>
              <a:ahLst/>
              <a:cxnLst/>
              <a:rect l="l" t="t" r="r" b="b"/>
              <a:pathLst>
                <a:path w="346710" h="346710">
                  <a:moveTo>
                    <a:pt x="173183" y="0"/>
                  </a:moveTo>
                  <a:lnTo>
                    <a:pt x="127144" y="6186"/>
                  </a:lnTo>
                  <a:lnTo>
                    <a:pt x="85774" y="23644"/>
                  </a:lnTo>
                  <a:lnTo>
                    <a:pt x="50723" y="50723"/>
                  </a:lnTo>
                  <a:lnTo>
                    <a:pt x="23644" y="85774"/>
                  </a:lnTo>
                  <a:lnTo>
                    <a:pt x="6186" y="127144"/>
                  </a:lnTo>
                  <a:lnTo>
                    <a:pt x="0" y="173184"/>
                  </a:lnTo>
                  <a:lnTo>
                    <a:pt x="6186" y="219223"/>
                  </a:lnTo>
                  <a:lnTo>
                    <a:pt x="23644" y="260593"/>
                  </a:lnTo>
                  <a:lnTo>
                    <a:pt x="50723" y="295643"/>
                  </a:lnTo>
                  <a:lnTo>
                    <a:pt x="85774" y="322723"/>
                  </a:lnTo>
                  <a:lnTo>
                    <a:pt x="127144" y="340181"/>
                  </a:lnTo>
                  <a:lnTo>
                    <a:pt x="173183" y="346367"/>
                  </a:lnTo>
                  <a:lnTo>
                    <a:pt x="219222" y="340181"/>
                  </a:lnTo>
                  <a:lnTo>
                    <a:pt x="260591" y="322723"/>
                  </a:lnTo>
                  <a:lnTo>
                    <a:pt x="295640" y="295643"/>
                  </a:lnTo>
                  <a:lnTo>
                    <a:pt x="322719" y="260593"/>
                  </a:lnTo>
                  <a:lnTo>
                    <a:pt x="340177" y="219223"/>
                  </a:lnTo>
                  <a:lnTo>
                    <a:pt x="346363" y="173184"/>
                  </a:lnTo>
                  <a:lnTo>
                    <a:pt x="340177" y="127144"/>
                  </a:lnTo>
                  <a:lnTo>
                    <a:pt x="322719" y="85774"/>
                  </a:lnTo>
                  <a:lnTo>
                    <a:pt x="295640" y="50723"/>
                  </a:lnTo>
                  <a:lnTo>
                    <a:pt x="260591" y="23644"/>
                  </a:lnTo>
                  <a:lnTo>
                    <a:pt x="219222" y="6186"/>
                  </a:lnTo>
                  <a:lnTo>
                    <a:pt x="173183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040271" y="2077032"/>
              <a:ext cx="346710" cy="346710"/>
            </a:xfrm>
            <a:custGeom>
              <a:avLst/>
              <a:gdLst/>
              <a:ahLst/>
              <a:cxnLst/>
              <a:rect l="l" t="t" r="r" b="b"/>
              <a:pathLst>
                <a:path w="346710" h="346710">
                  <a:moveTo>
                    <a:pt x="346363" y="173184"/>
                  </a:moveTo>
                  <a:lnTo>
                    <a:pt x="340177" y="127144"/>
                  </a:lnTo>
                  <a:lnTo>
                    <a:pt x="322719" y="85774"/>
                  </a:lnTo>
                  <a:lnTo>
                    <a:pt x="295640" y="50723"/>
                  </a:lnTo>
                  <a:lnTo>
                    <a:pt x="260591" y="23644"/>
                  </a:lnTo>
                  <a:lnTo>
                    <a:pt x="219222" y="6186"/>
                  </a:lnTo>
                  <a:lnTo>
                    <a:pt x="173183" y="0"/>
                  </a:lnTo>
                  <a:lnTo>
                    <a:pt x="127144" y="6186"/>
                  </a:lnTo>
                  <a:lnTo>
                    <a:pt x="85774" y="23644"/>
                  </a:lnTo>
                  <a:lnTo>
                    <a:pt x="50723" y="50723"/>
                  </a:lnTo>
                  <a:lnTo>
                    <a:pt x="23644" y="85774"/>
                  </a:lnTo>
                  <a:lnTo>
                    <a:pt x="6186" y="127144"/>
                  </a:lnTo>
                  <a:lnTo>
                    <a:pt x="0" y="173184"/>
                  </a:lnTo>
                  <a:lnTo>
                    <a:pt x="6186" y="219223"/>
                  </a:lnTo>
                  <a:lnTo>
                    <a:pt x="23644" y="260593"/>
                  </a:lnTo>
                  <a:lnTo>
                    <a:pt x="50723" y="295643"/>
                  </a:lnTo>
                  <a:lnTo>
                    <a:pt x="85774" y="322723"/>
                  </a:lnTo>
                  <a:lnTo>
                    <a:pt x="127144" y="340181"/>
                  </a:lnTo>
                  <a:lnTo>
                    <a:pt x="173183" y="346367"/>
                  </a:lnTo>
                  <a:lnTo>
                    <a:pt x="219222" y="340181"/>
                  </a:lnTo>
                  <a:lnTo>
                    <a:pt x="260591" y="322723"/>
                  </a:lnTo>
                  <a:lnTo>
                    <a:pt x="295640" y="295643"/>
                  </a:lnTo>
                  <a:lnTo>
                    <a:pt x="322719" y="260593"/>
                  </a:lnTo>
                  <a:lnTo>
                    <a:pt x="340177" y="219223"/>
                  </a:lnTo>
                  <a:lnTo>
                    <a:pt x="346363" y="173184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2082164" y="2135910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45" dirty="0">
                <a:latin typeface="Georgia"/>
                <a:cs typeface="Georgia"/>
              </a:rPr>
              <a:t>X</a:t>
            </a:r>
            <a:r>
              <a:rPr sz="1200" i="1" spc="67" baseline="-10416" dirty="0">
                <a:latin typeface="Georgia"/>
                <a:cs typeface="Georgia"/>
              </a:rPr>
              <a:t>n</a:t>
            </a:r>
            <a:endParaRPr sz="1200" baseline="-10416">
              <a:latin typeface="Georgia"/>
              <a:cs typeface="Georgia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953439" y="1851590"/>
            <a:ext cx="1260475" cy="225425"/>
          </a:xfrm>
          <a:custGeom>
            <a:avLst/>
            <a:gdLst/>
            <a:ahLst/>
            <a:cxnLst/>
            <a:rect l="l" t="t" r="r" b="b"/>
            <a:pathLst>
              <a:path w="1260475" h="225425">
                <a:moveTo>
                  <a:pt x="540006" y="0"/>
                </a:moveTo>
                <a:lnTo>
                  <a:pt x="540006" y="151832"/>
                </a:lnTo>
                <a:lnTo>
                  <a:pt x="0" y="151832"/>
                </a:lnTo>
                <a:lnTo>
                  <a:pt x="0" y="225061"/>
                </a:lnTo>
              </a:path>
              <a:path w="1260475" h="225425">
                <a:moveTo>
                  <a:pt x="540006" y="0"/>
                </a:moveTo>
                <a:lnTo>
                  <a:pt x="540006" y="225061"/>
                </a:lnTo>
              </a:path>
              <a:path w="1260475" h="225425">
                <a:moveTo>
                  <a:pt x="540006" y="0"/>
                </a:moveTo>
                <a:lnTo>
                  <a:pt x="540006" y="151832"/>
                </a:lnTo>
                <a:lnTo>
                  <a:pt x="1260015" y="151832"/>
                </a:lnTo>
                <a:lnTo>
                  <a:pt x="1260015" y="220381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5" name="object 4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44583" y="369201"/>
            <a:ext cx="63233" cy="63233"/>
          </a:xfrm>
          <a:prstGeom prst="rect">
            <a:avLst/>
          </a:prstGeom>
        </p:spPr>
      </p:pic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3264395" y="283716"/>
            <a:ext cx="2268855" cy="535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2600"/>
              </a:lnSpc>
              <a:spcBef>
                <a:spcPts val="55"/>
              </a:spcBef>
            </a:pPr>
            <a:r>
              <a:rPr b="0" spc="-10" dirty="0">
                <a:latin typeface="LM Roman 10"/>
                <a:cs typeface="LM Roman 10"/>
              </a:rPr>
              <a:t>Bayesian</a:t>
            </a:r>
            <a:r>
              <a:rPr b="0" spc="-25" dirty="0">
                <a:latin typeface="LM Roman 10"/>
                <a:cs typeface="LM Roman 10"/>
              </a:rPr>
              <a:t> </a:t>
            </a:r>
            <a:r>
              <a:rPr b="0" spc="-10" dirty="0">
                <a:latin typeface="LM Roman 10"/>
                <a:cs typeface="LM Roman 10"/>
              </a:rPr>
              <a:t>networks</a:t>
            </a:r>
            <a:r>
              <a:rPr b="0" spc="-20" dirty="0">
                <a:latin typeface="LM Roman 10"/>
                <a:cs typeface="LM Roman 10"/>
              </a:rPr>
              <a:t> </a:t>
            </a:r>
            <a:r>
              <a:rPr b="0" dirty="0">
                <a:latin typeface="LM Roman 10"/>
                <a:cs typeface="LM Roman 10"/>
              </a:rPr>
              <a:t>build</a:t>
            </a:r>
            <a:r>
              <a:rPr b="0" spc="-20" dirty="0">
                <a:latin typeface="LM Roman 10"/>
                <a:cs typeface="LM Roman 10"/>
              </a:rPr>
              <a:t> </a:t>
            </a:r>
            <a:r>
              <a:rPr b="0" dirty="0">
                <a:latin typeface="LM Roman 10"/>
                <a:cs typeface="LM Roman 10"/>
              </a:rPr>
              <a:t>on</a:t>
            </a:r>
            <a:r>
              <a:rPr b="0" spc="-25" dirty="0">
                <a:latin typeface="LM Roman 10"/>
                <a:cs typeface="LM Roman 10"/>
              </a:rPr>
              <a:t> </a:t>
            </a:r>
            <a:r>
              <a:rPr b="0" dirty="0">
                <a:latin typeface="LM Roman 10"/>
                <a:cs typeface="LM Roman 10"/>
              </a:rPr>
              <a:t>the</a:t>
            </a:r>
            <a:r>
              <a:rPr b="0" spc="-20" dirty="0">
                <a:latin typeface="LM Roman 10"/>
                <a:cs typeface="LM Roman 10"/>
              </a:rPr>
              <a:t> intu- </a:t>
            </a:r>
            <a:r>
              <a:rPr b="0" spc="-10" dirty="0">
                <a:latin typeface="LM Roman 10"/>
                <a:cs typeface="LM Roman 10"/>
              </a:rPr>
              <a:t>itions</a:t>
            </a:r>
            <a:r>
              <a:rPr b="0" spc="-85" dirty="0">
                <a:latin typeface="LM Roman 10"/>
                <a:cs typeface="LM Roman 10"/>
              </a:rPr>
              <a:t> </a:t>
            </a:r>
            <a:r>
              <a:rPr b="0" spc="-20" dirty="0">
                <a:latin typeface="LM Roman 10"/>
                <a:cs typeface="LM Roman 10"/>
              </a:rPr>
              <a:t>that</a:t>
            </a:r>
            <a:r>
              <a:rPr b="0" spc="-55" dirty="0">
                <a:latin typeface="LM Roman 10"/>
                <a:cs typeface="LM Roman 10"/>
              </a:rPr>
              <a:t> </a:t>
            </a:r>
            <a:r>
              <a:rPr b="0" spc="-80" dirty="0">
                <a:latin typeface="LM Roman 10"/>
                <a:cs typeface="LM Roman 10"/>
              </a:rPr>
              <a:t>we</a:t>
            </a:r>
            <a:r>
              <a:rPr b="0" spc="-10" dirty="0">
                <a:latin typeface="LM Roman 10"/>
                <a:cs typeface="LM Roman 10"/>
              </a:rPr>
              <a:t> developed</a:t>
            </a:r>
            <a:r>
              <a:rPr b="0" spc="-50" dirty="0">
                <a:latin typeface="LM Roman 10"/>
                <a:cs typeface="LM Roman 10"/>
              </a:rPr>
              <a:t> </a:t>
            </a:r>
            <a:r>
              <a:rPr b="0" spc="-20" dirty="0">
                <a:latin typeface="LM Roman 10"/>
                <a:cs typeface="LM Roman 10"/>
              </a:rPr>
              <a:t>for</a:t>
            </a:r>
            <a:r>
              <a:rPr b="0" spc="-50" dirty="0">
                <a:latin typeface="LM Roman 10"/>
                <a:cs typeface="LM Roman 10"/>
              </a:rPr>
              <a:t> </a:t>
            </a:r>
            <a:r>
              <a:rPr b="0" spc="-20" dirty="0">
                <a:latin typeface="LM Roman 10"/>
                <a:cs typeface="LM Roman 10"/>
              </a:rPr>
              <a:t>the</a:t>
            </a:r>
            <a:r>
              <a:rPr b="0" spc="-50" dirty="0">
                <a:latin typeface="LM Roman 10"/>
                <a:cs typeface="LM Roman 10"/>
              </a:rPr>
              <a:t> </a:t>
            </a:r>
            <a:r>
              <a:rPr b="0" spc="-10" dirty="0">
                <a:latin typeface="LM Roman 10"/>
                <a:cs typeface="LM Roman 10"/>
              </a:rPr>
              <a:t>Naive Bayes</a:t>
            </a:r>
            <a:r>
              <a:rPr b="0" spc="-60" dirty="0">
                <a:latin typeface="LM Roman 10"/>
                <a:cs typeface="LM Roman 10"/>
              </a:rPr>
              <a:t> </a:t>
            </a:r>
            <a:r>
              <a:rPr b="0" spc="-10" dirty="0">
                <a:latin typeface="LM Roman 10"/>
                <a:cs typeface="LM Roman 10"/>
              </a:rPr>
              <a:t>model</a:t>
            </a:r>
          </a:p>
        </p:txBody>
      </p:sp>
      <p:pic>
        <p:nvPicPr>
          <p:cNvPr id="47" name="object 4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44583" y="923378"/>
            <a:ext cx="63233" cy="63233"/>
          </a:xfrm>
          <a:prstGeom prst="rect">
            <a:avLst/>
          </a:prstGeom>
        </p:spPr>
      </p:pic>
      <p:sp>
        <p:nvSpPr>
          <p:cNvPr id="48" name="object 48"/>
          <p:cNvSpPr txBox="1"/>
          <p:nvPr/>
        </p:nvSpPr>
        <p:spPr>
          <a:xfrm>
            <a:off x="3264395" y="837906"/>
            <a:ext cx="2268220" cy="11664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LM Roman 10"/>
                <a:cs typeface="LM Roman 10"/>
              </a:rPr>
              <a:t>But</a:t>
            </a:r>
            <a:r>
              <a:rPr sz="1100" spc="-1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they</a:t>
            </a:r>
            <a:r>
              <a:rPr sz="1100" spc="-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are</a:t>
            </a:r>
            <a:r>
              <a:rPr sz="1100" spc="-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not</a:t>
            </a:r>
            <a:r>
              <a:rPr sz="1100" spc="-1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restricted</a:t>
            </a:r>
            <a:r>
              <a:rPr sz="1100" spc="-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to</a:t>
            </a:r>
            <a:r>
              <a:rPr sz="1100" spc="-10" dirty="0">
                <a:latin typeface="LM Roman 10"/>
                <a:cs typeface="LM Roman 10"/>
              </a:rPr>
              <a:t> strong </a:t>
            </a:r>
            <a:r>
              <a:rPr sz="1100" dirty="0">
                <a:latin typeface="LM Roman 10"/>
                <a:cs typeface="LM Roman 10"/>
              </a:rPr>
              <a:t>(naive)</a:t>
            </a:r>
            <a:r>
              <a:rPr sz="1100" spc="-5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independence</a:t>
            </a:r>
            <a:r>
              <a:rPr sz="1100" spc="-5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assumptions</a:t>
            </a:r>
            <a:endParaRPr sz="1100">
              <a:latin typeface="LM Roman 10"/>
              <a:cs typeface="LM Roman 10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sz="1100" dirty="0">
                <a:latin typeface="LM Roman 10"/>
                <a:cs typeface="LM Roman 10"/>
              </a:rPr>
              <a:t>We</a:t>
            </a:r>
            <a:r>
              <a:rPr sz="1100" spc="-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use</a:t>
            </a:r>
            <a:r>
              <a:rPr sz="1100" spc="-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graphs</a:t>
            </a:r>
            <a:r>
              <a:rPr sz="1100" spc="-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to</a:t>
            </a:r>
            <a:r>
              <a:rPr sz="1100" spc="-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represent</a:t>
            </a:r>
            <a:r>
              <a:rPr sz="1100" spc="-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the</a:t>
            </a:r>
            <a:r>
              <a:rPr sz="1100" spc="-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joint distribution</a:t>
            </a:r>
            <a:endParaRPr sz="1100">
              <a:latin typeface="LM Roman 10"/>
              <a:cs typeface="LM Roman 10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z="1100" b="1" dirty="0">
                <a:latin typeface="LM Roman 10"/>
                <a:cs typeface="LM Roman 10"/>
              </a:rPr>
              <a:t>Nodes:</a:t>
            </a:r>
            <a:r>
              <a:rPr sz="1100" b="1" spc="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Random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Variables</a:t>
            </a:r>
            <a:endParaRPr sz="1100">
              <a:latin typeface="LM Roman 10"/>
              <a:cs typeface="LM Roman 10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100" b="1" dirty="0">
                <a:latin typeface="LM Roman 10"/>
                <a:cs typeface="LM Roman 10"/>
              </a:rPr>
              <a:t>Edges:</a:t>
            </a:r>
            <a:r>
              <a:rPr sz="1100" b="1" spc="1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Indicate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dependence</a:t>
            </a:r>
            <a:endParaRPr sz="1100">
              <a:latin typeface="LM Roman 10"/>
              <a:cs typeface="LM Roman 10"/>
            </a:endParaRPr>
          </a:p>
        </p:txBody>
      </p:sp>
      <p:pic>
        <p:nvPicPr>
          <p:cNvPr id="49" name="object 4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44583" y="1305496"/>
            <a:ext cx="63233" cy="63233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44583" y="1687601"/>
            <a:ext cx="63233" cy="63233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144583" y="1897633"/>
            <a:ext cx="63233" cy="63233"/>
          </a:xfrm>
          <a:prstGeom prst="rect">
            <a:avLst/>
          </a:prstGeom>
        </p:spPr>
      </p:pic>
      <p:grpSp>
        <p:nvGrpSpPr>
          <p:cNvPr id="52" name="object 52"/>
          <p:cNvGrpSpPr/>
          <p:nvPr/>
        </p:nvGrpSpPr>
        <p:grpSpPr>
          <a:xfrm>
            <a:off x="0" y="3121507"/>
            <a:ext cx="5760085" cy="118745"/>
            <a:chOff x="0" y="3121507"/>
            <a:chExt cx="5760085" cy="118745"/>
          </a:xfrm>
        </p:grpSpPr>
        <p:sp>
          <p:nvSpPr>
            <p:cNvPr id="53" name="object 53"/>
            <p:cNvSpPr/>
            <p:nvPr/>
          </p:nvSpPr>
          <p:spPr>
            <a:xfrm>
              <a:off x="0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880004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10" dirty="0"/>
              <a:t>20</a:t>
            </a:fld>
            <a:r>
              <a:rPr spc="-10" dirty="0"/>
              <a:t>/86</a:t>
            </a:r>
          </a:p>
        </p:txBody>
      </p:sp>
      <p:sp>
        <p:nvSpPr>
          <p:cNvPr id="56" name="object 5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Mitesh</a:t>
            </a:r>
            <a:r>
              <a:rPr spc="-10" dirty="0"/>
              <a:t> </a:t>
            </a:r>
            <a:r>
              <a:rPr dirty="0"/>
              <a:t>M.</a:t>
            </a:r>
            <a:r>
              <a:rPr spc="-10" dirty="0"/>
              <a:t> Khapra</a:t>
            </a:r>
          </a:p>
        </p:txBody>
      </p:sp>
      <p:sp>
        <p:nvSpPr>
          <p:cNvPr id="57" name="object 5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CS7015</a:t>
            </a:r>
            <a:r>
              <a:rPr spc="-10" dirty="0"/>
              <a:t> </a:t>
            </a:r>
            <a:r>
              <a:rPr dirty="0"/>
              <a:t>(Deep</a:t>
            </a:r>
            <a:r>
              <a:rPr spc="-5" dirty="0"/>
              <a:t> </a:t>
            </a:r>
            <a:r>
              <a:rPr dirty="0"/>
              <a:t>Learning)</a:t>
            </a:r>
            <a:r>
              <a:rPr spc="-5" dirty="0"/>
              <a:t> </a:t>
            </a:r>
            <a:r>
              <a:rPr dirty="0"/>
              <a:t>:</a:t>
            </a:r>
            <a:r>
              <a:rPr spc="75" dirty="0"/>
              <a:t> </a:t>
            </a:r>
            <a:r>
              <a:rPr dirty="0"/>
              <a:t>Lecture</a:t>
            </a:r>
            <a:r>
              <a:rPr spc="-5" dirty="0"/>
              <a:t> </a:t>
            </a:r>
            <a:r>
              <a:rPr spc="-2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3828" y="501091"/>
            <a:ext cx="291465" cy="291465"/>
            <a:chOff x="863828" y="501091"/>
            <a:chExt cx="291465" cy="291465"/>
          </a:xfrm>
        </p:grpSpPr>
        <p:sp>
          <p:nvSpPr>
            <p:cNvPr id="3" name="object 3"/>
            <p:cNvSpPr/>
            <p:nvPr/>
          </p:nvSpPr>
          <p:spPr>
            <a:xfrm>
              <a:off x="868908" y="506171"/>
              <a:ext cx="281305" cy="281305"/>
            </a:xfrm>
            <a:custGeom>
              <a:avLst/>
              <a:gdLst/>
              <a:ahLst/>
              <a:cxnLst/>
              <a:rect l="l" t="t" r="r" b="b"/>
              <a:pathLst>
                <a:path w="281305" h="281305">
                  <a:moveTo>
                    <a:pt x="140601" y="0"/>
                  </a:moveTo>
                  <a:lnTo>
                    <a:pt x="96162" y="7167"/>
                  </a:lnTo>
                  <a:lnTo>
                    <a:pt x="57566" y="27125"/>
                  </a:lnTo>
                  <a:lnTo>
                    <a:pt x="27129" y="57560"/>
                  </a:lnTo>
                  <a:lnTo>
                    <a:pt x="7168" y="96157"/>
                  </a:lnTo>
                  <a:lnTo>
                    <a:pt x="0" y="140601"/>
                  </a:lnTo>
                  <a:lnTo>
                    <a:pt x="7168" y="185041"/>
                  </a:lnTo>
                  <a:lnTo>
                    <a:pt x="27129" y="223637"/>
                  </a:lnTo>
                  <a:lnTo>
                    <a:pt x="57566" y="254074"/>
                  </a:lnTo>
                  <a:lnTo>
                    <a:pt x="96162" y="274035"/>
                  </a:lnTo>
                  <a:lnTo>
                    <a:pt x="140601" y="281203"/>
                  </a:lnTo>
                  <a:lnTo>
                    <a:pt x="185045" y="274035"/>
                  </a:lnTo>
                  <a:lnTo>
                    <a:pt x="223642" y="254074"/>
                  </a:lnTo>
                  <a:lnTo>
                    <a:pt x="254077" y="223637"/>
                  </a:lnTo>
                  <a:lnTo>
                    <a:pt x="274036" y="185041"/>
                  </a:lnTo>
                  <a:lnTo>
                    <a:pt x="281203" y="140601"/>
                  </a:lnTo>
                  <a:lnTo>
                    <a:pt x="274036" y="96157"/>
                  </a:lnTo>
                  <a:lnTo>
                    <a:pt x="254077" y="57560"/>
                  </a:lnTo>
                  <a:lnTo>
                    <a:pt x="223642" y="27125"/>
                  </a:lnTo>
                  <a:lnTo>
                    <a:pt x="185045" y="7167"/>
                  </a:lnTo>
                  <a:lnTo>
                    <a:pt x="140601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68908" y="506171"/>
              <a:ext cx="281305" cy="281305"/>
            </a:xfrm>
            <a:custGeom>
              <a:avLst/>
              <a:gdLst/>
              <a:ahLst/>
              <a:cxnLst/>
              <a:rect l="l" t="t" r="r" b="b"/>
              <a:pathLst>
                <a:path w="281305" h="281305">
                  <a:moveTo>
                    <a:pt x="281203" y="140601"/>
                  </a:moveTo>
                  <a:lnTo>
                    <a:pt x="274036" y="96157"/>
                  </a:lnTo>
                  <a:lnTo>
                    <a:pt x="254077" y="57560"/>
                  </a:lnTo>
                  <a:lnTo>
                    <a:pt x="223642" y="27125"/>
                  </a:lnTo>
                  <a:lnTo>
                    <a:pt x="185045" y="7167"/>
                  </a:lnTo>
                  <a:lnTo>
                    <a:pt x="140601" y="0"/>
                  </a:lnTo>
                  <a:lnTo>
                    <a:pt x="96162" y="7167"/>
                  </a:lnTo>
                  <a:lnTo>
                    <a:pt x="57566" y="27125"/>
                  </a:lnTo>
                  <a:lnTo>
                    <a:pt x="27129" y="57560"/>
                  </a:lnTo>
                  <a:lnTo>
                    <a:pt x="7168" y="96157"/>
                  </a:lnTo>
                  <a:lnTo>
                    <a:pt x="0" y="140601"/>
                  </a:lnTo>
                  <a:lnTo>
                    <a:pt x="7168" y="185041"/>
                  </a:lnTo>
                  <a:lnTo>
                    <a:pt x="27129" y="223637"/>
                  </a:lnTo>
                  <a:lnTo>
                    <a:pt x="57566" y="254074"/>
                  </a:lnTo>
                  <a:lnTo>
                    <a:pt x="96162" y="274035"/>
                  </a:lnTo>
                  <a:lnTo>
                    <a:pt x="140601" y="281203"/>
                  </a:lnTo>
                  <a:lnTo>
                    <a:pt x="185045" y="274035"/>
                  </a:lnTo>
                  <a:lnTo>
                    <a:pt x="223642" y="254074"/>
                  </a:lnTo>
                  <a:lnTo>
                    <a:pt x="254077" y="223637"/>
                  </a:lnTo>
                  <a:lnTo>
                    <a:pt x="274036" y="185041"/>
                  </a:lnTo>
                  <a:lnTo>
                    <a:pt x="281203" y="140601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37513" y="542872"/>
            <a:ext cx="1403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20" dirty="0">
                <a:latin typeface="Georgia"/>
                <a:cs typeface="Georgia"/>
              </a:rPr>
              <a:t>D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7389" y="349039"/>
            <a:ext cx="4044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latin typeface="LM Roman 6"/>
                <a:cs typeface="LM Roman 6"/>
              </a:rPr>
              <a:t>Difficulty</a:t>
            </a:r>
            <a:endParaRPr sz="600">
              <a:latin typeface="LM Roman 6"/>
              <a:cs typeface="LM Roman 6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600403" y="517651"/>
            <a:ext cx="258445" cy="258445"/>
            <a:chOff x="1600403" y="517651"/>
            <a:chExt cx="258445" cy="25844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5483" y="522731"/>
              <a:ext cx="248081" cy="2480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605483" y="522731"/>
              <a:ext cx="248285" cy="248285"/>
            </a:xfrm>
            <a:custGeom>
              <a:avLst/>
              <a:gdLst/>
              <a:ahLst/>
              <a:cxnLst/>
              <a:rect l="l" t="t" r="r" b="b"/>
              <a:pathLst>
                <a:path w="248285" h="248284">
                  <a:moveTo>
                    <a:pt x="248081" y="124040"/>
                  </a:moveTo>
                  <a:lnTo>
                    <a:pt x="238333" y="75759"/>
                  </a:lnTo>
                  <a:lnTo>
                    <a:pt x="211750" y="36331"/>
                  </a:lnTo>
                  <a:lnTo>
                    <a:pt x="172322" y="9748"/>
                  </a:lnTo>
                  <a:lnTo>
                    <a:pt x="124040" y="0"/>
                  </a:lnTo>
                  <a:lnTo>
                    <a:pt x="75759" y="9748"/>
                  </a:lnTo>
                  <a:lnTo>
                    <a:pt x="36331" y="36331"/>
                  </a:lnTo>
                  <a:lnTo>
                    <a:pt x="9748" y="75759"/>
                  </a:lnTo>
                  <a:lnTo>
                    <a:pt x="0" y="124040"/>
                  </a:lnTo>
                  <a:lnTo>
                    <a:pt x="9748" y="172320"/>
                  </a:lnTo>
                  <a:lnTo>
                    <a:pt x="36331" y="211743"/>
                  </a:lnTo>
                  <a:lnTo>
                    <a:pt x="75759" y="238323"/>
                  </a:lnTo>
                  <a:lnTo>
                    <a:pt x="124040" y="248069"/>
                  </a:lnTo>
                  <a:lnTo>
                    <a:pt x="172322" y="238323"/>
                  </a:lnTo>
                  <a:lnTo>
                    <a:pt x="211750" y="211743"/>
                  </a:lnTo>
                  <a:lnTo>
                    <a:pt x="238333" y="172320"/>
                  </a:lnTo>
                  <a:lnTo>
                    <a:pt x="248081" y="124040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680908" y="542872"/>
            <a:ext cx="863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Georgia"/>
                <a:cs typeface="Georgia"/>
              </a:rPr>
              <a:t>I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85430" y="365599"/>
            <a:ext cx="48831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latin typeface="LM Roman 6"/>
                <a:cs typeface="LM Roman 6"/>
              </a:rPr>
              <a:t>Intelligence</a:t>
            </a:r>
            <a:endParaRPr sz="600">
              <a:latin typeface="LM Roman 6"/>
              <a:cs typeface="LM Roman 6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228115" y="1045377"/>
            <a:ext cx="283210" cy="283210"/>
            <a:chOff x="1228115" y="1045377"/>
            <a:chExt cx="283210" cy="283210"/>
          </a:xfrm>
        </p:grpSpPr>
        <p:sp>
          <p:nvSpPr>
            <p:cNvPr id="13" name="object 13"/>
            <p:cNvSpPr/>
            <p:nvPr/>
          </p:nvSpPr>
          <p:spPr>
            <a:xfrm>
              <a:off x="1233195" y="1050457"/>
              <a:ext cx="273050" cy="273050"/>
            </a:xfrm>
            <a:custGeom>
              <a:avLst/>
              <a:gdLst/>
              <a:ahLst/>
              <a:cxnLst/>
              <a:rect l="l" t="t" r="r" b="b"/>
              <a:pathLst>
                <a:path w="273050" h="273050">
                  <a:moveTo>
                    <a:pt x="136321" y="0"/>
                  </a:moveTo>
                  <a:lnTo>
                    <a:pt x="93234" y="6949"/>
                  </a:lnTo>
                  <a:lnTo>
                    <a:pt x="55813" y="26301"/>
                  </a:lnTo>
                  <a:lnTo>
                    <a:pt x="26303" y="55810"/>
                  </a:lnTo>
                  <a:lnTo>
                    <a:pt x="6950" y="93231"/>
                  </a:lnTo>
                  <a:lnTo>
                    <a:pt x="0" y="136319"/>
                  </a:lnTo>
                  <a:lnTo>
                    <a:pt x="6950" y="179407"/>
                  </a:lnTo>
                  <a:lnTo>
                    <a:pt x="26303" y="216828"/>
                  </a:lnTo>
                  <a:lnTo>
                    <a:pt x="55813" y="246337"/>
                  </a:lnTo>
                  <a:lnTo>
                    <a:pt x="93234" y="265688"/>
                  </a:lnTo>
                  <a:lnTo>
                    <a:pt x="136321" y="272638"/>
                  </a:lnTo>
                  <a:lnTo>
                    <a:pt x="179408" y="265688"/>
                  </a:lnTo>
                  <a:lnTo>
                    <a:pt x="216830" y="246337"/>
                  </a:lnTo>
                  <a:lnTo>
                    <a:pt x="246340" y="216828"/>
                  </a:lnTo>
                  <a:lnTo>
                    <a:pt x="265693" y="179407"/>
                  </a:lnTo>
                  <a:lnTo>
                    <a:pt x="272643" y="136319"/>
                  </a:lnTo>
                  <a:lnTo>
                    <a:pt x="265693" y="93231"/>
                  </a:lnTo>
                  <a:lnTo>
                    <a:pt x="246340" y="55810"/>
                  </a:lnTo>
                  <a:lnTo>
                    <a:pt x="216830" y="26301"/>
                  </a:lnTo>
                  <a:lnTo>
                    <a:pt x="179408" y="6949"/>
                  </a:lnTo>
                  <a:lnTo>
                    <a:pt x="136321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33195" y="1050457"/>
              <a:ext cx="273050" cy="273050"/>
            </a:xfrm>
            <a:custGeom>
              <a:avLst/>
              <a:gdLst/>
              <a:ahLst/>
              <a:cxnLst/>
              <a:rect l="l" t="t" r="r" b="b"/>
              <a:pathLst>
                <a:path w="273050" h="273050">
                  <a:moveTo>
                    <a:pt x="272643" y="136319"/>
                  </a:moveTo>
                  <a:lnTo>
                    <a:pt x="265693" y="93231"/>
                  </a:lnTo>
                  <a:lnTo>
                    <a:pt x="246340" y="55810"/>
                  </a:lnTo>
                  <a:lnTo>
                    <a:pt x="216830" y="26301"/>
                  </a:lnTo>
                  <a:lnTo>
                    <a:pt x="179408" y="6949"/>
                  </a:lnTo>
                  <a:lnTo>
                    <a:pt x="136321" y="0"/>
                  </a:lnTo>
                  <a:lnTo>
                    <a:pt x="93234" y="6949"/>
                  </a:lnTo>
                  <a:lnTo>
                    <a:pt x="55813" y="26301"/>
                  </a:lnTo>
                  <a:lnTo>
                    <a:pt x="26303" y="55810"/>
                  </a:lnTo>
                  <a:lnTo>
                    <a:pt x="6950" y="93231"/>
                  </a:lnTo>
                  <a:lnTo>
                    <a:pt x="0" y="136319"/>
                  </a:lnTo>
                  <a:lnTo>
                    <a:pt x="6950" y="179407"/>
                  </a:lnTo>
                  <a:lnTo>
                    <a:pt x="26303" y="216828"/>
                  </a:lnTo>
                  <a:lnTo>
                    <a:pt x="55813" y="246337"/>
                  </a:lnTo>
                  <a:lnTo>
                    <a:pt x="93234" y="265688"/>
                  </a:lnTo>
                  <a:lnTo>
                    <a:pt x="136321" y="272638"/>
                  </a:lnTo>
                  <a:lnTo>
                    <a:pt x="179408" y="265688"/>
                  </a:lnTo>
                  <a:lnTo>
                    <a:pt x="216830" y="246337"/>
                  </a:lnTo>
                  <a:lnTo>
                    <a:pt x="246340" y="216828"/>
                  </a:lnTo>
                  <a:lnTo>
                    <a:pt x="265693" y="179407"/>
                  </a:lnTo>
                  <a:lnTo>
                    <a:pt x="272643" y="136319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302321" y="1082876"/>
            <a:ext cx="1346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5" dirty="0">
                <a:latin typeface="Georgia"/>
                <a:cs typeface="Georgia"/>
              </a:rPr>
              <a:t>G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9492" y="1124526"/>
            <a:ext cx="2730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latin typeface="LM Roman 6"/>
                <a:cs typeface="LM Roman 6"/>
              </a:rPr>
              <a:t>Grade</a:t>
            </a:r>
            <a:endParaRPr sz="600">
              <a:latin typeface="LM Roman 6"/>
              <a:cs typeface="LM Roman 6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952917" y="1050161"/>
            <a:ext cx="273685" cy="273685"/>
            <a:chOff x="1952917" y="1050161"/>
            <a:chExt cx="273685" cy="273685"/>
          </a:xfrm>
        </p:grpSpPr>
        <p:sp>
          <p:nvSpPr>
            <p:cNvPr id="18" name="object 18"/>
            <p:cNvSpPr/>
            <p:nvPr/>
          </p:nvSpPr>
          <p:spPr>
            <a:xfrm>
              <a:off x="1957997" y="1055241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131533" y="0"/>
                  </a:moveTo>
                  <a:lnTo>
                    <a:pt x="80335" y="10336"/>
                  </a:lnTo>
                  <a:lnTo>
                    <a:pt x="38525" y="38525"/>
                  </a:lnTo>
                  <a:lnTo>
                    <a:pt x="10336" y="80335"/>
                  </a:lnTo>
                  <a:lnTo>
                    <a:pt x="0" y="131535"/>
                  </a:lnTo>
                  <a:lnTo>
                    <a:pt x="10336" y="182734"/>
                  </a:lnTo>
                  <a:lnTo>
                    <a:pt x="38525" y="224544"/>
                  </a:lnTo>
                  <a:lnTo>
                    <a:pt x="80335" y="252732"/>
                  </a:lnTo>
                  <a:lnTo>
                    <a:pt x="131533" y="263069"/>
                  </a:lnTo>
                  <a:lnTo>
                    <a:pt x="182732" y="252732"/>
                  </a:lnTo>
                  <a:lnTo>
                    <a:pt x="224542" y="224544"/>
                  </a:lnTo>
                  <a:lnTo>
                    <a:pt x="252731" y="182734"/>
                  </a:lnTo>
                  <a:lnTo>
                    <a:pt x="263067" y="131535"/>
                  </a:lnTo>
                  <a:lnTo>
                    <a:pt x="252731" y="80335"/>
                  </a:lnTo>
                  <a:lnTo>
                    <a:pt x="224542" y="38525"/>
                  </a:lnTo>
                  <a:lnTo>
                    <a:pt x="182732" y="10336"/>
                  </a:lnTo>
                  <a:lnTo>
                    <a:pt x="131533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57997" y="1055241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263067" y="131535"/>
                  </a:moveTo>
                  <a:lnTo>
                    <a:pt x="252731" y="80335"/>
                  </a:lnTo>
                  <a:lnTo>
                    <a:pt x="224542" y="38525"/>
                  </a:lnTo>
                  <a:lnTo>
                    <a:pt x="182732" y="10336"/>
                  </a:lnTo>
                  <a:lnTo>
                    <a:pt x="131533" y="0"/>
                  </a:lnTo>
                  <a:lnTo>
                    <a:pt x="80335" y="10336"/>
                  </a:lnTo>
                  <a:lnTo>
                    <a:pt x="38525" y="38525"/>
                  </a:lnTo>
                  <a:lnTo>
                    <a:pt x="10336" y="80335"/>
                  </a:lnTo>
                  <a:lnTo>
                    <a:pt x="0" y="131535"/>
                  </a:lnTo>
                  <a:lnTo>
                    <a:pt x="10336" y="182734"/>
                  </a:lnTo>
                  <a:lnTo>
                    <a:pt x="38525" y="224544"/>
                  </a:lnTo>
                  <a:lnTo>
                    <a:pt x="80335" y="252732"/>
                  </a:lnTo>
                  <a:lnTo>
                    <a:pt x="131533" y="263069"/>
                  </a:lnTo>
                  <a:lnTo>
                    <a:pt x="182732" y="252732"/>
                  </a:lnTo>
                  <a:lnTo>
                    <a:pt x="224542" y="224544"/>
                  </a:lnTo>
                  <a:lnTo>
                    <a:pt x="252731" y="182734"/>
                  </a:lnTo>
                  <a:lnTo>
                    <a:pt x="263067" y="131535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987765" y="1082876"/>
            <a:ext cx="203835" cy="369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90"/>
              </a:spcBef>
            </a:pPr>
            <a:r>
              <a:rPr sz="1100" i="1" spc="5" dirty="0">
                <a:latin typeface="Georgia"/>
                <a:cs typeface="Georgia"/>
              </a:rPr>
              <a:t>S</a:t>
            </a:r>
            <a:endParaRPr sz="11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600" spc="-25" dirty="0">
                <a:latin typeface="LM Roman 6"/>
                <a:cs typeface="LM Roman 6"/>
              </a:rPr>
              <a:t>SAT</a:t>
            </a:r>
            <a:endParaRPr sz="600">
              <a:latin typeface="LM Roman 6"/>
              <a:cs typeface="LM Roman 6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232903" y="1680170"/>
            <a:ext cx="273685" cy="273685"/>
            <a:chOff x="1232903" y="1680170"/>
            <a:chExt cx="273685" cy="273685"/>
          </a:xfrm>
        </p:grpSpPr>
        <p:sp>
          <p:nvSpPr>
            <p:cNvPr id="22" name="object 22"/>
            <p:cNvSpPr/>
            <p:nvPr/>
          </p:nvSpPr>
          <p:spPr>
            <a:xfrm>
              <a:off x="1237983" y="1685250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131533" y="0"/>
                  </a:moveTo>
                  <a:lnTo>
                    <a:pt x="80335" y="10336"/>
                  </a:lnTo>
                  <a:lnTo>
                    <a:pt x="38525" y="38524"/>
                  </a:lnTo>
                  <a:lnTo>
                    <a:pt x="10336" y="80334"/>
                  </a:lnTo>
                  <a:lnTo>
                    <a:pt x="0" y="131533"/>
                  </a:lnTo>
                  <a:lnTo>
                    <a:pt x="10336" y="182733"/>
                  </a:lnTo>
                  <a:lnTo>
                    <a:pt x="38525" y="224542"/>
                  </a:lnTo>
                  <a:lnTo>
                    <a:pt x="80335" y="252731"/>
                  </a:lnTo>
                  <a:lnTo>
                    <a:pt x="131533" y="263067"/>
                  </a:lnTo>
                  <a:lnTo>
                    <a:pt x="182732" y="252731"/>
                  </a:lnTo>
                  <a:lnTo>
                    <a:pt x="224542" y="224542"/>
                  </a:lnTo>
                  <a:lnTo>
                    <a:pt x="252731" y="182733"/>
                  </a:lnTo>
                  <a:lnTo>
                    <a:pt x="263067" y="131533"/>
                  </a:lnTo>
                  <a:lnTo>
                    <a:pt x="252731" y="80334"/>
                  </a:lnTo>
                  <a:lnTo>
                    <a:pt x="224542" y="38524"/>
                  </a:lnTo>
                  <a:lnTo>
                    <a:pt x="182732" y="10336"/>
                  </a:lnTo>
                  <a:lnTo>
                    <a:pt x="131533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37983" y="1685250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263067" y="131533"/>
                  </a:moveTo>
                  <a:lnTo>
                    <a:pt x="252731" y="80334"/>
                  </a:lnTo>
                  <a:lnTo>
                    <a:pt x="224542" y="38524"/>
                  </a:lnTo>
                  <a:lnTo>
                    <a:pt x="182732" y="10336"/>
                  </a:lnTo>
                  <a:lnTo>
                    <a:pt x="131533" y="0"/>
                  </a:lnTo>
                  <a:lnTo>
                    <a:pt x="80335" y="10336"/>
                  </a:lnTo>
                  <a:lnTo>
                    <a:pt x="38525" y="38524"/>
                  </a:lnTo>
                  <a:lnTo>
                    <a:pt x="10336" y="80334"/>
                  </a:lnTo>
                  <a:lnTo>
                    <a:pt x="0" y="131533"/>
                  </a:lnTo>
                  <a:lnTo>
                    <a:pt x="10336" y="182733"/>
                  </a:lnTo>
                  <a:lnTo>
                    <a:pt x="38525" y="224542"/>
                  </a:lnTo>
                  <a:lnTo>
                    <a:pt x="80335" y="252731"/>
                  </a:lnTo>
                  <a:lnTo>
                    <a:pt x="131533" y="263067"/>
                  </a:lnTo>
                  <a:lnTo>
                    <a:pt x="182732" y="252731"/>
                  </a:lnTo>
                  <a:lnTo>
                    <a:pt x="224542" y="224542"/>
                  </a:lnTo>
                  <a:lnTo>
                    <a:pt x="252731" y="182733"/>
                  </a:lnTo>
                  <a:lnTo>
                    <a:pt x="263067" y="131533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309649" y="1712873"/>
            <a:ext cx="12001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20" dirty="0">
                <a:latin typeface="Georgia"/>
                <a:cs typeface="Georgia"/>
              </a:rPr>
              <a:t>L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21677" y="1754103"/>
            <a:ext cx="2755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latin typeface="LM Roman 6"/>
                <a:cs typeface="LM Roman 6"/>
              </a:rPr>
              <a:t>Letter</a:t>
            </a:r>
            <a:endParaRPr sz="600">
              <a:latin typeface="LM Roman 6"/>
              <a:cs typeface="LM Roman 6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081561" y="745519"/>
            <a:ext cx="957580" cy="934719"/>
            <a:chOff x="1081561" y="745519"/>
            <a:chExt cx="957580" cy="934719"/>
          </a:xfrm>
        </p:grpSpPr>
        <p:sp>
          <p:nvSpPr>
            <p:cNvPr id="27" name="object 27"/>
            <p:cNvSpPr/>
            <p:nvPr/>
          </p:nvSpPr>
          <p:spPr>
            <a:xfrm>
              <a:off x="1090561" y="768337"/>
              <a:ext cx="190500" cy="285750"/>
            </a:xfrm>
            <a:custGeom>
              <a:avLst/>
              <a:gdLst/>
              <a:ahLst/>
              <a:cxnLst/>
              <a:rect l="l" t="t" r="r" b="b"/>
              <a:pathLst>
                <a:path w="190500" h="285750">
                  <a:moveTo>
                    <a:pt x="0" y="0"/>
                  </a:moveTo>
                  <a:lnTo>
                    <a:pt x="190271" y="285422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8688" y="987418"/>
              <a:ext cx="107757" cy="82879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458201" y="754519"/>
              <a:ext cx="200025" cy="299720"/>
            </a:xfrm>
            <a:custGeom>
              <a:avLst/>
              <a:gdLst/>
              <a:ahLst/>
              <a:cxnLst/>
              <a:rect l="l" t="t" r="r" b="b"/>
              <a:pathLst>
                <a:path w="200025" h="299719">
                  <a:moveTo>
                    <a:pt x="199491" y="0"/>
                  </a:moveTo>
                  <a:lnTo>
                    <a:pt x="0" y="299239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2587" y="987420"/>
              <a:ext cx="107757" cy="82877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801355" y="754519"/>
              <a:ext cx="202565" cy="303530"/>
            </a:xfrm>
            <a:custGeom>
              <a:avLst/>
              <a:gdLst/>
              <a:ahLst/>
              <a:cxnLst/>
              <a:rect l="l" t="t" r="r" b="b"/>
              <a:pathLst>
                <a:path w="202564" h="303530">
                  <a:moveTo>
                    <a:pt x="0" y="0"/>
                  </a:moveTo>
                  <a:lnTo>
                    <a:pt x="202158" y="303232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31356" y="991411"/>
              <a:ext cx="107757" cy="82879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369517" y="1328157"/>
              <a:ext cx="0" cy="334645"/>
            </a:xfrm>
            <a:custGeom>
              <a:avLst/>
              <a:gdLst/>
              <a:ahLst/>
              <a:cxnLst/>
              <a:rect l="l" t="t" r="r" b="b"/>
              <a:pathLst>
                <a:path h="334644">
                  <a:moveTo>
                    <a:pt x="0" y="0"/>
                  </a:moveTo>
                  <a:lnTo>
                    <a:pt x="0" y="334031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315777" y="1629344"/>
              <a:ext cx="107950" cy="41910"/>
            </a:xfrm>
            <a:custGeom>
              <a:avLst/>
              <a:gdLst/>
              <a:ahLst/>
              <a:cxnLst/>
              <a:rect l="l" t="t" r="r" b="b"/>
              <a:pathLst>
                <a:path w="107950" h="41910">
                  <a:moveTo>
                    <a:pt x="107479" y="0"/>
                  </a:moveTo>
                  <a:lnTo>
                    <a:pt x="86361" y="7349"/>
                  </a:lnTo>
                  <a:lnTo>
                    <a:pt x="70869" y="17352"/>
                  </a:lnTo>
                  <a:lnTo>
                    <a:pt x="60247" y="29140"/>
                  </a:lnTo>
                  <a:lnTo>
                    <a:pt x="53739" y="41844"/>
                  </a:lnTo>
                  <a:lnTo>
                    <a:pt x="47232" y="29140"/>
                  </a:lnTo>
                  <a:lnTo>
                    <a:pt x="36610" y="17352"/>
                  </a:lnTo>
                  <a:lnTo>
                    <a:pt x="21118" y="7349"/>
                  </a:lnTo>
                  <a:lnTo>
                    <a:pt x="0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5" name="object 3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44583" y="369201"/>
            <a:ext cx="63233" cy="63233"/>
          </a:xfrm>
          <a:prstGeom prst="rect">
            <a:avLst/>
          </a:prstGeom>
        </p:spPr>
      </p:pic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3264395" y="283716"/>
            <a:ext cx="20199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b="0" dirty="0">
                <a:latin typeface="LM Roman 10"/>
                <a:cs typeface="LM Roman 10"/>
              </a:rPr>
              <a:t>Let’s</a:t>
            </a:r>
            <a:r>
              <a:rPr b="0" spc="-30" dirty="0">
                <a:latin typeface="LM Roman 10"/>
                <a:cs typeface="LM Roman 10"/>
              </a:rPr>
              <a:t> </a:t>
            </a:r>
            <a:r>
              <a:rPr b="0" dirty="0">
                <a:latin typeface="LM Roman 10"/>
                <a:cs typeface="LM Roman 10"/>
              </a:rPr>
              <a:t>revisit</a:t>
            </a:r>
            <a:r>
              <a:rPr b="0" spc="-30" dirty="0">
                <a:latin typeface="LM Roman 10"/>
                <a:cs typeface="LM Roman 10"/>
              </a:rPr>
              <a:t> </a:t>
            </a:r>
            <a:r>
              <a:rPr b="0" dirty="0">
                <a:latin typeface="LM Roman 10"/>
                <a:cs typeface="LM Roman 10"/>
              </a:rPr>
              <a:t>the</a:t>
            </a:r>
            <a:r>
              <a:rPr b="0" spc="-30" dirty="0">
                <a:latin typeface="LM Roman 10"/>
                <a:cs typeface="LM Roman 10"/>
              </a:rPr>
              <a:t> </a:t>
            </a:r>
            <a:r>
              <a:rPr b="0" spc="-10" dirty="0">
                <a:latin typeface="LM Roman 10"/>
                <a:cs typeface="LM Roman 10"/>
              </a:rPr>
              <a:t>student</a:t>
            </a:r>
            <a:r>
              <a:rPr b="0" spc="-30" dirty="0">
                <a:latin typeface="LM Roman 10"/>
                <a:cs typeface="LM Roman 10"/>
              </a:rPr>
              <a:t> </a:t>
            </a:r>
            <a:r>
              <a:rPr b="0" spc="-10" dirty="0">
                <a:latin typeface="LM Roman 10"/>
                <a:cs typeface="LM Roman 10"/>
              </a:rPr>
              <a:t>example</a:t>
            </a:r>
          </a:p>
        </p:txBody>
      </p:sp>
      <p:pic>
        <p:nvPicPr>
          <p:cNvPr id="37" name="object 3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144583" y="579234"/>
            <a:ext cx="63233" cy="63233"/>
          </a:xfrm>
          <a:prstGeom prst="rect">
            <a:avLst/>
          </a:prstGeom>
        </p:spPr>
      </p:pic>
      <p:sp>
        <p:nvSpPr>
          <p:cNvPr id="38" name="object 38"/>
          <p:cNvSpPr txBox="1"/>
          <p:nvPr/>
        </p:nvSpPr>
        <p:spPr>
          <a:xfrm>
            <a:off x="3264395" y="493749"/>
            <a:ext cx="2268855" cy="18542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2600"/>
              </a:lnSpc>
              <a:spcBef>
                <a:spcPts val="55"/>
              </a:spcBef>
            </a:pPr>
            <a:r>
              <a:rPr sz="1100" spc="-90" dirty="0">
                <a:latin typeface="LM Roman 10"/>
                <a:cs typeface="LM Roman 10"/>
              </a:rPr>
              <a:t>We</a:t>
            </a:r>
            <a:r>
              <a:rPr sz="1100" spc="-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will</a:t>
            </a:r>
            <a:r>
              <a:rPr sz="1100" spc="-9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introduce</a:t>
            </a:r>
            <a:r>
              <a:rPr sz="1100" spc="-5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</a:t>
            </a:r>
            <a:r>
              <a:rPr sz="1100" spc="-5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few</a:t>
            </a:r>
            <a:r>
              <a:rPr sz="1100" spc="-5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more</a:t>
            </a:r>
            <a:r>
              <a:rPr sz="1100" spc="-5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random </a:t>
            </a:r>
            <a:r>
              <a:rPr sz="1100" dirty="0">
                <a:latin typeface="LM Roman 10"/>
                <a:cs typeface="LM Roman 10"/>
              </a:rPr>
              <a:t>variables</a:t>
            </a:r>
            <a:r>
              <a:rPr sz="1100" spc="6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and</a:t>
            </a:r>
            <a:r>
              <a:rPr sz="1100" spc="5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independence</a:t>
            </a:r>
            <a:r>
              <a:rPr sz="1100" spc="5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assump- tions</a:t>
            </a:r>
            <a:endParaRPr sz="1100">
              <a:latin typeface="LM Roman 10"/>
              <a:cs typeface="LM Roman 10"/>
            </a:endParaRPr>
          </a:p>
          <a:p>
            <a:pPr marL="12700" marR="5080" algn="just">
              <a:lnSpc>
                <a:spcPct val="102600"/>
              </a:lnSpc>
              <a:spcBef>
                <a:spcPts val="300"/>
              </a:spcBef>
            </a:pPr>
            <a:r>
              <a:rPr sz="1100" dirty="0">
                <a:latin typeface="LM Roman 10"/>
                <a:cs typeface="LM Roman 10"/>
              </a:rPr>
              <a:t>The</a:t>
            </a:r>
            <a:r>
              <a:rPr sz="1100" spc="-1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grade</a:t>
            </a:r>
            <a:r>
              <a:rPr sz="1100" spc="-1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now</a:t>
            </a:r>
            <a:r>
              <a:rPr sz="1100" spc="-1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depends</a:t>
            </a:r>
            <a:r>
              <a:rPr sz="1100" spc="-1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on</a:t>
            </a:r>
            <a:r>
              <a:rPr sz="1100" spc="-1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student’s Intelligence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&amp;</a:t>
            </a:r>
            <a:r>
              <a:rPr sz="1100" spc="-2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exam’s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Difficulty</a:t>
            </a:r>
            <a:r>
              <a:rPr sz="1100" spc="-20" dirty="0">
                <a:latin typeface="LM Roman 10"/>
                <a:cs typeface="LM Roman 10"/>
              </a:rPr>
              <a:t> level</a:t>
            </a:r>
            <a:endParaRPr sz="1100">
              <a:latin typeface="LM Roman 10"/>
              <a:cs typeface="LM Roman 10"/>
            </a:endParaRPr>
          </a:p>
          <a:p>
            <a:pPr marL="12700" marR="5080" algn="just">
              <a:lnSpc>
                <a:spcPct val="102600"/>
              </a:lnSpc>
              <a:spcBef>
                <a:spcPts val="300"/>
              </a:spcBef>
            </a:pPr>
            <a:r>
              <a:rPr sz="1100" dirty="0">
                <a:latin typeface="LM Roman 10"/>
                <a:cs typeface="LM Roman 10"/>
              </a:rPr>
              <a:t>The</a:t>
            </a:r>
            <a:r>
              <a:rPr sz="1100" spc="20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SAT</a:t>
            </a:r>
            <a:r>
              <a:rPr sz="1100" spc="20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score</a:t>
            </a:r>
            <a:r>
              <a:rPr sz="1100" spc="20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depends</a:t>
            </a:r>
            <a:r>
              <a:rPr sz="1100" spc="20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on</a:t>
            </a:r>
            <a:r>
              <a:rPr sz="1100" spc="20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Intelli- gence</a:t>
            </a:r>
            <a:endParaRPr sz="1100">
              <a:latin typeface="LM Roman 10"/>
              <a:cs typeface="LM Roman 10"/>
            </a:endParaRPr>
          </a:p>
          <a:p>
            <a:pPr marL="12700" marR="5080" algn="just">
              <a:lnSpc>
                <a:spcPct val="102600"/>
              </a:lnSpc>
              <a:spcBef>
                <a:spcPts val="300"/>
              </a:spcBef>
            </a:pPr>
            <a:r>
              <a:rPr sz="1100" spc="-10" dirty="0">
                <a:latin typeface="LM Roman 10"/>
                <a:cs typeface="LM Roman 10"/>
              </a:rPr>
              <a:t>The</a:t>
            </a:r>
            <a:r>
              <a:rPr sz="1100" spc="-5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recommendation</a:t>
            </a:r>
            <a:r>
              <a:rPr sz="1100" spc="-6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Letter</a:t>
            </a:r>
            <a:r>
              <a:rPr sz="1100" spc="-6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from</a:t>
            </a:r>
            <a:r>
              <a:rPr sz="1100" spc="-60" dirty="0">
                <a:latin typeface="LM Roman 10"/>
                <a:cs typeface="LM Roman 10"/>
              </a:rPr>
              <a:t> </a:t>
            </a:r>
            <a:r>
              <a:rPr sz="1100" spc="-25" dirty="0">
                <a:latin typeface="LM Roman 10"/>
                <a:cs typeface="LM Roman 10"/>
              </a:rPr>
              <a:t>the </a:t>
            </a:r>
            <a:r>
              <a:rPr sz="1100" dirty="0">
                <a:latin typeface="LM Roman 10"/>
                <a:cs typeface="LM Roman 10"/>
              </a:rPr>
              <a:t>course</a:t>
            </a:r>
            <a:r>
              <a:rPr sz="1100" spc="45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instructor</a:t>
            </a:r>
            <a:r>
              <a:rPr sz="1100" spc="459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depends</a:t>
            </a:r>
            <a:r>
              <a:rPr sz="1100" spc="459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on</a:t>
            </a:r>
            <a:r>
              <a:rPr sz="1100" spc="459" dirty="0">
                <a:latin typeface="LM Roman 10"/>
                <a:cs typeface="LM Roman 10"/>
              </a:rPr>
              <a:t> </a:t>
            </a:r>
            <a:r>
              <a:rPr sz="1100" spc="-25" dirty="0">
                <a:latin typeface="LM Roman 10"/>
                <a:cs typeface="LM Roman 10"/>
              </a:rPr>
              <a:t>the </a:t>
            </a:r>
            <a:r>
              <a:rPr sz="1100" spc="-10" dirty="0">
                <a:latin typeface="LM Roman 10"/>
                <a:cs typeface="LM Roman 10"/>
              </a:rPr>
              <a:t>Grade</a:t>
            </a:r>
            <a:endParaRPr sz="1100">
              <a:latin typeface="LM Roman 10"/>
              <a:cs typeface="LM Roman 10"/>
            </a:endParaRPr>
          </a:p>
        </p:txBody>
      </p:sp>
      <p:pic>
        <p:nvPicPr>
          <p:cNvPr id="39" name="object 3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144583" y="1133411"/>
            <a:ext cx="63233" cy="63233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144583" y="1515529"/>
            <a:ext cx="63233" cy="63233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144583" y="1897633"/>
            <a:ext cx="63233" cy="63233"/>
          </a:xfrm>
          <a:prstGeom prst="rect">
            <a:avLst/>
          </a:prstGeom>
        </p:spPr>
      </p:pic>
      <p:grpSp>
        <p:nvGrpSpPr>
          <p:cNvPr id="42" name="object 42"/>
          <p:cNvGrpSpPr/>
          <p:nvPr/>
        </p:nvGrpSpPr>
        <p:grpSpPr>
          <a:xfrm>
            <a:off x="0" y="3121507"/>
            <a:ext cx="5760085" cy="118745"/>
            <a:chOff x="0" y="3121507"/>
            <a:chExt cx="5760085" cy="118745"/>
          </a:xfrm>
        </p:grpSpPr>
        <p:sp>
          <p:nvSpPr>
            <p:cNvPr id="43" name="object 43"/>
            <p:cNvSpPr/>
            <p:nvPr/>
          </p:nvSpPr>
          <p:spPr>
            <a:xfrm>
              <a:off x="0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880004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10" dirty="0"/>
              <a:t>21</a:t>
            </a:fld>
            <a:r>
              <a:rPr spc="-10" dirty="0"/>
              <a:t>/86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Mitesh</a:t>
            </a:r>
            <a:r>
              <a:rPr spc="-10" dirty="0"/>
              <a:t> </a:t>
            </a:r>
            <a:r>
              <a:rPr dirty="0"/>
              <a:t>M.</a:t>
            </a:r>
            <a:r>
              <a:rPr spc="-10" dirty="0"/>
              <a:t> Khapra</a:t>
            </a:r>
          </a:p>
        </p:txBody>
      </p:sp>
      <p:sp>
        <p:nvSpPr>
          <p:cNvPr id="47" name="object 4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CS7015</a:t>
            </a:r>
            <a:r>
              <a:rPr spc="-10" dirty="0"/>
              <a:t> </a:t>
            </a:r>
            <a:r>
              <a:rPr dirty="0"/>
              <a:t>(Deep</a:t>
            </a:r>
            <a:r>
              <a:rPr spc="-5" dirty="0"/>
              <a:t> </a:t>
            </a:r>
            <a:r>
              <a:rPr dirty="0"/>
              <a:t>Learning)</a:t>
            </a:r>
            <a:r>
              <a:rPr spc="-5" dirty="0"/>
              <a:t> </a:t>
            </a:r>
            <a:r>
              <a:rPr dirty="0"/>
              <a:t>:</a:t>
            </a:r>
            <a:r>
              <a:rPr spc="75" dirty="0"/>
              <a:t> </a:t>
            </a:r>
            <a:r>
              <a:rPr dirty="0"/>
              <a:t>Lecture</a:t>
            </a:r>
            <a:r>
              <a:rPr spc="-5" dirty="0"/>
              <a:t> </a:t>
            </a:r>
            <a:r>
              <a:rPr spc="-2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3828" y="501091"/>
            <a:ext cx="291465" cy="291465"/>
            <a:chOff x="863828" y="501091"/>
            <a:chExt cx="291465" cy="291465"/>
          </a:xfrm>
        </p:grpSpPr>
        <p:sp>
          <p:nvSpPr>
            <p:cNvPr id="3" name="object 3"/>
            <p:cNvSpPr/>
            <p:nvPr/>
          </p:nvSpPr>
          <p:spPr>
            <a:xfrm>
              <a:off x="868908" y="506171"/>
              <a:ext cx="281305" cy="281305"/>
            </a:xfrm>
            <a:custGeom>
              <a:avLst/>
              <a:gdLst/>
              <a:ahLst/>
              <a:cxnLst/>
              <a:rect l="l" t="t" r="r" b="b"/>
              <a:pathLst>
                <a:path w="281305" h="281305">
                  <a:moveTo>
                    <a:pt x="140601" y="0"/>
                  </a:moveTo>
                  <a:lnTo>
                    <a:pt x="96162" y="7167"/>
                  </a:lnTo>
                  <a:lnTo>
                    <a:pt x="57566" y="27125"/>
                  </a:lnTo>
                  <a:lnTo>
                    <a:pt x="27129" y="57560"/>
                  </a:lnTo>
                  <a:lnTo>
                    <a:pt x="7168" y="96157"/>
                  </a:lnTo>
                  <a:lnTo>
                    <a:pt x="0" y="140601"/>
                  </a:lnTo>
                  <a:lnTo>
                    <a:pt x="7168" y="185041"/>
                  </a:lnTo>
                  <a:lnTo>
                    <a:pt x="27129" y="223637"/>
                  </a:lnTo>
                  <a:lnTo>
                    <a:pt x="57566" y="254074"/>
                  </a:lnTo>
                  <a:lnTo>
                    <a:pt x="96162" y="274035"/>
                  </a:lnTo>
                  <a:lnTo>
                    <a:pt x="140601" y="281203"/>
                  </a:lnTo>
                  <a:lnTo>
                    <a:pt x="185045" y="274035"/>
                  </a:lnTo>
                  <a:lnTo>
                    <a:pt x="223642" y="254074"/>
                  </a:lnTo>
                  <a:lnTo>
                    <a:pt x="254077" y="223637"/>
                  </a:lnTo>
                  <a:lnTo>
                    <a:pt x="274036" y="185041"/>
                  </a:lnTo>
                  <a:lnTo>
                    <a:pt x="281203" y="140601"/>
                  </a:lnTo>
                  <a:lnTo>
                    <a:pt x="274036" y="96157"/>
                  </a:lnTo>
                  <a:lnTo>
                    <a:pt x="254077" y="57560"/>
                  </a:lnTo>
                  <a:lnTo>
                    <a:pt x="223642" y="27125"/>
                  </a:lnTo>
                  <a:lnTo>
                    <a:pt x="185045" y="7167"/>
                  </a:lnTo>
                  <a:lnTo>
                    <a:pt x="140601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68908" y="506171"/>
              <a:ext cx="281305" cy="281305"/>
            </a:xfrm>
            <a:custGeom>
              <a:avLst/>
              <a:gdLst/>
              <a:ahLst/>
              <a:cxnLst/>
              <a:rect l="l" t="t" r="r" b="b"/>
              <a:pathLst>
                <a:path w="281305" h="281305">
                  <a:moveTo>
                    <a:pt x="281203" y="140601"/>
                  </a:moveTo>
                  <a:lnTo>
                    <a:pt x="274036" y="96157"/>
                  </a:lnTo>
                  <a:lnTo>
                    <a:pt x="254077" y="57560"/>
                  </a:lnTo>
                  <a:lnTo>
                    <a:pt x="223642" y="27125"/>
                  </a:lnTo>
                  <a:lnTo>
                    <a:pt x="185045" y="7167"/>
                  </a:lnTo>
                  <a:lnTo>
                    <a:pt x="140601" y="0"/>
                  </a:lnTo>
                  <a:lnTo>
                    <a:pt x="96162" y="7167"/>
                  </a:lnTo>
                  <a:lnTo>
                    <a:pt x="57566" y="27125"/>
                  </a:lnTo>
                  <a:lnTo>
                    <a:pt x="27129" y="57560"/>
                  </a:lnTo>
                  <a:lnTo>
                    <a:pt x="7168" y="96157"/>
                  </a:lnTo>
                  <a:lnTo>
                    <a:pt x="0" y="140601"/>
                  </a:lnTo>
                  <a:lnTo>
                    <a:pt x="7168" y="185041"/>
                  </a:lnTo>
                  <a:lnTo>
                    <a:pt x="27129" y="223637"/>
                  </a:lnTo>
                  <a:lnTo>
                    <a:pt x="57566" y="254074"/>
                  </a:lnTo>
                  <a:lnTo>
                    <a:pt x="96162" y="274035"/>
                  </a:lnTo>
                  <a:lnTo>
                    <a:pt x="140601" y="281203"/>
                  </a:lnTo>
                  <a:lnTo>
                    <a:pt x="185045" y="274035"/>
                  </a:lnTo>
                  <a:lnTo>
                    <a:pt x="223642" y="254074"/>
                  </a:lnTo>
                  <a:lnTo>
                    <a:pt x="254077" y="223637"/>
                  </a:lnTo>
                  <a:lnTo>
                    <a:pt x="274036" y="185041"/>
                  </a:lnTo>
                  <a:lnTo>
                    <a:pt x="281203" y="140601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37513" y="542872"/>
            <a:ext cx="1403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20" dirty="0">
                <a:latin typeface="Georgia"/>
                <a:cs typeface="Georgia"/>
              </a:rPr>
              <a:t>D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7389" y="349039"/>
            <a:ext cx="4044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latin typeface="LM Roman 6"/>
                <a:cs typeface="LM Roman 6"/>
              </a:rPr>
              <a:t>Difficulty</a:t>
            </a:r>
            <a:endParaRPr sz="600">
              <a:latin typeface="LM Roman 6"/>
              <a:cs typeface="LM Roman 6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600403" y="517651"/>
            <a:ext cx="258445" cy="258445"/>
            <a:chOff x="1600403" y="517651"/>
            <a:chExt cx="258445" cy="25844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5483" y="522731"/>
              <a:ext cx="248081" cy="2480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605483" y="522731"/>
              <a:ext cx="248285" cy="248285"/>
            </a:xfrm>
            <a:custGeom>
              <a:avLst/>
              <a:gdLst/>
              <a:ahLst/>
              <a:cxnLst/>
              <a:rect l="l" t="t" r="r" b="b"/>
              <a:pathLst>
                <a:path w="248285" h="248284">
                  <a:moveTo>
                    <a:pt x="248081" y="124040"/>
                  </a:moveTo>
                  <a:lnTo>
                    <a:pt x="238333" y="75759"/>
                  </a:lnTo>
                  <a:lnTo>
                    <a:pt x="211750" y="36331"/>
                  </a:lnTo>
                  <a:lnTo>
                    <a:pt x="172322" y="9748"/>
                  </a:lnTo>
                  <a:lnTo>
                    <a:pt x="124040" y="0"/>
                  </a:lnTo>
                  <a:lnTo>
                    <a:pt x="75759" y="9748"/>
                  </a:lnTo>
                  <a:lnTo>
                    <a:pt x="36331" y="36331"/>
                  </a:lnTo>
                  <a:lnTo>
                    <a:pt x="9748" y="75759"/>
                  </a:lnTo>
                  <a:lnTo>
                    <a:pt x="0" y="124040"/>
                  </a:lnTo>
                  <a:lnTo>
                    <a:pt x="9748" y="172320"/>
                  </a:lnTo>
                  <a:lnTo>
                    <a:pt x="36331" y="211743"/>
                  </a:lnTo>
                  <a:lnTo>
                    <a:pt x="75759" y="238323"/>
                  </a:lnTo>
                  <a:lnTo>
                    <a:pt x="124040" y="248069"/>
                  </a:lnTo>
                  <a:lnTo>
                    <a:pt x="172322" y="238323"/>
                  </a:lnTo>
                  <a:lnTo>
                    <a:pt x="211750" y="211743"/>
                  </a:lnTo>
                  <a:lnTo>
                    <a:pt x="238333" y="172320"/>
                  </a:lnTo>
                  <a:lnTo>
                    <a:pt x="248081" y="124040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680908" y="542872"/>
            <a:ext cx="863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Georgia"/>
                <a:cs typeface="Georgia"/>
              </a:rPr>
              <a:t>I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85430" y="365599"/>
            <a:ext cx="48831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latin typeface="LM Roman 6"/>
                <a:cs typeface="LM Roman 6"/>
              </a:rPr>
              <a:t>Intelligence</a:t>
            </a:r>
            <a:endParaRPr sz="600">
              <a:latin typeface="LM Roman 6"/>
              <a:cs typeface="LM Roman 6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228115" y="1045377"/>
            <a:ext cx="283210" cy="283210"/>
            <a:chOff x="1228115" y="1045377"/>
            <a:chExt cx="283210" cy="283210"/>
          </a:xfrm>
        </p:grpSpPr>
        <p:sp>
          <p:nvSpPr>
            <p:cNvPr id="13" name="object 13"/>
            <p:cNvSpPr/>
            <p:nvPr/>
          </p:nvSpPr>
          <p:spPr>
            <a:xfrm>
              <a:off x="1233195" y="1050457"/>
              <a:ext cx="273050" cy="273050"/>
            </a:xfrm>
            <a:custGeom>
              <a:avLst/>
              <a:gdLst/>
              <a:ahLst/>
              <a:cxnLst/>
              <a:rect l="l" t="t" r="r" b="b"/>
              <a:pathLst>
                <a:path w="273050" h="273050">
                  <a:moveTo>
                    <a:pt x="136321" y="0"/>
                  </a:moveTo>
                  <a:lnTo>
                    <a:pt x="93234" y="6949"/>
                  </a:lnTo>
                  <a:lnTo>
                    <a:pt x="55813" y="26301"/>
                  </a:lnTo>
                  <a:lnTo>
                    <a:pt x="26303" y="55810"/>
                  </a:lnTo>
                  <a:lnTo>
                    <a:pt x="6950" y="93231"/>
                  </a:lnTo>
                  <a:lnTo>
                    <a:pt x="0" y="136319"/>
                  </a:lnTo>
                  <a:lnTo>
                    <a:pt x="6950" y="179407"/>
                  </a:lnTo>
                  <a:lnTo>
                    <a:pt x="26303" y="216828"/>
                  </a:lnTo>
                  <a:lnTo>
                    <a:pt x="55813" y="246337"/>
                  </a:lnTo>
                  <a:lnTo>
                    <a:pt x="93234" y="265688"/>
                  </a:lnTo>
                  <a:lnTo>
                    <a:pt x="136321" y="272638"/>
                  </a:lnTo>
                  <a:lnTo>
                    <a:pt x="179408" y="265688"/>
                  </a:lnTo>
                  <a:lnTo>
                    <a:pt x="216830" y="246337"/>
                  </a:lnTo>
                  <a:lnTo>
                    <a:pt x="246340" y="216828"/>
                  </a:lnTo>
                  <a:lnTo>
                    <a:pt x="265693" y="179407"/>
                  </a:lnTo>
                  <a:lnTo>
                    <a:pt x="272643" y="136319"/>
                  </a:lnTo>
                  <a:lnTo>
                    <a:pt x="265693" y="93231"/>
                  </a:lnTo>
                  <a:lnTo>
                    <a:pt x="246340" y="55810"/>
                  </a:lnTo>
                  <a:lnTo>
                    <a:pt x="216830" y="26301"/>
                  </a:lnTo>
                  <a:lnTo>
                    <a:pt x="179408" y="6949"/>
                  </a:lnTo>
                  <a:lnTo>
                    <a:pt x="136321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33195" y="1050457"/>
              <a:ext cx="273050" cy="273050"/>
            </a:xfrm>
            <a:custGeom>
              <a:avLst/>
              <a:gdLst/>
              <a:ahLst/>
              <a:cxnLst/>
              <a:rect l="l" t="t" r="r" b="b"/>
              <a:pathLst>
                <a:path w="273050" h="273050">
                  <a:moveTo>
                    <a:pt x="272643" y="136319"/>
                  </a:moveTo>
                  <a:lnTo>
                    <a:pt x="265693" y="93231"/>
                  </a:lnTo>
                  <a:lnTo>
                    <a:pt x="246340" y="55810"/>
                  </a:lnTo>
                  <a:lnTo>
                    <a:pt x="216830" y="26301"/>
                  </a:lnTo>
                  <a:lnTo>
                    <a:pt x="179408" y="6949"/>
                  </a:lnTo>
                  <a:lnTo>
                    <a:pt x="136321" y="0"/>
                  </a:lnTo>
                  <a:lnTo>
                    <a:pt x="93234" y="6949"/>
                  </a:lnTo>
                  <a:lnTo>
                    <a:pt x="55813" y="26301"/>
                  </a:lnTo>
                  <a:lnTo>
                    <a:pt x="26303" y="55810"/>
                  </a:lnTo>
                  <a:lnTo>
                    <a:pt x="6950" y="93231"/>
                  </a:lnTo>
                  <a:lnTo>
                    <a:pt x="0" y="136319"/>
                  </a:lnTo>
                  <a:lnTo>
                    <a:pt x="6950" y="179407"/>
                  </a:lnTo>
                  <a:lnTo>
                    <a:pt x="26303" y="216828"/>
                  </a:lnTo>
                  <a:lnTo>
                    <a:pt x="55813" y="246337"/>
                  </a:lnTo>
                  <a:lnTo>
                    <a:pt x="93234" y="265688"/>
                  </a:lnTo>
                  <a:lnTo>
                    <a:pt x="136321" y="272638"/>
                  </a:lnTo>
                  <a:lnTo>
                    <a:pt x="179408" y="265688"/>
                  </a:lnTo>
                  <a:lnTo>
                    <a:pt x="216830" y="246337"/>
                  </a:lnTo>
                  <a:lnTo>
                    <a:pt x="246340" y="216828"/>
                  </a:lnTo>
                  <a:lnTo>
                    <a:pt x="265693" y="179407"/>
                  </a:lnTo>
                  <a:lnTo>
                    <a:pt x="272643" y="136319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302321" y="1082876"/>
            <a:ext cx="1346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5" dirty="0">
                <a:latin typeface="Georgia"/>
                <a:cs typeface="Georgia"/>
              </a:rPr>
              <a:t>G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9492" y="1124526"/>
            <a:ext cx="2730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latin typeface="LM Roman 6"/>
                <a:cs typeface="LM Roman 6"/>
              </a:rPr>
              <a:t>Grade</a:t>
            </a:r>
            <a:endParaRPr sz="600">
              <a:latin typeface="LM Roman 6"/>
              <a:cs typeface="LM Roman 6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952917" y="1050161"/>
            <a:ext cx="273685" cy="273685"/>
            <a:chOff x="1952917" y="1050161"/>
            <a:chExt cx="273685" cy="273685"/>
          </a:xfrm>
        </p:grpSpPr>
        <p:sp>
          <p:nvSpPr>
            <p:cNvPr id="18" name="object 18"/>
            <p:cNvSpPr/>
            <p:nvPr/>
          </p:nvSpPr>
          <p:spPr>
            <a:xfrm>
              <a:off x="1957997" y="1055241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131533" y="0"/>
                  </a:moveTo>
                  <a:lnTo>
                    <a:pt x="80335" y="10336"/>
                  </a:lnTo>
                  <a:lnTo>
                    <a:pt x="38525" y="38525"/>
                  </a:lnTo>
                  <a:lnTo>
                    <a:pt x="10336" y="80335"/>
                  </a:lnTo>
                  <a:lnTo>
                    <a:pt x="0" y="131535"/>
                  </a:lnTo>
                  <a:lnTo>
                    <a:pt x="10336" y="182734"/>
                  </a:lnTo>
                  <a:lnTo>
                    <a:pt x="38525" y="224544"/>
                  </a:lnTo>
                  <a:lnTo>
                    <a:pt x="80335" y="252732"/>
                  </a:lnTo>
                  <a:lnTo>
                    <a:pt x="131533" y="263069"/>
                  </a:lnTo>
                  <a:lnTo>
                    <a:pt x="182732" y="252732"/>
                  </a:lnTo>
                  <a:lnTo>
                    <a:pt x="224542" y="224544"/>
                  </a:lnTo>
                  <a:lnTo>
                    <a:pt x="252731" y="182734"/>
                  </a:lnTo>
                  <a:lnTo>
                    <a:pt x="263067" y="131535"/>
                  </a:lnTo>
                  <a:lnTo>
                    <a:pt x="252731" y="80335"/>
                  </a:lnTo>
                  <a:lnTo>
                    <a:pt x="224542" y="38525"/>
                  </a:lnTo>
                  <a:lnTo>
                    <a:pt x="182732" y="10336"/>
                  </a:lnTo>
                  <a:lnTo>
                    <a:pt x="131533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57997" y="1055241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263067" y="131535"/>
                  </a:moveTo>
                  <a:lnTo>
                    <a:pt x="252731" y="80335"/>
                  </a:lnTo>
                  <a:lnTo>
                    <a:pt x="224542" y="38525"/>
                  </a:lnTo>
                  <a:lnTo>
                    <a:pt x="182732" y="10336"/>
                  </a:lnTo>
                  <a:lnTo>
                    <a:pt x="131533" y="0"/>
                  </a:lnTo>
                  <a:lnTo>
                    <a:pt x="80335" y="10336"/>
                  </a:lnTo>
                  <a:lnTo>
                    <a:pt x="38525" y="38525"/>
                  </a:lnTo>
                  <a:lnTo>
                    <a:pt x="10336" y="80335"/>
                  </a:lnTo>
                  <a:lnTo>
                    <a:pt x="0" y="131535"/>
                  </a:lnTo>
                  <a:lnTo>
                    <a:pt x="10336" y="182734"/>
                  </a:lnTo>
                  <a:lnTo>
                    <a:pt x="38525" y="224544"/>
                  </a:lnTo>
                  <a:lnTo>
                    <a:pt x="80335" y="252732"/>
                  </a:lnTo>
                  <a:lnTo>
                    <a:pt x="131533" y="263069"/>
                  </a:lnTo>
                  <a:lnTo>
                    <a:pt x="182732" y="252732"/>
                  </a:lnTo>
                  <a:lnTo>
                    <a:pt x="224542" y="224544"/>
                  </a:lnTo>
                  <a:lnTo>
                    <a:pt x="252731" y="182734"/>
                  </a:lnTo>
                  <a:lnTo>
                    <a:pt x="263067" y="131535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987765" y="1082876"/>
            <a:ext cx="203835" cy="369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90"/>
              </a:spcBef>
            </a:pPr>
            <a:r>
              <a:rPr sz="1100" i="1" spc="5" dirty="0">
                <a:latin typeface="Georgia"/>
                <a:cs typeface="Georgia"/>
              </a:rPr>
              <a:t>S</a:t>
            </a:r>
            <a:endParaRPr sz="11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600" spc="-25" dirty="0">
                <a:latin typeface="LM Roman 6"/>
                <a:cs typeface="LM Roman 6"/>
              </a:rPr>
              <a:t>SAT</a:t>
            </a:r>
            <a:endParaRPr sz="600">
              <a:latin typeface="LM Roman 6"/>
              <a:cs typeface="LM Roman 6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232903" y="1680170"/>
            <a:ext cx="273685" cy="273685"/>
            <a:chOff x="1232903" y="1680170"/>
            <a:chExt cx="273685" cy="273685"/>
          </a:xfrm>
        </p:grpSpPr>
        <p:sp>
          <p:nvSpPr>
            <p:cNvPr id="22" name="object 22"/>
            <p:cNvSpPr/>
            <p:nvPr/>
          </p:nvSpPr>
          <p:spPr>
            <a:xfrm>
              <a:off x="1237983" y="1685250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131533" y="0"/>
                  </a:moveTo>
                  <a:lnTo>
                    <a:pt x="80335" y="10336"/>
                  </a:lnTo>
                  <a:lnTo>
                    <a:pt x="38525" y="38524"/>
                  </a:lnTo>
                  <a:lnTo>
                    <a:pt x="10336" y="80334"/>
                  </a:lnTo>
                  <a:lnTo>
                    <a:pt x="0" y="131533"/>
                  </a:lnTo>
                  <a:lnTo>
                    <a:pt x="10336" y="182733"/>
                  </a:lnTo>
                  <a:lnTo>
                    <a:pt x="38525" y="224542"/>
                  </a:lnTo>
                  <a:lnTo>
                    <a:pt x="80335" y="252731"/>
                  </a:lnTo>
                  <a:lnTo>
                    <a:pt x="131533" y="263067"/>
                  </a:lnTo>
                  <a:lnTo>
                    <a:pt x="182732" y="252731"/>
                  </a:lnTo>
                  <a:lnTo>
                    <a:pt x="224542" y="224542"/>
                  </a:lnTo>
                  <a:lnTo>
                    <a:pt x="252731" y="182733"/>
                  </a:lnTo>
                  <a:lnTo>
                    <a:pt x="263067" y="131533"/>
                  </a:lnTo>
                  <a:lnTo>
                    <a:pt x="252731" y="80334"/>
                  </a:lnTo>
                  <a:lnTo>
                    <a:pt x="224542" y="38524"/>
                  </a:lnTo>
                  <a:lnTo>
                    <a:pt x="182732" y="10336"/>
                  </a:lnTo>
                  <a:lnTo>
                    <a:pt x="131533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37983" y="1685250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263067" y="131533"/>
                  </a:moveTo>
                  <a:lnTo>
                    <a:pt x="252731" y="80334"/>
                  </a:lnTo>
                  <a:lnTo>
                    <a:pt x="224542" y="38524"/>
                  </a:lnTo>
                  <a:lnTo>
                    <a:pt x="182732" y="10336"/>
                  </a:lnTo>
                  <a:lnTo>
                    <a:pt x="131533" y="0"/>
                  </a:lnTo>
                  <a:lnTo>
                    <a:pt x="80335" y="10336"/>
                  </a:lnTo>
                  <a:lnTo>
                    <a:pt x="38525" y="38524"/>
                  </a:lnTo>
                  <a:lnTo>
                    <a:pt x="10336" y="80334"/>
                  </a:lnTo>
                  <a:lnTo>
                    <a:pt x="0" y="131533"/>
                  </a:lnTo>
                  <a:lnTo>
                    <a:pt x="10336" y="182733"/>
                  </a:lnTo>
                  <a:lnTo>
                    <a:pt x="38525" y="224542"/>
                  </a:lnTo>
                  <a:lnTo>
                    <a:pt x="80335" y="252731"/>
                  </a:lnTo>
                  <a:lnTo>
                    <a:pt x="131533" y="263067"/>
                  </a:lnTo>
                  <a:lnTo>
                    <a:pt x="182732" y="252731"/>
                  </a:lnTo>
                  <a:lnTo>
                    <a:pt x="224542" y="224542"/>
                  </a:lnTo>
                  <a:lnTo>
                    <a:pt x="252731" y="182733"/>
                  </a:lnTo>
                  <a:lnTo>
                    <a:pt x="263067" y="131533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309649" y="1712873"/>
            <a:ext cx="12001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20" dirty="0">
                <a:latin typeface="Georgia"/>
                <a:cs typeface="Georgia"/>
              </a:rPr>
              <a:t>L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21677" y="1754103"/>
            <a:ext cx="2755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latin typeface="LM Roman 6"/>
                <a:cs typeface="LM Roman 6"/>
              </a:rPr>
              <a:t>Letter</a:t>
            </a:r>
            <a:endParaRPr sz="600">
              <a:latin typeface="LM Roman 6"/>
              <a:cs typeface="LM Roman 6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081561" y="745519"/>
            <a:ext cx="957580" cy="934719"/>
            <a:chOff x="1081561" y="745519"/>
            <a:chExt cx="957580" cy="934719"/>
          </a:xfrm>
        </p:grpSpPr>
        <p:sp>
          <p:nvSpPr>
            <p:cNvPr id="27" name="object 27"/>
            <p:cNvSpPr/>
            <p:nvPr/>
          </p:nvSpPr>
          <p:spPr>
            <a:xfrm>
              <a:off x="1090561" y="768337"/>
              <a:ext cx="190500" cy="285750"/>
            </a:xfrm>
            <a:custGeom>
              <a:avLst/>
              <a:gdLst/>
              <a:ahLst/>
              <a:cxnLst/>
              <a:rect l="l" t="t" r="r" b="b"/>
              <a:pathLst>
                <a:path w="190500" h="285750">
                  <a:moveTo>
                    <a:pt x="0" y="0"/>
                  </a:moveTo>
                  <a:lnTo>
                    <a:pt x="190271" y="285422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8688" y="987418"/>
              <a:ext cx="107757" cy="82879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458201" y="754519"/>
              <a:ext cx="200025" cy="299720"/>
            </a:xfrm>
            <a:custGeom>
              <a:avLst/>
              <a:gdLst/>
              <a:ahLst/>
              <a:cxnLst/>
              <a:rect l="l" t="t" r="r" b="b"/>
              <a:pathLst>
                <a:path w="200025" h="299719">
                  <a:moveTo>
                    <a:pt x="199491" y="0"/>
                  </a:moveTo>
                  <a:lnTo>
                    <a:pt x="0" y="299239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2587" y="987420"/>
              <a:ext cx="107757" cy="82877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801355" y="754519"/>
              <a:ext cx="202565" cy="303530"/>
            </a:xfrm>
            <a:custGeom>
              <a:avLst/>
              <a:gdLst/>
              <a:ahLst/>
              <a:cxnLst/>
              <a:rect l="l" t="t" r="r" b="b"/>
              <a:pathLst>
                <a:path w="202564" h="303530">
                  <a:moveTo>
                    <a:pt x="0" y="0"/>
                  </a:moveTo>
                  <a:lnTo>
                    <a:pt x="202158" y="303232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31356" y="991411"/>
              <a:ext cx="107757" cy="82879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369517" y="1328157"/>
              <a:ext cx="0" cy="334645"/>
            </a:xfrm>
            <a:custGeom>
              <a:avLst/>
              <a:gdLst/>
              <a:ahLst/>
              <a:cxnLst/>
              <a:rect l="l" t="t" r="r" b="b"/>
              <a:pathLst>
                <a:path h="334644">
                  <a:moveTo>
                    <a:pt x="0" y="0"/>
                  </a:moveTo>
                  <a:lnTo>
                    <a:pt x="0" y="334031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315777" y="1629344"/>
              <a:ext cx="107950" cy="41910"/>
            </a:xfrm>
            <a:custGeom>
              <a:avLst/>
              <a:gdLst/>
              <a:ahLst/>
              <a:cxnLst/>
              <a:rect l="l" t="t" r="r" b="b"/>
              <a:pathLst>
                <a:path w="107950" h="41910">
                  <a:moveTo>
                    <a:pt x="107479" y="0"/>
                  </a:moveTo>
                  <a:lnTo>
                    <a:pt x="86361" y="7349"/>
                  </a:lnTo>
                  <a:lnTo>
                    <a:pt x="70869" y="17352"/>
                  </a:lnTo>
                  <a:lnTo>
                    <a:pt x="60247" y="29140"/>
                  </a:lnTo>
                  <a:lnTo>
                    <a:pt x="53739" y="41844"/>
                  </a:lnTo>
                  <a:lnTo>
                    <a:pt x="47232" y="29140"/>
                  </a:lnTo>
                  <a:lnTo>
                    <a:pt x="36610" y="17352"/>
                  </a:lnTo>
                  <a:lnTo>
                    <a:pt x="21118" y="7349"/>
                  </a:lnTo>
                  <a:lnTo>
                    <a:pt x="0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5" name="object 3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44583" y="369201"/>
            <a:ext cx="63233" cy="63233"/>
          </a:xfrm>
          <a:prstGeom prst="rect">
            <a:avLst/>
          </a:prstGeom>
        </p:spPr>
      </p:pic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3264395" y="283716"/>
            <a:ext cx="226885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b="0" dirty="0">
                <a:latin typeface="LM Roman 10"/>
                <a:cs typeface="LM Roman 10"/>
              </a:rPr>
              <a:t>The</a:t>
            </a:r>
            <a:r>
              <a:rPr b="0" spc="375" dirty="0">
                <a:latin typeface="LM Roman 10"/>
                <a:cs typeface="LM Roman 10"/>
              </a:rPr>
              <a:t> </a:t>
            </a:r>
            <a:r>
              <a:rPr b="0" dirty="0">
                <a:latin typeface="LM Roman 10"/>
                <a:cs typeface="LM Roman 10"/>
              </a:rPr>
              <a:t>Bayesian</a:t>
            </a:r>
            <a:r>
              <a:rPr b="0" spc="375" dirty="0">
                <a:latin typeface="LM Roman 10"/>
                <a:cs typeface="LM Roman 10"/>
              </a:rPr>
              <a:t> </a:t>
            </a:r>
            <a:r>
              <a:rPr b="0" dirty="0">
                <a:latin typeface="LM Roman 10"/>
                <a:cs typeface="LM Roman 10"/>
              </a:rPr>
              <a:t>network</a:t>
            </a:r>
            <a:r>
              <a:rPr b="0" spc="370" dirty="0">
                <a:latin typeface="LM Roman 10"/>
                <a:cs typeface="LM Roman 10"/>
              </a:rPr>
              <a:t> </a:t>
            </a:r>
            <a:r>
              <a:rPr b="0" dirty="0">
                <a:latin typeface="LM Roman 10"/>
                <a:cs typeface="LM Roman 10"/>
              </a:rPr>
              <a:t>contains</a:t>
            </a:r>
            <a:r>
              <a:rPr b="0" spc="370" dirty="0">
                <a:latin typeface="LM Roman 10"/>
                <a:cs typeface="LM Roman 10"/>
              </a:rPr>
              <a:t> </a:t>
            </a:r>
            <a:r>
              <a:rPr b="0" spc="-50" dirty="0">
                <a:latin typeface="LM Roman 10"/>
                <a:cs typeface="LM Roman 10"/>
              </a:rPr>
              <a:t>a </a:t>
            </a:r>
            <a:r>
              <a:rPr b="0" dirty="0">
                <a:latin typeface="LM Roman 10"/>
                <a:cs typeface="LM Roman 10"/>
              </a:rPr>
              <a:t>node</a:t>
            </a:r>
            <a:r>
              <a:rPr b="0" spc="-30" dirty="0">
                <a:latin typeface="LM Roman 10"/>
                <a:cs typeface="LM Roman 10"/>
              </a:rPr>
              <a:t> </a:t>
            </a:r>
            <a:r>
              <a:rPr b="0" dirty="0">
                <a:latin typeface="LM Roman 10"/>
                <a:cs typeface="LM Roman 10"/>
              </a:rPr>
              <a:t>for</a:t>
            </a:r>
            <a:r>
              <a:rPr b="0" spc="-30" dirty="0">
                <a:latin typeface="LM Roman 10"/>
                <a:cs typeface="LM Roman 10"/>
              </a:rPr>
              <a:t> </a:t>
            </a:r>
            <a:r>
              <a:rPr b="0" dirty="0">
                <a:latin typeface="LM Roman 10"/>
                <a:cs typeface="LM Roman 10"/>
              </a:rPr>
              <a:t>each</a:t>
            </a:r>
            <a:r>
              <a:rPr b="0" spc="-30" dirty="0">
                <a:latin typeface="LM Roman 10"/>
                <a:cs typeface="LM Roman 10"/>
              </a:rPr>
              <a:t> </a:t>
            </a:r>
            <a:r>
              <a:rPr b="0" dirty="0">
                <a:latin typeface="LM Roman 10"/>
                <a:cs typeface="LM Roman 10"/>
              </a:rPr>
              <a:t>random</a:t>
            </a:r>
            <a:r>
              <a:rPr b="0" spc="-30" dirty="0">
                <a:latin typeface="LM Roman 10"/>
                <a:cs typeface="LM Roman 10"/>
              </a:rPr>
              <a:t> </a:t>
            </a:r>
            <a:r>
              <a:rPr b="0" spc="-10" dirty="0">
                <a:latin typeface="LM Roman 10"/>
                <a:cs typeface="LM Roman 10"/>
              </a:rPr>
              <a:t>variable</a:t>
            </a:r>
          </a:p>
        </p:txBody>
      </p:sp>
      <p:pic>
        <p:nvPicPr>
          <p:cNvPr id="37" name="object 3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144583" y="751306"/>
            <a:ext cx="63233" cy="63233"/>
          </a:xfrm>
          <a:prstGeom prst="rect">
            <a:avLst/>
          </a:prstGeom>
        </p:spPr>
      </p:pic>
      <p:sp>
        <p:nvSpPr>
          <p:cNvPr id="38" name="object 38"/>
          <p:cNvSpPr txBox="1"/>
          <p:nvPr/>
        </p:nvSpPr>
        <p:spPr>
          <a:xfrm>
            <a:off x="3264395" y="665834"/>
            <a:ext cx="2268855" cy="7461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LM Roman 10"/>
                <a:cs typeface="LM Roman 10"/>
              </a:rPr>
              <a:t>The</a:t>
            </a:r>
            <a:r>
              <a:rPr sz="1100" spc="18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edges</a:t>
            </a:r>
            <a:r>
              <a:rPr sz="1100" spc="18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denote</a:t>
            </a:r>
            <a:r>
              <a:rPr sz="1100" spc="18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the</a:t>
            </a:r>
            <a:r>
              <a:rPr sz="1100" spc="18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dependencies between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the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random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variables</a:t>
            </a:r>
            <a:endParaRPr sz="1100">
              <a:latin typeface="LM Roman 10"/>
              <a:cs typeface="LM Roman 10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sz="1100" dirty="0">
                <a:latin typeface="LM Roman 10"/>
                <a:cs typeface="LM Roman 10"/>
              </a:rPr>
              <a:t>Each</a:t>
            </a:r>
            <a:r>
              <a:rPr sz="1100" spc="-4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variable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depends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directly</a:t>
            </a:r>
            <a:r>
              <a:rPr sz="1100" spc="-4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on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spc="-25" dirty="0">
                <a:latin typeface="LM Roman 10"/>
                <a:cs typeface="LM Roman 10"/>
              </a:rPr>
              <a:t>its </a:t>
            </a:r>
            <a:r>
              <a:rPr sz="1100" dirty="0">
                <a:latin typeface="LM Roman 10"/>
                <a:cs typeface="LM Roman 10"/>
              </a:rPr>
              <a:t>parents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in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the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network</a:t>
            </a:r>
            <a:endParaRPr sz="1100">
              <a:latin typeface="LM Roman 10"/>
              <a:cs typeface="LM Roman 10"/>
            </a:endParaRPr>
          </a:p>
        </p:txBody>
      </p:sp>
      <p:pic>
        <p:nvPicPr>
          <p:cNvPr id="39" name="object 3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144583" y="1133424"/>
            <a:ext cx="63233" cy="63233"/>
          </a:xfrm>
          <a:prstGeom prst="rect">
            <a:avLst/>
          </a:prstGeom>
        </p:spPr>
      </p:pic>
      <p:grpSp>
        <p:nvGrpSpPr>
          <p:cNvPr id="40" name="object 40"/>
          <p:cNvGrpSpPr/>
          <p:nvPr/>
        </p:nvGrpSpPr>
        <p:grpSpPr>
          <a:xfrm>
            <a:off x="0" y="3121507"/>
            <a:ext cx="5760085" cy="118745"/>
            <a:chOff x="0" y="3121507"/>
            <a:chExt cx="5760085" cy="118745"/>
          </a:xfrm>
        </p:grpSpPr>
        <p:sp>
          <p:nvSpPr>
            <p:cNvPr id="41" name="object 41"/>
            <p:cNvSpPr/>
            <p:nvPr/>
          </p:nvSpPr>
          <p:spPr>
            <a:xfrm>
              <a:off x="0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880004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10" dirty="0"/>
              <a:t>22</a:t>
            </a:fld>
            <a:r>
              <a:rPr spc="-10" dirty="0"/>
              <a:t>/86</a:t>
            </a:r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Mitesh</a:t>
            </a:r>
            <a:r>
              <a:rPr spc="-10" dirty="0"/>
              <a:t> </a:t>
            </a:r>
            <a:r>
              <a:rPr dirty="0"/>
              <a:t>M.</a:t>
            </a:r>
            <a:r>
              <a:rPr spc="-10" dirty="0"/>
              <a:t> Khapra</a:t>
            </a:r>
          </a:p>
        </p:txBody>
      </p:sp>
      <p:sp>
        <p:nvSpPr>
          <p:cNvPr id="45" name="object 4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CS7015</a:t>
            </a:r>
            <a:r>
              <a:rPr spc="-10" dirty="0"/>
              <a:t> </a:t>
            </a:r>
            <a:r>
              <a:rPr dirty="0"/>
              <a:t>(Deep</a:t>
            </a:r>
            <a:r>
              <a:rPr spc="-5" dirty="0"/>
              <a:t> </a:t>
            </a:r>
            <a:r>
              <a:rPr dirty="0"/>
              <a:t>Learning)</a:t>
            </a:r>
            <a:r>
              <a:rPr spc="-5" dirty="0"/>
              <a:t> </a:t>
            </a:r>
            <a:r>
              <a:rPr dirty="0"/>
              <a:t>:</a:t>
            </a:r>
            <a:r>
              <a:rPr spc="75" dirty="0"/>
              <a:t> </a:t>
            </a:r>
            <a:r>
              <a:rPr dirty="0"/>
              <a:t>Lecture</a:t>
            </a:r>
            <a:r>
              <a:rPr spc="-5" dirty="0"/>
              <a:t> </a:t>
            </a:r>
            <a:r>
              <a:rPr spc="-2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3828" y="501091"/>
            <a:ext cx="291465" cy="291465"/>
            <a:chOff x="863828" y="501091"/>
            <a:chExt cx="291465" cy="291465"/>
          </a:xfrm>
        </p:grpSpPr>
        <p:sp>
          <p:nvSpPr>
            <p:cNvPr id="3" name="object 3"/>
            <p:cNvSpPr/>
            <p:nvPr/>
          </p:nvSpPr>
          <p:spPr>
            <a:xfrm>
              <a:off x="868908" y="506171"/>
              <a:ext cx="281305" cy="281305"/>
            </a:xfrm>
            <a:custGeom>
              <a:avLst/>
              <a:gdLst/>
              <a:ahLst/>
              <a:cxnLst/>
              <a:rect l="l" t="t" r="r" b="b"/>
              <a:pathLst>
                <a:path w="281305" h="281305">
                  <a:moveTo>
                    <a:pt x="140601" y="0"/>
                  </a:moveTo>
                  <a:lnTo>
                    <a:pt x="96162" y="7167"/>
                  </a:lnTo>
                  <a:lnTo>
                    <a:pt x="57566" y="27125"/>
                  </a:lnTo>
                  <a:lnTo>
                    <a:pt x="27129" y="57560"/>
                  </a:lnTo>
                  <a:lnTo>
                    <a:pt x="7168" y="96157"/>
                  </a:lnTo>
                  <a:lnTo>
                    <a:pt x="0" y="140601"/>
                  </a:lnTo>
                  <a:lnTo>
                    <a:pt x="7168" y="185041"/>
                  </a:lnTo>
                  <a:lnTo>
                    <a:pt x="27129" y="223637"/>
                  </a:lnTo>
                  <a:lnTo>
                    <a:pt x="57566" y="254074"/>
                  </a:lnTo>
                  <a:lnTo>
                    <a:pt x="96162" y="274035"/>
                  </a:lnTo>
                  <a:lnTo>
                    <a:pt x="140601" y="281203"/>
                  </a:lnTo>
                  <a:lnTo>
                    <a:pt x="185045" y="274035"/>
                  </a:lnTo>
                  <a:lnTo>
                    <a:pt x="223642" y="254074"/>
                  </a:lnTo>
                  <a:lnTo>
                    <a:pt x="254077" y="223637"/>
                  </a:lnTo>
                  <a:lnTo>
                    <a:pt x="274036" y="185041"/>
                  </a:lnTo>
                  <a:lnTo>
                    <a:pt x="281203" y="140601"/>
                  </a:lnTo>
                  <a:lnTo>
                    <a:pt x="274036" y="96157"/>
                  </a:lnTo>
                  <a:lnTo>
                    <a:pt x="254077" y="57560"/>
                  </a:lnTo>
                  <a:lnTo>
                    <a:pt x="223642" y="27125"/>
                  </a:lnTo>
                  <a:lnTo>
                    <a:pt x="185045" y="7167"/>
                  </a:lnTo>
                  <a:lnTo>
                    <a:pt x="140601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68908" y="506171"/>
              <a:ext cx="281305" cy="281305"/>
            </a:xfrm>
            <a:custGeom>
              <a:avLst/>
              <a:gdLst/>
              <a:ahLst/>
              <a:cxnLst/>
              <a:rect l="l" t="t" r="r" b="b"/>
              <a:pathLst>
                <a:path w="281305" h="281305">
                  <a:moveTo>
                    <a:pt x="281203" y="140601"/>
                  </a:moveTo>
                  <a:lnTo>
                    <a:pt x="274036" y="96157"/>
                  </a:lnTo>
                  <a:lnTo>
                    <a:pt x="254077" y="57560"/>
                  </a:lnTo>
                  <a:lnTo>
                    <a:pt x="223642" y="27125"/>
                  </a:lnTo>
                  <a:lnTo>
                    <a:pt x="185045" y="7167"/>
                  </a:lnTo>
                  <a:lnTo>
                    <a:pt x="140601" y="0"/>
                  </a:lnTo>
                  <a:lnTo>
                    <a:pt x="96162" y="7167"/>
                  </a:lnTo>
                  <a:lnTo>
                    <a:pt x="57566" y="27125"/>
                  </a:lnTo>
                  <a:lnTo>
                    <a:pt x="27129" y="57560"/>
                  </a:lnTo>
                  <a:lnTo>
                    <a:pt x="7168" y="96157"/>
                  </a:lnTo>
                  <a:lnTo>
                    <a:pt x="0" y="140601"/>
                  </a:lnTo>
                  <a:lnTo>
                    <a:pt x="7168" y="185041"/>
                  </a:lnTo>
                  <a:lnTo>
                    <a:pt x="27129" y="223637"/>
                  </a:lnTo>
                  <a:lnTo>
                    <a:pt x="57566" y="254074"/>
                  </a:lnTo>
                  <a:lnTo>
                    <a:pt x="96162" y="274035"/>
                  </a:lnTo>
                  <a:lnTo>
                    <a:pt x="140601" y="281203"/>
                  </a:lnTo>
                  <a:lnTo>
                    <a:pt x="185045" y="274035"/>
                  </a:lnTo>
                  <a:lnTo>
                    <a:pt x="223642" y="254074"/>
                  </a:lnTo>
                  <a:lnTo>
                    <a:pt x="254077" y="223637"/>
                  </a:lnTo>
                  <a:lnTo>
                    <a:pt x="274036" y="185041"/>
                  </a:lnTo>
                  <a:lnTo>
                    <a:pt x="281203" y="140601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37513" y="542872"/>
            <a:ext cx="1403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20" dirty="0">
                <a:latin typeface="Georgia"/>
                <a:cs typeface="Georgia"/>
              </a:rPr>
              <a:t>D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7389" y="349039"/>
            <a:ext cx="4044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latin typeface="LM Roman 6"/>
                <a:cs typeface="LM Roman 6"/>
              </a:rPr>
              <a:t>Difficulty</a:t>
            </a:r>
            <a:endParaRPr sz="600">
              <a:latin typeface="LM Roman 6"/>
              <a:cs typeface="LM Roman 6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600403" y="517651"/>
            <a:ext cx="258445" cy="258445"/>
            <a:chOff x="1600403" y="517651"/>
            <a:chExt cx="258445" cy="25844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5483" y="522731"/>
              <a:ext cx="248081" cy="2480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605483" y="522731"/>
              <a:ext cx="248285" cy="248285"/>
            </a:xfrm>
            <a:custGeom>
              <a:avLst/>
              <a:gdLst/>
              <a:ahLst/>
              <a:cxnLst/>
              <a:rect l="l" t="t" r="r" b="b"/>
              <a:pathLst>
                <a:path w="248285" h="248284">
                  <a:moveTo>
                    <a:pt x="248081" y="124040"/>
                  </a:moveTo>
                  <a:lnTo>
                    <a:pt x="238333" y="75759"/>
                  </a:lnTo>
                  <a:lnTo>
                    <a:pt x="211750" y="36331"/>
                  </a:lnTo>
                  <a:lnTo>
                    <a:pt x="172322" y="9748"/>
                  </a:lnTo>
                  <a:lnTo>
                    <a:pt x="124040" y="0"/>
                  </a:lnTo>
                  <a:lnTo>
                    <a:pt x="75759" y="9748"/>
                  </a:lnTo>
                  <a:lnTo>
                    <a:pt x="36331" y="36331"/>
                  </a:lnTo>
                  <a:lnTo>
                    <a:pt x="9748" y="75759"/>
                  </a:lnTo>
                  <a:lnTo>
                    <a:pt x="0" y="124040"/>
                  </a:lnTo>
                  <a:lnTo>
                    <a:pt x="9748" y="172320"/>
                  </a:lnTo>
                  <a:lnTo>
                    <a:pt x="36331" y="211743"/>
                  </a:lnTo>
                  <a:lnTo>
                    <a:pt x="75759" y="238323"/>
                  </a:lnTo>
                  <a:lnTo>
                    <a:pt x="124040" y="248069"/>
                  </a:lnTo>
                  <a:lnTo>
                    <a:pt x="172322" y="238323"/>
                  </a:lnTo>
                  <a:lnTo>
                    <a:pt x="211750" y="211743"/>
                  </a:lnTo>
                  <a:lnTo>
                    <a:pt x="238333" y="172320"/>
                  </a:lnTo>
                  <a:lnTo>
                    <a:pt x="248081" y="124040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680908" y="542872"/>
            <a:ext cx="863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Georgia"/>
                <a:cs typeface="Georgia"/>
              </a:rPr>
              <a:t>I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85430" y="365599"/>
            <a:ext cx="48831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latin typeface="LM Roman 6"/>
                <a:cs typeface="LM Roman 6"/>
              </a:rPr>
              <a:t>Intelligence</a:t>
            </a:r>
            <a:endParaRPr sz="600">
              <a:latin typeface="LM Roman 6"/>
              <a:cs typeface="LM Roman 6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228115" y="1045377"/>
            <a:ext cx="283210" cy="283210"/>
            <a:chOff x="1228115" y="1045377"/>
            <a:chExt cx="283210" cy="283210"/>
          </a:xfrm>
        </p:grpSpPr>
        <p:sp>
          <p:nvSpPr>
            <p:cNvPr id="13" name="object 13"/>
            <p:cNvSpPr/>
            <p:nvPr/>
          </p:nvSpPr>
          <p:spPr>
            <a:xfrm>
              <a:off x="1233195" y="1050457"/>
              <a:ext cx="273050" cy="273050"/>
            </a:xfrm>
            <a:custGeom>
              <a:avLst/>
              <a:gdLst/>
              <a:ahLst/>
              <a:cxnLst/>
              <a:rect l="l" t="t" r="r" b="b"/>
              <a:pathLst>
                <a:path w="273050" h="273050">
                  <a:moveTo>
                    <a:pt x="136321" y="0"/>
                  </a:moveTo>
                  <a:lnTo>
                    <a:pt x="93234" y="6949"/>
                  </a:lnTo>
                  <a:lnTo>
                    <a:pt x="55813" y="26301"/>
                  </a:lnTo>
                  <a:lnTo>
                    <a:pt x="26303" y="55810"/>
                  </a:lnTo>
                  <a:lnTo>
                    <a:pt x="6950" y="93231"/>
                  </a:lnTo>
                  <a:lnTo>
                    <a:pt x="0" y="136319"/>
                  </a:lnTo>
                  <a:lnTo>
                    <a:pt x="6950" y="179407"/>
                  </a:lnTo>
                  <a:lnTo>
                    <a:pt x="26303" y="216828"/>
                  </a:lnTo>
                  <a:lnTo>
                    <a:pt x="55813" y="246337"/>
                  </a:lnTo>
                  <a:lnTo>
                    <a:pt x="93234" y="265688"/>
                  </a:lnTo>
                  <a:lnTo>
                    <a:pt x="136321" y="272638"/>
                  </a:lnTo>
                  <a:lnTo>
                    <a:pt x="179408" y="265688"/>
                  </a:lnTo>
                  <a:lnTo>
                    <a:pt x="216830" y="246337"/>
                  </a:lnTo>
                  <a:lnTo>
                    <a:pt x="246340" y="216828"/>
                  </a:lnTo>
                  <a:lnTo>
                    <a:pt x="265693" y="179407"/>
                  </a:lnTo>
                  <a:lnTo>
                    <a:pt x="272643" y="136319"/>
                  </a:lnTo>
                  <a:lnTo>
                    <a:pt x="265693" y="93231"/>
                  </a:lnTo>
                  <a:lnTo>
                    <a:pt x="246340" y="55810"/>
                  </a:lnTo>
                  <a:lnTo>
                    <a:pt x="216830" y="26301"/>
                  </a:lnTo>
                  <a:lnTo>
                    <a:pt x="179408" y="6949"/>
                  </a:lnTo>
                  <a:lnTo>
                    <a:pt x="136321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33195" y="1050457"/>
              <a:ext cx="273050" cy="273050"/>
            </a:xfrm>
            <a:custGeom>
              <a:avLst/>
              <a:gdLst/>
              <a:ahLst/>
              <a:cxnLst/>
              <a:rect l="l" t="t" r="r" b="b"/>
              <a:pathLst>
                <a:path w="273050" h="273050">
                  <a:moveTo>
                    <a:pt x="272643" y="136319"/>
                  </a:moveTo>
                  <a:lnTo>
                    <a:pt x="265693" y="93231"/>
                  </a:lnTo>
                  <a:lnTo>
                    <a:pt x="246340" y="55810"/>
                  </a:lnTo>
                  <a:lnTo>
                    <a:pt x="216830" y="26301"/>
                  </a:lnTo>
                  <a:lnTo>
                    <a:pt x="179408" y="6949"/>
                  </a:lnTo>
                  <a:lnTo>
                    <a:pt x="136321" y="0"/>
                  </a:lnTo>
                  <a:lnTo>
                    <a:pt x="93234" y="6949"/>
                  </a:lnTo>
                  <a:lnTo>
                    <a:pt x="55813" y="26301"/>
                  </a:lnTo>
                  <a:lnTo>
                    <a:pt x="26303" y="55810"/>
                  </a:lnTo>
                  <a:lnTo>
                    <a:pt x="6950" y="93231"/>
                  </a:lnTo>
                  <a:lnTo>
                    <a:pt x="0" y="136319"/>
                  </a:lnTo>
                  <a:lnTo>
                    <a:pt x="6950" y="179407"/>
                  </a:lnTo>
                  <a:lnTo>
                    <a:pt x="26303" y="216828"/>
                  </a:lnTo>
                  <a:lnTo>
                    <a:pt x="55813" y="246337"/>
                  </a:lnTo>
                  <a:lnTo>
                    <a:pt x="93234" y="265688"/>
                  </a:lnTo>
                  <a:lnTo>
                    <a:pt x="136321" y="272638"/>
                  </a:lnTo>
                  <a:lnTo>
                    <a:pt x="179408" y="265688"/>
                  </a:lnTo>
                  <a:lnTo>
                    <a:pt x="216830" y="246337"/>
                  </a:lnTo>
                  <a:lnTo>
                    <a:pt x="246340" y="216828"/>
                  </a:lnTo>
                  <a:lnTo>
                    <a:pt x="265693" y="179407"/>
                  </a:lnTo>
                  <a:lnTo>
                    <a:pt x="272643" y="136319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302321" y="1082876"/>
            <a:ext cx="1346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5" dirty="0">
                <a:latin typeface="Georgia"/>
                <a:cs typeface="Georgia"/>
              </a:rPr>
              <a:t>G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9492" y="1124526"/>
            <a:ext cx="2730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latin typeface="LM Roman 6"/>
                <a:cs typeface="LM Roman 6"/>
              </a:rPr>
              <a:t>Grade</a:t>
            </a:r>
            <a:endParaRPr sz="600">
              <a:latin typeface="LM Roman 6"/>
              <a:cs typeface="LM Roman 6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952917" y="1050161"/>
            <a:ext cx="273685" cy="273685"/>
            <a:chOff x="1952917" y="1050161"/>
            <a:chExt cx="273685" cy="273685"/>
          </a:xfrm>
        </p:grpSpPr>
        <p:sp>
          <p:nvSpPr>
            <p:cNvPr id="18" name="object 18"/>
            <p:cNvSpPr/>
            <p:nvPr/>
          </p:nvSpPr>
          <p:spPr>
            <a:xfrm>
              <a:off x="1957997" y="1055241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131533" y="0"/>
                  </a:moveTo>
                  <a:lnTo>
                    <a:pt x="80335" y="10336"/>
                  </a:lnTo>
                  <a:lnTo>
                    <a:pt x="38525" y="38525"/>
                  </a:lnTo>
                  <a:lnTo>
                    <a:pt x="10336" y="80335"/>
                  </a:lnTo>
                  <a:lnTo>
                    <a:pt x="0" y="131535"/>
                  </a:lnTo>
                  <a:lnTo>
                    <a:pt x="10336" y="182734"/>
                  </a:lnTo>
                  <a:lnTo>
                    <a:pt x="38525" y="224544"/>
                  </a:lnTo>
                  <a:lnTo>
                    <a:pt x="80335" y="252732"/>
                  </a:lnTo>
                  <a:lnTo>
                    <a:pt x="131533" y="263069"/>
                  </a:lnTo>
                  <a:lnTo>
                    <a:pt x="182732" y="252732"/>
                  </a:lnTo>
                  <a:lnTo>
                    <a:pt x="224542" y="224544"/>
                  </a:lnTo>
                  <a:lnTo>
                    <a:pt x="252731" y="182734"/>
                  </a:lnTo>
                  <a:lnTo>
                    <a:pt x="263067" y="131535"/>
                  </a:lnTo>
                  <a:lnTo>
                    <a:pt x="252731" y="80335"/>
                  </a:lnTo>
                  <a:lnTo>
                    <a:pt x="224542" y="38525"/>
                  </a:lnTo>
                  <a:lnTo>
                    <a:pt x="182732" y="10336"/>
                  </a:lnTo>
                  <a:lnTo>
                    <a:pt x="131533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57997" y="1055241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263067" y="131535"/>
                  </a:moveTo>
                  <a:lnTo>
                    <a:pt x="252731" y="80335"/>
                  </a:lnTo>
                  <a:lnTo>
                    <a:pt x="224542" y="38525"/>
                  </a:lnTo>
                  <a:lnTo>
                    <a:pt x="182732" y="10336"/>
                  </a:lnTo>
                  <a:lnTo>
                    <a:pt x="131533" y="0"/>
                  </a:lnTo>
                  <a:lnTo>
                    <a:pt x="80335" y="10336"/>
                  </a:lnTo>
                  <a:lnTo>
                    <a:pt x="38525" y="38525"/>
                  </a:lnTo>
                  <a:lnTo>
                    <a:pt x="10336" y="80335"/>
                  </a:lnTo>
                  <a:lnTo>
                    <a:pt x="0" y="131535"/>
                  </a:lnTo>
                  <a:lnTo>
                    <a:pt x="10336" y="182734"/>
                  </a:lnTo>
                  <a:lnTo>
                    <a:pt x="38525" y="224544"/>
                  </a:lnTo>
                  <a:lnTo>
                    <a:pt x="80335" y="252732"/>
                  </a:lnTo>
                  <a:lnTo>
                    <a:pt x="131533" y="263069"/>
                  </a:lnTo>
                  <a:lnTo>
                    <a:pt x="182732" y="252732"/>
                  </a:lnTo>
                  <a:lnTo>
                    <a:pt x="224542" y="224544"/>
                  </a:lnTo>
                  <a:lnTo>
                    <a:pt x="252731" y="182734"/>
                  </a:lnTo>
                  <a:lnTo>
                    <a:pt x="263067" y="131535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987765" y="1082876"/>
            <a:ext cx="203835" cy="369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90"/>
              </a:spcBef>
            </a:pPr>
            <a:r>
              <a:rPr sz="1100" i="1" spc="5" dirty="0">
                <a:latin typeface="Georgia"/>
                <a:cs typeface="Georgia"/>
              </a:rPr>
              <a:t>S</a:t>
            </a:r>
            <a:endParaRPr sz="11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600" spc="-25" dirty="0">
                <a:latin typeface="LM Roman 6"/>
                <a:cs typeface="LM Roman 6"/>
              </a:rPr>
              <a:t>SAT</a:t>
            </a:r>
            <a:endParaRPr sz="600">
              <a:latin typeface="LM Roman 6"/>
              <a:cs typeface="LM Roman 6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232903" y="1680170"/>
            <a:ext cx="273685" cy="273685"/>
            <a:chOff x="1232903" y="1680170"/>
            <a:chExt cx="273685" cy="273685"/>
          </a:xfrm>
        </p:grpSpPr>
        <p:sp>
          <p:nvSpPr>
            <p:cNvPr id="22" name="object 22"/>
            <p:cNvSpPr/>
            <p:nvPr/>
          </p:nvSpPr>
          <p:spPr>
            <a:xfrm>
              <a:off x="1237983" y="1685250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131533" y="0"/>
                  </a:moveTo>
                  <a:lnTo>
                    <a:pt x="80335" y="10336"/>
                  </a:lnTo>
                  <a:lnTo>
                    <a:pt x="38525" y="38524"/>
                  </a:lnTo>
                  <a:lnTo>
                    <a:pt x="10336" y="80334"/>
                  </a:lnTo>
                  <a:lnTo>
                    <a:pt x="0" y="131533"/>
                  </a:lnTo>
                  <a:lnTo>
                    <a:pt x="10336" y="182733"/>
                  </a:lnTo>
                  <a:lnTo>
                    <a:pt x="38525" y="224542"/>
                  </a:lnTo>
                  <a:lnTo>
                    <a:pt x="80335" y="252731"/>
                  </a:lnTo>
                  <a:lnTo>
                    <a:pt x="131533" y="263067"/>
                  </a:lnTo>
                  <a:lnTo>
                    <a:pt x="182732" y="252731"/>
                  </a:lnTo>
                  <a:lnTo>
                    <a:pt x="224542" y="224542"/>
                  </a:lnTo>
                  <a:lnTo>
                    <a:pt x="252731" y="182733"/>
                  </a:lnTo>
                  <a:lnTo>
                    <a:pt x="263067" y="131533"/>
                  </a:lnTo>
                  <a:lnTo>
                    <a:pt x="252731" y="80334"/>
                  </a:lnTo>
                  <a:lnTo>
                    <a:pt x="224542" y="38524"/>
                  </a:lnTo>
                  <a:lnTo>
                    <a:pt x="182732" y="10336"/>
                  </a:lnTo>
                  <a:lnTo>
                    <a:pt x="131533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37983" y="1685250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263067" y="131533"/>
                  </a:moveTo>
                  <a:lnTo>
                    <a:pt x="252731" y="80334"/>
                  </a:lnTo>
                  <a:lnTo>
                    <a:pt x="224542" y="38524"/>
                  </a:lnTo>
                  <a:lnTo>
                    <a:pt x="182732" y="10336"/>
                  </a:lnTo>
                  <a:lnTo>
                    <a:pt x="131533" y="0"/>
                  </a:lnTo>
                  <a:lnTo>
                    <a:pt x="80335" y="10336"/>
                  </a:lnTo>
                  <a:lnTo>
                    <a:pt x="38525" y="38524"/>
                  </a:lnTo>
                  <a:lnTo>
                    <a:pt x="10336" y="80334"/>
                  </a:lnTo>
                  <a:lnTo>
                    <a:pt x="0" y="131533"/>
                  </a:lnTo>
                  <a:lnTo>
                    <a:pt x="10336" y="182733"/>
                  </a:lnTo>
                  <a:lnTo>
                    <a:pt x="38525" y="224542"/>
                  </a:lnTo>
                  <a:lnTo>
                    <a:pt x="80335" y="252731"/>
                  </a:lnTo>
                  <a:lnTo>
                    <a:pt x="131533" y="263067"/>
                  </a:lnTo>
                  <a:lnTo>
                    <a:pt x="182732" y="252731"/>
                  </a:lnTo>
                  <a:lnTo>
                    <a:pt x="224542" y="224542"/>
                  </a:lnTo>
                  <a:lnTo>
                    <a:pt x="252731" y="182733"/>
                  </a:lnTo>
                  <a:lnTo>
                    <a:pt x="263067" y="131533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309649" y="1712873"/>
            <a:ext cx="12001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20" dirty="0">
                <a:latin typeface="Georgia"/>
                <a:cs typeface="Georgia"/>
              </a:rPr>
              <a:t>L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21677" y="1754103"/>
            <a:ext cx="2755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latin typeface="LM Roman 6"/>
                <a:cs typeface="LM Roman 6"/>
              </a:rPr>
              <a:t>Letter</a:t>
            </a:r>
            <a:endParaRPr sz="600">
              <a:latin typeface="LM Roman 6"/>
              <a:cs typeface="LM Roman 6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081561" y="745519"/>
            <a:ext cx="957580" cy="934719"/>
            <a:chOff x="1081561" y="745519"/>
            <a:chExt cx="957580" cy="934719"/>
          </a:xfrm>
        </p:grpSpPr>
        <p:sp>
          <p:nvSpPr>
            <p:cNvPr id="27" name="object 27"/>
            <p:cNvSpPr/>
            <p:nvPr/>
          </p:nvSpPr>
          <p:spPr>
            <a:xfrm>
              <a:off x="1090561" y="768337"/>
              <a:ext cx="190500" cy="285750"/>
            </a:xfrm>
            <a:custGeom>
              <a:avLst/>
              <a:gdLst/>
              <a:ahLst/>
              <a:cxnLst/>
              <a:rect l="l" t="t" r="r" b="b"/>
              <a:pathLst>
                <a:path w="190500" h="285750">
                  <a:moveTo>
                    <a:pt x="0" y="0"/>
                  </a:moveTo>
                  <a:lnTo>
                    <a:pt x="190271" y="285422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8688" y="987418"/>
              <a:ext cx="107757" cy="82879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458201" y="754519"/>
              <a:ext cx="200025" cy="299720"/>
            </a:xfrm>
            <a:custGeom>
              <a:avLst/>
              <a:gdLst/>
              <a:ahLst/>
              <a:cxnLst/>
              <a:rect l="l" t="t" r="r" b="b"/>
              <a:pathLst>
                <a:path w="200025" h="299719">
                  <a:moveTo>
                    <a:pt x="199491" y="0"/>
                  </a:moveTo>
                  <a:lnTo>
                    <a:pt x="0" y="299239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2587" y="987420"/>
              <a:ext cx="107757" cy="82877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801355" y="754519"/>
              <a:ext cx="202565" cy="303530"/>
            </a:xfrm>
            <a:custGeom>
              <a:avLst/>
              <a:gdLst/>
              <a:ahLst/>
              <a:cxnLst/>
              <a:rect l="l" t="t" r="r" b="b"/>
              <a:pathLst>
                <a:path w="202564" h="303530">
                  <a:moveTo>
                    <a:pt x="0" y="0"/>
                  </a:moveTo>
                  <a:lnTo>
                    <a:pt x="202158" y="303232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31356" y="991411"/>
              <a:ext cx="107757" cy="82879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369517" y="1328157"/>
              <a:ext cx="0" cy="334645"/>
            </a:xfrm>
            <a:custGeom>
              <a:avLst/>
              <a:gdLst/>
              <a:ahLst/>
              <a:cxnLst/>
              <a:rect l="l" t="t" r="r" b="b"/>
              <a:pathLst>
                <a:path h="334644">
                  <a:moveTo>
                    <a:pt x="0" y="0"/>
                  </a:moveTo>
                  <a:lnTo>
                    <a:pt x="0" y="334031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315777" y="1629344"/>
              <a:ext cx="107950" cy="41910"/>
            </a:xfrm>
            <a:custGeom>
              <a:avLst/>
              <a:gdLst/>
              <a:ahLst/>
              <a:cxnLst/>
              <a:rect l="l" t="t" r="r" b="b"/>
              <a:pathLst>
                <a:path w="107950" h="41910">
                  <a:moveTo>
                    <a:pt x="107479" y="0"/>
                  </a:moveTo>
                  <a:lnTo>
                    <a:pt x="86361" y="7349"/>
                  </a:lnTo>
                  <a:lnTo>
                    <a:pt x="70869" y="17352"/>
                  </a:lnTo>
                  <a:lnTo>
                    <a:pt x="60247" y="29140"/>
                  </a:lnTo>
                  <a:lnTo>
                    <a:pt x="53739" y="41844"/>
                  </a:lnTo>
                  <a:lnTo>
                    <a:pt x="47232" y="29140"/>
                  </a:lnTo>
                  <a:lnTo>
                    <a:pt x="36610" y="17352"/>
                  </a:lnTo>
                  <a:lnTo>
                    <a:pt x="21118" y="7349"/>
                  </a:lnTo>
                  <a:lnTo>
                    <a:pt x="0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5" name="object 3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44583" y="369201"/>
            <a:ext cx="63233" cy="63233"/>
          </a:xfrm>
          <a:prstGeom prst="rect">
            <a:avLst/>
          </a:prstGeom>
        </p:spPr>
      </p:pic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3264395" y="283716"/>
            <a:ext cx="226885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b="0" dirty="0">
                <a:latin typeface="LM Roman 10"/>
                <a:cs typeface="LM Roman 10"/>
              </a:rPr>
              <a:t>The</a:t>
            </a:r>
            <a:r>
              <a:rPr b="0" spc="-30" dirty="0">
                <a:latin typeface="LM Roman 10"/>
                <a:cs typeface="LM Roman 10"/>
              </a:rPr>
              <a:t> </a:t>
            </a:r>
            <a:r>
              <a:rPr b="0" spc="-10" dirty="0">
                <a:latin typeface="LM Roman 10"/>
                <a:cs typeface="LM Roman 10"/>
              </a:rPr>
              <a:t>Bayesian</a:t>
            </a:r>
            <a:r>
              <a:rPr b="0" spc="-25" dirty="0">
                <a:latin typeface="LM Roman 10"/>
                <a:cs typeface="LM Roman 10"/>
              </a:rPr>
              <a:t> </a:t>
            </a:r>
            <a:r>
              <a:rPr b="0" spc="-10" dirty="0">
                <a:latin typeface="LM Roman 10"/>
                <a:cs typeface="LM Roman 10"/>
              </a:rPr>
              <a:t>network</a:t>
            </a:r>
            <a:r>
              <a:rPr b="0" spc="-25" dirty="0">
                <a:latin typeface="LM Roman 10"/>
                <a:cs typeface="LM Roman 10"/>
              </a:rPr>
              <a:t> </a:t>
            </a:r>
            <a:r>
              <a:rPr b="0" dirty="0">
                <a:latin typeface="LM Roman 10"/>
                <a:cs typeface="LM Roman 10"/>
              </a:rPr>
              <a:t>can</a:t>
            </a:r>
            <a:r>
              <a:rPr b="0" spc="-25" dirty="0">
                <a:latin typeface="LM Roman 10"/>
                <a:cs typeface="LM Roman 10"/>
              </a:rPr>
              <a:t> </a:t>
            </a:r>
            <a:r>
              <a:rPr b="0" dirty="0">
                <a:latin typeface="LM Roman 10"/>
                <a:cs typeface="LM Roman 10"/>
              </a:rPr>
              <a:t>be</a:t>
            </a:r>
            <a:r>
              <a:rPr b="0" spc="-25" dirty="0">
                <a:latin typeface="LM Roman 10"/>
                <a:cs typeface="LM Roman 10"/>
              </a:rPr>
              <a:t> </a:t>
            </a:r>
            <a:r>
              <a:rPr b="0" spc="-10" dirty="0">
                <a:latin typeface="LM Roman 10"/>
                <a:cs typeface="LM Roman 10"/>
              </a:rPr>
              <a:t>viewed </a:t>
            </a:r>
            <a:r>
              <a:rPr b="0" dirty="0">
                <a:latin typeface="LM Roman 10"/>
                <a:cs typeface="LM Roman 10"/>
              </a:rPr>
              <a:t>as</a:t>
            </a:r>
            <a:r>
              <a:rPr b="0" spc="-25" dirty="0">
                <a:latin typeface="LM Roman 10"/>
                <a:cs typeface="LM Roman 10"/>
              </a:rPr>
              <a:t> </a:t>
            </a:r>
            <a:r>
              <a:rPr b="0" dirty="0">
                <a:latin typeface="LM Roman 10"/>
                <a:cs typeface="LM Roman 10"/>
              </a:rPr>
              <a:t>a</a:t>
            </a:r>
            <a:r>
              <a:rPr b="0" spc="-20" dirty="0">
                <a:latin typeface="LM Roman 10"/>
                <a:cs typeface="LM Roman 10"/>
              </a:rPr>
              <a:t> </a:t>
            </a:r>
            <a:r>
              <a:rPr b="0" dirty="0">
                <a:latin typeface="LM Roman 10"/>
                <a:cs typeface="LM Roman 10"/>
              </a:rPr>
              <a:t>data</a:t>
            </a:r>
            <a:r>
              <a:rPr b="0" spc="-20" dirty="0">
                <a:latin typeface="LM Roman 10"/>
                <a:cs typeface="LM Roman 10"/>
              </a:rPr>
              <a:t> </a:t>
            </a:r>
            <a:r>
              <a:rPr b="0" spc="-10" dirty="0">
                <a:latin typeface="LM Roman 10"/>
                <a:cs typeface="LM Roman 10"/>
              </a:rPr>
              <a:t>structure</a:t>
            </a:r>
          </a:p>
        </p:txBody>
      </p:sp>
      <p:pic>
        <p:nvPicPr>
          <p:cNvPr id="37" name="object 3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144583" y="751306"/>
            <a:ext cx="63233" cy="63233"/>
          </a:xfrm>
          <a:prstGeom prst="rect">
            <a:avLst/>
          </a:prstGeom>
        </p:spPr>
      </p:pic>
      <p:sp>
        <p:nvSpPr>
          <p:cNvPr id="38" name="object 38"/>
          <p:cNvSpPr txBox="1"/>
          <p:nvPr/>
        </p:nvSpPr>
        <p:spPr>
          <a:xfrm>
            <a:off x="3264395" y="665834"/>
            <a:ext cx="2268855" cy="7461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LM Roman 10"/>
                <a:cs typeface="LM Roman 10"/>
              </a:rPr>
              <a:t>It</a:t>
            </a:r>
            <a:r>
              <a:rPr sz="1100" spc="10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provides</a:t>
            </a:r>
            <a:r>
              <a:rPr sz="1100" spc="10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</a:t>
            </a:r>
            <a:r>
              <a:rPr sz="1100" spc="10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skeleton</a:t>
            </a:r>
            <a:r>
              <a:rPr sz="1100" spc="10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for</a:t>
            </a:r>
            <a:r>
              <a:rPr sz="1100" spc="10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represent- </a:t>
            </a:r>
            <a:r>
              <a:rPr sz="1100" dirty="0">
                <a:latin typeface="LM Roman 10"/>
                <a:cs typeface="LM Roman 10"/>
              </a:rPr>
              <a:t>ing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joint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distribution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compactly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spc="-25" dirty="0">
                <a:latin typeface="LM Roman 10"/>
                <a:cs typeface="LM Roman 10"/>
              </a:rPr>
              <a:t>by </a:t>
            </a:r>
            <a:r>
              <a:rPr sz="1100" spc="-10" dirty="0">
                <a:latin typeface="LM Roman 10"/>
                <a:cs typeface="LM Roman 10"/>
              </a:rPr>
              <a:t>factorization</a:t>
            </a:r>
            <a:endParaRPr sz="1100">
              <a:latin typeface="LM Roman 10"/>
              <a:cs typeface="LM Roman 10"/>
            </a:endParaRPr>
          </a:p>
          <a:p>
            <a:pPr marL="12700" algn="just">
              <a:lnSpc>
                <a:spcPct val="100000"/>
              </a:lnSpc>
              <a:spcBef>
                <a:spcPts val="335"/>
              </a:spcBef>
            </a:pPr>
            <a:r>
              <a:rPr sz="1100" dirty="0">
                <a:latin typeface="LM Roman 10"/>
                <a:cs typeface="LM Roman 10"/>
              </a:rPr>
              <a:t>Let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us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see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what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this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means</a:t>
            </a:r>
            <a:endParaRPr sz="1100">
              <a:latin typeface="LM Roman 10"/>
              <a:cs typeface="LM Roman 10"/>
            </a:endParaRPr>
          </a:p>
        </p:txBody>
      </p:sp>
      <p:pic>
        <p:nvPicPr>
          <p:cNvPr id="39" name="object 3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144583" y="1305496"/>
            <a:ext cx="63233" cy="63233"/>
          </a:xfrm>
          <a:prstGeom prst="rect">
            <a:avLst/>
          </a:prstGeom>
        </p:spPr>
      </p:pic>
      <p:grpSp>
        <p:nvGrpSpPr>
          <p:cNvPr id="40" name="object 40"/>
          <p:cNvGrpSpPr/>
          <p:nvPr/>
        </p:nvGrpSpPr>
        <p:grpSpPr>
          <a:xfrm>
            <a:off x="0" y="3121507"/>
            <a:ext cx="5760085" cy="118745"/>
            <a:chOff x="0" y="3121507"/>
            <a:chExt cx="5760085" cy="118745"/>
          </a:xfrm>
        </p:grpSpPr>
        <p:sp>
          <p:nvSpPr>
            <p:cNvPr id="41" name="object 41"/>
            <p:cNvSpPr/>
            <p:nvPr/>
          </p:nvSpPr>
          <p:spPr>
            <a:xfrm>
              <a:off x="0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880004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10" dirty="0"/>
              <a:t>23</a:t>
            </a:fld>
            <a:r>
              <a:rPr spc="-10" dirty="0"/>
              <a:t>/86</a:t>
            </a:r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Mitesh</a:t>
            </a:r>
            <a:r>
              <a:rPr spc="-10" dirty="0"/>
              <a:t> </a:t>
            </a:r>
            <a:r>
              <a:rPr dirty="0"/>
              <a:t>M.</a:t>
            </a:r>
            <a:r>
              <a:rPr spc="-10" dirty="0"/>
              <a:t> Khapra</a:t>
            </a:r>
          </a:p>
        </p:txBody>
      </p:sp>
      <p:sp>
        <p:nvSpPr>
          <p:cNvPr id="45" name="object 4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CS7015</a:t>
            </a:r>
            <a:r>
              <a:rPr spc="-10" dirty="0"/>
              <a:t> </a:t>
            </a:r>
            <a:r>
              <a:rPr dirty="0"/>
              <a:t>(Deep</a:t>
            </a:r>
            <a:r>
              <a:rPr spc="-5" dirty="0"/>
              <a:t> </a:t>
            </a:r>
            <a:r>
              <a:rPr dirty="0"/>
              <a:t>Learning)</a:t>
            </a:r>
            <a:r>
              <a:rPr spc="-5" dirty="0"/>
              <a:t> </a:t>
            </a:r>
            <a:r>
              <a:rPr dirty="0"/>
              <a:t>:</a:t>
            </a:r>
            <a:r>
              <a:rPr spc="75" dirty="0"/>
              <a:t> </a:t>
            </a:r>
            <a:r>
              <a:rPr dirty="0"/>
              <a:t>Lecture</a:t>
            </a:r>
            <a:r>
              <a:rPr spc="-5" dirty="0"/>
              <a:t> </a:t>
            </a:r>
            <a:r>
              <a:rPr spc="-2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39011" y="816025"/>
            <a:ext cx="291465" cy="291465"/>
            <a:chOff x="1239011" y="816025"/>
            <a:chExt cx="291465" cy="291465"/>
          </a:xfrm>
        </p:grpSpPr>
        <p:sp>
          <p:nvSpPr>
            <p:cNvPr id="3" name="object 3"/>
            <p:cNvSpPr/>
            <p:nvPr/>
          </p:nvSpPr>
          <p:spPr>
            <a:xfrm>
              <a:off x="1244091" y="821105"/>
              <a:ext cx="281305" cy="281305"/>
            </a:xfrm>
            <a:custGeom>
              <a:avLst/>
              <a:gdLst/>
              <a:ahLst/>
              <a:cxnLst/>
              <a:rect l="l" t="t" r="r" b="b"/>
              <a:pathLst>
                <a:path w="281305" h="281305">
                  <a:moveTo>
                    <a:pt x="140601" y="0"/>
                  </a:moveTo>
                  <a:lnTo>
                    <a:pt x="96162" y="7167"/>
                  </a:lnTo>
                  <a:lnTo>
                    <a:pt x="57566" y="27125"/>
                  </a:lnTo>
                  <a:lnTo>
                    <a:pt x="27129" y="57560"/>
                  </a:lnTo>
                  <a:lnTo>
                    <a:pt x="7168" y="96157"/>
                  </a:lnTo>
                  <a:lnTo>
                    <a:pt x="0" y="140601"/>
                  </a:lnTo>
                  <a:lnTo>
                    <a:pt x="7168" y="185041"/>
                  </a:lnTo>
                  <a:lnTo>
                    <a:pt x="27129" y="223637"/>
                  </a:lnTo>
                  <a:lnTo>
                    <a:pt x="57566" y="254074"/>
                  </a:lnTo>
                  <a:lnTo>
                    <a:pt x="96162" y="274035"/>
                  </a:lnTo>
                  <a:lnTo>
                    <a:pt x="140601" y="281203"/>
                  </a:lnTo>
                  <a:lnTo>
                    <a:pt x="185045" y="274035"/>
                  </a:lnTo>
                  <a:lnTo>
                    <a:pt x="223642" y="254074"/>
                  </a:lnTo>
                  <a:lnTo>
                    <a:pt x="254077" y="223637"/>
                  </a:lnTo>
                  <a:lnTo>
                    <a:pt x="274036" y="185041"/>
                  </a:lnTo>
                  <a:lnTo>
                    <a:pt x="281203" y="140601"/>
                  </a:lnTo>
                  <a:lnTo>
                    <a:pt x="274036" y="96157"/>
                  </a:lnTo>
                  <a:lnTo>
                    <a:pt x="254077" y="57560"/>
                  </a:lnTo>
                  <a:lnTo>
                    <a:pt x="223642" y="27125"/>
                  </a:lnTo>
                  <a:lnTo>
                    <a:pt x="185045" y="7167"/>
                  </a:lnTo>
                  <a:lnTo>
                    <a:pt x="140601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44091" y="821105"/>
              <a:ext cx="281305" cy="281305"/>
            </a:xfrm>
            <a:custGeom>
              <a:avLst/>
              <a:gdLst/>
              <a:ahLst/>
              <a:cxnLst/>
              <a:rect l="l" t="t" r="r" b="b"/>
              <a:pathLst>
                <a:path w="281305" h="281305">
                  <a:moveTo>
                    <a:pt x="281203" y="140601"/>
                  </a:moveTo>
                  <a:lnTo>
                    <a:pt x="274036" y="96157"/>
                  </a:lnTo>
                  <a:lnTo>
                    <a:pt x="254077" y="57560"/>
                  </a:lnTo>
                  <a:lnTo>
                    <a:pt x="223642" y="27125"/>
                  </a:lnTo>
                  <a:lnTo>
                    <a:pt x="185045" y="7167"/>
                  </a:lnTo>
                  <a:lnTo>
                    <a:pt x="140601" y="0"/>
                  </a:lnTo>
                  <a:lnTo>
                    <a:pt x="96162" y="7167"/>
                  </a:lnTo>
                  <a:lnTo>
                    <a:pt x="57566" y="27125"/>
                  </a:lnTo>
                  <a:lnTo>
                    <a:pt x="27129" y="57560"/>
                  </a:lnTo>
                  <a:lnTo>
                    <a:pt x="7168" y="96157"/>
                  </a:lnTo>
                  <a:lnTo>
                    <a:pt x="0" y="140601"/>
                  </a:lnTo>
                  <a:lnTo>
                    <a:pt x="7168" y="185041"/>
                  </a:lnTo>
                  <a:lnTo>
                    <a:pt x="27129" y="223637"/>
                  </a:lnTo>
                  <a:lnTo>
                    <a:pt x="57566" y="254074"/>
                  </a:lnTo>
                  <a:lnTo>
                    <a:pt x="96162" y="274035"/>
                  </a:lnTo>
                  <a:lnTo>
                    <a:pt x="140601" y="281203"/>
                  </a:lnTo>
                  <a:lnTo>
                    <a:pt x="185045" y="274035"/>
                  </a:lnTo>
                  <a:lnTo>
                    <a:pt x="223642" y="254074"/>
                  </a:lnTo>
                  <a:lnTo>
                    <a:pt x="254077" y="223637"/>
                  </a:lnTo>
                  <a:lnTo>
                    <a:pt x="274036" y="185041"/>
                  </a:lnTo>
                  <a:lnTo>
                    <a:pt x="281203" y="140601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312697" y="857807"/>
            <a:ext cx="1403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20" dirty="0">
                <a:latin typeface="Georgia"/>
                <a:cs typeface="Georgia"/>
              </a:rPr>
              <a:t>D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82573" y="663973"/>
            <a:ext cx="4044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latin typeface="LM Roman 6"/>
                <a:cs typeface="LM Roman 6"/>
              </a:rPr>
              <a:t>Difficulty</a:t>
            </a:r>
            <a:endParaRPr sz="600">
              <a:latin typeface="LM Roman 6"/>
              <a:cs typeface="LM Roman 6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975586" y="832586"/>
            <a:ext cx="258445" cy="258445"/>
            <a:chOff x="1975586" y="832586"/>
            <a:chExt cx="258445" cy="25844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80666" y="837666"/>
              <a:ext cx="248081" cy="2480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980666" y="837666"/>
              <a:ext cx="248285" cy="248285"/>
            </a:xfrm>
            <a:custGeom>
              <a:avLst/>
              <a:gdLst/>
              <a:ahLst/>
              <a:cxnLst/>
              <a:rect l="l" t="t" r="r" b="b"/>
              <a:pathLst>
                <a:path w="248285" h="248284">
                  <a:moveTo>
                    <a:pt x="248081" y="124040"/>
                  </a:moveTo>
                  <a:lnTo>
                    <a:pt x="238333" y="75759"/>
                  </a:lnTo>
                  <a:lnTo>
                    <a:pt x="211750" y="36331"/>
                  </a:lnTo>
                  <a:lnTo>
                    <a:pt x="172322" y="9748"/>
                  </a:lnTo>
                  <a:lnTo>
                    <a:pt x="124040" y="0"/>
                  </a:lnTo>
                  <a:lnTo>
                    <a:pt x="75759" y="9748"/>
                  </a:lnTo>
                  <a:lnTo>
                    <a:pt x="36331" y="36331"/>
                  </a:lnTo>
                  <a:lnTo>
                    <a:pt x="9748" y="75759"/>
                  </a:lnTo>
                  <a:lnTo>
                    <a:pt x="0" y="124040"/>
                  </a:lnTo>
                  <a:lnTo>
                    <a:pt x="9748" y="172320"/>
                  </a:lnTo>
                  <a:lnTo>
                    <a:pt x="36331" y="211743"/>
                  </a:lnTo>
                  <a:lnTo>
                    <a:pt x="75759" y="238323"/>
                  </a:lnTo>
                  <a:lnTo>
                    <a:pt x="124040" y="248069"/>
                  </a:lnTo>
                  <a:lnTo>
                    <a:pt x="172322" y="238323"/>
                  </a:lnTo>
                  <a:lnTo>
                    <a:pt x="211750" y="211743"/>
                  </a:lnTo>
                  <a:lnTo>
                    <a:pt x="238333" y="172320"/>
                  </a:lnTo>
                  <a:lnTo>
                    <a:pt x="248081" y="124040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056091" y="857807"/>
            <a:ext cx="863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Georgia"/>
                <a:cs typeface="Georgia"/>
              </a:rPr>
              <a:t>I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69782" y="892078"/>
            <a:ext cx="48831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latin typeface="LM Roman 6"/>
                <a:cs typeface="LM Roman 6"/>
              </a:rPr>
              <a:t>Intelligence</a:t>
            </a:r>
            <a:endParaRPr sz="600">
              <a:latin typeface="LM Roman 6"/>
              <a:cs typeface="LM Roman 6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603298" y="1360312"/>
            <a:ext cx="283210" cy="283210"/>
            <a:chOff x="1603298" y="1360312"/>
            <a:chExt cx="283210" cy="283210"/>
          </a:xfrm>
        </p:grpSpPr>
        <p:sp>
          <p:nvSpPr>
            <p:cNvPr id="13" name="object 13"/>
            <p:cNvSpPr/>
            <p:nvPr/>
          </p:nvSpPr>
          <p:spPr>
            <a:xfrm>
              <a:off x="1608378" y="1365392"/>
              <a:ext cx="273050" cy="273050"/>
            </a:xfrm>
            <a:custGeom>
              <a:avLst/>
              <a:gdLst/>
              <a:ahLst/>
              <a:cxnLst/>
              <a:rect l="l" t="t" r="r" b="b"/>
              <a:pathLst>
                <a:path w="273050" h="273050">
                  <a:moveTo>
                    <a:pt x="136321" y="0"/>
                  </a:moveTo>
                  <a:lnTo>
                    <a:pt x="93234" y="6949"/>
                  </a:lnTo>
                  <a:lnTo>
                    <a:pt x="55813" y="26301"/>
                  </a:lnTo>
                  <a:lnTo>
                    <a:pt x="26303" y="55810"/>
                  </a:lnTo>
                  <a:lnTo>
                    <a:pt x="6950" y="93231"/>
                  </a:lnTo>
                  <a:lnTo>
                    <a:pt x="0" y="136319"/>
                  </a:lnTo>
                  <a:lnTo>
                    <a:pt x="6950" y="179407"/>
                  </a:lnTo>
                  <a:lnTo>
                    <a:pt x="26303" y="216828"/>
                  </a:lnTo>
                  <a:lnTo>
                    <a:pt x="55813" y="246337"/>
                  </a:lnTo>
                  <a:lnTo>
                    <a:pt x="93234" y="265688"/>
                  </a:lnTo>
                  <a:lnTo>
                    <a:pt x="136321" y="272638"/>
                  </a:lnTo>
                  <a:lnTo>
                    <a:pt x="179408" y="265688"/>
                  </a:lnTo>
                  <a:lnTo>
                    <a:pt x="216830" y="246337"/>
                  </a:lnTo>
                  <a:lnTo>
                    <a:pt x="246340" y="216828"/>
                  </a:lnTo>
                  <a:lnTo>
                    <a:pt x="265693" y="179407"/>
                  </a:lnTo>
                  <a:lnTo>
                    <a:pt x="272643" y="136319"/>
                  </a:lnTo>
                  <a:lnTo>
                    <a:pt x="265693" y="93231"/>
                  </a:lnTo>
                  <a:lnTo>
                    <a:pt x="246340" y="55810"/>
                  </a:lnTo>
                  <a:lnTo>
                    <a:pt x="216830" y="26301"/>
                  </a:lnTo>
                  <a:lnTo>
                    <a:pt x="179408" y="6949"/>
                  </a:lnTo>
                  <a:lnTo>
                    <a:pt x="136321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08378" y="1365392"/>
              <a:ext cx="273050" cy="273050"/>
            </a:xfrm>
            <a:custGeom>
              <a:avLst/>
              <a:gdLst/>
              <a:ahLst/>
              <a:cxnLst/>
              <a:rect l="l" t="t" r="r" b="b"/>
              <a:pathLst>
                <a:path w="273050" h="273050">
                  <a:moveTo>
                    <a:pt x="272643" y="136319"/>
                  </a:moveTo>
                  <a:lnTo>
                    <a:pt x="265693" y="93231"/>
                  </a:lnTo>
                  <a:lnTo>
                    <a:pt x="246340" y="55810"/>
                  </a:lnTo>
                  <a:lnTo>
                    <a:pt x="216830" y="26301"/>
                  </a:lnTo>
                  <a:lnTo>
                    <a:pt x="179408" y="6949"/>
                  </a:lnTo>
                  <a:lnTo>
                    <a:pt x="136321" y="0"/>
                  </a:lnTo>
                  <a:lnTo>
                    <a:pt x="93234" y="6949"/>
                  </a:lnTo>
                  <a:lnTo>
                    <a:pt x="55813" y="26301"/>
                  </a:lnTo>
                  <a:lnTo>
                    <a:pt x="26303" y="55810"/>
                  </a:lnTo>
                  <a:lnTo>
                    <a:pt x="6950" y="93231"/>
                  </a:lnTo>
                  <a:lnTo>
                    <a:pt x="0" y="136319"/>
                  </a:lnTo>
                  <a:lnTo>
                    <a:pt x="6950" y="179407"/>
                  </a:lnTo>
                  <a:lnTo>
                    <a:pt x="26303" y="216828"/>
                  </a:lnTo>
                  <a:lnTo>
                    <a:pt x="55813" y="246337"/>
                  </a:lnTo>
                  <a:lnTo>
                    <a:pt x="93234" y="265688"/>
                  </a:lnTo>
                  <a:lnTo>
                    <a:pt x="136321" y="272638"/>
                  </a:lnTo>
                  <a:lnTo>
                    <a:pt x="179408" y="265688"/>
                  </a:lnTo>
                  <a:lnTo>
                    <a:pt x="216830" y="246337"/>
                  </a:lnTo>
                  <a:lnTo>
                    <a:pt x="246340" y="216828"/>
                  </a:lnTo>
                  <a:lnTo>
                    <a:pt x="265693" y="179407"/>
                  </a:lnTo>
                  <a:lnTo>
                    <a:pt x="272643" y="136319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677517" y="1397811"/>
            <a:ext cx="1346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5" dirty="0">
                <a:latin typeface="Georgia"/>
                <a:cs typeface="Georgia"/>
              </a:rPr>
              <a:t>G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22068" y="1439461"/>
            <a:ext cx="2730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latin typeface="LM Roman 6"/>
                <a:cs typeface="LM Roman 6"/>
              </a:rPr>
              <a:t>Grade</a:t>
            </a:r>
            <a:endParaRPr sz="600">
              <a:latin typeface="LM Roman 6"/>
              <a:cs typeface="LM Roman 6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328100" y="1365096"/>
            <a:ext cx="273685" cy="273685"/>
            <a:chOff x="2328100" y="1365096"/>
            <a:chExt cx="273685" cy="273685"/>
          </a:xfrm>
        </p:grpSpPr>
        <p:sp>
          <p:nvSpPr>
            <p:cNvPr id="18" name="object 18"/>
            <p:cNvSpPr/>
            <p:nvPr/>
          </p:nvSpPr>
          <p:spPr>
            <a:xfrm>
              <a:off x="2333180" y="1370176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131533" y="0"/>
                  </a:moveTo>
                  <a:lnTo>
                    <a:pt x="80335" y="10336"/>
                  </a:lnTo>
                  <a:lnTo>
                    <a:pt x="38525" y="38525"/>
                  </a:lnTo>
                  <a:lnTo>
                    <a:pt x="10336" y="80335"/>
                  </a:lnTo>
                  <a:lnTo>
                    <a:pt x="0" y="131535"/>
                  </a:lnTo>
                  <a:lnTo>
                    <a:pt x="10336" y="182734"/>
                  </a:lnTo>
                  <a:lnTo>
                    <a:pt x="38525" y="224544"/>
                  </a:lnTo>
                  <a:lnTo>
                    <a:pt x="80335" y="252732"/>
                  </a:lnTo>
                  <a:lnTo>
                    <a:pt x="131533" y="263069"/>
                  </a:lnTo>
                  <a:lnTo>
                    <a:pt x="182732" y="252732"/>
                  </a:lnTo>
                  <a:lnTo>
                    <a:pt x="224542" y="224544"/>
                  </a:lnTo>
                  <a:lnTo>
                    <a:pt x="252731" y="182734"/>
                  </a:lnTo>
                  <a:lnTo>
                    <a:pt x="263067" y="131535"/>
                  </a:lnTo>
                  <a:lnTo>
                    <a:pt x="252731" y="80335"/>
                  </a:lnTo>
                  <a:lnTo>
                    <a:pt x="224542" y="38525"/>
                  </a:lnTo>
                  <a:lnTo>
                    <a:pt x="182732" y="10336"/>
                  </a:lnTo>
                  <a:lnTo>
                    <a:pt x="131533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33180" y="1370176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263067" y="131535"/>
                  </a:moveTo>
                  <a:lnTo>
                    <a:pt x="252731" y="80335"/>
                  </a:lnTo>
                  <a:lnTo>
                    <a:pt x="224542" y="38525"/>
                  </a:lnTo>
                  <a:lnTo>
                    <a:pt x="182732" y="10336"/>
                  </a:lnTo>
                  <a:lnTo>
                    <a:pt x="131533" y="0"/>
                  </a:lnTo>
                  <a:lnTo>
                    <a:pt x="80335" y="10336"/>
                  </a:lnTo>
                  <a:lnTo>
                    <a:pt x="38525" y="38525"/>
                  </a:lnTo>
                  <a:lnTo>
                    <a:pt x="10336" y="80335"/>
                  </a:lnTo>
                  <a:lnTo>
                    <a:pt x="0" y="131535"/>
                  </a:lnTo>
                  <a:lnTo>
                    <a:pt x="10336" y="182734"/>
                  </a:lnTo>
                  <a:lnTo>
                    <a:pt x="38525" y="224544"/>
                  </a:lnTo>
                  <a:lnTo>
                    <a:pt x="80335" y="252732"/>
                  </a:lnTo>
                  <a:lnTo>
                    <a:pt x="131533" y="263069"/>
                  </a:lnTo>
                  <a:lnTo>
                    <a:pt x="182732" y="252732"/>
                  </a:lnTo>
                  <a:lnTo>
                    <a:pt x="224542" y="224544"/>
                  </a:lnTo>
                  <a:lnTo>
                    <a:pt x="252731" y="182734"/>
                  </a:lnTo>
                  <a:lnTo>
                    <a:pt x="263067" y="131535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405507" y="1397811"/>
            <a:ext cx="11048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5" dirty="0">
                <a:latin typeface="Georgia"/>
                <a:cs typeface="Georgia"/>
              </a:rPr>
              <a:t>S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37282" y="1439042"/>
            <a:ext cx="2038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latin typeface="LM Roman 6"/>
                <a:cs typeface="LM Roman 6"/>
              </a:rPr>
              <a:t>SAT</a:t>
            </a:r>
            <a:endParaRPr sz="600">
              <a:latin typeface="LM Roman 6"/>
              <a:cs typeface="LM Roman 6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608086" y="1995105"/>
            <a:ext cx="273685" cy="273685"/>
            <a:chOff x="1608086" y="1995105"/>
            <a:chExt cx="273685" cy="273685"/>
          </a:xfrm>
        </p:grpSpPr>
        <p:sp>
          <p:nvSpPr>
            <p:cNvPr id="23" name="object 23"/>
            <p:cNvSpPr/>
            <p:nvPr/>
          </p:nvSpPr>
          <p:spPr>
            <a:xfrm>
              <a:off x="1613166" y="2000185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131533" y="0"/>
                  </a:moveTo>
                  <a:lnTo>
                    <a:pt x="80335" y="10336"/>
                  </a:lnTo>
                  <a:lnTo>
                    <a:pt x="38525" y="38524"/>
                  </a:lnTo>
                  <a:lnTo>
                    <a:pt x="10336" y="80334"/>
                  </a:lnTo>
                  <a:lnTo>
                    <a:pt x="0" y="131533"/>
                  </a:lnTo>
                  <a:lnTo>
                    <a:pt x="10336" y="182733"/>
                  </a:lnTo>
                  <a:lnTo>
                    <a:pt x="38525" y="224542"/>
                  </a:lnTo>
                  <a:lnTo>
                    <a:pt x="80335" y="252731"/>
                  </a:lnTo>
                  <a:lnTo>
                    <a:pt x="131533" y="263067"/>
                  </a:lnTo>
                  <a:lnTo>
                    <a:pt x="182732" y="252731"/>
                  </a:lnTo>
                  <a:lnTo>
                    <a:pt x="224542" y="224542"/>
                  </a:lnTo>
                  <a:lnTo>
                    <a:pt x="252731" y="182733"/>
                  </a:lnTo>
                  <a:lnTo>
                    <a:pt x="263067" y="131533"/>
                  </a:lnTo>
                  <a:lnTo>
                    <a:pt x="252731" y="80334"/>
                  </a:lnTo>
                  <a:lnTo>
                    <a:pt x="224542" y="38524"/>
                  </a:lnTo>
                  <a:lnTo>
                    <a:pt x="182732" y="10336"/>
                  </a:lnTo>
                  <a:lnTo>
                    <a:pt x="131533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13166" y="2000185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263067" y="131533"/>
                  </a:moveTo>
                  <a:lnTo>
                    <a:pt x="252731" y="80334"/>
                  </a:lnTo>
                  <a:lnTo>
                    <a:pt x="224542" y="38524"/>
                  </a:lnTo>
                  <a:lnTo>
                    <a:pt x="182732" y="10336"/>
                  </a:lnTo>
                  <a:lnTo>
                    <a:pt x="131533" y="0"/>
                  </a:lnTo>
                  <a:lnTo>
                    <a:pt x="80335" y="10336"/>
                  </a:lnTo>
                  <a:lnTo>
                    <a:pt x="38525" y="38524"/>
                  </a:lnTo>
                  <a:lnTo>
                    <a:pt x="10336" y="80334"/>
                  </a:lnTo>
                  <a:lnTo>
                    <a:pt x="0" y="131533"/>
                  </a:lnTo>
                  <a:lnTo>
                    <a:pt x="10336" y="182733"/>
                  </a:lnTo>
                  <a:lnTo>
                    <a:pt x="38525" y="224542"/>
                  </a:lnTo>
                  <a:lnTo>
                    <a:pt x="80335" y="252731"/>
                  </a:lnTo>
                  <a:lnTo>
                    <a:pt x="131533" y="263067"/>
                  </a:lnTo>
                  <a:lnTo>
                    <a:pt x="182732" y="252731"/>
                  </a:lnTo>
                  <a:lnTo>
                    <a:pt x="224542" y="224542"/>
                  </a:lnTo>
                  <a:lnTo>
                    <a:pt x="252731" y="182733"/>
                  </a:lnTo>
                  <a:lnTo>
                    <a:pt x="263067" y="131533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684832" y="2027807"/>
            <a:ext cx="12001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20" dirty="0">
                <a:latin typeface="Georgia"/>
                <a:cs typeface="Georgia"/>
              </a:rPr>
              <a:t>L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96860" y="2069038"/>
            <a:ext cx="2755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latin typeface="LM Roman 6"/>
                <a:cs typeface="LM Roman 6"/>
              </a:rPr>
              <a:t>Letter</a:t>
            </a:r>
            <a:endParaRPr sz="600">
              <a:latin typeface="LM Roman 6"/>
              <a:cs typeface="LM Roman 6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17052" y="802830"/>
            <a:ext cx="1897380" cy="1192530"/>
            <a:chOff x="517052" y="802830"/>
            <a:chExt cx="1897380" cy="1192530"/>
          </a:xfrm>
        </p:grpSpPr>
        <p:sp>
          <p:nvSpPr>
            <p:cNvPr id="28" name="object 28"/>
            <p:cNvSpPr/>
            <p:nvPr/>
          </p:nvSpPr>
          <p:spPr>
            <a:xfrm>
              <a:off x="1465745" y="1083271"/>
              <a:ext cx="190500" cy="285750"/>
            </a:xfrm>
            <a:custGeom>
              <a:avLst/>
              <a:gdLst/>
              <a:ahLst/>
              <a:cxnLst/>
              <a:rect l="l" t="t" r="r" b="b"/>
              <a:pathLst>
                <a:path w="190500" h="285750">
                  <a:moveTo>
                    <a:pt x="0" y="0"/>
                  </a:moveTo>
                  <a:lnTo>
                    <a:pt x="190271" y="285422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83872" y="1302353"/>
              <a:ext cx="107757" cy="82879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833384" y="1069454"/>
              <a:ext cx="200025" cy="299720"/>
            </a:xfrm>
            <a:custGeom>
              <a:avLst/>
              <a:gdLst/>
              <a:ahLst/>
              <a:cxnLst/>
              <a:rect l="l" t="t" r="r" b="b"/>
              <a:pathLst>
                <a:path w="200025" h="299719">
                  <a:moveTo>
                    <a:pt x="199491" y="0"/>
                  </a:moveTo>
                  <a:lnTo>
                    <a:pt x="0" y="299239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97770" y="1302355"/>
              <a:ext cx="107757" cy="82877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2176538" y="1069454"/>
              <a:ext cx="202565" cy="303530"/>
            </a:xfrm>
            <a:custGeom>
              <a:avLst/>
              <a:gdLst/>
              <a:ahLst/>
              <a:cxnLst/>
              <a:rect l="l" t="t" r="r" b="b"/>
              <a:pathLst>
                <a:path w="202564" h="303530">
                  <a:moveTo>
                    <a:pt x="0" y="0"/>
                  </a:moveTo>
                  <a:lnTo>
                    <a:pt x="202158" y="303232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06540" y="1306346"/>
              <a:ext cx="107757" cy="82879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744700" y="1643091"/>
              <a:ext cx="0" cy="334645"/>
            </a:xfrm>
            <a:custGeom>
              <a:avLst/>
              <a:gdLst/>
              <a:ahLst/>
              <a:cxnLst/>
              <a:rect l="l" t="t" r="r" b="b"/>
              <a:pathLst>
                <a:path h="334644">
                  <a:moveTo>
                    <a:pt x="0" y="0"/>
                  </a:moveTo>
                  <a:lnTo>
                    <a:pt x="0" y="334031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690960" y="1944279"/>
              <a:ext cx="107950" cy="41910"/>
            </a:xfrm>
            <a:custGeom>
              <a:avLst/>
              <a:gdLst/>
              <a:ahLst/>
              <a:cxnLst/>
              <a:rect l="l" t="t" r="r" b="b"/>
              <a:pathLst>
                <a:path w="107950" h="41910">
                  <a:moveTo>
                    <a:pt x="107479" y="0"/>
                  </a:moveTo>
                  <a:lnTo>
                    <a:pt x="86361" y="7349"/>
                  </a:lnTo>
                  <a:lnTo>
                    <a:pt x="70869" y="17352"/>
                  </a:lnTo>
                  <a:lnTo>
                    <a:pt x="60247" y="29140"/>
                  </a:lnTo>
                  <a:lnTo>
                    <a:pt x="53739" y="41844"/>
                  </a:lnTo>
                  <a:lnTo>
                    <a:pt x="47232" y="29140"/>
                  </a:lnTo>
                  <a:lnTo>
                    <a:pt x="36610" y="17352"/>
                  </a:lnTo>
                  <a:lnTo>
                    <a:pt x="21118" y="7349"/>
                  </a:lnTo>
                  <a:lnTo>
                    <a:pt x="0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19592" y="805370"/>
              <a:ext cx="719455" cy="313055"/>
            </a:xfrm>
            <a:custGeom>
              <a:avLst/>
              <a:gdLst/>
              <a:ahLst/>
              <a:cxnLst/>
              <a:rect l="l" t="t" r="r" b="b"/>
              <a:pathLst>
                <a:path w="719455" h="313055">
                  <a:moveTo>
                    <a:pt x="650195" y="201333"/>
                  </a:moveTo>
                  <a:lnTo>
                    <a:pt x="719444" y="156337"/>
                  </a:lnTo>
                  <a:lnTo>
                    <a:pt x="650195" y="111328"/>
                  </a:lnTo>
                  <a:lnTo>
                    <a:pt x="650195" y="0"/>
                  </a:lnTo>
                  <a:lnTo>
                    <a:pt x="0" y="0"/>
                  </a:lnTo>
                  <a:lnTo>
                    <a:pt x="0" y="312674"/>
                  </a:lnTo>
                  <a:lnTo>
                    <a:pt x="650195" y="312674"/>
                  </a:lnTo>
                  <a:lnTo>
                    <a:pt x="650195" y="201333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565759" y="851560"/>
          <a:ext cx="552450" cy="2146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225"/>
                <a:gridCol w="276225"/>
              </a:tblGrid>
              <a:tr h="121285"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sz="900" i="1" spc="-37" baseline="-23148" dirty="0">
                          <a:latin typeface="Georgia"/>
                          <a:cs typeface="Georgia"/>
                        </a:rPr>
                        <a:t>d</a:t>
                      </a:r>
                      <a:r>
                        <a:rPr sz="500" spc="-25" dirty="0">
                          <a:latin typeface="LM Roman 5"/>
                          <a:cs typeface="LM Roman 5"/>
                        </a:rPr>
                        <a:t>0</a:t>
                      </a:r>
                      <a:endParaRPr sz="500">
                        <a:latin typeface="LM Roman 5"/>
                        <a:cs typeface="LM Roman 5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sz="900" i="1" spc="-37" baseline="-23148" dirty="0">
                          <a:latin typeface="Georgia"/>
                          <a:cs typeface="Georgia"/>
                        </a:rPr>
                        <a:t>d</a:t>
                      </a:r>
                      <a:r>
                        <a:rPr sz="500" spc="-25" dirty="0">
                          <a:latin typeface="LM Roman 5"/>
                          <a:cs typeface="LM Roman 5"/>
                        </a:rPr>
                        <a:t>1</a:t>
                      </a:r>
                      <a:endParaRPr sz="500">
                        <a:latin typeface="LM Roman 5"/>
                        <a:cs typeface="LM Roman 5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3345">
                <a:tc>
                  <a:txBody>
                    <a:bodyPr/>
                    <a:lstStyle/>
                    <a:p>
                      <a:pPr algn="ctr">
                        <a:lnSpc>
                          <a:spcPts val="630"/>
                        </a:lnSpc>
                      </a:pPr>
                      <a:r>
                        <a:rPr sz="600" spc="-25" dirty="0">
                          <a:latin typeface="LM Roman 6"/>
                          <a:cs typeface="LM Roman 6"/>
                        </a:rPr>
                        <a:t>0.6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30"/>
                        </a:lnSpc>
                      </a:pPr>
                      <a:r>
                        <a:rPr sz="600" spc="-25" dirty="0">
                          <a:latin typeface="LM Roman 6"/>
                          <a:cs typeface="LM Roman 6"/>
                        </a:rPr>
                        <a:t>0.4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8" name="object 38"/>
          <p:cNvSpPr/>
          <p:nvPr/>
        </p:nvSpPr>
        <p:spPr>
          <a:xfrm>
            <a:off x="1779612" y="445363"/>
            <a:ext cx="650240" cy="387350"/>
          </a:xfrm>
          <a:custGeom>
            <a:avLst/>
            <a:gdLst/>
            <a:ahLst/>
            <a:cxnLst/>
            <a:rect l="l" t="t" r="r" b="b"/>
            <a:pathLst>
              <a:path w="650239" h="387350">
                <a:moveTo>
                  <a:pt x="280098" y="312674"/>
                </a:moveTo>
                <a:lnTo>
                  <a:pt x="325094" y="387248"/>
                </a:lnTo>
                <a:lnTo>
                  <a:pt x="370090" y="312674"/>
                </a:lnTo>
                <a:lnTo>
                  <a:pt x="650189" y="312674"/>
                </a:lnTo>
                <a:lnTo>
                  <a:pt x="650189" y="0"/>
                </a:lnTo>
                <a:lnTo>
                  <a:pt x="0" y="0"/>
                </a:lnTo>
                <a:lnTo>
                  <a:pt x="0" y="312674"/>
                </a:lnTo>
                <a:lnTo>
                  <a:pt x="280098" y="312674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1825764" y="491566"/>
          <a:ext cx="552450" cy="2146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225"/>
                <a:gridCol w="276225"/>
              </a:tblGrid>
              <a:tr h="121285"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sz="900" i="1" spc="-37" baseline="-23148" dirty="0">
                          <a:latin typeface="Georgia"/>
                          <a:cs typeface="Georgia"/>
                        </a:rPr>
                        <a:t>i</a:t>
                      </a:r>
                      <a:r>
                        <a:rPr sz="500" spc="-25" dirty="0">
                          <a:latin typeface="LM Roman 5"/>
                          <a:cs typeface="LM Roman 5"/>
                        </a:rPr>
                        <a:t>0</a:t>
                      </a:r>
                      <a:endParaRPr sz="500">
                        <a:latin typeface="LM Roman 5"/>
                        <a:cs typeface="LM Roman 5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sz="900" i="1" spc="-37" baseline="-23148" dirty="0">
                          <a:latin typeface="Georgia"/>
                          <a:cs typeface="Georgia"/>
                        </a:rPr>
                        <a:t>i</a:t>
                      </a:r>
                      <a:r>
                        <a:rPr sz="500" spc="-25" dirty="0">
                          <a:latin typeface="LM Roman 5"/>
                          <a:cs typeface="LM Roman 5"/>
                        </a:rPr>
                        <a:t>1</a:t>
                      </a:r>
                      <a:endParaRPr sz="500">
                        <a:latin typeface="LM Roman 5"/>
                        <a:cs typeface="LM Roman 5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3345">
                <a:tc>
                  <a:txBody>
                    <a:bodyPr/>
                    <a:lstStyle/>
                    <a:p>
                      <a:pPr algn="ctr">
                        <a:lnSpc>
                          <a:spcPts val="630"/>
                        </a:lnSpc>
                      </a:pPr>
                      <a:r>
                        <a:rPr sz="600" spc="-25" dirty="0">
                          <a:latin typeface="LM Roman 6"/>
                          <a:cs typeface="LM Roman 6"/>
                        </a:rPr>
                        <a:t>0.7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30"/>
                        </a:lnSpc>
                      </a:pPr>
                      <a:r>
                        <a:rPr sz="600" spc="-25" dirty="0">
                          <a:latin typeface="LM Roman 6"/>
                          <a:cs typeface="LM Roman 6"/>
                        </a:rPr>
                        <a:t>0.3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0" name="object 40"/>
          <p:cNvSpPr/>
          <p:nvPr/>
        </p:nvSpPr>
        <p:spPr>
          <a:xfrm>
            <a:off x="93320" y="1291671"/>
            <a:ext cx="1510030" cy="636270"/>
          </a:xfrm>
          <a:custGeom>
            <a:avLst/>
            <a:gdLst/>
            <a:ahLst/>
            <a:cxnLst/>
            <a:rect l="l" t="t" r="r" b="b"/>
            <a:pathLst>
              <a:path w="1510030" h="636269">
                <a:moveTo>
                  <a:pt x="1430729" y="265871"/>
                </a:moveTo>
                <a:lnTo>
                  <a:pt x="1510003" y="210040"/>
                </a:lnTo>
                <a:lnTo>
                  <a:pt x="1430729" y="175870"/>
                </a:lnTo>
                <a:lnTo>
                  <a:pt x="1430729" y="0"/>
                </a:lnTo>
                <a:lnTo>
                  <a:pt x="0" y="0"/>
                </a:lnTo>
                <a:lnTo>
                  <a:pt x="0" y="636084"/>
                </a:lnTo>
                <a:lnTo>
                  <a:pt x="1430729" y="636084"/>
                </a:lnTo>
                <a:lnTo>
                  <a:pt x="1430729" y="265871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1" name="object 41"/>
          <p:cNvGraphicFramePr>
            <a:graphicFrameLocks noGrp="1"/>
          </p:cNvGraphicFramePr>
          <p:nvPr/>
        </p:nvGraphicFramePr>
        <p:xfrm>
          <a:off x="139496" y="1337868"/>
          <a:ext cx="1334770" cy="5378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125"/>
                <a:gridCol w="323215"/>
                <a:gridCol w="323215"/>
                <a:gridCol w="323215"/>
              </a:tblGrid>
              <a:tr h="1212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sz="900" i="1" spc="-37" baseline="-23148" dirty="0">
                          <a:latin typeface="Georgia"/>
                          <a:cs typeface="Georgia"/>
                        </a:rPr>
                        <a:t>g</a:t>
                      </a:r>
                      <a:r>
                        <a:rPr sz="500" spc="-25" dirty="0">
                          <a:latin typeface="LM Roman 5"/>
                          <a:cs typeface="LM Roman 5"/>
                        </a:rPr>
                        <a:t>1</a:t>
                      </a:r>
                      <a:endParaRPr sz="500">
                        <a:latin typeface="LM Roman 5"/>
                        <a:cs typeface="LM Roman 5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sz="900" i="1" spc="-37" baseline="-23148" dirty="0">
                          <a:latin typeface="Georgia"/>
                          <a:cs typeface="Georgia"/>
                        </a:rPr>
                        <a:t>g</a:t>
                      </a:r>
                      <a:r>
                        <a:rPr sz="500" spc="-25" dirty="0">
                          <a:latin typeface="LM Roman 5"/>
                          <a:cs typeface="LM Roman 5"/>
                        </a:rPr>
                        <a:t>2</a:t>
                      </a:r>
                      <a:endParaRPr sz="500">
                        <a:latin typeface="LM Roman 5"/>
                        <a:cs typeface="LM Roman 5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sz="900" i="1" spc="-37" baseline="-23148" dirty="0">
                          <a:latin typeface="Georgia"/>
                          <a:cs typeface="Georgia"/>
                        </a:rPr>
                        <a:t>g</a:t>
                      </a:r>
                      <a:r>
                        <a:rPr sz="500" spc="-25" dirty="0">
                          <a:latin typeface="LM Roman 5"/>
                          <a:cs typeface="LM Roman 5"/>
                        </a:rPr>
                        <a:t>3</a:t>
                      </a:r>
                      <a:endParaRPr sz="500">
                        <a:latin typeface="LM Roman 5"/>
                        <a:cs typeface="LM Roman 5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139"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i="1" spc="30" dirty="0">
                          <a:latin typeface="Georgia"/>
                          <a:cs typeface="Georgia"/>
                        </a:rPr>
                        <a:t>i</a:t>
                      </a:r>
                      <a:r>
                        <a:rPr sz="750" spc="44" baseline="27777" dirty="0">
                          <a:latin typeface="LM Roman 5"/>
                          <a:cs typeface="LM Roman 5"/>
                        </a:rPr>
                        <a:t>0</a:t>
                      </a:r>
                      <a:r>
                        <a:rPr sz="750" spc="-240" baseline="27777" dirty="0">
                          <a:latin typeface="LM Roman 5"/>
                          <a:cs typeface="LM Roman 5"/>
                        </a:rPr>
                        <a:t> </a:t>
                      </a:r>
                      <a:r>
                        <a:rPr sz="600" spc="-25" dirty="0">
                          <a:latin typeface="LM Roman 6"/>
                          <a:cs typeface="LM Roman 6"/>
                        </a:rPr>
                        <a:t>,</a:t>
                      </a:r>
                      <a:r>
                        <a:rPr sz="600" i="1" spc="-25" dirty="0">
                          <a:latin typeface="Georgia"/>
                          <a:cs typeface="Georgia"/>
                        </a:rPr>
                        <a:t>d</a:t>
                      </a:r>
                      <a:r>
                        <a:rPr sz="750" spc="-37" baseline="27777" dirty="0">
                          <a:latin typeface="LM Roman 5"/>
                          <a:cs typeface="LM Roman 5"/>
                        </a:rPr>
                        <a:t>0</a:t>
                      </a:r>
                      <a:endParaRPr sz="750" baseline="27777">
                        <a:latin typeface="LM Roman 5"/>
                        <a:cs typeface="LM Roman 5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5" dirty="0">
                          <a:latin typeface="LM Roman 6"/>
                          <a:cs typeface="LM Roman 6"/>
                        </a:rPr>
                        <a:t>0.3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5" dirty="0">
                          <a:latin typeface="LM Roman 6"/>
                          <a:cs typeface="LM Roman 6"/>
                        </a:rPr>
                        <a:t>0.4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5" dirty="0">
                          <a:latin typeface="LM Roman 6"/>
                          <a:cs typeface="LM Roman 6"/>
                        </a:rPr>
                        <a:t>0.3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139"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i="1" spc="30" dirty="0">
                          <a:latin typeface="Georgia"/>
                          <a:cs typeface="Georgia"/>
                        </a:rPr>
                        <a:t>i</a:t>
                      </a:r>
                      <a:r>
                        <a:rPr sz="750" spc="44" baseline="27777" dirty="0">
                          <a:latin typeface="LM Roman 5"/>
                          <a:cs typeface="LM Roman 5"/>
                        </a:rPr>
                        <a:t>0</a:t>
                      </a:r>
                      <a:r>
                        <a:rPr sz="750" spc="-240" baseline="27777" dirty="0">
                          <a:latin typeface="LM Roman 5"/>
                          <a:cs typeface="LM Roman 5"/>
                        </a:rPr>
                        <a:t> </a:t>
                      </a:r>
                      <a:r>
                        <a:rPr sz="600" spc="-25" dirty="0">
                          <a:latin typeface="LM Roman 6"/>
                          <a:cs typeface="LM Roman 6"/>
                        </a:rPr>
                        <a:t>,</a:t>
                      </a:r>
                      <a:r>
                        <a:rPr sz="600" i="1" spc="-25" dirty="0">
                          <a:latin typeface="Georgia"/>
                          <a:cs typeface="Georgia"/>
                        </a:rPr>
                        <a:t>d</a:t>
                      </a:r>
                      <a:r>
                        <a:rPr sz="750" spc="-37" baseline="27777" dirty="0">
                          <a:latin typeface="LM Roman 5"/>
                          <a:cs typeface="LM Roman 5"/>
                        </a:rPr>
                        <a:t>1</a:t>
                      </a:r>
                      <a:endParaRPr sz="750" baseline="27777">
                        <a:latin typeface="LM Roman 5"/>
                        <a:cs typeface="LM Roman 5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0" dirty="0">
                          <a:latin typeface="LM Roman 6"/>
                          <a:cs typeface="LM Roman 6"/>
                        </a:rPr>
                        <a:t>0.05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0" dirty="0">
                          <a:latin typeface="LM Roman 6"/>
                          <a:cs typeface="LM Roman 6"/>
                        </a:rPr>
                        <a:t>0.25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5" dirty="0">
                          <a:latin typeface="LM Roman 6"/>
                          <a:cs typeface="LM Roman 6"/>
                        </a:rPr>
                        <a:t>0.7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139"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i="1" spc="30" dirty="0">
                          <a:latin typeface="Georgia"/>
                          <a:cs typeface="Georgia"/>
                        </a:rPr>
                        <a:t>i</a:t>
                      </a:r>
                      <a:r>
                        <a:rPr sz="750" spc="44" baseline="27777" dirty="0">
                          <a:latin typeface="LM Roman 5"/>
                          <a:cs typeface="LM Roman 5"/>
                        </a:rPr>
                        <a:t>1</a:t>
                      </a:r>
                      <a:r>
                        <a:rPr sz="750" spc="-240" baseline="27777" dirty="0">
                          <a:latin typeface="LM Roman 5"/>
                          <a:cs typeface="LM Roman 5"/>
                        </a:rPr>
                        <a:t> </a:t>
                      </a:r>
                      <a:r>
                        <a:rPr sz="600" spc="-25" dirty="0">
                          <a:latin typeface="LM Roman 6"/>
                          <a:cs typeface="LM Roman 6"/>
                        </a:rPr>
                        <a:t>,</a:t>
                      </a:r>
                      <a:r>
                        <a:rPr sz="600" i="1" spc="-25" dirty="0">
                          <a:latin typeface="Georgia"/>
                          <a:cs typeface="Georgia"/>
                        </a:rPr>
                        <a:t>d</a:t>
                      </a:r>
                      <a:r>
                        <a:rPr sz="750" spc="-37" baseline="27777" dirty="0">
                          <a:latin typeface="LM Roman 5"/>
                          <a:cs typeface="LM Roman 5"/>
                        </a:rPr>
                        <a:t>0</a:t>
                      </a:r>
                      <a:endParaRPr sz="750" baseline="27777">
                        <a:latin typeface="LM Roman 5"/>
                        <a:cs typeface="LM Roman 5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5" dirty="0">
                          <a:latin typeface="LM Roman 6"/>
                          <a:cs typeface="LM Roman 6"/>
                        </a:rPr>
                        <a:t>0.9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0" dirty="0">
                          <a:latin typeface="LM Roman 6"/>
                          <a:cs typeface="LM Roman 6"/>
                        </a:rPr>
                        <a:t>0.08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0" dirty="0">
                          <a:latin typeface="LM Roman 6"/>
                          <a:cs typeface="LM Roman 6"/>
                        </a:rPr>
                        <a:t>0.02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139"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i="1" spc="30" dirty="0">
                          <a:latin typeface="Georgia"/>
                          <a:cs typeface="Georgia"/>
                        </a:rPr>
                        <a:t>i</a:t>
                      </a:r>
                      <a:r>
                        <a:rPr sz="750" spc="44" baseline="27777" dirty="0">
                          <a:latin typeface="LM Roman 5"/>
                          <a:cs typeface="LM Roman 5"/>
                        </a:rPr>
                        <a:t>1</a:t>
                      </a:r>
                      <a:r>
                        <a:rPr sz="750" spc="-240" baseline="27777" dirty="0">
                          <a:latin typeface="LM Roman 5"/>
                          <a:cs typeface="LM Roman 5"/>
                        </a:rPr>
                        <a:t> </a:t>
                      </a:r>
                      <a:r>
                        <a:rPr sz="600" spc="-25" dirty="0">
                          <a:latin typeface="LM Roman 6"/>
                          <a:cs typeface="LM Roman 6"/>
                        </a:rPr>
                        <a:t>,</a:t>
                      </a:r>
                      <a:r>
                        <a:rPr sz="600" i="1" spc="-25" dirty="0">
                          <a:latin typeface="Georgia"/>
                          <a:cs typeface="Georgia"/>
                        </a:rPr>
                        <a:t>d</a:t>
                      </a:r>
                      <a:r>
                        <a:rPr sz="750" spc="-37" baseline="27777" dirty="0">
                          <a:latin typeface="LM Roman 5"/>
                          <a:cs typeface="LM Roman 5"/>
                        </a:rPr>
                        <a:t>1</a:t>
                      </a:r>
                      <a:endParaRPr sz="750" baseline="27777">
                        <a:latin typeface="LM Roman 5"/>
                        <a:cs typeface="LM Roman 5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5" dirty="0">
                          <a:latin typeface="LM Roman 6"/>
                          <a:cs typeface="LM Roman 6"/>
                        </a:rPr>
                        <a:t>0.5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5" dirty="0">
                          <a:latin typeface="LM Roman 6"/>
                          <a:cs typeface="LM Roman 6"/>
                        </a:rPr>
                        <a:t>0.3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5" dirty="0">
                          <a:latin typeface="LM Roman 6"/>
                          <a:cs typeface="LM Roman 6"/>
                        </a:rPr>
                        <a:t>0.2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2" name="object 42"/>
          <p:cNvSpPr/>
          <p:nvPr/>
        </p:nvSpPr>
        <p:spPr>
          <a:xfrm>
            <a:off x="1973173" y="1638307"/>
            <a:ext cx="983615" cy="509270"/>
          </a:xfrm>
          <a:custGeom>
            <a:avLst/>
            <a:gdLst/>
            <a:ahLst/>
            <a:cxnLst/>
            <a:rect l="l" t="t" r="r" b="b"/>
            <a:pathLst>
              <a:path w="983614" h="509269">
                <a:moveTo>
                  <a:pt x="536536" y="81624"/>
                </a:moveTo>
                <a:lnTo>
                  <a:pt x="491540" y="0"/>
                </a:lnTo>
                <a:lnTo>
                  <a:pt x="446531" y="81624"/>
                </a:lnTo>
                <a:lnTo>
                  <a:pt x="0" y="81624"/>
                </a:lnTo>
                <a:lnTo>
                  <a:pt x="0" y="509191"/>
                </a:lnTo>
                <a:lnTo>
                  <a:pt x="983081" y="509191"/>
                </a:lnTo>
                <a:lnTo>
                  <a:pt x="983081" y="81624"/>
                </a:lnTo>
                <a:lnTo>
                  <a:pt x="536536" y="81624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3" name="object 43"/>
          <p:cNvGraphicFramePr>
            <a:graphicFrameLocks noGrp="1"/>
          </p:cNvGraphicFramePr>
          <p:nvPr/>
        </p:nvGraphicFramePr>
        <p:xfrm>
          <a:off x="2019325" y="1766112"/>
          <a:ext cx="885188" cy="3295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029"/>
                <a:gridCol w="322580"/>
                <a:gridCol w="322579"/>
              </a:tblGrid>
              <a:tr h="1212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sz="900" i="1" spc="-37" baseline="-23148" dirty="0">
                          <a:latin typeface="Georgia"/>
                          <a:cs typeface="Georgia"/>
                        </a:rPr>
                        <a:t>s</a:t>
                      </a:r>
                      <a:r>
                        <a:rPr sz="500" spc="-25" dirty="0">
                          <a:latin typeface="LM Roman 5"/>
                          <a:cs typeface="LM Roman 5"/>
                        </a:rPr>
                        <a:t>0</a:t>
                      </a:r>
                      <a:endParaRPr sz="500">
                        <a:latin typeface="LM Roman 5"/>
                        <a:cs typeface="LM Roman 5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sz="900" i="1" spc="-37" baseline="-23148" dirty="0">
                          <a:latin typeface="Georgia"/>
                          <a:cs typeface="Georgia"/>
                        </a:rPr>
                        <a:t>s</a:t>
                      </a:r>
                      <a:r>
                        <a:rPr sz="500" spc="-25" dirty="0">
                          <a:latin typeface="LM Roman 5"/>
                          <a:cs typeface="LM Roman 5"/>
                        </a:rPr>
                        <a:t>1</a:t>
                      </a:r>
                      <a:endParaRPr sz="500">
                        <a:latin typeface="LM Roman 5"/>
                        <a:cs typeface="LM Roman 5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139">
                <a:tc>
                  <a:txBody>
                    <a:bodyPr/>
                    <a:lstStyle/>
                    <a:p>
                      <a:pPr algn="ctr">
                        <a:lnSpc>
                          <a:spcPts val="459"/>
                        </a:lnSpc>
                      </a:pPr>
                      <a:r>
                        <a:rPr sz="900" i="1" spc="-37" baseline="-23148" dirty="0">
                          <a:latin typeface="Georgia"/>
                          <a:cs typeface="Georgia"/>
                        </a:rPr>
                        <a:t>i</a:t>
                      </a:r>
                      <a:r>
                        <a:rPr sz="500" spc="-25" dirty="0">
                          <a:latin typeface="LM Roman 5"/>
                          <a:cs typeface="LM Roman 5"/>
                        </a:rPr>
                        <a:t>0</a:t>
                      </a:r>
                      <a:endParaRPr sz="500">
                        <a:latin typeface="LM Roman 5"/>
                        <a:cs typeface="LM Roman 5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0" dirty="0">
                          <a:latin typeface="LM Roman 6"/>
                          <a:cs typeface="LM Roman 6"/>
                        </a:rPr>
                        <a:t>0.95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0" dirty="0">
                          <a:latin typeface="LM Roman 6"/>
                          <a:cs typeface="LM Roman 6"/>
                        </a:rPr>
                        <a:t>0.05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139">
                <a:tc>
                  <a:txBody>
                    <a:bodyPr/>
                    <a:lstStyle/>
                    <a:p>
                      <a:pPr algn="ctr">
                        <a:lnSpc>
                          <a:spcPts val="459"/>
                        </a:lnSpc>
                      </a:pPr>
                      <a:r>
                        <a:rPr sz="900" i="1" spc="-37" baseline="-23148" dirty="0">
                          <a:latin typeface="Georgia"/>
                          <a:cs typeface="Georgia"/>
                        </a:rPr>
                        <a:t>i</a:t>
                      </a:r>
                      <a:r>
                        <a:rPr sz="500" spc="-25" dirty="0">
                          <a:latin typeface="LM Roman 5"/>
                          <a:cs typeface="LM Roman 5"/>
                        </a:rPr>
                        <a:t>1</a:t>
                      </a:r>
                      <a:endParaRPr sz="500">
                        <a:latin typeface="LM Roman 5"/>
                        <a:cs typeface="LM Roman 5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5" dirty="0">
                          <a:latin typeface="LM Roman 6"/>
                          <a:cs typeface="LM Roman 6"/>
                        </a:rPr>
                        <a:t>0.2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5" dirty="0">
                          <a:latin typeface="LM Roman 6"/>
                          <a:cs typeface="LM Roman 6"/>
                        </a:rPr>
                        <a:t>0.8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4" name="object 44"/>
          <p:cNvSpPr/>
          <p:nvPr/>
        </p:nvSpPr>
        <p:spPr>
          <a:xfrm>
            <a:off x="1245641" y="2268315"/>
            <a:ext cx="998219" cy="579755"/>
          </a:xfrm>
          <a:custGeom>
            <a:avLst/>
            <a:gdLst/>
            <a:ahLst/>
            <a:cxnLst/>
            <a:rect l="l" t="t" r="r" b="b"/>
            <a:pathLst>
              <a:path w="998219" h="579755">
                <a:moveTo>
                  <a:pt x="544055" y="47496"/>
                </a:moveTo>
                <a:lnTo>
                  <a:pt x="499059" y="0"/>
                </a:lnTo>
                <a:lnTo>
                  <a:pt x="454063" y="47496"/>
                </a:lnTo>
                <a:lnTo>
                  <a:pt x="0" y="47496"/>
                </a:lnTo>
                <a:lnTo>
                  <a:pt x="0" y="579321"/>
                </a:lnTo>
                <a:lnTo>
                  <a:pt x="998118" y="579321"/>
                </a:lnTo>
                <a:lnTo>
                  <a:pt x="998118" y="47496"/>
                </a:lnTo>
                <a:lnTo>
                  <a:pt x="544055" y="4749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5" name="object 45"/>
          <p:cNvGraphicFramePr>
            <a:graphicFrameLocks noGrp="1"/>
          </p:cNvGraphicFramePr>
          <p:nvPr/>
        </p:nvGraphicFramePr>
        <p:xfrm>
          <a:off x="1291805" y="2361984"/>
          <a:ext cx="901699" cy="4337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270"/>
                <a:gridCol w="323214"/>
                <a:gridCol w="323215"/>
              </a:tblGrid>
              <a:tr h="1212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sz="900" i="1" spc="-37" baseline="-23148" dirty="0">
                          <a:latin typeface="Georgia"/>
                          <a:cs typeface="Georgia"/>
                        </a:rPr>
                        <a:t>l</a:t>
                      </a:r>
                      <a:r>
                        <a:rPr sz="500" spc="-25" dirty="0">
                          <a:latin typeface="LM Roman 5"/>
                          <a:cs typeface="LM Roman 5"/>
                        </a:rPr>
                        <a:t>0</a:t>
                      </a:r>
                      <a:endParaRPr sz="500">
                        <a:latin typeface="LM Roman 5"/>
                        <a:cs typeface="LM Roman 5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sz="900" i="1" spc="-37" baseline="-23148" dirty="0">
                          <a:latin typeface="Georgia"/>
                          <a:cs typeface="Georgia"/>
                        </a:rPr>
                        <a:t>l</a:t>
                      </a:r>
                      <a:r>
                        <a:rPr sz="500" spc="-25" dirty="0">
                          <a:latin typeface="LM Roman 5"/>
                          <a:cs typeface="LM Roman 5"/>
                        </a:rPr>
                        <a:t>1</a:t>
                      </a:r>
                      <a:endParaRPr sz="500">
                        <a:latin typeface="LM Roman 5"/>
                        <a:cs typeface="LM Roman 5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139">
                <a:tc>
                  <a:txBody>
                    <a:bodyPr/>
                    <a:lstStyle/>
                    <a:p>
                      <a:pPr algn="ctr">
                        <a:lnSpc>
                          <a:spcPts val="459"/>
                        </a:lnSpc>
                      </a:pPr>
                      <a:r>
                        <a:rPr sz="900" i="1" spc="-37" baseline="-23148" dirty="0">
                          <a:latin typeface="Georgia"/>
                          <a:cs typeface="Georgia"/>
                        </a:rPr>
                        <a:t>g</a:t>
                      </a:r>
                      <a:r>
                        <a:rPr sz="500" spc="-25" dirty="0">
                          <a:latin typeface="LM Roman 5"/>
                          <a:cs typeface="LM Roman 5"/>
                        </a:rPr>
                        <a:t>1</a:t>
                      </a:r>
                      <a:endParaRPr sz="500">
                        <a:latin typeface="LM Roman 5"/>
                        <a:cs typeface="LM Roman 5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5" dirty="0">
                          <a:latin typeface="LM Roman 6"/>
                          <a:cs typeface="LM Roman 6"/>
                        </a:rPr>
                        <a:t>0.1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5" dirty="0">
                          <a:latin typeface="LM Roman 6"/>
                          <a:cs typeface="LM Roman 6"/>
                        </a:rPr>
                        <a:t>0.9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139">
                <a:tc>
                  <a:txBody>
                    <a:bodyPr/>
                    <a:lstStyle/>
                    <a:p>
                      <a:pPr algn="ctr">
                        <a:lnSpc>
                          <a:spcPts val="459"/>
                        </a:lnSpc>
                      </a:pPr>
                      <a:r>
                        <a:rPr sz="900" i="1" spc="-37" baseline="-23148" dirty="0">
                          <a:latin typeface="Georgia"/>
                          <a:cs typeface="Georgia"/>
                        </a:rPr>
                        <a:t>g</a:t>
                      </a:r>
                      <a:r>
                        <a:rPr sz="500" spc="-25" dirty="0">
                          <a:latin typeface="LM Roman 5"/>
                          <a:cs typeface="LM Roman 5"/>
                        </a:rPr>
                        <a:t>2</a:t>
                      </a:r>
                      <a:endParaRPr sz="500">
                        <a:latin typeface="LM Roman 5"/>
                        <a:cs typeface="LM Roman 5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5" dirty="0">
                          <a:latin typeface="LM Roman 6"/>
                          <a:cs typeface="LM Roman 6"/>
                        </a:rPr>
                        <a:t>0.4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5" dirty="0">
                          <a:latin typeface="LM Roman 6"/>
                          <a:cs typeface="LM Roman 6"/>
                        </a:rPr>
                        <a:t>0.6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139">
                <a:tc>
                  <a:txBody>
                    <a:bodyPr/>
                    <a:lstStyle/>
                    <a:p>
                      <a:pPr algn="ctr">
                        <a:lnSpc>
                          <a:spcPts val="459"/>
                        </a:lnSpc>
                      </a:pPr>
                      <a:r>
                        <a:rPr sz="900" i="1" spc="-37" baseline="-23148" dirty="0">
                          <a:latin typeface="Georgia"/>
                          <a:cs typeface="Georgia"/>
                        </a:rPr>
                        <a:t>g</a:t>
                      </a:r>
                      <a:r>
                        <a:rPr sz="500" spc="-25" dirty="0">
                          <a:latin typeface="LM Roman 5"/>
                          <a:cs typeface="LM Roman 5"/>
                        </a:rPr>
                        <a:t>3</a:t>
                      </a:r>
                      <a:endParaRPr sz="500">
                        <a:latin typeface="LM Roman 5"/>
                        <a:cs typeface="LM Roman 5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0" dirty="0">
                          <a:latin typeface="LM Roman 6"/>
                          <a:cs typeface="LM Roman 6"/>
                        </a:rPr>
                        <a:t>0.99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0" dirty="0">
                          <a:latin typeface="LM Roman 6"/>
                          <a:cs typeface="LM Roman 6"/>
                        </a:rPr>
                        <a:t>0.01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46" name="object 4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44583" y="369201"/>
            <a:ext cx="63233" cy="63233"/>
          </a:xfrm>
          <a:prstGeom prst="rect">
            <a:avLst/>
          </a:prstGeom>
        </p:spPr>
      </p:pic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3264395" y="283716"/>
            <a:ext cx="226822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b="0" dirty="0">
                <a:latin typeface="LM Roman 10"/>
                <a:cs typeface="LM Roman 10"/>
              </a:rPr>
              <a:t>Each</a:t>
            </a:r>
            <a:r>
              <a:rPr b="0" spc="40" dirty="0">
                <a:latin typeface="LM Roman 10"/>
                <a:cs typeface="LM Roman 10"/>
              </a:rPr>
              <a:t> </a:t>
            </a:r>
            <a:r>
              <a:rPr b="0" dirty="0">
                <a:latin typeface="LM Roman 10"/>
                <a:cs typeface="LM Roman 10"/>
              </a:rPr>
              <a:t>node</a:t>
            </a:r>
            <a:r>
              <a:rPr b="0" spc="45" dirty="0">
                <a:latin typeface="LM Roman 10"/>
                <a:cs typeface="LM Roman 10"/>
              </a:rPr>
              <a:t> </a:t>
            </a:r>
            <a:r>
              <a:rPr b="0" dirty="0">
                <a:latin typeface="LM Roman 10"/>
                <a:cs typeface="LM Roman 10"/>
              </a:rPr>
              <a:t>is</a:t>
            </a:r>
            <a:r>
              <a:rPr b="0" spc="40" dirty="0">
                <a:latin typeface="LM Roman 10"/>
                <a:cs typeface="LM Roman 10"/>
              </a:rPr>
              <a:t> </a:t>
            </a:r>
            <a:r>
              <a:rPr b="0" dirty="0">
                <a:latin typeface="LM Roman 10"/>
                <a:cs typeface="LM Roman 10"/>
              </a:rPr>
              <a:t>associated</a:t>
            </a:r>
            <a:r>
              <a:rPr b="0" spc="45" dirty="0">
                <a:latin typeface="LM Roman 10"/>
                <a:cs typeface="LM Roman 10"/>
              </a:rPr>
              <a:t> </a:t>
            </a:r>
            <a:r>
              <a:rPr b="0" dirty="0">
                <a:latin typeface="LM Roman 10"/>
                <a:cs typeface="LM Roman 10"/>
              </a:rPr>
              <a:t>with</a:t>
            </a:r>
            <a:r>
              <a:rPr b="0" spc="45" dirty="0">
                <a:latin typeface="LM Roman 10"/>
                <a:cs typeface="LM Roman 10"/>
              </a:rPr>
              <a:t> </a:t>
            </a:r>
            <a:r>
              <a:rPr b="0" dirty="0">
                <a:latin typeface="LM Roman 10"/>
                <a:cs typeface="LM Roman 10"/>
              </a:rPr>
              <a:t>a</a:t>
            </a:r>
            <a:r>
              <a:rPr b="0" spc="40" dirty="0">
                <a:latin typeface="LM Roman 10"/>
                <a:cs typeface="LM Roman 10"/>
              </a:rPr>
              <a:t> </a:t>
            </a:r>
            <a:r>
              <a:rPr b="0" spc="-10" dirty="0">
                <a:latin typeface="LM Roman 10"/>
                <a:cs typeface="LM Roman 10"/>
              </a:rPr>
              <a:t>local </a:t>
            </a:r>
            <a:r>
              <a:rPr b="0" dirty="0">
                <a:latin typeface="LM Roman 10"/>
                <a:cs typeface="LM Roman 10"/>
              </a:rPr>
              <a:t>probability</a:t>
            </a:r>
            <a:r>
              <a:rPr b="0" spc="-90" dirty="0">
                <a:latin typeface="LM Roman 10"/>
                <a:cs typeface="LM Roman 10"/>
              </a:rPr>
              <a:t> </a:t>
            </a:r>
            <a:r>
              <a:rPr b="0" spc="-20" dirty="0">
                <a:latin typeface="LM Roman 10"/>
                <a:cs typeface="LM Roman 10"/>
              </a:rPr>
              <a:t>model</a:t>
            </a:r>
          </a:p>
        </p:txBody>
      </p:sp>
      <p:pic>
        <p:nvPicPr>
          <p:cNvPr id="48" name="object 4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144583" y="751306"/>
            <a:ext cx="63233" cy="63233"/>
          </a:xfrm>
          <a:prstGeom prst="rect">
            <a:avLst/>
          </a:prstGeom>
        </p:spPr>
      </p:pic>
      <p:sp>
        <p:nvSpPr>
          <p:cNvPr id="49" name="object 49"/>
          <p:cNvSpPr txBox="1"/>
          <p:nvPr/>
        </p:nvSpPr>
        <p:spPr>
          <a:xfrm>
            <a:off x="3264395" y="665834"/>
            <a:ext cx="2269490" cy="164465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715" algn="just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LM Roman 10"/>
                <a:cs typeface="LM Roman 10"/>
              </a:rPr>
              <a:t>Local,</a:t>
            </a:r>
            <a:r>
              <a:rPr sz="1100" spc="15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because</a:t>
            </a:r>
            <a:r>
              <a:rPr sz="1100" spc="1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it</a:t>
            </a:r>
            <a:r>
              <a:rPr sz="1100" spc="1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represents</a:t>
            </a:r>
            <a:r>
              <a:rPr sz="1100" spc="1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the</a:t>
            </a:r>
            <a:r>
              <a:rPr sz="1100" spc="130" dirty="0">
                <a:latin typeface="LM Roman 10"/>
                <a:cs typeface="LM Roman 10"/>
              </a:rPr>
              <a:t> </a:t>
            </a:r>
            <a:r>
              <a:rPr sz="1100" spc="-25" dirty="0">
                <a:latin typeface="LM Roman 10"/>
                <a:cs typeface="LM Roman 10"/>
              </a:rPr>
              <a:t>de- </a:t>
            </a:r>
            <a:r>
              <a:rPr sz="1100" spc="-10" dirty="0">
                <a:latin typeface="LM Roman 10"/>
                <a:cs typeface="LM Roman 10"/>
              </a:rPr>
              <a:t>pendencies</a:t>
            </a:r>
            <a:r>
              <a:rPr sz="1100" spc="-50" dirty="0">
                <a:latin typeface="LM Roman 10"/>
                <a:cs typeface="LM Roman 10"/>
              </a:rPr>
              <a:t> </a:t>
            </a:r>
            <a:r>
              <a:rPr sz="1100" spc="-35" dirty="0">
                <a:latin typeface="LM Roman 10"/>
                <a:cs typeface="LM Roman 10"/>
              </a:rPr>
              <a:t>of</a:t>
            </a:r>
            <a:r>
              <a:rPr sz="1100" spc="-45" dirty="0">
                <a:latin typeface="LM Roman 10"/>
                <a:cs typeface="LM Roman 10"/>
              </a:rPr>
              <a:t> </a:t>
            </a:r>
            <a:r>
              <a:rPr sz="1100" spc="-35" dirty="0">
                <a:latin typeface="LM Roman 10"/>
                <a:cs typeface="LM Roman 10"/>
              </a:rPr>
              <a:t>each</a:t>
            </a:r>
            <a:r>
              <a:rPr sz="1100" spc="-45" dirty="0">
                <a:latin typeface="LM Roman 10"/>
                <a:cs typeface="LM Roman 10"/>
              </a:rPr>
              <a:t> </a:t>
            </a:r>
            <a:r>
              <a:rPr sz="1100" spc="-20" dirty="0">
                <a:latin typeface="LM Roman 10"/>
                <a:cs typeface="LM Roman 10"/>
              </a:rPr>
              <a:t>variable</a:t>
            </a:r>
            <a:r>
              <a:rPr sz="1100" spc="-45" dirty="0">
                <a:latin typeface="LM Roman 10"/>
                <a:cs typeface="LM Roman 10"/>
              </a:rPr>
              <a:t> </a:t>
            </a:r>
            <a:r>
              <a:rPr sz="1100" spc="-30" dirty="0">
                <a:latin typeface="LM Roman 10"/>
                <a:cs typeface="LM Roman 10"/>
              </a:rPr>
              <a:t>on</a:t>
            </a:r>
            <a:r>
              <a:rPr sz="1100" spc="-45" dirty="0">
                <a:latin typeface="LM Roman 10"/>
                <a:cs typeface="LM Roman 10"/>
              </a:rPr>
              <a:t> </a:t>
            </a:r>
            <a:r>
              <a:rPr sz="1100" spc="-20" dirty="0">
                <a:latin typeface="LM Roman 10"/>
                <a:cs typeface="LM Roman 10"/>
              </a:rPr>
              <a:t>its</a:t>
            </a:r>
            <a:r>
              <a:rPr sz="1100" spc="-45" dirty="0">
                <a:latin typeface="LM Roman 10"/>
                <a:cs typeface="LM Roman 10"/>
              </a:rPr>
              <a:t> </a:t>
            </a:r>
            <a:r>
              <a:rPr sz="1100" spc="-20" dirty="0">
                <a:latin typeface="LM Roman 10"/>
                <a:cs typeface="LM Roman 10"/>
              </a:rPr>
              <a:t>par- ents</a:t>
            </a:r>
            <a:endParaRPr sz="1100">
              <a:latin typeface="LM Roman 10"/>
              <a:cs typeface="LM Roman 10"/>
            </a:endParaRPr>
          </a:p>
          <a:p>
            <a:pPr marL="12700" marR="5080" algn="just">
              <a:lnSpc>
                <a:spcPct val="102600"/>
              </a:lnSpc>
              <a:spcBef>
                <a:spcPts val="300"/>
              </a:spcBef>
            </a:pPr>
            <a:r>
              <a:rPr sz="1100" dirty="0">
                <a:latin typeface="LM Roman 10"/>
                <a:cs typeface="LM Roman 10"/>
              </a:rPr>
              <a:t>There</a:t>
            </a:r>
            <a:r>
              <a:rPr sz="1100" spc="27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are</a:t>
            </a:r>
            <a:r>
              <a:rPr sz="1100" spc="27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5</a:t>
            </a:r>
            <a:r>
              <a:rPr sz="1100" spc="27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such</a:t>
            </a:r>
            <a:r>
              <a:rPr sz="1100" spc="27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local</a:t>
            </a:r>
            <a:r>
              <a:rPr sz="1100" spc="27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probability </a:t>
            </a:r>
            <a:r>
              <a:rPr sz="1100" dirty="0">
                <a:latin typeface="LM Roman 10"/>
                <a:cs typeface="LM Roman 10"/>
              </a:rPr>
              <a:t>models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associated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with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the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graph</a:t>
            </a:r>
            <a:endParaRPr sz="1100">
              <a:latin typeface="LM Roman 10"/>
              <a:cs typeface="LM Roman 10"/>
            </a:endParaRPr>
          </a:p>
          <a:p>
            <a:pPr marL="12700" marR="5080" algn="just">
              <a:lnSpc>
                <a:spcPct val="102600"/>
              </a:lnSpc>
              <a:spcBef>
                <a:spcPts val="300"/>
              </a:spcBef>
            </a:pPr>
            <a:r>
              <a:rPr sz="1100" dirty="0">
                <a:latin typeface="LM Roman 10"/>
                <a:cs typeface="LM Roman 10"/>
              </a:rPr>
              <a:t>Each</a:t>
            </a:r>
            <a:r>
              <a:rPr sz="1100" spc="9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variable</a:t>
            </a:r>
            <a:r>
              <a:rPr sz="1100" spc="10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(in</a:t>
            </a:r>
            <a:r>
              <a:rPr sz="1100" spc="10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general)</a:t>
            </a:r>
            <a:r>
              <a:rPr sz="1100" spc="10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is</a:t>
            </a:r>
            <a:r>
              <a:rPr sz="1100" spc="10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associ- </a:t>
            </a:r>
            <a:r>
              <a:rPr sz="1100" dirty="0">
                <a:latin typeface="LM Roman 10"/>
                <a:cs typeface="LM Roman 10"/>
              </a:rPr>
              <a:t>ated</a:t>
            </a:r>
            <a:r>
              <a:rPr sz="1100" spc="204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with</a:t>
            </a:r>
            <a:r>
              <a:rPr sz="1100" spc="21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</a:t>
            </a:r>
            <a:r>
              <a:rPr sz="1100" spc="21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conditional</a:t>
            </a:r>
            <a:r>
              <a:rPr sz="1100" spc="21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probability </a:t>
            </a:r>
            <a:r>
              <a:rPr sz="1100" dirty="0">
                <a:latin typeface="LM Roman 10"/>
                <a:cs typeface="LM Roman 10"/>
              </a:rPr>
              <a:t>distribution</a:t>
            </a:r>
            <a:r>
              <a:rPr sz="1100" spc="1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(conditional</a:t>
            </a:r>
            <a:r>
              <a:rPr sz="1100" spc="1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on</a:t>
            </a:r>
            <a:r>
              <a:rPr sz="1100" spc="1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its</a:t>
            </a:r>
            <a:r>
              <a:rPr sz="1100" spc="130" dirty="0">
                <a:latin typeface="LM Roman 10"/>
                <a:cs typeface="LM Roman 10"/>
              </a:rPr>
              <a:t> </a:t>
            </a:r>
            <a:r>
              <a:rPr sz="1100" spc="-20" dirty="0">
                <a:latin typeface="LM Roman 10"/>
                <a:cs typeface="LM Roman 10"/>
              </a:rPr>
              <a:t>par- </a:t>
            </a:r>
            <a:r>
              <a:rPr sz="1100" spc="-10" dirty="0">
                <a:latin typeface="LM Roman 10"/>
                <a:cs typeface="LM Roman 10"/>
              </a:rPr>
              <a:t>ents)</a:t>
            </a:r>
            <a:endParaRPr sz="1100">
              <a:latin typeface="LM Roman 10"/>
              <a:cs typeface="LM Roman 10"/>
            </a:endParaRPr>
          </a:p>
        </p:txBody>
      </p:sp>
      <p:pic>
        <p:nvPicPr>
          <p:cNvPr id="50" name="object 5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144583" y="1305496"/>
            <a:ext cx="63233" cy="63233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144583" y="1687601"/>
            <a:ext cx="63233" cy="63233"/>
          </a:xfrm>
          <a:prstGeom prst="rect">
            <a:avLst/>
          </a:prstGeom>
        </p:spPr>
      </p:pic>
      <p:grpSp>
        <p:nvGrpSpPr>
          <p:cNvPr id="52" name="object 52"/>
          <p:cNvGrpSpPr/>
          <p:nvPr/>
        </p:nvGrpSpPr>
        <p:grpSpPr>
          <a:xfrm>
            <a:off x="0" y="3121507"/>
            <a:ext cx="5760085" cy="118745"/>
            <a:chOff x="0" y="3121507"/>
            <a:chExt cx="5760085" cy="118745"/>
          </a:xfrm>
        </p:grpSpPr>
        <p:sp>
          <p:nvSpPr>
            <p:cNvPr id="53" name="object 53"/>
            <p:cNvSpPr/>
            <p:nvPr/>
          </p:nvSpPr>
          <p:spPr>
            <a:xfrm>
              <a:off x="0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880004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10" dirty="0"/>
              <a:t>24</a:t>
            </a:fld>
            <a:r>
              <a:rPr spc="-10" dirty="0"/>
              <a:t>/86</a:t>
            </a:r>
          </a:p>
        </p:txBody>
      </p:sp>
      <p:sp>
        <p:nvSpPr>
          <p:cNvPr id="56" name="object 5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Mitesh</a:t>
            </a:r>
            <a:r>
              <a:rPr spc="-10" dirty="0"/>
              <a:t> </a:t>
            </a:r>
            <a:r>
              <a:rPr dirty="0"/>
              <a:t>M.</a:t>
            </a:r>
            <a:r>
              <a:rPr spc="-10" dirty="0"/>
              <a:t> Khapra</a:t>
            </a:r>
          </a:p>
        </p:txBody>
      </p:sp>
      <p:sp>
        <p:nvSpPr>
          <p:cNvPr id="57" name="object 5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CS7015</a:t>
            </a:r>
            <a:r>
              <a:rPr spc="-10" dirty="0"/>
              <a:t> </a:t>
            </a:r>
            <a:r>
              <a:rPr dirty="0"/>
              <a:t>(Deep</a:t>
            </a:r>
            <a:r>
              <a:rPr spc="-5" dirty="0"/>
              <a:t> </a:t>
            </a:r>
            <a:r>
              <a:rPr dirty="0"/>
              <a:t>Learning)</a:t>
            </a:r>
            <a:r>
              <a:rPr spc="-5" dirty="0"/>
              <a:t> </a:t>
            </a:r>
            <a:r>
              <a:rPr dirty="0"/>
              <a:t>:</a:t>
            </a:r>
            <a:r>
              <a:rPr spc="75" dirty="0"/>
              <a:t> </a:t>
            </a:r>
            <a:r>
              <a:rPr dirty="0"/>
              <a:t>Lecture</a:t>
            </a:r>
            <a:r>
              <a:rPr spc="-5" dirty="0"/>
              <a:t> </a:t>
            </a:r>
            <a:r>
              <a:rPr spc="-2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39011" y="803376"/>
            <a:ext cx="291465" cy="291465"/>
            <a:chOff x="1239011" y="803376"/>
            <a:chExt cx="291465" cy="291465"/>
          </a:xfrm>
        </p:grpSpPr>
        <p:sp>
          <p:nvSpPr>
            <p:cNvPr id="3" name="object 3"/>
            <p:cNvSpPr/>
            <p:nvPr/>
          </p:nvSpPr>
          <p:spPr>
            <a:xfrm>
              <a:off x="1244091" y="808456"/>
              <a:ext cx="281305" cy="281305"/>
            </a:xfrm>
            <a:custGeom>
              <a:avLst/>
              <a:gdLst/>
              <a:ahLst/>
              <a:cxnLst/>
              <a:rect l="l" t="t" r="r" b="b"/>
              <a:pathLst>
                <a:path w="281305" h="281305">
                  <a:moveTo>
                    <a:pt x="140601" y="0"/>
                  </a:moveTo>
                  <a:lnTo>
                    <a:pt x="96162" y="7167"/>
                  </a:lnTo>
                  <a:lnTo>
                    <a:pt x="57566" y="27125"/>
                  </a:lnTo>
                  <a:lnTo>
                    <a:pt x="27129" y="57560"/>
                  </a:lnTo>
                  <a:lnTo>
                    <a:pt x="7168" y="96157"/>
                  </a:lnTo>
                  <a:lnTo>
                    <a:pt x="0" y="140601"/>
                  </a:lnTo>
                  <a:lnTo>
                    <a:pt x="7168" y="185041"/>
                  </a:lnTo>
                  <a:lnTo>
                    <a:pt x="27129" y="223637"/>
                  </a:lnTo>
                  <a:lnTo>
                    <a:pt x="57566" y="254074"/>
                  </a:lnTo>
                  <a:lnTo>
                    <a:pt x="96162" y="274035"/>
                  </a:lnTo>
                  <a:lnTo>
                    <a:pt x="140601" y="281203"/>
                  </a:lnTo>
                  <a:lnTo>
                    <a:pt x="185045" y="274035"/>
                  </a:lnTo>
                  <a:lnTo>
                    <a:pt x="223642" y="254074"/>
                  </a:lnTo>
                  <a:lnTo>
                    <a:pt x="254077" y="223637"/>
                  </a:lnTo>
                  <a:lnTo>
                    <a:pt x="274036" y="185041"/>
                  </a:lnTo>
                  <a:lnTo>
                    <a:pt x="281203" y="140601"/>
                  </a:lnTo>
                  <a:lnTo>
                    <a:pt x="274036" y="96157"/>
                  </a:lnTo>
                  <a:lnTo>
                    <a:pt x="254077" y="57560"/>
                  </a:lnTo>
                  <a:lnTo>
                    <a:pt x="223642" y="27125"/>
                  </a:lnTo>
                  <a:lnTo>
                    <a:pt x="185045" y="7167"/>
                  </a:lnTo>
                  <a:lnTo>
                    <a:pt x="140601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44091" y="808456"/>
              <a:ext cx="281305" cy="281305"/>
            </a:xfrm>
            <a:custGeom>
              <a:avLst/>
              <a:gdLst/>
              <a:ahLst/>
              <a:cxnLst/>
              <a:rect l="l" t="t" r="r" b="b"/>
              <a:pathLst>
                <a:path w="281305" h="281305">
                  <a:moveTo>
                    <a:pt x="281203" y="140601"/>
                  </a:moveTo>
                  <a:lnTo>
                    <a:pt x="274036" y="96157"/>
                  </a:lnTo>
                  <a:lnTo>
                    <a:pt x="254077" y="57560"/>
                  </a:lnTo>
                  <a:lnTo>
                    <a:pt x="223642" y="27125"/>
                  </a:lnTo>
                  <a:lnTo>
                    <a:pt x="185045" y="7167"/>
                  </a:lnTo>
                  <a:lnTo>
                    <a:pt x="140601" y="0"/>
                  </a:lnTo>
                  <a:lnTo>
                    <a:pt x="96162" y="7167"/>
                  </a:lnTo>
                  <a:lnTo>
                    <a:pt x="57566" y="27125"/>
                  </a:lnTo>
                  <a:lnTo>
                    <a:pt x="27129" y="57560"/>
                  </a:lnTo>
                  <a:lnTo>
                    <a:pt x="7168" y="96157"/>
                  </a:lnTo>
                  <a:lnTo>
                    <a:pt x="0" y="140601"/>
                  </a:lnTo>
                  <a:lnTo>
                    <a:pt x="7168" y="185041"/>
                  </a:lnTo>
                  <a:lnTo>
                    <a:pt x="27129" y="223637"/>
                  </a:lnTo>
                  <a:lnTo>
                    <a:pt x="57566" y="254074"/>
                  </a:lnTo>
                  <a:lnTo>
                    <a:pt x="96162" y="274035"/>
                  </a:lnTo>
                  <a:lnTo>
                    <a:pt x="140601" y="281203"/>
                  </a:lnTo>
                  <a:lnTo>
                    <a:pt x="185045" y="274035"/>
                  </a:lnTo>
                  <a:lnTo>
                    <a:pt x="223642" y="254074"/>
                  </a:lnTo>
                  <a:lnTo>
                    <a:pt x="254077" y="223637"/>
                  </a:lnTo>
                  <a:lnTo>
                    <a:pt x="274036" y="185041"/>
                  </a:lnTo>
                  <a:lnTo>
                    <a:pt x="281203" y="140601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312697" y="845158"/>
            <a:ext cx="1403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20" dirty="0">
                <a:latin typeface="Georgia"/>
                <a:cs typeface="Georgia"/>
              </a:rPr>
              <a:t>D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82573" y="651324"/>
            <a:ext cx="4044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latin typeface="LM Roman 6"/>
                <a:cs typeface="LM Roman 6"/>
              </a:rPr>
              <a:t>Difficulty</a:t>
            </a:r>
            <a:endParaRPr sz="600">
              <a:latin typeface="LM Roman 6"/>
              <a:cs typeface="LM Roman 6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975586" y="819937"/>
            <a:ext cx="258445" cy="258445"/>
            <a:chOff x="1975586" y="819937"/>
            <a:chExt cx="258445" cy="25844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80666" y="825017"/>
              <a:ext cx="248081" cy="2480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980666" y="825017"/>
              <a:ext cx="248285" cy="248285"/>
            </a:xfrm>
            <a:custGeom>
              <a:avLst/>
              <a:gdLst/>
              <a:ahLst/>
              <a:cxnLst/>
              <a:rect l="l" t="t" r="r" b="b"/>
              <a:pathLst>
                <a:path w="248285" h="248284">
                  <a:moveTo>
                    <a:pt x="248081" y="124040"/>
                  </a:moveTo>
                  <a:lnTo>
                    <a:pt x="238333" y="75759"/>
                  </a:lnTo>
                  <a:lnTo>
                    <a:pt x="211750" y="36331"/>
                  </a:lnTo>
                  <a:lnTo>
                    <a:pt x="172322" y="9748"/>
                  </a:lnTo>
                  <a:lnTo>
                    <a:pt x="124040" y="0"/>
                  </a:lnTo>
                  <a:lnTo>
                    <a:pt x="75759" y="9748"/>
                  </a:lnTo>
                  <a:lnTo>
                    <a:pt x="36331" y="36331"/>
                  </a:lnTo>
                  <a:lnTo>
                    <a:pt x="9748" y="75759"/>
                  </a:lnTo>
                  <a:lnTo>
                    <a:pt x="0" y="124040"/>
                  </a:lnTo>
                  <a:lnTo>
                    <a:pt x="9748" y="172320"/>
                  </a:lnTo>
                  <a:lnTo>
                    <a:pt x="36331" y="211743"/>
                  </a:lnTo>
                  <a:lnTo>
                    <a:pt x="75759" y="238323"/>
                  </a:lnTo>
                  <a:lnTo>
                    <a:pt x="124040" y="248069"/>
                  </a:lnTo>
                  <a:lnTo>
                    <a:pt x="172322" y="238323"/>
                  </a:lnTo>
                  <a:lnTo>
                    <a:pt x="211750" y="211743"/>
                  </a:lnTo>
                  <a:lnTo>
                    <a:pt x="238333" y="172320"/>
                  </a:lnTo>
                  <a:lnTo>
                    <a:pt x="248081" y="124040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056091" y="845158"/>
            <a:ext cx="863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Georgia"/>
                <a:cs typeface="Georgia"/>
              </a:rPr>
              <a:t>I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69782" y="879429"/>
            <a:ext cx="48831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latin typeface="LM Roman 6"/>
                <a:cs typeface="LM Roman 6"/>
              </a:rPr>
              <a:t>Intelligence</a:t>
            </a:r>
            <a:endParaRPr sz="600">
              <a:latin typeface="LM Roman 6"/>
              <a:cs typeface="LM Roman 6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603298" y="1347662"/>
            <a:ext cx="283210" cy="283210"/>
            <a:chOff x="1603298" y="1347662"/>
            <a:chExt cx="283210" cy="283210"/>
          </a:xfrm>
        </p:grpSpPr>
        <p:sp>
          <p:nvSpPr>
            <p:cNvPr id="13" name="object 13"/>
            <p:cNvSpPr/>
            <p:nvPr/>
          </p:nvSpPr>
          <p:spPr>
            <a:xfrm>
              <a:off x="1608378" y="1352742"/>
              <a:ext cx="273050" cy="273050"/>
            </a:xfrm>
            <a:custGeom>
              <a:avLst/>
              <a:gdLst/>
              <a:ahLst/>
              <a:cxnLst/>
              <a:rect l="l" t="t" r="r" b="b"/>
              <a:pathLst>
                <a:path w="273050" h="273050">
                  <a:moveTo>
                    <a:pt x="136321" y="0"/>
                  </a:moveTo>
                  <a:lnTo>
                    <a:pt x="93234" y="6949"/>
                  </a:lnTo>
                  <a:lnTo>
                    <a:pt x="55813" y="26301"/>
                  </a:lnTo>
                  <a:lnTo>
                    <a:pt x="26303" y="55810"/>
                  </a:lnTo>
                  <a:lnTo>
                    <a:pt x="6950" y="93231"/>
                  </a:lnTo>
                  <a:lnTo>
                    <a:pt x="0" y="136319"/>
                  </a:lnTo>
                  <a:lnTo>
                    <a:pt x="6950" y="179407"/>
                  </a:lnTo>
                  <a:lnTo>
                    <a:pt x="26303" y="216828"/>
                  </a:lnTo>
                  <a:lnTo>
                    <a:pt x="55813" y="246337"/>
                  </a:lnTo>
                  <a:lnTo>
                    <a:pt x="93234" y="265688"/>
                  </a:lnTo>
                  <a:lnTo>
                    <a:pt x="136321" y="272638"/>
                  </a:lnTo>
                  <a:lnTo>
                    <a:pt x="179408" y="265688"/>
                  </a:lnTo>
                  <a:lnTo>
                    <a:pt x="216830" y="246337"/>
                  </a:lnTo>
                  <a:lnTo>
                    <a:pt x="246340" y="216828"/>
                  </a:lnTo>
                  <a:lnTo>
                    <a:pt x="265693" y="179407"/>
                  </a:lnTo>
                  <a:lnTo>
                    <a:pt x="272643" y="136319"/>
                  </a:lnTo>
                  <a:lnTo>
                    <a:pt x="265693" y="93231"/>
                  </a:lnTo>
                  <a:lnTo>
                    <a:pt x="246340" y="55810"/>
                  </a:lnTo>
                  <a:lnTo>
                    <a:pt x="216830" y="26301"/>
                  </a:lnTo>
                  <a:lnTo>
                    <a:pt x="179408" y="6949"/>
                  </a:lnTo>
                  <a:lnTo>
                    <a:pt x="136321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08378" y="1352742"/>
              <a:ext cx="273050" cy="273050"/>
            </a:xfrm>
            <a:custGeom>
              <a:avLst/>
              <a:gdLst/>
              <a:ahLst/>
              <a:cxnLst/>
              <a:rect l="l" t="t" r="r" b="b"/>
              <a:pathLst>
                <a:path w="273050" h="273050">
                  <a:moveTo>
                    <a:pt x="272643" y="136319"/>
                  </a:moveTo>
                  <a:lnTo>
                    <a:pt x="265693" y="93231"/>
                  </a:lnTo>
                  <a:lnTo>
                    <a:pt x="246340" y="55810"/>
                  </a:lnTo>
                  <a:lnTo>
                    <a:pt x="216830" y="26301"/>
                  </a:lnTo>
                  <a:lnTo>
                    <a:pt x="179408" y="6949"/>
                  </a:lnTo>
                  <a:lnTo>
                    <a:pt x="136321" y="0"/>
                  </a:lnTo>
                  <a:lnTo>
                    <a:pt x="93234" y="6949"/>
                  </a:lnTo>
                  <a:lnTo>
                    <a:pt x="55813" y="26301"/>
                  </a:lnTo>
                  <a:lnTo>
                    <a:pt x="26303" y="55810"/>
                  </a:lnTo>
                  <a:lnTo>
                    <a:pt x="6950" y="93231"/>
                  </a:lnTo>
                  <a:lnTo>
                    <a:pt x="0" y="136319"/>
                  </a:lnTo>
                  <a:lnTo>
                    <a:pt x="6950" y="179407"/>
                  </a:lnTo>
                  <a:lnTo>
                    <a:pt x="26303" y="216828"/>
                  </a:lnTo>
                  <a:lnTo>
                    <a:pt x="55813" y="246337"/>
                  </a:lnTo>
                  <a:lnTo>
                    <a:pt x="93234" y="265688"/>
                  </a:lnTo>
                  <a:lnTo>
                    <a:pt x="136321" y="272638"/>
                  </a:lnTo>
                  <a:lnTo>
                    <a:pt x="179408" y="265688"/>
                  </a:lnTo>
                  <a:lnTo>
                    <a:pt x="216830" y="246337"/>
                  </a:lnTo>
                  <a:lnTo>
                    <a:pt x="246340" y="216828"/>
                  </a:lnTo>
                  <a:lnTo>
                    <a:pt x="265693" y="179407"/>
                  </a:lnTo>
                  <a:lnTo>
                    <a:pt x="272643" y="136319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677517" y="1385162"/>
            <a:ext cx="1346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5" dirty="0">
                <a:latin typeface="Georgia"/>
                <a:cs typeface="Georgia"/>
              </a:rPr>
              <a:t>G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22068" y="1426811"/>
            <a:ext cx="2730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latin typeface="LM Roman 6"/>
                <a:cs typeface="LM Roman 6"/>
              </a:rPr>
              <a:t>Grade</a:t>
            </a:r>
            <a:endParaRPr sz="600">
              <a:latin typeface="LM Roman 6"/>
              <a:cs typeface="LM Roman 6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328100" y="1352447"/>
            <a:ext cx="273685" cy="273685"/>
            <a:chOff x="2328100" y="1352447"/>
            <a:chExt cx="273685" cy="273685"/>
          </a:xfrm>
        </p:grpSpPr>
        <p:sp>
          <p:nvSpPr>
            <p:cNvPr id="18" name="object 18"/>
            <p:cNvSpPr/>
            <p:nvPr/>
          </p:nvSpPr>
          <p:spPr>
            <a:xfrm>
              <a:off x="2333180" y="1357527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131533" y="0"/>
                  </a:moveTo>
                  <a:lnTo>
                    <a:pt x="80335" y="10336"/>
                  </a:lnTo>
                  <a:lnTo>
                    <a:pt x="38525" y="38525"/>
                  </a:lnTo>
                  <a:lnTo>
                    <a:pt x="10336" y="80335"/>
                  </a:lnTo>
                  <a:lnTo>
                    <a:pt x="0" y="131535"/>
                  </a:lnTo>
                  <a:lnTo>
                    <a:pt x="10336" y="182734"/>
                  </a:lnTo>
                  <a:lnTo>
                    <a:pt x="38525" y="224544"/>
                  </a:lnTo>
                  <a:lnTo>
                    <a:pt x="80335" y="252732"/>
                  </a:lnTo>
                  <a:lnTo>
                    <a:pt x="131533" y="263069"/>
                  </a:lnTo>
                  <a:lnTo>
                    <a:pt x="182732" y="252732"/>
                  </a:lnTo>
                  <a:lnTo>
                    <a:pt x="224542" y="224544"/>
                  </a:lnTo>
                  <a:lnTo>
                    <a:pt x="252731" y="182734"/>
                  </a:lnTo>
                  <a:lnTo>
                    <a:pt x="263067" y="131535"/>
                  </a:lnTo>
                  <a:lnTo>
                    <a:pt x="252731" y="80335"/>
                  </a:lnTo>
                  <a:lnTo>
                    <a:pt x="224542" y="38525"/>
                  </a:lnTo>
                  <a:lnTo>
                    <a:pt x="182732" y="10336"/>
                  </a:lnTo>
                  <a:lnTo>
                    <a:pt x="131533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33180" y="1357527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263067" y="131535"/>
                  </a:moveTo>
                  <a:lnTo>
                    <a:pt x="252731" y="80335"/>
                  </a:lnTo>
                  <a:lnTo>
                    <a:pt x="224542" y="38525"/>
                  </a:lnTo>
                  <a:lnTo>
                    <a:pt x="182732" y="10336"/>
                  </a:lnTo>
                  <a:lnTo>
                    <a:pt x="131533" y="0"/>
                  </a:lnTo>
                  <a:lnTo>
                    <a:pt x="80335" y="10336"/>
                  </a:lnTo>
                  <a:lnTo>
                    <a:pt x="38525" y="38525"/>
                  </a:lnTo>
                  <a:lnTo>
                    <a:pt x="10336" y="80335"/>
                  </a:lnTo>
                  <a:lnTo>
                    <a:pt x="0" y="131535"/>
                  </a:lnTo>
                  <a:lnTo>
                    <a:pt x="10336" y="182734"/>
                  </a:lnTo>
                  <a:lnTo>
                    <a:pt x="38525" y="224544"/>
                  </a:lnTo>
                  <a:lnTo>
                    <a:pt x="80335" y="252732"/>
                  </a:lnTo>
                  <a:lnTo>
                    <a:pt x="131533" y="263069"/>
                  </a:lnTo>
                  <a:lnTo>
                    <a:pt x="182732" y="252732"/>
                  </a:lnTo>
                  <a:lnTo>
                    <a:pt x="224542" y="224544"/>
                  </a:lnTo>
                  <a:lnTo>
                    <a:pt x="252731" y="182734"/>
                  </a:lnTo>
                  <a:lnTo>
                    <a:pt x="263067" y="131535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405507" y="1385162"/>
            <a:ext cx="11048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5" dirty="0">
                <a:latin typeface="Georgia"/>
                <a:cs typeface="Georgia"/>
              </a:rPr>
              <a:t>S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37282" y="1426392"/>
            <a:ext cx="2038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latin typeface="LM Roman 6"/>
                <a:cs typeface="LM Roman 6"/>
              </a:rPr>
              <a:t>SAT</a:t>
            </a:r>
            <a:endParaRPr sz="600">
              <a:latin typeface="LM Roman 6"/>
              <a:cs typeface="LM Roman 6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608086" y="1982455"/>
            <a:ext cx="273685" cy="273685"/>
            <a:chOff x="1608086" y="1982455"/>
            <a:chExt cx="273685" cy="273685"/>
          </a:xfrm>
        </p:grpSpPr>
        <p:sp>
          <p:nvSpPr>
            <p:cNvPr id="23" name="object 23"/>
            <p:cNvSpPr/>
            <p:nvPr/>
          </p:nvSpPr>
          <p:spPr>
            <a:xfrm>
              <a:off x="1613166" y="1987535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131533" y="0"/>
                  </a:moveTo>
                  <a:lnTo>
                    <a:pt x="80335" y="10336"/>
                  </a:lnTo>
                  <a:lnTo>
                    <a:pt x="38525" y="38524"/>
                  </a:lnTo>
                  <a:lnTo>
                    <a:pt x="10336" y="80334"/>
                  </a:lnTo>
                  <a:lnTo>
                    <a:pt x="0" y="131533"/>
                  </a:lnTo>
                  <a:lnTo>
                    <a:pt x="10336" y="182733"/>
                  </a:lnTo>
                  <a:lnTo>
                    <a:pt x="38525" y="224542"/>
                  </a:lnTo>
                  <a:lnTo>
                    <a:pt x="80335" y="252731"/>
                  </a:lnTo>
                  <a:lnTo>
                    <a:pt x="131533" y="263067"/>
                  </a:lnTo>
                  <a:lnTo>
                    <a:pt x="182732" y="252731"/>
                  </a:lnTo>
                  <a:lnTo>
                    <a:pt x="224542" y="224542"/>
                  </a:lnTo>
                  <a:lnTo>
                    <a:pt x="252731" y="182733"/>
                  </a:lnTo>
                  <a:lnTo>
                    <a:pt x="263067" y="131533"/>
                  </a:lnTo>
                  <a:lnTo>
                    <a:pt x="252731" y="80334"/>
                  </a:lnTo>
                  <a:lnTo>
                    <a:pt x="224542" y="38524"/>
                  </a:lnTo>
                  <a:lnTo>
                    <a:pt x="182732" y="10336"/>
                  </a:lnTo>
                  <a:lnTo>
                    <a:pt x="131533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13166" y="1987535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263067" y="131533"/>
                  </a:moveTo>
                  <a:lnTo>
                    <a:pt x="252731" y="80334"/>
                  </a:lnTo>
                  <a:lnTo>
                    <a:pt x="224542" y="38524"/>
                  </a:lnTo>
                  <a:lnTo>
                    <a:pt x="182732" y="10336"/>
                  </a:lnTo>
                  <a:lnTo>
                    <a:pt x="131533" y="0"/>
                  </a:lnTo>
                  <a:lnTo>
                    <a:pt x="80335" y="10336"/>
                  </a:lnTo>
                  <a:lnTo>
                    <a:pt x="38525" y="38524"/>
                  </a:lnTo>
                  <a:lnTo>
                    <a:pt x="10336" y="80334"/>
                  </a:lnTo>
                  <a:lnTo>
                    <a:pt x="0" y="131533"/>
                  </a:lnTo>
                  <a:lnTo>
                    <a:pt x="10336" y="182733"/>
                  </a:lnTo>
                  <a:lnTo>
                    <a:pt x="38525" y="224542"/>
                  </a:lnTo>
                  <a:lnTo>
                    <a:pt x="80335" y="252731"/>
                  </a:lnTo>
                  <a:lnTo>
                    <a:pt x="131533" y="263067"/>
                  </a:lnTo>
                  <a:lnTo>
                    <a:pt x="182732" y="252731"/>
                  </a:lnTo>
                  <a:lnTo>
                    <a:pt x="224542" y="224542"/>
                  </a:lnTo>
                  <a:lnTo>
                    <a:pt x="252731" y="182733"/>
                  </a:lnTo>
                  <a:lnTo>
                    <a:pt x="263067" y="131533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684832" y="2015158"/>
            <a:ext cx="12001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20" dirty="0">
                <a:latin typeface="Georgia"/>
                <a:cs typeface="Georgia"/>
              </a:rPr>
              <a:t>L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96860" y="2056389"/>
            <a:ext cx="2755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latin typeface="LM Roman 6"/>
                <a:cs typeface="LM Roman 6"/>
              </a:rPr>
              <a:t>Letter</a:t>
            </a:r>
            <a:endParaRPr sz="600">
              <a:latin typeface="LM Roman 6"/>
              <a:cs typeface="LM Roman 6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17052" y="790181"/>
            <a:ext cx="1897380" cy="1192530"/>
            <a:chOff x="517052" y="790181"/>
            <a:chExt cx="1897380" cy="1192530"/>
          </a:xfrm>
        </p:grpSpPr>
        <p:sp>
          <p:nvSpPr>
            <p:cNvPr id="28" name="object 28"/>
            <p:cNvSpPr/>
            <p:nvPr/>
          </p:nvSpPr>
          <p:spPr>
            <a:xfrm>
              <a:off x="1465745" y="1070622"/>
              <a:ext cx="190500" cy="285750"/>
            </a:xfrm>
            <a:custGeom>
              <a:avLst/>
              <a:gdLst/>
              <a:ahLst/>
              <a:cxnLst/>
              <a:rect l="l" t="t" r="r" b="b"/>
              <a:pathLst>
                <a:path w="190500" h="285750">
                  <a:moveTo>
                    <a:pt x="0" y="0"/>
                  </a:moveTo>
                  <a:lnTo>
                    <a:pt x="190271" y="285422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83872" y="1289704"/>
              <a:ext cx="107757" cy="82879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833384" y="1056805"/>
              <a:ext cx="200025" cy="299720"/>
            </a:xfrm>
            <a:custGeom>
              <a:avLst/>
              <a:gdLst/>
              <a:ahLst/>
              <a:cxnLst/>
              <a:rect l="l" t="t" r="r" b="b"/>
              <a:pathLst>
                <a:path w="200025" h="299719">
                  <a:moveTo>
                    <a:pt x="199491" y="0"/>
                  </a:moveTo>
                  <a:lnTo>
                    <a:pt x="0" y="299239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97770" y="1289705"/>
              <a:ext cx="107757" cy="82877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2176538" y="1056805"/>
              <a:ext cx="202565" cy="303530"/>
            </a:xfrm>
            <a:custGeom>
              <a:avLst/>
              <a:gdLst/>
              <a:ahLst/>
              <a:cxnLst/>
              <a:rect l="l" t="t" r="r" b="b"/>
              <a:pathLst>
                <a:path w="202564" h="303530">
                  <a:moveTo>
                    <a:pt x="0" y="0"/>
                  </a:moveTo>
                  <a:lnTo>
                    <a:pt x="202158" y="303232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06540" y="1293697"/>
              <a:ext cx="107757" cy="82879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744700" y="1630442"/>
              <a:ext cx="0" cy="334645"/>
            </a:xfrm>
            <a:custGeom>
              <a:avLst/>
              <a:gdLst/>
              <a:ahLst/>
              <a:cxnLst/>
              <a:rect l="l" t="t" r="r" b="b"/>
              <a:pathLst>
                <a:path h="334644">
                  <a:moveTo>
                    <a:pt x="0" y="0"/>
                  </a:moveTo>
                  <a:lnTo>
                    <a:pt x="0" y="334031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690960" y="1931630"/>
              <a:ext cx="107950" cy="41910"/>
            </a:xfrm>
            <a:custGeom>
              <a:avLst/>
              <a:gdLst/>
              <a:ahLst/>
              <a:cxnLst/>
              <a:rect l="l" t="t" r="r" b="b"/>
              <a:pathLst>
                <a:path w="107950" h="41910">
                  <a:moveTo>
                    <a:pt x="107479" y="0"/>
                  </a:moveTo>
                  <a:lnTo>
                    <a:pt x="86361" y="7349"/>
                  </a:lnTo>
                  <a:lnTo>
                    <a:pt x="70869" y="17352"/>
                  </a:lnTo>
                  <a:lnTo>
                    <a:pt x="60247" y="29140"/>
                  </a:lnTo>
                  <a:lnTo>
                    <a:pt x="53739" y="41844"/>
                  </a:lnTo>
                  <a:lnTo>
                    <a:pt x="47232" y="29140"/>
                  </a:lnTo>
                  <a:lnTo>
                    <a:pt x="36610" y="17352"/>
                  </a:lnTo>
                  <a:lnTo>
                    <a:pt x="21118" y="7349"/>
                  </a:lnTo>
                  <a:lnTo>
                    <a:pt x="0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19592" y="792721"/>
              <a:ext cx="719455" cy="313055"/>
            </a:xfrm>
            <a:custGeom>
              <a:avLst/>
              <a:gdLst/>
              <a:ahLst/>
              <a:cxnLst/>
              <a:rect l="l" t="t" r="r" b="b"/>
              <a:pathLst>
                <a:path w="719455" h="313055">
                  <a:moveTo>
                    <a:pt x="650195" y="201333"/>
                  </a:moveTo>
                  <a:lnTo>
                    <a:pt x="719444" y="156337"/>
                  </a:lnTo>
                  <a:lnTo>
                    <a:pt x="650195" y="111328"/>
                  </a:lnTo>
                  <a:lnTo>
                    <a:pt x="650195" y="0"/>
                  </a:lnTo>
                  <a:lnTo>
                    <a:pt x="0" y="0"/>
                  </a:lnTo>
                  <a:lnTo>
                    <a:pt x="0" y="312674"/>
                  </a:lnTo>
                  <a:lnTo>
                    <a:pt x="650195" y="312674"/>
                  </a:lnTo>
                  <a:lnTo>
                    <a:pt x="650195" y="201333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565759" y="838911"/>
          <a:ext cx="552450" cy="2146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225"/>
                <a:gridCol w="276225"/>
              </a:tblGrid>
              <a:tr h="121285"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sz="900" i="1" spc="-37" baseline="-23148" dirty="0">
                          <a:latin typeface="Georgia"/>
                          <a:cs typeface="Georgia"/>
                        </a:rPr>
                        <a:t>d</a:t>
                      </a:r>
                      <a:r>
                        <a:rPr sz="500" spc="-25" dirty="0">
                          <a:latin typeface="LM Roman 5"/>
                          <a:cs typeface="LM Roman 5"/>
                        </a:rPr>
                        <a:t>0</a:t>
                      </a:r>
                      <a:endParaRPr sz="500">
                        <a:latin typeface="LM Roman 5"/>
                        <a:cs typeface="LM Roman 5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sz="900" i="1" spc="-37" baseline="-23148" dirty="0">
                          <a:latin typeface="Georgia"/>
                          <a:cs typeface="Georgia"/>
                        </a:rPr>
                        <a:t>d</a:t>
                      </a:r>
                      <a:r>
                        <a:rPr sz="500" spc="-25" dirty="0">
                          <a:latin typeface="LM Roman 5"/>
                          <a:cs typeface="LM Roman 5"/>
                        </a:rPr>
                        <a:t>1</a:t>
                      </a:r>
                      <a:endParaRPr sz="500">
                        <a:latin typeface="LM Roman 5"/>
                        <a:cs typeface="LM Roman 5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3345">
                <a:tc>
                  <a:txBody>
                    <a:bodyPr/>
                    <a:lstStyle/>
                    <a:p>
                      <a:pPr algn="ctr">
                        <a:lnSpc>
                          <a:spcPts val="630"/>
                        </a:lnSpc>
                      </a:pPr>
                      <a:r>
                        <a:rPr sz="600" spc="-25" dirty="0">
                          <a:latin typeface="LM Roman 6"/>
                          <a:cs typeface="LM Roman 6"/>
                        </a:rPr>
                        <a:t>0.6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30"/>
                        </a:lnSpc>
                      </a:pPr>
                      <a:r>
                        <a:rPr sz="600" spc="-25" dirty="0">
                          <a:latin typeface="LM Roman 6"/>
                          <a:cs typeface="LM Roman 6"/>
                        </a:rPr>
                        <a:t>0.4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8" name="object 38"/>
          <p:cNvSpPr/>
          <p:nvPr/>
        </p:nvSpPr>
        <p:spPr>
          <a:xfrm>
            <a:off x="1779612" y="432714"/>
            <a:ext cx="650240" cy="387350"/>
          </a:xfrm>
          <a:custGeom>
            <a:avLst/>
            <a:gdLst/>
            <a:ahLst/>
            <a:cxnLst/>
            <a:rect l="l" t="t" r="r" b="b"/>
            <a:pathLst>
              <a:path w="650239" h="387350">
                <a:moveTo>
                  <a:pt x="280098" y="312674"/>
                </a:moveTo>
                <a:lnTo>
                  <a:pt x="325094" y="387248"/>
                </a:lnTo>
                <a:lnTo>
                  <a:pt x="370090" y="312674"/>
                </a:lnTo>
                <a:lnTo>
                  <a:pt x="650189" y="312674"/>
                </a:lnTo>
                <a:lnTo>
                  <a:pt x="650189" y="0"/>
                </a:lnTo>
                <a:lnTo>
                  <a:pt x="0" y="0"/>
                </a:lnTo>
                <a:lnTo>
                  <a:pt x="0" y="312674"/>
                </a:lnTo>
                <a:lnTo>
                  <a:pt x="280098" y="312674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1825764" y="478916"/>
          <a:ext cx="552450" cy="2146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225"/>
                <a:gridCol w="276225"/>
              </a:tblGrid>
              <a:tr h="121285"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sz="900" i="1" spc="-37" baseline="-23148" dirty="0">
                          <a:latin typeface="Georgia"/>
                          <a:cs typeface="Georgia"/>
                        </a:rPr>
                        <a:t>i</a:t>
                      </a:r>
                      <a:r>
                        <a:rPr sz="500" spc="-25" dirty="0">
                          <a:latin typeface="LM Roman 5"/>
                          <a:cs typeface="LM Roman 5"/>
                        </a:rPr>
                        <a:t>0</a:t>
                      </a:r>
                      <a:endParaRPr sz="500">
                        <a:latin typeface="LM Roman 5"/>
                        <a:cs typeface="LM Roman 5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sz="900" i="1" spc="-37" baseline="-23148" dirty="0">
                          <a:latin typeface="Georgia"/>
                          <a:cs typeface="Georgia"/>
                        </a:rPr>
                        <a:t>i</a:t>
                      </a:r>
                      <a:r>
                        <a:rPr sz="500" spc="-25" dirty="0">
                          <a:latin typeface="LM Roman 5"/>
                          <a:cs typeface="LM Roman 5"/>
                        </a:rPr>
                        <a:t>1</a:t>
                      </a:r>
                      <a:endParaRPr sz="500">
                        <a:latin typeface="LM Roman 5"/>
                        <a:cs typeface="LM Roman 5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3345">
                <a:tc>
                  <a:txBody>
                    <a:bodyPr/>
                    <a:lstStyle/>
                    <a:p>
                      <a:pPr algn="ctr">
                        <a:lnSpc>
                          <a:spcPts val="630"/>
                        </a:lnSpc>
                      </a:pPr>
                      <a:r>
                        <a:rPr sz="600" spc="-25" dirty="0">
                          <a:latin typeface="LM Roman 6"/>
                          <a:cs typeface="LM Roman 6"/>
                        </a:rPr>
                        <a:t>0.7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30"/>
                        </a:lnSpc>
                      </a:pPr>
                      <a:r>
                        <a:rPr sz="600" spc="-25" dirty="0">
                          <a:latin typeface="LM Roman 6"/>
                          <a:cs typeface="LM Roman 6"/>
                        </a:rPr>
                        <a:t>0.3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0" name="object 40"/>
          <p:cNvSpPr/>
          <p:nvPr/>
        </p:nvSpPr>
        <p:spPr>
          <a:xfrm>
            <a:off x="93320" y="1279022"/>
            <a:ext cx="1510030" cy="636270"/>
          </a:xfrm>
          <a:custGeom>
            <a:avLst/>
            <a:gdLst/>
            <a:ahLst/>
            <a:cxnLst/>
            <a:rect l="l" t="t" r="r" b="b"/>
            <a:pathLst>
              <a:path w="1510030" h="636269">
                <a:moveTo>
                  <a:pt x="1430729" y="265871"/>
                </a:moveTo>
                <a:lnTo>
                  <a:pt x="1510003" y="210040"/>
                </a:lnTo>
                <a:lnTo>
                  <a:pt x="1430729" y="175870"/>
                </a:lnTo>
                <a:lnTo>
                  <a:pt x="1430729" y="0"/>
                </a:lnTo>
                <a:lnTo>
                  <a:pt x="0" y="0"/>
                </a:lnTo>
                <a:lnTo>
                  <a:pt x="0" y="636084"/>
                </a:lnTo>
                <a:lnTo>
                  <a:pt x="1430729" y="636084"/>
                </a:lnTo>
                <a:lnTo>
                  <a:pt x="1430729" y="265871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1" name="object 41"/>
          <p:cNvGraphicFramePr>
            <a:graphicFrameLocks noGrp="1"/>
          </p:cNvGraphicFramePr>
          <p:nvPr/>
        </p:nvGraphicFramePr>
        <p:xfrm>
          <a:off x="139496" y="1325206"/>
          <a:ext cx="1334770" cy="5378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125"/>
                <a:gridCol w="323215"/>
                <a:gridCol w="323215"/>
                <a:gridCol w="323215"/>
              </a:tblGrid>
              <a:tr h="1212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sz="900" i="1" spc="-37" baseline="-23148" dirty="0">
                          <a:latin typeface="Georgia"/>
                          <a:cs typeface="Georgia"/>
                        </a:rPr>
                        <a:t>g</a:t>
                      </a:r>
                      <a:r>
                        <a:rPr sz="500" spc="-25" dirty="0">
                          <a:latin typeface="LM Roman 5"/>
                          <a:cs typeface="LM Roman 5"/>
                        </a:rPr>
                        <a:t>1</a:t>
                      </a:r>
                      <a:endParaRPr sz="500">
                        <a:latin typeface="LM Roman 5"/>
                        <a:cs typeface="LM Roman 5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sz="900" i="1" spc="-37" baseline="-23148" dirty="0">
                          <a:latin typeface="Georgia"/>
                          <a:cs typeface="Georgia"/>
                        </a:rPr>
                        <a:t>g</a:t>
                      </a:r>
                      <a:r>
                        <a:rPr sz="500" spc="-25" dirty="0">
                          <a:latin typeface="LM Roman 5"/>
                          <a:cs typeface="LM Roman 5"/>
                        </a:rPr>
                        <a:t>2</a:t>
                      </a:r>
                      <a:endParaRPr sz="500">
                        <a:latin typeface="LM Roman 5"/>
                        <a:cs typeface="LM Roman 5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sz="900" i="1" spc="-37" baseline="-23148" dirty="0">
                          <a:latin typeface="Georgia"/>
                          <a:cs typeface="Georgia"/>
                        </a:rPr>
                        <a:t>g</a:t>
                      </a:r>
                      <a:r>
                        <a:rPr sz="500" spc="-25" dirty="0">
                          <a:latin typeface="LM Roman 5"/>
                          <a:cs typeface="LM Roman 5"/>
                        </a:rPr>
                        <a:t>3</a:t>
                      </a:r>
                      <a:endParaRPr sz="500">
                        <a:latin typeface="LM Roman 5"/>
                        <a:cs typeface="LM Roman 5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139"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i="1" spc="30" dirty="0">
                          <a:latin typeface="Georgia"/>
                          <a:cs typeface="Georgia"/>
                        </a:rPr>
                        <a:t>i</a:t>
                      </a:r>
                      <a:r>
                        <a:rPr sz="750" spc="44" baseline="27777" dirty="0">
                          <a:latin typeface="LM Roman 5"/>
                          <a:cs typeface="LM Roman 5"/>
                        </a:rPr>
                        <a:t>0</a:t>
                      </a:r>
                      <a:r>
                        <a:rPr sz="750" spc="-240" baseline="27777" dirty="0">
                          <a:latin typeface="LM Roman 5"/>
                          <a:cs typeface="LM Roman 5"/>
                        </a:rPr>
                        <a:t> </a:t>
                      </a:r>
                      <a:r>
                        <a:rPr sz="600" spc="-25" dirty="0">
                          <a:latin typeface="LM Roman 6"/>
                          <a:cs typeface="LM Roman 6"/>
                        </a:rPr>
                        <a:t>,</a:t>
                      </a:r>
                      <a:r>
                        <a:rPr sz="600" i="1" spc="-25" dirty="0">
                          <a:latin typeface="Georgia"/>
                          <a:cs typeface="Georgia"/>
                        </a:rPr>
                        <a:t>d</a:t>
                      </a:r>
                      <a:r>
                        <a:rPr sz="750" spc="-37" baseline="27777" dirty="0">
                          <a:latin typeface="LM Roman 5"/>
                          <a:cs typeface="LM Roman 5"/>
                        </a:rPr>
                        <a:t>0</a:t>
                      </a:r>
                      <a:endParaRPr sz="750" baseline="27777">
                        <a:latin typeface="LM Roman 5"/>
                        <a:cs typeface="LM Roman 5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5" dirty="0">
                          <a:latin typeface="LM Roman 6"/>
                          <a:cs typeface="LM Roman 6"/>
                        </a:rPr>
                        <a:t>0.3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5" dirty="0">
                          <a:latin typeface="LM Roman 6"/>
                          <a:cs typeface="LM Roman 6"/>
                        </a:rPr>
                        <a:t>0.4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5" dirty="0">
                          <a:latin typeface="LM Roman 6"/>
                          <a:cs typeface="LM Roman 6"/>
                        </a:rPr>
                        <a:t>0.3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139"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i="1" spc="30" dirty="0">
                          <a:latin typeface="Georgia"/>
                          <a:cs typeface="Georgia"/>
                        </a:rPr>
                        <a:t>i</a:t>
                      </a:r>
                      <a:r>
                        <a:rPr sz="750" spc="44" baseline="27777" dirty="0">
                          <a:latin typeface="LM Roman 5"/>
                          <a:cs typeface="LM Roman 5"/>
                        </a:rPr>
                        <a:t>0</a:t>
                      </a:r>
                      <a:r>
                        <a:rPr sz="750" spc="-240" baseline="27777" dirty="0">
                          <a:latin typeface="LM Roman 5"/>
                          <a:cs typeface="LM Roman 5"/>
                        </a:rPr>
                        <a:t> </a:t>
                      </a:r>
                      <a:r>
                        <a:rPr sz="600" spc="-25" dirty="0">
                          <a:latin typeface="LM Roman 6"/>
                          <a:cs typeface="LM Roman 6"/>
                        </a:rPr>
                        <a:t>,</a:t>
                      </a:r>
                      <a:r>
                        <a:rPr sz="600" i="1" spc="-25" dirty="0">
                          <a:latin typeface="Georgia"/>
                          <a:cs typeface="Georgia"/>
                        </a:rPr>
                        <a:t>d</a:t>
                      </a:r>
                      <a:r>
                        <a:rPr sz="750" spc="-37" baseline="27777" dirty="0">
                          <a:latin typeface="LM Roman 5"/>
                          <a:cs typeface="LM Roman 5"/>
                        </a:rPr>
                        <a:t>1</a:t>
                      </a:r>
                      <a:endParaRPr sz="750" baseline="27777">
                        <a:latin typeface="LM Roman 5"/>
                        <a:cs typeface="LM Roman 5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0" dirty="0">
                          <a:latin typeface="LM Roman 6"/>
                          <a:cs typeface="LM Roman 6"/>
                        </a:rPr>
                        <a:t>0.05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0" dirty="0">
                          <a:latin typeface="LM Roman 6"/>
                          <a:cs typeface="LM Roman 6"/>
                        </a:rPr>
                        <a:t>0.25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5" dirty="0">
                          <a:latin typeface="LM Roman 6"/>
                          <a:cs typeface="LM Roman 6"/>
                        </a:rPr>
                        <a:t>0.7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139"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i="1" spc="30" dirty="0">
                          <a:latin typeface="Georgia"/>
                          <a:cs typeface="Georgia"/>
                        </a:rPr>
                        <a:t>i</a:t>
                      </a:r>
                      <a:r>
                        <a:rPr sz="750" spc="44" baseline="27777" dirty="0">
                          <a:latin typeface="LM Roman 5"/>
                          <a:cs typeface="LM Roman 5"/>
                        </a:rPr>
                        <a:t>1</a:t>
                      </a:r>
                      <a:r>
                        <a:rPr sz="750" spc="-240" baseline="27777" dirty="0">
                          <a:latin typeface="LM Roman 5"/>
                          <a:cs typeface="LM Roman 5"/>
                        </a:rPr>
                        <a:t> </a:t>
                      </a:r>
                      <a:r>
                        <a:rPr sz="600" spc="-25" dirty="0">
                          <a:latin typeface="LM Roman 6"/>
                          <a:cs typeface="LM Roman 6"/>
                        </a:rPr>
                        <a:t>,</a:t>
                      </a:r>
                      <a:r>
                        <a:rPr sz="600" i="1" spc="-25" dirty="0">
                          <a:latin typeface="Georgia"/>
                          <a:cs typeface="Georgia"/>
                        </a:rPr>
                        <a:t>d</a:t>
                      </a:r>
                      <a:r>
                        <a:rPr sz="750" spc="-37" baseline="27777" dirty="0">
                          <a:latin typeface="LM Roman 5"/>
                          <a:cs typeface="LM Roman 5"/>
                        </a:rPr>
                        <a:t>0</a:t>
                      </a:r>
                      <a:endParaRPr sz="750" baseline="27777">
                        <a:latin typeface="LM Roman 5"/>
                        <a:cs typeface="LM Roman 5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5" dirty="0">
                          <a:latin typeface="LM Roman 6"/>
                          <a:cs typeface="LM Roman 6"/>
                        </a:rPr>
                        <a:t>0.9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0" dirty="0">
                          <a:latin typeface="LM Roman 6"/>
                          <a:cs typeface="LM Roman 6"/>
                        </a:rPr>
                        <a:t>0.08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0" dirty="0">
                          <a:latin typeface="LM Roman 6"/>
                          <a:cs typeface="LM Roman 6"/>
                        </a:rPr>
                        <a:t>0.02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139"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i="1" spc="30" dirty="0">
                          <a:latin typeface="Georgia"/>
                          <a:cs typeface="Georgia"/>
                        </a:rPr>
                        <a:t>i</a:t>
                      </a:r>
                      <a:r>
                        <a:rPr sz="750" spc="44" baseline="27777" dirty="0">
                          <a:latin typeface="LM Roman 5"/>
                          <a:cs typeface="LM Roman 5"/>
                        </a:rPr>
                        <a:t>1</a:t>
                      </a:r>
                      <a:r>
                        <a:rPr sz="750" spc="-240" baseline="27777" dirty="0">
                          <a:latin typeface="LM Roman 5"/>
                          <a:cs typeface="LM Roman 5"/>
                        </a:rPr>
                        <a:t> </a:t>
                      </a:r>
                      <a:r>
                        <a:rPr sz="600" spc="-25" dirty="0">
                          <a:latin typeface="LM Roman 6"/>
                          <a:cs typeface="LM Roman 6"/>
                        </a:rPr>
                        <a:t>,</a:t>
                      </a:r>
                      <a:r>
                        <a:rPr sz="600" i="1" spc="-25" dirty="0">
                          <a:latin typeface="Georgia"/>
                          <a:cs typeface="Georgia"/>
                        </a:rPr>
                        <a:t>d</a:t>
                      </a:r>
                      <a:r>
                        <a:rPr sz="750" spc="-37" baseline="27777" dirty="0">
                          <a:latin typeface="LM Roman 5"/>
                          <a:cs typeface="LM Roman 5"/>
                        </a:rPr>
                        <a:t>1</a:t>
                      </a:r>
                      <a:endParaRPr sz="750" baseline="27777">
                        <a:latin typeface="LM Roman 5"/>
                        <a:cs typeface="LM Roman 5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5" dirty="0">
                          <a:latin typeface="LM Roman 6"/>
                          <a:cs typeface="LM Roman 6"/>
                        </a:rPr>
                        <a:t>0.5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5" dirty="0">
                          <a:latin typeface="LM Roman 6"/>
                          <a:cs typeface="LM Roman 6"/>
                        </a:rPr>
                        <a:t>0.3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5" dirty="0">
                          <a:latin typeface="LM Roman 6"/>
                          <a:cs typeface="LM Roman 6"/>
                        </a:rPr>
                        <a:t>0.2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2" name="object 42"/>
          <p:cNvSpPr/>
          <p:nvPr/>
        </p:nvSpPr>
        <p:spPr>
          <a:xfrm>
            <a:off x="1973173" y="1625658"/>
            <a:ext cx="983615" cy="509270"/>
          </a:xfrm>
          <a:custGeom>
            <a:avLst/>
            <a:gdLst/>
            <a:ahLst/>
            <a:cxnLst/>
            <a:rect l="l" t="t" r="r" b="b"/>
            <a:pathLst>
              <a:path w="983614" h="509269">
                <a:moveTo>
                  <a:pt x="536536" y="81624"/>
                </a:moveTo>
                <a:lnTo>
                  <a:pt x="491540" y="0"/>
                </a:lnTo>
                <a:lnTo>
                  <a:pt x="446531" y="81624"/>
                </a:lnTo>
                <a:lnTo>
                  <a:pt x="0" y="81624"/>
                </a:lnTo>
                <a:lnTo>
                  <a:pt x="0" y="509191"/>
                </a:lnTo>
                <a:lnTo>
                  <a:pt x="983081" y="509191"/>
                </a:lnTo>
                <a:lnTo>
                  <a:pt x="983081" y="81624"/>
                </a:lnTo>
                <a:lnTo>
                  <a:pt x="536536" y="81624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3" name="object 43"/>
          <p:cNvGraphicFramePr>
            <a:graphicFrameLocks noGrp="1"/>
          </p:cNvGraphicFramePr>
          <p:nvPr/>
        </p:nvGraphicFramePr>
        <p:xfrm>
          <a:off x="2019325" y="1753463"/>
          <a:ext cx="885188" cy="3295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029"/>
                <a:gridCol w="322580"/>
                <a:gridCol w="322579"/>
              </a:tblGrid>
              <a:tr h="1212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sz="900" i="1" spc="-37" baseline="-23148" dirty="0">
                          <a:latin typeface="Georgia"/>
                          <a:cs typeface="Georgia"/>
                        </a:rPr>
                        <a:t>s</a:t>
                      </a:r>
                      <a:r>
                        <a:rPr sz="500" spc="-25" dirty="0">
                          <a:latin typeface="LM Roman 5"/>
                          <a:cs typeface="LM Roman 5"/>
                        </a:rPr>
                        <a:t>0</a:t>
                      </a:r>
                      <a:endParaRPr sz="500">
                        <a:latin typeface="LM Roman 5"/>
                        <a:cs typeface="LM Roman 5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sz="900" i="1" spc="-37" baseline="-23148" dirty="0">
                          <a:latin typeface="Georgia"/>
                          <a:cs typeface="Georgia"/>
                        </a:rPr>
                        <a:t>s</a:t>
                      </a:r>
                      <a:r>
                        <a:rPr sz="500" spc="-25" dirty="0">
                          <a:latin typeface="LM Roman 5"/>
                          <a:cs typeface="LM Roman 5"/>
                        </a:rPr>
                        <a:t>1</a:t>
                      </a:r>
                      <a:endParaRPr sz="500">
                        <a:latin typeface="LM Roman 5"/>
                        <a:cs typeface="LM Roman 5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139">
                <a:tc>
                  <a:txBody>
                    <a:bodyPr/>
                    <a:lstStyle/>
                    <a:p>
                      <a:pPr algn="ctr">
                        <a:lnSpc>
                          <a:spcPts val="459"/>
                        </a:lnSpc>
                      </a:pPr>
                      <a:r>
                        <a:rPr sz="900" i="1" spc="-37" baseline="-23148" dirty="0">
                          <a:latin typeface="Georgia"/>
                          <a:cs typeface="Georgia"/>
                        </a:rPr>
                        <a:t>i</a:t>
                      </a:r>
                      <a:r>
                        <a:rPr sz="500" spc="-25" dirty="0">
                          <a:latin typeface="LM Roman 5"/>
                          <a:cs typeface="LM Roman 5"/>
                        </a:rPr>
                        <a:t>0</a:t>
                      </a:r>
                      <a:endParaRPr sz="500">
                        <a:latin typeface="LM Roman 5"/>
                        <a:cs typeface="LM Roman 5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0" dirty="0">
                          <a:latin typeface="LM Roman 6"/>
                          <a:cs typeface="LM Roman 6"/>
                        </a:rPr>
                        <a:t>0.95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0" dirty="0">
                          <a:latin typeface="LM Roman 6"/>
                          <a:cs typeface="LM Roman 6"/>
                        </a:rPr>
                        <a:t>0.05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139">
                <a:tc>
                  <a:txBody>
                    <a:bodyPr/>
                    <a:lstStyle/>
                    <a:p>
                      <a:pPr algn="ctr">
                        <a:lnSpc>
                          <a:spcPts val="459"/>
                        </a:lnSpc>
                      </a:pPr>
                      <a:r>
                        <a:rPr sz="900" i="1" spc="-37" baseline="-23148" dirty="0">
                          <a:latin typeface="Georgia"/>
                          <a:cs typeface="Georgia"/>
                        </a:rPr>
                        <a:t>i</a:t>
                      </a:r>
                      <a:r>
                        <a:rPr sz="500" spc="-25" dirty="0">
                          <a:latin typeface="LM Roman 5"/>
                          <a:cs typeface="LM Roman 5"/>
                        </a:rPr>
                        <a:t>1</a:t>
                      </a:r>
                      <a:endParaRPr sz="500">
                        <a:latin typeface="LM Roman 5"/>
                        <a:cs typeface="LM Roman 5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5" dirty="0">
                          <a:latin typeface="LM Roman 6"/>
                          <a:cs typeface="LM Roman 6"/>
                        </a:rPr>
                        <a:t>0.2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5" dirty="0">
                          <a:latin typeface="LM Roman 6"/>
                          <a:cs typeface="LM Roman 6"/>
                        </a:rPr>
                        <a:t>0.8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4" name="object 44"/>
          <p:cNvSpPr/>
          <p:nvPr/>
        </p:nvSpPr>
        <p:spPr>
          <a:xfrm>
            <a:off x="1245641" y="2255665"/>
            <a:ext cx="998219" cy="579755"/>
          </a:xfrm>
          <a:custGeom>
            <a:avLst/>
            <a:gdLst/>
            <a:ahLst/>
            <a:cxnLst/>
            <a:rect l="l" t="t" r="r" b="b"/>
            <a:pathLst>
              <a:path w="998219" h="579755">
                <a:moveTo>
                  <a:pt x="544055" y="47496"/>
                </a:moveTo>
                <a:lnTo>
                  <a:pt x="499059" y="0"/>
                </a:lnTo>
                <a:lnTo>
                  <a:pt x="454063" y="47496"/>
                </a:lnTo>
                <a:lnTo>
                  <a:pt x="0" y="47496"/>
                </a:lnTo>
                <a:lnTo>
                  <a:pt x="0" y="579321"/>
                </a:lnTo>
                <a:lnTo>
                  <a:pt x="998118" y="579321"/>
                </a:lnTo>
                <a:lnTo>
                  <a:pt x="998118" y="47496"/>
                </a:lnTo>
                <a:lnTo>
                  <a:pt x="544055" y="4749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5" name="object 45"/>
          <p:cNvGraphicFramePr>
            <a:graphicFrameLocks noGrp="1"/>
          </p:cNvGraphicFramePr>
          <p:nvPr/>
        </p:nvGraphicFramePr>
        <p:xfrm>
          <a:off x="1291805" y="2349334"/>
          <a:ext cx="901699" cy="4337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270"/>
                <a:gridCol w="323214"/>
                <a:gridCol w="323215"/>
              </a:tblGrid>
              <a:tr h="1212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sz="900" i="1" spc="-37" baseline="-23148" dirty="0">
                          <a:latin typeface="Georgia"/>
                          <a:cs typeface="Georgia"/>
                        </a:rPr>
                        <a:t>l</a:t>
                      </a:r>
                      <a:r>
                        <a:rPr sz="500" spc="-25" dirty="0">
                          <a:latin typeface="LM Roman 5"/>
                          <a:cs typeface="LM Roman 5"/>
                        </a:rPr>
                        <a:t>0</a:t>
                      </a:r>
                      <a:endParaRPr sz="500">
                        <a:latin typeface="LM Roman 5"/>
                        <a:cs typeface="LM Roman 5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sz="900" i="1" spc="-37" baseline="-23148" dirty="0">
                          <a:latin typeface="Georgia"/>
                          <a:cs typeface="Georgia"/>
                        </a:rPr>
                        <a:t>l</a:t>
                      </a:r>
                      <a:r>
                        <a:rPr sz="500" spc="-25" dirty="0">
                          <a:latin typeface="LM Roman 5"/>
                          <a:cs typeface="LM Roman 5"/>
                        </a:rPr>
                        <a:t>1</a:t>
                      </a:r>
                      <a:endParaRPr sz="500">
                        <a:latin typeface="LM Roman 5"/>
                        <a:cs typeface="LM Roman 5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139">
                <a:tc>
                  <a:txBody>
                    <a:bodyPr/>
                    <a:lstStyle/>
                    <a:p>
                      <a:pPr algn="ctr">
                        <a:lnSpc>
                          <a:spcPts val="459"/>
                        </a:lnSpc>
                      </a:pPr>
                      <a:r>
                        <a:rPr sz="900" i="1" spc="-37" baseline="-23148" dirty="0">
                          <a:latin typeface="Georgia"/>
                          <a:cs typeface="Georgia"/>
                        </a:rPr>
                        <a:t>g</a:t>
                      </a:r>
                      <a:r>
                        <a:rPr sz="500" spc="-25" dirty="0">
                          <a:latin typeface="LM Roman 5"/>
                          <a:cs typeface="LM Roman 5"/>
                        </a:rPr>
                        <a:t>1</a:t>
                      </a:r>
                      <a:endParaRPr sz="500">
                        <a:latin typeface="LM Roman 5"/>
                        <a:cs typeface="LM Roman 5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5" dirty="0">
                          <a:latin typeface="LM Roman 6"/>
                          <a:cs typeface="LM Roman 6"/>
                        </a:rPr>
                        <a:t>0.1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5" dirty="0">
                          <a:latin typeface="LM Roman 6"/>
                          <a:cs typeface="LM Roman 6"/>
                        </a:rPr>
                        <a:t>0.9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139">
                <a:tc>
                  <a:txBody>
                    <a:bodyPr/>
                    <a:lstStyle/>
                    <a:p>
                      <a:pPr algn="ctr">
                        <a:lnSpc>
                          <a:spcPts val="459"/>
                        </a:lnSpc>
                      </a:pPr>
                      <a:r>
                        <a:rPr sz="900" i="1" spc="-37" baseline="-23148" dirty="0">
                          <a:latin typeface="Georgia"/>
                          <a:cs typeface="Georgia"/>
                        </a:rPr>
                        <a:t>g</a:t>
                      </a:r>
                      <a:r>
                        <a:rPr sz="500" spc="-25" dirty="0">
                          <a:latin typeface="LM Roman 5"/>
                          <a:cs typeface="LM Roman 5"/>
                        </a:rPr>
                        <a:t>2</a:t>
                      </a:r>
                      <a:endParaRPr sz="500">
                        <a:latin typeface="LM Roman 5"/>
                        <a:cs typeface="LM Roman 5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5" dirty="0">
                          <a:latin typeface="LM Roman 6"/>
                          <a:cs typeface="LM Roman 6"/>
                        </a:rPr>
                        <a:t>0.4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5" dirty="0">
                          <a:latin typeface="LM Roman 6"/>
                          <a:cs typeface="LM Roman 6"/>
                        </a:rPr>
                        <a:t>0.6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139">
                <a:tc>
                  <a:txBody>
                    <a:bodyPr/>
                    <a:lstStyle/>
                    <a:p>
                      <a:pPr algn="ctr">
                        <a:lnSpc>
                          <a:spcPts val="459"/>
                        </a:lnSpc>
                      </a:pPr>
                      <a:r>
                        <a:rPr sz="900" i="1" spc="-37" baseline="-23148" dirty="0">
                          <a:latin typeface="Georgia"/>
                          <a:cs typeface="Georgia"/>
                        </a:rPr>
                        <a:t>g</a:t>
                      </a:r>
                      <a:r>
                        <a:rPr sz="500" spc="-25" dirty="0">
                          <a:latin typeface="LM Roman 5"/>
                          <a:cs typeface="LM Roman 5"/>
                        </a:rPr>
                        <a:t>3</a:t>
                      </a:r>
                      <a:endParaRPr sz="500">
                        <a:latin typeface="LM Roman 5"/>
                        <a:cs typeface="LM Roman 5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0" dirty="0">
                          <a:latin typeface="LM Roman 6"/>
                          <a:cs typeface="LM Roman 6"/>
                        </a:rPr>
                        <a:t>0.99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0" dirty="0">
                          <a:latin typeface="LM Roman 6"/>
                          <a:cs typeface="LM Roman 6"/>
                        </a:rPr>
                        <a:t>0.01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46" name="object 4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44583" y="186321"/>
            <a:ext cx="63233" cy="63233"/>
          </a:xfrm>
          <a:prstGeom prst="rect">
            <a:avLst/>
          </a:prstGeom>
        </p:spPr>
      </p:pic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3264395" y="100849"/>
            <a:ext cx="226885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b="0" dirty="0">
                <a:latin typeface="LM Roman 10"/>
                <a:cs typeface="LM Roman 10"/>
              </a:rPr>
              <a:t>The</a:t>
            </a:r>
            <a:r>
              <a:rPr b="0" spc="25" dirty="0">
                <a:latin typeface="LM Roman 10"/>
                <a:cs typeface="LM Roman 10"/>
              </a:rPr>
              <a:t> </a:t>
            </a:r>
            <a:r>
              <a:rPr b="0" dirty="0">
                <a:latin typeface="LM Roman 10"/>
                <a:cs typeface="LM Roman 10"/>
              </a:rPr>
              <a:t>graph</a:t>
            </a:r>
            <a:r>
              <a:rPr b="0" spc="30" dirty="0">
                <a:latin typeface="LM Roman 10"/>
                <a:cs typeface="LM Roman 10"/>
              </a:rPr>
              <a:t> </a:t>
            </a:r>
            <a:r>
              <a:rPr b="0" dirty="0">
                <a:latin typeface="LM Roman 10"/>
                <a:cs typeface="LM Roman 10"/>
              </a:rPr>
              <a:t>gives</a:t>
            </a:r>
            <a:r>
              <a:rPr b="0" spc="30" dirty="0">
                <a:latin typeface="LM Roman 10"/>
                <a:cs typeface="LM Roman 10"/>
              </a:rPr>
              <a:t> </a:t>
            </a:r>
            <a:r>
              <a:rPr b="0" dirty="0">
                <a:latin typeface="LM Roman 10"/>
                <a:cs typeface="LM Roman 10"/>
              </a:rPr>
              <a:t>us</a:t>
            </a:r>
            <a:r>
              <a:rPr b="0" spc="25" dirty="0">
                <a:latin typeface="LM Roman 10"/>
                <a:cs typeface="LM Roman 10"/>
              </a:rPr>
              <a:t> </a:t>
            </a:r>
            <a:r>
              <a:rPr b="0" dirty="0">
                <a:latin typeface="LM Roman 10"/>
                <a:cs typeface="LM Roman 10"/>
              </a:rPr>
              <a:t>a</a:t>
            </a:r>
            <a:r>
              <a:rPr b="0" spc="30" dirty="0">
                <a:latin typeface="LM Roman 10"/>
                <a:cs typeface="LM Roman 10"/>
              </a:rPr>
              <a:t> </a:t>
            </a:r>
            <a:r>
              <a:rPr b="0" dirty="0">
                <a:latin typeface="LM Roman 10"/>
                <a:cs typeface="LM Roman 10"/>
              </a:rPr>
              <a:t>natural</a:t>
            </a:r>
            <a:r>
              <a:rPr b="0" spc="30" dirty="0">
                <a:latin typeface="LM Roman 10"/>
                <a:cs typeface="LM Roman 10"/>
              </a:rPr>
              <a:t> </a:t>
            </a:r>
            <a:r>
              <a:rPr b="0" spc="-10" dirty="0">
                <a:latin typeface="LM Roman 10"/>
                <a:cs typeface="LM Roman 10"/>
              </a:rPr>
              <a:t>factor- </a:t>
            </a:r>
            <a:r>
              <a:rPr b="0" dirty="0">
                <a:latin typeface="LM Roman 10"/>
                <a:cs typeface="LM Roman 10"/>
              </a:rPr>
              <a:t>ization</a:t>
            </a:r>
            <a:r>
              <a:rPr b="0" spc="-35" dirty="0">
                <a:latin typeface="LM Roman 10"/>
                <a:cs typeface="LM Roman 10"/>
              </a:rPr>
              <a:t> </a:t>
            </a:r>
            <a:r>
              <a:rPr b="0" dirty="0">
                <a:latin typeface="LM Roman 10"/>
                <a:cs typeface="LM Roman 10"/>
              </a:rPr>
              <a:t>for</a:t>
            </a:r>
            <a:r>
              <a:rPr b="0" spc="-35" dirty="0">
                <a:latin typeface="LM Roman 10"/>
                <a:cs typeface="LM Roman 10"/>
              </a:rPr>
              <a:t> </a:t>
            </a:r>
            <a:r>
              <a:rPr b="0" dirty="0">
                <a:latin typeface="LM Roman 10"/>
                <a:cs typeface="LM Roman 10"/>
              </a:rPr>
              <a:t>the</a:t>
            </a:r>
            <a:r>
              <a:rPr b="0" spc="-35" dirty="0">
                <a:latin typeface="LM Roman 10"/>
                <a:cs typeface="LM Roman 10"/>
              </a:rPr>
              <a:t> </a:t>
            </a:r>
            <a:r>
              <a:rPr b="0" dirty="0">
                <a:latin typeface="LM Roman 10"/>
                <a:cs typeface="LM Roman 10"/>
              </a:rPr>
              <a:t>joint</a:t>
            </a:r>
            <a:r>
              <a:rPr b="0" spc="-35" dirty="0">
                <a:latin typeface="LM Roman 10"/>
                <a:cs typeface="LM Roman 10"/>
              </a:rPr>
              <a:t> </a:t>
            </a:r>
            <a:r>
              <a:rPr b="0" spc="-10" dirty="0">
                <a:latin typeface="LM Roman 10"/>
                <a:cs typeface="LM Roman 10"/>
              </a:rPr>
              <a:t>distribution</a:t>
            </a:r>
          </a:p>
        </p:txBody>
      </p:sp>
      <p:pic>
        <p:nvPicPr>
          <p:cNvPr id="48" name="object 4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144583" y="568439"/>
            <a:ext cx="63233" cy="63233"/>
          </a:xfrm>
          <a:prstGeom prst="rect">
            <a:avLst/>
          </a:prstGeom>
        </p:spPr>
      </p:pic>
      <p:sp>
        <p:nvSpPr>
          <p:cNvPr id="49" name="object 49"/>
          <p:cNvSpPr txBox="1"/>
          <p:nvPr/>
        </p:nvSpPr>
        <p:spPr>
          <a:xfrm>
            <a:off x="3264395" y="482954"/>
            <a:ext cx="7550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LM Roman 10"/>
                <a:cs typeface="LM Roman 10"/>
              </a:rPr>
              <a:t>In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this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case,</a:t>
            </a:r>
            <a:endParaRPr sz="1100">
              <a:latin typeface="LM Roman 10"/>
              <a:cs typeface="LM Roman 10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511854" y="750427"/>
            <a:ext cx="1773555" cy="4457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434"/>
              </a:spcBef>
            </a:pPr>
            <a:r>
              <a:rPr sz="1100" i="1" dirty="0">
                <a:latin typeface="Georgia"/>
                <a:cs typeface="Georgia"/>
              </a:rPr>
              <a:t>P</a:t>
            </a:r>
            <a:r>
              <a:rPr sz="1100" i="1" spc="-75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(</a:t>
            </a:r>
            <a:r>
              <a:rPr sz="1100" i="1" dirty="0">
                <a:latin typeface="Georgia"/>
                <a:cs typeface="Georgia"/>
              </a:rPr>
              <a:t>I,</a:t>
            </a:r>
            <a:r>
              <a:rPr sz="1100" i="1" spc="-35" dirty="0">
                <a:latin typeface="Georgia"/>
                <a:cs typeface="Georgia"/>
              </a:rPr>
              <a:t> </a:t>
            </a:r>
            <a:r>
              <a:rPr sz="1100" i="1" spc="50" dirty="0">
                <a:latin typeface="Georgia"/>
                <a:cs typeface="Georgia"/>
              </a:rPr>
              <a:t>D,</a:t>
            </a:r>
            <a:r>
              <a:rPr sz="1100" i="1" spc="-35" dirty="0">
                <a:latin typeface="Georgia"/>
                <a:cs typeface="Georgia"/>
              </a:rPr>
              <a:t> </a:t>
            </a:r>
            <a:r>
              <a:rPr sz="1100" i="1" dirty="0">
                <a:latin typeface="Georgia"/>
                <a:cs typeface="Georgia"/>
              </a:rPr>
              <a:t>G,</a:t>
            </a:r>
            <a:r>
              <a:rPr sz="1100" i="1" spc="-35" dirty="0">
                <a:latin typeface="Georgia"/>
                <a:cs typeface="Georgia"/>
              </a:rPr>
              <a:t> </a:t>
            </a:r>
            <a:r>
              <a:rPr sz="1100" i="1" dirty="0">
                <a:latin typeface="Georgia"/>
                <a:cs typeface="Georgia"/>
              </a:rPr>
              <a:t>S,</a:t>
            </a:r>
            <a:r>
              <a:rPr sz="1100" i="1" spc="-35" dirty="0">
                <a:latin typeface="Georgia"/>
                <a:cs typeface="Georgia"/>
              </a:rPr>
              <a:t> </a:t>
            </a:r>
            <a:r>
              <a:rPr sz="1100" i="1" dirty="0">
                <a:latin typeface="Georgia"/>
                <a:cs typeface="Georgia"/>
              </a:rPr>
              <a:t>L</a:t>
            </a:r>
            <a:r>
              <a:rPr sz="1100" dirty="0">
                <a:latin typeface="LM Roman 10"/>
                <a:cs typeface="LM Roman 10"/>
              </a:rPr>
              <a:t>)</a:t>
            </a:r>
            <a:r>
              <a:rPr sz="1100" spc="1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=</a:t>
            </a:r>
            <a:r>
              <a:rPr sz="1100" spc="20" dirty="0">
                <a:latin typeface="LM Roman 10"/>
                <a:cs typeface="LM Roman 10"/>
              </a:rPr>
              <a:t> </a:t>
            </a:r>
            <a:r>
              <a:rPr sz="1100" i="1" dirty="0">
                <a:latin typeface="Georgia"/>
                <a:cs typeface="Georgia"/>
              </a:rPr>
              <a:t>P</a:t>
            </a:r>
            <a:r>
              <a:rPr sz="1100" i="1" spc="-75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(</a:t>
            </a:r>
            <a:r>
              <a:rPr sz="1100" i="1" dirty="0">
                <a:latin typeface="Georgia"/>
                <a:cs typeface="Georgia"/>
              </a:rPr>
              <a:t>I</a:t>
            </a:r>
            <a:r>
              <a:rPr sz="1100" dirty="0">
                <a:latin typeface="LM Roman 10"/>
                <a:cs typeface="LM Roman 10"/>
              </a:rPr>
              <a:t>)</a:t>
            </a:r>
            <a:r>
              <a:rPr sz="1100" i="1" dirty="0">
                <a:latin typeface="Georgia"/>
                <a:cs typeface="Georgia"/>
              </a:rPr>
              <a:t>P</a:t>
            </a:r>
            <a:r>
              <a:rPr sz="1100" i="1" spc="-75" dirty="0">
                <a:latin typeface="Georgia"/>
                <a:cs typeface="Georgia"/>
              </a:rPr>
              <a:t> </a:t>
            </a:r>
            <a:r>
              <a:rPr sz="1100" spc="-25" dirty="0">
                <a:latin typeface="LM Roman 10"/>
                <a:cs typeface="LM Roman 10"/>
              </a:rPr>
              <a:t>(</a:t>
            </a:r>
            <a:r>
              <a:rPr sz="1100" i="1" spc="-25" dirty="0">
                <a:latin typeface="Georgia"/>
                <a:cs typeface="Georgia"/>
              </a:rPr>
              <a:t>D</a:t>
            </a:r>
            <a:r>
              <a:rPr sz="1100" spc="-25" dirty="0">
                <a:latin typeface="LM Roman 10"/>
                <a:cs typeface="LM Roman 10"/>
              </a:rPr>
              <a:t>)</a:t>
            </a:r>
            <a:endParaRPr sz="1100">
              <a:latin typeface="LM Roman 10"/>
              <a:cs typeface="LM Roman 10"/>
            </a:endParaRPr>
          </a:p>
          <a:p>
            <a:pPr marR="5080" algn="r">
              <a:lnSpc>
                <a:spcPct val="100000"/>
              </a:lnSpc>
              <a:spcBef>
                <a:spcPts val="334"/>
              </a:spcBef>
            </a:pPr>
            <a:r>
              <a:rPr sz="1100" i="1" spc="20" dirty="0">
                <a:latin typeface="Georgia"/>
                <a:cs typeface="Georgia"/>
              </a:rPr>
              <a:t>P</a:t>
            </a:r>
            <a:r>
              <a:rPr sz="1100" i="1" spc="-65" dirty="0">
                <a:latin typeface="Georgia"/>
                <a:cs typeface="Georgia"/>
              </a:rPr>
              <a:t> </a:t>
            </a:r>
            <a:r>
              <a:rPr sz="1100" spc="20" dirty="0">
                <a:latin typeface="LM Roman 10"/>
                <a:cs typeface="LM Roman 10"/>
              </a:rPr>
              <a:t>(</a:t>
            </a:r>
            <a:r>
              <a:rPr sz="1100" i="1" spc="20" dirty="0">
                <a:latin typeface="Georgia"/>
                <a:cs typeface="Georgia"/>
              </a:rPr>
              <a:t>G</a:t>
            </a:r>
            <a:r>
              <a:rPr sz="1100" i="1" spc="20" dirty="0">
                <a:latin typeface="DejaVu Sans Condensed"/>
                <a:cs typeface="DejaVu Sans Condensed"/>
              </a:rPr>
              <a:t>|</a:t>
            </a:r>
            <a:r>
              <a:rPr sz="1100" i="1" spc="20" dirty="0">
                <a:latin typeface="Georgia"/>
                <a:cs typeface="Georgia"/>
              </a:rPr>
              <a:t>I,</a:t>
            </a:r>
            <a:r>
              <a:rPr sz="1100" i="1" spc="-25" dirty="0">
                <a:latin typeface="Georgia"/>
                <a:cs typeface="Georgia"/>
              </a:rPr>
              <a:t> </a:t>
            </a:r>
            <a:r>
              <a:rPr sz="1100" i="1" spc="20" dirty="0">
                <a:latin typeface="Georgia"/>
                <a:cs typeface="Georgia"/>
              </a:rPr>
              <a:t>D</a:t>
            </a:r>
            <a:r>
              <a:rPr sz="1100" spc="20" dirty="0">
                <a:latin typeface="LM Roman 10"/>
                <a:cs typeface="LM Roman 10"/>
              </a:rPr>
              <a:t>)</a:t>
            </a:r>
            <a:r>
              <a:rPr sz="1100" i="1" spc="20" dirty="0">
                <a:latin typeface="Georgia"/>
                <a:cs typeface="Georgia"/>
              </a:rPr>
              <a:t>P</a:t>
            </a:r>
            <a:r>
              <a:rPr sz="1100" i="1" spc="-60" dirty="0">
                <a:latin typeface="Georgia"/>
                <a:cs typeface="Georgia"/>
              </a:rPr>
              <a:t> </a:t>
            </a:r>
            <a:r>
              <a:rPr sz="1100" spc="20" dirty="0">
                <a:latin typeface="LM Roman 10"/>
                <a:cs typeface="LM Roman 10"/>
              </a:rPr>
              <a:t>(</a:t>
            </a:r>
            <a:r>
              <a:rPr sz="1100" i="1" spc="20" dirty="0">
                <a:latin typeface="Georgia"/>
                <a:cs typeface="Georgia"/>
              </a:rPr>
              <a:t>S</a:t>
            </a:r>
            <a:r>
              <a:rPr sz="1100" i="1" spc="20" dirty="0">
                <a:latin typeface="DejaVu Sans Condensed"/>
                <a:cs typeface="DejaVu Sans Condensed"/>
              </a:rPr>
              <a:t>|</a:t>
            </a:r>
            <a:r>
              <a:rPr sz="1100" i="1" spc="20" dirty="0">
                <a:latin typeface="Georgia"/>
                <a:cs typeface="Georgia"/>
              </a:rPr>
              <a:t>I</a:t>
            </a:r>
            <a:r>
              <a:rPr sz="1100" spc="20" dirty="0">
                <a:latin typeface="LM Roman 10"/>
                <a:cs typeface="LM Roman 10"/>
              </a:rPr>
              <a:t>)</a:t>
            </a:r>
            <a:r>
              <a:rPr sz="1100" i="1" spc="20" dirty="0">
                <a:latin typeface="Georgia"/>
                <a:cs typeface="Georgia"/>
              </a:rPr>
              <a:t>P</a:t>
            </a:r>
            <a:r>
              <a:rPr sz="1100" i="1" spc="-65" dirty="0">
                <a:latin typeface="Georgia"/>
                <a:cs typeface="Georgia"/>
              </a:rPr>
              <a:t> </a:t>
            </a:r>
            <a:r>
              <a:rPr sz="1100" spc="-20" dirty="0">
                <a:latin typeface="LM Roman 10"/>
                <a:cs typeface="LM Roman 10"/>
              </a:rPr>
              <a:t>(</a:t>
            </a:r>
            <a:r>
              <a:rPr sz="1100" i="1" spc="-20" dirty="0">
                <a:latin typeface="Georgia"/>
                <a:cs typeface="Georgia"/>
              </a:rPr>
              <a:t>L</a:t>
            </a:r>
            <a:r>
              <a:rPr sz="1100" i="1" spc="-20" dirty="0">
                <a:latin typeface="DejaVu Sans Condensed"/>
                <a:cs typeface="DejaVu Sans Condensed"/>
              </a:rPr>
              <a:t>|</a:t>
            </a:r>
            <a:r>
              <a:rPr sz="1100" i="1" spc="-20" dirty="0">
                <a:latin typeface="Georgia"/>
                <a:cs typeface="Georgia"/>
              </a:rPr>
              <a:t>G</a:t>
            </a:r>
            <a:r>
              <a:rPr sz="1100" spc="-20" dirty="0">
                <a:latin typeface="LM Roman 10"/>
                <a:cs typeface="LM Roman 10"/>
              </a:rPr>
              <a:t>)</a:t>
            </a:r>
            <a:endParaRPr sz="1100">
              <a:latin typeface="LM Roman 10"/>
              <a:cs typeface="LM Roman 10"/>
            </a:endParaRPr>
          </a:p>
        </p:txBody>
      </p:sp>
      <p:pic>
        <p:nvPicPr>
          <p:cNvPr id="51" name="object 5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144583" y="1428127"/>
            <a:ext cx="63233" cy="63233"/>
          </a:xfrm>
          <a:prstGeom prst="rect">
            <a:avLst/>
          </a:prstGeom>
        </p:spPr>
      </p:pic>
      <p:sp>
        <p:nvSpPr>
          <p:cNvPr id="52" name="object 52"/>
          <p:cNvSpPr txBox="1"/>
          <p:nvPr/>
        </p:nvSpPr>
        <p:spPr>
          <a:xfrm>
            <a:off x="3264395" y="1342642"/>
            <a:ext cx="8096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LM Roman 10"/>
                <a:cs typeface="LM Roman 10"/>
              </a:rPr>
              <a:t>For</a:t>
            </a:r>
            <a:r>
              <a:rPr sz="1100" spc="-5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example,</a:t>
            </a:r>
            <a:endParaRPr sz="1100">
              <a:latin typeface="LM Roman 10"/>
              <a:cs typeface="LM Roman 10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264395" y="1610116"/>
            <a:ext cx="2287270" cy="4457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i="1" dirty="0">
                <a:latin typeface="Georgia"/>
                <a:cs typeface="Georgia"/>
              </a:rPr>
              <a:t>P</a:t>
            </a:r>
            <a:r>
              <a:rPr sz="1100" i="1" spc="-114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(</a:t>
            </a:r>
            <a:r>
              <a:rPr sz="1100" i="1" dirty="0">
                <a:latin typeface="Georgia"/>
                <a:cs typeface="Georgia"/>
              </a:rPr>
              <a:t>I</a:t>
            </a:r>
            <a:r>
              <a:rPr sz="1100" i="1" spc="125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=</a:t>
            </a:r>
            <a:r>
              <a:rPr sz="1100" spc="-6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1</a:t>
            </a:r>
            <a:r>
              <a:rPr sz="1100" i="1" spc="-10" dirty="0">
                <a:latin typeface="Georgia"/>
                <a:cs typeface="Georgia"/>
              </a:rPr>
              <a:t>,</a:t>
            </a:r>
            <a:r>
              <a:rPr sz="1100" i="1" spc="-80" dirty="0">
                <a:latin typeface="Georgia"/>
                <a:cs typeface="Georgia"/>
              </a:rPr>
              <a:t> </a:t>
            </a:r>
            <a:r>
              <a:rPr sz="1100" i="1" spc="70" dirty="0">
                <a:latin typeface="Georgia"/>
                <a:cs typeface="Georgia"/>
              </a:rPr>
              <a:t>D </a:t>
            </a:r>
            <a:r>
              <a:rPr sz="1100" dirty="0">
                <a:latin typeface="LM Roman 10"/>
                <a:cs typeface="LM Roman 10"/>
              </a:rPr>
              <a:t>=</a:t>
            </a:r>
            <a:r>
              <a:rPr sz="1100" spc="-6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0</a:t>
            </a:r>
            <a:r>
              <a:rPr sz="1100" i="1" spc="-10" dirty="0">
                <a:latin typeface="Georgia"/>
                <a:cs typeface="Georgia"/>
              </a:rPr>
              <a:t>,</a:t>
            </a:r>
            <a:r>
              <a:rPr sz="1100" i="1" spc="-80" dirty="0">
                <a:latin typeface="Georgia"/>
                <a:cs typeface="Georgia"/>
              </a:rPr>
              <a:t> </a:t>
            </a:r>
            <a:r>
              <a:rPr sz="1100" i="1" spc="55" dirty="0">
                <a:latin typeface="Georgia"/>
                <a:cs typeface="Georgia"/>
              </a:rPr>
              <a:t>G</a:t>
            </a:r>
            <a:r>
              <a:rPr sz="1100" i="1" spc="40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=</a:t>
            </a:r>
            <a:r>
              <a:rPr sz="1100" spc="-60" dirty="0">
                <a:latin typeface="LM Roman 10"/>
                <a:cs typeface="LM Roman 10"/>
              </a:rPr>
              <a:t> </a:t>
            </a:r>
            <a:r>
              <a:rPr sz="1100" i="1" spc="75" dirty="0">
                <a:latin typeface="Georgia"/>
                <a:cs typeface="Georgia"/>
              </a:rPr>
              <a:t>B,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i="1" spc="55" dirty="0">
                <a:latin typeface="Georgia"/>
                <a:cs typeface="Georgia"/>
              </a:rPr>
              <a:t>S</a:t>
            </a:r>
            <a:r>
              <a:rPr sz="1100" i="1" spc="105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=</a:t>
            </a:r>
            <a:r>
              <a:rPr sz="1100" spc="-6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1</a:t>
            </a:r>
            <a:r>
              <a:rPr sz="1100" i="1" spc="-10" dirty="0">
                <a:latin typeface="Georgia"/>
                <a:cs typeface="Georgia"/>
              </a:rPr>
              <a:t>,</a:t>
            </a:r>
            <a:r>
              <a:rPr sz="1100" i="1" spc="-80" dirty="0">
                <a:latin typeface="Georgia"/>
                <a:cs typeface="Georgia"/>
              </a:rPr>
              <a:t> </a:t>
            </a:r>
            <a:r>
              <a:rPr sz="1100" i="1" spc="70" dirty="0">
                <a:latin typeface="Georgia"/>
                <a:cs typeface="Georgia"/>
              </a:rPr>
              <a:t>L</a:t>
            </a:r>
            <a:r>
              <a:rPr sz="1100" i="1" spc="40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=</a:t>
            </a:r>
            <a:r>
              <a:rPr sz="1100" spc="-60" dirty="0">
                <a:latin typeface="LM Roman 10"/>
                <a:cs typeface="LM Roman 10"/>
              </a:rPr>
              <a:t> </a:t>
            </a:r>
            <a:r>
              <a:rPr sz="1100" spc="-25" dirty="0">
                <a:latin typeface="LM Roman 10"/>
                <a:cs typeface="LM Roman 10"/>
              </a:rPr>
              <a:t>0)</a:t>
            </a:r>
            <a:endParaRPr sz="1100">
              <a:latin typeface="LM Roman 10"/>
              <a:cs typeface="LM Roman 10"/>
            </a:endParaRPr>
          </a:p>
          <a:p>
            <a:pPr marL="495934">
              <a:lnSpc>
                <a:spcPct val="100000"/>
              </a:lnSpc>
              <a:spcBef>
                <a:spcPts val="334"/>
              </a:spcBef>
            </a:pPr>
            <a:r>
              <a:rPr sz="1100" dirty="0">
                <a:latin typeface="LM Roman 10"/>
                <a:cs typeface="LM Roman 10"/>
              </a:rPr>
              <a:t>=</a:t>
            </a:r>
            <a:r>
              <a:rPr sz="1100" spc="-5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0</a:t>
            </a:r>
            <a:r>
              <a:rPr sz="1100" i="1" spc="-10" dirty="0">
                <a:latin typeface="Georgia"/>
                <a:cs typeface="Georgia"/>
              </a:rPr>
              <a:t>.</a:t>
            </a:r>
            <a:r>
              <a:rPr sz="1100" spc="-10" dirty="0">
                <a:latin typeface="LM Roman 10"/>
                <a:cs typeface="LM Roman 10"/>
              </a:rPr>
              <a:t>3</a:t>
            </a:r>
            <a:r>
              <a:rPr sz="1100" spc="-110" dirty="0">
                <a:latin typeface="LM Roman 10"/>
                <a:cs typeface="LM Roman 10"/>
              </a:rPr>
              <a:t> </a:t>
            </a:r>
            <a:r>
              <a:rPr sz="1100" i="1" dirty="0">
                <a:latin typeface="DejaVu Sans Condensed"/>
                <a:cs typeface="DejaVu Sans Condensed"/>
              </a:rPr>
              <a:t>×</a:t>
            </a:r>
            <a:r>
              <a:rPr sz="1100" i="1" spc="-60" dirty="0">
                <a:latin typeface="DejaVu Sans Condensed"/>
                <a:cs typeface="DejaVu Sans Condensed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0</a:t>
            </a:r>
            <a:r>
              <a:rPr sz="1100" i="1" spc="-10" dirty="0">
                <a:latin typeface="Georgia"/>
                <a:cs typeface="Georgia"/>
              </a:rPr>
              <a:t>.</a:t>
            </a:r>
            <a:r>
              <a:rPr sz="1100" spc="-10" dirty="0">
                <a:latin typeface="LM Roman 10"/>
                <a:cs typeface="LM Roman 10"/>
              </a:rPr>
              <a:t>6</a:t>
            </a:r>
            <a:r>
              <a:rPr sz="1100" spc="-110" dirty="0">
                <a:latin typeface="LM Roman 10"/>
                <a:cs typeface="LM Roman 10"/>
              </a:rPr>
              <a:t> </a:t>
            </a:r>
            <a:r>
              <a:rPr sz="1100" i="1" dirty="0">
                <a:latin typeface="DejaVu Sans Condensed"/>
                <a:cs typeface="DejaVu Sans Condensed"/>
              </a:rPr>
              <a:t>×</a:t>
            </a:r>
            <a:r>
              <a:rPr sz="1100" i="1" spc="-60" dirty="0">
                <a:latin typeface="DejaVu Sans Condensed"/>
                <a:cs typeface="DejaVu Sans Condensed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0</a:t>
            </a:r>
            <a:r>
              <a:rPr sz="1100" i="1" spc="-10" dirty="0">
                <a:latin typeface="Georgia"/>
                <a:cs typeface="Georgia"/>
              </a:rPr>
              <a:t>.</a:t>
            </a:r>
            <a:r>
              <a:rPr sz="1100" spc="-10" dirty="0">
                <a:latin typeface="LM Roman 10"/>
                <a:cs typeface="LM Roman 10"/>
              </a:rPr>
              <a:t>08</a:t>
            </a:r>
            <a:r>
              <a:rPr sz="1100" spc="-114" dirty="0">
                <a:latin typeface="LM Roman 10"/>
                <a:cs typeface="LM Roman 10"/>
              </a:rPr>
              <a:t> </a:t>
            </a:r>
            <a:r>
              <a:rPr sz="1100" i="1" dirty="0">
                <a:latin typeface="DejaVu Sans Condensed"/>
                <a:cs typeface="DejaVu Sans Condensed"/>
              </a:rPr>
              <a:t>×</a:t>
            </a:r>
            <a:r>
              <a:rPr sz="1100" i="1" spc="-60" dirty="0">
                <a:latin typeface="DejaVu Sans Condensed"/>
                <a:cs typeface="DejaVu Sans Condensed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0</a:t>
            </a:r>
            <a:r>
              <a:rPr sz="1100" i="1" spc="-10" dirty="0">
                <a:latin typeface="Georgia"/>
                <a:cs typeface="Georgia"/>
              </a:rPr>
              <a:t>.</a:t>
            </a:r>
            <a:r>
              <a:rPr sz="1100" spc="-10" dirty="0">
                <a:latin typeface="LM Roman 10"/>
                <a:cs typeface="LM Roman 10"/>
              </a:rPr>
              <a:t>8</a:t>
            </a:r>
            <a:r>
              <a:rPr sz="1100" spc="-110" dirty="0">
                <a:latin typeface="LM Roman 10"/>
                <a:cs typeface="LM Roman 10"/>
              </a:rPr>
              <a:t> </a:t>
            </a:r>
            <a:r>
              <a:rPr sz="1100" i="1" dirty="0">
                <a:latin typeface="DejaVu Sans Condensed"/>
                <a:cs typeface="DejaVu Sans Condensed"/>
              </a:rPr>
              <a:t>×</a:t>
            </a:r>
            <a:r>
              <a:rPr sz="1100" i="1" spc="-60" dirty="0">
                <a:latin typeface="DejaVu Sans Condensed"/>
                <a:cs typeface="DejaVu Sans Condensed"/>
              </a:rPr>
              <a:t> </a:t>
            </a:r>
            <a:r>
              <a:rPr sz="1100" spc="-25" dirty="0">
                <a:latin typeface="LM Roman 10"/>
                <a:cs typeface="LM Roman 10"/>
              </a:rPr>
              <a:t>0</a:t>
            </a:r>
            <a:r>
              <a:rPr sz="1100" i="1" spc="-25" dirty="0">
                <a:latin typeface="Georgia"/>
                <a:cs typeface="Georgia"/>
              </a:rPr>
              <a:t>.</a:t>
            </a:r>
            <a:r>
              <a:rPr sz="1100" spc="-25" dirty="0">
                <a:latin typeface="LM Roman 10"/>
                <a:cs typeface="LM Roman 10"/>
              </a:rPr>
              <a:t>4</a:t>
            </a:r>
            <a:endParaRPr sz="1100">
              <a:latin typeface="LM Roman 10"/>
              <a:cs typeface="LM Roman 10"/>
            </a:endParaRPr>
          </a:p>
        </p:txBody>
      </p:sp>
      <p:pic>
        <p:nvPicPr>
          <p:cNvPr id="54" name="object 5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144583" y="2287816"/>
            <a:ext cx="63233" cy="63233"/>
          </a:xfrm>
          <a:prstGeom prst="rect">
            <a:avLst/>
          </a:prstGeom>
        </p:spPr>
      </p:pic>
      <p:sp>
        <p:nvSpPr>
          <p:cNvPr id="55" name="object 55"/>
          <p:cNvSpPr txBox="1"/>
          <p:nvPr/>
        </p:nvSpPr>
        <p:spPr>
          <a:xfrm>
            <a:off x="3264395" y="2202343"/>
            <a:ext cx="2268855" cy="7080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LM Roman 10"/>
                <a:cs typeface="LM Roman 10"/>
              </a:rPr>
              <a:t>The</a:t>
            </a:r>
            <a:r>
              <a:rPr sz="1100" spc="16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graph</a:t>
            </a:r>
            <a:r>
              <a:rPr sz="1100" spc="16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structure</a:t>
            </a:r>
            <a:r>
              <a:rPr sz="1100" spc="16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(nodes,</a:t>
            </a:r>
            <a:r>
              <a:rPr sz="1100" spc="22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edges) </a:t>
            </a:r>
            <a:r>
              <a:rPr sz="1100" dirty="0">
                <a:latin typeface="LM Roman 10"/>
                <a:cs typeface="LM Roman 10"/>
              </a:rPr>
              <a:t>along</a:t>
            </a:r>
            <a:r>
              <a:rPr sz="1100" spc="7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with</a:t>
            </a:r>
            <a:r>
              <a:rPr sz="1100" spc="8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the</a:t>
            </a:r>
            <a:r>
              <a:rPr sz="1100" spc="7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conditional</a:t>
            </a:r>
            <a:r>
              <a:rPr sz="1100" spc="7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probabil- </a:t>
            </a:r>
            <a:r>
              <a:rPr sz="1100" dirty="0">
                <a:latin typeface="LM Roman 10"/>
                <a:cs typeface="LM Roman 10"/>
              </a:rPr>
              <a:t>ity</a:t>
            </a:r>
            <a:r>
              <a:rPr sz="1100" spc="12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distribution</a:t>
            </a:r>
            <a:r>
              <a:rPr sz="1100" spc="1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is</a:t>
            </a:r>
            <a:r>
              <a:rPr sz="1100" spc="1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called</a:t>
            </a:r>
            <a:r>
              <a:rPr sz="1100" spc="12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</a:t>
            </a:r>
            <a:r>
              <a:rPr sz="1100" spc="12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Bayesian Network</a:t>
            </a:r>
            <a:endParaRPr sz="1100">
              <a:latin typeface="LM Roman 10"/>
              <a:cs typeface="LM Roman 10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0" y="3121507"/>
            <a:ext cx="5760085" cy="118745"/>
            <a:chOff x="0" y="3121507"/>
            <a:chExt cx="5760085" cy="118745"/>
          </a:xfrm>
        </p:grpSpPr>
        <p:sp>
          <p:nvSpPr>
            <p:cNvPr id="57" name="object 57"/>
            <p:cNvSpPr/>
            <p:nvPr/>
          </p:nvSpPr>
          <p:spPr>
            <a:xfrm>
              <a:off x="0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880004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10" dirty="0"/>
              <a:t>25</a:t>
            </a:fld>
            <a:r>
              <a:rPr spc="-10" dirty="0"/>
              <a:t>/86</a:t>
            </a:r>
          </a:p>
        </p:txBody>
      </p:sp>
      <p:sp>
        <p:nvSpPr>
          <p:cNvPr id="60" name="object 6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Mitesh</a:t>
            </a:r>
            <a:r>
              <a:rPr spc="-10" dirty="0"/>
              <a:t> </a:t>
            </a:r>
            <a:r>
              <a:rPr dirty="0"/>
              <a:t>M.</a:t>
            </a:r>
            <a:r>
              <a:rPr spc="-10" dirty="0"/>
              <a:t> Khapra</a:t>
            </a:r>
          </a:p>
        </p:txBody>
      </p:sp>
      <p:sp>
        <p:nvSpPr>
          <p:cNvPr id="61" name="object 6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CS7015</a:t>
            </a:r>
            <a:r>
              <a:rPr spc="-10" dirty="0"/>
              <a:t> </a:t>
            </a:r>
            <a:r>
              <a:rPr dirty="0"/>
              <a:t>(Deep</a:t>
            </a:r>
            <a:r>
              <a:rPr spc="-5" dirty="0"/>
              <a:t> </a:t>
            </a:r>
            <a:r>
              <a:rPr dirty="0"/>
              <a:t>Learning)</a:t>
            </a:r>
            <a:r>
              <a:rPr spc="-5" dirty="0"/>
              <a:t> </a:t>
            </a:r>
            <a:r>
              <a:rPr dirty="0"/>
              <a:t>:</a:t>
            </a:r>
            <a:r>
              <a:rPr spc="75" dirty="0"/>
              <a:t> </a:t>
            </a:r>
            <a:r>
              <a:rPr dirty="0"/>
              <a:t>Lecture</a:t>
            </a:r>
            <a:r>
              <a:rPr spc="-5" dirty="0"/>
              <a:t> </a:t>
            </a:r>
            <a:r>
              <a:rPr spc="-2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1157462"/>
            <a:ext cx="5035550" cy="416559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 marR="5080">
              <a:lnSpc>
                <a:spcPts val="1350"/>
              </a:lnSpc>
              <a:spcBef>
                <a:spcPts val="455"/>
              </a:spcBef>
            </a:pPr>
            <a:r>
              <a:rPr sz="1400" b="1" dirty="0">
                <a:latin typeface="LM Roman 12"/>
                <a:cs typeface="LM Roman 12"/>
              </a:rPr>
              <a:t>Module</a:t>
            </a:r>
            <a:r>
              <a:rPr sz="1400" b="1" spc="65" dirty="0">
                <a:latin typeface="LM Roman 12"/>
                <a:cs typeface="LM Roman 12"/>
              </a:rPr>
              <a:t> </a:t>
            </a:r>
            <a:r>
              <a:rPr sz="1400" b="1" dirty="0">
                <a:latin typeface="LM Roman 12"/>
                <a:cs typeface="LM Roman 12"/>
              </a:rPr>
              <a:t>17.5:</a:t>
            </a:r>
            <a:r>
              <a:rPr sz="1400" b="1" spc="270" dirty="0">
                <a:latin typeface="LM Roman 12"/>
                <a:cs typeface="LM Roman 12"/>
              </a:rPr>
              <a:t> </a:t>
            </a:r>
            <a:r>
              <a:rPr sz="1400" b="1" dirty="0">
                <a:latin typeface="LM Roman 12"/>
                <a:cs typeface="LM Roman 12"/>
              </a:rPr>
              <a:t>Different</a:t>
            </a:r>
            <a:r>
              <a:rPr sz="1400" b="1" spc="70" dirty="0">
                <a:latin typeface="LM Roman 12"/>
                <a:cs typeface="LM Roman 12"/>
              </a:rPr>
              <a:t> </a:t>
            </a:r>
            <a:r>
              <a:rPr sz="1400" b="1" dirty="0">
                <a:latin typeface="LM Roman 12"/>
                <a:cs typeface="LM Roman 12"/>
              </a:rPr>
              <a:t>types</a:t>
            </a:r>
            <a:r>
              <a:rPr sz="1400" b="1" spc="65" dirty="0">
                <a:latin typeface="LM Roman 12"/>
                <a:cs typeface="LM Roman 12"/>
              </a:rPr>
              <a:t> </a:t>
            </a:r>
            <a:r>
              <a:rPr sz="1400" b="1" dirty="0">
                <a:latin typeface="LM Roman 12"/>
                <a:cs typeface="LM Roman 12"/>
              </a:rPr>
              <a:t>of</a:t>
            </a:r>
            <a:r>
              <a:rPr sz="1400" b="1" spc="70" dirty="0">
                <a:latin typeface="LM Roman 12"/>
                <a:cs typeface="LM Roman 12"/>
              </a:rPr>
              <a:t> </a:t>
            </a:r>
            <a:r>
              <a:rPr sz="1400" b="1" dirty="0">
                <a:latin typeface="LM Roman 12"/>
                <a:cs typeface="LM Roman 12"/>
              </a:rPr>
              <a:t>reasoning</a:t>
            </a:r>
            <a:r>
              <a:rPr sz="1400" b="1" spc="70" dirty="0">
                <a:latin typeface="LM Roman 12"/>
                <a:cs typeface="LM Roman 12"/>
              </a:rPr>
              <a:t> </a:t>
            </a:r>
            <a:r>
              <a:rPr sz="1400" b="1" dirty="0">
                <a:latin typeface="LM Roman 12"/>
                <a:cs typeface="LM Roman 12"/>
              </a:rPr>
              <a:t>in</a:t>
            </a:r>
            <a:r>
              <a:rPr sz="1400" b="1" spc="70" dirty="0">
                <a:latin typeface="LM Roman 12"/>
                <a:cs typeface="LM Roman 12"/>
              </a:rPr>
              <a:t> </a:t>
            </a:r>
            <a:r>
              <a:rPr sz="1400" b="1" dirty="0">
                <a:latin typeface="LM Roman 12"/>
                <a:cs typeface="LM Roman 12"/>
              </a:rPr>
              <a:t>a</a:t>
            </a:r>
            <a:r>
              <a:rPr sz="1400" b="1" spc="65" dirty="0">
                <a:latin typeface="LM Roman 12"/>
                <a:cs typeface="LM Roman 12"/>
              </a:rPr>
              <a:t> </a:t>
            </a:r>
            <a:r>
              <a:rPr sz="1400" b="1" spc="-10" dirty="0">
                <a:latin typeface="LM Roman 12"/>
                <a:cs typeface="LM Roman 12"/>
              </a:rPr>
              <a:t>Bayesian network</a:t>
            </a:r>
            <a:endParaRPr sz="1400">
              <a:latin typeface="LM Roman 12"/>
              <a:cs typeface="LM Roman 12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121507"/>
            <a:ext cx="5760085" cy="118745"/>
            <a:chOff x="0" y="3121507"/>
            <a:chExt cx="5760085" cy="118745"/>
          </a:xfrm>
        </p:grpSpPr>
        <p:sp>
          <p:nvSpPr>
            <p:cNvPr id="4" name="object 4"/>
            <p:cNvSpPr/>
            <p:nvPr/>
          </p:nvSpPr>
          <p:spPr>
            <a:xfrm>
              <a:off x="0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80004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10" dirty="0"/>
              <a:t>26</a:t>
            </a:fld>
            <a:r>
              <a:rPr spc="-10" dirty="0"/>
              <a:t>/86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Mitesh</a:t>
            </a:r>
            <a:r>
              <a:rPr spc="-10" dirty="0"/>
              <a:t> </a:t>
            </a:r>
            <a:r>
              <a:rPr dirty="0"/>
              <a:t>M.</a:t>
            </a:r>
            <a:r>
              <a:rPr spc="-10" dirty="0"/>
              <a:t> Khapra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CS7015</a:t>
            </a:r>
            <a:r>
              <a:rPr spc="-10" dirty="0"/>
              <a:t> </a:t>
            </a:r>
            <a:r>
              <a:rPr dirty="0"/>
              <a:t>(Deep</a:t>
            </a:r>
            <a:r>
              <a:rPr spc="-5" dirty="0"/>
              <a:t> </a:t>
            </a:r>
            <a:r>
              <a:rPr dirty="0"/>
              <a:t>Learning)</a:t>
            </a:r>
            <a:r>
              <a:rPr spc="-5" dirty="0"/>
              <a:t> </a:t>
            </a:r>
            <a:r>
              <a:rPr dirty="0"/>
              <a:t>:</a:t>
            </a:r>
            <a:r>
              <a:rPr spc="75" dirty="0"/>
              <a:t> </a:t>
            </a:r>
            <a:r>
              <a:rPr dirty="0"/>
              <a:t>Lecture</a:t>
            </a:r>
            <a:r>
              <a:rPr spc="-5" dirty="0"/>
              <a:t> </a:t>
            </a:r>
            <a:r>
              <a:rPr spc="-2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9193" y="958252"/>
            <a:ext cx="5193030" cy="861694"/>
            <a:chOff x="309193" y="958252"/>
            <a:chExt cx="5193030" cy="861694"/>
          </a:xfrm>
        </p:grpSpPr>
        <p:sp>
          <p:nvSpPr>
            <p:cNvPr id="3" name="object 3"/>
            <p:cNvSpPr/>
            <p:nvPr/>
          </p:nvSpPr>
          <p:spPr>
            <a:xfrm>
              <a:off x="309193" y="958252"/>
              <a:ext cx="5142230" cy="177165"/>
            </a:xfrm>
            <a:custGeom>
              <a:avLst/>
              <a:gdLst/>
              <a:ahLst/>
              <a:cxnLst/>
              <a:rect l="l" t="t" r="r" b="b"/>
              <a:pathLst>
                <a:path w="5142230" h="177165">
                  <a:moveTo>
                    <a:pt x="5090871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7058"/>
                  </a:lnTo>
                  <a:lnTo>
                    <a:pt x="5141671" y="177058"/>
                  </a:lnTo>
                  <a:lnTo>
                    <a:pt x="5141671" y="50800"/>
                  </a:lnTo>
                  <a:lnTo>
                    <a:pt x="5137663" y="31075"/>
                  </a:lnTo>
                  <a:lnTo>
                    <a:pt x="5126749" y="14922"/>
                  </a:lnTo>
                  <a:lnTo>
                    <a:pt x="5110596" y="4008"/>
                  </a:lnTo>
                  <a:lnTo>
                    <a:pt x="5090871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9194" y="1122654"/>
              <a:ext cx="5141670" cy="5060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994" y="1718119"/>
              <a:ext cx="101600" cy="101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0794" y="1705419"/>
              <a:ext cx="5090807" cy="1143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50865" y="1002487"/>
              <a:ext cx="50736" cy="71563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09193" y="1166929"/>
              <a:ext cx="5142230" cy="602615"/>
            </a:xfrm>
            <a:custGeom>
              <a:avLst/>
              <a:gdLst/>
              <a:ahLst/>
              <a:cxnLst/>
              <a:rect l="l" t="t" r="r" b="b"/>
              <a:pathLst>
                <a:path w="5142230" h="602614">
                  <a:moveTo>
                    <a:pt x="5141671" y="0"/>
                  </a:moveTo>
                  <a:lnTo>
                    <a:pt x="0" y="0"/>
                  </a:lnTo>
                  <a:lnTo>
                    <a:pt x="0" y="551190"/>
                  </a:lnTo>
                  <a:lnTo>
                    <a:pt x="4008" y="570914"/>
                  </a:lnTo>
                  <a:lnTo>
                    <a:pt x="14922" y="587067"/>
                  </a:lnTo>
                  <a:lnTo>
                    <a:pt x="31075" y="597982"/>
                  </a:lnTo>
                  <a:lnTo>
                    <a:pt x="50800" y="601990"/>
                  </a:lnTo>
                  <a:lnTo>
                    <a:pt x="5090871" y="601990"/>
                  </a:lnTo>
                  <a:lnTo>
                    <a:pt x="5110596" y="597982"/>
                  </a:lnTo>
                  <a:lnTo>
                    <a:pt x="5126749" y="587067"/>
                  </a:lnTo>
                  <a:lnTo>
                    <a:pt x="5137663" y="570914"/>
                  </a:lnTo>
                  <a:lnTo>
                    <a:pt x="5141671" y="551190"/>
                  </a:lnTo>
                  <a:lnTo>
                    <a:pt x="5141671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450865" y="1040576"/>
              <a:ext cx="0" cy="696595"/>
            </a:xfrm>
            <a:custGeom>
              <a:avLst/>
              <a:gdLst/>
              <a:ahLst/>
              <a:cxnLst/>
              <a:rect l="l" t="t" r="r" b="b"/>
              <a:pathLst>
                <a:path h="696594">
                  <a:moveTo>
                    <a:pt x="0" y="69659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450865" y="102787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50865" y="101517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450865" y="100247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4583" y="1241996"/>
              <a:ext cx="63233" cy="6323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4583" y="1452029"/>
              <a:ext cx="63233" cy="63233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34594" y="889315"/>
            <a:ext cx="4408805" cy="84137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84"/>
              </a:spcBef>
            </a:pPr>
            <a:r>
              <a:rPr sz="1100" dirty="0">
                <a:solidFill>
                  <a:srgbClr val="3333B2"/>
                </a:solidFill>
                <a:latin typeface="LM Roman 10"/>
                <a:cs typeface="LM Roman 10"/>
              </a:rPr>
              <a:t>New</a:t>
            </a:r>
            <a:r>
              <a:rPr sz="1100" spc="-50" dirty="0">
                <a:solidFill>
                  <a:srgbClr val="3333B2"/>
                </a:solidFill>
                <a:latin typeface="LM Roman 10"/>
                <a:cs typeface="LM Roman 10"/>
              </a:rPr>
              <a:t> </a:t>
            </a:r>
            <a:r>
              <a:rPr sz="1100" spc="-10" dirty="0">
                <a:solidFill>
                  <a:srgbClr val="3333B2"/>
                </a:solidFill>
                <a:latin typeface="LM Roman 10"/>
                <a:cs typeface="LM Roman 10"/>
              </a:rPr>
              <a:t>Notations</a:t>
            </a:r>
            <a:endParaRPr sz="1100">
              <a:latin typeface="LM Roman 10"/>
              <a:cs typeface="LM Roman 10"/>
            </a:endParaRPr>
          </a:p>
          <a:p>
            <a:pPr marL="302260">
              <a:lnSpc>
                <a:spcPct val="100000"/>
              </a:lnSpc>
              <a:spcBef>
                <a:spcPts val="390"/>
              </a:spcBef>
            </a:pPr>
            <a:r>
              <a:rPr sz="1100" spc="-30" dirty="0">
                <a:latin typeface="LM Roman 10"/>
                <a:cs typeface="LM Roman 10"/>
              </a:rPr>
              <a:t>We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will</a:t>
            </a:r>
            <a:r>
              <a:rPr sz="1100" spc="-1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denote</a:t>
            </a:r>
            <a:r>
              <a:rPr sz="1100" spc="-15" dirty="0">
                <a:latin typeface="LM Roman 10"/>
                <a:cs typeface="LM Roman 10"/>
              </a:rPr>
              <a:t> </a:t>
            </a:r>
            <a:r>
              <a:rPr sz="1100" i="1" dirty="0">
                <a:latin typeface="Georgia"/>
                <a:cs typeface="Georgia"/>
              </a:rPr>
              <a:t>P</a:t>
            </a:r>
            <a:r>
              <a:rPr sz="1100" i="1" spc="-114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(</a:t>
            </a:r>
            <a:r>
              <a:rPr sz="1100" i="1" dirty="0">
                <a:latin typeface="Georgia"/>
                <a:cs typeface="Georgia"/>
              </a:rPr>
              <a:t>I</a:t>
            </a:r>
            <a:r>
              <a:rPr sz="1100" i="1" spc="110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=</a:t>
            </a:r>
            <a:r>
              <a:rPr sz="1100" spc="-7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0)</a:t>
            </a:r>
            <a:r>
              <a:rPr sz="1100" spc="-1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by</a:t>
            </a:r>
            <a:r>
              <a:rPr sz="1100" spc="-15" dirty="0">
                <a:latin typeface="LM Roman 10"/>
                <a:cs typeface="LM Roman 10"/>
              </a:rPr>
              <a:t> </a:t>
            </a:r>
            <a:r>
              <a:rPr sz="1100" i="1" dirty="0">
                <a:latin typeface="Georgia"/>
                <a:cs typeface="Georgia"/>
              </a:rPr>
              <a:t>P</a:t>
            </a:r>
            <a:r>
              <a:rPr sz="1100" i="1" spc="-114" dirty="0">
                <a:latin typeface="Georgia"/>
                <a:cs typeface="Georgia"/>
              </a:rPr>
              <a:t> </a:t>
            </a:r>
            <a:r>
              <a:rPr sz="1100" spc="-20" dirty="0">
                <a:latin typeface="LM Roman 10"/>
                <a:cs typeface="LM Roman 10"/>
              </a:rPr>
              <a:t>(</a:t>
            </a:r>
            <a:r>
              <a:rPr sz="1100" i="1" spc="-20" dirty="0">
                <a:latin typeface="Georgia"/>
                <a:cs typeface="Georgia"/>
              </a:rPr>
              <a:t>i</a:t>
            </a:r>
            <a:r>
              <a:rPr sz="1200" spc="-30" baseline="27777" dirty="0">
                <a:latin typeface="LM Roman 8"/>
                <a:cs typeface="LM Roman 8"/>
              </a:rPr>
              <a:t>0</a:t>
            </a:r>
            <a:r>
              <a:rPr sz="1100" spc="-20" dirty="0">
                <a:latin typeface="LM Roman 10"/>
                <a:cs typeface="LM Roman 10"/>
              </a:rPr>
              <a:t>)</a:t>
            </a:r>
            <a:endParaRPr sz="1100">
              <a:latin typeface="LM Roman 10"/>
              <a:cs typeface="LM Roman 10"/>
            </a:endParaRPr>
          </a:p>
          <a:p>
            <a:pPr marL="302260">
              <a:lnSpc>
                <a:spcPct val="100000"/>
              </a:lnSpc>
              <a:spcBef>
                <a:spcPts val="330"/>
              </a:spcBef>
            </a:pPr>
            <a:r>
              <a:rPr sz="1100" dirty="0">
                <a:latin typeface="LM Roman 10"/>
                <a:cs typeface="LM Roman 10"/>
              </a:rPr>
              <a:t>In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general,</a:t>
            </a:r>
            <a:r>
              <a:rPr sz="1100" spc="-1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we</a:t>
            </a:r>
            <a:r>
              <a:rPr sz="1100" spc="-1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will</a:t>
            </a:r>
            <a:r>
              <a:rPr sz="1100" spc="-1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denote</a:t>
            </a:r>
            <a:r>
              <a:rPr sz="1100" spc="-15" dirty="0">
                <a:latin typeface="LM Roman 10"/>
                <a:cs typeface="LM Roman 10"/>
              </a:rPr>
              <a:t> </a:t>
            </a:r>
            <a:r>
              <a:rPr sz="1100" i="1" dirty="0">
                <a:latin typeface="Georgia"/>
                <a:cs typeface="Georgia"/>
              </a:rPr>
              <a:t>P</a:t>
            </a:r>
            <a:r>
              <a:rPr sz="1100" i="1" spc="-114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(</a:t>
            </a:r>
            <a:r>
              <a:rPr sz="1100" i="1" dirty="0">
                <a:latin typeface="Georgia"/>
                <a:cs typeface="Georgia"/>
              </a:rPr>
              <a:t>I</a:t>
            </a:r>
            <a:r>
              <a:rPr sz="1100" i="1" spc="110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=</a:t>
            </a:r>
            <a:r>
              <a:rPr sz="1100" spc="-7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0</a:t>
            </a:r>
            <a:r>
              <a:rPr sz="1100" i="1" spc="-10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i="1" spc="70" dirty="0">
                <a:latin typeface="Georgia"/>
                <a:cs typeface="Georgia"/>
              </a:rPr>
              <a:t>D</a:t>
            </a:r>
            <a:r>
              <a:rPr sz="1100" i="1" spc="60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=</a:t>
            </a:r>
            <a:r>
              <a:rPr sz="1100" spc="-7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1</a:t>
            </a:r>
            <a:r>
              <a:rPr sz="1100" i="1" spc="-10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i="1" spc="55" dirty="0">
                <a:latin typeface="Georgia"/>
                <a:cs typeface="Georgia"/>
              </a:rPr>
              <a:t>G</a:t>
            </a:r>
            <a:r>
              <a:rPr sz="1100" i="1" spc="30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=</a:t>
            </a:r>
            <a:r>
              <a:rPr sz="1100" spc="-70" dirty="0">
                <a:latin typeface="LM Roman 10"/>
                <a:cs typeface="LM Roman 10"/>
              </a:rPr>
              <a:t> </a:t>
            </a:r>
            <a:r>
              <a:rPr sz="1100" i="1" spc="75" dirty="0">
                <a:latin typeface="Georgia"/>
                <a:cs typeface="Georgia"/>
              </a:rPr>
              <a:t>B,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i="1" spc="55" dirty="0">
                <a:latin typeface="Georgia"/>
                <a:cs typeface="Georgia"/>
              </a:rPr>
              <a:t>S</a:t>
            </a:r>
            <a:r>
              <a:rPr sz="1100" i="1" spc="95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=</a:t>
            </a:r>
            <a:r>
              <a:rPr sz="1100" spc="-7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1</a:t>
            </a:r>
            <a:r>
              <a:rPr sz="1100" i="1" spc="-10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i="1" spc="70" dirty="0">
                <a:latin typeface="Georgia"/>
                <a:cs typeface="Georgia"/>
              </a:rPr>
              <a:t>L</a:t>
            </a:r>
            <a:r>
              <a:rPr sz="1100" i="1" spc="30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=</a:t>
            </a:r>
            <a:r>
              <a:rPr sz="1100" spc="-7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0)</a:t>
            </a:r>
            <a:r>
              <a:rPr sz="1100" spc="-10" dirty="0">
                <a:latin typeface="LM Roman 10"/>
                <a:cs typeface="LM Roman 10"/>
              </a:rPr>
              <a:t> </a:t>
            </a:r>
            <a:r>
              <a:rPr sz="1100" spc="-25" dirty="0">
                <a:latin typeface="LM Roman 10"/>
                <a:cs typeface="LM Roman 10"/>
              </a:rPr>
              <a:t>by</a:t>
            </a:r>
            <a:endParaRPr sz="1100">
              <a:latin typeface="LM Roman 10"/>
              <a:cs typeface="LM Roman 10"/>
            </a:endParaRPr>
          </a:p>
          <a:p>
            <a:pPr marL="302260">
              <a:lnSpc>
                <a:spcPct val="100000"/>
              </a:lnSpc>
              <a:spcBef>
                <a:spcPts val="35"/>
              </a:spcBef>
            </a:pPr>
            <a:r>
              <a:rPr sz="1100" i="1" dirty="0">
                <a:latin typeface="Georgia"/>
                <a:cs typeface="Georgia"/>
              </a:rPr>
              <a:t>P</a:t>
            </a:r>
            <a:r>
              <a:rPr sz="1100" i="1" spc="-75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(</a:t>
            </a:r>
            <a:r>
              <a:rPr sz="1100" i="1" dirty="0">
                <a:latin typeface="Georgia"/>
                <a:cs typeface="Georgia"/>
              </a:rPr>
              <a:t>i</a:t>
            </a:r>
            <a:r>
              <a:rPr sz="1200" baseline="27777" dirty="0">
                <a:latin typeface="LM Roman 8"/>
                <a:cs typeface="LM Roman 8"/>
              </a:rPr>
              <a:t>0</a:t>
            </a:r>
            <a:r>
              <a:rPr sz="1100" i="1" dirty="0">
                <a:latin typeface="Georgia"/>
                <a:cs typeface="Georgia"/>
              </a:rPr>
              <a:t>,</a:t>
            </a:r>
            <a:r>
              <a:rPr sz="1100" i="1" spc="-35" dirty="0">
                <a:latin typeface="Georgia"/>
                <a:cs typeface="Georgia"/>
              </a:rPr>
              <a:t> </a:t>
            </a:r>
            <a:r>
              <a:rPr sz="1100" i="1" spc="-20" dirty="0">
                <a:latin typeface="Georgia"/>
                <a:cs typeface="Georgia"/>
              </a:rPr>
              <a:t>d</a:t>
            </a:r>
            <a:r>
              <a:rPr sz="1200" spc="-30" baseline="27777" dirty="0">
                <a:latin typeface="LM Roman 8"/>
                <a:cs typeface="LM Roman 8"/>
              </a:rPr>
              <a:t>1</a:t>
            </a:r>
            <a:r>
              <a:rPr sz="1100" i="1" spc="-20" dirty="0">
                <a:latin typeface="Georgia"/>
                <a:cs typeface="Georgia"/>
              </a:rPr>
              <a:t>,</a:t>
            </a:r>
            <a:r>
              <a:rPr sz="1100" i="1" spc="-40" dirty="0">
                <a:latin typeface="Georgia"/>
                <a:cs typeface="Georgia"/>
              </a:rPr>
              <a:t> g</a:t>
            </a:r>
            <a:r>
              <a:rPr sz="1200" i="1" spc="-60" baseline="27777" dirty="0">
                <a:latin typeface="Georgia"/>
                <a:cs typeface="Georgia"/>
              </a:rPr>
              <a:t>b</a:t>
            </a:r>
            <a:r>
              <a:rPr sz="1100" i="1" spc="-40" dirty="0">
                <a:latin typeface="Georgia"/>
                <a:cs typeface="Georgia"/>
              </a:rPr>
              <a:t>,</a:t>
            </a:r>
            <a:r>
              <a:rPr sz="1100" i="1" spc="-35" dirty="0">
                <a:latin typeface="Georgia"/>
                <a:cs typeface="Georgia"/>
              </a:rPr>
              <a:t> </a:t>
            </a:r>
            <a:r>
              <a:rPr sz="1100" i="1" dirty="0">
                <a:latin typeface="Georgia"/>
                <a:cs typeface="Georgia"/>
              </a:rPr>
              <a:t>s</a:t>
            </a:r>
            <a:r>
              <a:rPr sz="1200" baseline="27777" dirty="0">
                <a:latin typeface="LM Roman 8"/>
                <a:cs typeface="LM Roman 8"/>
              </a:rPr>
              <a:t>1</a:t>
            </a:r>
            <a:r>
              <a:rPr sz="1100" i="1" dirty="0">
                <a:latin typeface="Georgia"/>
                <a:cs typeface="Georgia"/>
              </a:rPr>
              <a:t>,</a:t>
            </a:r>
            <a:r>
              <a:rPr sz="1100" i="1" spc="-35" dirty="0">
                <a:latin typeface="Georgia"/>
                <a:cs typeface="Georgia"/>
              </a:rPr>
              <a:t> </a:t>
            </a:r>
            <a:r>
              <a:rPr sz="1100" i="1" spc="-25" dirty="0">
                <a:latin typeface="Georgia"/>
                <a:cs typeface="Georgia"/>
              </a:rPr>
              <a:t>l</a:t>
            </a:r>
            <a:r>
              <a:rPr sz="1200" spc="-37" baseline="27777" dirty="0">
                <a:latin typeface="LM Roman 8"/>
                <a:cs typeface="LM Roman 8"/>
              </a:rPr>
              <a:t>0</a:t>
            </a:r>
            <a:r>
              <a:rPr sz="1100" spc="-25" dirty="0">
                <a:latin typeface="LM Roman 10"/>
                <a:cs typeface="LM Roman 10"/>
              </a:rPr>
              <a:t>)</a:t>
            </a:r>
            <a:endParaRPr sz="1100">
              <a:latin typeface="LM Roman 10"/>
              <a:cs typeface="LM Roman 10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3121507"/>
            <a:ext cx="5760085" cy="118745"/>
            <a:chOff x="0" y="3121507"/>
            <a:chExt cx="5760085" cy="118745"/>
          </a:xfrm>
        </p:grpSpPr>
        <p:sp>
          <p:nvSpPr>
            <p:cNvPr id="17" name="object 17"/>
            <p:cNvSpPr/>
            <p:nvPr/>
          </p:nvSpPr>
          <p:spPr>
            <a:xfrm>
              <a:off x="0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880004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10" dirty="0"/>
              <a:t>27</a:t>
            </a:fld>
            <a:r>
              <a:rPr spc="-10" dirty="0"/>
              <a:t>/86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Mitesh</a:t>
            </a:r>
            <a:r>
              <a:rPr spc="-10" dirty="0"/>
              <a:t> </a:t>
            </a:r>
            <a:r>
              <a:rPr dirty="0"/>
              <a:t>M.</a:t>
            </a:r>
            <a:r>
              <a:rPr spc="-10" dirty="0"/>
              <a:t> Khapra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CS7015</a:t>
            </a:r>
            <a:r>
              <a:rPr spc="-10" dirty="0"/>
              <a:t> </a:t>
            </a:r>
            <a:r>
              <a:rPr dirty="0"/>
              <a:t>(Deep</a:t>
            </a:r>
            <a:r>
              <a:rPr spc="-5" dirty="0"/>
              <a:t> </a:t>
            </a:r>
            <a:r>
              <a:rPr dirty="0"/>
              <a:t>Learning)</a:t>
            </a:r>
            <a:r>
              <a:rPr spc="-5" dirty="0"/>
              <a:t> </a:t>
            </a:r>
            <a:r>
              <a:rPr dirty="0"/>
              <a:t>:</a:t>
            </a:r>
            <a:r>
              <a:rPr spc="75" dirty="0"/>
              <a:t> </a:t>
            </a:r>
            <a:r>
              <a:rPr dirty="0"/>
              <a:t>Lecture</a:t>
            </a:r>
            <a:r>
              <a:rPr spc="-5" dirty="0"/>
              <a:t> </a:t>
            </a:r>
            <a:r>
              <a:rPr spc="-2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79338" y="2988619"/>
            <a:ext cx="2578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ADADE0"/>
                </a:solidFill>
                <a:latin typeface="LM Roman 6"/>
                <a:cs typeface="LM Roman 6"/>
              </a:rPr>
              <a:t>45/86</a:t>
            </a:r>
            <a:endParaRPr sz="600">
              <a:latin typeface="LM Roman 6"/>
              <a:cs typeface="LM Roman 6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759996" cy="4808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239011" y="803376"/>
            <a:ext cx="291465" cy="291465"/>
            <a:chOff x="1239011" y="803376"/>
            <a:chExt cx="291465" cy="291465"/>
          </a:xfrm>
        </p:grpSpPr>
        <p:sp>
          <p:nvSpPr>
            <p:cNvPr id="5" name="object 5"/>
            <p:cNvSpPr/>
            <p:nvPr/>
          </p:nvSpPr>
          <p:spPr>
            <a:xfrm>
              <a:off x="1244091" y="808456"/>
              <a:ext cx="281305" cy="281305"/>
            </a:xfrm>
            <a:custGeom>
              <a:avLst/>
              <a:gdLst/>
              <a:ahLst/>
              <a:cxnLst/>
              <a:rect l="l" t="t" r="r" b="b"/>
              <a:pathLst>
                <a:path w="281305" h="281305">
                  <a:moveTo>
                    <a:pt x="140601" y="0"/>
                  </a:moveTo>
                  <a:lnTo>
                    <a:pt x="96162" y="7167"/>
                  </a:lnTo>
                  <a:lnTo>
                    <a:pt x="57566" y="27125"/>
                  </a:lnTo>
                  <a:lnTo>
                    <a:pt x="27129" y="57560"/>
                  </a:lnTo>
                  <a:lnTo>
                    <a:pt x="7168" y="96157"/>
                  </a:lnTo>
                  <a:lnTo>
                    <a:pt x="0" y="140601"/>
                  </a:lnTo>
                  <a:lnTo>
                    <a:pt x="7168" y="185041"/>
                  </a:lnTo>
                  <a:lnTo>
                    <a:pt x="27129" y="223637"/>
                  </a:lnTo>
                  <a:lnTo>
                    <a:pt x="57566" y="254074"/>
                  </a:lnTo>
                  <a:lnTo>
                    <a:pt x="96162" y="274035"/>
                  </a:lnTo>
                  <a:lnTo>
                    <a:pt x="140601" y="281203"/>
                  </a:lnTo>
                  <a:lnTo>
                    <a:pt x="185045" y="274035"/>
                  </a:lnTo>
                  <a:lnTo>
                    <a:pt x="223642" y="254074"/>
                  </a:lnTo>
                  <a:lnTo>
                    <a:pt x="254077" y="223637"/>
                  </a:lnTo>
                  <a:lnTo>
                    <a:pt x="274036" y="185041"/>
                  </a:lnTo>
                  <a:lnTo>
                    <a:pt x="281203" y="140601"/>
                  </a:lnTo>
                  <a:lnTo>
                    <a:pt x="274036" y="96157"/>
                  </a:lnTo>
                  <a:lnTo>
                    <a:pt x="254077" y="57560"/>
                  </a:lnTo>
                  <a:lnTo>
                    <a:pt x="223642" y="27125"/>
                  </a:lnTo>
                  <a:lnTo>
                    <a:pt x="185045" y="7167"/>
                  </a:lnTo>
                  <a:lnTo>
                    <a:pt x="140601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44091" y="808456"/>
              <a:ext cx="281305" cy="281305"/>
            </a:xfrm>
            <a:custGeom>
              <a:avLst/>
              <a:gdLst/>
              <a:ahLst/>
              <a:cxnLst/>
              <a:rect l="l" t="t" r="r" b="b"/>
              <a:pathLst>
                <a:path w="281305" h="281305">
                  <a:moveTo>
                    <a:pt x="281203" y="140601"/>
                  </a:moveTo>
                  <a:lnTo>
                    <a:pt x="274036" y="96157"/>
                  </a:lnTo>
                  <a:lnTo>
                    <a:pt x="254077" y="57560"/>
                  </a:lnTo>
                  <a:lnTo>
                    <a:pt x="223642" y="27125"/>
                  </a:lnTo>
                  <a:lnTo>
                    <a:pt x="185045" y="7167"/>
                  </a:lnTo>
                  <a:lnTo>
                    <a:pt x="140601" y="0"/>
                  </a:lnTo>
                  <a:lnTo>
                    <a:pt x="96162" y="7167"/>
                  </a:lnTo>
                  <a:lnTo>
                    <a:pt x="57566" y="27125"/>
                  </a:lnTo>
                  <a:lnTo>
                    <a:pt x="27129" y="57560"/>
                  </a:lnTo>
                  <a:lnTo>
                    <a:pt x="7168" y="96157"/>
                  </a:lnTo>
                  <a:lnTo>
                    <a:pt x="0" y="140601"/>
                  </a:lnTo>
                  <a:lnTo>
                    <a:pt x="7168" y="185041"/>
                  </a:lnTo>
                  <a:lnTo>
                    <a:pt x="27129" y="223637"/>
                  </a:lnTo>
                  <a:lnTo>
                    <a:pt x="57566" y="254074"/>
                  </a:lnTo>
                  <a:lnTo>
                    <a:pt x="96162" y="274035"/>
                  </a:lnTo>
                  <a:lnTo>
                    <a:pt x="140601" y="281203"/>
                  </a:lnTo>
                  <a:lnTo>
                    <a:pt x="185045" y="274035"/>
                  </a:lnTo>
                  <a:lnTo>
                    <a:pt x="223642" y="254074"/>
                  </a:lnTo>
                  <a:lnTo>
                    <a:pt x="254077" y="223637"/>
                  </a:lnTo>
                  <a:lnTo>
                    <a:pt x="274036" y="185041"/>
                  </a:lnTo>
                  <a:lnTo>
                    <a:pt x="281203" y="140601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12697" y="845158"/>
            <a:ext cx="1403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20" dirty="0">
                <a:latin typeface="Georgia"/>
                <a:cs typeface="Georgia"/>
              </a:rPr>
              <a:t>D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82573" y="651324"/>
            <a:ext cx="4044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latin typeface="LM Roman 6"/>
                <a:cs typeface="LM Roman 6"/>
              </a:rPr>
              <a:t>Difficulty</a:t>
            </a:r>
            <a:endParaRPr sz="600">
              <a:latin typeface="LM Roman 6"/>
              <a:cs typeface="LM Roman 6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975586" y="819937"/>
            <a:ext cx="258445" cy="258445"/>
            <a:chOff x="1975586" y="819937"/>
            <a:chExt cx="258445" cy="25844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80666" y="825017"/>
              <a:ext cx="248081" cy="24806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980666" y="825017"/>
              <a:ext cx="248285" cy="248285"/>
            </a:xfrm>
            <a:custGeom>
              <a:avLst/>
              <a:gdLst/>
              <a:ahLst/>
              <a:cxnLst/>
              <a:rect l="l" t="t" r="r" b="b"/>
              <a:pathLst>
                <a:path w="248285" h="248284">
                  <a:moveTo>
                    <a:pt x="248081" y="124040"/>
                  </a:moveTo>
                  <a:lnTo>
                    <a:pt x="238333" y="75759"/>
                  </a:lnTo>
                  <a:lnTo>
                    <a:pt x="211750" y="36331"/>
                  </a:lnTo>
                  <a:lnTo>
                    <a:pt x="172322" y="9748"/>
                  </a:lnTo>
                  <a:lnTo>
                    <a:pt x="124040" y="0"/>
                  </a:lnTo>
                  <a:lnTo>
                    <a:pt x="75759" y="9748"/>
                  </a:lnTo>
                  <a:lnTo>
                    <a:pt x="36331" y="36331"/>
                  </a:lnTo>
                  <a:lnTo>
                    <a:pt x="9748" y="75759"/>
                  </a:lnTo>
                  <a:lnTo>
                    <a:pt x="0" y="124040"/>
                  </a:lnTo>
                  <a:lnTo>
                    <a:pt x="9748" y="172320"/>
                  </a:lnTo>
                  <a:lnTo>
                    <a:pt x="36331" y="211743"/>
                  </a:lnTo>
                  <a:lnTo>
                    <a:pt x="75759" y="238323"/>
                  </a:lnTo>
                  <a:lnTo>
                    <a:pt x="124040" y="248069"/>
                  </a:lnTo>
                  <a:lnTo>
                    <a:pt x="172322" y="238323"/>
                  </a:lnTo>
                  <a:lnTo>
                    <a:pt x="211750" y="211743"/>
                  </a:lnTo>
                  <a:lnTo>
                    <a:pt x="238333" y="172320"/>
                  </a:lnTo>
                  <a:lnTo>
                    <a:pt x="248081" y="124040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056091" y="845158"/>
            <a:ext cx="863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Georgia"/>
                <a:cs typeface="Georgia"/>
              </a:rPr>
              <a:t>I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69782" y="879429"/>
            <a:ext cx="48831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latin typeface="LM Roman 6"/>
                <a:cs typeface="LM Roman 6"/>
              </a:rPr>
              <a:t>Intelligence</a:t>
            </a:r>
            <a:endParaRPr sz="600">
              <a:latin typeface="LM Roman 6"/>
              <a:cs typeface="LM Roman 6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603298" y="1347662"/>
            <a:ext cx="283210" cy="283210"/>
            <a:chOff x="1603298" y="1347662"/>
            <a:chExt cx="283210" cy="283210"/>
          </a:xfrm>
        </p:grpSpPr>
        <p:sp>
          <p:nvSpPr>
            <p:cNvPr id="15" name="object 15"/>
            <p:cNvSpPr/>
            <p:nvPr/>
          </p:nvSpPr>
          <p:spPr>
            <a:xfrm>
              <a:off x="1608378" y="1352742"/>
              <a:ext cx="273050" cy="273050"/>
            </a:xfrm>
            <a:custGeom>
              <a:avLst/>
              <a:gdLst/>
              <a:ahLst/>
              <a:cxnLst/>
              <a:rect l="l" t="t" r="r" b="b"/>
              <a:pathLst>
                <a:path w="273050" h="273050">
                  <a:moveTo>
                    <a:pt x="136321" y="0"/>
                  </a:moveTo>
                  <a:lnTo>
                    <a:pt x="93234" y="6949"/>
                  </a:lnTo>
                  <a:lnTo>
                    <a:pt x="55813" y="26301"/>
                  </a:lnTo>
                  <a:lnTo>
                    <a:pt x="26303" y="55810"/>
                  </a:lnTo>
                  <a:lnTo>
                    <a:pt x="6950" y="93231"/>
                  </a:lnTo>
                  <a:lnTo>
                    <a:pt x="0" y="136319"/>
                  </a:lnTo>
                  <a:lnTo>
                    <a:pt x="6950" y="179407"/>
                  </a:lnTo>
                  <a:lnTo>
                    <a:pt x="26303" y="216828"/>
                  </a:lnTo>
                  <a:lnTo>
                    <a:pt x="55813" y="246337"/>
                  </a:lnTo>
                  <a:lnTo>
                    <a:pt x="93234" y="265688"/>
                  </a:lnTo>
                  <a:lnTo>
                    <a:pt x="136321" y="272638"/>
                  </a:lnTo>
                  <a:lnTo>
                    <a:pt x="179408" y="265688"/>
                  </a:lnTo>
                  <a:lnTo>
                    <a:pt x="216830" y="246337"/>
                  </a:lnTo>
                  <a:lnTo>
                    <a:pt x="246340" y="216828"/>
                  </a:lnTo>
                  <a:lnTo>
                    <a:pt x="265693" y="179407"/>
                  </a:lnTo>
                  <a:lnTo>
                    <a:pt x="272643" y="136319"/>
                  </a:lnTo>
                  <a:lnTo>
                    <a:pt x="265693" y="93231"/>
                  </a:lnTo>
                  <a:lnTo>
                    <a:pt x="246340" y="55810"/>
                  </a:lnTo>
                  <a:lnTo>
                    <a:pt x="216830" y="26301"/>
                  </a:lnTo>
                  <a:lnTo>
                    <a:pt x="179408" y="6949"/>
                  </a:lnTo>
                  <a:lnTo>
                    <a:pt x="136321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08378" y="1352742"/>
              <a:ext cx="273050" cy="273050"/>
            </a:xfrm>
            <a:custGeom>
              <a:avLst/>
              <a:gdLst/>
              <a:ahLst/>
              <a:cxnLst/>
              <a:rect l="l" t="t" r="r" b="b"/>
              <a:pathLst>
                <a:path w="273050" h="273050">
                  <a:moveTo>
                    <a:pt x="272643" y="136319"/>
                  </a:moveTo>
                  <a:lnTo>
                    <a:pt x="265693" y="93231"/>
                  </a:lnTo>
                  <a:lnTo>
                    <a:pt x="246340" y="55810"/>
                  </a:lnTo>
                  <a:lnTo>
                    <a:pt x="216830" y="26301"/>
                  </a:lnTo>
                  <a:lnTo>
                    <a:pt x="179408" y="6949"/>
                  </a:lnTo>
                  <a:lnTo>
                    <a:pt x="136321" y="0"/>
                  </a:lnTo>
                  <a:lnTo>
                    <a:pt x="93234" y="6949"/>
                  </a:lnTo>
                  <a:lnTo>
                    <a:pt x="55813" y="26301"/>
                  </a:lnTo>
                  <a:lnTo>
                    <a:pt x="26303" y="55810"/>
                  </a:lnTo>
                  <a:lnTo>
                    <a:pt x="6950" y="93231"/>
                  </a:lnTo>
                  <a:lnTo>
                    <a:pt x="0" y="136319"/>
                  </a:lnTo>
                  <a:lnTo>
                    <a:pt x="6950" y="179407"/>
                  </a:lnTo>
                  <a:lnTo>
                    <a:pt x="26303" y="216828"/>
                  </a:lnTo>
                  <a:lnTo>
                    <a:pt x="55813" y="246337"/>
                  </a:lnTo>
                  <a:lnTo>
                    <a:pt x="93234" y="265688"/>
                  </a:lnTo>
                  <a:lnTo>
                    <a:pt x="136321" y="272638"/>
                  </a:lnTo>
                  <a:lnTo>
                    <a:pt x="179408" y="265688"/>
                  </a:lnTo>
                  <a:lnTo>
                    <a:pt x="216830" y="246337"/>
                  </a:lnTo>
                  <a:lnTo>
                    <a:pt x="246340" y="216828"/>
                  </a:lnTo>
                  <a:lnTo>
                    <a:pt x="265693" y="179407"/>
                  </a:lnTo>
                  <a:lnTo>
                    <a:pt x="272643" y="136319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677517" y="1385162"/>
            <a:ext cx="1346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5" dirty="0">
                <a:latin typeface="Georgia"/>
                <a:cs typeface="Georgia"/>
              </a:rPr>
              <a:t>G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22068" y="1426811"/>
            <a:ext cx="2730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latin typeface="LM Roman 6"/>
                <a:cs typeface="LM Roman 6"/>
              </a:rPr>
              <a:t>Grade</a:t>
            </a:r>
            <a:endParaRPr sz="600">
              <a:latin typeface="LM Roman 6"/>
              <a:cs typeface="LM Roman 6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328100" y="1352447"/>
            <a:ext cx="273685" cy="273685"/>
            <a:chOff x="2328100" y="1352447"/>
            <a:chExt cx="273685" cy="273685"/>
          </a:xfrm>
        </p:grpSpPr>
        <p:sp>
          <p:nvSpPr>
            <p:cNvPr id="20" name="object 20"/>
            <p:cNvSpPr/>
            <p:nvPr/>
          </p:nvSpPr>
          <p:spPr>
            <a:xfrm>
              <a:off x="2333180" y="1357527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131533" y="0"/>
                  </a:moveTo>
                  <a:lnTo>
                    <a:pt x="80335" y="10336"/>
                  </a:lnTo>
                  <a:lnTo>
                    <a:pt x="38525" y="38525"/>
                  </a:lnTo>
                  <a:lnTo>
                    <a:pt x="10336" y="80335"/>
                  </a:lnTo>
                  <a:lnTo>
                    <a:pt x="0" y="131535"/>
                  </a:lnTo>
                  <a:lnTo>
                    <a:pt x="10336" y="182734"/>
                  </a:lnTo>
                  <a:lnTo>
                    <a:pt x="38525" y="224544"/>
                  </a:lnTo>
                  <a:lnTo>
                    <a:pt x="80335" y="252732"/>
                  </a:lnTo>
                  <a:lnTo>
                    <a:pt x="131533" y="263069"/>
                  </a:lnTo>
                  <a:lnTo>
                    <a:pt x="182732" y="252732"/>
                  </a:lnTo>
                  <a:lnTo>
                    <a:pt x="224542" y="224544"/>
                  </a:lnTo>
                  <a:lnTo>
                    <a:pt x="252731" y="182734"/>
                  </a:lnTo>
                  <a:lnTo>
                    <a:pt x="263067" y="131535"/>
                  </a:lnTo>
                  <a:lnTo>
                    <a:pt x="252731" y="80335"/>
                  </a:lnTo>
                  <a:lnTo>
                    <a:pt x="224542" y="38525"/>
                  </a:lnTo>
                  <a:lnTo>
                    <a:pt x="182732" y="10336"/>
                  </a:lnTo>
                  <a:lnTo>
                    <a:pt x="131533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33180" y="1357527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263067" y="131535"/>
                  </a:moveTo>
                  <a:lnTo>
                    <a:pt x="252731" y="80335"/>
                  </a:lnTo>
                  <a:lnTo>
                    <a:pt x="224542" y="38525"/>
                  </a:lnTo>
                  <a:lnTo>
                    <a:pt x="182732" y="10336"/>
                  </a:lnTo>
                  <a:lnTo>
                    <a:pt x="131533" y="0"/>
                  </a:lnTo>
                  <a:lnTo>
                    <a:pt x="80335" y="10336"/>
                  </a:lnTo>
                  <a:lnTo>
                    <a:pt x="38525" y="38525"/>
                  </a:lnTo>
                  <a:lnTo>
                    <a:pt x="10336" y="80335"/>
                  </a:lnTo>
                  <a:lnTo>
                    <a:pt x="0" y="131535"/>
                  </a:lnTo>
                  <a:lnTo>
                    <a:pt x="10336" y="182734"/>
                  </a:lnTo>
                  <a:lnTo>
                    <a:pt x="38525" y="224544"/>
                  </a:lnTo>
                  <a:lnTo>
                    <a:pt x="80335" y="252732"/>
                  </a:lnTo>
                  <a:lnTo>
                    <a:pt x="131533" y="263069"/>
                  </a:lnTo>
                  <a:lnTo>
                    <a:pt x="182732" y="252732"/>
                  </a:lnTo>
                  <a:lnTo>
                    <a:pt x="224542" y="224544"/>
                  </a:lnTo>
                  <a:lnTo>
                    <a:pt x="252731" y="182734"/>
                  </a:lnTo>
                  <a:lnTo>
                    <a:pt x="263067" y="131535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405507" y="1385162"/>
            <a:ext cx="11048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5" dirty="0">
                <a:latin typeface="Georgia"/>
                <a:cs typeface="Georgia"/>
              </a:rPr>
              <a:t>S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608086" y="1982455"/>
            <a:ext cx="273685" cy="273685"/>
            <a:chOff x="1608086" y="1982455"/>
            <a:chExt cx="273685" cy="273685"/>
          </a:xfrm>
        </p:grpSpPr>
        <p:sp>
          <p:nvSpPr>
            <p:cNvPr id="24" name="object 24"/>
            <p:cNvSpPr/>
            <p:nvPr/>
          </p:nvSpPr>
          <p:spPr>
            <a:xfrm>
              <a:off x="1613166" y="1987535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131533" y="0"/>
                  </a:moveTo>
                  <a:lnTo>
                    <a:pt x="80335" y="10336"/>
                  </a:lnTo>
                  <a:lnTo>
                    <a:pt x="38525" y="38524"/>
                  </a:lnTo>
                  <a:lnTo>
                    <a:pt x="10336" y="80334"/>
                  </a:lnTo>
                  <a:lnTo>
                    <a:pt x="0" y="131533"/>
                  </a:lnTo>
                  <a:lnTo>
                    <a:pt x="10336" y="182733"/>
                  </a:lnTo>
                  <a:lnTo>
                    <a:pt x="38525" y="224542"/>
                  </a:lnTo>
                  <a:lnTo>
                    <a:pt x="80335" y="252731"/>
                  </a:lnTo>
                  <a:lnTo>
                    <a:pt x="131533" y="263067"/>
                  </a:lnTo>
                  <a:lnTo>
                    <a:pt x="182732" y="252731"/>
                  </a:lnTo>
                  <a:lnTo>
                    <a:pt x="224542" y="224542"/>
                  </a:lnTo>
                  <a:lnTo>
                    <a:pt x="252731" y="182733"/>
                  </a:lnTo>
                  <a:lnTo>
                    <a:pt x="263067" y="131533"/>
                  </a:lnTo>
                  <a:lnTo>
                    <a:pt x="252731" y="80334"/>
                  </a:lnTo>
                  <a:lnTo>
                    <a:pt x="224542" y="38524"/>
                  </a:lnTo>
                  <a:lnTo>
                    <a:pt x="182732" y="10336"/>
                  </a:lnTo>
                  <a:lnTo>
                    <a:pt x="131533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13166" y="1987535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263067" y="131533"/>
                  </a:moveTo>
                  <a:lnTo>
                    <a:pt x="252731" y="80334"/>
                  </a:lnTo>
                  <a:lnTo>
                    <a:pt x="224542" y="38524"/>
                  </a:lnTo>
                  <a:lnTo>
                    <a:pt x="182732" y="10336"/>
                  </a:lnTo>
                  <a:lnTo>
                    <a:pt x="131533" y="0"/>
                  </a:lnTo>
                  <a:lnTo>
                    <a:pt x="80335" y="10336"/>
                  </a:lnTo>
                  <a:lnTo>
                    <a:pt x="38525" y="38524"/>
                  </a:lnTo>
                  <a:lnTo>
                    <a:pt x="10336" y="80334"/>
                  </a:lnTo>
                  <a:lnTo>
                    <a:pt x="0" y="131533"/>
                  </a:lnTo>
                  <a:lnTo>
                    <a:pt x="10336" y="182733"/>
                  </a:lnTo>
                  <a:lnTo>
                    <a:pt x="38525" y="224542"/>
                  </a:lnTo>
                  <a:lnTo>
                    <a:pt x="80335" y="252731"/>
                  </a:lnTo>
                  <a:lnTo>
                    <a:pt x="131533" y="263067"/>
                  </a:lnTo>
                  <a:lnTo>
                    <a:pt x="182732" y="252731"/>
                  </a:lnTo>
                  <a:lnTo>
                    <a:pt x="224542" y="224542"/>
                  </a:lnTo>
                  <a:lnTo>
                    <a:pt x="252731" y="182733"/>
                  </a:lnTo>
                  <a:lnTo>
                    <a:pt x="263067" y="131533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684832" y="2015158"/>
            <a:ext cx="12001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20" dirty="0">
                <a:latin typeface="Georgia"/>
                <a:cs typeface="Georgia"/>
              </a:rPr>
              <a:t>L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96860" y="2056389"/>
            <a:ext cx="2755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latin typeface="LM Roman 6"/>
                <a:cs typeface="LM Roman 6"/>
              </a:rPr>
              <a:t>Letter</a:t>
            </a:r>
            <a:endParaRPr sz="600">
              <a:latin typeface="LM Roman 6"/>
              <a:cs typeface="LM Roman 6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17052" y="790181"/>
            <a:ext cx="1897380" cy="1192530"/>
            <a:chOff x="517052" y="790181"/>
            <a:chExt cx="1897380" cy="1192530"/>
          </a:xfrm>
        </p:grpSpPr>
        <p:sp>
          <p:nvSpPr>
            <p:cNvPr id="29" name="object 29"/>
            <p:cNvSpPr/>
            <p:nvPr/>
          </p:nvSpPr>
          <p:spPr>
            <a:xfrm>
              <a:off x="1465745" y="1070622"/>
              <a:ext cx="190500" cy="285750"/>
            </a:xfrm>
            <a:custGeom>
              <a:avLst/>
              <a:gdLst/>
              <a:ahLst/>
              <a:cxnLst/>
              <a:rect l="l" t="t" r="r" b="b"/>
              <a:pathLst>
                <a:path w="190500" h="285750">
                  <a:moveTo>
                    <a:pt x="0" y="0"/>
                  </a:moveTo>
                  <a:lnTo>
                    <a:pt x="190271" y="285422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3872" y="1289704"/>
              <a:ext cx="107757" cy="82879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833384" y="1056805"/>
              <a:ext cx="200025" cy="299720"/>
            </a:xfrm>
            <a:custGeom>
              <a:avLst/>
              <a:gdLst/>
              <a:ahLst/>
              <a:cxnLst/>
              <a:rect l="l" t="t" r="r" b="b"/>
              <a:pathLst>
                <a:path w="200025" h="299719">
                  <a:moveTo>
                    <a:pt x="199491" y="0"/>
                  </a:moveTo>
                  <a:lnTo>
                    <a:pt x="0" y="299239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97770" y="1289705"/>
              <a:ext cx="107757" cy="82877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2176538" y="1056805"/>
              <a:ext cx="202565" cy="303530"/>
            </a:xfrm>
            <a:custGeom>
              <a:avLst/>
              <a:gdLst/>
              <a:ahLst/>
              <a:cxnLst/>
              <a:rect l="l" t="t" r="r" b="b"/>
              <a:pathLst>
                <a:path w="202564" h="303530">
                  <a:moveTo>
                    <a:pt x="0" y="0"/>
                  </a:moveTo>
                  <a:lnTo>
                    <a:pt x="202158" y="303232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06540" y="1293697"/>
              <a:ext cx="107757" cy="82879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1744700" y="1630442"/>
              <a:ext cx="0" cy="334645"/>
            </a:xfrm>
            <a:custGeom>
              <a:avLst/>
              <a:gdLst/>
              <a:ahLst/>
              <a:cxnLst/>
              <a:rect l="l" t="t" r="r" b="b"/>
              <a:pathLst>
                <a:path h="334644">
                  <a:moveTo>
                    <a:pt x="0" y="0"/>
                  </a:moveTo>
                  <a:lnTo>
                    <a:pt x="0" y="334031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690960" y="1931630"/>
              <a:ext cx="107950" cy="41910"/>
            </a:xfrm>
            <a:custGeom>
              <a:avLst/>
              <a:gdLst/>
              <a:ahLst/>
              <a:cxnLst/>
              <a:rect l="l" t="t" r="r" b="b"/>
              <a:pathLst>
                <a:path w="107950" h="41910">
                  <a:moveTo>
                    <a:pt x="107479" y="0"/>
                  </a:moveTo>
                  <a:lnTo>
                    <a:pt x="86361" y="7349"/>
                  </a:lnTo>
                  <a:lnTo>
                    <a:pt x="70869" y="17352"/>
                  </a:lnTo>
                  <a:lnTo>
                    <a:pt x="60247" y="29140"/>
                  </a:lnTo>
                  <a:lnTo>
                    <a:pt x="53739" y="41844"/>
                  </a:lnTo>
                  <a:lnTo>
                    <a:pt x="47232" y="29140"/>
                  </a:lnTo>
                  <a:lnTo>
                    <a:pt x="36610" y="17352"/>
                  </a:lnTo>
                  <a:lnTo>
                    <a:pt x="21118" y="7349"/>
                  </a:lnTo>
                  <a:lnTo>
                    <a:pt x="0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19592" y="792721"/>
              <a:ext cx="719455" cy="313055"/>
            </a:xfrm>
            <a:custGeom>
              <a:avLst/>
              <a:gdLst/>
              <a:ahLst/>
              <a:cxnLst/>
              <a:rect l="l" t="t" r="r" b="b"/>
              <a:pathLst>
                <a:path w="719455" h="313055">
                  <a:moveTo>
                    <a:pt x="650195" y="201333"/>
                  </a:moveTo>
                  <a:lnTo>
                    <a:pt x="719444" y="156337"/>
                  </a:lnTo>
                  <a:lnTo>
                    <a:pt x="650195" y="111328"/>
                  </a:lnTo>
                  <a:lnTo>
                    <a:pt x="650195" y="0"/>
                  </a:lnTo>
                  <a:lnTo>
                    <a:pt x="0" y="0"/>
                  </a:lnTo>
                  <a:lnTo>
                    <a:pt x="0" y="312674"/>
                  </a:lnTo>
                  <a:lnTo>
                    <a:pt x="650195" y="312674"/>
                  </a:lnTo>
                  <a:lnTo>
                    <a:pt x="650195" y="201333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565759" y="838911"/>
          <a:ext cx="552450" cy="2146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225"/>
                <a:gridCol w="276225"/>
              </a:tblGrid>
              <a:tr h="121285"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sz="900" i="1" spc="-37" baseline="-23148" dirty="0">
                          <a:latin typeface="Georgia"/>
                          <a:cs typeface="Georgia"/>
                        </a:rPr>
                        <a:t>d</a:t>
                      </a:r>
                      <a:r>
                        <a:rPr sz="500" spc="-25" dirty="0">
                          <a:latin typeface="LM Roman 5"/>
                          <a:cs typeface="LM Roman 5"/>
                        </a:rPr>
                        <a:t>0</a:t>
                      </a:r>
                      <a:endParaRPr sz="500">
                        <a:latin typeface="LM Roman 5"/>
                        <a:cs typeface="LM Roman 5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sz="900" i="1" spc="-37" baseline="-23148" dirty="0">
                          <a:latin typeface="Georgia"/>
                          <a:cs typeface="Georgia"/>
                        </a:rPr>
                        <a:t>d</a:t>
                      </a:r>
                      <a:r>
                        <a:rPr sz="500" spc="-25" dirty="0">
                          <a:latin typeface="LM Roman 5"/>
                          <a:cs typeface="LM Roman 5"/>
                        </a:rPr>
                        <a:t>1</a:t>
                      </a:r>
                      <a:endParaRPr sz="500">
                        <a:latin typeface="LM Roman 5"/>
                        <a:cs typeface="LM Roman 5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3345">
                <a:tc>
                  <a:txBody>
                    <a:bodyPr/>
                    <a:lstStyle/>
                    <a:p>
                      <a:pPr algn="ctr">
                        <a:lnSpc>
                          <a:spcPts val="630"/>
                        </a:lnSpc>
                      </a:pPr>
                      <a:r>
                        <a:rPr sz="600" spc="-25" dirty="0">
                          <a:latin typeface="LM Roman 6"/>
                          <a:cs typeface="LM Roman 6"/>
                        </a:rPr>
                        <a:t>0.6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30"/>
                        </a:lnSpc>
                      </a:pPr>
                      <a:r>
                        <a:rPr sz="600" spc="-25" dirty="0">
                          <a:latin typeface="LM Roman 6"/>
                          <a:cs typeface="LM Roman 6"/>
                        </a:rPr>
                        <a:t>0.4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9" name="object 39"/>
          <p:cNvSpPr/>
          <p:nvPr/>
        </p:nvSpPr>
        <p:spPr>
          <a:xfrm>
            <a:off x="1779612" y="432714"/>
            <a:ext cx="650240" cy="387350"/>
          </a:xfrm>
          <a:custGeom>
            <a:avLst/>
            <a:gdLst/>
            <a:ahLst/>
            <a:cxnLst/>
            <a:rect l="l" t="t" r="r" b="b"/>
            <a:pathLst>
              <a:path w="650239" h="387350">
                <a:moveTo>
                  <a:pt x="280098" y="312674"/>
                </a:moveTo>
                <a:lnTo>
                  <a:pt x="325094" y="387248"/>
                </a:lnTo>
                <a:lnTo>
                  <a:pt x="370090" y="312674"/>
                </a:lnTo>
                <a:lnTo>
                  <a:pt x="650189" y="312674"/>
                </a:lnTo>
                <a:lnTo>
                  <a:pt x="650189" y="0"/>
                </a:lnTo>
                <a:lnTo>
                  <a:pt x="0" y="0"/>
                </a:lnTo>
                <a:lnTo>
                  <a:pt x="0" y="312674"/>
                </a:lnTo>
                <a:lnTo>
                  <a:pt x="280098" y="312674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0" name="object 40"/>
          <p:cNvGraphicFramePr>
            <a:graphicFrameLocks noGrp="1"/>
          </p:cNvGraphicFramePr>
          <p:nvPr/>
        </p:nvGraphicFramePr>
        <p:xfrm>
          <a:off x="1825764" y="478916"/>
          <a:ext cx="552450" cy="2146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225"/>
                <a:gridCol w="276225"/>
              </a:tblGrid>
              <a:tr h="121285"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sz="900" i="1" spc="-37" baseline="-23148" dirty="0">
                          <a:latin typeface="Georgia"/>
                          <a:cs typeface="Georgia"/>
                        </a:rPr>
                        <a:t>i</a:t>
                      </a:r>
                      <a:r>
                        <a:rPr sz="500" spc="-25" dirty="0">
                          <a:latin typeface="LM Roman 5"/>
                          <a:cs typeface="LM Roman 5"/>
                        </a:rPr>
                        <a:t>0</a:t>
                      </a:r>
                      <a:endParaRPr sz="500">
                        <a:latin typeface="LM Roman 5"/>
                        <a:cs typeface="LM Roman 5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sz="900" i="1" spc="-37" baseline="-23148" dirty="0">
                          <a:latin typeface="Georgia"/>
                          <a:cs typeface="Georgia"/>
                        </a:rPr>
                        <a:t>i</a:t>
                      </a:r>
                      <a:r>
                        <a:rPr sz="500" spc="-25" dirty="0">
                          <a:latin typeface="LM Roman 5"/>
                          <a:cs typeface="LM Roman 5"/>
                        </a:rPr>
                        <a:t>1</a:t>
                      </a:r>
                      <a:endParaRPr sz="500">
                        <a:latin typeface="LM Roman 5"/>
                        <a:cs typeface="LM Roman 5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3345">
                <a:tc>
                  <a:txBody>
                    <a:bodyPr/>
                    <a:lstStyle/>
                    <a:p>
                      <a:pPr algn="ctr">
                        <a:lnSpc>
                          <a:spcPts val="630"/>
                        </a:lnSpc>
                      </a:pPr>
                      <a:r>
                        <a:rPr sz="600" spc="-25" dirty="0">
                          <a:latin typeface="LM Roman 6"/>
                          <a:cs typeface="LM Roman 6"/>
                        </a:rPr>
                        <a:t>0.7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30"/>
                        </a:lnSpc>
                      </a:pPr>
                      <a:r>
                        <a:rPr sz="600" spc="-25" dirty="0">
                          <a:latin typeface="LM Roman 6"/>
                          <a:cs typeface="LM Roman 6"/>
                        </a:rPr>
                        <a:t>0.3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1" name="object 41"/>
          <p:cNvSpPr/>
          <p:nvPr/>
        </p:nvSpPr>
        <p:spPr>
          <a:xfrm>
            <a:off x="93320" y="1279022"/>
            <a:ext cx="1510030" cy="636270"/>
          </a:xfrm>
          <a:custGeom>
            <a:avLst/>
            <a:gdLst/>
            <a:ahLst/>
            <a:cxnLst/>
            <a:rect l="l" t="t" r="r" b="b"/>
            <a:pathLst>
              <a:path w="1510030" h="636269">
                <a:moveTo>
                  <a:pt x="1430729" y="265871"/>
                </a:moveTo>
                <a:lnTo>
                  <a:pt x="1510003" y="210040"/>
                </a:lnTo>
                <a:lnTo>
                  <a:pt x="1430729" y="175870"/>
                </a:lnTo>
                <a:lnTo>
                  <a:pt x="1430729" y="0"/>
                </a:lnTo>
                <a:lnTo>
                  <a:pt x="0" y="0"/>
                </a:lnTo>
                <a:lnTo>
                  <a:pt x="0" y="636084"/>
                </a:lnTo>
                <a:lnTo>
                  <a:pt x="1430729" y="636084"/>
                </a:lnTo>
                <a:lnTo>
                  <a:pt x="1430729" y="265871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139496" y="1325206"/>
          <a:ext cx="1334770" cy="5378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125"/>
                <a:gridCol w="323215"/>
                <a:gridCol w="323215"/>
                <a:gridCol w="323215"/>
              </a:tblGrid>
              <a:tr h="1212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sz="900" i="1" spc="-37" baseline="-23148" dirty="0">
                          <a:latin typeface="Georgia"/>
                          <a:cs typeface="Georgia"/>
                        </a:rPr>
                        <a:t>g</a:t>
                      </a:r>
                      <a:r>
                        <a:rPr sz="500" spc="-25" dirty="0">
                          <a:latin typeface="LM Roman 5"/>
                          <a:cs typeface="LM Roman 5"/>
                        </a:rPr>
                        <a:t>1</a:t>
                      </a:r>
                      <a:endParaRPr sz="500">
                        <a:latin typeface="LM Roman 5"/>
                        <a:cs typeface="LM Roman 5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sz="900" i="1" spc="-37" baseline="-23148" dirty="0">
                          <a:latin typeface="Georgia"/>
                          <a:cs typeface="Georgia"/>
                        </a:rPr>
                        <a:t>g</a:t>
                      </a:r>
                      <a:r>
                        <a:rPr sz="500" spc="-25" dirty="0">
                          <a:latin typeface="LM Roman 5"/>
                          <a:cs typeface="LM Roman 5"/>
                        </a:rPr>
                        <a:t>2</a:t>
                      </a:r>
                      <a:endParaRPr sz="500">
                        <a:latin typeface="LM Roman 5"/>
                        <a:cs typeface="LM Roman 5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sz="900" i="1" spc="-37" baseline="-23148" dirty="0">
                          <a:latin typeface="Georgia"/>
                          <a:cs typeface="Georgia"/>
                        </a:rPr>
                        <a:t>g</a:t>
                      </a:r>
                      <a:r>
                        <a:rPr sz="500" spc="-25" dirty="0">
                          <a:latin typeface="LM Roman 5"/>
                          <a:cs typeface="LM Roman 5"/>
                        </a:rPr>
                        <a:t>3</a:t>
                      </a:r>
                      <a:endParaRPr sz="500">
                        <a:latin typeface="LM Roman 5"/>
                        <a:cs typeface="LM Roman 5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139"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i="1" spc="30" dirty="0">
                          <a:latin typeface="Georgia"/>
                          <a:cs typeface="Georgia"/>
                        </a:rPr>
                        <a:t>i</a:t>
                      </a:r>
                      <a:r>
                        <a:rPr sz="750" spc="44" baseline="27777" dirty="0">
                          <a:latin typeface="LM Roman 5"/>
                          <a:cs typeface="LM Roman 5"/>
                        </a:rPr>
                        <a:t>0</a:t>
                      </a:r>
                      <a:r>
                        <a:rPr sz="750" spc="-240" baseline="27777" dirty="0">
                          <a:latin typeface="LM Roman 5"/>
                          <a:cs typeface="LM Roman 5"/>
                        </a:rPr>
                        <a:t> </a:t>
                      </a:r>
                      <a:r>
                        <a:rPr sz="600" spc="-25" dirty="0">
                          <a:latin typeface="LM Roman 6"/>
                          <a:cs typeface="LM Roman 6"/>
                        </a:rPr>
                        <a:t>,</a:t>
                      </a:r>
                      <a:r>
                        <a:rPr sz="600" i="1" spc="-25" dirty="0">
                          <a:latin typeface="Georgia"/>
                          <a:cs typeface="Georgia"/>
                        </a:rPr>
                        <a:t>d</a:t>
                      </a:r>
                      <a:r>
                        <a:rPr sz="750" spc="-37" baseline="27777" dirty="0">
                          <a:latin typeface="LM Roman 5"/>
                          <a:cs typeface="LM Roman 5"/>
                        </a:rPr>
                        <a:t>0</a:t>
                      </a:r>
                      <a:endParaRPr sz="750" baseline="27777">
                        <a:latin typeface="LM Roman 5"/>
                        <a:cs typeface="LM Roman 5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5" dirty="0">
                          <a:latin typeface="LM Roman 6"/>
                          <a:cs typeface="LM Roman 6"/>
                        </a:rPr>
                        <a:t>0.3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5" dirty="0">
                          <a:latin typeface="LM Roman 6"/>
                          <a:cs typeface="LM Roman 6"/>
                        </a:rPr>
                        <a:t>0.4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5" dirty="0">
                          <a:latin typeface="LM Roman 6"/>
                          <a:cs typeface="LM Roman 6"/>
                        </a:rPr>
                        <a:t>0.3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139"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i="1" spc="30" dirty="0">
                          <a:latin typeface="Georgia"/>
                          <a:cs typeface="Georgia"/>
                        </a:rPr>
                        <a:t>i</a:t>
                      </a:r>
                      <a:r>
                        <a:rPr sz="750" spc="44" baseline="27777" dirty="0">
                          <a:latin typeface="LM Roman 5"/>
                          <a:cs typeface="LM Roman 5"/>
                        </a:rPr>
                        <a:t>0</a:t>
                      </a:r>
                      <a:r>
                        <a:rPr sz="750" spc="-240" baseline="27777" dirty="0">
                          <a:latin typeface="LM Roman 5"/>
                          <a:cs typeface="LM Roman 5"/>
                        </a:rPr>
                        <a:t> </a:t>
                      </a:r>
                      <a:r>
                        <a:rPr sz="600" spc="-25" dirty="0">
                          <a:latin typeface="LM Roman 6"/>
                          <a:cs typeface="LM Roman 6"/>
                        </a:rPr>
                        <a:t>,</a:t>
                      </a:r>
                      <a:r>
                        <a:rPr sz="600" i="1" spc="-25" dirty="0">
                          <a:latin typeface="Georgia"/>
                          <a:cs typeface="Georgia"/>
                        </a:rPr>
                        <a:t>d</a:t>
                      </a:r>
                      <a:r>
                        <a:rPr sz="750" spc="-37" baseline="27777" dirty="0">
                          <a:latin typeface="LM Roman 5"/>
                          <a:cs typeface="LM Roman 5"/>
                        </a:rPr>
                        <a:t>1</a:t>
                      </a:r>
                      <a:endParaRPr sz="750" baseline="27777">
                        <a:latin typeface="LM Roman 5"/>
                        <a:cs typeface="LM Roman 5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0" dirty="0">
                          <a:latin typeface="LM Roman 6"/>
                          <a:cs typeface="LM Roman 6"/>
                        </a:rPr>
                        <a:t>0.05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0" dirty="0">
                          <a:latin typeface="LM Roman 6"/>
                          <a:cs typeface="LM Roman 6"/>
                        </a:rPr>
                        <a:t>0.25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5" dirty="0">
                          <a:latin typeface="LM Roman 6"/>
                          <a:cs typeface="LM Roman 6"/>
                        </a:rPr>
                        <a:t>0.7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139"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i="1" spc="30" dirty="0">
                          <a:latin typeface="Georgia"/>
                          <a:cs typeface="Georgia"/>
                        </a:rPr>
                        <a:t>i</a:t>
                      </a:r>
                      <a:r>
                        <a:rPr sz="750" spc="44" baseline="27777" dirty="0">
                          <a:latin typeface="LM Roman 5"/>
                          <a:cs typeface="LM Roman 5"/>
                        </a:rPr>
                        <a:t>1</a:t>
                      </a:r>
                      <a:r>
                        <a:rPr sz="750" spc="-240" baseline="27777" dirty="0">
                          <a:latin typeface="LM Roman 5"/>
                          <a:cs typeface="LM Roman 5"/>
                        </a:rPr>
                        <a:t> </a:t>
                      </a:r>
                      <a:r>
                        <a:rPr sz="600" spc="-25" dirty="0">
                          <a:latin typeface="LM Roman 6"/>
                          <a:cs typeface="LM Roman 6"/>
                        </a:rPr>
                        <a:t>,</a:t>
                      </a:r>
                      <a:r>
                        <a:rPr sz="600" i="1" spc="-25" dirty="0">
                          <a:latin typeface="Georgia"/>
                          <a:cs typeface="Georgia"/>
                        </a:rPr>
                        <a:t>d</a:t>
                      </a:r>
                      <a:r>
                        <a:rPr sz="750" spc="-37" baseline="27777" dirty="0">
                          <a:latin typeface="LM Roman 5"/>
                          <a:cs typeface="LM Roman 5"/>
                        </a:rPr>
                        <a:t>0</a:t>
                      </a:r>
                      <a:endParaRPr sz="750" baseline="27777">
                        <a:latin typeface="LM Roman 5"/>
                        <a:cs typeface="LM Roman 5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5" dirty="0">
                          <a:latin typeface="LM Roman 6"/>
                          <a:cs typeface="LM Roman 6"/>
                        </a:rPr>
                        <a:t>0.9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0" dirty="0">
                          <a:latin typeface="LM Roman 6"/>
                          <a:cs typeface="LM Roman 6"/>
                        </a:rPr>
                        <a:t>0.08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0" dirty="0">
                          <a:latin typeface="LM Roman 6"/>
                          <a:cs typeface="LM Roman 6"/>
                        </a:rPr>
                        <a:t>0.02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139"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i="1" spc="30" dirty="0">
                          <a:latin typeface="Georgia"/>
                          <a:cs typeface="Georgia"/>
                        </a:rPr>
                        <a:t>i</a:t>
                      </a:r>
                      <a:r>
                        <a:rPr sz="750" spc="44" baseline="27777" dirty="0">
                          <a:latin typeface="LM Roman 5"/>
                          <a:cs typeface="LM Roman 5"/>
                        </a:rPr>
                        <a:t>1</a:t>
                      </a:r>
                      <a:r>
                        <a:rPr sz="750" spc="-240" baseline="27777" dirty="0">
                          <a:latin typeface="LM Roman 5"/>
                          <a:cs typeface="LM Roman 5"/>
                        </a:rPr>
                        <a:t> </a:t>
                      </a:r>
                      <a:r>
                        <a:rPr sz="600" spc="-25" dirty="0">
                          <a:latin typeface="LM Roman 6"/>
                          <a:cs typeface="LM Roman 6"/>
                        </a:rPr>
                        <a:t>,</a:t>
                      </a:r>
                      <a:r>
                        <a:rPr sz="600" i="1" spc="-25" dirty="0">
                          <a:latin typeface="Georgia"/>
                          <a:cs typeface="Georgia"/>
                        </a:rPr>
                        <a:t>d</a:t>
                      </a:r>
                      <a:r>
                        <a:rPr sz="750" spc="-37" baseline="27777" dirty="0">
                          <a:latin typeface="LM Roman 5"/>
                          <a:cs typeface="LM Roman 5"/>
                        </a:rPr>
                        <a:t>1</a:t>
                      </a:r>
                      <a:endParaRPr sz="750" baseline="27777">
                        <a:latin typeface="LM Roman 5"/>
                        <a:cs typeface="LM Roman 5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5" dirty="0">
                          <a:latin typeface="LM Roman 6"/>
                          <a:cs typeface="LM Roman 6"/>
                        </a:rPr>
                        <a:t>0.5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5" dirty="0">
                          <a:latin typeface="LM Roman 6"/>
                          <a:cs typeface="LM Roman 6"/>
                        </a:rPr>
                        <a:t>0.3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5" dirty="0">
                          <a:latin typeface="LM Roman 6"/>
                          <a:cs typeface="LM Roman 6"/>
                        </a:rPr>
                        <a:t>0.2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3" name="object 43"/>
          <p:cNvSpPr/>
          <p:nvPr/>
        </p:nvSpPr>
        <p:spPr>
          <a:xfrm>
            <a:off x="1973173" y="1625658"/>
            <a:ext cx="983615" cy="509270"/>
          </a:xfrm>
          <a:custGeom>
            <a:avLst/>
            <a:gdLst/>
            <a:ahLst/>
            <a:cxnLst/>
            <a:rect l="l" t="t" r="r" b="b"/>
            <a:pathLst>
              <a:path w="983614" h="509269">
                <a:moveTo>
                  <a:pt x="536536" y="81624"/>
                </a:moveTo>
                <a:lnTo>
                  <a:pt x="491540" y="0"/>
                </a:lnTo>
                <a:lnTo>
                  <a:pt x="446531" y="81624"/>
                </a:lnTo>
                <a:lnTo>
                  <a:pt x="0" y="81624"/>
                </a:lnTo>
                <a:lnTo>
                  <a:pt x="0" y="509191"/>
                </a:lnTo>
                <a:lnTo>
                  <a:pt x="983081" y="509191"/>
                </a:lnTo>
                <a:lnTo>
                  <a:pt x="983081" y="81624"/>
                </a:lnTo>
                <a:lnTo>
                  <a:pt x="536536" y="81624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4" name="object 44"/>
          <p:cNvGraphicFramePr>
            <a:graphicFrameLocks noGrp="1"/>
          </p:cNvGraphicFramePr>
          <p:nvPr/>
        </p:nvGraphicFramePr>
        <p:xfrm>
          <a:off x="2019325" y="1753463"/>
          <a:ext cx="885188" cy="3295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029"/>
                <a:gridCol w="322580"/>
                <a:gridCol w="322579"/>
              </a:tblGrid>
              <a:tr h="1212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sz="900" i="1" spc="-37" baseline="-23148" dirty="0">
                          <a:latin typeface="Georgia"/>
                          <a:cs typeface="Georgia"/>
                        </a:rPr>
                        <a:t>s</a:t>
                      </a:r>
                      <a:r>
                        <a:rPr sz="500" spc="-25" dirty="0">
                          <a:latin typeface="LM Roman 5"/>
                          <a:cs typeface="LM Roman 5"/>
                        </a:rPr>
                        <a:t>0</a:t>
                      </a:r>
                      <a:endParaRPr sz="500">
                        <a:latin typeface="LM Roman 5"/>
                        <a:cs typeface="LM Roman 5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sz="900" i="1" spc="-37" baseline="-23148" dirty="0">
                          <a:latin typeface="Georgia"/>
                          <a:cs typeface="Georgia"/>
                        </a:rPr>
                        <a:t>s</a:t>
                      </a:r>
                      <a:r>
                        <a:rPr sz="500" spc="-25" dirty="0">
                          <a:latin typeface="LM Roman 5"/>
                          <a:cs typeface="LM Roman 5"/>
                        </a:rPr>
                        <a:t>1</a:t>
                      </a:r>
                      <a:endParaRPr sz="500">
                        <a:latin typeface="LM Roman 5"/>
                        <a:cs typeface="LM Roman 5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139">
                <a:tc>
                  <a:txBody>
                    <a:bodyPr/>
                    <a:lstStyle/>
                    <a:p>
                      <a:pPr algn="ctr">
                        <a:lnSpc>
                          <a:spcPts val="459"/>
                        </a:lnSpc>
                      </a:pPr>
                      <a:r>
                        <a:rPr sz="900" i="1" spc="-37" baseline="-23148" dirty="0">
                          <a:latin typeface="Georgia"/>
                          <a:cs typeface="Georgia"/>
                        </a:rPr>
                        <a:t>i</a:t>
                      </a:r>
                      <a:r>
                        <a:rPr sz="500" spc="-25" dirty="0">
                          <a:latin typeface="LM Roman 5"/>
                          <a:cs typeface="LM Roman 5"/>
                        </a:rPr>
                        <a:t>0</a:t>
                      </a:r>
                      <a:endParaRPr sz="500">
                        <a:latin typeface="LM Roman 5"/>
                        <a:cs typeface="LM Roman 5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0" dirty="0">
                          <a:latin typeface="LM Roman 6"/>
                          <a:cs typeface="LM Roman 6"/>
                        </a:rPr>
                        <a:t>0.95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0" dirty="0">
                          <a:latin typeface="LM Roman 6"/>
                          <a:cs typeface="LM Roman 6"/>
                        </a:rPr>
                        <a:t>0.05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139">
                <a:tc>
                  <a:txBody>
                    <a:bodyPr/>
                    <a:lstStyle/>
                    <a:p>
                      <a:pPr algn="ctr">
                        <a:lnSpc>
                          <a:spcPts val="459"/>
                        </a:lnSpc>
                      </a:pPr>
                      <a:r>
                        <a:rPr sz="900" i="1" spc="-37" baseline="-23148" dirty="0">
                          <a:latin typeface="Georgia"/>
                          <a:cs typeface="Georgia"/>
                        </a:rPr>
                        <a:t>i</a:t>
                      </a:r>
                      <a:r>
                        <a:rPr sz="500" spc="-25" dirty="0">
                          <a:latin typeface="LM Roman 5"/>
                          <a:cs typeface="LM Roman 5"/>
                        </a:rPr>
                        <a:t>1</a:t>
                      </a:r>
                      <a:endParaRPr sz="500">
                        <a:latin typeface="LM Roman 5"/>
                        <a:cs typeface="LM Roman 5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5" dirty="0">
                          <a:latin typeface="LM Roman 6"/>
                          <a:cs typeface="LM Roman 6"/>
                        </a:rPr>
                        <a:t>0.2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5" dirty="0">
                          <a:latin typeface="LM Roman 6"/>
                          <a:cs typeface="LM Roman 6"/>
                        </a:rPr>
                        <a:t>0.8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5" name="object 45"/>
          <p:cNvSpPr/>
          <p:nvPr/>
        </p:nvSpPr>
        <p:spPr>
          <a:xfrm>
            <a:off x="1245641" y="2255665"/>
            <a:ext cx="998219" cy="579755"/>
          </a:xfrm>
          <a:custGeom>
            <a:avLst/>
            <a:gdLst/>
            <a:ahLst/>
            <a:cxnLst/>
            <a:rect l="l" t="t" r="r" b="b"/>
            <a:pathLst>
              <a:path w="998219" h="579755">
                <a:moveTo>
                  <a:pt x="544055" y="47496"/>
                </a:moveTo>
                <a:lnTo>
                  <a:pt x="499059" y="0"/>
                </a:lnTo>
                <a:lnTo>
                  <a:pt x="454063" y="47496"/>
                </a:lnTo>
                <a:lnTo>
                  <a:pt x="0" y="47496"/>
                </a:lnTo>
                <a:lnTo>
                  <a:pt x="0" y="579321"/>
                </a:lnTo>
                <a:lnTo>
                  <a:pt x="998118" y="579321"/>
                </a:lnTo>
                <a:lnTo>
                  <a:pt x="998118" y="47496"/>
                </a:lnTo>
                <a:lnTo>
                  <a:pt x="544055" y="4749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6" name="object 46"/>
          <p:cNvGraphicFramePr>
            <a:graphicFrameLocks noGrp="1"/>
          </p:cNvGraphicFramePr>
          <p:nvPr/>
        </p:nvGraphicFramePr>
        <p:xfrm>
          <a:off x="1291805" y="2349334"/>
          <a:ext cx="901699" cy="4337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270"/>
                <a:gridCol w="323214"/>
                <a:gridCol w="323215"/>
              </a:tblGrid>
              <a:tr h="1212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sz="900" i="1" spc="-37" baseline="-23148" dirty="0">
                          <a:latin typeface="Georgia"/>
                          <a:cs typeface="Georgia"/>
                        </a:rPr>
                        <a:t>l</a:t>
                      </a:r>
                      <a:r>
                        <a:rPr sz="500" spc="-25" dirty="0">
                          <a:latin typeface="LM Roman 5"/>
                          <a:cs typeface="LM Roman 5"/>
                        </a:rPr>
                        <a:t>0</a:t>
                      </a:r>
                      <a:endParaRPr sz="500">
                        <a:latin typeface="LM Roman 5"/>
                        <a:cs typeface="LM Roman 5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sz="900" i="1" spc="-37" baseline="-23148" dirty="0">
                          <a:latin typeface="Georgia"/>
                          <a:cs typeface="Georgia"/>
                        </a:rPr>
                        <a:t>l</a:t>
                      </a:r>
                      <a:r>
                        <a:rPr sz="500" spc="-25" dirty="0">
                          <a:latin typeface="LM Roman 5"/>
                          <a:cs typeface="LM Roman 5"/>
                        </a:rPr>
                        <a:t>1</a:t>
                      </a:r>
                      <a:endParaRPr sz="500">
                        <a:latin typeface="LM Roman 5"/>
                        <a:cs typeface="LM Roman 5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139">
                <a:tc>
                  <a:txBody>
                    <a:bodyPr/>
                    <a:lstStyle/>
                    <a:p>
                      <a:pPr algn="ctr">
                        <a:lnSpc>
                          <a:spcPts val="459"/>
                        </a:lnSpc>
                      </a:pPr>
                      <a:r>
                        <a:rPr sz="900" i="1" spc="-37" baseline="-23148" dirty="0">
                          <a:latin typeface="Georgia"/>
                          <a:cs typeface="Georgia"/>
                        </a:rPr>
                        <a:t>g</a:t>
                      </a:r>
                      <a:r>
                        <a:rPr sz="500" spc="-25" dirty="0">
                          <a:latin typeface="LM Roman 5"/>
                          <a:cs typeface="LM Roman 5"/>
                        </a:rPr>
                        <a:t>1</a:t>
                      </a:r>
                      <a:endParaRPr sz="500">
                        <a:latin typeface="LM Roman 5"/>
                        <a:cs typeface="LM Roman 5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5" dirty="0">
                          <a:latin typeface="LM Roman 6"/>
                          <a:cs typeface="LM Roman 6"/>
                        </a:rPr>
                        <a:t>0.1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5" dirty="0">
                          <a:latin typeface="LM Roman 6"/>
                          <a:cs typeface="LM Roman 6"/>
                        </a:rPr>
                        <a:t>0.9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139">
                <a:tc>
                  <a:txBody>
                    <a:bodyPr/>
                    <a:lstStyle/>
                    <a:p>
                      <a:pPr algn="ctr">
                        <a:lnSpc>
                          <a:spcPts val="459"/>
                        </a:lnSpc>
                      </a:pPr>
                      <a:r>
                        <a:rPr sz="900" i="1" spc="-37" baseline="-23148" dirty="0">
                          <a:latin typeface="Georgia"/>
                          <a:cs typeface="Georgia"/>
                        </a:rPr>
                        <a:t>g</a:t>
                      </a:r>
                      <a:r>
                        <a:rPr sz="500" spc="-25" dirty="0">
                          <a:latin typeface="LM Roman 5"/>
                          <a:cs typeface="LM Roman 5"/>
                        </a:rPr>
                        <a:t>2</a:t>
                      </a:r>
                      <a:endParaRPr sz="500">
                        <a:latin typeface="LM Roman 5"/>
                        <a:cs typeface="LM Roman 5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5" dirty="0">
                          <a:latin typeface="LM Roman 6"/>
                          <a:cs typeface="LM Roman 6"/>
                        </a:rPr>
                        <a:t>0.4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5" dirty="0">
                          <a:latin typeface="LM Roman 6"/>
                          <a:cs typeface="LM Roman 6"/>
                        </a:rPr>
                        <a:t>0.6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139">
                <a:tc>
                  <a:txBody>
                    <a:bodyPr/>
                    <a:lstStyle/>
                    <a:p>
                      <a:pPr algn="ctr">
                        <a:lnSpc>
                          <a:spcPts val="459"/>
                        </a:lnSpc>
                      </a:pPr>
                      <a:r>
                        <a:rPr sz="900" i="1" spc="-37" baseline="-23148" dirty="0">
                          <a:latin typeface="Georgia"/>
                          <a:cs typeface="Georgia"/>
                        </a:rPr>
                        <a:t>g</a:t>
                      </a:r>
                      <a:r>
                        <a:rPr sz="500" spc="-25" dirty="0">
                          <a:latin typeface="LM Roman 5"/>
                          <a:cs typeface="LM Roman 5"/>
                        </a:rPr>
                        <a:t>3</a:t>
                      </a:r>
                      <a:endParaRPr sz="500">
                        <a:latin typeface="LM Roman 5"/>
                        <a:cs typeface="LM Roman 5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0" dirty="0">
                          <a:latin typeface="LM Roman 6"/>
                          <a:cs typeface="LM Roman 6"/>
                        </a:rPr>
                        <a:t>0.99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0" dirty="0">
                          <a:latin typeface="LM Roman 6"/>
                          <a:cs typeface="LM Roman 6"/>
                        </a:rPr>
                        <a:t>0.01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7" name="object 47"/>
          <p:cNvSpPr txBox="1"/>
          <p:nvPr/>
        </p:nvSpPr>
        <p:spPr>
          <a:xfrm>
            <a:off x="2596146" y="1426392"/>
            <a:ext cx="542925" cy="2863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latin typeface="LM Roman 6"/>
                <a:cs typeface="LM Roman 6"/>
              </a:rPr>
              <a:t>SAT</a:t>
            </a:r>
            <a:endParaRPr sz="600">
              <a:latin typeface="LM Roman 6"/>
              <a:cs typeface="LM Roman 6"/>
            </a:endParaRPr>
          </a:p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sz="1100" i="1" dirty="0">
                <a:latin typeface="Georgia"/>
                <a:cs typeface="Georgia"/>
              </a:rPr>
              <a:t>P</a:t>
            </a:r>
            <a:r>
              <a:rPr sz="1100" i="1" spc="-90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(</a:t>
            </a:r>
            <a:r>
              <a:rPr sz="1100" i="1" dirty="0">
                <a:latin typeface="Georgia"/>
                <a:cs typeface="Georgia"/>
              </a:rPr>
              <a:t>l</a:t>
            </a:r>
            <a:r>
              <a:rPr sz="1200" baseline="31250" dirty="0">
                <a:latin typeface="LM Roman 8"/>
                <a:cs typeface="LM Roman 8"/>
              </a:rPr>
              <a:t>1</a:t>
            </a:r>
            <a:r>
              <a:rPr sz="1100" dirty="0">
                <a:latin typeface="LM Roman 10"/>
                <a:cs typeface="LM Roman 10"/>
              </a:rPr>
              <a:t>) </a:t>
            </a:r>
            <a:r>
              <a:rPr sz="1100" spc="-60" dirty="0">
                <a:latin typeface="LM Roman 10"/>
                <a:cs typeface="LM Roman 10"/>
              </a:rPr>
              <a:t>=</a:t>
            </a:r>
            <a:endParaRPr sz="1100">
              <a:latin typeface="LM Roman 10"/>
              <a:cs typeface="LM Roman 10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33438" y="3149712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LM Roman 8"/>
                <a:cs typeface="LM Roman 8"/>
              </a:rPr>
              <a:t>1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39901" y="3085301"/>
            <a:ext cx="20066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40"/>
              </a:lnSpc>
            </a:pPr>
            <a:r>
              <a:rPr sz="1100" spc="919" dirty="0">
                <a:latin typeface="Trebuchet MS"/>
                <a:cs typeface="Trebuchet MS"/>
              </a:rPr>
              <a:t>Σ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982406" y="3149712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LM Roman 8"/>
                <a:cs typeface="LM Roman 8"/>
              </a:rPr>
              <a:t>1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2987294" y="4634"/>
            <a:ext cx="12573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Causal</a:t>
            </a:r>
            <a:r>
              <a:rPr spc="-45" dirty="0"/>
              <a:t> </a:t>
            </a:r>
            <a:r>
              <a:rPr spc="-10" dirty="0"/>
              <a:t>Reasoning</a:t>
            </a:r>
          </a:p>
        </p:txBody>
      </p:sp>
      <p:pic>
        <p:nvPicPr>
          <p:cNvPr id="52" name="object 5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144583" y="300151"/>
            <a:ext cx="63233" cy="63233"/>
          </a:xfrm>
          <a:prstGeom prst="rect">
            <a:avLst/>
          </a:prstGeom>
        </p:spPr>
      </p:pic>
      <p:sp>
        <p:nvSpPr>
          <p:cNvPr id="53" name="object 53"/>
          <p:cNvSpPr txBox="1"/>
          <p:nvPr/>
        </p:nvSpPr>
        <p:spPr>
          <a:xfrm>
            <a:off x="3251695" y="214666"/>
            <a:ext cx="2294890" cy="11283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 marR="17780" algn="just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LM Roman 10"/>
                <a:cs typeface="LM Roman 10"/>
              </a:rPr>
              <a:t>Here,</a:t>
            </a:r>
            <a:r>
              <a:rPr sz="1100" spc="11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we</a:t>
            </a:r>
            <a:r>
              <a:rPr sz="1100" spc="8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try</a:t>
            </a:r>
            <a:r>
              <a:rPr sz="1100" spc="9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to</a:t>
            </a:r>
            <a:r>
              <a:rPr sz="1100" spc="8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predict</a:t>
            </a:r>
            <a:r>
              <a:rPr sz="1100" spc="8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downstream </a:t>
            </a:r>
            <a:r>
              <a:rPr sz="1100" dirty="0">
                <a:latin typeface="LM Roman 10"/>
                <a:cs typeface="LM Roman 10"/>
              </a:rPr>
              <a:t>effects</a:t>
            </a:r>
            <a:r>
              <a:rPr sz="1100" spc="-4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of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various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factors</a:t>
            </a:r>
            <a:endParaRPr sz="1100">
              <a:latin typeface="LM Roman 10"/>
              <a:cs typeface="LM Roman 10"/>
            </a:endParaRPr>
          </a:p>
          <a:p>
            <a:pPr marL="25400" algn="just">
              <a:lnSpc>
                <a:spcPct val="100000"/>
              </a:lnSpc>
              <a:spcBef>
                <a:spcPts val="335"/>
              </a:spcBef>
            </a:pPr>
            <a:r>
              <a:rPr sz="1100" dirty="0">
                <a:latin typeface="LM Roman 10"/>
                <a:cs typeface="LM Roman 10"/>
              </a:rPr>
              <a:t>Let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us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consider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an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example</a:t>
            </a:r>
            <a:endParaRPr sz="1100">
              <a:latin typeface="LM Roman 10"/>
              <a:cs typeface="LM Roman 10"/>
            </a:endParaRPr>
          </a:p>
          <a:p>
            <a:pPr marL="25400" marR="17780" algn="just">
              <a:lnSpc>
                <a:spcPct val="102600"/>
              </a:lnSpc>
              <a:spcBef>
                <a:spcPts val="300"/>
              </a:spcBef>
            </a:pPr>
            <a:r>
              <a:rPr sz="1100" dirty="0">
                <a:latin typeface="LM Roman 10"/>
                <a:cs typeface="LM Roman 10"/>
              </a:rPr>
              <a:t>What</a:t>
            </a:r>
            <a:r>
              <a:rPr sz="1100" spc="1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is</a:t>
            </a:r>
            <a:r>
              <a:rPr sz="1100" spc="1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the</a:t>
            </a:r>
            <a:r>
              <a:rPr sz="1100" spc="1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probability</a:t>
            </a:r>
            <a:r>
              <a:rPr sz="1100" spc="1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that</a:t>
            </a:r>
            <a:r>
              <a:rPr sz="1100" spc="1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</a:t>
            </a:r>
            <a:r>
              <a:rPr sz="1100" spc="130" dirty="0">
                <a:latin typeface="LM Roman 10"/>
                <a:cs typeface="LM Roman 10"/>
              </a:rPr>
              <a:t> </a:t>
            </a:r>
            <a:r>
              <a:rPr sz="1100" spc="-20" dirty="0">
                <a:latin typeface="LM Roman 10"/>
                <a:cs typeface="LM Roman 10"/>
              </a:rPr>
              <a:t>stu- </a:t>
            </a:r>
            <a:r>
              <a:rPr sz="1100" spc="-10" dirty="0">
                <a:latin typeface="LM Roman 10"/>
                <a:cs typeface="LM Roman 10"/>
              </a:rPr>
              <a:t>dent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will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get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good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recommendation </a:t>
            </a:r>
            <a:r>
              <a:rPr sz="1100" dirty="0">
                <a:latin typeface="LM Roman 10"/>
                <a:cs typeface="LM Roman 10"/>
              </a:rPr>
              <a:t>letter,</a:t>
            </a:r>
            <a:r>
              <a:rPr sz="1100" spc="-15" dirty="0">
                <a:latin typeface="LM Roman 10"/>
                <a:cs typeface="LM Roman 10"/>
              </a:rPr>
              <a:t> </a:t>
            </a:r>
            <a:r>
              <a:rPr sz="1100" i="1" dirty="0">
                <a:latin typeface="Georgia"/>
                <a:cs typeface="Georgia"/>
              </a:rPr>
              <a:t>P</a:t>
            </a:r>
            <a:r>
              <a:rPr sz="1100" i="1" spc="-114" dirty="0">
                <a:latin typeface="Georgia"/>
                <a:cs typeface="Georgia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(</a:t>
            </a:r>
            <a:r>
              <a:rPr sz="1100" i="1" spc="-10" dirty="0">
                <a:latin typeface="Georgia"/>
                <a:cs typeface="Georgia"/>
              </a:rPr>
              <a:t>l</a:t>
            </a:r>
            <a:r>
              <a:rPr sz="1200" spc="-15" baseline="27777" dirty="0">
                <a:latin typeface="LM Roman 8"/>
                <a:cs typeface="LM Roman 8"/>
              </a:rPr>
              <a:t>1</a:t>
            </a:r>
            <a:r>
              <a:rPr sz="1100" spc="-10" dirty="0">
                <a:latin typeface="LM Roman 10"/>
                <a:cs typeface="LM Roman 10"/>
              </a:rPr>
              <a:t>)?</a:t>
            </a:r>
            <a:endParaRPr sz="1100">
              <a:latin typeface="LM Roman 10"/>
              <a:cs typeface="LM Roman 10"/>
            </a:endParaRPr>
          </a:p>
        </p:txBody>
      </p:sp>
      <p:pic>
        <p:nvPicPr>
          <p:cNvPr id="54" name="object 5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144583" y="682256"/>
            <a:ext cx="63233" cy="63233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144583" y="892289"/>
            <a:ext cx="63233" cy="63233"/>
          </a:xfrm>
          <a:prstGeom prst="rect">
            <a:avLst/>
          </a:prstGeom>
        </p:spPr>
      </p:pic>
      <p:sp>
        <p:nvSpPr>
          <p:cNvPr id="56" name="object 56"/>
          <p:cNvSpPr txBox="1"/>
          <p:nvPr/>
        </p:nvSpPr>
        <p:spPr>
          <a:xfrm>
            <a:off x="3126384" y="1389238"/>
            <a:ext cx="1626870" cy="491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90"/>
              </a:spcBef>
              <a:tabLst>
                <a:tab pos="432434" algn="l"/>
                <a:tab pos="801370" algn="l"/>
                <a:tab pos="1252855" algn="l"/>
              </a:tabLst>
            </a:pPr>
            <a:r>
              <a:rPr sz="1100" spc="919" dirty="0">
                <a:latin typeface="Trebuchet MS"/>
                <a:cs typeface="Trebuchet MS"/>
              </a:rPr>
              <a:t>Σ</a:t>
            </a:r>
            <a:r>
              <a:rPr sz="1100" dirty="0">
                <a:latin typeface="Trebuchet MS"/>
                <a:cs typeface="Trebuchet MS"/>
              </a:rPr>
              <a:t>	</a:t>
            </a:r>
            <a:r>
              <a:rPr sz="1100" spc="919" dirty="0">
                <a:latin typeface="Trebuchet MS"/>
                <a:cs typeface="Trebuchet MS"/>
              </a:rPr>
              <a:t>Σ</a:t>
            </a:r>
            <a:r>
              <a:rPr sz="1100" dirty="0">
                <a:latin typeface="Trebuchet MS"/>
                <a:cs typeface="Trebuchet MS"/>
              </a:rPr>
              <a:t>	</a:t>
            </a:r>
            <a:r>
              <a:rPr sz="1100" spc="919" dirty="0">
                <a:latin typeface="Trebuchet MS"/>
                <a:cs typeface="Trebuchet MS"/>
              </a:rPr>
              <a:t>Σ</a:t>
            </a:r>
            <a:r>
              <a:rPr sz="1100" dirty="0">
                <a:latin typeface="Trebuchet MS"/>
                <a:cs typeface="Trebuchet MS"/>
              </a:rPr>
              <a:t>	</a:t>
            </a:r>
            <a:r>
              <a:rPr sz="1100" spc="919" dirty="0">
                <a:latin typeface="Trebuchet MS"/>
                <a:cs typeface="Trebuchet MS"/>
              </a:rPr>
              <a:t>Σ</a:t>
            </a:r>
            <a:endParaRPr sz="1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800" i="1" dirty="0">
                <a:latin typeface="Georgia"/>
                <a:cs typeface="Georgia"/>
              </a:rPr>
              <a:t>Iє</a:t>
            </a:r>
            <a:r>
              <a:rPr sz="800" dirty="0">
                <a:latin typeface="LM Roman 8"/>
                <a:cs typeface="LM Roman 8"/>
              </a:rPr>
              <a:t>(0</a:t>
            </a:r>
            <a:r>
              <a:rPr sz="800" i="1" dirty="0">
                <a:latin typeface="Georgia"/>
                <a:cs typeface="Georgia"/>
              </a:rPr>
              <a:t>,</a:t>
            </a:r>
            <a:r>
              <a:rPr sz="800" dirty="0">
                <a:latin typeface="LM Roman 8"/>
                <a:cs typeface="LM Roman 8"/>
              </a:rPr>
              <a:t>1)</a:t>
            </a:r>
            <a:r>
              <a:rPr sz="800" spc="-25" dirty="0">
                <a:latin typeface="LM Roman 8"/>
                <a:cs typeface="LM Roman 8"/>
              </a:rPr>
              <a:t> </a:t>
            </a:r>
            <a:r>
              <a:rPr sz="800" i="1" dirty="0">
                <a:latin typeface="Georgia"/>
                <a:cs typeface="Georgia"/>
              </a:rPr>
              <a:t>Dє</a:t>
            </a:r>
            <a:r>
              <a:rPr sz="800" dirty="0">
                <a:latin typeface="LM Roman 8"/>
                <a:cs typeface="LM Roman 8"/>
              </a:rPr>
              <a:t>(0</a:t>
            </a:r>
            <a:r>
              <a:rPr sz="800" i="1" dirty="0">
                <a:latin typeface="Georgia"/>
                <a:cs typeface="Georgia"/>
              </a:rPr>
              <a:t>,</a:t>
            </a:r>
            <a:r>
              <a:rPr sz="800" dirty="0">
                <a:latin typeface="LM Roman 8"/>
                <a:cs typeface="LM Roman 8"/>
              </a:rPr>
              <a:t>1)</a:t>
            </a:r>
            <a:r>
              <a:rPr sz="800" spc="-20" dirty="0">
                <a:latin typeface="LM Roman 8"/>
                <a:cs typeface="LM Roman 8"/>
              </a:rPr>
              <a:t> </a:t>
            </a:r>
            <a:r>
              <a:rPr sz="800" i="1" dirty="0">
                <a:latin typeface="Georgia"/>
                <a:cs typeface="Georgia"/>
              </a:rPr>
              <a:t>Sє</a:t>
            </a:r>
            <a:r>
              <a:rPr sz="800" dirty="0">
                <a:latin typeface="LM Roman 8"/>
                <a:cs typeface="LM Roman 8"/>
              </a:rPr>
              <a:t>(0</a:t>
            </a:r>
            <a:r>
              <a:rPr sz="800" i="1" dirty="0">
                <a:latin typeface="Georgia"/>
                <a:cs typeface="Georgia"/>
              </a:rPr>
              <a:t>,</a:t>
            </a:r>
            <a:r>
              <a:rPr sz="800" dirty="0">
                <a:latin typeface="LM Roman 8"/>
                <a:cs typeface="LM Roman 8"/>
              </a:rPr>
              <a:t>1)</a:t>
            </a:r>
            <a:r>
              <a:rPr sz="800" spc="-20" dirty="0">
                <a:latin typeface="LM Roman 8"/>
                <a:cs typeface="LM Roman 8"/>
              </a:rPr>
              <a:t> </a:t>
            </a:r>
            <a:r>
              <a:rPr sz="800" i="1" spc="75" dirty="0">
                <a:latin typeface="Georgia"/>
                <a:cs typeface="Georgia"/>
              </a:rPr>
              <a:t>tє</a:t>
            </a:r>
            <a:r>
              <a:rPr sz="800" spc="75" dirty="0">
                <a:latin typeface="LM Roman 8"/>
                <a:cs typeface="LM Roman 8"/>
              </a:rPr>
              <a:t>(</a:t>
            </a:r>
            <a:r>
              <a:rPr sz="800" i="1" spc="75" dirty="0">
                <a:latin typeface="Georgia"/>
                <a:cs typeface="Georgia"/>
              </a:rPr>
              <a:t>A,B,C</a:t>
            </a:r>
            <a:r>
              <a:rPr sz="800" spc="75" dirty="0">
                <a:latin typeface="LM Roman 8"/>
                <a:cs typeface="LM Roman 8"/>
              </a:rPr>
              <a:t>)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724946" y="1520849"/>
            <a:ext cx="10274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Georgia"/>
                <a:cs typeface="Georgia"/>
              </a:rPr>
              <a:t>P</a:t>
            </a:r>
            <a:r>
              <a:rPr sz="1100" i="1" spc="-70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(</a:t>
            </a:r>
            <a:r>
              <a:rPr sz="1100" i="1" dirty="0">
                <a:latin typeface="Georgia"/>
                <a:cs typeface="Georgia"/>
              </a:rPr>
              <a:t>I,</a:t>
            </a:r>
            <a:r>
              <a:rPr sz="1100" i="1" spc="-30" dirty="0">
                <a:latin typeface="Georgia"/>
                <a:cs typeface="Georgia"/>
              </a:rPr>
              <a:t> </a:t>
            </a:r>
            <a:r>
              <a:rPr sz="1100" i="1" spc="50" dirty="0">
                <a:latin typeface="Georgia"/>
                <a:cs typeface="Georgia"/>
              </a:rPr>
              <a:t>D,</a:t>
            </a:r>
            <a:r>
              <a:rPr sz="1100" i="1" spc="-30" dirty="0">
                <a:latin typeface="Georgia"/>
                <a:cs typeface="Georgia"/>
              </a:rPr>
              <a:t> </a:t>
            </a:r>
            <a:r>
              <a:rPr sz="1100" i="1" dirty="0">
                <a:latin typeface="Georgia"/>
                <a:cs typeface="Georgia"/>
              </a:rPr>
              <a:t>G,</a:t>
            </a:r>
            <a:r>
              <a:rPr sz="1100" i="1" spc="-30" dirty="0">
                <a:latin typeface="Georgia"/>
                <a:cs typeface="Georgia"/>
              </a:rPr>
              <a:t> </a:t>
            </a:r>
            <a:r>
              <a:rPr sz="1100" i="1" dirty="0">
                <a:latin typeface="Georgia"/>
                <a:cs typeface="Georgia"/>
              </a:rPr>
              <a:t>S,</a:t>
            </a:r>
            <a:r>
              <a:rPr sz="1100" i="1" spc="-30" dirty="0">
                <a:latin typeface="Georgia"/>
                <a:cs typeface="Georgia"/>
              </a:rPr>
              <a:t> </a:t>
            </a:r>
            <a:r>
              <a:rPr sz="1100" i="1" spc="-25" dirty="0">
                <a:latin typeface="Georgia"/>
                <a:cs typeface="Georgia"/>
              </a:rPr>
              <a:t>l</a:t>
            </a:r>
            <a:r>
              <a:rPr sz="1200" spc="-37" baseline="31250" dirty="0">
                <a:latin typeface="LM Roman 8"/>
                <a:cs typeface="LM Roman 8"/>
              </a:rPr>
              <a:t>1</a:t>
            </a:r>
            <a:r>
              <a:rPr sz="1100" spc="-25" dirty="0">
                <a:latin typeface="LM Roman 10"/>
                <a:cs typeface="LM Roman 10"/>
              </a:rPr>
              <a:t>)</a:t>
            </a:r>
            <a:endParaRPr sz="1100">
              <a:latin typeface="LM Roman 10"/>
              <a:cs typeface="LM Roman 10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0" y="3121507"/>
            <a:ext cx="2880360" cy="118745"/>
          </a:xfrm>
          <a:custGeom>
            <a:avLst/>
            <a:gdLst/>
            <a:ahLst/>
            <a:cxnLst/>
            <a:rect l="l" t="t" r="r" b="b"/>
            <a:pathLst>
              <a:path w="2880360" h="118744">
                <a:moveTo>
                  <a:pt x="2880004" y="0"/>
                </a:moveTo>
                <a:lnTo>
                  <a:pt x="0" y="0"/>
                </a:lnTo>
                <a:lnTo>
                  <a:pt x="0" y="118490"/>
                </a:lnTo>
                <a:lnTo>
                  <a:pt x="2880004" y="118490"/>
                </a:lnTo>
                <a:lnTo>
                  <a:pt x="2880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2008174" y="3114616"/>
            <a:ext cx="7766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FFFFFF"/>
                </a:solidFill>
                <a:latin typeface="LM Roman 6"/>
                <a:cs typeface="LM Roman 6"/>
              </a:rPr>
              <a:t>Mitesh</a:t>
            </a:r>
            <a:r>
              <a:rPr sz="600" spc="-10" dirty="0">
                <a:solidFill>
                  <a:srgbClr val="FFFFFF"/>
                </a:solidFill>
                <a:latin typeface="LM Roman 6"/>
                <a:cs typeface="LM Roman 6"/>
              </a:rPr>
              <a:t> </a:t>
            </a:r>
            <a:r>
              <a:rPr sz="600" dirty="0">
                <a:solidFill>
                  <a:srgbClr val="FFFFFF"/>
                </a:solidFill>
                <a:latin typeface="LM Roman 6"/>
                <a:cs typeface="LM Roman 6"/>
              </a:rPr>
              <a:t>M.</a:t>
            </a:r>
            <a:r>
              <a:rPr sz="600" spc="-10" dirty="0">
                <a:solidFill>
                  <a:srgbClr val="FFFFFF"/>
                </a:solidFill>
                <a:latin typeface="LM Roman 6"/>
                <a:cs typeface="LM Roman 6"/>
              </a:rPr>
              <a:t> Khapra</a:t>
            </a:r>
            <a:endParaRPr sz="600">
              <a:latin typeface="LM Roman 6"/>
              <a:cs typeface="LM Roman 6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2880004" y="3121507"/>
            <a:ext cx="2880360" cy="118745"/>
          </a:xfrm>
          <a:custGeom>
            <a:avLst/>
            <a:gdLst/>
            <a:ahLst/>
            <a:cxnLst/>
            <a:rect l="l" t="t" r="r" b="b"/>
            <a:pathLst>
              <a:path w="2880360" h="118744">
                <a:moveTo>
                  <a:pt x="2880004" y="0"/>
                </a:moveTo>
                <a:lnTo>
                  <a:pt x="0" y="0"/>
                </a:lnTo>
                <a:lnTo>
                  <a:pt x="0" y="118491"/>
                </a:lnTo>
                <a:lnTo>
                  <a:pt x="2880004" y="118491"/>
                </a:lnTo>
                <a:lnTo>
                  <a:pt x="2880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2975305" y="3114616"/>
            <a:ext cx="15563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FFFFFF"/>
                </a:solidFill>
                <a:latin typeface="LM Roman 6"/>
                <a:cs typeface="LM Roman 6"/>
              </a:rPr>
              <a:t>CS7015</a:t>
            </a:r>
            <a:r>
              <a:rPr sz="600" spc="-10" dirty="0">
                <a:solidFill>
                  <a:srgbClr val="FFFFFF"/>
                </a:solidFill>
                <a:latin typeface="LM Roman 6"/>
                <a:cs typeface="LM Roman 6"/>
              </a:rPr>
              <a:t> </a:t>
            </a:r>
            <a:r>
              <a:rPr sz="600" dirty="0">
                <a:solidFill>
                  <a:srgbClr val="FFFFFF"/>
                </a:solidFill>
                <a:latin typeface="LM Roman 6"/>
                <a:cs typeface="LM Roman 6"/>
              </a:rPr>
              <a:t>(Deep</a:t>
            </a:r>
            <a:r>
              <a:rPr sz="600" spc="-5" dirty="0">
                <a:solidFill>
                  <a:srgbClr val="FFFFFF"/>
                </a:solidFill>
                <a:latin typeface="LM Roman 6"/>
                <a:cs typeface="LM Roman 6"/>
              </a:rPr>
              <a:t> </a:t>
            </a:r>
            <a:r>
              <a:rPr sz="600" dirty="0">
                <a:solidFill>
                  <a:srgbClr val="FFFFFF"/>
                </a:solidFill>
                <a:latin typeface="LM Roman 6"/>
                <a:cs typeface="LM Roman 6"/>
              </a:rPr>
              <a:t>Learning)</a:t>
            </a:r>
            <a:r>
              <a:rPr sz="600" spc="-5" dirty="0">
                <a:solidFill>
                  <a:srgbClr val="FFFFFF"/>
                </a:solidFill>
                <a:latin typeface="LM Roman 6"/>
                <a:cs typeface="LM Roman 6"/>
              </a:rPr>
              <a:t> </a:t>
            </a:r>
            <a:r>
              <a:rPr sz="600" dirty="0">
                <a:solidFill>
                  <a:srgbClr val="FFFFFF"/>
                </a:solidFill>
                <a:latin typeface="LM Roman 6"/>
                <a:cs typeface="LM Roman 6"/>
              </a:rPr>
              <a:t>:</a:t>
            </a:r>
            <a:r>
              <a:rPr sz="600" spc="75" dirty="0">
                <a:solidFill>
                  <a:srgbClr val="FFFFFF"/>
                </a:solidFill>
                <a:latin typeface="LM Roman 6"/>
                <a:cs typeface="LM Roman 6"/>
              </a:rPr>
              <a:t> </a:t>
            </a:r>
            <a:r>
              <a:rPr sz="600" dirty="0">
                <a:solidFill>
                  <a:srgbClr val="FFFFFF"/>
                </a:solidFill>
                <a:latin typeface="LM Roman 6"/>
                <a:cs typeface="LM Roman 6"/>
              </a:rPr>
              <a:t>Lecture</a:t>
            </a:r>
            <a:r>
              <a:rPr sz="600" spc="-5" dirty="0">
                <a:solidFill>
                  <a:srgbClr val="FFFFFF"/>
                </a:solidFill>
                <a:latin typeface="LM Roman 6"/>
                <a:cs typeface="LM Roman 6"/>
              </a:rPr>
              <a:t> </a:t>
            </a:r>
            <a:r>
              <a:rPr sz="600" spc="-25" dirty="0">
                <a:solidFill>
                  <a:srgbClr val="FFFFFF"/>
                </a:solidFill>
                <a:latin typeface="LM Roman 6"/>
                <a:cs typeface="LM Roman 6"/>
              </a:rPr>
              <a:t>17</a:t>
            </a:r>
            <a:endParaRPr sz="600">
              <a:latin typeface="LM Roman 6"/>
              <a:cs typeface="LM Roman 6"/>
            </a:endParaRP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1894" y="315885"/>
            <a:ext cx="5429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Georgia"/>
                <a:cs typeface="Georgia"/>
              </a:rPr>
              <a:t>P</a:t>
            </a:r>
            <a:r>
              <a:rPr sz="1100" i="1" spc="-90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(</a:t>
            </a:r>
            <a:r>
              <a:rPr sz="1100" i="1" dirty="0">
                <a:latin typeface="Georgia"/>
                <a:cs typeface="Georgia"/>
              </a:rPr>
              <a:t>l</a:t>
            </a:r>
            <a:r>
              <a:rPr sz="1200" baseline="31250" dirty="0">
                <a:latin typeface="LM Roman 8"/>
                <a:cs typeface="LM Roman 8"/>
              </a:rPr>
              <a:t>1</a:t>
            </a:r>
            <a:r>
              <a:rPr sz="1100" dirty="0">
                <a:latin typeface="LM Roman 10"/>
                <a:cs typeface="LM Roman 10"/>
              </a:rPr>
              <a:t>) </a:t>
            </a:r>
            <a:r>
              <a:rPr sz="1100" spc="-60" dirty="0">
                <a:latin typeface="LM Roman 10"/>
                <a:cs typeface="LM Roman 10"/>
              </a:rPr>
              <a:t>=</a:t>
            </a:r>
            <a:endParaRPr sz="1100">
              <a:latin typeface="LM Roman 10"/>
              <a:cs typeface="LM Roman 1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1618" y="184263"/>
            <a:ext cx="14065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72745" algn="l"/>
                <a:tab pos="741680" algn="l"/>
                <a:tab pos="1193165" algn="l"/>
              </a:tabLst>
            </a:pPr>
            <a:r>
              <a:rPr b="0" spc="919" dirty="0">
                <a:latin typeface="Trebuchet MS"/>
                <a:cs typeface="Trebuchet MS"/>
              </a:rPr>
              <a:t>Σ</a:t>
            </a:r>
            <a:r>
              <a:rPr b="0" dirty="0">
                <a:latin typeface="Trebuchet MS"/>
                <a:cs typeface="Trebuchet MS"/>
              </a:rPr>
              <a:t>	</a:t>
            </a:r>
            <a:r>
              <a:rPr b="0" spc="919" dirty="0">
                <a:latin typeface="Trebuchet MS"/>
                <a:cs typeface="Trebuchet MS"/>
              </a:rPr>
              <a:t>Σ</a:t>
            </a:r>
            <a:r>
              <a:rPr b="0" dirty="0">
                <a:latin typeface="Trebuchet MS"/>
                <a:cs typeface="Trebuchet MS"/>
              </a:rPr>
              <a:t>	</a:t>
            </a:r>
            <a:r>
              <a:rPr b="0" spc="919" dirty="0">
                <a:latin typeface="Trebuchet MS"/>
                <a:cs typeface="Trebuchet MS"/>
              </a:rPr>
              <a:t>Σ</a:t>
            </a:r>
            <a:r>
              <a:rPr b="0" dirty="0">
                <a:latin typeface="Trebuchet MS"/>
                <a:cs typeface="Trebuchet MS"/>
              </a:rPr>
              <a:t>	</a:t>
            </a:r>
            <a:r>
              <a:rPr b="0" spc="919" dirty="0">
                <a:latin typeface="Trebuchet MS"/>
                <a:cs typeface="Trebuchet MS"/>
              </a:rPr>
              <a:t>Σ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2144" y="528420"/>
            <a:ext cx="16268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dirty="0">
                <a:latin typeface="Georgia"/>
                <a:cs typeface="Georgia"/>
              </a:rPr>
              <a:t>Iє</a:t>
            </a:r>
            <a:r>
              <a:rPr sz="800" dirty="0">
                <a:latin typeface="LM Roman 8"/>
                <a:cs typeface="LM Roman 8"/>
              </a:rPr>
              <a:t>(0</a:t>
            </a:r>
            <a:r>
              <a:rPr sz="800" i="1" dirty="0">
                <a:latin typeface="Georgia"/>
                <a:cs typeface="Georgia"/>
              </a:rPr>
              <a:t>,</a:t>
            </a:r>
            <a:r>
              <a:rPr sz="800" dirty="0">
                <a:latin typeface="LM Roman 8"/>
                <a:cs typeface="LM Roman 8"/>
              </a:rPr>
              <a:t>1)</a:t>
            </a:r>
            <a:r>
              <a:rPr sz="800" spc="-25" dirty="0">
                <a:latin typeface="LM Roman 8"/>
                <a:cs typeface="LM Roman 8"/>
              </a:rPr>
              <a:t> </a:t>
            </a:r>
            <a:r>
              <a:rPr sz="800" i="1" dirty="0">
                <a:latin typeface="Georgia"/>
                <a:cs typeface="Georgia"/>
              </a:rPr>
              <a:t>Dє</a:t>
            </a:r>
            <a:r>
              <a:rPr sz="800" dirty="0">
                <a:latin typeface="LM Roman 8"/>
                <a:cs typeface="LM Roman 8"/>
              </a:rPr>
              <a:t>(0</a:t>
            </a:r>
            <a:r>
              <a:rPr sz="800" i="1" dirty="0">
                <a:latin typeface="Georgia"/>
                <a:cs typeface="Georgia"/>
              </a:rPr>
              <a:t>,</a:t>
            </a:r>
            <a:r>
              <a:rPr sz="800" dirty="0">
                <a:latin typeface="LM Roman 8"/>
                <a:cs typeface="LM Roman 8"/>
              </a:rPr>
              <a:t>1)</a:t>
            </a:r>
            <a:r>
              <a:rPr sz="800" spc="-20" dirty="0">
                <a:latin typeface="LM Roman 8"/>
                <a:cs typeface="LM Roman 8"/>
              </a:rPr>
              <a:t> </a:t>
            </a:r>
            <a:r>
              <a:rPr sz="800" i="1" dirty="0">
                <a:latin typeface="Georgia"/>
                <a:cs typeface="Georgia"/>
              </a:rPr>
              <a:t>Sє</a:t>
            </a:r>
            <a:r>
              <a:rPr sz="800" dirty="0">
                <a:latin typeface="LM Roman 8"/>
                <a:cs typeface="LM Roman 8"/>
              </a:rPr>
              <a:t>(0</a:t>
            </a:r>
            <a:r>
              <a:rPr sz="800" i="1" dirty="0">
                <a:latin typeface="Georgia"/>
                <a:cs typeface="Georgia"/>
              </a:rPr>
              <a:t>,</a:t>
            </a:r>
            <a:r>
              <a:rPr sz="800" dirty="0">
                <a:latin typeface="LM Roman 8"/>
                <a:cs typeface="LM Roman 8"/>
              </a:rPr>
              <a:t>1)</a:t>
            </a:r>
            <a:r>
              <a:rPr sz="800" spc="-20" dirty="0">
                <a:latin typeface="LM Roman 8"/>
                <a:cs typeface="LM Roman 8"/>
              </a:rPr>
              <a:t> </a:t>
            </a:r>
            <a:r>
              <a:rPr sz="800" i="1" spc="75" dirty="0">
                <a:latin typeface="Georgia"/>
                <a:cs typeface="Georgia"/>
              </a:rPr>
              <a:t>tє</a:t>
            </a:r>
            <a:r>
              <a:rPr sz="800" spc="75" dirty="0">
                <a:latin typeface="LM Roman 8"/>
                <a:cs typeface="LM Roman 8"/>
              </a:rPr>
              <a:t>(</a:t>
            </a:r>
            <a:r>
              <a:rPr sz="800" i="1" spc="75" dirty="0">
                <a:latin typeface="Georgia"/>
                <a:cs typeface="Georgia"/>
              </a:rPr>
              <a:t>A,B,C</a:t>
            </a:r>
            <a:r>
              <a:rPr sz="800" spc="75" dirty="0">
                <a:latin typeface="LM Roman 8"/>
                <a:cs typeface="LM Roman 8"/>
              </a:rPr>
              <a:t>)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50706" y="315885"/>
            <a:ext cx="10274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Georgia"/>
                <a:cs typeface="Georgia"/>
              </a:rPr>
              <a:t>P</a:t>
            </a:r>
            <a:r>
              <a:rPr sz="1100" i="1" spc="-70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(</a:t>
            </a:r>
            <a:r>
              <a:rPr sz="1100" i="1" dirty="0">
                <a:latin typeface="Georgia"/>
                <a:cs typeface="Georgia"/>
              </a:rPr>
              <a:t>I,</a:t>
            </a:r>
            <a:r>
              <a:rPr sz="1100" i="1" spc="-30" dirty="0">
                <a:latin typeface="Georgia"/>
                <a:cs typeface="Georgia"/>
              </a:rPr>
              <a:t> </a:t>
            </a:r>
            <a:r>
              <a:rPr sz="1100" i="1" spc="50" dirty="0">
                <a:latin typeface="Georgia"/>
                <a:cs typeface="Georgia"/>
              </a:rPr>
              <a:t>D,</a:t>
            </a:r>
            <a:r>
              <a:rPr sz="1100" i="1" spc="-30" dirty="0">
                <a:latin typeface="Georgia"/>
                <a:cs typeface="Georgia"/>
              </a:rPr>
              <a:t> </a:t>
            </a:r>
            <a:r>
              <a:rPr sz="1100" i="1" dirty="0">
                <a:latin typeface="Georgia"/>
                <a:cs typeface="Georgia"/>
              </a:rPr>
              <a:t>G,</a:t>
            </a:r>
            <a:r>
              <a:rPr sz="1100" i="1" spc="-30" dirty="0">
                <a:latin typeface="Georgia"/>
                <a:cs typeface="Georgia"/>
              </a:rPr>
              <a:t> </a:t>
            </a:r>
            <a:r>
              <a:rPr sz="1100" i="1" dirty="0">
                <a:latin typeface="Georgia"/>
                <a:cs typeface="Georgia"/>
              </a:rPr>
              <a:t>S,</a:t>
            </a:r>
            <a:r>
              <a:rPr sz="1100" i="1" spc="-30" dirty="0">
                <a:latin typeface="Georgia"/>
                <a:cs typeface="Georgia"/>
              </a:rPr>
              <a:t> </a:t>
            </a:r>
            <a:r>
              <a:rPr sz="1100" i="1" spc="-25" dirty="0">
                <a:latin typeface="Georgia"/>
                <a:cs typeface="Georgia"/>
              </a:rPr>
              <a:t>l</a:t>
            </a:r>
            <a:r>
              <a:rPr sz="1200" spc="-37" baseline="31250" dirty="0">
                <a:latin typeface="LM Roman 8"/>
                <a:cs typeface="LM Roman 8"/>
              </a:rPr>
              <a:t>1</a:t>
            </a:r>
            <a:r>
              <a:rPr sz="1100" spc="-25" dirty="0">
                <a:latin typeface="LM Roman 10"/>
                <a:cs typeface="LM Roman 10"/>
              </a:rPr>
              <a:t>)</a:t>
            </a:r>
            <a:endParaRPr sz="1100">
              <a:latin typeface="LM Roman 10"/>
              <a:cs typeface="LM Roman 1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83981" y="726337"/>
            <a:ext cx="47053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Georgia"/>
                <a:cs typeface="Georgia"/>
              </a:rPr>
              <a:t>P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(</a:t>
            </a:r>
            <a:r>
              <a:rPr sz="1100" i="1" spc="-10" dirty="0">
                <a:latin typeface="Georgia"/>
                <a:cs typeface="Georgia"/>
              </a:rPr>
              <a:t>D</a:t>
            </a:r>
            <a:r>
              <a:rPr sz="1100" i="1" spc="-10" dirty="0">
                <a:latin typeface="DejaVu Sans Condensed"/>
                <a:cs typeface="DejaVu Sans Condensed"/>
              </a:rPr>
              <a:t>|</a:t>
            </a:r>
            <a:r>
              <a:rPr sz="1100" i="1" spc="-10" dirty="0">
                <a:latin typeface="Georgia"/>
                <a:cs typeface="Georgia"/>
              </a:rPr>
              <a:t>I</a:t>
            </a:r>
            <a:r>
              <a:rPr sz="1100" spc="-10" dirty="0">
                <a:latin typeface="LM Roman 10"/>
                <a:cs typeface="LM Roman 10"/>
              </a:rPr>
              <a:t>)</a:t>
            </a:r>
            <a:endParaRPr sz="1100">
              <a:latin typeface="LM Roman 10"/>
              <a:cs typeface="LM Roman 1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05115" y="594714"/>
            <a:ext cx="1207770" cy="491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525" algn="ctr">
              <a:lnSpc>
                <a:spcPct val="100000"/>
              </a:lnSpc>
              <a:spcBef>
                <a:spcPts val="90"/>
              </a:spcBef>
              <a:tabLst>
                <a:tab pos="846455" algn="l"/>
              </a:tabLst>
            </a:pPr>
            <a:r>
              <a:rPr sz="1100" spc="919" dirty="0">
                <a:latin typeface="Trebuchet MS"/>
                <a:cs typeface="Trebuchet MS"/>
              </a:rPr>
              <a:t>Σ</a:t>
            </a:r>
            <a:r>
              <a:rPr sz="1100" dirty="0">
                <a:latin typeface="Trebuchet MS"/>
                <a:cs typeface="Trebuchet MS"/>
              </a:rPr>
              <a:t>	</a:t>
            </a:r>
            <a:r>
              <a:rPr sz="1100" spc="910" dirty="0">
                <a:latin typeface="Trebuchet MS"/>
                <a:cs typeface="Trebuchet MS"/>
              </a:rPr>
              <a:t>Σ</a:t>
            </a:r>
            <a:endParaRPr sz="1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1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  <a:tabLst>
                <a:tab pos="846455" algn="l"/>
              </a:tabLst>
            </a:pPr>
            <a:r>
              <a:rPr sz="800" i="1" spc="-10" dirty="0">
                <a:latin typeface="Georgia"/>
                <a:cs typeface="Georgia"/>
              </a:rPr>
              <a:t>Dє</a:t>
            </a:r>
            <a:r>
              <a:rPr sz="800" spc="-10" dirty="0">
                <a:latin typeface="LM Roman 8"/>
                <a:cs typeface="LM Roman 8"/>
              </a:rPr>
              <a:t>(0</a:t>
            </a:r>
            <a:r>
              <a:rPr sz="800" i="1" spc="-10" dirty="0">
                <a:latin typeface="Georgia"/>
                <a:cs typeface="Georgia"/>
              </a:rPr>
              <a:t>,</a:t>
            </a:r>
            <a:r>
              <a:rPr sz="800" spc="-10" dirty="0">
                <a:latin typeface="LM Roman 8"/>
                <a:cs typeface="LM Roman 8"/>
              </a:rPr>
              <a:t>1)</a:t>
            </a:r>
            <a:r>
              <a:rPr sz="800" dirty="0">
                <a:latin typeface="LM Roman 8"/>
                <a:cs typeface="LM Roman 8"/>
              </a:rPr>
              <a:t>	</a:t>
            </a:r>
            <a:r>
              <a:rPr sz="800" i="1" spc="-10" dirty="0">
                <a:latin typeface="Georgia"/>
                <a:cs typeface="Georgia"/>
              </a:rPr>
              <a:t>Sє</a:t>
            </a:r>
            <a:r>
              <a:rPr sz="800" spc="-10" dirty="0">
                <a:latin typeface="LM Roman 8"/>
                <a:cs typeface="LM Roman 8"/>
              </a:rPr>
              <a:t>(0</a:t>
            </a:r>
            <a:r>
              <a:rPr sz="800" i="1" spc="-10" dirty="0">
                <a:latin typeface="Georgia"/>
                <a:cs typeface="Georgia"/>
              </a:rPr>
              <a:t>,</a:t>
            </a:r>
            <a:r>
              <a:rPr sz="800" spc="-10" dirty="0">
                <a:latin typeface="LM Roman 8"/>
                <a:cs typeface="LM Roman 8"/>
              </a:rPr>
              <a:t>1)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10535" y="726337"/>
            <a:ext cx="6248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10" dirty="0">
                <a:latin typeface="Georgia"/>
                <a:cs typeface="Georgia"/>
              </a:rPr>
              <a:t>P</a:t>
            </a:r>
            <a:r>
              <a:rPr sz="1100" i="1" spc="-40" dirty="0">
                <a:latin typeface="Georgia"/>
                <a:cs typeface="Georgia"/>
              </a:rPr>
              <a:t> </a:t>
            </a:r>
            <a:r>
              <a:rPr sz="1100" spc="10" dirty="0">
                <a:latin typeface="LM Roman 10"/>
                <a:cs typeface="LM Roman 10"/>
              </a:rPr>
              <a:t>(</a:t>
            </a:r>
            <a:r>
              <a:rPr sz="1100" i="1" spc="10" dirty="0">
                <a:latin typeface="Georgia"/>
                <a:cs typeface="Georgia"/>
              </a:rPr>
              <a:t>S</a:t>
            </a:r>
            <a:r>
              <a:rPr sz="1100" i="1" spc="10" dirty="0">
                <a:latin typeface="DejaVu Sans Condensed"/>
                <a:cs typeface="DejaVu Sans Condensed"/>
              </a:rPr>
              <a:t>|</a:t>
            </a:r>
            <a:r>
              <a:rPr sz="1100" i="1" spc="10" dirty="0">
                <a:latin typeface="Georgia"/>
                <a:cs typeface="Georgia"/>
              </a:rPr>
              <a:t>I, </a:t>
            </a:r>
            <a:r>
              <a:rPr sz="1100" i="1" spc="25" dirty="0">
                <a:latin typeface="Georgia"/>
                <a:cs typeface="Georgia"/>
              </a:rPr>
              <a:t>D</a:t>
            </a:r>
            <a:r>
              <a:rPr sz="1100" spc="25" dirty="0">
                <a:latin typeface="LM Roman 10"/>
                <a:cs typeface="LM Roman 10"/>
              </a:rPr>
              <a:t>)</a:t>
            </a:r>
            <a:endParaRPr sz="1100">
              <a:latin typeface="LM Roman 10"/>
              <a:cs typeface="LM Roman 1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0504" y="662991"/>
            <a:ext cx="852805" cy="83375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90"/>
              </a:spcBef>
            </a:pPr>
            <a:r>
              <a:rPr sz="1100" dirty="0">
                <a:latin typeface="LM Roman 10"/>
                <a:cs typeface="LM Roman 10"/>
              </a:rPr>
              <a:t>=</a:t>
            </a:r>
            <a:r>
              <a:rPr sz="1100" spc="400" dirty="0">
                <a:latin typeface="LM Roman 10"/>
                <a:cs typeface="LM Roman 10"/>
              </a:rPr>
              <a:t> </a:t>
            </a:r>
            <a:r>
              <a:rPr sz="1650" spc="1455" baseline="53030" dirty="0">
                <a:latin typeface="Trebuchet MS"/>
                <a:cs typeface="Trebuchet MS"/>
              </a:rPr>
              <a:t>Σ</a:t>
            </a:r>
            <a:r>
              <a:rPr sz="1650" spc="487" baseline="53030" dirty="0">
                <a:latin typeface="Trebuchet MS"/>
                <a:cs typeface="Trebuchet MS"/>
              </a:rPr>
              <a:t> </a:t>
            </a:r>
            <a:r>
              <a:rPr sz="1100" i="1" dirty="0">
                <a:latin typeface="Georgia"/>
                <a:cs typeface="Georgia"/>
              </a:rPr>
              <a:t>P</a:t>
            </a:r>
            <a:r>
              <a:rPr sz="1100" i="1" spc="-114" dirty="0">
                <a:latin typeface="Georgia"/>
                <a:cs typeface="Georgia"/>
              </a:rPr>
              <a:t> </a:t>
            </a:r>
            <a:r>
              <a:rPr sz="1100" spc="-25" dirty="0">
                <a:latin typeface="LM Roman 10"/>
                <a:cs typeface="LM Roman 10"/>
              </a:rPr>
              <a:t>(</a:t>
            </a:r>
            <a:r>
              <a:rPr sz="1100" i="1" spc="-25" dirty="0">
                <a:latin typeface="Georgia"/>
                <a:cs typeface="Georgia"/>
              </a:rPr>
              <a:t>I</a:t>
            </a:r>
            <a:r>
              <a:rPr sz="1100" spc="-25" dirty="0">
                <a:latin typeface="LM Roman 10"/>
                <a:cs typeface="LM Roman 10"/>
              </a:rPr>
              <a:t>)</a:t>
            </a:r>
            <a:endParaRPr sz="1100">
              <a:latin typeface="LM Roman 10"/>
              <a:cs typeface="LM Roman 10"/>
            </a:endParaRPr>
          </a:p>
          <a:p>
            <a:pPr marL="184150">
              <a:lnSpc>
                <a:spcPct val="100000"/>
              </a:lnSpc>
              <a:spcBef>
                <a:spcPts val="359"/>
              </a:spcBef>
            </a:pPr>
            <a:r>
              <a:rPr sz="800" i="1" spc="-10" dirty="0">
                <a:latin typeface="Georgia"/>
                <a:cs typeface="Georgia"/>
              </a:rPr>
              <a:t>Iє</a:t>
            </a:r>
            <a:r>
              <a:rPr sz="800" spc="-10" dirty="0">
                <a:latin typeface="LM Roman 8"/>
                <a:cs typeface="LM Roman 8"/>
              </a:rPr>
              <a:t>(0</a:t>
            </a:r>
            <a:r>
              <a:rPr sz="800" i="1" spc="-10" dirty="0">
                <a:latin typeface="Georgia"/>
                <a:cs typeface="Georgia"/>
              </a:rPr>
              <a:t>,</a:t>
            </a:r>
            <a:r>
              <a:rPr sz="800" spc="-10" dirty="0">
                <a:latin typeface="LM Roman 8"/>
                <a:cs typeface="LM Roman 8"/>
              </a:rPr>
              <a:t>1)</a:t>
            </a:r>
            <a:endParaRPr sz="800">
              <a:latin typeface="LM Roman 8"/>
              <a:cs typeface="LM Roman 8"/>
            </a:endParaRPr>
          </a:p>
          <a:p>
            <a:pPr marL="38100">
              <a:lnSpc>
                <a:spcPct val="100000"/>
              </a:lnSpc>
              <a:spcBef>
                <a:spcPts val="590"/>
              </a:spcBef>
            </a:pPr>
            <a:r>
              <a:rPr sz="1100" dirty="0">
                <a:latin typeface="LM Roman 10"/>
                <a:cs typeface="LM Roman 10"/>
              </a:rPr>
              <a:t>=</a:t>
            </a:r>
            <a:r>
              <a:rPr sz="1100" spc="400" dirty="0">
                <a:latin typeface="LM Roman 10"/>
                <a:cs typeface="LM Roman 10"/>
              </a:rPr>
              <a:t> </a:t>
            </a:r>
            <a:r>
              <a:rPr sz="1650" spc="1455" baseline="53030" dirty="0">
                <a:latin typeface="Trebuchet MS"/>
                <a:cs typeface="Trebuchet MS"/>
              </a:rPr>
              <a:t>Σ</a:t>
            </a:r>
            <a:r>
              <a:rPr sz="1650" spc="487" baseline="53030" dirty="0">
                <a:latin typeface="Trebuchet MS"/>
                <a:cs typeface="Trebuchet MS"/>
              </a:rPr>
              <a:t> </a:t>
            </a:r>
            <a:r>
              <a:rPr sz="1100" i="1" dirty="0">
                <a:latin typeface="Georgia"/>
                <a:cs typeface="Georgia"/>
              </a:rPr>
              <a:t>P</a:t>
            </a:r>
            <a:r>
              <a:rPr sz="1100" i="1" spc="-114" dirty="0">
                <a:latin typeface="Georgia"/>
                <a:cs typeface="Georgia"/>
              </a:rPr>
              <a:t> </a:t>
            </a:r>
            <a:r>
              <a:rPr sz="1100" spc="-25" dirty="0">
                <a:latin typeface="LM Roman 10"/>
                <a:cs typeface="LM Roman 10"/>
              </a:rPr>
              <a:t>(</a:t>
            </a:r>
            <a:r>
              <a:rPr sz="1100" i="1" spc="-25" dirty="0">
                <a:latin typeface="Georgia"/>
                <a:cs typeface="Georgia"/>
              </a:rPr>
              <a:t>I</a:t>
            </a:r>
            <a:r>
              <a:rPr sz="1100" spc="-25" dirty="0">
                <a:latin typeface="LM Roman 10"/>
                <a:cs typeface="LM Roman 10"/>
              </a:rPr>
              <a:t>)</a:t>
            </a:r>
            <a:endParaRPr sz="1100">
              <a:latin typeface="LM Roman 10"/>
              <a:cs typeface="LM Roman 10"/>
            </a:endParaRPr>
          </a:p>
          <a:p>
            <a:pPr marL="184150">
              <a:lnSpc>
                <a:spcPct val="100000"/>
              </a:lnSpc>
              <a:spcBef>
                <a:spcPts val="360"/>
              </a:spcBef>
            </a:pPr>
            <a:r>
              <a:rPr sz="800" i="1" spc="-10" dirty="0">
                <a:latin typeface="Georgia"/>
                <a:cs typeface="Georgia"/>
              </a:rPr>
              <a:t>Iє</a:t>
            </a:r>
            <a:r>
              <a:rPr sz="800" spc="-10" dirty="0">
                <a:latin typeface="LM Roman 8"/>
                <a:cs typeface="LM Roman 8"/>
              </a:rPr>
              <a:t>(0</a:t>
            </a:r>
            <a:r>
              <a:rPr sz="800" i="1" spc="-10" dirty="0">
                <a:latin typeface="Georgia"/>
                <a:cs typeface="Georgia"/>
              </a:rPr>
              <a:t>,</a:t>
            </a:r>
            <a:r>
              <a:rPr sz="800" spc="-10" dirty="0">
                <a:latin typeface="LM Roman 8"/>
                <a:cs typeface="LM Roman 8"/>
              </a:rPr>
              <a:t>1)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93414" y="594714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919" dirty="0">
                <a:latin typeface="Trebuchet MS"/>
                <a:cs typeface="Trebuchet MS"/>
              </a:rPr>
              <a:t>Σ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32899" y="938871"/>
            <a:ext cx="5467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75" dirty="0">
                <a:latin typeface="Georgia"/>
                <a:cs typeface="Georgia"/>
              </a:rPr>
              <a:t>tє</a:t>
            </a:r>
            <a:r>
              <a:rPr sz="800" spc="75" dirty="0">
                <a:latin typeface="LM Roman 8"/>
                <a:cs typeface="LM Roman 8"/>
              </a:rPr>
              <a:t>(</a:t>
            </a:r>
            <a:r>
              <a:rPr sz="800" i="1" spc="75" dirty="0">
                <a:latin typeface="Georgia"/>
                <a:cs typeface="Georgia"/>
              </a:rPr>
              <a:t>A,B,C</a:t>
            </a:r>
            <a:r>
              <a:rPr sz="800" spc="75" dirty="0">
                <a:latin typeface="LM Roman 8"/>
                <a:cs typeface="LM Roman 8"/>
              </a:rPr>
              <a:t>)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51732" y="726337"/>
            <a:ext cx="18199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Georgia"/>
                <a:cs typeface="Georgia"/>
              </a:rPr>
              <a:t>P</a:t>
            </a:r>
            <a:r>
              <a:rPr sz="1100" i="1" spc="-65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(</a:t>
            </a:r>
            <a:r>
              <a:rPr sz="1100" i="1" dirty="0">
                <a:latin typeface="Georgia"/>
                <a:cs typeface="Georgia"/>
              </a:rPr>
              <a:t>G</a:t>
            </a:r>
            <a:r>
              <a:rPr sz="1100" i="1" dirty="0">
                <a:latin typeface="DejaVu Sans Condensed"/>
                <a:cs typeface="DejaVu Sans Condensed"/>
              </a:rPr>
              <a:t>|</a:t>
            </a:r>
            <a:r>
              <a:rPr sz="1100" i="1" dirty="0">
                <a:latin typeface="Georgia"/>
                <a:cs typeface="Georgia"/>
              </a:rPr>
              <a:t>I,</a:t>
            </a:r>
            <a:r>
              <a:rPr sz="1100" i="1" spc="-25" dirty="0">
                <a:latin typeface="Georgia"/>
                <a:cs typeface="Georgia"/>
              </a:rPr>
              <a:t> </a:t>
            </a:r>
            <a:r>
              <a:rPr sz="1100" i="1" spc="50" dirty="0">
                <a:latin typeface="Georgia"/>
                <a:cs typeface="Georgia"/>
              </a:rPr>
              <a:t>D,</a:t>
            </a:r>
            <a:r>
              <a:rPr sz="1100" i="1" spc="-25" dirty="0">
                <a:latin typeface="Georgia"/>
                <a:cs typeface="Georgia"/>
              </a:rPr>
              <a:t> </a:t>
            </a:r>
            <a:r>
              <a:rPr sz="1100" i="1" dirty="0">
                <a:latin typeface="Georgia"/>
                <a:cs typeface="Georgia"/>
              </a:rPr>
              <a:t>S</a:t>
            </a:r>
            <a:r>
              <a:rPr sz="1100" dirty="0">
                <a:latin typeface="LM Roman 10"/>
                <a:cs typeface="LM Roman 10"/>
              </a:rPr>
              <a:t>)</a:t>
            </a:r>
            <a:r>
              <a:rPr sz="1100" i="1" dirty="0">
                <a:latin typeface="Georgia"/>
                <a:cs typeface="Georgia"/>
              </a:rPr>
              <a:t>.P</a:t>
            </a:r>
            <a:r>
              <a:rPr sz="1100" i="1" spc="-65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(</a:t>
            </a:r>
            <a:r>
              <a:rPr sz="1100" i="1" dirty="0">
                <a:latin typeface="Georgia"/>
                <a:cs typeface="Georgia"/>
              </a:rPr>
              <a:t>l</a:t>
            </a:r>
            <a:r>
              <a:rPr sz="1200" baseline="31250" dirty="0">
                <a:latin typeface="LM Roman 8"/>
                <a:cs typeface="LM Roman 8"/>
              </a:rPr>
              <a:t>1</a:t>
            </a:r>
            <a:r>
              <a:rPr sz="1100" i="1" dirty="0">
                <a:latin typeface="DejaVu Sans Condensed"/>
                <a:cs typeface="DejaVu Sans Condensed"/>
              </a:rPr>
              <a:t>|</a:t>
            </a:r>
            <a:r>
              <a:rPr sz="1100" i="1" dirty="0">
                <a:latin typeface="Georgia"/>
                <a:cs typeface="Georgia"/>
              </a:rPr>
              <a:t>G,</a:t>
            </a:r>
            <a:r>
              <a:rPr sz="1100" i="1" spc="-20" dirty="0">
                <a:latin typeface="Georgia"/>
                <a:cs typeface="Georgia"/>
              </a:rPr>
              <a:t> </a:t>
            </a:r>
            <a:r>
              <a:rPr sz="1100" i="1" spc="65" dirty="0">
                <a:latin typeface="Georgia"/>
                <a:cs typeface="Georgia"/>
              </a:rPr>
              <a:t>I,</a:t>
            </a:r>
            <a:r>
              <a:rPr sz="1100" i="1" spc="-25" dirty="0">
                <a:latin typeface="Georgia"/>
                <a:cs typeface="Georgia"/>
              </a:rPr>
              <a:t> </a:t>
            </a:r>
            <a:r>
              <a:rPr sz="1100" i="1" spc="50" dirty="0">
                <a:latin typeface="Georgia"/>
                <a:cs typeface="Georgia"/>
              </a:rPr>
              <a:t>D,</a:t>
            </a:r>
            <a:r>
              <a:rPr sz="1100" i="1" spc="-25" dirty="0">
                <a:latin typeface="Georgia"/>
                <a:cs typeface="Georgia"/>
              </a:rPr>
              <a:t> </a:t>
            </a:r>
            <a:r>
              <a:rPr sz="1100" i="1" spc="20" dirty="0">
                <a:latin typeface="Georgia"/>
                <a:cs typeface="Georgia"/>
              </a:rPr>
              <a:t>S</a:t>
            </a:r>
            <a:r>
              <a:rPr sz="1100" spc="20" dirty="0">
                <a:latin typeface="LM Roman 10"/>
                <a:cs typeface="LM Roman 10"/>
              </a:rPr>
              <a:t>)</a:t>
            </a:r>
            <a:endParaRPr sz="1100">
              <a:latin typeface="LM Roman 10"/>
              <a:cs typeface="LM Roman 1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05115" y="1005165"/>
            <a:ext cx="381635" cy="491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1100" spc="919" dirty="0">
                <a:latin typeface="Trebuchet MS"/>
                <a:cs typeface="Trebuchet MS"/>
              </a:rPr>
              <a:t>Σ</a:t>
            </a:r>
            <a:endParaRPr sz="1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1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800" i="1" spc="-10" dirty="0">
                <a:latin typeface="Georgia"/>
                <a:cs typeface="Georgia"/>
              </a:rPr>
              <a:t>Dє</a:t>
            </a:r>
            <a:r>
              <a:rPr sz="800" spc="-10" dirty="0">
                <a:latin typeface="LM Roman 8"/>
                <a:cs typeface="LM Roman 8"/>
              </a:rPr>
              <a:t>(0</a:t>
            </a:r>
            <a:r>
              <a:rPr sz="800" i="1" spc="-10" dirty="0">
                <a:latin typeface="Georgia"/>
                <a:cs typeface="Georgia"/>
              </a:rPr>
              <a:t>,</a:t>
            </a:r>
            <a:r>
              <a:rPr sz="800" spc="-10" dirty="0">
                <a:latin typeface="LM Roman 8"/>
                <a:cs typeface="LM Roman 8"/>
              </a:rPr>
              <a:t>1)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83981" y="1136788"/>
            <a:ext cx="3600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Georgia"/>
                <a:cs typeface="Georgia"/>
              </a:rPr>
              <a:t>P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25" dirty="0">
                <a:latin typeface="LM Roman 10"/>
                <a:cs typeface="LM Roman 10"/>
              </a:rPr>
              <a:t>(</a:t>
            </a:r>
            <a:r>
              <a:rPr sz="1100" i="1" spc="-25" dirty="0">
                <a:latin typeface="Georgia"/>
                <a:cs typeface="Georgia"/>
              </a:rPr>
              <a:t>D</a:t>
            </a:r>
            <a:r>
              <a:rPr sz="1100" spc="-25" dirty="0">
                <a:latin typeface="LM Roman 10"/>
                <a:cs typeface="LM Roman 10"/>
              </a:rPr>
              <a:t>)</a:t>
            </a:r>
            <a:endParaRPr sz="1100">
              <a:latin typeface="LM Roman 10"/>
              <a:cs typeface="LM Roman 1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09317" y="1005165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919" dirty="0">
                <a:latin typeface="Trebuchet MS"/>
                <a:cs typeface="Trebuchet MS"/>
              </a:rPr>
              <a:t>Σ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41575" y="1349322"/>
            <a:ext cx="3613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10" dirty="0">
                <a:latin typeface="Georgia"/>
                <a:cs typeface="Georgia"/>
              </a:rPr>
              <a:t>Sє</a:t>
            </a:r>
            <a:r>
              <a:rPr sz="800" spc="-10" dirty="0">
                <a:latin typeface="LM Roman 8"/>
                <a:cs typeface="LM Roman 8"/>
              </a:rPr>
              <a:t>(0</a:t>
            </a:r>
            <a:r>
              <a:rPr sz="800" i="1" spc="-10" dirty="0">
                <a:latin typeface="Georgia"/>
                <a:cs typeface="Georgia"/>
              </a:rPr>
              <a:t>,</a:t>
            </a:r>
            <a:r>
              <a:rPr sz="800" spc="-10" dirty="0">
                <a:latin typeface="LM Roman 8"/>
                <a:cs typeface="LM Roman 8"/>
              </a:rPr>
              <a:t>1)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00274" y="1136788"/>
            <a:ext cx="4445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Georgia"/>
                <a:cs typeface="Georgia"/>
              </a:rPr>
              <a:t>P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(</a:t>
            </a:r>
            <a:r>
              <a:rPr sz="1100" i="1" spc="-10" dirty="0">
                <a:latin typeface="Georgia"/>
                <a:cs typeface="Georgia"/>
              </a:rPr>
              <a:t>S</a:t>
            </a:r>
            <a:r>
              <a:rPr sz="1100" i="1" spc="-10" dirty="0">
                <a:latin typeface="DejaVu Sans Condensed"/>
                <a:cs typeface="DejaVu Sans Condensed"/>
              </a:rPr>
              <a:t>|</a:t>
            </a:r>
            <a:r>
              <a:rPr sz="1100" i="1" spc="-10" dirty="0">
                <a:latin typeface="Georgia"/>
                <a:cs typeface="Georgia"/>
              </a:rPr>
              <a:t>I</a:t>
            </a:r>
            <a:r>
              <a:rPr sz="1100" spc="-10" dirty="0">
                <a:latin typeface="LM Roman 10"/>
                <a:cs typeface="LM Roman 10"/>
              </a:rPr>
              <a:t>)</a:t>
            </a:r>
            <a:endParaRPr sz="1100">
              <a:latin typeface="LM Roman 10"/>
              <a:cs typeface="LM Roman 1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03028" y="1005165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919" dirty="0">
                <a:latin typeface="Trebuchet MS"/>
                <a:cs typeface="Trebuchet MS"/>
              </a:rPr>
              <a:t>Σ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42513" y="1349322"/>
            <a:ext cx="5467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75" dirty="0">
                <a:latin typeface="Georgia"/>
                <a:cs typeface="Georgia"/>
              </a:rPr>
              <a:t>tє</a:t>
            </a:r>
            <a:r>
              <a:rPr sz="800" spc="75" dirty="0">
                <a:latin typeface="LM Roman 8"/>
                <a:cs typeface="LM Roman 8"/>
              </a:rPr>
              <a:t>(</a:t>
            </a:r>
            <a:r>
              <a:rPr sz="800" i="1" spc="75" dirty="0">
                <a:latin typeface="Georgia"/>
                <a:cs typeface="Georgia"/>
              </a:rPr>
              <a:t>A,B,C</a:t>
            </a:r>
            <a:r>
              <a:rPr sz="800" spc="75" dirty="0">
                <a:latin typeface="LM Roman 8"/>
                <a:cs typeface="LM Roman 8"/>
              </a:rPr>
              <a:t>)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61346" y="1136788"/>
            <a:ext cx="11976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Georgia"/>
                <a:cs typeface="Georgia"/>
              </a:rPr>
              <a:t>P</a:t>
            </a:r>
            <a:r>
              <a:rPr sz="1100" i="1" spc="-25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(</a:t>
            </a:r>
            <a:r>
              <a:rPr sz="1100" i="1" dirty="0">
                <a:latin typeface="Georgia"/>
                <a:cs typeface="Georgia"/>
              </a:rPr>
              <a:t>G</a:t>
            </a:r>
            <a:r>
              <a:rPr sz="1100" i="1" dirty="0">
                <a:latin typeface="DejaVu Sans Condensed"/>
                <a:cs typeface="DejaVu Sans Condensed"/>
              </a:rPr>
              <a:t>|</a:t>
            </a:r>
            <a:r>
              <a:rPr sz="1100" i="1" dirty="0">
                <a:latin typeface="Georgia"/>
                <a:cs typeface="Georgia"/>
              </a:rPr>
              <a:t>I,</a:t>
            </a:r>
            <a:r>
              <a:rPr sz="1100" i="1" spc="20" dirty="0">
                <a:latin typeface="Georgia"/>
                <a:cs typeface="Georgia"/>
              </a:rPr>
              <a:t> </a:t>
            </a:r>
            <a:r>
              <a:rPr sz="1100" i="1" dirty="0">
                <a:latin typeface="Georgia"/>
                <a:cs typeface="Georgia"/>
              </a:rPr>
              <a:t>D</a:t>
            </a:r>
            <a:r>
              <a:rPr sz="1100" dirty="0">
                <a:latin typeface="LM Roman 10"/>
                <a:cs typeface="LM Roman 10"/>
              </a:rPr>
              <a:t>)</a:t>
            </a:r>
            <a:r>
              <a:rPr sz="1100" i="1" dirty="0">
                <a:latin typeface="Georgia"/>
                <a:cs typeface="Georgia"/>
              </a:rPr>
              <a:t>.P</a:t>
            </a:r>
            <a:r>
              <a:rPr sz="1100" i="1" spc="-20" dirty="0">
                <a:latin typeface="Georgia"/>
                <a:cs typeface="Georgia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(</a:t>
            </a:r>
            <a:r>
              <a:rPr sz="1100" i="1" spc="-10" dirty="0">
                <a:latin typeface="Georgia"/>
                <a:cs typeface="Georgia"/>
              </a:rPr>
              <a:t>l</a:t>
            </a:r>
            <a:r>
              <a:rPr sz="1200" spc="-15" baseline="31250" dirty="0">
                <a:latin typeface="LM Roman 8"/>
                <a:cs typeface="LM Roman 8"/>
              </a:rPr>
              <a:t>1</a:t>
            </a:r>
            <a:r>
              <a:rPr sz="1100" i="1" spc="-10" dirty="0">
                <a:latin typeface="DejaVu Sans Condensed"/>
                <a:cs typeface="DejaVu Sans Condensed"/>
              </a:rPr>
              <a:t>|</a:t>
            </a:r>
            <a:r>
              <a:rPr sz="1100" i="1" spc="-10" dirty="0">
                <a:latin typeface="Georgia"/>
                <a:cs typeface="Georgia"/>
              </a:rPr>
              <a:t>G</a:t>
            </a:r>
            <a:r>
              <a:rPr sz="1100" spc="-10" dirty="0">
                <a:latin typeface="LM Roman 10"/>
                <a:cs typeface="LM Roman 10"/>
              </a:rPr>
              <a:t>)</a:t>
            </a:r>
            <a:endParaRPr sz="1100">
              <a:latin typeface="LM Roman 10"/>
              <a:cs typeface="LM Roman 10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980865" y="1819085"/>
            <a:ext cx="291465" cy="291465"/>
            <a:chOff x="980865" y="1819085"/>
            <a:chExt cx="291465" cy="291465"/>
          </a:xfrm>
        </p:grpSpPr>
        <p:sp>
          <p:nvSpPr>
            <p:cNvPr id="22" name="object 22"/>
            <p:cNvSpPr/>
            <p:nvPr/>
          </p:nvSpPr>
          <p:spPr>
            <a:xfrm>
              <a:off x="985945" y="1824165"/>
              <a:ext cx="281305" cy="281305"/>
            </a:xfrm>
            <a:custGeom>
              <a:avLst/>
              <a:gdLst/>
              <a:ahLst/>
              <a:cxnLst/>
              <a:rect l="l" t="t" r="r" b="b"/>
              <a:pathLst>
                <a:path w="281305" h="281305">
                  <a:moveTo>
                    <a:pt x="140604" y="0"/>
                  </a:moveTo>
                  <a:lnTo>
                    <a:pt x="96162" y="7168"/>
                  </a:lnTo>
                  <a:lnTo>
                    <a:pt x="57564" y="27128"/>
                  </a:lnTo>
                  <a:lnTo>
                    <a:pt x="27128" y="57564"/>
                  </a:lnTo>
                  <a:lnTo>
                    <a:pt x="7168" y="96162"/>
                  </a:lnTo>
                  <a:lnTo>
                    <a:pt x="0" y="140604"/>
                  </a:lnTo>
                  <a:lnTo>
                    <a:pt x="7168" y="185046"/>
                  </a:lnTo>
                  <a:lnTo>
                    <a:pt x="27128" y="223643"/>
                  </a:lnTo>
                  <a:lnTo>
                    <a:pt x="57564" y="254080"/>
                  </a:lnTo>
                  <a:lnTo>
                    <a:pt x="96162" y="274040"/>
                  </a:lnTo>
                  <a:lnTo>
                    <a:pt x="140604" y="281208"/>
                  </a:lnTo>
                  <a:lnTo>
                    <a:pt x="185046" y="274040"/>
                  </a:lnTo>
                  <a:lnTo>
                    <a:pt x="223643" y="254080"/>
                  </a:lnTo>
                  <a:lnTo>
                    <a:pt x="254080" y="223643"/>
                  </a:lnTo>
                  <a:lnTo>
                    <a:pt x="274040" y="185046"/>
                  </a:lnTo>
                  <a:lnTo>
                    <a:pt x="281208" y="140604"/>
                  </a:lnTo>
                  <a:lnTo>
                    <a:pt x="274040" y="96162"/>
                  </a:lnTo>
                  <a:lnTo>
                    <a:pt x="254080" y="57564"/>
                  </a:lnTo>
                  <a:lnTo>
                    <a:pt x="223643" y="27128"/>
                  </a:lnTo>
                  <a:lnTo>
                    <a:pt x="185046" y="7168"/>
                  </a:lnTo>
                  <a:lnTo>
                    <a:pt x="140604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85945" y="1824165"/>
              <a:ext cx="281305" cy="281305"/>
            </a:xfrm>
            <a:custGeom>
              <a:avLst/>
              <a:gdLst/>
              <a:ahLst/>
              <a:cxnLst/>
              <a:rect l="l" t="t" r="r" b="b"/>
              <a:pathLst>
                <a:path w="281305" h="281305">
                  <a:moveTo>
                    <a:pt x="281208" y="140604"/>
                  </a:moveTo>
                  <a:lnTo>
                    <a:pt x="274040" y="96162"/>
                  </a:lnTo>
                  <a:lnTo>
                    <a:pt x="254080" y="57564"/>
                  </a:lnTo>
                  <a:lnTo>
                    <a:pt x="223643" y="27128"/>
                  </a:lnTo>
                  <a:lnTo>
                    <a:pt x="185046" y="7168"/>
                  </a:lnTo>
                  <a:lnTo>
                    <a:pt x="140604" y="0"/>
                  </a:lnTo>
                  <a:lnTo>
                    <a:pt x="96162" y="7168"/>
                  </a:lnTo>
                  <a:lnTo>
                    <a:pt x="57564" y="27128"/>
                  </a:lnTo>
                  <a:lnTo>
                    <a:pt x="27128" y="57564"/>
                  </a:lnTo>
                  <a:lnTo>
                    <a:pt x="7168" y="96162"/>
                  </a:lnTo>
                  <a:lnTo>
                    <a:pt x="0" y="140604"/>
                  </a:lnTo>
                  <a:lnTo>
                    <a:pt x="7168" y="185046"/>
                  </a:lnTo>
                  <a:lnTo>
                    <a:pt x="27128" y="223643"/>
                  </a:lnTo>
                  <a:lnTo>
                    <a:pt x="57564" y="254080"/>
                  </a:lnTo>
                  <a:lnTo>
                    <a:pt x="96162" y="274040"/>
                  </a:lnTo>
                  <a:lnTo>
                    <a:pt x="140604" y="281208"/>
                  </a:lnTo>
                  <a:lnTo>
                    <a:pt x="185046" y="274040"/>
                  </a:lnTo>
                  <a:lnTo>
                    <a:pt x="223643" y="254080"/>
                  </a:lnTo>
                  <a:lnTo>
                    <a:pt x="254080" y="223643"/>
                  </a:lnTo>
                  <a:lnTo>
                    <a:pt x="274040" y="185046"/>
                  </a:lnTo>
                  <a:lnTo>
                    <a:pt x="281208" y="140604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054557" y="1860878"/>
            <a:ext cx="1403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20" dirty="0">
                <a:latin typeface="Georgia"/>
                <a:cs typeface="Georgia"/>
              </a:rPr>
              <a:t>D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501432" y="1835652"/>
            <a:ext cx="258445" cy="258445"/>
            <a:chOff x="1501432" y="1835652"/>
            <a:chExt cx="258445" cy="258445"/>
          </a:xfrm>
        </p:grpSpPr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6512" y="1840732"/>
              <a:ext cx="248081" cy="248074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506512" y="1840732"/>
              <a:ext cx="248285" cy="248285"/>
            </a:xfrm>
            <a:custGeom>
              <a:avLst/>
              <a:gdLst/>
              <a:ahLst/>
              <a:cxnLst/>
              <a:rect l="l" t="t" r="r" b="b"/>
              <a:pathLst>
                <a:path w="248285" h="248285">
                  <a:moveTo>
                    <a:pt x="248081" y="124037"/>
                  </a:moveTo>
                  <a:lnTo>
                    <a:pt x="238333" y="75755"/>
                  </a:lnTo>
                  <a:lnTo>
                    <a:pt x="211750" y="36329"/>
                  </a:lnTo>
                  <a:lnTo>
                    <a:pt x="172322" y="9747"/>
                  </a:lnTo>
                  <a:lnTo>
                    <a:pt x="124040" y="0"/>
                  </a:lnTo>
                  <a:lnTo>
                    <a:pt x="75759" y="9747"/>
                  </a:lnTo>
                  <a:lnTo>
                    <a:pt x="36331" y="36329"/>
                  </a:lnTo>
                  <a:lnTo>
                    <a:pt x="9748" y="75755"/>
                  </a:lnTo>
                  <a:lnTo>
                    <a:pt x="0" y="124037"/>
                  </a:lnTo>
                  <a:lnTo>
                    <a:pt x="9748" y="172318"/>
                  </a:lnTo>
                  <a:lnTo>
                    <a:pt x="36331" y="211745"/>
                  </a:lnTo>
                  <a:lnTo>
                    <a:pt x="75759" y="238326"/>
                  </a:lnTo>
                  <a:lnTo>
                    <a:pt x="124040" y="248074"/>
                  </a:lnTo>
                  <a:lnTo>
                    <a:pt x="172322" y="238326"/>
                  </a:lnTo>
                  <a:lnTo>
                    <a:pt x="211750" y="211745"/>
                  </a:lnTo>
                  <a:lnTo>
                    <a:pt x="238333" y="172318"/>
                  </a:lnTo>
                  <a:lnTo>
                    <a:pt x="248081" y="124037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581950" y="1860878"/>
            <a:ext cx="863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Georgia"/>
                <a:cs typeface="Georgia"/>
              </a:rPr>
              <a:t>I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237152" y="2201373"/>
            <a:ext cx="283210" cy="283210"/>
            <a:chOff x="1237152" y="2201373"/>
            <a:chExt cx="283210" cy="283210"/>
          </a:xfrm>
        </p:grpSpPr>
        <p:sp>
          <p:nvSpPr>
            <p:cNvPr id="30" name="object 30"/>
            <p:cNvSpPr/>
            <p:nvPr/>
          </p:nvSpPr>
          <p:spPr>
            <a:xfrm>
              <a:off x="1242232" y="2206453"/>
              <a:ext cx="273050" cy="273050"/>
            </a:xfrm>
            <a:custGeom>
              <a:avLst/>
              <a:gdLst/>
              <a:ahLst/>
              <a:cxnLst/>
              <a:rect l="l" t="t" r="r" b="b"/>
              <a:pathLst>
                <a:path w="273050" h="273050">
                  <a:moveTo>
                    <a:pt x="136319" y="0"/>
                  </a:moveTo>
                  <a:lnTo>
                    <a:pt x="93231" y="6949"/>
                  </a:lnTo>
                  <a:lnTo>
                    <a:pt x="55810" y="26301"/>
                  </a:lnTo>
                  <a:lnTo>
                    <a:pt x="26301" y="55810"/>
                  </a:lnTo>
                  <a:lnTo>
                    <a:pt x="6949" y="93231"/>
                  </a:lnTo>
                  <a:lnTo>
                    <a:pt x="0" y="136319"/>
                  </a:lnTo>
                  <a:lnTo>
                    <a:pt x="6949" y="179407"/>
                  </a:lnTo>
                  <a:lnTo>
                    <a:pt x="26301" y="216828"/>
                  </a:lnTo>
                  <a:lnTo>
                    <a:pt x="55810" y="246337"/>
                  </a:lnTo>
                  <a:lnTo>
                    <a:pt x="93231" y="265688"/>
                  </a:lnTo>
                  <a:lnTo>
                    <a:pt x="136319" y="272638"/>
                  </a:lnTo>
                  <a:lnTo>
                    <a:pt x="179408" y="265688"/>
                  </a:lnTo>
                  <a:lnTo>
                    <a:pt x="216829" y="246337"/>
                  </a:lnTo>
                  <a:lnTo>
                    <a:pt x="246336" y="216828"/>
                  </a:lnTo>
                  <a:lnTo>
                    <a:pt x="265687" y="179407"/>
                  </a:lnTo>
                  <a:lnTo>
                    <a:pt x="272635" y="136319"/>
                  </a:lnTo>
                  <a:lnTo>
                    <a:pt x="265687" y="93231"/>
                  </a:lnTo>
                  <a:lnTo>
                    <a:pt x="246336" y="55810"/>
                  </a:lnTo>
                  <a:lnTo>
                    <a:pt x="216829" y="26301"/>
                  </a:lnTo>
                  <a:lnTo>
                    <a:pt x="179408" y="6949"/>
                  </a:lnTo>
                  <a:lnTo>
                    <a:pt x="136319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42232" y="2206453"/>
              <a:ext cx="273050" cy="273050"/>
            </a:xfrm>
            <a:custGeom>
              <a:avLst/>
              <a:gdLst/>
              <a:ahLst/>
              <a:cxnLst/>
              <a:rect l="l" t="t" r="r" b="b"/>
              <a:pathLst>
                <a:path w="273050" h="273050">
                  <a:moveTo>
                    <a:pt x="272635" y="136319"/>
                  </a:moveTo>
                  <a:lnTo>
                    <a:pt x="265687" y="93231"/>
                  </a:lnTo>
                  <a:lnTo>
                    <a:pt x="246336" y="55810"/>
                  </a:lnTo>
                  <a:lnTo>
                    <a:pt x="216829" y="26301"/>
                  </a:lnTo>
                  <a:lnTo>
                    <a:pt x="179408" y="6949"/>
                  </a:lnTo>
                  <a:lnTo>
                    <a:pt x="136319" y="0"/>
                  </a:lnTo>
                  <a:lnTo>
                    <a:pt x="93231" y="6949"/>
                  </a:lnTo>
                  <a:lnTo>
                    <a:pt x="55810" y="26301"/>
                  </a:lnTo>
                  <a:lnTo>
                    <a:pt x="26301" y="55810"/>
                  </a:lnTo>
                  <a:lnTo>
                    <a:pt x="6949" y="93231"/>
                  </a:lnTo>
                  <a:lnTo>
                    <a:pt x="0" y="136319"/>
                  </a:lnTo>
                  <a:lnTo>
                    <a:pt x="6949" y="179407"/>
                  </a:lnTo>
                  <a:lnTo>
                    <a:pt x="26301" y="216828"/>
                  </a:lnTo>
                  <a:lnTo>
                    <a:pt x="55810" y="246337"/>
                  </a:lnTo>
                  <a:lnTo>
                    <a:pt x="93231" y="265688"/>
                  </a:lnTo>
                  <a:lnTo>
                    <a:pt x="136319" y="272638"/>
                  </a:lnTo>
                  <a:lnTo>
                    <a:pt x="179408" y="265688"/>
                  </a:lnTo>
                  <a:lnTo>
                    <a:pt x="216829" y="246337"/>
                  </a:lnTo>
                  <a:lnTo>
                    <a:pt x="246336" y="216828"/>
                  </a:lnTo>
                  <a:lnTo>
                    <a:pt x="265687" y="179407"/>
                  </a:lnTo>
                  <a:lnTo>
                    <a:pt x="272635" y="136319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311363" y="2238868"/>
            <a:ext cx="1346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5" dirty="0">
                <a:latin typeface="Georgia"/>
                <a:cs typeface="Georgia"/>
              </a:rPr>
              <a:t>G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745945" y="2206158"/>
            <a:ext cx="273685" cy="273685"/>
            <a:chOff x="1745945" y="2206158"/>
            <a:chExt cx="273685" cy="273685"/>
          </a:xfrm>
        </p:grpSpPr>
        <p:sp>
          <p:nvSpPr>
            <p:cNvPr id="34" name="object 34"/>
            <p:cNvSpPr/>
            <p:nvPr/>
          </p:nvSpPr>
          <p:spPr>
            <a:xfrm>
              <a:off x="1751025" y="2211238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131533" y="0"/>
                  </a:moveTo>
                  <a:lnTo>
                    <a:pt x="80335" y="10336"/>
                  </a:lnTo>
                  <a:lnTo>
                    <a:pt x="38525" y="38524"/>
                  </a:lnTo>
                  <a:lnTo>
                    <a:pt x="10336" y="80334"/>
                  </a:lnTo>
                  <a:lnTo>
                    <a:pt x="0" y="131533"/>
                  </a:lnTo>
                  <a:lnTo>
                    <a:pt x="10336" y="182733"/>
                  </a:lnTo>
                  <a:lnTo>
                    <a:pt x="38525" y="224543"/>
                  </a:lnTo>
                  <a:lnTo>
                    <a:pt x="80335" y="252732"/>
                  </a:lnTo>
                  <a:lnTo>
                    <a:pt x="131533" y="263069"/>
                  </a:lnTo>
                  <a:lnTo>
                    <a:pt x="182732" y="252732"/>
                  </a:lnTo>
                  <a:lnTo>
                    <a:pt x="224542" y="224543"/>
                  </a:lnTo>
                  <a:lnTo>
                    <a:pt x="252731" y="182733"/>
                  </a:lnTo>
                  <a:lnTo>
                    <a:pt x="263067" y="131533"/>
                  </a:lnTo>
                  <a:lnTo>
                    <a:pt x="252731" y="80334"/>
                  </a:lnTo>
                  <a:lnTo>
                    <a:pt x="224542" y="38524"/>
                  </a:lnTo>
                  <a:lnTo>
                    <a:pt x="182732" y="10336"/>
                  </a:lnTo>
                  <a:lnTo>
                    <a:pt x="131533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751025" y="2211238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263067" y="131533"/>
                  </a:moveTo>
                  <a:lnTo>
                    <a:pt x="252731" y="80334"/>
                  </a:lnTo>
                  <a:lnTo>
                    <a:pt x="224542" y="38524"/>
                  </a:lnTo>
                  <a:lnTo>
                    <a:pt x="182732" y="10336"/>
                  </a:lnTo>
                  <a:lnTo>
                    <a:pt x="131533" y="0"/>
                  </a:lnTo>
                  <a:lnTo>
                    <a:pt x="80335" y="10336"/>
                  </a:lnTo>
                  <a:lnTo>
                    <a:pt x="38525" y="38524"/>
                  </a:lnTo>
                  <a:lnTo>
                    <a:pt x="10336" y="80334"/>
                  </a:lnTo>
                  <a:lnTo>
                    <a:pt x="0" y="131533"/>
                  </a:lnTo>
                  <a:lnTo>
                    <a:pt x="10336" y="182733"/>
                  </a:lnTo>
                  <a:lnTo>
                    <a:pt x="38525" y="224543"/>
                  </a:lnTo>
                  <a:lnTo>
                    <a:pt x="80335" y="252732"/>
                  </a:lnTo>
                  <a:lnTo>
                    <a:pt x="131533" y="263069"/>
                  </a:lnTo>
                  <a:lnTo>
                    <a:pt x="182732" y="252732"/>
                  </a:lnTo>
                  <a:lnTo>
                    <a:pt x="224542" y="224543"/>
                  </a:lnTo>
                  <a:lnTo>
                    <a:pt x="252731" y="182733"/>
                  </a:lnTo>
                  <a:lnTo>
                    <a:pt x="263067" y="131533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823364" y="2238868"/>
            <a:ext cx="11048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5" dirty="0">
                <a:latin typeface="Georgia"/>
                <a:cs typeface="Georgia"/>
              </a:rPr>
              <a:t>S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241936" y="2647162"/>
            <a:ext cx="273685" cy="273685"/>
            <a:chOff x="1241936" y="2647162"/>
            <a:chExt cx="273685" cy="273685"/>
          </a:xfrm>
        </p:grpSpPr>
        <p:sp>
          <p:nvSpPr>
            <p:cNvPr id="38" name="object 38"/>
            <p:cNvSpPr/>
            <p:nvPr/>
          </p:nvSpPr>
          <p:spPr>
            <a:xfrm>
              <a:off x="1247016" y="2652242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131535" y="0"/>
                  </a:moveTo>
                  <a:lnTo>
                    <a:pt x="80335" y="10336"/>
                  </a:lnTo>
                  <a:lnTo>
                    <a:pt x="38525" y="38524"/>
                  </a:lnTo>
                  <a:lnTo>
                    <a:pt x="10336" y="80334"/>
                  </a:lnTo>
                  <a:lnTo>
                    <a:pt x="0" y="131533"/>
                  </a:lnTo>
                  <a:lnTo>
                    <a:pt x="10336" y="182733"/>
                  </a:lnTo>
                  <a:lnTo>
                    <a:pt x="38525" y="224543"/>
                  </a:lnTo>
                  <a:lnTo>
                    <a:pt x="80335" y="252731"/>
                  </a:lnTo>
                  <a:lnTo>
                    <a:pt x="131535" y="263068"/>
                  </a:lnTo>
                  <a:lnTo>
                    <a:pt x="182736" y="252731"/>
                  </a:lnTo>
                  <a:lnTo>
                    <a:pt x="224543" y="224543"/>
                  </a:lnTo>
                  <a:lnTo>
                    <a:pt x="252729" y="182733"/>
                  </a:lnTo>
                  <a:lnTo>
                    <a:pt x="263063" y="131533"/>
                  </a:lnTo>
                  <a:lnTo>
                    <a:pt x="252729" y="80334"/>
                  </a:lnTo>
                  <a:lnTo>
                    <a:pt x="224543" y="38524"/>
                  </a:lnTo>
                  <a:lnTo>
                    <a:pt x="182736" y="10336"/>
                  </a:lnTo>
                  <a:lnTo>
                    <a:pt x="131535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247016" y="2652242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263063" y="131533"/>
                  </a:moveTo>
                  <a:lnTo>
                    <a:pt x="252729" y="80334"/>
                  </a:lnTo>
                  <a:lnTo>
                    <a:pt x="224543" y="38524"/>
                  </a:lnTo>
                  <a:lnTo>
                    <a:pt x="182736" y="10336"/>
                  </a:lnTo>
                  <a:lnTo>
                    <a:pt x="131535" y="0"/>
                  </a:lnTo>
                  <a:lnTo>
                    <a:pt x="80335" y="10336"/>
                  </a:lnTo>
                  <a:lnTo>
                    <a:pt x="38525" y="38524"/>
                  </a:lnTo>
                  <a:lnTo>
                    <a:pt x="10336" y="80334"/>
                  </a:lnTo>
                  <a:lnTo>
                    <a:pt x="0" y="131533"/>
                  </a:lnTo>
                  <a:lnTo>
                    <a:pt x="10336" y="182733"/>
                  </a:lnTo>
                  <a:lnTo>
                    <a:pt x="38525" y="224543"/>
                  </a:lnTo>
                  <a:lnTo>
                    <a:pt x="80335" y="252731"/>
                  </a:lnTo>
                  <a:lnTo>
                    <a:pt x="131535" y="263068"/>
                  </a:lnTo>
                  <a:lnTo>
                    <a:pt x="182736" y="252731"/>
                  </a:lnTo>
                  <a:lnTo>
                    <a:pt x="224543" y="224543"/>
                  </a:lnTo>
                  <a:lnTo>
                    <a:pt x="252729" y="182733"/>
                  </a:lnTo>
                  <a:lnTo>
                    <a:pt x="263063" y="131533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318691" y="2679863"/>
            <a:ext cx="12001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20" dirty="0">
                <a:latin typeface="Georgia"/>
                <a:cs typeface="Georgia"/>
              </a:rPr>
              <a:t>L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1198636" y="2063497"/>
            <a:ext cx="633730" cy="584200"/>
            <a:chOff x="1198636" y="2063497"/>
            <a:chExt cx="633730" cy="584200"/>
          </a:xfrm>
        </p:grpSpPr>
        <p:pic>
          <p:nvPicPr>
            <p:cNvPr id="42" name="object 4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8636" y="2077324"/>
              <a:ext cx="126872" cy="148955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1656" y="2063497"/>
              <a:ext cx="136103" cy="162782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93435" y="2063497"/>
              <a:ext cx="138747" cy="166775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1378578" y="2484144"/>
              <a:ext cx="0" cy="145415"/>
            </a:xfrm>
            <a:custGeom>
              <a:avLst/>
              <a:gdLst/>
              <a:ahLst/>
              <a:cxnLst/>
              <a:rect l="l" t="t" r="r" b="b"/>
              <a:pathLst>
                <a:path h="145414">
                  <a:moveTo>
                    <a:pt x="5" y="0"/>
                  </a:moveTo>
                  <a:lnTo>
                    <a:pt x="0" y="145031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324838" y="2596330"/>
              <a:ext cx="107950" cy="41910"/>
            </a:xfrm>
            <a:custGeom>
              <a:avLst/>
              <a:gdLst/>
              <a:ahLst/>
              <a:cxnLst/>
              <a:rect l="l" t="t" r="r" b="b"/>
              <a:pathLst>
                <a:path w="107950" h="41910">
                  <a:moveTo>
                    <a:pt x="107479" y="0"/>
                  </a:moveTo>
                  <a:lnTo>
                    <a:pt x="86361" y="7349"/>
                  </a:lnTo>
                  <a:lnTo>
                    <a:pt x="70869" y="17352"/>
                  </a:lnTo>
                  <a:lnTo>
                    <a:pt x="60247" y="29140"/>
                  </a:lnTo>
                  <a:lnTo>
                    <a:pt x="53739" y="41844"/>
                  </a:lnTo>
                  <a:lnTo>
                    <a:pt x="47232" y="29140"/>
                  </a:lnTo>
                  <a:lnTo>
                    <a:pt x="36610" y="17352"/>
                  </a:lnTo>
                  <a:lnTo>
                    <a:pt x="21118" y="7349"/>
                  </a:lnTo>
                  <a:lnTo>
                    <a:pt x="0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0" y="3121507"/>
            <a:ext cx="5760085" cy="118745"/>
            <a:chOff x="0" y="3121507"/>
            <a:chExt cx="5760085" cy="118745"/>
          </a:xfrm>
        </p:grpSpPr>
        <p:sp>
          <p:nvSpPr>
            <p:cNvPr id="48" name="object 48"/>
            <p:cNvSpPr/>
            <p:nvPr/>
          </p:nvSpPr>
          <p:spPr>
            <a:xfrm>
              <a:off x="0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880004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10" dirty="0"/>
              <a:t>29</a:t>
            </a:fld>
            <a:r>
              <a:rPr spc="-10" dirty="0"/>
              <a:t>/86</a:t>
            </a:r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Mitesh</a:t>
            </a:r>
            <a:r>
              <a:rPr spc="-10" dirty="0"/>
              <a:t> </a:t>
            </a:r>
            <a:r>
              <a:rPr dirty="0"/>
              <a:t>M.</a:t>
            </a:r>
            <a:r>
              <a:rPr spc="-10" dirty="0"/>
              <a:t> Khapra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CS7015</a:t>
            </a:r>
            <a:r>
              <a:rPr spc="-10" dirty="0"/>
              <a:t> </a:t>
            </a:r>
            <a:r>
              <a:rPr dirty="0"/>
              <a:t>(Deep</a:t>
            </a:r>
            <a:r>
              <a:rPr spc="-5" dirty="0"/>
              <a:t> </a:t>
            </a:r>
            <a:r>
              <a:rPr dirty="0"/>
              <a:t>Learning)</a:t>
            </a:r>
            <a:r>
              <a:rPr spc="-5" dirty="0"/>
              <a:t> </a:t>
            </a:r>
            <a:r>
              <a:rPr dirty="0"/>
              <a:t>:</a:t>
            </a:r>
            <a:r>
              <a:rPr spc="75" dirty="0"/>
              <a:t> </a:t>
            </a:r>
            <a:r>
              <a:rPr dirty="0"/>
              <a:t>Lecture</a:t>
            </a:r>
            <a:r>
              <a:rPr spc="-5" dirty="0"/>
              <a:t> </a:t>
            </a:r>
            <a:r>
              <a:rPr spc="-2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7603" y="1173398"/>
            <a:ext cx="1080135" cy="810260"/>
          </a:xfrm>
          <a:prstGeom prst="rect">
            <a:avLst/>
          </a:prstGeom>
          <a:ln w="506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4925">
              <a:lnSpc>
                <a:spcPts val="965"/>
              </a:lnSpc>
            </a:pPr>
            <a:r>
              <a:rPr sz="1000" spc="-50" dirty="0">
                <a:latin typeface="LM Roman 10"/>
                <a:cs typeface="LM Roman 10"/>
              </a:rPr>
              <a:t>Ω</a:t>
            </a:r>
            <a:endParaRPr sz="1000">
              <a:latin typeface="LM Roman 10"/>
              <a:cs typeface="LM Roman 1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2867" y="1410746"/>
            <a:ext cx="129511" cy="31572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32906" y="1410746"/>
            <a:ext cx="129511" cy="315723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962886" y="1194742"/>
            <a:ext cx="129539" cy="666750"/>
            <a:chOff x="962886" y="1194742"/>
            <a:chExt cx="129539" cy="66675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2886" y="1545747"/>
              <a:ext cx="129512" cy="31573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2886" y="1194742"/>
              <a:ext cx="129512" cy="31571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087765" y="706163"/>
            <a:ext cx="3098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latin typeface="LM Roman 6"/>
                <a:cs typeface="LM Roman 6"/>
              </a:rPr>
              <a:t>Grades</a:t>
            </a:r>
            <a:endParaRPr sz="600">
              <a:latin typeface="LM Roman 6"/>
              <a:cs typeface="LM Roman 6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07628" y="903389"/>
            <a:ext cx="270510" cy="540385"/>
          </a:xfrm>
          <a:prstGeom prst="rect">
            <a:avLst/>
          </a:prstGeom>
          <a:ln w="5060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7790" marR="92075" indent="1905" algn="just">
              <a:lnSpc>
                <a:spcPct val="147600"/>
              </a:lnSpc>
              <a:spcBef>
                <a:spcPts val="325"/>
              </a:spcBef>
            </a:pPr>
            <a:r>
              <a:rPr sz="600" i="1" spc="100" dirty="0">
                <a:latin typeface="Georgia"/>
                <a:cs typeface="Georgia"/>
              </a:rPr>
              <a:t>A </a:t>
            </a:r>
            <a:r>
              <a:rPr sz="600" i="1" spc="110" dirty="0">
                <a:latin typeface="Georgia"/>
                <a:cs typeface="Georgia"/>
              </a:rPr>
              <a:t>B </a:t>
            </a:r>
            <a:r>
              <a:rPr sz="600" i="1" spc="85" dirty="0">
                <a:latin typeface="Georgia"/>
                <a:cs typeface="Georgia"/>
              </a:rPr>
              <a:t>C</a:t>
            </a:r>
            <a:endParaRPr sz="600">
              <a:latin typeface="Georgia"/>
              <a:cs typeface="Georgi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565076" y="1130008"/>
            <a:ext cx="542925" cy="532130"/>
            <a:chOff x="1565076" y="1130008"/>
            <a:chExt cx="542925" cy="532130"/>
          </a:xfrm>
        </p:grpSpPr>
        <p:sp>
          <p:nvSpPr>
            <p:cNvPr id="11" name="object 11"/>
            <p:cNvSpPr/>
            <p:nvPr/>
          </p:nvSpPr>
          <p:spPr>
            <a:xfrm>
              <a:off x="1567616" y="1139576"/>
              <a:ext cx="535940" cy="520065"/>
            </a:xfrm>
            <a:custGeom>
              <a:avLst/>
              <a:gdLst/>
              <a:ahLst/>
              <a:cxnLst/>
              <a:rect l="l" t="t" r="r" b="b"/>
              <a:pathLst>
                <a:path w="535939" h="520064">
                  <a:moveTo>
                    <a:pt x="0" y="519828"/>
                  </a:moveTo>
                  <a:lnTo>
                    <a:pt x="12790" y="476028"/>
                  </a:lnTo>
                  <a:lnTo>
                    <a:pt x="27927" y="431396"/>
                  </a:lnTo>
                  <a:lnTo>
                    <a:pt x="45298" y="386433"/>
                  </a:lnTo>
                  <a:lnTo>
                    <a:pt x="64792" y="341640"/>
                  </a:lnTo>
                  <a:lnTo>
                    <a:pt x="86295" y="297520"/>
                  </a:lnTo>
                  <a:lnTo>
                    <a:pt x="109697" y="254572"/>
                  </a:lnTo>
                  <a:lnTo>
                    <a:pt x="134884" y="213300"/>
                  </a:lnTo>
                  <a:lnTo>
                    <a:pt x="161746" y="174205"/>
                  </a:lnTo>
                  <a:lnTo>
                    <a:pt x="190168" y="137788"/>
                  </a:lnTo>
                  <a:lnTo>
                    <a:pt x="220040" y="104551"/>
                  </a:lnTo>
                  <a:lnTo>
                    <a:pt x="251250" y="74996"/>
                  </a:lnTo>
                  <a:lnTo>
                    <a:pt x="283684" y="49624"/>
                  </a:lnTo>
                  <a:lnTo>
                    <a:pt x="317231" y="28937"/>
                  </a:lnTo>
                  <a:lnTo>
                    <a:pt x="387216" y="3623"/>
                  </a:lnTo>
                  <a:lnTo>
                    <a:pt x="423428" y="0"/>
                  </a:lnTo>
                  <a:lnTo>
                    <a:pt x="460306" y="3067"/>
                  </a:lnTo>
                  <a:lnTo>
                    <a:pt x="497735" y="13328"/>
                  </a:lnTo>
                  <a:lnTo>
                    <a:pt x="535604" y="31283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67337" y="1132548"/>
              <a:ext cx="38100" cy="53340"/>
            </a:xfrm>
            <a:custGeom>
              <a:avLst/>
              <a:gdLst/>
              <a:ahLst/>
              <a:cxnLst/>
              <a:rect l="l" t="t" r="r" b="b"/>
              <a:pathLst>
                <a:path w="38100" h="53340">
                  <a:moveTo>
                    <a:pt x="30460" y="0"/>
                  </a:moveTo>
                  <a:lnTo>
                    <a:pt x="28491" y="12685"/>
                  </a:lnTo>
                  <a:lnTo>
                    <a:pt x="29566" y="23446"/>
                  </a:lnTo>
                  <a:lnTo>
                    <a:pt x="32997" y="32378"/>
                  </a:lnTo>
                  <a:lnTo>
                    <a:pt x="38094" y="39581"/>
                  </a:lnTo>
                  <a:lnTo>
                    <a:pt x="29308" y="38768"/>
                  </a:lnTo>
                  <a:lnTo>
                    <a:pt x="19857" y="40264"/>
                  </a:lnTo>
                  <a:lnTo>
                    <a:pt x="10001" y="44713"/>
                  </a:lnTo>
                  <a:lnTo>
                    <a:pt x="0" y="52762"/>
                  </a:lnTo>
                </a:path>
              </a:pathLst>
            </a:custGeom>
            <a:ln w="50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788731" y="1245735"/>
            <a:ext cx="977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80" dirty="0">
                <a:latin typeface="Georgia"/>
                <a:cs typeface="Georgia"/>
              </a:rPr>
              <a:t>G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95893" y="1589778"/>
            <a:ext cx="2940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latin typeface="LM Roman 6"/>
                <a:cs typeface="LM Roman 6"/>
              </a:rPr>
              <a:t>Height</a:t>
            </a:r>
            <a:endParaRPr sz="600">
              <a:latin typeface="LM Roman 6"/>
              <a:cs typeface="LM Roman 6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07628" y="1713405"/>
            <a:ext cx="270510" cy="405130"/>
          </a:xfrm>
          <a:prstGeom prst="rect">
            <a:avLst/>
          </a:prstGeom>
          <a:ln w="5060">
            <a:solidFill>
              <a:srgbClr val="000000"/>
            </a:solidFill>
          </a:ln>
        </p:spPr>
        <p:txBody>
          <a:bodyPr vert="horz" wrap="square" lIns="0" tIns="14605" rIns="0" bIns="0" rtlCol="0">
            <a:spAutoFit/>
          </a:bodyPr>
          <a:lstStyle/>
          <a:p>
            <a:pPr marL="55244" marR="15875" indent="-32384">
              <a:lnSpc>
                <a:spcPct val="177200"/>
              </a:lnSpc>
              <a:spcBef>
                <a:spcPts val="115"/>
              </a:spcBef>
            </a:pPr>
            <a:r>
              <a:rPr sz="600" spc="-10" dirty="0">
                <a:latin typeface="LM Roman 6"/>
                <a:cs typeface="LM Roman 6"/>
              </a:rPr>
              <a:t>Short </a:t>
            </a:r>
            <a:r>
              <a:rPr sz="600" spc="-20" dirty="0">
                <a:latin typeface="LM Roman 6"/>
                <a:cs typeface="LM Roman 6"/>
              </a:rPr>
              <a:t>Tall</a:t>
            </a:r>
            <a:endParaRPr sz="600">
              <a:latin typeface="LM Roman 6"/>
              <a:cs typeface="LM Roman 6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565076" y="1656864"/>
            <a:ext cx="542925" cy="370205"/>
            <a:chOff x="1565076" y="1656864"/>
            <a:chExt cx="542925" cy="370205"/>
          </a:xfrm>
        </p:grpSpPr>
        <p:sp>
          <p:nvSpPr>
            <p:cNvPr id="17" name="object 17"/>
            <p:cNvSpPr/>
            <p:nvPr/>
          </p:nvSpPr>
          <p:spPr>
            <a:xfrm>
              <a:off x="1567616" y="1659404"/>
              <a:ext cx="535940" cy="360680"/>
            </a:xfrm>
            <a:custGeom>
              <a:avLst/>
              <a:gdLst/>
              <a:ahLst/>
              <a:cxnLst/>
              <a:rect l="l" t="t" r="r" b="b"/>
              <a:pathLst>
                <a:path w="535939" h="360680">
                  <a:moveTo>
                    <a:pt x="0" y="0"/>
                  </a:moveTo>
                  <a:lnTo>
                    <a:pt x="17536" y="42907"/>
                  </a:lnTo>
                  <a:lnTo>
                    <a:pt x="38544" y="85019"/>
                  </a:lnTo>
                  <a:lnTo>
                    <a:pt x="62734" y="125863"/>
                  </a:lnTo>
                  <a:lnTo>
                    <a:pt x="89818" y="164967"/>
                  </a:lnTo>
                  <a:lnTo>
                    <a:pt x="119508" y="201858"/>
                  </a:lnTo>
                  <a:lnTo>
                    <a:pt x="151516" y="236064"/>
                  </a:lnTo>
                  <a:lnTo>
                    <a:pt x="185553" y="267113"/>
                  </a:lnTo>
                  <a:lnTo>
                    <a:pt x="221330" y="294532"/>
                  </a:lnTo>
                  <a:lnTo>
                    <a:pt x="258560" y="317849"/>
                  </a:lnTo>
                  <a:lnTo>
                    <a:pt x="296953" y="336592"/>
                  </a:lnTo>
                  <a:lnTo>
                    <a:pt x="336222" y="350289"/>
                  </a:lnTo>
                  <a:lnTo>
                    <a:pt x="376078" y="358466"/>
                  </a:lnTo>
                  <a:lnTo>
                    <a:pt x="416233" y="360653"/>
                  </a:lnTo>
                  <a:lnTo>
                    <a:pt x="456398" y="356376"/>
                  </a:lnTo>
                  <a:lnTo>
                    <a:pt x="496284" y="345163"/>
                  </a:lnTo>
                  <a:lnTo>
                    <a:pt x="535604" y="326542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67337" y="1971495"/>
              <a:ext cx="38100" cy="53340"/>
            </a:xfrm>
            <a:custGeom>
              <a:avLst/>
              <a:gdLst/>
              <a:ahLst/>
              <a:cxnLst/>
              <a:rect l="l" t="t" r="r" b="b"/>
              <a:pathLst>
                <a:path w="38100" h="53339">
                  <a:moveTo>
                    <a:pt x="0" y="0"/>
                  </a:moveTo>
                  <a:lnTo>
                    <a:pt x="10001" y="8048"/>
                  </a:lnTo>
                  <a:lnTo>
                    <a:pt x="19857" y="12498"/>
                  </a:lnTo>
                  <a:lnTo>
                    <a:pt x="29308" y="13994"/>
                  </a:lnTo>
                  <a:lnTo>
                    <a:pt x="38094" y="13181"/>
                  </a:lnTo>
                  <a:lnTo>
                    <a:pt x="32997" y="20383"/>
                  </a:lnTo>
                  <a:lnTo>
                    <a:pt x="29566" y="29316"/>
                  </a:lnTo>
                  <a:lnTo>
                    <a:pt x="28491" y="40076"/>
                  </a:lnTo>
                  <a:lnTo>
                    <a:pt x="30460" y="52762"/>
                  </a:lnTo>
                </a:path>
              </a:pathLst>
            </a:custGeom>
            <a:ln w="50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784095" y="1785739"/>
            <a:ext cx="1016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55" dirty="0">
                <a:latin typeface="Georgia"/>
                <a:cs typeface="Georgia"/>
              </a:rPr>
              <a:t>H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51951" y="2237351"/>
            <a:ext cx="1816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latin typeface="LM Roman 6"/>
                <a:cs typeface="LM Roman 6"/>
              </a:rPr>
              <a:t>Age</a:t>
            </a:r>
            <a:endParaRPr sz="600">
              <a:latin typeface="LM Roman 6"/>
              <a:cs typeface="LM Roman 6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07628" y="2388412"/>
            <a:ext cx="270510" cy="405130"/>
          </a:xfrm>
          <a:prstGeom prst="rect">
            <a:avLst/>
          </a:prstGeom>
          <a:ln w="5060">
            <a:solidFill>
              <a:srgbClr val="000000"/>
            </a:solidFill>
          </a:ln>
        </p:spPr>
        <p:txBody>
          <a:bodyPr vert="horz" wrap="square" lIns="0" tIns="11430" rIns="0" bIns="0" rtlCol="0">
            <a:spAutoFit/>
          </a:bodyPr>
          <a:lstStyle/>
          <a:p>
            <a:pPr marL="6350" indent="10795">
              <a:lnSpc>
                <a:spcPts val="1210"/>
              </a:lnSpc>
              <a:spcBef>
                <a:spcPts val="90"/>
              </a:spcBef>
            </a:pPr>
            <a:r>
              <a:rPr sz="600" spc="-10" dirty="0">
                <a:latin typeface="LM Roman 6"/>
                <a:cs typeface="LM Roman 6"/>
              </a:rPr>
              <a:t>Adult </a:t>
            </a:r>
            <a:r>
              <a:rPr sz="600" spc="-25" dirty="0">
                <a:latin typeface="LM Roman 6"/>
                <a:cs typeface="LM Roman 6"/>
              </a:rPr>
              <a:t>Young</a:t>
            </a:r>
            <a:endParaRPr sz="600">
              <a:latin typeface="LM Roman 6"/>
              <a:cs typeface="LM Roman 6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565086" y="1656874"/>
            <a:ext cx="542925" cy="1045210"/>
            <a:chOff x="1565086" y="1656874"/>
            <a:chExt cx="542925" cy="1045210"/>
          </a:xfrm>
        </p:grpSpPr>
        <p:sp>
          <p:nvSpPr>
            <p:cNvPr id="23" name="object 23"/>
            <p:cNvSpPr/>
            <p:nvPr/>
          </p:nvSpPr>
          <p:spPr>
            <a:xfrm>
              <a:off x="1567616" y="1659404"/>
              <a:ext cx="535940" cy="1038860"/>
            </a:xfrm>
            <a:custGeom>
              <a:avLst/>
              <a:gdLst/>
              <a:ahLst/>
              <a:cxnLst/>
              <a:rect l="l" t="t" r="r" b="b"/>
              <a:pathLst>
                <a:path w="535939" h="1038860">
                  <a:moveTo>
                    <a:pt x="0" y="0"/>
                  </a:moveTo>
                  <a:lnTo>
                    <a:pt x="13385" y="38875"/>
                  </a:lnTo>
                  <a:lnTo>
                    <a:pt x="26049" y="79652"/>
                  </a:lnTo>
                  <a:lnTo>
                    <a:pt x="38079" y="122096"/>
                  </a:lnTo>
                  <a:lnTo>
                    <a:pt x="49561" y="165969"/>
                  </a:lnTo>
                  <a:lnTo>
                    <a:pt x="60583" y="211038"/>
                  </a:lnTo>
                  <a:lnTo>
                    <a:pt x="71232" y="257066"/>
                  </a:lnTo>
                  <a:lnTo>
                    <a:pt x="81595" y="303817"/>
                  </a:lnTo>
                  <a:lnTo>
                    <a:pt x="91758" y="351056"/>
                  </a:lnTo>
                  <a:lnTo>
                    <a:pt x="101809" y="398548"/>
                  </a:lnTo>
                  <a:lnTo>
                    <a:pt x="111835" y="446057"/>
                  </a:lnTo>
                  <a:lnTo>
                    <a:pt x="121923" y="493347"/>
                  </a:lnTo>
                  <a:lnTo>
                    <a:pt x="132159" y="540183"/>
                  </a:lnTo>
                  <a:lnTo>
                    <a:pt x="142632" y="586329"/>
                  </a:lnTo>
                  <a:lnTo>
                    <a:pt x="153427" y="631549"/>
                  </a:lnTo>
                  <a:lnTo>
                    <a:pt x="164632" y="675609"/>
                  </a:lnTo>
                  <a:lnTo>
                    <a:pt x="176334" y="718271"/>
                  </a:lnTo>
                  <a:lnTo>
                    <a:pt x="188620" y="759302"/>
                  </a:lnTo>
                  <a:lnTo>
                    <a:pt x="201576" y="798464"/>
                  </a:lnTo>
                  <a:lnTo>
                    <a:pt x="215291" y="835523"/>
                  </a:lnTo>
                  <a:lnTo>
                    <a:pt x="245342" y="902388"/>
                  </a:lnTo>
                  <a:lnTo>
                    <a:pt x="279469" y="958012"/>
                  </a:lnTo>
                  <a:lnTo>
                    <a:pt x="318367" y="1000510"/>
                  </a:lnTo>
                  <a:lnTo>
                    <a:pt x="362734" y="1027998"/>
                  </a:lnTo>
                  <a:lnTo>
                    <a:pt x="413265" y="1038590"/>
                  </a:lnTo>
                  <a:lnTo>
                    <a:pt x="441060" y="1036961"/>
                  </a:lnTo>
                  <a:lnTo>
                    <a:pt x="470656" y="1030402"/>
                  </a:lnTo>
                  <a:lnTo>
                    <a:pt x="502142" y="1018677"/>
                  </a:lnTo>
                  <a:lnTo>
                    <a:pt x="535604" y="1001549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067336" y="2646504"/>
              <a:ext cx="38100" cy="53340"/>
            </a:xfrm>
            <a:custGeom>
              <a:avLst/>
              <a:gdLst/>
              <a:ahLst/>
              <a:cxnLst/>
              <a:rect l="l" t="t" r="r" b="b"/>
              <a:pathLst>
                <a:path w="38100" h="53339">
                  <a:moveTo>
                    <a:pt x="0" y="0"/>
                  </a:moveTo>
                  <a:lnTo>
                    <a:pt x="10001" y="8048"/>
                  </a:lnTo>
                  <a:lnTo>
                    <a:pt x="19857" y="12498"/>
                  </a:lnTo>
                  <a:lnTo>
                    <a:pt x="29308" y="13994"/>
                  </a:lnTo>
                  <a:lnTo>
                    <a:pt x="38094" y="13181"/>
                  </a:lnTo>
                  <a:lnTo>
                    <a:pt x="32997" y="20383"/>
                  </a:lnTo>
                  <a:lnTo>
                    <a:pt x="29566" y="29316"/>
                  </a:lnTo>
                  <a:lnTo>
                    <a:pt x="28492" y="40076"/>
                  </a:lnTo>
                  <a:lnTo>
                    <a:pt x="30461" y="52762"/>
                  </a:lnTo>
                </a:path>
              </a:pathLst>
            </a:custGeom>
            <a:ln w="50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789823" y="2406731"/>
            <a:ext cx="958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100" dirty="0">
                <a:latin typeface="Georgia"/>
                <a:cs typeface="Georgia"/>
              </a:rPr>
              <a:t>A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16255">
              <a:lnSpc>
                <a:spcPct val="100000"/>
              </a:lnSpc>
              <a:spcBef>
                <a:spcPts val="90"/>
              </a:spcBef>
            </a:pPr>
            <a:r>
              <a:rPr dirty="0"/>
              <a:t>Random</a:t>
            </a:r>
            <a:r>
              <a:rPr spc="-65" dirty="0"/>
              <a:t> </a:t>
            </a:r>
            <a:r>
              <a:rPr spc="-10" dirty="0"/>
              <a:t>Variable</a:t>
            </a:r>
            <a:r>
              <a:rPr spc="-65" dirty="0"/>
              <a:t> </a:t>
            </a:r>
            <a:r>
              <a:rPr spc="-10" dirty="0"/>
              <a:t>(intuition)</a:t>
            </a:r>
          </a:p>
        </p:txBody>
      </p:sp>
      <p:pic>
        <p:nvPicPr>
          <p:cNvPr id="27" name="object 2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44583" y="584060"/>
            <a:ext cx="63233" cy="63233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3264395" y="498575"/>
            <a:ext cx="2268855" cy="18542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715" algn="just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LM Roman 10"/>
                <a:cs typeface="LM Roman 10"/>
              </a:rPr>
              <a:t>But</a:t>
            </a:r>
            <a:r>
              <a:rPr sz="1100" spc="19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the</a:t>
            </a:r>
            <a:r>
              <a:rPr sz="1100" spc="19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second</a:t>
            </a:r>
            <a:r>
              <a:rPr sz="1100" spc="19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one</a:t>
            </a:r>
            <a:r>
              <a:rPr sz="1100" spc="20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(using</a:t>
            </a:r>
            <a:r>
              <a:rPr sz="1100" spc="19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random variables)</a:t>
            </a:r>
            <a:r>
              <a:rPr sz="1100" spc="-2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is</a:t>
            </a:r>
            <a:r>
              <a:rPr sz="1100" spc="-2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more</a:t>
            </a:r>
            <a:r>
              <a:rPr sz="1100" spc="-2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compact</a:t>
            </a:r>
            <a:endParaRPr sz="1100">
              <a:latin typeface="LM Roman 10"/>
              <a:cs typeface="LM Roman 10"/>
            </a:endParaRPr>
          </a:p>
          <a:p>
            <a:pPr marL="12700" marR="5080" algn="just">
              <a:lnSpc>
                <a:spcPct val="102600"/>
              </a:lnSpc>
              <a:spcBef>
                <a:spcPts val="300"/>
              </a:spcBef>
            </a:pPr>
            <a:r>
              <a:rPr sz="1100" dirty="0">
                <a:latin typeface="LM Roman 10"/>
                <a:cs typeface="LM Roman 10"/>
              </a:rPr>
              <a:t>Specially,</a:t>
            </a:r>
            <a:r>
              <a:rPr sz="1100" spc="36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when</a:t>
            </a:r>
            <a:r>
              <a:rPr sz="1100" spc="28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there</a:t>
            </a:r>
            <a:r>
              <a:rPr sz="1100" spc="28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are</a:t>
            </a:r>
            <a:r>
              <a:rPr sz="1100" spc="28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multiple </a:t>
            </a:r>
            <a:r>
              <a:rPr sz="1100" dirty="0">
                <a:latin typeface="LM Roman 10"/>
                <a:cs typeface="LM Roman 10"/>
              </a:rPr>
              <a:t>attributes</a:t>
            </a:r>
            <a:r>
              <a:rPr sz="1100" spc="8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associated</a:t>
            </a:r>
            <a:r>
              <a:rPr sz="1100" spc="8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with</a:t>
            </a:r>
            <a:r>
              <a:rPr sz="1100" spc="9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</a:t>
            </a:r>
            <a:r>
              <a:rPr sz="1100" spc="8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student </a:t>
            </a:r>
            <a:r>
              <a:rPr sz="1100" dirty="0">
                <a:latin typeface="LM Roman 10"/>
                <a:cs typeface="LM Roman 10"/>
              </a:rPr>
              <a:t>(outcome)</a:t>
            </a:r>
            <a:r>
              <a:rPr sz="1100" spc="-4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-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i="1" dirty="0">
                <a:latin typeface="LM Roman 10"/>
                <a:cs typeface="LM Roman 10"/>
              </a:rPr>
              <a:t>grade,</a:t>
            </a:r>
            <a:r>
              <a:rPr sz="1100" i="1" spc="-45" dirty="0">
                <a:latin typeface="LM Roman 10"/>
                <a:cs typeface="LM Roman 10"/>
              </a:rPr>
              <a:t> </a:t>
            </a:r>
            <a:r>
              <a:rPr sz="1100" i="1" dirty="0">
                <a:latin typeface="LM Roman 10"/>
                <a:cs typeface="LM Roman 10"/>
              </a:rPr>
              <a:t>height,</a:t>
            </a:r>
            <a:r>
              <a:rPr sz="1100" i="1" spc="-45" dirty="0">
                <a:latin typeface="LM Roman 10"/>
                <a:cs typeface="LM Roman 10"/>
              </a:rPr>
              <a:t> </a:t>
            </a:r>
            <a:r>
              <a:rPr sz="1100" i="1" dirty="0">
                <a:latin typeface="LM Roman 10"/>
                <a:cs typeface="LM Roman 10"/>
              </a:rPr>
              <a:t>age,</a:t>
            </a:r>
            <a:r>
              <a:rPr sz="1100" i="1" spc="-65" dirty="0">
                <a:latin typeface="LM Roman 10"/>
                <a:cs typeface="LM Roman 10"/>
              </a:rPr>
              <a:t> </a:t>
            </a:r>
            <a:r>
              <a:rPr sz="1100" i="1" spc="-20" dirty="0">
                <a:latin typeface="LM Roman 10"/>
                <a:cs typeface="LM Roman 10"/>
              </a:rPr>
              <a:t>etc.</a:t>
            </a:r>
            <a:endParaRPr sz="1100">
              <a:latin typeface="LM Roman 10"/>
              <a:cs typeface="LM Roman 10"/>
            </a:endParaRPr>
          </a:p>
          <a:p>
            <a:pPr marL="12700" marR="5080" algn="just">
              <a:lnSpc>
                <a:spcPct val="102699"/>
              </a:lnSpc>
              <a:spcBef>
                <a:spcPts val="300"/>
              </a:spcBef>
            </a:pPr>
            <a:r>
              <a:rPr sz="1100" dirty="0">
                <a:latin typeface="LM Roman 10"/>
                <a:cs typeface="LM Roman 10"/>
              </a:rPr>
              <a:t>We</a:t>
            </a:r>
            <a:r>
              <a:rPr sz="1100" spc="6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could</a:t>
            </a:r>
            <a:r>
              <a:rPr sz="1100" spc="6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have</a:t>
            </a:r>
            <a:r>
              <a:rPr sz="1100" spc="6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one</a:t>
            </a:r>
            <a:r>
              <a:rPr sz="1100" spc="6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random</a:t>
            </a:r>
            <a:r>
              <a:rPr sz="1100" spc="6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variable </a:t>
            </a:r>
            <a:r>
              <a:rPr sz="1100" dirty="0">
                <a:latin typeface="LM Roman 10"/>
                <a:cs typeface="LM Roman 10"/>
              </a:rPr>
              <a:t>corresponding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to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each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attribute</a:t>
            </a:r>
            <a:endParaRPr sz="1100">
              <a:latin typeface="LM Roman 10"/>
              <a:cs typeface="LM Roman 10"/>
            </a:endParaRPr>
          </a:p>
          <a:p>
            <a:pPr marL="12700" marR="5080" algn="just">
              <a:lnSpc>
                <a:spcPct val="102600"/>
              </a:lnSpc>
              <a:spcBef>
                <a:spcPts val="295"/>
              </a:spcBef>
            </a:pPr>
            <a:r>
              <a:rPr sz="1100" dirty="0">
                <a:latin typeface="LM Roman 10"/>
                <a:cs typeface="LM Roman 10"/>
              </a:rPr>
              <a:t>And</a:t>
            </a:r>
            <a:r>
              <a:rPr sz="1100" spc="10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then</a:t>
            </a:r>
            <a:r>
              <a:rPr sz="1100" spc="10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ask</a:t>
            </a:r>
            <a:r>
              <a:rPr sz="1100" spc="11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for</a:t>
            </a:r>
            <a:r>
              <a:rPr sz="1100" spc="10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outcomes</a:t>
            </a:r>
            <a:r>
              <a:rPr sz="1100" spc="10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(or</a:t>
            </a:r>
            <a:r>
              <a:rPr sz="1100" spc="105" dirty="0">
                <a:latin typeface="LM Roman 10"/>
                <a:cs typeface="LM Roman 10"/>
              </a:rPr>
              <a:t> </a:t>
            </a:r>
            <a:r>
              <a:rPr sz="1100" spc="-20" dirty="0">
                <a:latin typeface="LM Roman 10"/>
                <a:cs typeface="LM Roman 10"/>
              </a:rPr>
              <a:t>stu- </a:t>
            </a:r>
            <a:r>
              <a:rPr sz="1100" dirty="0">
                <a:latin typeface="LM Roman 10"/>
                <a:cs typeface="LM Roman 10"/>
              </a:rPr>
              <a:t>dents)</a:t>
            </a:r>
            <a:r>
              <a:rPr sz="1100" spc="6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where</a:t>
            </a:r>
            <a:r>
              <a:rPr sz="1100" spc="65" dirty="0">
                <a:latin typeface="LM Roman 10"/>
                <a:cs typeface="LM Roman 10"/>
              </a:rPr>
              <a:t> </a:t>
            </a:r>
            <a:r>
              <a:rPr sz="1100" i="1" dirty="0">
                <a:latin typeface="Georgia"/>
                <a:cs typeface="Georgia"/>
              </a:rPr>
              <a:t>Grade</a:t>
            </a:r>
            <a:r>
              <a:rPr sz="1100" i="1" spc="170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=</a:t>
            </a:r>
            <a:r>
              <a:rPr sz="1100" spc="75" dirty="0">
                <a:latin typeface="LM Roman 10"/>
                <a:cs typeface="LM Roman 10"/>
              </a:rPr>
              <a:t> </a:t>
            </a:r>
            <a:r>
              <a:rPr sz="1100" i="1" dirty="0">
                <a:latin typeface="Georgia"/>
                <a:cs typeface="Georgia"/>
              </a:rPr>
              <a:t>g</a:t>
            </a:r>
            <a:r>
              <a:rPr sz="1100" dirty="0">
                <a:latin typeface="LM Roman 10"/>
                <a:cs typeface="LM Roman 10"/>
              </a:rPr>
              <a:t>,</a:t>
            </a:r>
            <a:r>
              <a:rPr sz="1100" spc="95" dirty="0">
                <a:latin typeface="LM Roman 10"/>
                <a:cs typeface="LM Roman 10"/>
              </a:rPr>
              <a:t> </a:t>
            </a:r>
            <a:r>
              <a:rPr sz="1100" i="1" dirty="0">
                <a:latin typeface="Georgia"/>
                <a:cs typeface="Georgia"/>
              </a:rPr>
              <a:t>Height</a:t>
            </a:r>
            <a:r>
              <a:rPr sz="1100" i="1" spc="165" dirty="0">
                <a:latin typeface="Georgia"/>
                <a:cs typeface="Georgia"/>
              </a:rPr>
              <a:t> </a:t>
            </a:r>
            <a:r>
              <a:rPr sz="1100" spc="-50" dirty="0">
                <a:latin typeface="LM Roman 10"/>
                <a:cs typeface="LM Roman 10"/>
              </a:rPr>
              <a:t>= </a:t>
            </a:r>
            <a:r>
              <a:rPr sz="1100" i="1" dirty="0">
                <a:latin typeface="Georgia"/>
                <a:cs typeface="Georgia"/>
              </a:rPr>
              <a:t>h</a:t>
            </a:r>
            <a:r>
              <a:rPr sz="1100" dirty="0">
                <a:latin typeface="LM Roman 10"/>
                <a:cs typeface="LM Roman 10"/>
              </a:rPr>
              <a:t>,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i="1" dirty="0">
                <a:latin typeface="Georgia"/>
                <a:cs typeface="Georgia"/>
              </a:rPr>
              <a:t>Age</a:t>
            </a:r>
            <a:r>
              <a:rPr sz="1100" i="1" spc="20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=</a:t>
            </a:r>
            <a:r>
              <a:rPr sz="1100" spc="-85" dirty="0">
                <a:latin typeface="LM Roman 10"/>
                <a:cs typeface="LM Roman 10"/>
              </a:rPr>
              <a:t> </a:t>
            </a:r>
            <a:r>
              <a:rPr sz="1100" i="1" dirty="0">
                <a:latin typeface="Georgia"/>
                <a:cs typeface="Georgia"/>
              </a:rPr>
              <a:t>a</a:t>
            </a:r>
            <a:r>
              <a:rPr sz="1100" i="1" spc="75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and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so</a:t>
            </a:r>
            <a:r>
              <a:rPr sz="1100" spc="-25" dirty="0">
                <a:latin typeface="LM Roman 10"/>
                <a:cs typeface="LM Roman 10"/>
              </a:rPr>
              <a:t> on</a:t>
            </a:r>
            <a:endParaRPr sz="1100">
              <a:latin typeface="LM Roman 10"/>
              <a:cs typeface="LM Roman 10"/>
            </a:endParaRPr>
          </a:p>
        </p:txBody>
      </p:sp>
      <p:pic>
        <p:nvPicPr>
          <p:cNvPr id="29" name="object 2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144583" y="966165"/>
            <a:ext cx="63233" cy="63233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144583" y="1520342"/>
            <a:ext cx="63233" cy="63233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144583" y="1902447"/>
            <a:ext cx="63233" cy="63233"/>
          </a:xfrm>
          <a:prstGeom prst="rect">
            <a:avLst/>
          </a:prstGeom>
        </p:spPr>
      </p:pic>
      <p:grpSp>
        <p:nvGrpSpPr>
          <p:cNvPr id="32" name="object 32"/>
          <p:cNvGrpSpPr/>
          <p:nvPr/>
        </p:nvGrpSpPr>
        <p:grpSpPr>
          <a:xfrm>
            <a:off x="0" y="3121507"/>
            <a:ext cx="5760085" cy="118745"/>
            <a:chOff x="0" y="3121507"/>
            <a:chExt cx="5760085" cy="118745"/>
          </a:xfrm>
        </p:grpSpPr>
        <p:sp>
          <p:nvSpPr>
            <p:cNvPr id="33" name="object 33"/>
            <p:cNvSpPr/>
            <p:nvPr/>
          </p:nvSpPr>
          <p:spPr>
            <a:xfrm>
              <a:off x="0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880004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10" dirty="0"/>
              <a:t>3</a:t>
            </a:fld>
            <a:r>
              <a:rPr spc="-10" dirty="0"/>
              <a:t>/86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Mitesh</a:t>
            </a:r>
            <a:r>
              <a:rPr spc="-10" dirty="0"/>
              <a:t> </a:t>
            </a:r>
            <a:r>
              <a:rPr dirty="0"/>
              <a:t>M.</a:t>
            </a:r>
            <a:r>
              <a:rPr spc="-10" dirty="0"/>
              <a:t> Khapra</a:t>
            </a:r>
          </a:p>
        </p:txBody>
      </p:sp>
      <p:sp>
        <p:nvSpPr>
          <p:cNvPr id="37" name="object 3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CS7015</a:t>
            </a:r>
            <a:r>
              <a:rPr spc="-10" dirty="0"/>
              <a:t> </a:t>
            </a:r>
            <a:r>
              <a:rPr dirty="0"/>
              <a:t>(Deep</a:t>
            </a:r>
            <a:r>
              <a:rPr spc="-5" dirty="0"/>
              <a:t> </a:t>
            </a:r>
            <a:r>
              <a:rPr dirty="0"/>
              <a:t>Learning)</a:t>
            </a:r>
            <a:r>
              <a:rPr spc="-5" dirty="0"/>
              <a:t> </a:t>
            </a:r>
            <a:r>
              <a:rPr dirty="0"/>
              <a:t>:</a:t>
            </a:r>
            <a:r>
              <a:rPr spc="75" dirty="0"/>
              <a:t> </a:t>
            </a:r>
            <a:r>
              <a:rPr dirty="0"/>
              <a:t>Lecture</a:t>
            </a:r>
            <a:r>
              <a:rPr spc="-5" dirty="0"/>
              <a:t> </a:t>
            </a:r>
            <a:r>
              <a:rPr spc="-2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4826" y="174807"/>
            <a:ext cx="363220" cy="447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000" spc="844" dirty="0">
                <a:latin typeface="Trebuchet MS"/>
                <a:cs typeface="Trebuchet MS"/>
              </a:rPr>
              <a:t>Σ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0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700" i="1" spc="-10" dirty="0">
                <a:latin typeface="Georgia"/>
                <a:cs typeface="Georgia"/>
              </a:rPr>
              <a:t>Dє</a:t>
            </a:r>
            <a:r>
              <a:rPr sz="700" spc="-10" dirty="0">
                <a:latin typeface="LM Roman 7"/>
                <a:cs typeface="LM Roman 7"/>
              </a:rPr>
              <a:t>(0</a:t>
            </a:r>
            <a:r>
              <a:rPr sz="700" i="1" spc="-10" dirty="0">
                <a:latin typeface="Georgia"/>
                <a:cs typeface="Georgia"/>
              </a:rPr>
              <a:t>,</a:t>
            </a:r>
            <a:r>
              <a:rPr sz="700" spc="-10" dirty="0">
                <a:latin typeface="LM Roman 7"/>
                <a:cs typeface="LM Roman 7"/>
              </a:rPr>
              <a:t>1)</a:t>
            </a:r>
            <a:endParaRPr sz="700">
              <a:latin typeface="LM Roman 7"/>
              <a:cs typeface="LM Roman 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83537" y="295013"/>
            <a:ext cx="3308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dirty="0">
                <a:latin typeface="Georgia"/>
                <a:cs typeface="Georgia"/>
              </a:rPr>
              <a:t>P</a:t>
            </a:r>
            <a:r>
              <a:rPr sz="1000" i="1" spc="-85" dirty="0">
                <a:latin typeface="Georgia"/>
                <a:cs typeface="Georgia"/>
              </a:rPr>
              <a:t> </a:t>
            </a:r>
            <a:r>
              <a:rPr sz="1000" spc="-25" dirty="0">
                <a:latin typeface="LM Roman 10"/>
                <a:cs typeface="LM Roman 10"/>
              </a:rPr>
              <a:t>(</a:t>
            </a:r>
            <a:r>
              <a:rPr sz="1000" i="1" spc="-25" dirty="0">
                <a:latin typeface="Georgia"/>
                <a:cs typeface="Georgia"/>
              </a:rPr>
              <a:t>D</a:t>
            </a:r>
            <a:r>
              <a:rPr sz="1000" spc="-25" dirty="0">
                <a:latin typeface="LM Roman 10"/>
                <a:cs typeface="LM Roman 10"/>
              </a:rPr>
              <a:t>)</a:t>
            </a:r>
            <a:endParaRPr sz="1000">
              <a:latin typeface="LM Roman 10"/>
              <a:cs typeface="LM Roman 1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10105" y="174807"/>
            <a:ext cx="344805" cy="447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000" spc="844" dirty="0">
                <a:latin typeface="Trebuchet MS"/>
                <a:cs typeface="Trebuchet MS"/>
              </a:rPr>
              <a:t>Σ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0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700" i="1" spc="-10" dirty="0">
                <a:latin typeface="Georgia"/>
                <a:cs typeface="Georgia"/>
              </a:rPr>
              <a:t>Sє</a:t>
            </a:r>
            <a:r>
              <a:rPr sz="700" spc="-10" dirty="0">
                <a:latin typeface="LM Roman 7"/>
                <a:cs typeface="LM Roman 7"/>
              </a:rPr>
              <a:t>(0</a:t>
            </a:r>
            <a:r>
              <a:rPr sz="700" i="1" spc="-10" dirty="0">
                <a:latin typeface="Georgia"/>
                <a:cs typeface="Georgia"/>
              </a:rPr>
              <a:t>,</a:t>
            </a:r>
            <a:r>
              <a:rPr sz="700" spc="-10" dirty="0">
                <a:latin typeface="LM Roman 7"/>
                <a:cs typeface="LM Roman 7"/>
              </a:rPr>
              <a:t>1)</a:t>
            </a:r>
            <a:endParaRPr sz="700">
              <a:latin typeface="LM Roman 7"/>
              <a:cs typeface="LM Roman 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89605" y="174807"/>
            <a:ext cx="20827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844" dirty="0">
                <a:solidFill>
                  <a:srgbClr val="FF0000"/>
                </a:solidFill>
                <a:latin typeface="Trebuchet MS"/>
                <a:cs typeface="Trebuchet MS"/>
              </a:rPr>
              <a:t>Σ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24925" y="295013"/>
            <a:ext cx="19792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937260" algn="l"/>
              </a:tabLst>
            </a:pPr>
            <a:r>
              <a:rPr sz="1000" i="1" dirty="0">
                <a:latin typeface="Georgia"/>
                <a:cs typeface="Georgia"/>
              </a:rPr>
              <a:t>P</a:t>
            </a:r>
            <a:r>
              <a:rPr sz="1000" i="1" spc="-85" dirty="0">
                <a:latin typeface="Georgia"/>
                <a:cs typeface="Georgia"/>
              </a:rPr>
              <a:t> </a:t>
            </a:r>
            <a:r>
              <a:rPr sz="1000" spc="-10" dirty="0">
                <a:latin typeface="LM Roman 10"/>
                <a:cs typeface="LM Roman 10"/>
              </a:rPr>
              <a:t>(</a:t>
            </a:r>
            <a:r>
              <a:rPr sz="1000" i="1" spc="-10" dirty="0">
                <a:latin typeface="Georgia"/>
                <a:cs typeface="Georgia"/>
              </a:rPr>
              <a:t>S</a:t>
            </a:r>
            <a:r>
              <a:rPr sz="1000" i="1" spc="-10" dirty="0">
                <a:latin typeface="DejaVu Sans Condensed"/>
                <a:cs typeface="DejaVu Sans Condensed"/>
              </a:rPr>
              <a:t>|</a:t>
            </a:r>
            <a:r>
              <a:rPr sz="1000" i="1" spc="-10" dirty="0">
                <a:latin typeface="Georgia"/>
                <a:cs typeface="Georgia"/>
              </a:rPr>
              <a:t>I</a:t>
            </a:r>
            <a:r>
              <a:rPr sz="1000" spc="-10" dirty="0">
                <a:latin typeface="LM Roman 10"/>
                <a:cs typeface="LM Roman 10"/>
              </a:rPr>
              <a:t>)</a:t>
            </a:r>
            <a:r>
              <a:rPr sz="1000" dirty="0">
                <a:latin typeface="LM Roman 10"/>
                <a:cs typeface="LM Roman 10"/>
              </a:rPr>
              <a:t>	</a:t>
            </a:r>
            <a:r>
              <a:rPr sz="1000" i="1" dirty="0">
                <a:solidFill>
                  <a:srgbClr val="FF0000"/>
                </a:solidFill>
                <a:latin typeface="Georgia"/>
                <a:cs typeface="Georgia"/>
              </a:rPr>
              <a:t>P</a:t>
            </a:r>
            <a:r>
              <a:rPr sz="1000" i="1" spc="-2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000" dirty="0">
                <a:solidFill>
                  <a:srgbClr val="FF0000"/>
                </a:solidFill>
                <a:latin typeface="LM Roman 10"/>
                <a:cs typeface="LM Roman 10"/>
              </a:rPr>
              <a:t>(</a:t>
            </a:r>
            <a:r>
              <a:rPr sz="1000" i="1" dirty="0">
                <a:solidFill>
                  <a:srgbClr val="FF0000"/>
                </a:solidFill>
                <a:latin typeface="Georgia"/>
                <a:cs typeface="Georgia"/>
              </a:rPr>
              <a:t>G</a:t>
            </a:r>
            <a:r>
              <a:rPr sz="1000" i="1" dirty="0">
                <a:solidFill>
                  <a:srgbClr val="FF0000"/>
                </a:solidFill>
                <a:latin typeface="DejaVu Sans Condensed"/>
                <a:cs typeface="DejaVu Sans Condensed"/>
              </a:rPr>
              <a:t>|</a:t>
            </a:r>
            <a:r>
              <a:rPr sz="1000" i="1" dirty="0">
                <a:solidFill>
                  <a:srgbClr val="FF0000"/>
                </a:solidFill>
                <a:latin typeface="Georgia"/>
                <a:cs typeface="Georgia"/>
              </a:rPr>
              <a:t>I,</a:t>
            </a:r>
            <a:r>
              <a:rPr sz="1000" i="1" spc="3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000" i="1" dirty="0">
                <a:solidFill>
                  <a:srgbClr val="FF0000"/>
                </a:solidFill>
                <a:latin typeface="Georgia"/>
                <a:cs typeface="Georgia"/>
              </a:rPr>
              <a:t>D</a:t>
            </a:r>
            <a:r>
              <a:rPr sz="1000" dirty="0">
                <a:solidFill>
                  <a:srgbClr val="FF0000"/>
                </a:solidFill>
                <a:latin typeface="LM Roman 10"/>
                <a:cs typeface="LM Roman 10"/>
              </a:rPr>
              <a:t>)</a:t>
            </a:r>
            <a:r>
              <a:rPr sz="1000" i="1" dirty="0">
                <a:solidFill>
                  <a:srgbClr val="FF0000"/>
                </a:solidFill>
                <a:latin typeface="Georgia"/>
                <a:cs typeface="Georgia"/>
              </a:rPr>
              <a:t>P</a:t>
            </a:r>
            <a:r>
              <a:rPr sz="1000" i="1" spc="-1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000" spc="-10" dirty="0">
                <a:solidFill>
                  <a:srgbClr val="FF0000"/>
                </a:solidFill>
                <a:latin typeface="LM Roman 10"/>
                <a:cs typeface="LM Roman 10"/>
              </a:rPr>
              <a:t>(</a:t>
            </a:r>
            <a:r>
              <a:rPr sz="1000" i="1" spc="-10" dirty="0">
                <a:solidFill>
                  <a:srgbClr val="FF0000"/>
                </a:solidFill>
                <a:latin typeface="Georgia"/>
                <a:cs typeface="Georgia"/>
              </a:rPr>
              <a:t>l</a:t>
            </a:r>
            <a:r>
              <a:rPr sz="1050" spc="-15" baseline="31746" dirty="0">
                <a:solidFill>
                  <a:srgbClr val="FF0000"/>
                </a:solidFill>
                <a:latin typeface="LM Roman 7"/>
                <a:cs typeface="LM Roman 7"/>
              </a:rPr>
              <a:t>1</a:t>
            </a:r>
            <a:r>
              <a:rPr sz="1000" i="1" spc="-10" dirty="0">
                <a:solidFill>
                  <a:srgbClr val="FF0000"/>
                </a:solidFill>
                <a:latin typeface="DejaVu Sans Condensed"/>
                <a:cs typeface="DejaVu Sans Condensed"/>
              </a:rPr>
              <a:t>|</a:t>
            </a:r>
            <a:r>
              <a:rPr sz="1000" i="1" spc="-10" dirty="0">
                <a:solidFill>
                  <a:srgbClr val="FF0000"/>
                </a:solidFill>
                <a:latin typeface="Georgia"/>
                <a:cs typeface="Georgia"/>
              </a:rPr>
              <a:t>G</a:t>
            </a:r>
            <a:r>
              <a:rPr sz="1000" spc="-10" dirty="0">
                <a:solidFill>
                  <a:srgbClr val="FF0000"/>
                </a:solidFill>
                <a:latin typeface="LM Roman 10"/>
                <a:cs typeface="LM Roman 10"/>
              </a:rPr>
              <a:t>)</a:t>
            </a:r>
            <a:endParaRPr sz="1000">
              <a:latin typeface="LM Roman 10"/>
              <a:cs typeface="LM Roman 1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686" y="233260"/>
            <a:ext cx="1127125" cy="76390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R="30480" algn="r">
              <a:lnSpc>
                <a:spcPct val="100000"/>
              </a:lnSpc>
              <a:spcBef>
                <a:spcPts val="580"/>
              </a:spcBef>
            </a:pPr>
            <a:r>
              <a:rPr sz="1000" i="1" dirty="0">
                <a:latin typeface="Georgia"/>
                <a:cs typeface="Georgia"/>
              </a:rPr>
              <a:t>P</a:t>
            </a:r>
            <a:r>
              <a:rPr sz="1000" i="1" spc="-100" dirty="0">
                <a:latin typeface="Georgia"/>
                <a:cs typeface="Georgia"/>
              </a:rPr>
              <a:t> </a:t>
            </a:r>
            <a:r>
              <a:rPr sz="1000" dirty="0">
                <a:latin typeface="LM Roman 10"/>
                <a:cs typeface="LM Roman 10"/>
              </a:rPr>
              <a:t>(</a:t>
            </a:r>
            <a:r>
              <a:rPr sz="1000" i="1" dirty="0">
                <a:latin typeface="Georgia"/>
                <a:cs typeface="Georgia"/>
              </a:rPr>
              <a:t>l</a:t>
            </a:r>
            <a:r>
              <a:rPr sz="1050" baseline="31746" dirty="0">
                <a:latin typeface="LM Roman 7"/>
                <a:cs typeface="LM Roman 7"/>
              </a:rPr>
              <a:t>1</a:t>
            </a:r>
            <a:r>
              <a:rPr sz="1000" dirty="0">
                <a:latin typeface="LM Roman 10"/>
                <a:cs typeface="LM Roman 10"/>
              </a:rPr>
              <a:t>)</a:t>
            </a:r>
            <a:r>
              <a:rPr sz="1000" spc="-45" dirty="0">
                <a:latin typeface="LM Roman 10"/>
                <a:cs typeface="LM Roman 10"/>
              </a:rPr>
              <a:t> </a:t>
            </a:r>
            <a:r>
              <a:rPr sz="1000" dirty="0">
                <a:latin typeface="LM Roman 10"/>
                <a:cs typeface="LM Roman 10"/>
              </a:rPr>
              <a:t>=</a:t>
            </a:r>
            <a:r>
              <a:rPr sz="1000" spc="465" dirty="0">
                <a:latin typeface="LM Roman 10"/>
                <a:cs typeface="LM Roman 10"/>
              </a:rPr>
              <a:t> </a:t>
            </a:r>
            <a:r>
              <a:rPr sz="1500" spc="1342" baseline="52777" dirty="0">
                <a:latin typeface="Trebuchet MS"/>
                <a:cs typeface="Trebuchet MS"/>
              </a:rPr>
              <a:t>Σ</a:t>
            </a:r>
            <a:r>
              <a:rPr sz="1500" spc="562" baseline="52777" dirty="0">
                <a:latin typeface="Trebuchet MS"/>
                <a:cs typeface="Trebuchet MS"/>
              </a:rPr>
              <a:t> </a:t>
            </a:r>
            <a:r>
              <a:rPr sz="1000" i="1" dirty="0">
                <a:latin typeface="Georgia"/>
                <a:cs typeface="Georgia"/>
              </a:rPr>
              <a:t>P</a:t>
            </a:r>
            <a:r>
              <a:rPr sz="1000" i="1" spc="-95" dirty="0">
                <a:latin typeface="Georgia"/>
                <a:cs typeface="Georgia"/>
              </a:rPr>
              <a:t> </a:t>
            </a:r>
            <a:r>
              <a:rPr sz="1000" spc="-25" dirty="0">
                <a:latin typeface="LM Roman 10"/>
                <a:cs typeface="LM Roman 10"/>
              </a:rPr>
              <a:t>(</a:t>
            </a:r>
            <a:r>
              <a:rPr sz="1000" i="1" spc="-25" dirty="0">
                <a:latin typeface="Georgia"/>
                <a:cs typeface="Georgia"/>
              </a:rPr>
              <a:t>I</a:t>
            </a:r>
            <a:r>
              <a:rPr sz="1000" spc="-25" dirty="0">
                <a:latin typeface="LM Roman 10"/>
                <a:cs typeface="LM Roman 10"/>
              </a:rPr>
              <a:t>)</a:t>
            </a:r>
            <a:endParaRPr sz="1000">
              <a:latin typeface="LM Roman 10"/>
              <a:cs typeface="LM Roman 10"/>
            </a:endParaRPr>
          </a:p>
          <a:p>
            <a:pPr marL="500380">
              <a:lnSpc>
                <a:spcPct val="100000"/>
              </a:lnSpc>
              <a:spcBef>
                <a:spcPts val="340"/>
              </a:spcBef>
            </a:pPr>
            <a:r>
              <a:rPr sz="700" i="1" spc="-10" dirty="0">
                <a:latin typeface="Georgia"/>
                <a:cs typeface="Georgia"/>
              </a:rPr>
              <a:t>Iє</a:t>
            </a:r>
            <a:r>
              <a:rPr sz="700" spc="-10" dirty="0">
                <a:latin typeface="LM Roman 7"/>
                <a:cs typeface="LM Roman 7"/>
              </a:rPr>
              <a:t>(0</a:t>
            </a:r>
            <a:r>
              <a:rPr sz="700" i="1" spc="-10" dirty="0">
                <a:latin typeface="Georgia"/>
                <a:cs typeface="Georgia"/>
              </a:rPr>
              <a:t>,</a:t>
            </a:r>
            <a:r>
              <a:rPr sz="700" spc="-10" dirty="0">
                <a:latin typeface="LM Roman 7"/>
                <a:cs typeface="LM Roman 7"/>
              </a:rPr>
              <a:t>1)</a:t>
            </a:r>
            <a:endParaRPr sz="700">
              <a:latin typeface="LM Roman 7"/>
              <a:cs typeface="LM Roman 7"/>
            </a:endParaRPr>
          </a:p>
          <a:p>
            <a:pPr marR="30480" algn="r">
              <a:lnSpc>
                <a:spcPct val="100000"/>
              </a:lnSpc>
              <a:spcBef>
                <a:spcPts val="575"/>
              </a:spcBef>
            </a:pPr>
            <a:r>
              <a:rPr sz="1000" dirty="0">
                <a:latin typeface="LM Roman 10"/>
                <a:cs typeface="LM Roman 10"/>
              </a:rPr>
              <a:t>=</a:t>
            </a:r>
            <a:r>
              <a:rPr sz="1000" spc="425" dirty="0">
                <a:latin typeface="LM Roman 10"/>
                <a:cs typeface="LM Roman 10"/>
              </a:rPr>
              <a:t> </a:t>
            </a:r>
            <a:r>
              <a:rPr sz="1500" spc="1342" baseline="52777" dirty="0">
                <a:latin typeface="Trebuchet MS"/>
                <a:cs typeface="Trebuchet MS"/>
              </a:rPr>
              <a:t>Σ</a:t>
            </a:r>
            <a:r>
              <a:rPr sz="1500" spc="525" baseline="52777" dirty="0">
                <a:latin typeface="Trebuchet MS"/>
                <a:cs typeface="Trebuchet MS"/>
              </a:rPr>
              <a:t> </a:t>
            </a:r>
            <a:r>
              <a:rPr sz="1000" i="1" dirty="0">
                <a:latin typeface="Georgia"/>
                <a:cs typeface="Georgia"/>
              </a:rPr>
              <a:t>P</a:t>
            </a:r>
            <a:r>
              <a:rPr sz="1000" i="1" spc="-105" dirty="0">
                <a:latin typeface="Georgia"/>
                <a:cs typeface="Georgia"/>
              </a:rPr>
              <a:t> </a:t>
            </a:r>
            <a:r>
              <a:rPr sz="1000" spc="-25" dirty="0">
                <a:latin typeface="LM Roman 10"/>
                <a:cs typeface="LM Roman 10"/>
              </a:rPr>
              <a:t>(</a:t>
            </a:r>
            <a:r>
              <a:rPr sz="1000" i="1" spc="-25" dirty="0">
                <a:latin typeface="Georgia"/>
                <a:cs typeface="Georgia"/>
              </a:rPr>
              <a:t>I</a:t>
            </a:r>
            <a:r>
              <a:rPr sz="1000" spc="-25" dirty="0">
                <a:latin typeface="LM Roman 10"/>
                <a:cs typeface="LM Roman 10"/>
              </a:rPr>
              <a:t>)</a:t>
            </a:r>
            <a:endParaRPr sz="1000">
              <a:latin typeface="LM Roman 10"/>
              <a:cs typeface="LM Roman 10"/>
            </a:endParaRPr>
          </a:p>
          <a:p>
            <a:pPr marL="500380">
              <a:lnSpc>
                <a:spcPct val="100000"/>
              </a:lnSpc>
              <a:spcBef>
                <a:spcPts val="340"/>
              </a:spcBef>
            </a:pPr>
            <a:r>
              <a:rPr sz="700" i="1" spc="-10" dirty="0">
                <a:latin typeface="Georgia"/>
                <a:cs typeface="Georgia"/>
              </a:rPr>
              <a:t>Iє</a:t>
            </a:r>
            <a:r>
              <a:rPr sz="700" spc="-10" dirty="0">
                <a:latin typeface="LM Roman 7"/>
                <a:cs typeface="LM Roman 7"/>
              </a:rPr>
              <a:t>(0</a:t>
            </a:r>
            <a:r>
              <a:rPr sz="700" i="1" spc="-10" dirty="0">
                <a:latin typeface="Georgia"/>
                <a:cs typeface="Georgia"/>
              </a:rPr>
              <a:t>,</a:t>
            </a:r>
            <a:r>
              <a:rPr sz="700" spc="-10" dirty="0">
                <a:latin typeface="LM Roman 7"/>
                <a:cs typeface="LM Roman 7"/>
              </a:rPr>
              <a:t>1)</a:t>
            </a:r>
            <a:endParaRPr sz="700">
              <a:latin typeface="LM Roman 7"/>
              <a:cs typeface="LM Roman 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4826" y="550168"/>
            <a:ext cx="363220" cy="447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000" spc="844" dirty="0">
                <a:latin typeface="Trebuchet MS"/>
                <a:cs typeface="Trebuchet MS"/>
              </a:rPr>
              <a:t>Σ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0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700" i="1" spc="-10" dirty="0">
                <a:latin typeface="Georgia"/>
                <a:cs typeface="Georgia"/>
              </a:rPr>
              <a:t>Dє</a:t>
            </a:r>
            <a:r>
              <a:rPr sz="700" spc="-10" dirty="0">
                <a:latin typeface="LM Roman 7"/>
                <a:cs typeface="LM Roman 7"/>
              </a:rPr>
              <a:t>(0</a:t>
            </a:r>
            <a:r>
              <a:rPr sz="700" i="1" spc="-10" dirty="0">
                <a:latin typeface="Georgia"/>
                <a:cs typeface="Georgia"/>
              </a:rPr>
              <a:t>,</a:t>
            </a:r>
            <a:r>
              <a:rPr sz="700" spc="-10" dirty="0">
                <a:latin typeface="LM Roman 7"/>
                <a:cs typeface="LM Roman 7"/>
              </a:rPr>
              <a:t>1)</a:t>
            </a:r>
            <a:endParaRPr sz="700">
              <a:latin typeface="LM Roman 7"/>
              <a:cs typeface="LM Roman 7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83537" y="670374"/>
            <a:ext cx="3308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dirty="0">
                <a:latin typeface="Georgia"/>
                <a:cs typeface="Georgia"/>
              </a:rPr>
              <a:t>P</a:t>
            </a:r>
            <a:r>
              <a:rPr sz="1000" i="1" spc="-85" dirty="0">
                <a:latin typeface="Georgia"/>
                <a:cs typeface="Georgia"/>
              </a:rPr>
              <a:t> </a:t>
            </a:r>
            <a:r>
              <a:rPr sz="1000" spc="-25" dirty="0">
                <a:latin typeface="LM Roman 10"/>
                <a:cs typeface="LM Roman 10"/>
              </a:rPr>
              <a:t>(</a:t>
            </a:r>
            <a:r>
              <a:rPr sz="1000" i="1" spc="-25" dirty="0">
                <a:latin typeface="Georgia"/>
                <a:cs typeface="Georgia"/>
              </a:rPr>
              <a:t>D</a:t>
            </a:r>
            <a:r>
              <a:rPr sz="1000" spc="-25" dirty="0">
                <a:latin typeface="LM Roman 10"/>
                <a:cs typeface="LM Roman 10"/>
              </a:rPr>
              <a:t>)</a:t>
            </a:r>
            <a:endParaRPr sz="1000">
              <a:latin typeface="LM Roman 10"/>
              <a:cs typeface="LM Roman 1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10105" y="550168"/>
            <a:ext cx="344805" cy="447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000" spc="844" dirty="0">
                <a:latin typeface="Trebuchet MS"/>
                <a:cs typeface="Trebuchet MS"/>
              </a:rPr>
              <a:t>Σ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0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700" i="1" spc="-10" dirty="0">
                <a:latin typeface="Georgia"/>
                <a:cs typeface="Georgia"/>
              </a:rPr>
              <a:t>Sє</a:t>
            </a:r>
            <a:r>
              <a:rPr sz="700" spc="-10" dirty="0">
                <a:latin typeface="LM Roman 7"/>
                <a:cs typeface="LM Roman 7"/>
              </a:rPr>
              <a:t>(0</a:t>
            </a:r>
            <a:r>
              <a:rPr sz="700" i="1" spc="-10" dirty="0">
                <a:latin typeface="Georgia"/>
                <a:cs typeface="Georgia"/>
              </a:rPr>
              <a:t>,</a:t>
            </a:r>
            <a:r>
              <a:rPr sz="700" spc="-10" dirty="0">
                <a:latin typeface="LM Roman 7"/>
                <a:cs typeface="LM Roman 7"/>
              </a:rPr>
              <a:t>1)</a:t>
            </a:r>
            <a:endParaRPr sz="700">
              <a:latin typeface="LM Roman 7"/>
              <a:cs typeface="LM Roman 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24925" y="438253"/>
            <a:ext cx="3364229" cy="40957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420370">
              <a:lnSpc>
                <a:spcPct val="100000"/>
              </a:lnSpc>
              <a:spcBef>
                <a:spcPts val="505"/>
              </a:spcBef>
            </a:pPr>
            <a:r>
              <a:rPr sz="700" i="1" spc="60" dirty="0">
                <a:solidFill>
                  <a:srgbClr val="FF0000"/>
                </a:solidFill>
                <a:latin typeface="Georgia"/>
                <a:cs typeface="Georgia"/>
              </a:rPr>
              <a:t>Gє</a:t>
            </a:r>
            <a:r>
              <a:rPr sz="700" spc="60" dirty="0">
                <a:solidFill>
                  <a:srgbClr val="FF0000"/>
                </a:solidFill>
                <a:latin typeface="LM Roman 7"/>
                <a:cs typeface="LM Roman 7"/>
              </a:rPr>
              <a:t>(</a:t>
            </a:r>
            <a:r>
              <a:rPr sz="700" i="1" spc="60" dirty="0">
                <a:solidFill>
                  <a:srgbClr val="FF0000"/>
                </a:solidFill>
                <a:latin typeface="Georgia"/>
                <a:cs typeface="Georgia"/>
              </a:rPr>
              <a:t>A,B,C</a:t>
            </a:r>
            <a:r>
              <a:rPr sz="700" spc="60" dirty="0">
                <a:solidFill>
                  <a:srgbClr val="FF0000"/>
                </a:solidFill>
                <a:latin typeface="LM Roman 7"/>
                <a:cs typeface="LM Roman 7"/>
              </a:rPr>
              <a:t>)</a:t>
            </a:r>
            <a:endParaRPr sz="700">
              <a:latin typeface="LM Roman 7"/>
              <a:cs typeface="LM Roman 7"/>
            </a:endParaRPr>
          </a:p>
          <a:p>
            <a:pPr marL="38100">
              <a:lnSpc>
                <a:spcPct val="100000"/>
              </a:lnSpc>
              <a:spcBef>
                <a:spcPts val="575"/>
              </a:spcBef>
            </a:pPr>
            <a:r>
              <a:rPr sz="1000" i="1" dirty="0">
                <a:latin typeface="Georgia"/>
                <a:cs typeface="Georgia"/>
              </a:rPr>
              <a:t>P</a:t>
            </a:r>
            <a:r>
              <a:rPr sz="1000" i="1" spc="-65" dirty="0">
                <a:latin typeface="Georgia"/>
                <a:cs typeface="Georgia"/>
              </a:rPr>
              <a:t> </a:t>
            </a:r>
            <a:r>
              <a:rPr sz="1000" dirty="0">
                <a:latin typeface="LM Roman 10"/>
                <a:cs typeface="LM Roman 10"/>
              </a:rPr>
              <a:t>(</a:t>
            </a:r>
            <a:r>
              <a:rPr sz="1000" i="1" dirty="0">
                <a:latin typeface="Georgia"/>
                <a:cs typeface="Georgia"/>
              </a:rPr>
              <a:t>S</a:t>
            </a:r>
            <a:r>
              <a:rPr sz="1000" i="1" dirty="0">
                <a:latin typeface="DejaVu Sans Condensed"/>
                <a:cs typeface="DejaVu Sans Condensed"/>
              </a:rPr>
              <a:t>|</a:t>
            </a:r>
            <a:r>
              <a:rPr sz="1000" i="1" dirty="0">
                <a:latin typeface="Georgia"/>
                <a:cs typeface="Georgia"/>
              </a:rPr>
              <a:t>I</a:t>
            </a:r>
            <a:r>
              <a:rPr sz="1000" dirty="0">
                <a:latin typeface="LM Roman 10"/>
                <a:cs typeface="LM Roman 10"/>
              </a:rPr>
              <a:t>)</a:t>
            </a:r>
            <a:r>
              <a:rPr sz="1000" dirty="0">
                <a:solidFill>
                  <a:srgbClr val="FF0000"/>
                </a:solidFill>
                <a:latin typeface="LM Roman 10"/>
                <a:cs typeface="LM Roman 10"/>
              </a:rPr>
              <a:t>0</a:t>
            </a:r>
            <a:r>
              <a:rPr sz="1000" i="1" dirty="0">
                <a:solidFill>
                  <a:srgbClr val="FF0000"/>
                </a:solidFill>
                <a:latin typeface="Georgia"/>
                <a:cs typeface="Georgia"/>
              </a:rPr>
              <a:t>.</a:t>
            </a:r>
            <a:r>
              <a:rPr sz="1000" dirty="0">
                <a:solidFill>
                  <a:srgbClr val="FF0000"/>
                </a:solidFill>
                <a:latin typeface="LM Roman 10"/>
                <a:cs typeface="LM Roman 10"/>
              </a:rPr>
              <a:t>9(</a:t>
            </a:r>
            <a:r>
              <a:rPr sz="1000" i="1" dirty="0">
                <a:solidFill>
                  <a:srgbClr val="FF0000"/>
                </a:solidFill>
                <a:latin typeface="Georgia"/>
                <a:cs typeface="Georgia"/>
              </a:rPr>
              <a:t>P</a:t>
            </a:r>
            <a:r>
              <a:rPr sz="1000" i="1" spc="-6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000" dirty="0">
                <a:solidFill>
                  <a:srgbClr val="FF0000"/>
                </a:solidFill>
                <a:latin typeface="LM Roman 10"/>
                <a:cs typeface="LM Roman 10"/>
              </a:rPr>
              <a:t>(</a:t>
            </a:r>
            <a:r>
              <a:rPr sz="1000" i="1" dirty="0">
                <a:solidFill>
                  <a:srgbClr val="FF0000"/>
                </a:solidFill>
                <a:latin typeface="Georgia"/>
                <a:cs typeface="Georgia"/>
              </a:rPr>
              <a:t>g</a:t>
            </a:r>
            <a:r>
              <a:rPr sz="1050" baseline="31746" dirty="0">
                <a:solidFill>
                  <a:srgbClr val="FF0000"/>
                </a:solidFill>
                <a:latin typeface="LM Roman 7"/>
                <a:cs typeface="LM Roman 7"/>
              </a:rPr>
              <a:t>1</a:t>
            </a:r>
            <a:r>
              <a:rPr sz="1000" i="1" dirty="0">
                <a:solidFill>
                  <a:srgbClr val="FF0000"/>
                </a:solidFill>
                <a:latin typeface="DejaVu Sans Condensed"/>
                <a:cs typeface="DejaVu Sans Condensed"/>
              </a:rPr>
              <a:t>|</a:t>
            </a:r>
            <a:r>
              <a:rPr sz="1000" i="1" dirty="0">
                <a:solidFill>
                  <a:srgbClr val="FF0000"/>
                </a:solidFill>
                <a:latin typeface="Georgia"/>
                <a:cs typeface="Georgia"/>
              </a:rPr>
              <a:t>I,</a:t>
            </a:r>
            <a:r>
              <a:rPr sz="1000" i="1" spc="-2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000" i="1" dirty="0">
                <a:solidFill>
                  <a:srgbClr val="FF0000"/>
                </a:solidFill>
                <a:latin typeface="Georgia"/>
                <a:cs typeface="Georgia"/>
              </a:rPr>
              <a:t>D</a:t>
            </a:r>
            <a:r>
              <a:rPr sz="1000" dirty="0">
                <a:solidFill>
                  <a:srgbClr val="FF0000"/>
                </a:solidFill>
                <a:latin typeface="LM Roman 10"/>
                <a:cs typeface="LM Roman 10"/>
              </a:rPr>
              <a:t>))</a:t>
            </a:r>
            <a:r>
              <a:rPr sz="1000" spc="-45" dirty="0">
                <a:solidFill>
                  <a:srgbClr val="FF0000"/>
                </a:solidFill>
                <a:latin typeface="LM Roman 10"/>
                <a:cs typeface="LM Roman 10"/>
              </a:rPr>
              <a:t> </a:t>
            </a:r>
            <a:r>
              <a:rPr sz="1000" spc="-10" dirty="0">
                <a:solidFill>
                  <a:srgbClr val="FF0000"/>
                </a:solidFill>
                <a:latin typeface="LM Roman 10"/>
                <a:cs typeface="LM Roman 10"/>
              </a:rPr>
              <a:t>+</a:t>
            </a:r>
            <a:r>
              <a:rPr sz="1000" spc="-45" dirty="0">
                <a:solidFill>
                  <a:srgbClr val="FF0000"/>
                </a:solidFill>
                <a:latin typeface="LM Roman 10"/>
                <a:cs typeface="LM Roman 10"/>
              </a:rPr>
              <a:t> </a:t>
            </a:r>
            <a:r>
              <a:rPr sz="1000" dirty="0">
                <a:solidFill>
                  <a:srgbClr val="FF0000"/>
                </a:solidFill>
                <a:latin typeface="LM Roman 10"/>
                <a:cs typeface="LM Roman 10"/>
              </a:rPr>
              <a:t>0</a:t>
            </a:r>
            <a:r>
              <a:rPr sz="1000" i="1" dirty="0">
                <a:solidFill>
                  <a:srgbClr val="FF0000"/>
                </a:solidFill>
                <a:latin typeface="Georgia"/>
                <a:cs typeface="Georgia"/>
              </a:rPr>
              <a:t>.</a:t>
            </a:r>
            <a:r>
              <a:rPr sz="1000" dirty="0">
                <a:solidFill>
                  <a:srgbClr val="FF0000"/>
                </a:solidFill>
                <a:latin typeface="LM Roman 10"/>
                <a:cs typeface="LM Roman 10"/>
              </a:rPr>
              <a:t>6(</a:t>
            </a:r>
            <a:r>
              <a:rPr sz="1000" i="1" dirty="0">
                <a:solidFill>
                  <a:srgbClr val="FF0000"/>
                </a:solidFill>
                <a:latin typeface="Georgia"/>
                <a:cs typeface="Georgia"/>
              </a:rPr>
              <a:t>P</a:t>
            </a:r>
            <a:r>
              <a:rPr sz="1000" i="1" spc="-6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000" dirty="0">
                <a:solidFill>
                  <a:srgbClr val="FF0000"/>
                </a:solidFill>
                <a:latin typeface="LM Roman 10"/>
                <a:cs typeface="LM Roman 10"/>
              </a:rPr>
              <a:t>(</a:t>
            </a:r>
            <a:r>
              <a:rPr sz="1000" i="1" dirty="0">
                <a:solidFill>
                  <a:srgbClr val="FF0000"/>
                </a:solidFill>
                <a:latin typeface="Georgia"/>
                <a:cs typeface="Georgia"/>
              </a:rPr>
              <a:t>g</a:t>
            </a:r>
            <a:r>
              <a:rPr sz="1050" baseline="31746" dirty="0">
                <a:solidFill>
                  <a:srgbClr val="FF0000"/>
                </a:solidFill>
                <a:latin typeface="LM Roman 7"/>
                <a:cs typeface="LM Roman 7"/>
              </a:rPr>
              <a:t>2</a:t>
            </a:r>
            <a:r>
              <a:rPr sz="1000" i="1" dirty="0">
                <a:solidFill>
                  <a:srgbClr val="FF0000"/>
                </a:solidFill>
                <a:latin typeface="DejaVu Sans Condensed"/>
                <a:cs typeface="DejaVu Sans Condensed"/>
              </a:rPr>
              <a:t>|</a:t>
            </a:r>
            <a:r>
              <a:rPr sz="1000" i="1" dirty="0">
                <a:solidFill>
                  <a:srgbClr val="FF0000"/>
                </a:solidFill>
                <a:latin typeface="Georgia"/>
                <a:cs typeface="Georgia"/>
              </a:rPr>
              <a:t>I,</a:t>
            </a:r>
            <a:r>
              <a:rPr sz="1000" i="1" spc="-2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000" i="1" dirty="0">
                <a:solidFill>
                  <a:srgbClr val="FF0000"/>
                </a:solidFill>
                <a:latin typeface="Georgia"/>
                <a:cs typeface="Georgia"/>
              </a:rPr>
              <a:t>D</a:t>
            </a:r>
            <a:r>
              <a:rPr sz="1000" dirty="0">
                <a:solidFill>
                  <a:srgbClr val="FF0000"/>
                </a:solidFill>
                <a:latin typeface="LM Roman 10"/>
                <a:cs typeface="LM Roman 10"/>
              </a:rPr>
              <a:t>))</a:t>
            </a:r>
            <a:r>
              <a:rPr sz="1000" spc="-50" dirty="0">
                <a:solidFill>
                  <a:srgbClr val="FF0000"/>
                </a:solidFill>
                <a:latin typeface="LM Roman 10"/>
                <a:cs typeface="LM Roman 10"/>
              </a:rPr>
              <a:t> </a:t>
            </a:r>
            <a:r>
              <a:rPr sz="1000" spc="-10" dirty="0">
                <a:solidFill>
                  <a:srgbClr val="FF0000"/>
                </a:solidFill>
                <a:latin typeface="LM Roman 10"/>
                <a:cs typeface="LM Roman 10"/>
              </a:rPr>
              <a:t>+</a:t>
            </a:r>
            <a:r>
              <a:rPr sz="1000" spc="-45" dirty="0">
                <a:solidFill>
                  <a:srgbClr val="FF0000"/>
                </a:solidFill>
                <a:latin typeface="LM Roman 10"/>
                <a:cs typeface="LM Roman 10"/>
              </a:rPr>
              <a:t> </a:t>
            </a:r>
            <a:r>
              <a:rPr sz="1000" dirty="0">
                <a:solidFill>
                  <a:srgbClr val="FF0000"/>
                </a:solidFill>
                <a:latin typeface="LM Roman 10"/>
                <a:cs typeface="LM Roman 10"/>
              </a:rPr>
              <a:t>0</a:t>
            </a:r>
            <a:r>
              <a:rPr sz="1000" i="1" dirty="0">
                <a:solidFill>
                  <a:srgbClr val="FF0000"/>
                </a:solidFill>
                <a:latin typeface="Georgia"/>
                <a:cs typeface="Georgia"/>
              </a:rPr>
              <a:t>.</a:t>
            </a:r>
            <a:r>
              <a:rPr sz="1000" dirty="0">
                <a:solidFill>
                  <a:srgbClr val="FF0000"/>
                </a:solidFill>
                <a:latin typeface="LM Roman 10"/>
                <a:cs typeface="LM Roman 10"/>
              </a:rPr>
              <a:t>01(</a:t>
            </a:r>
            <a:r>
              <a:rPr sz="1000" i="1" dirty="0">
                <a:solidFill>
                  <a:srgbClr val="FF0000"/>
                </a:solidFill>
                <a:latin typeface="Georgia"/>
                <a:cs typeface="Georgia"/>
              </a:rPr>
              <a:t>P</a:t>
            </a:r>
            <a:r>
              <a:rPr sz="1000" i="1" spc="-6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000" dirty="0">
                <a:solidFill>
                  <a:srgbClr val="FF0000"/>
                </a:solidFill>
                <a:latin typeface="LM Roman 10"/>
                <a:cs typeface="LM Roman 10"/>
              </a:rPr>
              <a:t>(</a:t>
            </a:r>
            <a:r>
              <a:rPr sz="1000" i="1" dirty="0">
                <a:solidFill>
                  <a:srgbClr val="FF0000"/>
                </a:solidFill>
                <a:latin typeface="Georgia"/>
                <a:cs typeface="Georgia"/>
              </a:rPr>
              <a:t>g</a:t>
            </a:r>
            <a:r>
              <a:rPr sz="1050" baseline="31746" dirty="0">
                <a:solidFill>
                  <a:srgbClr val="FF0000"/>
                </a:solidFill>
                <a:latin typeface="LM Roman 7"/>
                <a:cs typeface="LM Roman 7"/>
              </a:rPr>
              <a:t>3</a:t>
            </a:r>
            <a:r>
              <a:rPr sz="1000" i="1" dirty="0">
                <a:solidFill>
                  <a:srgbClr val="FF0000"/>
                </a:solidFill>
                <a:latin typeface="DejaVu Sans Condensed"/>
                <a:cs typeface="DejaVu Sans Condensed"/>
              </a:rPr>
              <a:t>|</a:t>
            </a:r>
            <a:r>
              <a:rPr sz="1000" i="1" dirty="0">
                <a:solidFill>
                  <a:srgbClr val="FF0000"/>
                </a:solidFill>
                <a:latin typeface="Georgia"/>
                <a:cs typeface="Georgia"/>
              </a:rPr>
              <a:t>I,</a:t>
            </a:r>
            <a:r>
              <a:rPr sz="1000" i="1" spc="-25" dirty="0">
                <a:solidFill>
                  <a:srgbClr val="FF0000"/>
                </a:solidFill>
                <a:latin typeface="Georgia"/>
                <a:cs typeface="Georgia"/>
              </a:rPr>
              <a:t> D</a:t>
            </a:r>
            <a:r>
              <a:rPr sz="1000" spc="-25" dirty="0">
                <a:solidFill>
                  <a:srgbClr val="FF0000"/>
                </a:solidFill>
                <a:latin typeface="LM Roman 10"/>
                <a:cs typeface="LM Roman 10"/>
              </a:rPr>
              <a:t>))</a:t>
            </a:r>
            <a:endParaRPr sz="1000">
              <a:latin typeface="LM Roman 10"/>
              <a:cs typeface="LM Roman 10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4583" y="1232966"/>
            <a:ext cx="63233" cy="63233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98995" y="1083583"/>
            <a:ext cx="3530600" cy="48133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1000" dirty="0">
                <a:latin typeface="LM Roman 10"/>
                <a:cs typeface="LM Roman 10"/>
              </a:rPr>
              <a:t>Similarly</a:t>
            </a:r>
            <a:r>
              <a:rPr sz="1000" spc="-30" dirty="0">
                <a:latin typeface="LM Roman 10"/>
                <a:cs typeface="LM Roman 10"/>
              </a:rPr>
              <a:t> </a:t>
            </a:r>
            <a:r>
              <a:rPr sz="1000" dirty="0">
                <a:latin typeface="LM Roman 10"/>
                <a:cs typeface="LM Roman 10"/>
              </a:rPr>
              <a:t>using</a:t>
            </a:r>
            <a:r>
              <a:rPr sz="1000" spc="-30" dirty="0">
                <a:latin typeface="LM Roman 10"/>
                <a:cs typeface="LM Roman 10"/>
              </a:rPr>
              <a:t> </a:t>
            </a:r>
            <a:r>
              <a:rPr sz="1000" dirty="0">
                <a:latin typeface="LM Roman 10"/>
                <a:cs typeface="LM Roman 10"/>
              </a:rPr>
              <a:t>the</a:t>
            </a:r>
            <a:r>
              <a:rPr sz="1000" spc="-25" dirty="0">
                <a:latin typeface="LM Roman 10"/>
                <a:cs typeface="LM Roman 10"/>
              </a:rPr>
              <a:t> </a:t>
            </a:r>
            <a:r>
              <a:rPr sz="1000" dirty="0">
                <a:latin typeface="LM Roman 10"/>
                <a:cs typeface="LM Roman 10"/>
              </a:rPr>
              <a:t>other</a:t>
            </a:r>
            <a:r>
              <a:rPr sz="1000" spc="-30" dirty="0">
                <a:latin typeface="LM Roman 10"/>
                <a:cs typeface="LM Roman 10"/>
              </a:rPr>
              <a:t> </a:t>
            </a:r>
            <a:r>
              <a:rPr sz="1000" dirty="0">
                <a:latin typeface="LM Roman 10"/>
                <a:cs typeface="LM Roman 10"/>
              </a:rPr>
              <a:t>tables,</a:t>
            </a:r>
            <a:r>
              <a:rPr sz="1000" spc="-25" dirty="0">
                <a:latin typeface="LM Roman 10"/>
                <a:cs typeface="LM Roman 10"/>
              </a:rPr>
              <a:t> </a:t>
            </a:r>
            <a:r>
              <a:rPr sz="1000" dirty="0">
                <a:latin typeface="LM Roman 10"/>
                <a:cs typeface="LM Roman 10"/>
              </a:rPr>
              <a:t>we</a:t>
            </a:r>
            <a:r>
              <a:rPr sz="1000" spc="-30" dirty="0">
                <a:latin typeface="LM Roman 10"/>
                <a:cs typeface="LM Roman 10"/>
              </a:rPr>
              <a:t> </a:t>
            </a:r>
            <a:r>
              <a:rPr sz="1000" dirty="0">
                <a:latin typeface="LM Roman 10"/>
                <a:cs typeface="LM Roman 10"/>
              </a:rPr>
              <a:t>can</a:t>
            </a:r>
            <a:r>
              <a:rPr sz="1000" spc="-30" dirty="0">
                <a:latin typeface="LM Roman 10"/>
                <a:cs typeface="LM Roman 10"/>
              </a:rPr>
              <a:t> </a:t>
            </a:r>
            <a:r>
              <a:rPr sz="1000" spc="-10" dirty="0">
                <a:latin typeface="LM Roman 10"/>
                <a:cs typeface="LM Roman 10"/>
              </a:rPr>
              <a:t>evaluate</a:t>
            </a:r>
            <a:r>
              <a:rPr sz="1000" spc="-30" dirty="0">
                <a:latin typeface="LM Roman 10"/>
                <a:cs typeface="LM Roman 10"/>
              </a:rPr>
              <a:t> </a:t>
            </a:r>
            <a:r>
              <a:rPr sz="1000" dirty="0">
                <a:latin typeface="LM Roman 10"/>
                <a:cs typeface="LM Roman 10"/>
              </a:rPr>
              <a:t>this</a:t>
            </a:r>
            <a:r>
              <a:rPr sz="1000" spc="-30" dirty="0">
                <a:latin typeface="LM Roman 10"/>
                <a:cs typeface="LM Roman 10"/>
              </a:rPr>
              <a:t> </a:t>
            </a:r>
            <a:r>
              <a:rPr sz="1000" spc="-10" dirty="0">
                <a:latin typeface="LM Roman 10"/>
                <a:cs typeface="LM Roman 10"/>
              </a:rPr>
              <a:t>equation</a:t>
            </a:r>
            <a:endParaRPr sz="1000">
              <a:latin typeface="LM Roman 10"/>
              <a:cs typeface="LM Roman 10"/>
            </a:endParaRPr>
          </a:p>
          <a:p>
            <a:pPr marL="1905000">
              <a:lnSpc>
                <a:spcPct val="100000"/>
              </a:lnSpc>
              <a:spcBef>
                <a:spcPts val="590"/>
              </a:spcBef>
            </a:pPr>
            <a:r>
              <a:rPr sz="1000" i="1" dirty="0">
                <a:latin typeface="Georgia"/>
                <a:cs typeface="Georgia"/>
              </a:rPr>
              <a:t>P</a:t>
            </a:r>
            <a:r>
              <a:rPr sz="1000" i="1" spc="-90" dirty="0">
                <a:latin typeface="Georgia"/>
                <a:cs typeface="Georgia"/>
              </a:rPr>
              <a:t> </a:t>
            </a:r>
            <a:r>
              <a:rPr sz="1000" dirty="0">
                <a:latin typeface="LM Roman 10"/>
                <a:cs typeface="LM Roman 10"/>
              </a:rPr>
              <a:t>(</a:t>
            </a:r>
            <a:r>
              <a:rPr sz="1000" i="1" dirty="0">
                <a:latin typeface="Georgia"/>
                <a:cs typeface="Georgia"/>
              </a:rPr>
              <a:t>l</a:t>
            </a:r>
            <a:r>
              <a:rPr sz="1050" baseline="31746" dirty="0">
                <a:latin typeface="LM Roman 7"/>
                <a:cs typeface="LM Roman 7"/>
              </a:rPr>
              <a:t>1</a:t>
            </a:r>
            <a:r>
              <a:rPr sz="1000" dirty="0">
                <a:latin typeface="LM Roman 10"/>
                <a:cs typeface="LM Roman 10"/>
              </a:rPr>
              <a:t>)</a:t>
            </a:r>
            <a:r>
              <a:rPr sz="1000" spc="-30" dirty="0">
                <a:latin typeface="LM Roman 10"/>
                <a:cs typeface="LM Roman 10"/>
              </a:rPr>
              <a:t> </a:t>
            </a:r>
            <a:r>
              <a:rPr sz="1000" dirty="0">
                <a:latin typeface="LM Roman 10"/>
                <a:cs typeface="LM Roman 10"/>
              </a:rPr>
              <a:t>=</a:t>
            </a:r>
            <a:r>
              <a:rPr sz="1000" spc="-25" dirty="0">
                <a:latin typeface="LM Roman 10"/>
                <a:cs typeface="LM Roman 10"/>
              </a:rPr>
              <a:t> </a:t>
            </a:r>
            <a:r>
              <a:rPr sz="1000" spc="-10" dirty="0">
                <a:latin typeface="LM Roman 10"/>
                <a:cs typeface="LM Roman 10"/>
              </a:rPr>
              <a:t>0</a:t>
            </a:r>
            <a:r>
              <a:rPr sz="1000" i="1" spc="-10" dirty="0">
                <a:latin typeface="Georgia"/>
                <a:cs typeface="Georgia"/>
              </a:rPr>
              <a:t>.</a:t>
            </a:r>
            <a:r>
              <a:rPr sz="1000" spc="-10" dirty="0">
                <a:latin typeface="LM Roman 10"/>
                <a:cs typeface="LM Roman 10"/>
              </a:rPr>
              <a:t>502</a:t>
            </a:r>
            <a:endParaRPr sz="1000">
              <a:latin typeface="LM Roman 10"/>
              <a:cs typeface="LM Roman 10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42855" y="1819085"/>
            <a:ext cx="291465" cy="291465"/>
            <a:chOff x="542855" y="1819085"/>
            <a:chExt cx="291465" cy="291465"/>
          </a:xfrm>
        </p:grpSpPr>
        <p:sp>
          <p:nvSpPr>
            <p:cNvPr id="15" name="object 15"/>
            <p:cNvSpPr/>
            <p:nvPr/>
          </p:nvSpPr>
          <p:spPr>
            <a:xfrm>
              <a:off x="547935" y="1824165"/>
              <a:ext cx="281305" cy="281305"/>
            </a:xfrm>
            <a:custGeom>
              <a:avLst/>
              <a:gdLst/>
              <a:ahLst/>
              <a:cxnLst/>
              <a:rect l="l" t="t" r="r" b="b"/>
              <a:pathLst>
                <a:path w="281305" h="281305">
                  <a:moveTo>
                    <a:pt x="140604" y="0"/>
                  </a:moveTo>
                  <a:lnTo>
                    <a:pt x="96162" y="7168"/>
                  </a:lnTo>
                  <a:lnTo>
                    <a:pt x="57564" y="27128"/>
                  </a:lnTo>
                  <a:lnTo>
                    <a:pt x="27128" y="57564"/>
                  </a:lnTo>
                  <a:lnTo>
                    <a:pt x="7168" y="96162"/>
                  </a:lnTo>
                  <a:lnTo>
                    <a:pt x="0" y="140604"/>
                  </a:lnTo>
                  <a:lnTo>
                    <a:pt x="7168" y="185046"/>
                  </a:lnTo>
                  <a:lnTo>
                    <a:pt x="27128" y="223643"/>
                  </a:lnTo>
                  <a:lnTo>
                    <a:pt x="57564" y="254080"/>
                  </a:lnTo>
                  <a:lnTo>
                    <a:pt x="96162" y="274040"/>
                  </a:lnTo>
                  <a:lnTo>
                    <a:pt x="140604" y="281208"/>
                  </a:lnTo>
                  <a:lnTo>
                    <a:pt x="185046" y="274040"/>
                  </a:lnTo>
                  <a:lnTo>
                    <a:pt x="223643" y="254080"/>
                  </a:lnTo>
                  <a:lnTo>
                    <a:pt x="254080" y="223643"/>
                  </a:lnTo>
                  <a:lnTo>
                    <a:pt x="274040" y="185046"/>
                  </a:lnTo>
                  <a:lnTo>
                    <a:pt x="281208" y="140604"/>
                  </a:lnTo>
                  <a:lnTo>
                    <a:pt x="274040" y="96162"/>
                  </a:lnTo>
                  <a:lnTo>
                    <a:pt x="254080" y="57564"/>
                  </a:lnTo>
                  <a:lnTo>
                    <a:pt x="223643" y="27128"/>
                  </a:lnTo>
                  <a:lnTo>
                    <a:pt x="185046" y="7168"/>
                  </a:lnTo>
                  <a:lnTo>
                    <a:pt x="140604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47935" y="1824165"/>
              <a:ext cx="281305" cy="281305"/>
            </a:xfrm>
            <a:custGeom>
              <a:avLst/>
              <a:gdLst/>
              <a:ahLst/>
              <a:cxnLst/>
              <a:rect l="l" t="t" r="r" b="b"/>
              <a:pathLst>
                <a:path w="281305" h="281305">
                  <a:moveTo>
                    <a:pt x="281208" y="140604"/>
                  </a:moveTo>
                  <a:lnTo>
                    <a:pt x="274040" y="96162"/>
                  </a:lnTo>
                  <a:lnTo>
                    <a:pt x="254080" y="57564"/>
                  </a:lnTo>
                  <a:lnTo>
                    <a:pt x="223643" y="27128"/>
                  </a:lnTo>
                  <a:lnTo>
                    <a:pt x="185046" y="7168"/>
                  </a:lnTo>
                  <a:lnTo>
                    <a:pt x="140604" y="0"/>
                  </a:lnTo>
                  <a:lnTo>
                    <a:pt x="96162" y="7168"/>
                  </a:lnTo>
                  <a:lnTo>
                    <a:pt x="57564" y="27128"/>
                  </a:lnTo>
                  <a:lnTo>
                    <a:pt x="27128" y="57564"/>
                  </a:lnTo>
                  <a:lnTo>
                    <a:pt x="7168" y="96162"/>
                  </a:lnTo>
                  <a:lnTo>
                    <a:pt x="0" y="140604"/>
                  </a:lnTo>
                  <a:lnTo>
                    <a:pt x="7168" y="185046"/>
                  </a:lnTo>
                  <a:lnTo>
                    <a:pt x="27128" y="223643"/>
                  </a:lnTo>
                  <a:lnTo>
                    <a:pt x="57564" y="254080"/>
                  </a:lnTo>
                  <a:lnTo>
                    <a:pt x="96162" y="274040"/>
                  </a:lnTo>
                  <a:lnTo>
                    <a:pt x="140604" y="281208"/>
                  </a:lnTo>
                  <a:lnTo>
                    <a:pt x="185046" y="274040"/>
                  </a:lnTo>
                  <a:lnTo>
                    <a:pt x="223643" y="254080"/>
                  </a:lnTo>
                  <a:lnTo>
                    <a:pt x="254080" y="223643"/>
                  </a:lnTo>
                  <a:lnTo>
                    <a:pt x="274040" y="185046"/>
                  </a:lnTo>
                  <a:lnTo>
                    <a:pt x="281208" y="140604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16559" y="1860878"/>
            <a:ext cx="1403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20" dirty="0">
                <a:latin typeface="Georgia"/>
                <a:cs typeface="Georgia"/>
              </a:rPr>
              <a:t>D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063421" y="1835652"/>
            <a:ext cx="258445" cy="258445"/>
            <a:chOff x="1063421" y="1835652"/>
            <a:chExt cx="258445" cy="258445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8501" y="1840732"/>
              <a:ext cx="248081" cy="24807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068501" y="1840732"/>
              <a:ext cx="248285" cy="248285"/>
            </a:xfrm>
            <a:custGeom>
              <a:avLst/>
              <a:gdLst/>
              <a:ahLst/>
              <a:cxnLst/>
              <a:rect l="l" t="t" r="r" b="b"/>
              <a:pathLst>
                <a:path w="248284" h="248285">
                  <a:moveTo>
                    <a:pt x="248081" y="124037"/>
                  </a:moveTo>
                  <a:lnTo>
                    <a:pt x="238333" y="75755"/>
                  </a:lnTo>
                  <a:lnTo>
                    <a:pt x="211750" y="36329"/>
                  </a:lnTo>
                  <a:lnTo>
                    <a:pt x="172322" y="9747"/>
                  </a:lnTo>
                  <a:lnTo>
                    <a:pt x="124040" y="0"/>
                  </a:lnTo>
                  <a:lnTo>
                    <a:pt x="75759" y="9747"/>
                  </a:lnTo>
                  <a:lnTo>
                    <a:pt x="36331" y="36329"/>
                  </a:lnTo>
                  <a:lnTo>
                    <a:pt x="9748" y="75755"/>
                  </a:lnTo>
                  <a:lnTo>
                    <a:pt x="0" y="124037"/>
                  </a:lnTo>
                  <a:lnTo>
                    <a:pt x="9748" y="172318"/>
                  </a:lnTo>
                  <a:lnTo>
                    <a:pt x="36331" y="211745"/>
                  </a:lnTo>
                  <a:lnTo>
                    <a:pt x="75759" y="238326"/>
                  </a:lnTo>
                  <a:lnTo>
                    <a:pt x="124040" y="248074"/>
                  </a:lnTo>
                  <a:lnTo>
                    <a:pt x="172322" y="238326"/>
                  </a:lnTo>
                  <a:lnTo>
                    <a:pt x="211750" y="211745"/>
                  </a:lnTo>
                  <a:lnTo>
                    <a:pt x="238333" y="172318"/>
                  </a:lnTo>
                  <a:lnTo>
                    <a:pt x="248081" y="124037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143939" y="1860878"/>
            <a:ext cx="863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Georgia"/>
                <a:cs typeface="Georgia"/>
              </a:rPr>
              <a:t>I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799142" y="2201373"/>
            <a:ext cx="283210" cy="283210"/>
            <a:chOff x="799142" y="2201373"/>
            <a:chExt cx="283210" cy="283210"/>
          </a:xfrm>
        </p:grpSpPr>
        <p:sp>
          <p:nvSpPr>
            <p:cNvPr id="23" name="object 23"/>
            <p:cNvSpPr/>
            <p:nvPr/>
          </p:nvSpPr>
          <p:spPr>
            <a:xfrm>
              <a:off x="804222" y="2206453"/>
              <a:ext cx="273050" cy="273050"/>
            </a:xfrm>
            <a:custGeom>
              <a:avLst/>
              <a:gdLst/>
              <a:ahLst/>
              <a:cxnLst/>
              <a:rect l="l" t="t" r="r" b="b"/>
              <a:pathLst>
                <a:path w="273050" h="273050">
                  <a:moveTo>
                    <a:pt x="136319" y="0"/>
                  </a:moveTo>
                  <a:lnTo>
                    <a:pt x="93231" y="6949"/>
                  </a:lnTo>
                  <a:lnTo>
                    <a:pt x="55810" y="26301"/>
                  </a:lnTo>
                  <a:lnTo>
                    <a:pt x="26301" y="55810"/>
                  </a:lnTo>
                  <a:lnTo>
                    <a:pt x="6949" y="93231"/>
                  </a:lnTo>
                  <a:lnTo>
                    <a:pt x="0" y="136319"/>
                  </a:lnTo>
                  <a:lnTo>
                    <a:pt x="6949" y="179407"/>
                  </a:lnTo>
                  <a:lnTo>
                    <a:pt x="26301" y="216828"/>
                  </a:lnTo>
                  <a:lnTo>
                    <a:pt x="55810" y="246337"/>
                  </a:lnTo>
                  <a:lnTo>
                    <a:pt x="93231" y="265688"/>
                  </a:lnTo>
                  <a:lnTo>
                    <a:pt x="136319" y="272638"/>
                  </a:lnTo>
                  <a:lnTo>
                    <a:pt x="179408" y="265688"/>
                  </a:lnTo>
                  <a:lnTo>
                    <a:pt x="216829" y="246337"/>
                  </a:lnTo>
                  <a:lnTo>
                    <a:pt x="246336" y="216828"/>
                  </a:lnTo>
                  <a:lnTo>
                    <a:pt x="265687" y="179407"/>
                  </a:lnTo>
                  <a:lnTo>
                    <a:pt x="272635" y="136319"/>
                  </a:lnTo>
                  <a:lnTo>
                    <a:pt x="265687" y="93231"/>
                  </a:lnTo>
                  <a:lnTo>
                    <a:pt x="246336" y="55810"/>
                  </a:lnTo>
                  <a:lnTo>
                    <a:pt x="216829" y="26301"/>
                  </a:lnTo>
                  <a:lnTo>
                    <a:pt x="179408" y="6949"/>
                  </a:lnTo>
                  <a:lnTo>
                    <a:pt x="136319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04222" y="2206453"/>
              <a:ext cx="273050" cy="273050"/>
            </a:xfrm>
            <a:custGeom>
              <a:avLst/>
              <a:gdLst/>
              <a:ahLst/>
              <a:cxnLst/>
              <a:rect l="l" t="t" r="r" b="b"/>
              <a:pathLst>
                <a:path w="273050" h="273050">
                  <a:moveTo>
                    <a:pt x="272635" y="136319"/>
                  </a:moveTo>
                  <a:lnTo>
                    <a:pt x="265687" y="93231"/>
                  </a:lnTo>
                  <a:lnTo>
                    <a:pt x="246336" y="55810"/>
                  </a:lnTo>
                  <a:lnTo>
                    <a:pt x="216829" y="26301"/>
                  </a:lnTo>
                  <a:lnTo>
                    <a:pt x="179408" y="6949"/>
                  </a:lnTo>
                  <a:lnTo>
                    <a:pt x="136319" y="0"/>
                  </a:lnTo>
                  <a:lnTo>
                    <a:pt x="93231" y="6949"/>
                  </a:lnTo>
                  <a:lnTo>
                    <a:pt x="55810" y="26301"/>
                  </a:lnTo>
                  <a:lnTo>
                    <a:pt x="26301" y="55810"/>
                  </a:lnTo>
                  <a:lnTo>
                    <a:pt x="6949" y="93231"/>
                  </a:lnTo>
                  <a:lnTo>
                    <a:pt x="0" y="136319"/>
                  </a:lnTo>
                  <a:lnTo>
                    <a:pt x="6949" y="179407"/>
                  </a:lnTo>
                  <a:lnTo>
                    <a:pt x="26301" y="216828"/>
                  </a:lnTo>
                  <a:lnTo>
                    <a:pt x="55810" y="246337"/>
                  </a:lnTo>
                  <a:lnTo>
                    <a:pt x="93231" y="265688"/>
                  </a:lnTo>
                  <a:lnTo>
                    <a:pt x="136319" y="272638"/>
                  </a:lnTo>
                  <a:lnTo>
                    <a:pt x="179408" y="265688"/>
                  </a:lnTo>
                  <a:lnTo>
                    <a:pt x="216829" y="246337"/>
                  </a:lnTo>
                  <a:lnTo>
                    <a:pt x="246336" y="216828"/>
                  </a:lnTo>
                  <a:lnTo>
                    <a:pt x="265687" y="179407"/>
                  </a:lnTo>
                  <a:lnTo>
                    <a:pt x="272635" y="136319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73366" y="2238868"/>
            <a:ext cx="1346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5" dirty="0">
                <a:latin typeface="Georgia"/>
                <a:cs typeface="Georgia"/>
              </a:rPr>
              <a:t>G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307934" y="2206158"/>
            <a:ext cx="273685" cy="273685"/>
            <a:chOff x="1307934" y="2206158"/>
            <a:chExt cx="273685" cy="273685"/>
          </a:xfrm>
        </p:grpSpPr>
        <p:sp>
          <p:nvSpPr>
            <p:cNvPr id="27" name="object 27"/>
            <p:cNvSpPr/>
            <p:nvPr/>
          </p:nvSpPr>
          <p:spPr>
            <a:xfrm>
              <a:off x="1313014" y="2211238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131533" y="0"/>
                  </a:moveTo>
                  <a:lnTo>
                    <a:pt x="80335" y="10336"/>
                  </a:lnTo>
                  <a:lnTo>
                    <a:pt x="38525" y="38524"/>
                  </a:lnTo>
                  <a:lnTo>
                    <a:pt x="10336" y="80334"/>
                  </a:lnTo>
                  <a:lnTo>
                    <a:pt x="0" y="131533"/>
                  </a:lnTo>
                  <a:lnTo>
                    <a:pt x="10336" y="182733"/>
                  </a:lnTo>
                  <a:lnTo>
                    <a:pt x="38525" y="224543"/>
                  </a:lnTo>
                  <a:lnTo>
                    <a:pt x="80335" y="252732"/>
                  </a:lnTo>
                  <a:lnTo>
                    <a:pt x="131533" y="263069"/>
                  </a:lnTo>
                  <a:lnTo>
                    <a:pt x="182732" y="252732"/>
                  </a:lnTo>
                  <a:lnTo>
                    <a:pt x="224542" y="224543"/>
                  </a:lnTo>
                  <a:lnTo>
                    <a:pt x="252731" y="182733"/>
                  </a:lnTo>
                  <a:lnTo>
                    <a:pt x="263067" y="131533"/>
                  </a:lnTo>
                  <a:lnTo>
                    <a:pt x="252731" y="80334"/>
                  </a:lnTo>
                  <a:lnTo>
                    <a:pt x="224542" y="38524"/>
                  </a:lnTo>
                  <a:lnTo>
                    <a:pt x="182732" y="10336"/>
                  </a:lnTo>
                  <a:lnTo>
                    <a:pt x="131533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313014" y="2211238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263067" y="131533"/>
                  </a:moveTo>
                  <a:lnTo>
                    <a:pt x="252731" y="80334"/>
                  </a:lnTo>
                  <a:lnTo>
                    <a:pt x="224542" y="38524"/>
                  </a:lnTo>
                  <a:lnTo>
                    <a:pt x="182732" y="10336"/>
                  </a:lnTo>
                  <a:lnTo>
                    <a:pt x="131533" y="0"/>
                  </a:lnTo>
                  <a:lnTo>
                    <a:pt x="80335" y="10336"/>
                  </a:lnTo>
                  <a:lnTo>
                    <a:pt x="38525" y="38524"/>
                  </a:lnTo>
                  <a:lnTo>
                    <a:pt x="10336" y="80334"/>
                  </a:lnTo>
                  <a:lnTo>
                    <a:pt x="0" y="131533"/>
                  </a:lnTo>
                  <a:lnTo>
                    <a:pt x="10336" y="182733"/>
                  </a:lnTo>
                  <a:lnTo>
                    <a:pt x="38525" y="224543"/>
                  </a:lnTo>
                  <a:lnTo>
                    <a:pt x="80335" y="252732"/>
                  </a:lnTo>
                  <a:lnTo>
                    <a:pt x="131533" y="263069"/>
                  </a:lnTo>
                  <a:lnTo>
                    <a:pt x="182732" y="252732"/>
                  </a:lnTo>
                  <a:lnTo>
                    <a:pt x="224542" y="224543"/>
                  </a:lnTo>
                  <a:lnTo>
                    <a:pt x="252731" y="182733"/>
                  </a:lnTo>
                  <a:lnTo>
                    <a:pt x="263067" y="131533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385354" y="2238868"/>
            <a:ext cx="11048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5" dirty="0">
                <a:latin typeface="Georgia"/>
                <a:cs typeface="Georgia"/>
              </a:rPr>
              <a:t>S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803926" y="2647162"/>
            <a:ext cx="273685" cy="273685"/>
            <a:chOff x="803926" y="2647162"/>
            <a:chExt cx="273685" cy="273685"/>
          </a:xfrm>
        </p:grpSpPr>
        <p:sp>
          <p:nvSpPr>
            <p:cNvPr id="31" name="object 31"/>
            <p:cNvSpPr/>
            <p:nvPr/>
          </p:nvSpPr>
          <p:spPr>
            <a:xfrm>
              <a:off x="809006" y="2652242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131535" y="0"/>
                  </a:moveTo>
                  <a:lnTo>
                    <a:pt x="80335" y="10336"/>
                  </a:lnTo>
                  <a:lnTo>
                    <a:pt x="38525" y="38524"/>
                  </a:lnTo>
                  <a:lnTo>
                    <a:pt x="10336" y="80334"/>
                  </a:lnTo>
                  <a:lnTo>
                    <a:pt x="0" y="131533"/>
                  </a:lnTo>
                  <a:lnTo>
                    <a:pt x="10336" y="182733"/>
                  </a:lnTo>
                  <a:lnTo>
                    <a:pt x="38525" y="224543"/>
                  </a:lnTo>
                  <a:lnTo>
                    <a:pt x="80335" y="252731"/>
                  </a:lnTo>
                  <a:lnTo>
                    <a:pt x="131535" y="263068"/>
                  </a:lnTo>
                  <a:lnTo>
                    <a:pt x="182736" y="252731"/>
                  </a:lnTo>
                  <a:lnTo>
                    <a:pt x="224543" y="224543"/>
                  </a:lnTo>
                  <a:lnTo>
                    <a:pt x="252729" y="182733"/>
                  </a:lnTo>
                  <a:lnTo>
                    <a:pt x="263063" y="131533"/>
                  </a:lnTo>
                  <a:lnTo>
                    <a:pt x="252729" y="80334"/>
                  </a:lnTo>
                  <a:lnTo>
                    <a:pt x="224543" y="38524"/>
                  </a:lnTo>
                  <a:lnTo>
                    <a:pt x="182736" y="10336"/>
                  </a:lnTo>
                  <a:lnTo>
                    <a:pt x="131535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09006" y="2652242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263063" y="131533"/>
                  </a:moveTo>
                  <a:lnTo>
                    <a:pt x="252729" y="80334"/>
                  </a:lnTo>
                  <a:lnTo>
                    <a:pt x="224543" y="38524"/>
                  </a:lnTo>
                  <a:lnTo>
                    <a:pt x="182736" y="10336"/>
                  </a:lnTo>
                  <a:lnTo>
                    <a:pt x="131535" y="0"/>
                  </a:lnTo>
                  <a:lnTo>
                    <a:pt x="80335" y="10336"/>
                  </a:lnTo>
                  <a:lnTo>
                    <a:pt x="38525" y="38524"/>
                  </a:lnTo>
                  <a:lnTo>
                    <a:pt x="10336" y="80334"/>
                  </a:lnTo>
                  <a:lnTo>
                    <a:pt x="0" y="131533"/>
                  </a:lnTo>
                  <a:lnTo>
                    <a:pt x="10336" y="182733"/>
                  </a:lnTo>
                  <a:lnTo>
                    <a:pt x="38525" y="224543"/>
                  </a:lnTo>
                  <a:lnTo>
                    <a:pt x="80335" y="252731"/>
                  </a:lnTo>
                  <a:lnTo>
                    <a:pt x="131535" y="263068"/>
                  </a:lnTo>
                  <a:lnTo>
                    <a:pt x="182736" y="252731"/>
                  </a:lnTo>
                  <a:lnTo>
                    <a:pt x="224543" y="224543"/>
                  </a:lnTo>
                  <a:lnTo>
                    <a:pt x="252729" y="182733"/>
                  </a:lnTo>
                  <a:lnTo>
                    <a:pt x="263063" y="131533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80681" y="2679863"/>
            <a:ext cx="12001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20" dirty="0">
                <a:latin typeface="Georgia"/>
                <a:cs typeface="Georgia"/>
              </a:rPr>
              <a:t>L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60626" y="2063497"/>
            <a:ext cx="633730" cy="584200"/>
            <a:chOff x="760626" y="2063497"/>
            <a:chExt cx="633730" cy="584200"/>
          </a:xfrm>
        </p:grpSpPr>
        <p:pic>
          <p:nvPicPr>
            <p:cNvPr id="35" name="object 3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0626" y="2077324"/>
              <a:ext cx="126872" cy="148955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3645" y="2063497"/>
              <a:ext cx="136103" cy="162782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55424" y="2063497"/>
              <a:ext cx="138747" cy="166775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940568" y="2484144"/>
              <a:ext cx="0" cy="145415"/>
            </a:xfrm>
            <a:custGeom>
              <a:avLst/>
              <a:gdLst/>
              <a:ahLst/>
              <a:cxnLst/>
              <a:rect l="l" t="t" r="r" b="b"/>
              <a:pathLst>
                <a:path h="145414">
                  <a:moveTo>
                    <a:pt x="5" y="0"/>
                  </a:moveTo>
                  <a:lnTo>
                    <a:pt x="0" y="145031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86828" y="2596330"/>
              <a:ext cx="107950" cy="41910"/>
            </a:xfrm>
            <a:custGeom>
              <a:avLst/>
              <a:gdLst/>
              <a:ahLst/>
              <a:cxnLst/>
              <a:rect l="l" t="t" r="r" b="b"/>
              <a:pathLst>
                <a:path w="107950" h="41910">
                  <a:moveTo>
                    <a:pt x="107479" y="0"/>
                  </a:moveTo>
                  <a:lnTo>
                    <a:pt x="86361" y="7349"/>
                  </a:lnTo>
                  <a:lnTo>
                    <a:pt x="70869" y="17352"/>
                  </a:lnTo>
                  <a:lnTo>
                    <a:pt x="60247" y="29140"/>
                  </a:lnTo>
                  <a:lnTo>
                    <a:pt x="53739" y="41844"/>
                  </a:lnTo>
                  <a:lnTo>
                    <a:pt x="47232" y="29140"/>
                  </a:lnTo>
                  <a:lnTo>
                    <a:pt x="36610" y="17352"/>
                  </a:lnTo>
                  <a:lnTo>
                    <a:pt x="21118" y="7349"/>
                  </a:lnTo>
                  <a:lnTo>
                    <a:pt x="0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40" name="object 40"/>
          <p:cNvGraphicFramePr>
            <a:graphicFrameLocks noGrp="1"/>
          </p:cNvGraphicFramePr>
          <p:nvPr/>
        </p:nvGraphicFramePr>
        <p:xfrm>
          <a:off x="2170176" y="1949691"/>
          <a:ext cx="1094740" cy="706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290"/>
                <a:gridCol w="403225"/>
                <a:gridCol w="403225"/>
              </a:tblGrid>
              <a:tr h="176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90"/>
                        </a:lnSpc>
                      </a:pPr>
                      <a:r>
                        <a:rPr sz="1650" i="1" spc="-37" baseline="-20202" dirty="0">
                          <a:latin typeface="Georgia"/>
                          <a:cs typeface="Georgia"/>
                        </a:rPr>
                        <a:t>l</a:t>
                      </a:r>
                      <a:r>
                        <a:rPr sz="800" spc="-25" dirty="0">
                          <a:latin typeface="LM Roman 8"/>
                          <a:cs typeface="LM Roman 8"/>
                        </a:rPr>
                        <a:t>0</a:t>
                      </a:r>
                      <a:endParaRPr sz="800">
                        <a:latin typeface="LM Roman 8"/>
                        <a:cs typeface="LM Roman 8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90"/>
                        </a:lnSpc>
                      </a:pPr>
                      <a:r>
                        <a:rPr sz="1650" i="1" spc="-37" baseline="-20202" dirty="0">
                          <a:latin typeface="Georgia"/>
                          <a:cs typeface="Georgia"/>
                        </a:rPr>
                        <a:t>l</a:t>
                      </a:r>
                      <a:r>
                        <a:rPr sz="800" spc="-25" dirty="0">
                          <a:latin typeface="LM Roman 8"/>
                          <a:cs typeface="LM Roman 8"/>
                        </a:rPr>
                        <a:t>1</a:t>
                      </a:r>
                      <a:endParaRPr sz="800">
                        <a:latin typeface="LM Roman 8"/>
                        <a:cs typeface="LM Roman 8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6530">
                <a:tc>
                  <a:txBody>
                    <a:bodyPr/>
                    <a:lstStyle/>
                    <a:p>
                      <a:pPr algn="ctr">
                        <a:lnSpc>
                          <a:spcPts val="795"/>
                        </a:lnSpc>
                      </a:pPr>
                      <a:r>
                        <a:rPr sz="1650" i="1" spc="-37" baseline="-20202" dirty="0">
                          <a:latin typeface="Georgia"/>
                          <a:cs typeface="Georgia"/>
                        </a:rPr>
                        <a:t>g</a:t>
                      </a:r>
                      <a:r>
                        <a:rPr sz="800" spc="-25" dirty="0">
                          <a:latin typeface="LM Roman 8"/>
                          <a:cs typeface="LM Roman 8"/>
                        </a:rPr>
                        <a:t>1</a:t>
                      </a:r>
                      <a:endParaRPr sz="800">
                        <a:latin typeface="LM Roman 8"/>
                        <a:cs typeface="LM Roman 8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25" dirty="0">
                          <a:latin typeface="LM Roman 10"/>
                          <a:cs typeface="LM Roman 10"/>
                        </a:rPr>
                        <a:t>0.1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25" dirty="0">
                          <a:latin typeface="LM Roman 10"/>
                          <a:cs typeface="LM Roman 10"/>
                        </a:rPr>
                        <a:t>0.9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6530">
                <a:tc>
                  <a:txBody>
                    <a:bodyPr/>
                    <a:lstStyle/>
                    <a:p>
                      <a:pPr algn="ctr">
                        <a:lnSpc>
                          <a:spcPts val="795"/>
                        </a:lnSpc>
                      </a:pPr>
                      <a:r>
                        <a:rPr sz="1650" i="1" spc="-37" baseline="-20202" dirty="0">
                          <a:latin typeface="Georgia"/>
                          <a:cs typeface="Georgia"/>
                        </a:rPr>
                        <a:t>g</a:t>
                      </a:r>
                      <a:r>
                        <a:rPr sz="800" spc="-25" dirty="0">
                          <a:latin typeface="LM Roman 8"/>
                          <a:cs typeface="LM Roman 8"/>
                        </a:rPr>
                        <a:t>2</a:t>
                      </a:r>
                      <a:endParaRPr sz="800">
                        <a:latin typeface="LM Roman 8"/>
                        <a:cs typeface="LM Roman 8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25" dirty="0">
                          <a:latin typeface="LM Roman 10"/>
                          <a:cs typeface="LM Roman 10"/>
                        </a:rPr>
                        <a:t>0.4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25" dirty="0">
                          <a:latin typeface="LM Roman 10"/>
                          <a:cs typeface="LM Roman 10"/>
                        </a:rPr>
                        <a:t>0.6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6530">
                <a:tc>
                  <a:txBody>
                    <a:bodyPr/>
                    <a:lstStyle/>
                    <a:p>
                      <a:pPr algn="ctr">
                        <a:lnSpc>
                          <a:spcPts val="790"/>
                        </a:lnSpc>
                      </a:pPr>
                      <a:r>
                        <a:rPr sz="1650" i="1" spc="-37" baseline="-20202" dirty="0">
                          <a:latin typeface="Georgia"/>
                          <a:cs typeface="Georgia"/>
                        </a:rPr>
                        <a:t>g</a:t>
                      </a:r>
                      <a:r>
                        <a:rPr sz="800" spc="-25" dirty="0">
                          <a:latin typeface="LM Roman 8"/>
                          <a:cs typeface="LM Roman 8"/>
                        </a:rPr>
                        <a:t>3</a:t>
                      </a:r>
                      <a:endParaRPr sz="800">
                        <a:latin typeface="LM Roman 8"/>
                        <a:cs typeface="LM Roman 8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20" dirty="0">
                          <a:latin typeface="LM Roman 10"/>
                          <a:cs typeface="LM Roman 10"/>
                        </a:rPr>
                        <a:t>0.99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20" dirty="0">
                          <a:latin typeface="LM Roman 10"/>
                          <a:cs typeface="LM Roman 10"/>
                        </a:rPr>
                        <a:t>0.01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1" name="object 41"/>
          <p:cNvGraphicFramePr>
            <a:graphicFrameLocks noGrp="1"/>
          </p:cNvGraphicFramePr>
          <p:nvPr/>
        </p:nvGraphicFramePr>
        <p:xfrm>
          <a:off x="3942003" y="1861121"/>
          <a:ext cx="1645284" cy="882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609"/>
                <a:gridCol w="403225"/>
                <a:gridCol w="403225"/>
                <a:gridCol w="403225"/>
              </a:tblGrid>
              <a:tr h="176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90"/>
                        </a:lnSpc>
                      </a:pPr>
                      <a:r>
                        <a:rPr sz="1650" i="1" spc="-37" baseline="-20202" dirty="0">
                          <a:latin typeface="Georgia"/>
                          <a:cs typeface="Georgia"/>
                        </a:rPr>
                        <a:t>g</a:t>
                      </a:r>
                      <a:r>
                        <a:rPr sz="800" spc="-25" dirty="0">
                          <a:latin typeface="LM Roman 8"/>
                          <a:cs typeface="LM Roman 8"/>
                        </a:rPr>
                        <a:t>1</a:t>
                      </a:r>
                      <a:endParaRPr sz="800">
                        <a:latin typeface="LM Roman 8"/>
                        <a:cs typeface="LM Roman 8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90"/>
                        </a:lnSpc>
                      </a:pPr>
                      <a:r>
                        <a:rPr sz="1650" i="1" spc="-37" baseline="-20202" dirty="0">
                          <a:latin typeface="Georgia"/>
                          <a:cs typeface="Georgia"/>
                        </a:rPr>
                        <a:t>g</a:t>
                      </a:r>
                      <a:r>
                        <a:rPr sz="800" spc="-25" dirty="0">
                          <a:latin typeface="LM Roman 8"/>
                          <a:cs typeface="LM Roman 8"/>
                        </a:rPr>
                        <a:t>2</a:t>
                      </a:r>
                      <a:endParaRPr sz="800">
                        <a:latin typeface="LM Roman 8"/>
                        <a:cs typeface="LM Roman 8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90"/>
                        </a:lnSpc>
                      </a:pPr>
                      <a:r>
                        <a:rPr sz="1650" i="1" spc="-37" baseline="-20202" dirty="0">
                          <a:latin typeface="Georgia"/>
                          <a:cs typeface="Georgia"/>
                        </a:rPr>
                        <a:t>g</a:t>
                      </a:r>
                      <a:r>
                        <a:rPr sz="800" spc="-25" dirty="0">
                          <a:latin typeface="LM Roman 8"/>
                          <a:cs typeface="LM Roman 8"/>
                        </a:rPr>
                        <a:t>3</a:t>
                      </a:r>
                      <a:endParaRPr sz="800">
                        <a:latin typeface="LM Roman 8"/>
                        <a:cs typeface="LM Roman 8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6530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i="1" spc="-10" dirty="0">
                          <a:latin typeface="Georgia"/>
                          <a:cs typeface="Georgia"/>
                        </a:rPr>
                        <a:t>i</a:t>
                      </a:r>
                      <a:r>
                        <a:rPr sz="1200" spc="-15" baseline="27777" dirty="0">
                          <a:latin typeface="LM Roman 8"/>
                          <a:cs typeface="LM Roman 8"/>
                        </a:rPr>
                        <a:t>0</a:t>
                      </a:r>
                      <a:r>
                        <a:rPr sz="1100" spc="-10" dirty="0">
                          <a:latin typeface="LM Roman 10"/>
                          <a:cs typeface="LM Roman 10"/>
                        </a:rPr>
                        <a:t>,</a:t>
                      </a:r>
                      <a:r>
                        <a:rPr sz="1100" i="1" spc="-10" dirty="0">
                          <a:latin typeface="Georgia"/>
                          <a:cs typeface="Georgia"/>
                        </a:rPr>
                        <a:t>d</a:t>
                      </a:r>
                      <a:r>
                        <a:rPr sz="1200" spc="-15" baseline="27777" dirty="0">
                          <a:latin typeface="LM Roman 8"/>
                          <a:cs typeface="LM Roman 8"/>
                        </a:rPr>
                        <a:t>0</a:t>
                      </a:r>
                      <a:endParaRPr sz="1200" baseline="27777">
                        <a:latin typeface="LM Roman 8"/>
                        <a:cs typeface="LM Roman 8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25" dirty="0">
                          <a:latin typeface="LM Roman 10"/>
                          <a:cs typeface="LM Roman 10"/>
                        </a:rPr>
                        <a:t>0.3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25" dirty="0">
                          <a:latin typeface="LM Roman 10"/>
                          <a:cs typeface="LM Roman 10"/>
                        </a:rPr>
                        <a:t>0.4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25" dirty="0">
                          <a:latin typeface="LM Roman 10"/>
                          <a:cs typeface="LM Roman 10"/>
                        </a:rPr>
                        <a:t>0.3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6530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i="1" spc="-10" dirty="0">
                          <a:latin typeface="Georgia"/>
                          <a:cs typeface="Georgia"/>
                        </a:rPr>
                        <a:t>i</a:t>
                      </a:r>
                      <a:r>
                        <a:rPr sz="1200" spc="-15" baseline="27777" dirty="0">
                          <a:latin typeface="LM Roman 8"/>
                          <a:cs typeface="LM Roman 8"/>
                        </a:rPr>
                        <a:t>0</a:t>
                      </a:r>
                      <a:r>
                        <a:rPr sz="1100" spc="-10" dirty="0">
                          <a:latin typeface="LM Roman 10"/>
                          <a:cs typeface="LM Roman 10"/>
                        </a:rPr>
                        <a:t>,</a:t>
                      </a:r>
                      <a:r>
                        <a:rPr sz="1100" i="1" spc="-10" dirty="0">
                          <a:latin typeface="Georgia"/>
                          <a:cs typeface="Georgia"/>
                        </a:rPr>
                        <a:t>d</a:t>
                      </a:r>
                      <a:r>
                        <a:rPr sz="1200" spc="-15" baseline="27777" dirty="0">
                          <a:latin typeface="LM Roman 8"/>
                          <a:cs typeface="LM Roman 8"/>
                        </a:rPr>
                        <a:t>1</a:t>
                      </a:r>
                      <a:endParaRPr sz="1200" baseline="27777">
                        <a:latin typeface="LM Roman 8"/>
                        <a:cs typeface="LM Roman 8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20" dirty="0">
                          <a:latin typeface="LM Roman 10"/>
                          <a:cs typeface="LM Roman 10"/>
                        </a:rPr>
                        <a:t>0.05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20" dirty="0">
                          <a:latin typeface="LM Roman 10"/>
                          <a:cs typeface="LM Roman 10"/>
                        </a:rPr>
                        <a:t>0.25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25" dirty="0">
                          <a:latin typeface="LM Roman 10"/>
                          <a:cs typeface="LM Roman 10"/>
                        </a:rPr>
                        <a:t>0.7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6530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i="1" spc="-10" dirty="0">
                          <a:latin typeface="Georgia"/>
                          <a:cs typeface="Georgia"/>
                        </a:rPr>
                        <a:t>i</a:t>
                      </a:r>
                      <a:r>
                        <a:rPr sz="1200" spc="-15" baseline="27777" dirty="0">
                          <a:latin typeface="LM Roman 8"/>
                          <a:cs typeface="LM Roman 8"/>
                        </a:rPr>
                        <a:t>1</a:t>
                      </a:r>
                      <a:r>
                        <a:rPr sz="1100" spc="-10" dirty="0">
                          <a:latin typeface="LM Roman 10"/>
                          <a:cs typeface="LM Roman 10"/>
                        </a:rPr>
                        <a:t>,</a:t>
                      </a:r>
                      <a:r>
                        <a:rPr sz="1100" i="1" spc="-10" dirty="0">
                          <a:latin typeface="Georgia"/>
                          <a:cs typeface="Georgia"/>
                        </a:rPr>
                        <a:t>d</a:t>
                      </a:r>
                      <a:r>
                        <a:rPr sz="1200" spc="-15" baseline="27777" dirty="0">
                          <a:latin typeface="LM Roman 8"/>
                          <a:cs typeface="LM Roman 8"/>
                        </a:rPr>
                        <a:t>0</a:t>
                      </a:r>
                      <a:endParaRPr sz="1200" baseline="27777">
                        <a:latin typeface="LM Roman 8"/>
                        <a:cs typeface="LM Roman 8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25" dirty="0">
                          <a:latin typeface="LM Roman 10"/>
                          <a:cs typeface="LM Roman 10"/>
                        </a:rPr>
                        <a:t>0.9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20" dirty="0">
                          <a:latin typeface="LM Roman 10"/>
                          <a:cs typeface="LM Roman 10"/>
                        </a:rPr>
                        <a:t>0.08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20" dirty="0">
                          <a:latin typeface="LM Roman 10"/>
                          <a:cs typeface="LM Roman 10"/>
                        </a:rPr>
                        <a:t>0.02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6530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i="1" spc="-10" dirty="0">
                          <a:latin typeface="Georgia"/>
                          <a:cs typeface="Georgia"/>
                        </a:rPr>
                        <a:t>i</a:t>
                      </a:r>
                      <a:r>
                        <a:rPr sz="1200" spc="-15" baseline="27777" dirty="0">
                          <a:latin typeface="LM Roman 8"/>
                          <a:cs typeface="LM Roman 8"/>
                        </a:rPr>
                        <a:t>1</a:t>
                      </a:r>
                      <a:r>
                        <a:rPr sz="1100" spc="-10" dirty="0">
                          <a:latin typeface="LM Roman 10"/>
                          <a:cs typeface="LM Roman 10"/>
                        </a:rPr>
                        <a:t>,</a:t>
                      </a:r>
                      <a:r>
                        <a:rPr sz="1100" i="1" spc="-10" dirty="0">
                          <a:latin typeface="Georgia"/>
                          <a:cs typeface="Georgia"/>
                        </a:rPr>
                        <a:t>d</a:t>
                      </a:r>
                      <a:r>
                        <a:rPr sz="1200" spc="-15" baseline="27777" dirty="0">
                          <a:latin typeface="LM Roman 8"/>
                          <a:cs typeface="LM Roman 8"/>
                        </a:rPr>
                        <a:t>1</a:t>
                      </a:r>
                      <a:endParaRPr sz="1200" baseline="27777">
                        <a:latin typeface="LM Roman 8"/>
                        <a:cs typeface="LM Roman 8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25" dirty="0">
                          <a:latin typeface="LM Roman 10"/>
                          <a:cs typeface="LM Roman 10"/>
                        </a:rPr>
                        <a:t>0.5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25" dirty="0">
                          <a:latin typeface="LM Roman 10"/>
                          <a:cs typeface="LM Roman 10"/>
                        </a:rPr>
                        <a:t>0.3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25" dirty="0">
                          <a:latin typeface="LM Roman 10"/>
                          <a:cs typeface="LM Roman 10"/>
                        </a:rPr>
                        <a:t>0.2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42" name="object 42"/>
          <p:cNvGrpSpPr/>
          <p:nvPr/>
        </p:nvGrpSpPr>
        <p:grpSpPr>
          <a:xfrm>
            <a:off x="0" y="3121507"/>
            <a:ext cx="5760085" cy="118745"/>
            <a:chOff x="0" y="3121507"/>
            <a:chExt cx="5760085" cy="118745"/>
          </a:xfrm>
        </p:grpSpPr>
        <p:sp>
          <p:nvSpPr>
            <p:cNvPr id="43" name="object 43"/>
            <p:cNvSpPr/>
            <p:nvPr/>
          </p:nvSpPr>
          <p:spPr>
            <a:xfrm>
              <a:off x="0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880004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10" dirty="0"/>
              <a:t>30</a:t>
            </a:fld>
            <a:r>
              <a:rPr spc="-10" dirty="0"/>
              <a:t>/86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Mitesh</a:t>
            </a:r>
            <a:r>
              <a:rPr spc="-10" dirty="0"/>
              <a:t> </a:t>
            </a:r>
            <a:r>
              <a:rPr dirty="0"/>
              <a:t>M.</a:t>
            </a:r>
            <a:r>
              <a:rPr spc="-10" dirty="0"/>
              <a:t> Khapra</a:t>
            </a:r>
          </a:p>
        </p:txBody>
      </p:sp>
      <p:sp>
        <p:nvSpPr>
          <p:cNvPr id="47" name="object 4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CS7015</a:t>
            </a:r>
            <a:r>
              <a:rPr spc="-10" dirty="0"/>
              <a:t> </a:t>
            </a:r>
            <a:r>
              <a:rPr dirty="0"/>
              <a:t>(Deep</a:t>
            </a:r>
            <a:r>
              <a:rPr spc="-5" dirty="0"/>
              <a:t> </a:t>
            </a:r>
            <a:r>
              <a:rPr dirty="0"/>
              <a:t>Learning)</a:t>
            </a:r>
            <a:r>
              <a:rPr spc="-5" dirty="0"/>
              <a:t> </a:t>
            </a:r>
            <a:r>
              <a:rPr dirty="0"/>
              <a:t>:</a:t>
            </a:r>
            <a:r>
              <a:rPr spc="75" dirty="0"/>
              <a:t> </a:t>
            </a:r>
            <a:r>
              <a:rPr dirty="0"/>
              <a:t>Lecture</a:t>
            </a:r>
            <a:r>
              <a:rPr spc="-5" dirty="0"/>
              <a:t> </a:t>
            </a:r>
            <a:r>
              <a:rPr spc="-2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39011" y="803376"/>
            <a:ext cx="291465" cy="291465"/>
            <a:chOff x="1239011" y="803376"/>
            <a:chExt cx="291465" cy="291465"/>
          </a:xfrm>
        </p:grpSpPr>
        <p:sp>
          <p:nvSpPr>
            <p:cNvPr id="3" name="object 3"/>
            <p:cNvSpPr/>
            <p:nvPr/>
          </p:nvSpPr>
          <p:spPr>
            <a:xfrm>
              <a:off x="1244091" y="808456"/>
              <a:ext cx="281305" cy="281305"/>
            </a:xfrm>
            <a:custGeom>
              <a:avLst/>
              <a:gdLst/>
              <a:ahLst/>
              <a:cxnLst/>
              <a:rect l="l" t="t" r="r" b="b"/>
              <a:pathLst>
                <a:path w="281305" h="281305">
                  <a:moveTo>
                    <a:pt x="140601" y="0"/>
                  </a:moveTo>
                  <a:lnTo>
                    <a:pt x="96162" y="7167"/>
                  </a:lnTo>
                  <a:lnTo>
                    <a:pt x="57566" y="27125"/>
                  </a:lnTo>
                  <a:lnTo>
                    <a:pt x="27129" y="57560"/>
                  </a:lnTo>
                  <a:lnTo>
                    <a:pt x="7168" y="96157"/>
                  </a:lnTo>
                  <a:lnTo>
                    <a:pt x="0" y="140601"/>
                  </a:lnTo>
                  <a:lnTo>
                    <a:pt x="7168" y="185041"/>
                  </a:lnTo>
                  <a:lnTo>
                    <a:pt x="27129" y="223637"/>
                  </a:lnTo>
                  <a:lnTo>
                    <a:pt x="57566" y="254074"/>
                  </a:lnTo>
                  <a:lnTo>
                    <a:pt x="96162" y="274035"/>
                  </a:lnTo>
                  <a:lnTo>
                    <a:pt x="140601" y="281203"/>
                  </a:lnTo>
                  <a:lnTo>
                    <a:pt x="185045" y="274035"/>
                  </a:lnTo>
                  <a:lnTo>
                    <a:pt x="223642" y="254074"/>
                  </a:lnTo>
                  <a:lnTo>
                    <a:pt x="254077" y="223637"/>
                  </a:lnTo>
                  <a:lnTo>
                    <a:pt x="274036" y="185041"/>
                  </a:lnTo>
                  <a:lnTo>
                    <a:pt x="281203" y="140601"/>
                  </a:lnTo>
                  <a:lnTo>
                    <a:pt x="274036" y="96157"/>
                  </a:lnTo>
                  <a:lnTo>
                    <a:pt x="254077" y="57560"/>
                  </a:lnTo>
                  <a:lnTo>
                    <a:pt x="223642" y="27125"/>
                  </a:lnTo>
                  <a:lnTo>
                    <a:pt x="185045" y="7167"/>
                  </a:lnTo>
                  <a:lnTo>
                    <a:pt x="140601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44091" y="808456"/>
              <a:ext cx="281305" cy="281305"/>
            </a:xfrm>
            <a:custGeom>
              <a:avLst/>
              <a:gdLst/>
              <a:ahLst/>
              <a:cxnLst/>
              <a:rect l="l" t="t" r="r" b="b"/>
              <a:pathLst>
                <a:path w="281305" h="281305">
                  <a:moveTo>
                    <a:pt x="281203" y="140601"/>
                  </a:moveTo>
                  <a:lnTo>
                    <a:pt x="274036" y="96157"/>
                  </a:lnTo>
                  <a:lnTo>
                    <a:pt x="254077" y="57560"/>
                  </a:lnTo>
                  <a:lnTo>
                    <a:pt x="223642" y="27125"/>
                  </a:lnTo>
                  <a:lnTo>
                    <a:pt x="185045" y="7167"/>
                  </a:lnTo>
                  <a:lnTo>
                    <a:pt x="140601" y="0"/>
                  </a:lnTo>
                  <a:lnTo>
                    <a:pt x="96162" y="7167"/>
                  </a:lnTo>
                  <a:lnTo>
                    <a:pt x="57566" y="27125"/>
                  </a:lnTo>
                  <a:lnTo>
                    <a:pt x="27129" y="57560"/>
                  </a:lnTo>
                  <a:lnTo>
                    <a:pt x="7168" y="96157"/>
                  </a:lnTo>
                  <a:lnTo>
                    <a:pt x="0" y="140601"/>
                  </a:lnTo>
                  <a:lnTo>
                    <a:pt x="7168" y="185041"/>
                  </a:lnTo>
                  <a:lnTo>
                    <a:pt x="27129" y="223637"/>
                  </a:lnTo>
                  <a:lnTo>
                    <a:pt x="57566" y="254074"/>
                  </a:lnTo>
                  <a:lnTo>
                    <a:pt x="96162" y="274035"/>
                  </a:lnTo>
                  <a:lnTo>
                    <a:pt x="140601" y="281203"/>
                  </a:lnTo>
                  <a:lnTo>
                    <a:pt x="185045" y="274035"/>
                  </a:lnTo>
                  <a:lnTo>
                    <a:pt x="223642" y="254074"/>
                  </a:lnTo>
                  <a:lnTo>
                    <a:pt x="254077" y="223637"/>
                  </a:lnTo>
                  <a:lnTo>
                    <a:pt x="274036" y="185041"/>
                  </a:lnTo>
                  <a:lnTo>
                    <a:pt x="281203" y="140601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312697" y="845158"/>
            <a:ext cx="1403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20" dirty="0">
                <a:latin typeface="Georgia"/>
                <a:cs typeface="Georgia"/>
              </a:rPr>
              <a:t>D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82573" y="651324"/>
            <a:ext cx="4044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latin typeface="LM Roman 6"/>
                <a:cs typeface="LM Roman 6"/>
              </a:rPr>
              <a:t>Difficulty</a:t>
            </a:r>
            <a:endParaRPr sz="600">
              <a:latin typeface="LM Roman 6"/>
              <a:cs typeface="LM Roman 6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975586" y="819937"/>
            <a:ext cx="258445" cy="258445"/>
            <a:chOff x="1975586" y="819937"/>
            <a:chExt cx="258445" cy="25844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80666" y="825017"/>
              <a:ext cx="248081" cy="2480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980666" y="825017"/>
              <a:ext cx="248285" cy="248285"/>
            </a:xfrm>
            <a:custGeom>
              <a:avLst/>
              <a:gdLst/>
              <a:ahLst/>
              <a:cxnLst/>
              <a:rect l="l" t="t" r="r" b="b"/>
              <a:pathLst>
                <a:path w="248285" h="248284">
                  <a:moveTo>
                    <a:pt x="248081" y="124040"/>
                  </a:moveTo>
                  <a:lnTo>
                    <a:pt x="238333" y="75759"/>
                  </a:lnTo>
                  <a:lnTo>
                    <a:pt x="211750" y="36331"/>
                  </a:lnTo>
                  <a:lnTo>
                    <a:pt x="172322" y="9748"/>
                  </a:lnTo>
                  <a:lnTo>
                    <a:pt x="124040" y="0"/>
                  </a:lnTo>
                  <a:lnTo>
                    <a:pt x="75759" y="9748"/>
                  </a:lnTo>
                  <a:lnTo>
                    <a:pt x="36331" y="36331"/>
                  </a:lnTo>
                  <a:lnTo>
                    <a:pt x="9748" y="75759"/>
                  </a:lnTo>
                  <a:lnTo>
                    <a:pt x="0" y="124040"/>
                  </a:lnTo>
                  <a:lnTo>
                    <a:pt x="9748" y="172320"/>
                  </a:lnTo>
                  <a:lnTo>
                    <a:pt x="36331" y="211743"/>
                  </a:lnTo>
                  <a:lnTo>
                    <a:pt x="75759" y="238323"/>
                  </a:lnTo>
                  <a:lnTo>
                    <a:pt x="124040" y="248069"/>
                  </a:lnTo>
                  <a:lnTo>
                    <a:pt x="172322" y="238323"/>
                  </a:lnTo>
                  <a:lnTo>
                    <a:pt x="211750" y="211743"/>
                  </a:lnTo>
                  <a:lnTo>
                    <a:pt x="238333" y="172320"/>
                  </a:lnTo>
                  <a:lnTo>
                    <a:pt x="248081" y="124040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056091" y="845158"/>
            <a:ext cx="863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Georgia"/>
                <a:cs typeface="Georgia"/>
              </a:rPr>
              <a:t>I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69782" y="879429"/>
            <a:ext cx="48831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latin typeface="LM Roman 6"/>
                <a:cs typeface="LM Roman 6"/>
              </a:rPr>
              <a:t>Intelligence</a:t>
            </a:r>
            <a:endParaRPr sz="600">
              <a:latin typeface="LM Roman 6"/>
              <a:cs typeface="LM Roman 6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603298" y="1347662"/>
            <a:ext cx="283210" cy="283210"/>
            <a:chOff x="1603298" y="1347662"/>
            <a:chExt cx="283210" cy="283210"/>
          </a:xfrm>
        </p:grpSpPr>
        <p:sp>
          <p:nvSpPr>
            <p:cNvPr id="13" name="object 13"/>
            <p:cNvSpPr/>
            <p:nvPr/>
          </p:nvSpPr>
          <p:spPr>
            <a:xfrm>
              <a:off x="1608378" y="1352742"/>
              <a:ext cx="273050" cy="273050"/>
            </a:xfrm>
            <a:custGeom>
              <a:avLst/>
              <a:gdLst/>
              <a:ahLst/>
              <a:cxnLst/>
              <a:rect l="l" t="t" r="r" b="b"/>
              <a:pathLst>
                <a:path w="273050" h="273050">
                  <a:moveTo>
                    <a:pt x="136321" y="0"/>
                  </a:moveTo>
                  <a:lnTo>
                    <a:pt x="93234" y="6949"/>
                  </a:lnTo>
                  <a:lnTo>
                    <a:pt x="55813" y="26301"/>
                  </a:lnTo>
                  <a:lnTo>
                    <a:pt x="26303" y="55810"/>
                  </a:lnTo>
                  <a:lnTo>
                    <a:pt x="6950" y="93231"/>
                  </a:lnTo>
                  <a:lnTo>
                    <a:pt x="0" y="136319"/>
                  </a:lnTo>
                  <a:lnTo>
                    <a:pt x="6950" y="179407"/>
                  </a:lnTo>
                  <a:lnTo>
                    <a:pt x="26303" y="216828"/>
                  </a:lnTo>
                  <a:lnTo>
                    <a:pt x="55813" y="246337"/>
                  </a:lnTo>
                  <a:lnTo>
                    <a:pt x="93234" y="265688"/>
                  </a:lnTo>
                  <a:lnTo>
                    <a:pt x="136321" y="272638"/>
                  </a:lnTo>
                  <a:lnTo>
                    <a:pt x="179408" y="265688"/>
                  </a:lnTo>
                  <a:lnTo>
                    <a:pt x="216830" y="246337"/>
                  </a:lnTo>
                  <a:lnTo>
                    <a:pt x="246340" y="216828"/>
                  </a:lnTo>
                  <a:lnTo>
                    <a:pt x="265693" y="179407"/>
                  </a:lnTo>
                  <a:lnTo>
                    <a:pt x="272643" y="136319"/>
                  </a:lnTo>
                  <a:lnTo>
                    <a:pt x="265693" y="93231"/>
                  </a:lnTo>
                  <a:lnTo>
                    <a:pt x="246340" y="55810"/>
                  </a:lnTo>
                  <a:lnTo>
                    <a:pt x="216830" y="26301"/>
                  </a:lnTo>
                  <a:lnTo>
                    <a:pt x="179408" y="6949"/>
                  </a:lnTo>
                  <a:lnTo>
                    <a:pt x="136321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08378" y="1352742"/>
              <a:ext cx="273050" cy="273050"/>
            </a:xfrm>
            <a:custGeom>
              <a:avLst/>
              <a:gdLst/>
              <a:ahLst/>
              <a:cxnLst/>
              <a:rect l="l" t="t" r="r" b="b"/>
              <a:pathLst>
                <a:path w="273050" h="273050">
                  <a:moveTo>
                    <a:pt x="272643" y="136319"/>
                  </a:moveTo>
                  <a:lnTo>
                    <a:pt x="265693" y="93231"/>
                  </a:lnTo>
                  <a:lnTo>
                    <a:pt x="246340" y="55810"/>
                  </a:lnTo>
                  <a:lnTo>
                    <a:pt x="216830" y="26301"/>
                  </a:lnTo>
                  <a:lnTo>
                    <a:pt x="179408" y="6949"/>
                  </a:lnTo>
                  <a:lnTo>
                    <a:pt x="136321" y="0"/>
                  </a:lnTo>
                  <a:lnTo>
                    <a:pt x="93234" y="6949"/>
                  </a:lnTo>
                  <a:lnTo>
                    <a:pt x="55813" y="26301"/>
                  </a:lnTo>
                  <a:lnTo>
                    <a:pt x="26303" y="55810"/>
                  </a:lnTo>
                  <a:lnTo>
                    <a:pt x="6950" y="93231"/>
                  </a:lnTo>
                  <a:lnTo>
                    <a:pt x="0" y="136319"/>
                  </a:lnTo>
                  <a:lnTo>
                    <a:pt x="6950" y="179407"/>
                  </a:lnTo>
                  <a:lnTo>
                    <a:pt x="26303" y="216828"/>
                  </a:lnTo>
                  <a:lnTo>
                    <a:pt x="55813" y="246337"/>
                  </a:lnTo>
                  <a:lnTo>
                    <a:pt x="93234" y="265688"/>
                  </a:lnTo>
                  <a:lnTo>
                    <a:pt x="136321" y="272638"/>
                  </a:lnTo>
                  <a:lnTo>
                    <a:pt x="179408" y="265688"/>
                  </a:lnTo>
                  <a:lnTo>
                    <a:pt x="216830" y="246337"/>
                  </a:lnTo>
                  <a:lnTo>
                    <a:pt x="246340" y="216828"/>
                  </a:lnTo>
                  <a:lnTo>
                    <a:pt x="265693" y="179407"/>
                  </a:lnTo>
                  <a:lnTo>
                    <a:pt x="272643" y="136319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677517" y="1385162"/>
            <a:ext cx="1346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5" dirty="0">
                <a:latin typeface="Georgia"/>
                <a:cs typeface="Georgia"/>
              </a:rPr>
              <a:t>G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22068" y="1426811"/>
            <a:ext cx="2730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latin typeface="LM Roman 6"/>
                <a:cs typeface="LM Roman 6"/>
              </a:rPr>
              <a:t>Grade</a:t>
            </a:r>
            <a:endParaRPr sz="600">
              <a:latin typeface="LM Roman 6"/>
              <a:cs typeface="LM Roman 6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328100" y="1352447"/>
            <a:ext cx="273685" cy="273685"/>
            <a:chOff x="2328100" y="1352447"/>
            <a:chExt cx="273685" cy="273685"/>
          </a:xfrm>
        </p:grpSpPr>
        <p:sp>
          <p:nvSpPr>
            <p:cNvPr id="18" name="object 18"/>
            <p:cNvSpPr/>
            <p:nvPr/>
          </p:nvSpPr>
          <p:spPr>
            <a:xfrm>
              <a:off x="2333180" y="1357527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131533" y="0"/>
                  </a:moveTo>
                  <a:lnTo>
                    <a:pt x="80335" y="10336"/>
                  </a:lnTo>
                  <a:lnTo>
                    <a:pt x="38525" y="38525"/>
                  </a:lnTo>
                  <a:lnTo>
                    <a:pt x="10336" y="80335"/>
                  </a:lnTo>
                  <a:lnTo>
                    <a:pt x="0" y="131535"/>
                  </a:lnTo>
                  <a:lnTo>
                    <a:pt x="10336" y="182734"/>
                  </a:lnTo>
                  <a:lnTo>
                    <a:pt x="38525" y="224544"/>
                  </a:lnTo>
                  <a:lnTo>
                    <a:pt x="80335" y="252732"/>
                  </a:lnTo>
                  <a:lnTo>
                    <a:pt x="131533" y="263069"/>
                  </a:lnTo>
                  <a:lnTo>
                    <a:pt x="182732" y="252732"/>
                  </a:lnTo>
                  <a:lnTo>
                    <a:pt x="224542" y="224544"/>
                  </a:lnTo>
                  <a:lnTo>
                    <a:pt x="252731" y="182734"/>
                  </a:lnTo>
                  <a:lnTo>
                    <a:pt x="263067" y="131535"/>
                  </a:lnTo>
                  <a:lnTo>
                    <a:pt x="252731" y="80335"/>
                  </a:lnTo>
                  <a:lnTo>
                    <a:pt x="224542" y="38525"/>
                  </a:lnTo>
                  <a:lnTo>
                    <a:pt x="182732" y="10336"/>
                  </a:lnTo>
                  <a:lnTo>
                    <a:pt x="131533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33180" y="1357527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263067" y="131535"/>
                  </a:moveTo>
                  <a:lnTo>
                    <a:pt x="252731" y="80335"/>
                  </a:lnTo>
                  <a:lnTo>
                    <a:pt x="224542" y="38525"/>
                  </a:lnTo>
                  <a:lnTo>
                    <a:pt x="182732" y="10336"/>
                  </a:lnTo>
                  <a:lnTo>
                    <a:pt x="131533" y="0"/>
                  </a:lnTo>
                  <a:lnTo>
                    <a:pt x="80335" y="10336"/>
                  </a:lnTo>
                  <a:lnTo>
                    <a:pt x="38525" y="38525"/>
                  </a:lnTo>
                  <a:lnTo>
                    <a:pt x="10336" y="80335"/>
                  </a:lnTo>
                  <a:lnTo>
                    <a:pt x="0" y="131535"/>
                  </a:lnTo>
                  <a:lnTo>
                    <a:pt x="10336" y="182734"/>
                  </a:lnTo>
                  <a:lnTo>
                    <a:pt x="38525" y="224544"/>
                  </a:lnTo>
                  <a:lnTo>
                    <a:pt x="80335" y="252732"/>
                  </a:lnTo>
                  <a:lnTo>
                    <a:pt x="131533" y="263069"/>
                  </a:lnTo>
                  <a:lnTo>
                    <a:pt x="182732" y="252732"/>
                  </a:lnTo>
                  <a:lnTo>
                    <a:pt x="224542" y="224544"/>
                  </a:lnTo>
                  <a:lnTo>
                    <a:pt x="252731" y="182734"/>
                  </a:lnTo>
                  <a:lnTo>
                    <a:pt x="263067" y="131535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405507" y="1385162"/>
            <a:ext cx="11048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5" dirty="0">
                <a:latin typeface="Georgia"/>
                <a:cs typeface="Georgia"/>
              </a:rPr>
              <a:t>S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37282" y="1426392"/>
            <a:ext cx="2038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latin typeface="LM Roman 6"/>
                <a:cs typeface="LM Roman 6"/>
              </a:rPr>
              <a:t>SAT</a:t>
            </a:r>
            <a:endParaRPr sz="600">
              <a:latin typeface="LM Roman 6"/>
              <a:cs typeface="LM Roman 6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608086" y="1982455"/>
            <a:ext cx="273685" cy="273685"/>
            <a:chOff x="1608086" y="1982455"/>
            <a:chExt cx="273685" cy="273685"/>
          </a:xfrm>
        </p:grpSpPr>
        <p:sp>
          <p:nvSpPr>
            <p:cNvPr id="23" name="object 23"/>
            <p:cNvSpPr/>
            <p:nvPr/>
          </p:nvSpPr>
          <p:spPr>
            <a:xfrm>
              <a:off x="1613166" y="1987535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131533" y="0"/>
                  </a:moveTo>
                  <a:lnTo>
                    <a:pt x="80335" y="10336"/>
                  </a:lnTo>
                  <a:lnTo>
                    <a:pt x="38525" y="38524"/>
                  </a:lnTo>
                  <a:lnTo>
                    <a:pt x="10336" y="80334"/>
                  </a:lnTo>
                  <a:lnTo>
                    <a:pt x="0" y="131533"/>
                  </a:lnTo>
                  <a:lnTo>
                    <a:pt x="10336" y="182733"/>
                  </a:lnTo>
                  <a:lnTo>
                    <a:pt x="38525" y="224542"/>
                  </a:lnTo>
                  <a:lnTo>
                    <a:pt x="80335" y="252731"/>
                  </a:lnTo>
                  <a:lnTo>
                    <a:pt x="131533" y="263067"/>
                  </a:lnTo>
                  <a:lnTo>
                    <a:pt x="182732" y="252731"/>
                  </a:lnTo>
                  <a:lnTo>
                    <a:pt x="224542" y="224542"/>
                  </a:lnTo>
                  <a:lnTo>
                    <a:pt x="252731" y="182733"/>
                  </a:lnTo>
                  <a:lnTo>
                    <a:pt x="263067" y="131533"/>
                  </a:lnTo>
                  <a:lnTo>
                    <a:pt x="252731" y="80334"/>
                  </a:lnTo>
                  <a:lnTo>
                    <a:pt x="224542" y="38524"/>
                  </a:lnTo>
                  <a:lnTo>
                    <a:pt x="182732" y="10336"/>
                  </a:lnTo>
                  <a:lnTo>
                    <a:pt x="131533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13166" y="1987535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263067" y="131533"/>
                  </a:moveTo>
                  <a:lnTo>
                    <a:pt x="252731" y="80334"/>
                  </a:lnTo>
                  <a:lnTo>
                    <a:pt x="224542" y="38524"/>
                  </a:lnTo>
                  <a:lnTo>
                    <a:pt x="182732" y="10336"/>
                  </a:lnTo>
                  <a:lnTo>
                    <a:pt x="131533" y="0"/>
                  </a:lnTo>
                  <a:lnTo>
                    <a:pt x="80335" y="10336"/>
                  </a:lnTo>
                  <a:lnTo>
                    <a:pt x="38525" y="38524"/>
                  </a:lnTo>
                  <a:lnTo>
                    <a:pt x="10336" y="80334"/>
                  </a:lnTo>
                  <a:lnTo>
                    <a:pt x="0" y="131533"/>
                  </a:lnTo>
                  <a:lnTo>
                    <a:pt x="10336" y="182733"/>
                  </a:lnTo>
                  <a:lnTo>
                    <a:pt x="38525" y="224542"/>
                  </a:lnTo>
                  <a:lnTo>
                    <a:pt x="80335" y="252731"/>
                  </a:lnTo>
                  <a:lnTo>
                    <a:pt x="131533" y="263067"/>
                  </a:lnTo>
                  <a:lnTo>
                    <a:pt x="182732" y="252731"/>
                  </a:lnTo>
                  <a:lnTo>
                    <a:pt x="224542" y="224542"/>
                  </a:lnTo>
                  <a:lnTo>
                    <a:pt x="252731" y="182733"/>
                  </a:lnTo>
                  <a:lnTo>
                    <a:pt x="263067" y="131533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684832" y="2015158"/>
            <a:ext cx="12001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20" dirty="0">
                <a:latin typeface="Georgia"/>
                <a:cs typeface="Georgia"/>
              </a:rPr>
              <a:t>L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96860" y="2056389"/>
            <a:ext cx="2755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latin typeface="LM Roman 6"/>
                <a:cs typeface="LM Roman 6"/>
              </a:rPr>
              <a:t>Letter</a:t>
            </a:r>
            <a:endParaRPr sz="600">
              <a:latin typeface="LM Roman 6"/>
              <a:cs typeface="LM Roman 6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17052" y="790181"/>
            <a:ext cx="1897380" cy="1192530"/>
            <a:chOff x="517052" y="790181"/>
            <a:chExt cx="1897380" cy="1192530"/>
          </a:xfrm>
        </p:grpSpPr>
        <p:sp>
          <p:nvSpPr>
            <p:cNvPr id="28" name="object 28"/>
            <p:cNvSpPr/>
            <p:nvPr/>
          </p:nvSpPr>
          <p:spPr>
            <a:xfrm>
              <a:off x="1465745" y="1070622"/>
              <a:ext cx="190500" cy="285750"/>
            </a:xfrm>
            <a:custGeom>
              <a:avLst/>
              <a:gdLst/>
              <a:ahLst/>
              <a:cxnLst/>
              <a:rect l="l" t="t" r="r" b="b"/>
              <a:pathLst>
                <a:path w="190500" h="285750">
                  <a:moveTo>
                    <a:pt x="0" y="0"/>
                  </a:moveTo>
                  <a:lnTo>
                    <a:pt x="190271" y="285422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83872" y="1289704"/>
              <a:ext cx="107757" cy="82879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833384" y="1056805"/>
              <a:ext cx="200025" cy="299720"/>
            </a:xfrm>
            <a:custGeom>
              <a:avLst/>
              <a:gdLst/>
              <a:ahLst/>
              <a:cxnLst/>
              <a:rect l="l" t="t" r="r" b="b"/>
              <a:pathLst>
                <a:path w="200025" h="299719">
                  <a:moveTo>
                    <a:pt x="199491" y="0"/>
                  </a:moveTo>
                  <a:lnTo>
                    <a:pt x="0" y="299239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97770" y="1289705"/>
              <a:ext cx="107757" cy="82877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2176538" y="1056805"/>
              <a:ext cx="202565" cy="303530"/>
            </a:xfrm>
            <a:custGeom>
              <a:avLst/>
              <a:gdLst/>
              <a:ahLst/>
              <a:cxnLst/>
              <a:rect l="l" t="t" r="r" b="b"/>
              <a:pathLst>
                <a:path w="202564" h="303530">
                  <a:moveTo>
                    <a:pt x="0" y="0"/>
                  </a:moveTo>
                  <a:lnTo>
                    <a:pt x="202158" y="303232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06540" y="1293697"/>
              <a:ext cx="107757" cy="82879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744700" y="1630442"/>
              <a:ext cx="0" cy="334645"/>
            </a:xfrm>
            <a:custGeom>
              <a:avLst/>
              <a:gdLst/>
              <a:ahLst/>
              <a:cxnLst/>
              <a:rect l="l" t="t" r="r" b="b"/>
              <a:pathLst>
                <a:path h="334644">
                  <a:moveTo>
                    <a:pt x="0" y="0"/>
                  </a:moveTo>
                  <a:lnTo>
                    <a:pt x="0" y="334031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690960" y="1931630"/>
              <a:ext cx="107950" cy="41910"/>
            </a:xfrm>
            <a:custGeom>
              <a:avLst/>
              <a:gdLst/>
              <a:ahLst/>
              <a:cxnLst/>
              <a:rect l="l" t="t" r="r" b="b"/>
              <a:pathLst>
                <a:path w="107950" h="41910">
                  <a:moveTo>
                    <a:pt x="107479" y="0"/>
                  </a:moveTo>
                  <a:lnTo>
                    <a:pt x="86361" y="7349"/>
                  </a:lnTo>
                  <a:lnTo>
                    <a:pt x="70869" y="17352"/>
                  </a:lnTo>
                  <a:lnTo>
                    <a:pt x="60247" y="29140"/>
                  </a:lnTo>
                  <a:lnTo>
                    <a:pt x="53739" y="41844"/>
                  </a:lnTo>
                  <a:lnTo>
                    <a:pt x="47232" y="29140"/>
                  </a:lnTo>
                  <a:lnTo>
                    <a:pt x="36610" y="17352"/>
                  </a:lnTo>
                  <a:lnTo>
                    <a:pt x="21118" y="7349"/>
                  </a:lnTo>
                  <a:lnTo>
                    <a:pt x="0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19592" y="792721"/>
              <a:ext cx="719455" cy="313055"/>
            </a:xfrm>
            <a:custGeom>
              <a:avLst/>
              <a:gdLst/>
              <a:ahLst/>
              <a:cxnLst/>
              <a:rect l="l" t="t" r="r" b="b"/>
              <a:pathLst>
                <a:path w="719455" h="313055">
                  <a:moveTo>
                    <a:pt x="650195" y="201333"/>
                  </a:moveTo>
                  <a:lnTo>
                    <a:pt x="719444" y="156337"/>
                  </a:lnTo>
                  <a:lnTo>
                    <a:pt x="650195" y="111328"/>
                  </a:lnTo>
                  <a:lnTo>
                    <a:pt x="650195" y="0"/>
                  </a:lnTo>
                  <a:lnTo>
                    <a:pt x="0" y="0"/>
                  </a:lnTo>
                  <a:lnTo>
                    <a:pt x="0" y="312674"/>
                  </a:lnTo>
                  <a:lnTo>
                    <a:pt x="650195" y="312674"/>
                  </a:lnTo>
                  <a:lnTo>
                    <a:pt x="650195" y="201333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565759" y="838911"/>
          <a:ext cx="552450" cy="2146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225"/>
                <a:gridCol w="276225"/>
              </a:tblGrid>
              <a:tr h="121285"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sz="900" i="1" spc="-37" baseline="-23148" dirty="0">
                          <a:latin typeface="Georgia"/>
                          <a:cs typeface="Georgia"/>
                        </a:rPr>
                        <a:t>d</a:t>
                      </a:r>
                      <a:r>
                        <a:rPr sz="500" spc="-25" dirty="0">
                          <a:latin typeface="LM Roman 5"/>
                          <a:cs typeface="LM Roman 5"/>
                        </a:rPr>
                        <a:t>0</a:t>
                      </a:r>
                      <a:endParaRPr sz="500">
                        <a:latin typeface="LM Roman 5"/>
                        <a:cs typeface="LM Roman 5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sz="900" i="1" spc="-37" baseline="-23148" dirty="0">
                          <a:latin typeface="Georgia"/>
                          <a:cs typeface="Georgia"/>
                        </a:rPr>
                        <a:t>d</a:t>
                      </a:r>
                      <a:r>
                        <a:rPr sz="500" spc="-25" dirty="0">
                          <a:latin typeface="LM Roman 5"/>
                          <a:cs typeface="LM Roman 5"/>
                        </a:rPr>
                        <a:t>1</a:t>
                      </a:r>
                      <a:endParaRPr sz="500">
                        <a:latin typeface="LM Roman 5"/>
                        <a:cs typeface="LM Roman 5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3345">
                <a:tc>
                  <a:txBody>
                    <a:bodyPr/>
                    <a:lstStyle/>
                    <a:p>
                      <a:pPr algn="ctr">
                        <a:lnSpc>
                          <a:spcPts val="630"/>
                        </a:lnSpc>
                      </a:pPr>
                      <a:r>
                        <a:rPr sz="600" spc="-25" dirty="0">
                          <a:latin typeface="LM Roman 6"/>
                          <a:cs typeface="LM Roman 6"/>
                        </a:rPr>
                        <a:t>0.6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30"/>
                        </a:lnSpc>
                      </a:pPr>
                      <a:r>
                        <a:rPr sz="600" spc="-25" dirty="0">
                          <a:latin typeface="LM Roman 6"/>
                          <a:cs typeface="LM Roman 6"/>
                        </a:rPr>
                        <a:t>0.4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8" name="object 38"/>
          <p:cNvSpPr/>
          <p:nvPr/>
        </p:nvSpPr>
        <p:spPr>
          <a:xfrm>
            <a:off x="1779612" y="432714"/>
            <a:ext cx="650240" cy="387350"/>
          </a:xfrm>
          <a:custGeom>
            <a:avLst/>
            <a:gdLst/>
            <a:ahLst/>
            <a:cxnLst/>
            <a:rect l="l" t="t" r="r" b="b"/>
            <a:pathLst>
              <a:path w="650239" h="387350">
                <a:moveTo>
                  <a:pt x="280098" y="312674"/>
                </a:moveTo>
                <a:lnTo>
                  <a:pt x="325094" y="387248"/>
                </a:lnTo>
                <a:lnTo>
                  <a:pt x="370090" y="312674"/>
                </a:lnTo>
                <a:lnTo>
                  <a:pt x="650189" y="312674"/>
                </a:lnTo>
                <a:lnTo>
                  <a:pt x="650189" y="0"/>
                </a:lnTo>
                <a:lnTo>
                  <a:pt x="0" y="0"/>
                </a:lnTo>
                <a:lnTo>
                  <a:pt x="0" y="312674"/>
                </a:lnTo>
                <a:lnTo>
                  <a:pt x="280098" y="312674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1825764" y="478916"/>
          <a:ext cx="552450" cy="2146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225"/>
                <a:gridCol w="276225"/>
              </a:tblGrid>
              <a:tr h="121285"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sz="900" i="1" spc="-37" baseline="-23148" dirty="0">
                          <a:latin typeface="Georgia"/>
                          <a:cs typeface="Georgia"/>
                        </a:rPr>
                        <a:t>i</a:t>
                      </a:r>
                      <a:r>
                        <a:rPr sz="500" spc="-25" dirty="0">
                          <a:latin typeface="LM Roman 5"/>
                          <a:cs typeface="LM Roman 5"/>
                        </a:rPr>
                        <a:t>0</a:t>
                      </a:r>
                      <a:endParaRPr sz="500">
                        <a:latin typeface="LM Roman 5"/>
                        <a:cs typeface="LM Roman 5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sz="900" i="1" spc="-37" baseline="-23148" dirty="0">
                          <a:latin typeface="Georgia"/>
                          <a:cs typeface="Georgia"/>
                        </a:rPr>
                        <a:t>i</a:t>
                      </a:r>
                      <a:r>
                        <a:rPr sz="500" spc="-25" dirty="0">
                          <a:latin typeface="LM Roman 5"/>
                          <a:cs typeface="LM Roman 5"/>
                        </a:rPr>
                        <a:t>1</a:t>
                      </a:r>
                      <a:endParaRPr sz="500">
                        <a:latin typeface="LM Roman 5"/>
                        <a:cs typeface="LM Roman 5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3345">
                <a:tc>
                  <a:txBody>
                    <a:bodyPr/>
                    <a:lstStyle/>
                    <a:p>
                      <a:pPr algn="ctr">
                        <a:lnSpc>
                          <a:spcPts val="630"/>
                        </a:lnSpc>
                      </a:pPr>
                      <a:r>
                        <a:rPr sz="600" spc="-25" dirty="0">
                          <a:latin typeface="LM Roman 6"/>
                          <a:cs typeface="LM Roman 6"/>
                        </a:rPr>
                        <a:t>0.7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30"/>
                        </a:lnSpc>
                      </a:pPr>
                      <a:r>
                        <a:rPr sz="600" spc="-25" dirty="0">
                          <a:latin typeface="LM Roman 6"/>
                          <a:cs typeface="LM Roman 6"/>
                        </a:rPr>
                        <a:t>0.3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0" name="object 40"/>
          <p:cNvSpPr/>
          <p:nvPr/>
        </p:nvSpPr>
        <p:spPr>
          <a:xfrm>
            <a:off x="93320" y="1279022"/>
            <a:ext cx="1510030" cy="636270"/>
          </a:xfrm>
          <a:custGeom>
            <a:avLst/>
            <a:gdLst/>
            <a:ahLst/>
            <a:cxnLst/>
            <a:rect l="l" t="t" r="r" b="b"/>
            <a:pathLst>
              <a:path w="1510030" h="636269">
                <a:moveTo>
                  <a:pt x="1430729" y="265871"/>
                </a:moveTo>
                <a:lnTo>
                  <a:pt x="1510003" y="210040"/>
                </a:lnTo>
                <a:lnTo>
                  <a:pt x="1430729" y="175870"/>
                </a:lnTo>
                <a:lnTo>
                  <a:pt x="1430729" y="0"/>
                </a:lnTo>
                <a:lnTo>
                  <a:pt x="0" y="0"/>
                </a:lnTo>
                <a:lnTo>
                  <a:pt x="0" y="636084"/>
                </a:lnTo>
                <a:lnTo>
                  <a:pt x="1430729" y="636084"/>
                </a:lnTo>
                <a:lnTo>
                  <a:pt x="1430729" y="265871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1" name="object 41"/>
          <p:cNvGraphicFramePr>
            <a:graphicFrameLocks noGrp="1"/>
          </p:cNvGraphicFramePr>
          <p:nvPr/>
        </p:nvGraphicFramePr>
        <p:xfrm>
          <a:off x="139496" y="1325206"/>
          <a:ext cx="1334770" cy="5378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125"/>
                <a:gridCol w="323215"/>
                <a:gridCol w="323215"/>
                <a:gridCol w="323215"/>
              </a:tblGrid>
              <a:tr h="1212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sz="900" i="1" spc="-37" baseline="-23148" dirty="0">
                          <a:latin typeface="Georgia"/>
                          <a:cs typeface="Georgia"/>
                        </a:rPr>
                        <a:t>g</a:t>
                      </a:r>
                      <a:r>
                        <a:rPr sz="500" spc="-25" dirty="0">
                          <a:latin typeface="LM Roman 5"/>
                          <a:cs typeface="LM Roman 5"/>
                        </a:rPr>
                        <a:t>1</a:t>
                      </a:r>
                      <a:endParaRPr sz="500">
                        <a:latin typeface="LM Roman 5"/>
                        <a:cs typeface="LM Roman 5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sz="900" i="1" spc="-37" baseline="-23148" dirty="0">
                          <a:latin typeface="Georgia"/>
                          <a:cs typeface="Georgia"/>
                        </a:rPr>
                        <a:t>g</a:t>
                      </a:r>
                      <a:r>
                        <a:rPr sz="500" spc="-25" dirty="0">
                          <a:latin typeface="LM Roman 5"/>
                          <a:cs typeface="LM Roman 5"/>
                        </a:rPr>
                        <a:t>2</a:t>
                      </a:r>
                      <a:endParaRPr sz="500">
                        <a:latin typeface="LM Roman 5"/>
                        <a:cs typeface="LM Roman 5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sz="900" i="1" spc="-37" baseline="-23148" dirty="0">
                          <a:latin typeface="Georgia"/>
                          <a:cs typeface="Georgia"/>
                        </a:rPr>
                        <a:t>g</a:t>
                      </a:r>
                      <a:r>
                        <a:rPr sz="500" spc="-25" dirty="0">
                          <a:latin typeface="LM Roman 5"/>
                          <a:cs typeface="LM Roman 5"/>
                        </a:rPr>
                        <a:t>3</a:t>
                      </a:r>
                      <a:endParaRPr sz="500">
                        <a:latin typeface="LM Roman 5"/>
                        <a:cs typeface="LM Roman 5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139"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i="1" spc="30" dirty="0">
                          <a:latin typeface="Georgia"/>
                          <a:cs typeface="Georgia"/>
                        </a:rPr>
                        <a:t>i</a:t>
                      </a:r>
                      <a:r>
                        <a:rPr sz="750" spc="44" baseline="27777" dirty="0">
                          <a:latin typeface="LM Roman 5"/>
                          <a:cs typeface="LM Roman 5"/>
                        </a:rPr>
                        <a:t>0</a:t>
                      </a:r>
                      <a:r>
                        <a:rPr sz="750" spc="-240" baseline="27777" dirty="0">
                          <a:latin typeface="LM Roman 5"/>
                          <a:cs typeface="LM Roman 5"/>
                        </a:rPr>
                        <a:t> </a:t>
                      </a:r>
                      <a:r>
                        <a:rPr sz="600" spc="-25" dirty="0">
                          <a:latin typeface="LM Roman 6"/>
                          <a:cs typeface="LM Roman 6"/>
                        </a:rPr>
                        <a:t>,</a:t>
                      </a:r>
                      <a:r>
                        <a:rPr sz="600" i="1" spc="-25" dirty="0">
                          <a:latin typeface="Georgia"/>
                          <a:cs typeface="Georgia"/>
                        </a:rPr>
                        <a:t>d</a:t>
                      </a:r>
                      <a:r>
                        <a:rPr sz="750" spc="-37" baseline="27777" dirty="0">
                          <a:latin typeface="LM Roman 5"/>
                          <a:cs typeface="LM Roman 5"/>
                        </a:rPr>
                        <a:t>0</a:t>
                      </a:r>
                      <a:endParaRPr sz="750" baseline="27777">
                        <a:latin typeface="LM Roman 5"/>
                        <a:cs typeface="LM Roman 5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5" dirty="0">
                          <a:latin typeface="LM Roman 6"/>
                          <a:cs typeface="LM Roman 6"/>
                        </a:rPr>
                        <a:t>0.3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5" dirty="0">
                          <a:latin typeface="LM Roman 6"/>
                          <a:cs typeface="LM Roman 6"/>
                        </a:rPr>
                        <a:t>0.4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5" dirty="0">
                          <a:latin typeface="LM Roman 6"/>
                          <a:cs typeface="LM Roman 6"/>
                        </a:rPr>
                        <a:t>0.3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139"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i="1" spc="30" dirty="0">
                          <a:latin typeface="Georgia"/>
                          <a:cs typeface="Georgia"/>
                        </a:rPr>
                        <a:t>i</a:t>
                      </a:r>
                      <a:r>
                        <a:rPr sz="750" spc="44" baseline="27777" dirty="0">
                          <a:latin typeface="LM Roman 5"/>
                          <a:cs typeface="LM Roman 5"/>
                        </a:rPr>
                        <a:t>0</a:t>
                      </a:r>
                      <a:r>
                        <a:rPr sz="750" spc="-240" baseline="27777" dirty="0">
                          <a:latin typeface="LM Roman 5"/>
                          <a:cs typeface="LM Roman 5"/>
                        </a:rPr>
                        <a:t> </a:t>
                      </a:r>
                      <a:r>
                        <a:rPr sz="600" spc="-25" dirty="0">
                          <a:latin typeface="LM Roman 6"/>
                          <a:cs typeface="LM Roman 6"/>
                        </a:rPr>
                        <a:t>,</a:t>
                      </a:r>
                      <a:r>
                        <a:rPr sz="600" i="1" spc="-25" dirty="0">
                          <a:latin typeface="Georgia"/>
                          <a:cs typeface="Georgia"/>
                        </a:rPr>
                        <a:t>d</a:t>
                      </a:r>
                      <a:r>
                        <a:rPr sz="750" spc="-37" baseline="27777" dirty="0">
                          <a:latin typeface="LM Roman 5"/>
                          <a:cs typeface="LM Roman 5"/>
                        </a:rPr>
                        <a:t>1</a:t>
                      </a:r>
                      <a:endParaRPr sz="750" baseline="27777">
                        <a:latin typeface="LM Roman 5"/>
                        <a:cs typeface="LM Roman 5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0" dirty="0">
                          <a:latin typeface="LM Roman 6"/>
                          <a:cs typeface="LM Roman 6"/>
                        </a:rPr>
                        <a:t>0.05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0" dirty="0">
                          <a:latin typeface="LM Roman 6"/>
                          <a:cs typeface="LM Roman 6"/>
                        </a:rPr>
                        <a:t>0.25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5" dirty="0">
                          <a:latin typeface="LM Roman 6"/>
                          <a:cs typeface="LM Roman 6"/>
                        </a:rPr>
                        <a:t>0.7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139"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i="1" spc="30" dirty="0">
                          <a:latin typeface="Georgia"/>
                          <a:cs typeface="Georgia"/>
                        </a:rPr>
                        <a:t>i</a:t>
                      </a:r>
                      <a:r>
                        <a:rPr sz="750" spc="44" baseline="27777" dirty="0">
                          <a:latin typeface="LM Roman 5"/>
                          <a:cs typeface="LM Roman 5"/>
                        </a:rPr>
                        <a:t>1</a:t>
                      </a:r>
                      <a:r>
                        <a:rPr sz="750" spc="-240" baseline="27777" dirty="0">
                          <a:latin typeface="LM Roman 5"/>
                          <a:cs typeface="LM Roman 5"/>
                        </a:rPr>
                        <a:t> </a:t>
                      </a:r>
                      <a:r>
                        <a:rPr sz="600" spc="-25" dirty="0">
                          <a:latin typeface="LM Roman 6"/>
                          <a:cs typeface="LM Roman 6"/>
                        </a:rPr>
                        <a:t>,</a:t>
                      </a:r>
                      <a:r>
                        <a:rPr sz="600" i="1" spc="-25" dirty="0">
                          <a:latin typeface="Georgia"/>
                          <a:cs typeface="Georgia"/>
                        </a:rPr>
                        <a:t>d</a:t>
                      </a:r>
                      <a:r>
                        <a:rPr sz="750" spc="-37" baseline="27777" dirty="0">
                          <a:latin typeface="LM Roman 5"/>
                          <a:cs typeface="LM Roman 5"/>
                        </a:rPr>
                        <a:t>0</a:t>
                      </a:r>
                      <a:endParaRPr sz="750" baseline="27777">
                        <a:latin typeface="LM Roman 5"/>
                        <a:cs typeface="LM Roman 5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5" dirty="0">
                          <a:latin typeface="LM Roman 6"/>
                          <a:cs typeface="LM Roman 6"/>
                        </a:rPr>
                        <a:t>0.9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0" dirty="0">
                          <a:latin typeface="LM Roman 6"/>
                          <a:cs typeface="LM Roman 6"/>
                        </a:rPr>
                        <a:t>0.08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0" dirty="0">
                          <a:latin typeface="LM Roman 6"/>
                          <a:cs typeface="LM Roman 6"/>
                        </a:rPr>
                        <a:t>0.02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139"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i="1" spc="30" dirty="0">
                          <a:latin typeface="Georgia"/>
                          <a:cs typeface="Georgia"/>
                        </a:rPr>
                        <a:t>i</a:t>
                      </a:r>
                      <a:r>
                        <a:rPr sz="750" spc="44" baseline="27777" dirty="0">
                          <a:latin typeface="LM Roman 5"/>
                          <a:cs typeface="LM Roman 5"/>
                        </a:rPr>
                        <a:t>1</a:t>
                      </a:r>
                      <a:r>
                        <a:rPr sz="750" spc="-240" baseline="27777" dirty="0">
                          <a:latin typeface="LM Roman 5"/>
                          <a:cs typeface="LM Roman 5"/>
                        </a:rPr>
                        <a:t> </a:t>
                      </a:r>
                      <a:r>
                        <a:rPr sz="600" spc="-25" dirty="0">
                          <a:latin typeface="LM Roman 6"/>
                          <a:cs typeface="LM Roman 6"/>
                        </a:rPr>
                        <a:t>,</a:t>
                      </a:r>
                      <a:r>
                        <a:rPr sz="600" i="1" spc="-25" dirty="0">
                          <a:latin typeface="Georgia"/>
                          <a:cs typeface="Georgia"/>
                        </a:rPr>
                        <a:t>d</a:t>
                      </a:r>
                      <a:r>
                        <a:rPr sz="750" spc="-37" baseline="27777" dirty="0">
                          <a:latin typeface="LM Roman 5"/>
                          <a:cs typeface="LM Roman 5"/>
                        </a:rPr>
                        <a:t>1</a:t>
                      </a:r>
                      <a:endParaRPr sz="750" baseline="27777">
                        <a:latin typeface="LM Roman 5"/>
                        <a:cs typeface="LM Roman 5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5" dirty="0">
                          <a:latin typeface="LM Roman 6"/>
                          <a:cs typeface="LM Roman 6"/>
                        </a:rPr>
                        <a:t>0.5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5" dirty="0">
                          <a:latin typeface="LM Roman 6"/>
                          <a:cs typeface="LM Roman 6"/>
                        </a:rPr>
                        <a:t>0.3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5" dirty="0">
                          <a:latin typeface="LM Roman 6"/>
                          <a:cs typeface="LM Roman 6"/>
                        </a:rPr>
                        <a:t>0.2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2" name="object 42"/>
          <p:cNvSpPr/>
          <p:nvPr/>
        </p:nvSpPr>
        <p:spPr>
          <a:xfrm>
            <a:off x="1973173" y="1625658"/>
            <a:ext cx="983615" cy="509270"/>
          </a:xfrm>
          <a:custGeom>
            <a:avLst/>
            <a:gdLst/>
            <a:ahLst/>
            <a:cxnLst/>
            <a:rect l="l" t="t" r="r" b="b"/>
            <a:pathLst>
              <a:path w="983614" h="509269">
                <a:moveTo>
                  <a:pt x="536536" y="81624"/>
                </a:moveTo>
                <a:lnTo>
                  <a:pt x="491540" y="0"/>
                </a:lnTo>
                <a:lnTo>
                  <a:pt x="446531" y="81624"/>
                </a:lnTo>
                <a:lnTo>
                  <a:pt x="0" y="81624"/>
                </a:lnTo>
                <a:lnTo>
                  <a:pt x="0" y="509191"/>
                </a:lnTo>
                <a:lnTo>
                  <a:pt x="983081" y="509191"/>
                </a:lnTo>
                <a:lnTo>
                  <a:pt x="983081" y="81624"/>
                </a:lnTo>
                <a:lnTo>
                  <a:pt x="536536" y="81624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3" name="object 43"/>
          <p:cNvGraphicFramePr>
            <a:graphicFrameLocks noGrp="1"/>
          </p:cNvGraphicFramePr>
          <p:nvPr/>
        </p:nvGraphicFramePr>
        <p:xfrm>
          <a:off x="2019325" y="1753463"/>
          <a:ext cx="885188" cy="3295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029"/>
                <a:gridCol w="322580"/>
                <a:gridCol w="322579"/>
              </a:tblGrid>
              <a:tr h="1212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sz="900" i="1" spc="-37" baseline="-23148" dirty="0">
                          <a:latin typeface="Georgia"/>
                          <a:cs typeface="Georgia"/>
                        </a:rPr>
                        <a:t>s</a:t>
                      </a:r>
                      <a:r>
                        <a:rPr sz="500" spc="-25" dirty="0">
                          <a:latin typeface="LM Roman 5"/>
                          <a:cs typeface="LM Roman 5"/>
                        </a:rPr>
                        <a:t>0</a:t>
                      </a:r>
                      <a:endParaRPr sz="500">
                        <a:latin typeface="LM Roman 5"/>
                        <a:cs typeface="LM Roman 5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sz="900" i="1" spc="-37" baseline="-23148" dirty="0">
                          <a:latin typeface="Georgia"/>
                          <a:cs typeface="Georgia"/>
                        </a:rPr>
                        <a:t>s</a:t>
                      </a:r>
                      <a:r>
                        <a:rPr sz="500" spc="-25" dirty="0">
                          <a:latin typeface="LM Roman 5"/>
                          <a:cs typeface="LM Roman 5"/>
                        </a:rPr>
                        <a:t>1</a:t>
                      </a:r>
                      <a:endParaRPr sz="500">
                        <a:latin typeface="LM Roman 5"/>
                        <a:cs typeface="LM Roman 5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139">
                <a:tc>
                  <a:txBody>
                    <a:bodyPr/>
                    <a:lstStyle/>
                    <a:p>
                      <a:pPr algn="ctr">
                        <a:lnSpc>
                          <a:spcPts val="459"/>
                        </a:lnSpc>
                      </a:pPr>
                      <a:r>
                        <a:rPr sz="900" i="1" spc="-37" baseline="-23148" dirty="0">
                          <a:latin typeface="Georgia"/>
                          <a:cs typeface="Georgia"/>
                        </a:rPr>
                        <a:t>i</a:t>
                      </a:r>
                      <a:r>
                        <a:rPr sz="500" spc="-25" dirty="0">
                          <a:latin typeface="LM Roman 5"/>
                          <a:cs typeface="LM Roman 5"/>
                        </a:rPr>
                        <a:t>0</a:t>
                      </a:r>
                      <a:endParaRPr sz="500">
                        <a:latin typeface="LM Roman 5"/>
                        <a:cs typeface="LM Roman 5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0" dirty="0">
                          <a:latin typeface="LM Roman 6"/>
                          <a:cs typeface="LM Roman 6"/>
                        </a:rPr>
                        <a:t>0.95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0" dirty="0">
                          <a:latin typeface="LM Roman 6"/>
                          <a:cs typeface="LM Roman 6"/>
                        </a:rPr>
                        <a:t>0.05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139">
                <a:tc>
                  <a:txBody>
                    <a:bodyPr/>
                    <a:lstStyle/>
                    <a:p>
                      <a:pPr algn="ctr">
                        <a:lnSpc>
                          <a:spcPts val="459"/>
                        </a:lnSpc>
                      </a:pPr>
                      <a:r>
                        <a:rPr sz="900" i="1" spc="-37" baseline="-23148" dirty="0">
                          <a:latin typeface="Georgia"/>
                          <a:cs typeface="Georgia"/>
                        </a:rPr>
                        <a:t>i</a:t>
                      </a:r>
                      <a:r>
                        <a:rPr sz="500" spc="-25" dirty="0">
                          <a:latin typeface="LM Roman 5"/>
                          <a:cs typeface="LM Roman 5"/>
                        </a:rPr>
                        <a:t>1</a:t>
                      </a:r>
                      <a:endParaRPr sz="500">
                        <a:latin typeface="LM Roman 5"/>
                        <a:cs typeface="LM Roman 5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5" dirty="0">
                          <a:latin typeface="LM Roman 6"/>
                          <a:cs typeface="LM Roman 6"/>
                        </a:rPr>
                        <a:t>0.2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5" dirty="0">
                          <a:latin typeface="LM Roman 6"/>
                          <a:cs typeface="LM Roman 6"/>
                        </a:rPr>
                        <a:t>0.8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4" name="object 44"/>
          <p:cNvSpPr/>
          <p:nvPr/>
        </p:nvSpPr>
        <p:spPr>
          <a:xfrm>
            <a:off x="1245641" y="2255665"/>
            <a:ext cx="998219" cy="579755"/>
          </a:xfrm>
          <a:custGeom>
            <a:avLst/>
            <a:gdLst/>
            <a:ahLst/>
            <a:cxnLst/>
            <a:rect l="l" t="t" r="r" b="b"/>
            <a:pathLst>
              <a:path w="998219" h="579755">
                <a:moveTo>
                  <a:pt x="544055" y="47496"/>
                </a:moveTo>
                <a:lnTo>
                  <a:pt x="499059" y="0"/>
                </a:lnTo>
                <a:lnTo>
                  <a:pt x="454063" y="47496"/>
                </a:lnTo>
                <a:lnTo>
                  <a:pt x="0" y="47496"/>
                </a:lnTo>
                <a:lnTo>
                  <a:pt x="0" y="579321"/>
                </a:lnTo>
                <a:lnTo>
                  <a:pt x="998118" y="579321"/>
                </a:lnTo>
                <a:lnTo>
                  <a:pt x="998118" y="47496"/>
                </a:lnTo>
                <a:lnTo>
                  <a:pt x="544055" y="4749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5" name="object 45"/>
          <p:cNvGraphicFramePr>
            <a:graphicFrameLocks noGrp="1"/>
          </p:cNvGraphicFramePr>
          <p:nvPr/>
        </p:nvGraphicFramePr>
        <p:xfrm>
          <a:off x="1291805" y="2349334"/>
          <a:ext cx="901699" cy="4337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270"/>
                <a:gridCol w="323214"/>
                <a:gridCol w="323215"/>
              </a:tblGrid>
              <a:tr h="1212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sz="900" i="1" spc="-37" baseline="-23148" dirty="0">
                          <a:latin typeface="Georgia"/>
                          <a:cs typeface="Georgia"/>
                        </a:rPr>
                        <a:t>l</a:t>
                      </a:r>
                      <a:r>
                        <a:rPr sz="500" spc="-25" dirty="0">
                          <a:latin typeface="LM Roman 5"/>
                          <a:cs typeface="LM Roman 5"/>
                        </a:rPr>
                        <a:t>0</a:t>
                      </a:r>
                      <a:endParaRPr sz="500">
                        <a:latin typeface="LM Roman 5"/>
                        <a:cs typeface="LM Roman 5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sz="900" i="1" spc="-37" baseline="-23148" dirty="0">
                          <a:latin typeface="Georgia"/>
                          <a:cs typeface="Georgia"/>
                        </a:rPr>
                        <a:t>l</a:t>
                      </a:r>
                      <a:r>
                        <a:rPr sz="500" spc="-25" dirty="0">
                          <a:latin typeface="LM Roman 5"/>
                          <a:cs typeface="LM Roman 5"/>
                        </a:rPr>
                        <a:t>1</a:t>
                      </a:r>
                      <a:endParaRPr sz="500">
                        <a:latin typeface="LM Roman 5"/>
                        <a:cs typeface="LM Roman 5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139">
                <a:tc>
                  <a:txBody>
                    <a:bodyPr/>
                    <a:lstStyle/>
                    <a:p>
                      <a:pPr algn="ctr">
                        <a:lnSpc>
                          <a:spcPts val="459"/>
                        </a:lnSpc>
                      </a:pPr>
                      <a:r>
                        <a:rPr sz="900" i="1" spc="-37" baseline="-23148" dirty="0">
                          <a:latin typeface="Georgia"/>
                          <a:cs typeface="Georgia"/>
                        </a:rPr>
                        <a:t>g</a:t>
                      </a:r>
                      <a:r>
                        <a:rPr sz="500" spc="-25" dirty="0">
                          <a:latin typeface="LM Roman 5"/>
                          <a:cs typeface="LM Roman 5"/>
                        </a:rPr>
                        <a:t>1</a:t>
                      </a:r>
                      <a:endParaRPr sz="500">
                        <a:latin typeface="LM Roman 5"/>
                        <a:cs typeface="LM Roman 5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5" dirty="0">
                          <a:latin typeface="LM Roman 6"/>
                          <a:cs typeface="LM Roman 6"/>
                        </a:rPr>
                        <a:t>0.1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5" dirty="0">
                          <a:latin typeface="LM Roman 6"/>
                          <a:cs typeface="LM Roman 6"/>
                        </a:rPr>
                        <a:t>0.9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139">
                <a:tc>
                  <a:txBody>
                    <a:bodyPr/>
                    <a:lstStyle/>
                    <a:p>
                      <a:pPr algn="ctr">
                        <a:lnSpc>
                          <a:spcPts val="459"/>
                        </a:lnSpc>
                      </a:pPr>
                      <a:r>
                        <a:rPr sz="900" i="1" spc="-37" baseline="-23148" dirty="0">
                          <a:latin typeface="Georgia"/>
                          <a:cs typeface="Georgia"/>
                        </a:rPr>
                        <a:t>g</a:t>
                      </a:r>
                      <a:r>
                        <a:rPr sz="500" spc="-25" dirty="0">
                          <a:latin typeface="LM Roman 5"/>
                          <a:cs typeface="LM Roman 5"/>
                        </a:rPr>
                        <a:t>2</a:t>
                      </a:r>
                      <a:endParaRPr sz="500">
                        <a:latin typeface="LM Roman 5"/>
                        <a:cs typeface="LM Roman 5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5" dirty="0">
                          <a:latin typeface="LM Roman 6"/>
                          <a:cs typeface="LM Roman 6"/>
                        </a:rPr>
                        <a:t>0.4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5" dirty="0">
                          <a:latin typeface="LM Roman 6"/>
                          <a:cs typeface="LM Roman 6"/>
                        </a:rPr>
                        <a:t>0.6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139">
                <a:tc>
                  <a:txBody>
                    <a:bodyPr/>
                    <a:lstStyle/>
                    <a:p>
                      <a:pPr algn="ctr">
                        <a:lnSpc>
                          <a:spcPts val="459"/>
                        </a:lnSpc>
                      </a:pPr>
                      <a:r>
                        <a:rPr sz="900" i="1" spc="-37" baseline="-23148" dirty="0">
                          <a:latin typeface="Georgia"/>
                          <a:cs typeface="Georgia"/>
                        </a:rPr>
                        <a:t>g</a:t>
                      </a:r>
                      <a:r>
                        <a:rPr sz="500" spc="-25" dirty="0">
                          <a:latin typeface="LM Roman 5"/>
                          <a:cs typeface="LM Roman 5"/>
                        </a:rPr>
                        <a:t>3</a:t>
                      </a:r>
                      <a:endParaRPr sz="500">
                        <a:latin typeface="LM Roman 5"/>
                        <a:cs typeface="LM Roman 5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0" dirty="0">
                          <a:latin typeface="LM Roman 6"/>
                          <a:cs typeface="LM Roman 6"/>
                        </a:rPr>
                        <a:t>0.99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0" dirty="0">
                          <a:latin typeface="LM Roman 6"/>
                          <a:cs typeface="LM Roman 6"/>
                        </a:rPr>
                        <a:t>0.01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2987306" y="4634"/>
            <a:ext cx="12573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Causal</a:t>
            </a:r>
            <a:r>
              <a:rPr spc="-45" dirty="0"/>
              <a:t> </a:t>
            </a:r>
            <a:r>
              <a:rPr spc="-10" dirty="0"/>
              <a:t>Reasoning</a:t>
            </a:r>
          </a:p>
        </p:txBody>
      </p:sp>
      <p:pic>
        <p:nvPicPr>
          <p:cNvPr id="47" name="object 4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44583" y="300151"/>
            <a:ext cx="63233" cy="63233"/>
          </a:xfrm>
          <a:prstGeom prst="rect">
            <a:avLst/>
          </a:prstGeom>
        </p:spPr>
      </p:pic>
      <p:sp>
        <p:nvSpPr>
          <p:cNvPr id="48" name="object 48"/>
          <p:cNvSpPr txBox="1"/>
          <p:nvPr/>
        </p:nvSpPr>
        <p:spPr>
          <a:xfrm>
            <a:off x="3251695" y="214666"/>
            <a:ext cx="2294255" cy="13004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 marR="17780" algn="just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LM Roman 10"/>
                <a:cs typeface="LM Roman 10"/>
              </a:rPr>
              <a:t>Now</a:t>
            </a:r>
            <a:r>
              <a:rPr sz="1100" spc="-1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what</a:t>
            </a:r>
            <a:r>
              <a:rPr sz="1100" spc="-1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if</a:t>
            </a:r>
            <a:r>
              <a:rPr sz="1100" spc="-1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we</a:t>
            </a:r>
            <a:r>
              <a:rPr sz="1100" spc="-1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start</a:t>
            </a:r>
            <a:r>
              <a:rPr sz="1100" spc="-1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adding</a:t>
            </a:r>
            <a:r>
              <a:rPr sz="1100" spc="-1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inform- </a:t>
            </a:r>
            <a:r>
              <a:rPr sz="1100" dirty="0">
                <a:latin typeface="LM Roman 10"/>
                <a:cs typeface="LM Roman 10"/>
              </a:rPr>
              <a:t>ation</a:t>
            </a:r>
            <a:r>
              <a:rPr sz="1100" spc="-6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about</a:t>
            </a:r>
            <a:r>
              <a:rPr sz="1100" spc="-6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the</a:t>
            </a:r>
            <a:r>
              <a:rPr sz="1100" spc="-6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factors</a:t>
            </a:r>
            <a:r>
              <a:rPr sz="1100" spc="-6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that</a:t>
            </a:r>
            <a:r>
              <a:rPr sz="1100" spc="-6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could</a:t>
            </a:r>
            <a:r>
              <a:rPr sz="1100" spc="-60" dirty="0">
                <a:latin typeface="LM Roman 10"/>
                <a:cs typeface="LM Roman 10"/>
              </a:rPr>
              <a:t> </a:t>
            </a:r>
            <a:r>
              <a:rPr sz="1100" spc="-25" dirty="0">
                <a:latin typeface="LM Roman 10"/>
                <a:cs typeface="LM Roman 10"/>
              </a:rPr>
              <a:t>in- </a:t>
            </a:r>
            <a:r>
              <a:rPr sz="1100" dirty="0">
                <a:latin typeface="LM Roman 10"/>
                <a:cs typeface="LM Roman 10"/>
              </a:rPr>
              <a:t>fluence</a:t>
            </a:r>
            <a:r>
              <a:rPr sz="1100" spc="-75" dirty="0">
                <a:latin typeface="LM Roman 10"/>
                <a:cs typeface="LM Roman 10"/>
              </a:rPr>
              <a:t> </a:t>
            </a:r>
            <a:r>
              <a:rPr sz="1100" i="1" spc="-25" dirty="0">
                <a:latin typeface="Georgia"/>
                <a:cs typeface="Georgia"/>
              </a:rPr>
              <a:t>l</a:t>
            </a:r>
            <a:r>
              <a:rPr sz="1200" spc="-37" baseline="27777" dirty="0">
                <a:latin typeface="LM Roman 8"/>
                <a:cs typeface="LM Roman 8"/>
              </a:rPr>
              <a:t>1</a:t>
            </a:r>
            <a:endParaRPr sz="1200" baseline="27777">
              <a:latin typeface="LM Roman 8"/>
              <a:cs typeface="LM Roman 8"/>
            </a:endParaRPr>
          </a:p>
          <a:p>
            <a:pPr marL="25400" marR="17780" algn="just">
              <a:lnSpc>
                <a:spcPct val="102600"/>
              </a:lnSpc>
              <a:spcBef>
                <a:spcPts val="300"/>
              </a:spcBef>
            </a:pPr>
            <a:r>
              <a:rPr sz="1100" spc="-10" dirty="0">
                <a:latin typeface="LM Roman 10"/>
                <a:cs typeface="LM Roman 10"/>
              </a:rPr>
              <a:t>What</a:t>
            </a:r>
            <a:r>
              <a:rPr sz="1100" spc="-7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if</a:t>
            </a:r>
            <a:r>
              <a:rPr sz="1100" spc="-6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someone</a:t>
            </a:r>
            <a:r>
              <a:rPr sz="1100" spc="-7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reveals</a:t>
            </a:r>
            <a:r>
              <a:rPr sz="1100" spc="-6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that</a:t>
            </a:r>
            <a:r>
              <a:rPr sz="1100" spc="-6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the</a:t>
            </a:r>
            <a:r>
              <a:rPr sz="1100" spc="-70" dirty="0">
                <a:latin typeface="LM Roman 10"/>
                <a:cs typeface="LM Roman 10"/>
              </a:rPr>
              <a:t> </a:t>
            </a:r>
            <a:r>
              <a:rPr sz="1100" spc="-20" dirty="0">
                <a:latin typeface="LM Roman 10"/>
                <a:cs typeface="LM Roman 10"/>
              </a:rPr>
              <a:t>stu- </a:t>
            </a:r>
            <a:r>
              <a:rPr sz="1100" dirty="0">
                <a:latin typeface="LM Roman 10"/>
                <a:cs typeface="LM Roman 10"/>
              </a:rPr>
              <a:t>dent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is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not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intelligent?</a:t>
            </a:r>
            <a:endParaRPr sz="1100">
              <a:latin typeface="LM Roman 10"/>
              <a:cs typeface="LM Roman 10"/>
            </a:endParaRPr>
          </a:p>
          <a:p>
            <a:pPr marL="25400" marR="17780" algn="just">
              <a:lnSpc>
                <a:spcPct val="102699"/>
              </a:lnSpc>
              <a:spcBef>
                <a:spcPts val="300"/>
              </a:spcBef>
            </a:pPr>
            <a:r>
              <a:rPr sz="1100" dirty="0">
                <a:latin typeface="LM Roman 10"/>
                <a:cs typeface="LM Roman 10"/>
              </a:rPr>
              <a:t>Intelligence</a:t>
            </a:r>
            <a:r>
              <a:rPr sz="1100" spc="5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will</a:t>
            </a:r>
            <a:r>
              <a:rPr sz="1100" spc="6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affect</a:t>
            </a:r>
            <a:r>
              <a:rPr sz="1100" spc="6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the</a:t>
            </a:r>
            <a:r>
              <a:rPr sz="1100" spc="6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score</a:t>
            </a:r>
            <a:r>
              <a:rPr sz="1100" spc="60" dirty="0">
                <a:latin typeface="LM Roman 10"/>
                <a:cs typeface="LM Roman 10"/>
              </a:rPr>
              <a:t> </a:t>
            </a:r>
            <a:r>
              <a:rPr sz="1100" spc="-25" dirty="0">
                <a:latin typeface="LM Roman 10"/>
                <a:cs typeface="LM Roman 10"/>
              </a:rPr>
              <a:t>and </a:t>
            </a:r>
            <a:r>
              <a:rPr sz="1100" dirty="0">
                <a:latin typeface="LM Roman 10"/>
                <a:cs typeface="LM Roman 10"/>
              </a:rPr>
              <a:t>hence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the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grade</a:t>
            </a:r>
            <a:endParaRPr sz="1100">
              <a:latin typeface="LM Roman 10"/>
              <a:cs typeface="LM Roman 10"/>
            </a:endParaRPr>
          </a:p>
        </p:txBody>
      </p:sp>
      <p:pic>
        <p:nvPicPr>
          <p:cNvPr id="49" name="object 4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144583" y="854328"/>
            <a:ext cx="63233" cy="63233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144583" y="1236433"/>
            <a:ext cx="63233" cy="63233"/>
          </a:xfrm>
          <a:prstGeom prst="rect">
            <a:avLst/>
          </a:prstGeom>
        </p:spPr>
      </p:pic>
      <p:grpSp>
        <p:nvGrpSpPr>
          <p:cNvPr id="51" name="object 51"/>
          <p:cNvGrpSpPr/>
          <p:nvPr/>
        </p:nvGrpSpPr>
        <p:grpSpPr>
          <a:xfrm>
            <a:off x="0" y="3121507"/>
            <a:ext cx="5760085" cy="118745"/>
            <a:chOff x="0" y="3121507"/>
            <a:chExt cx="5760085" cy="118745"/>
          </a:xfrm>
        </p:grpSpPr>
        <p:sp>
          <p:nvSpPr>
            <p:cNvPr id="52" name="object 52"/>
            <p:cNvSpPr/>
            <p:nvPr/>
          </p:nvSpPr>
          <p:spPr>
            <a:xfrm>
              <a:off x="0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880004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10" dirty="0"/>
              <a:t>31</a:t>
            </a:fld>
            <a:r>
              <a:rPr spc="-10" dirty="0"/>
              <a:t>/86</a:t>
            </a:r>
          </a:p>
        </p:txBody>
      </p:sp>
      <p:sp>
        <p:nvSpPr>
          <p:cNvPr id="55" name="object 5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Mitesh</a:t>
            </a:r>
            <a:r>
              <a:rPr spc="-10" dirty="0"/>
              <a:t> </a:t>
            </a:r>
            <a:r>
              <a:rPr dirty="0"/>
              <a:t>M.</a:t>
            </a:r>
            <a:r>
              <a:rPr spc="-10" dirty="0"/>
              <a:t> Khapra</a:t>
            </a:r>
          </a:p>
        </p:txBody>
      </p:sp>
      <p:sp>
        <p:nvSpPr>
          <p:cNvPr id="56" name="object 5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CS7015</a:t>
            </a:r>
            <a:r>
              <a:rPr spc="-10" dirty="0"/>
              <a:t> </a:t>
            </a:r>
            <a:r>
              <a:rPr dirty="0"/>
              <a:t>(Deep</a:t>
            </a:r>
            <a:r>
              <a:rPr spc="-5" dirty="0"/>
              <a:t> </a:t>
            </a:r>
            <a:r>
              <a:rPr dirty="0"/>
              <a:t>Learning)</a:t>
            </a:r>
            <a:r>
              <a:rPr spc="-5" dirty="0"/>
              <a:t> </a:t>
            </a:r>
            <a:r>
              <a:rPr dirty="0"/>
              <a:t>:</a:t>
            </a:r>
            <a:r>
              <a:rPr spc="75" dirty="0"/>
              <a:t> </a:t>
            </a:r>
            <a:r>
              <a:rPr dirty="0"/>
              <a:t>Lecture</a:t>
            </a:r>
            <a:r>
              <a:rPr spc="-5" dirty="0"/>
              <a:t> </a:t>
            </a:r>
            <a:r>
              <a:rPr spc="-2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0118" y="297502"/>
            <a:ext cx="1974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latin typeface="LM Roman 6"/>
                <a:cs typeface="LM Roman 6"/>
              </a:rPr>
              <a:t>1</a:t>
            </a:r>
            <a:r>
              <a:rPr sz="600" spc="370" dirty="0">
                <a:latin typeface="LM Roman 6"/>
                <a:cs typeface="LM Roman 6"/>
              </a:rPr>
              <a:t> </a:t>
            </a:r>
            <a:r>
              <a:rPr sz="600" spc="-50" dirty="0">
                <a:latin typeface="LM Roman 6"/>
                <a:cs typeface="LM Roman 6"/>
              </a:rPr>
              <a:t>0</a:t>
            </a:r>
            <a:endParaRPr sz="600">
              <a:latin typeface="LM Roman 6"/>
              <a:cs typeface="LM Roman 6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6801" y="314243"/>
            <a:ext cx="54610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i="1" dirty="0">
                <a:latin typeface="Georgia"/>
                <a:cs typeface="Georgia"/>
              </a:rPr>
              <a:t>P</a:t>
            </a:r>
            <a:r>
              <a:rPr sz="900" i="1" spc="-85" dirty="0">
                <a:latin typeface="Georgia"/>
                <a:cs typeface="Georgia"/>
              </a:rPr>
              <a:t> </a:t>
            </a:r>
            <a:r>
              <a:rPr sz="900" dirty="0">
                <a:latin typeface="LM Roman 9"/>
                <a:cs typeface="LM Roman 9"/>
              </a:rPr>
              <a:t>(</a:t>
            </a:r>
            <a:r>
              <a:rPr sz="900" i="1" dirty="0">
                <a:latin typeface="Georgia"/>
                <a:cs typeface="Georgia"/>
              </a:rPr>
              <a:t>l</a:t>
            </a:r>
            <a:r>
              <a:rPr sz="900" i="1" spc="235" dirty="0">
                <a:latin typeface="Georgia"/>
                <a:cs typeface="Georgia"/>
              </a:rPr>
              <a:t> </a:t>
            </a:r>
            <a:r>
              <a:rPr sz="900" i="1" dirty="0">
                <a:latin typeface="FreeFarsi"/>
                <a:cs typeface="FreeFarsi"/>
              </a:rPr>
              <a:t>|</a:t>
            </a:r>
            <a:r>
              <a:rPr sz="900" i="1" dirty="0">
                <a:latin typeface="Georgia"/>
                <a:cs typeface="Georgia"/>
              </a:rPr>
              <a:t>i</a:t>
            </a:r>
            <a:r>
              <a:rPr sz="900" i="1" spc="220" dirty="0">
                <a:latin typeface="Georgia"/>
                <a:cs typeface="Georgia"/>
              </a:rPr>
              <a:t> </a:t>
            </a:r>
            <a:r>
              <a:rPr sz="900" dirty="0">
                <a:latin typeface="LM Roman 9"/>
                <a:cs typeface="LM Roman 9"/>
              </a:rPr>
              <a:t>)</a:t>
            </a:r>
            <a:r>
              <a:rPr sz="900" spc="-40" dirty="0">
                <a:latin typeface="LM Roman 9"/>
                <a:cs typeface="LM Roman 9"/>
              </a:rPr>
              <a:t> </a:t>
            </a:r>
            <a:r>
              <a:rPr sz="900" spc="-50" dirty="0">
                <a:latin typeface="LM Roman 9"/>
                <a:cs typeface="LM Roman 9"/>
              </a:rPr>
              <a:t>=</a:t>
            </a:r>
            <a:endParaRPr sz="900">
              <a:latin typeface="LM Roman 9"/>
              <a:cs typeface="LM Roman 9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9447" y="240469"/>
            <a:ext cx="492759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b="0" i="1" dirty="0">
                <a:latin typeface="Georgia"/>
                <a:cs typeface="Georgia"/>
              </a:rPr>
              <a:t>P</a:t>
            </a:r>
            <a:r>
              <a:rPr sz="900" b="0" i="1" spc="-40" dirty="0">
                <a:latin typeface="Georgia"/>
                <a:cs typeface="Georgia"/>
              </a:rPr>
              <a:t> </a:t>
            </a:r>
            <a:r>
              <a:rPr sz="900" b="0" dirty="0">
                <a:latin typeface="LM Roman 9"/>
                <a:cs typeface="LM Roman 9"/>
              </a:rPr>
              <a:t>(</a:t>
            </a:r>
            <a:r>
              <a:rPr sz="900" b="0" i="1" dirty="0">
                <a:latin typeface="Georgia"/>
                <a:cs typeface="Georgia"/>
              </a:rPr>
              <a:t>l</a:t>
            </a:r>
            <a:r>
              <a:rPr sz="900" b="0" baseline="37037" dirty="0">
                <a:latin typeface="LM Roman 6"/>
                <a:cs typeface="LM Roman 6"/>
              </a:rPr>
              <a:t>1</a:t>
            </a:r>
            <a:r>
              <a:rPr sz="900" b="0" i="1" dirty="0">
                <a:latin typeface="Georgia"/>
                <a:cs typeface="Georgia"/>
              </a:rPr>
              <a:t>,</a:t>
            </a:r>
            <a:r>
              <a:rPr sz="900" b="0" i="1" spc="-5" dirty="0">
                <a:latin typeface="Georgia"/>
                <a:cs typeface="Georgia"/>
              </a:rPr>
              <a:t> </a:t>
            </a:r>
            <a:r>
              <a:rPr sz="900" b="0" i="1" spc="-25" dirty="0">
                <a:latin typeface="Georgia"/>
                <a:cs typeface="Georgia"/>
              </a:rPr>
              <a:t>i</a:t>
            </a:r>
            <a:r>
              <a:rPr sz="900" b="0" spc="-37" baseline="37037" dirty="0">
                <a:latin typeface="LM Roman 6"/>
                <a:cs typeface="LM Roman 6"/>
              </a:rPr>
              <a:t>0</a:t>
            </a:r>
            <a:r>
              <a:rPr sz="900" b="0" spc="-25" dirty="0">
                <a:latin typeface="LM Roman 9"/>
                <a:cs typeface="LM Roman 9"/>
              </a:rPr>
              <a:t>)</a:t>
            </a:r>
            <a:endParaRPr sz="900">
              <a:latin typeface="LM Roman 9"/>
              <a:cs typeface="LM Roman 9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47547" y="412343"/>
            <a:ext cx="416559" cy="0"/>
          </a:xfrm>
          <a:custGeom>
            <a:avLst/>
            <a:gdLst/>
            <a:ahLst/>
            <a:cxnLst/>
            <a:rect l="l" t="t" r="r" b="b"/>
            <a:pathLst>
              <a:path w="416559">
                <a:moveTo>
                  <a:pt x="0" y="0"/>
                </a:moveTo>
                <a:lnTo>
                  <a:pt x="416318" y="0"/>
                </a:lnTo>
              </a:path>
            </a:pathLst>
          </a:custGeom>
          <a:ln w="4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80224" y="391472"/>
            <a:ext cx="626110" cy="2527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894"/>
              </a:lnSpc>
              <a:spcBef>
                <a:spcPts val="95"/>
              </a:spcBef>
            </a:pPr>
            <a:r>
              <a:rPr sz="900" i="1" dirty="0">
                <a:latin typeface="Georgia"/>
                <a:cs typeface="Georgia"/>
              </a:rPr>
              <a:t>P</a:t>
            </a:r>
            <a:r>
              <a:rPr sz="900" i="1" spc="-60" dirty="0">
                <a:latin typeface="Georgia"/>
                <a:cs typeface="Georgia"/>
              </a:rPr>
              <a:t> </a:t>
            </a:r>
            <a:r>
              <a:rPr sz="900" spc="-20" dirty="0">
                <a:latin typeface="LM Roman 9"/>
                <a:cs typeface="LM Roman 9"/>
              </a:rPr>
              <a:t>(</a:t>
            </a:r>
            <a:r>
              <a:rPr sz="900" i="1" spc="-20" dirty="0">
                <a:latin typeface="Georgia"/>
                <a:cs typeface="Georgia"/>
              </a:rPr>
              <a:t>i</a:t>
            </a:r>
            <a:r>
              <a:rPr sz="900" spc="-30" baseline="23148" dirty="0">
                <a:latin typeface="LM Roman 6"/>
                <a:cs typeface="LM Roman 6"/>
              </a:rPr>
              <a:t>0</a:t>
            </a:r>
            <a:r>
              <a:rPr sz="900" spc="-20" dirty="0">
                <a:latin typeface="LM Roman 9"/>
                <a:cs typeface="LM Roman 9"/>
              </a:rPr>
              <a:t>)</a:t>
            </a:r>
            <a:endParaRPr sz="900">
              <a:latin typeface="LM Roman 9"/>
              <a:cs typeface="LM Roman 9"/>
            </a:endParaRPr>
          </a:p>
          <a:p>
            <a:pPr marL="47625">
              <a:lnSpc>
                <a:spcPts val="894"/>
              </a:lnSpc>
              <a:tabLst>
                <a:tab pos="418465" algn="l"/>
              </a:tabLst>
            </a:pPr>
            <a:r>
              <a:rPr sz="900" spc="715" dirty="0">
                <a:latin typeface="Arial"/>
                <a:cs typeface="Arial"/>
              </a:rPr>
              <a:t>Σ</a:t>
            </a:r>
            <a:r>
              <a:rPr sz="900" dirty="0">
                <a:latin typeface="Arial"/>
                <a:cs typeface="Arial"/>
              </a:rPr>
              <a:t>	</a:t>
            </a:r>
            <a:r>
              <a:rPr sz="900" spc="715" dirty="0">
                <a:latin typeface="Arial"/>
                <a:cs typeface="Arial"/>
              </a:rPr>
              <a:t>Σ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1894" y="590113"/>
            <a:ext cx="61658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i="1" dirty="0">
                <a:latin typeface="Georgia"/>
                <a:cs typeface="Georgia"/>
              </a:rPr>
              <a:t>P</a:t>
            </a:r>
            <a:r>
              <a:rPr sz="900" i="1" spc="-45" dirty="0">
                <a:latin typeface="Georgia"/>
                <a:cs typeface="Georgia"/>
              </a:rPr>
              <a:t> </a:t>
            </a:r>
            <a:r>
              <a:rPr sz="900" dirty="0">
                <a:latin typeface="LM Roman 9"/>
                <a:cs typeface="LM Roman 9"/>
              </a:rPr>
              <a:t>(</a:t>
            </a:r>
            <a:r>
              <a:rPr sz="900" i="1" dirty="0">
                <a:latin typeface="Georgia"/>
                <a:cs typeface="Georgia"/>
              </a:rPr>
              <a:t>l</a:t>
            </a:r>
            <a:r>
              <a:rPr sz="900" baseline="41666" dirty="0">
                <a:latin typeface="LM Roman 6"/>
                <a:cs typeface="LM Roman 6"/>
              </a:rPr>
              <a:t>1</a:t>
            </a:r>
            <a:r>
              <a:rPr sz="900" i="1" dirty="0">
                <a:latin typeface="Georgia"/>
                <a:cs typeface="Georgia"/>
              </a:rPr>
              <a:t>,</a:t>
            </a:r>
            <a:r>
              <a:rPr sz="900" i="1" spc="-10" dirty="0">
                <a:latin typeface="Georgia"/>
                <a:cs typeface="Georgia"/>
              </a:rPr>
              <a:t> </a:t>
            </a:r>
            <a:r>
              <a:rPr sz="900" i="1" dirty="0">
                <a:latin typeface="Georgia"/>
                <a:cs typeface="Georgia"/>
              </a:rPr>
              <a:t>i</a:t>
            </a:r>
            <a:r>
              <a:rPr sz="900" baseline="41666" dirty="0">
                <a:latin typeface="LM Roman 6"/>
                <a:cs typeface="LM Roman 6"/>
              </a:rPr>
              <a:t>0</a:t>
            </a:r>
            <a:r>
              <a:rPr sz="900" dirty="0">
                <a:latin typeface="LM Roman 9"/>
                <a:cs typeface="LM Roman 9"/>
              </a:rPr>
              <a:t>)</a:t>
            </a:r>
            <a:r>
              <a:rPr sz="900" spc="45" dirty="0">
                <a:latin typeface="LM Roman 9"/>
                <a:cs typeface="LM Roman 9"/>
              </a:rPr>
              <a:t> </a:t>
            </a:r>
            <a:r>
              <a:rPr sz="900" spc="-50" dirty="0">
                <a:latin typeface="LM Roman 9"/>
                <a:cs typeface="LM Roman 9"/>
              </a:rPr>
              <a:t>=</a:t>
            </a:r>
            <a:endParaRPr sz="900">
              <a:latin typeface="LM Roman 9"/>
              <a:cs typeface="LM Roman 9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9670" y="766615"/>
            <a:ext cx="12750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20" dirty="0">
                <a:latin typeface="Georgia"/>
                <a:cs typeface="Georgia"/>
              </a:rPr>
              <a:t>D</a:t>
            </a:r>
            <a:r>
              <a:rPr sz="600" i="1" spc="20" dirty="0">
                <a:latin typeface="DejaVu Serif"/>
                <a:cs typeface="DejaVu Serif"/>
              </a:rPr>
              <a:t>∈{</a:t>
            </a:r>
            <a:r>
              <a:rPr sz="600" spc="20" dirty="0">
                <a:latin typeface="LM Roman 6"/>
                <a:cs typeface="LM Roman 6"/>
              </a:rPr>
              <a:t>0</a:t>
            </a:r>
            <a:r>
              <a:rPr sz="600" i="1" spc="20" dirty="0">
                <a:latin typeface="Georgia"/>
                <a:cs typeface="Georgia"/>
              </a:rPr>
              <a:t>,</a:t>
            </a:r>
            <a:r>
              <a:rPr sz="600" spc="20" dirty="0">
                <a:latin typeface="LM Roman 6"/>
                <a:cs typeface="LM Roman 6"/>
              </a:rPr>
              <a:t>1</a:t>
            </a:r>
            <a:r>
              <a:rPr sz="600" i="1" spc="20" dirty="0">
                <a:latin typeface="DejaVu Serif"/>
                <a:cs typeface="DejaVu Serif"/>
              </a:rPr>
              <a:t>}</a:t>
            </a:r>
            <a:r>
              <a:rPr sz="600" i="1" spc="55" dirty="0">
                <a:latin typeface="DejaVu Serif"/>
                <a:cs typeface="DejaVu Serif"/>
              </a:rPr>
              <a:t> </a:t>
            </a:r>
            <a:r>
              <a:rPr sz="600" i="1" spc="20" dirty="0">
                <a:latin typeface="Georgia"/>
                <a:cs typeface="Georgia"/>
              </a:rPr>
              <a:t>S</a:t>
            </a:r>
            <a:r>
              <a:rPr sz="600" i="1" spc="20" dirty="0">
                <a:latin typeface="DejaVu Serif"/>
                <a:cs typeface="DejaVu Serif"/>
              </a:rPr>
              <a:t>∈{</a:t>
            </a:r>
            <a:r>
              <a:rPr sz="600" spc="20" dirty="0">
                <a:latin typeface="LM Roman 6"/>
                <a:cs typeface="LM Roman 6"/>
              </a:rPr>
              <a:t>0</a:t>
            </a:r>
            <a:r>
              <a:rPr sz="600" i="1" spc="20" dirty="0">
                <a:latin typeface="Georgia"/>
                <a:cs typeface="Georgia"/>
              </a:rPr>
              <a:t>,</a:t>
            </a:r>
            <a:r>
              <a:rPr sz="600" spc="20" dirty="0">
                <a:latin typeface="LM Roman 6"/>
                <a:cs typeface="LM Roman 6"/>
              </a:rPr>
              <a:t>1</a:t>
            </a:r>
            <a:r>
              <a:rPr sz="600" i="1" spc="20" dirty="0">
                <a:latin typeface="DejaVu Serif"/>
                <a:cs typeface="DejaVu Serif"/>
              </a:rPr>
              <a:t>}</a:t>
            </a:r>
            <a:r>
              <a:rPr sz="600" i="1" spc="60" dirty="0">
                <a:latin typeface="DejaVu Serif"/>
                <a:cs typeface="DejaVu Serif"/>
              </a:rPr>
              <a:t> </a:t>
            </a:r>
            <a:r>
              <a:rPr sz="600" i="1" spc="75" dirty="0">
                <a:latin typeface="Georgia"/>
                <a:cs typeface="Georgia"/>
              </a:rPr>
              <a:t>G</a:t>
            </a:r>
            <a:r>
              <a:rPr sz="600" i="1" spc="75" dirty="0">
                <a:latin typeface="DejaVu Serif"/>
                <a:cs typeface="DejaVu Serif"/>
              </a:rPr>
              <a:t>∈{</a:t>
            </a:r>
            <a:r>
              <a:rPr sz="600" i="1" spc="75" dirty="0">
                <a:latin typeface="Georgia"/>
                <a:cs typeface="Georgia"/>
              </a:rPr>
              <a:t>A,B,C</a:t>
            </a:r>
            <a:r>
              <a:rPr sz="600" i="1" spc="75" dirty="0">
                <a:latin typeface="DejaVu Serif"/>
                <a:cs typeface="DejaVu Serif"/>
              </a:rPr>
              <a:t>}</a:t>
            </a:r>
            <a:endParaRPr sz="600">
              <a:latin typeface="DejaVu Serif"/>
              <a:cs typeface="DejaVu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30958" y="481934"/>
            <a:ext cx="19494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715" dirty="0">
                <a:latin typeface="Arial"/>
                <a:cs typeface="Arial"/>
              </a:rPr>
              <a:t>Σ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62949" y="590113"/>
            <a:ext cx="91186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i="1" dirty="0">
                <a:latin typeface="Georgia"/>
                <a:cs typeface="Georgia"/>
              </a:rPr>
              <a:t>P</a:t>
            </a:r>
            <a:r>
              <a:rPr sz="900" i="1" spc="-40" dirty="0">
                <a:latin typeface="Georgia"/>
                <a:cs typeface="Georgia"/>
              </a:rPr>
              <a:t> </a:t>
            </a:r>
            <a:r>
              <a:rPr sz="900" dirty="0">
                <a:latin typeface="LM Roman 9"/>
                <a:cs typeface="LM Roman 9"/>
              </a:rPr>
              <a:t>(</a:t>
            </a:r>
            <a:r>
              <a:rPr sz="900" i="1" dirty="0">
                <a:latin typeface="Georgia"/>
                <a:cs typeface="Georgia"/>
              </a:rPr>
              <a:t>i</a:t>
            </a:r>
            <a:r>
              <a:rPr sz="900" baseline="41666" dirty="0">
                <a:latin typeface="LM Roman 6"/>
                <a:cs typeface="LM Roman 6"/>
              </a:rPr>
              <a:t>0</a:t>
            </a:r>
            <a:r>
              <a:rPr sz="900" i="1" dirty="0">
                <a:latin typeface="Georgia"/>
                <a:cs typeface="Georgia"/>
              </a:rPr>
              <a:t>,</a:t>
            </a:r>
            <a:r>
              <a:rPr sz="900" i="1" spc="-5" dirty="0">
                <a:latin typeface="Georgia"/>
                <a:cs typeface="Georgia"/>
              </a:rPr>
              <a:t> </a:t>
            </a:r>
            <a:r>
              <a:rPr sz="900" i="1" spc="60" dirty="0">
                <a:latin typeface="Georgia"/>
                <a:cs typeface="Georgia"/>
              </a:rPr>
              <a:t>D,</a:t>
            </a:r>
            <a:r>
              <a:rPr sz="900" i="1" dirty="0">
                <a:latin typeface="Georgia"/>
                <a:cs typeface="Georgia"/>
              </a:rPr>
              <a:t> G,</a:t>
            </a:r>
            <a:r>
              <a:rPr sz="900" i="1" spc="-5" dirty="0">
                <a:latin typeface="Georgia"/>
                <a:cs typeface="Georgia"/>
              </a:rPr>
              <a:t> </a:t>
            </a:r>
            <a:r>
              <a:rPr sz="900" i="1" dirty="0">
                <a:latin typeface="Georgia"/>
                <a:cs typeface="Georgia"/>
              </a:rPr>
              <a:t>S, </a:t>
            </a:r>
            <a:r>
              <a:rPr sz="900" i="1" spc="-25" dirty="0">
                <a:latin typeface="Georgia"/>
                <a:cs typeface="Georgia"/>
              </a:rPr>
              <a:t>l</a:t>
            </a:r>
            <a:r>
              <a:rPr sz="900" spc="-37" baseline="41666" dirty="0">
                <a:latin typeface="LM Roman 6"/>
                <a:cs typeface="LM Roman 6"/>
              </a:rPr>
              <a:t>1</a:t>
            </a:r>
            <a:r>
              <a:rPr sz="900" spc="-25" dirty="0">
                <a:latin typeface="LM Roman 9"/>
                <a:cs typeface="LM Roman 9"/>
              </a:rPr>
              <a:t>)</a:t>
            </a:r>
            <a:endParaRPr sz="900">
              <a:latin typeface="LM Roman 9"/>
              <a:cs typeface="LM Roman 9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6137" y="930473"/>
            <a:ext cx="116839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0" dirty="0">
                <a:latin typeface="LM Roman 9"/>
                <a:cs typeface="LM Roman 9"/>
              </a:rPr>
              <a:t>=</a:t>
            </a:r>
            <a:endParaRPr sz="900">
              <a:latin typeface="LM Roman 9"/>
              <a:cs typeface="LM Roman 9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9670" y="822294"/>
            <a:ext cx="385445" cy="401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900" spc="715" dirty="0">
                <a:latin typeface="Arial"/>
                <a:cs typeface="Arial"/>
              </a:rPr>
              <a:t>Σ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9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600" i="1" spc="-10" dirty="0">
                <a:latin typeface="Georgia"/>
                <a:cs typeface="Georgia"/>
              </a:rPr>
              <a:t>D</a:t>
            </a:r>
            <a:r>
              <a:rPr sz="600" i="1" spc="-10" dirty="0">
                <a:latin typeface="DejaVu Serif"/>
                <a:cs typeface="DejaVu Serif"/>
              </a:rPr>
              <a:t>∈{</a:t>
            </a:r>
            <a:r>
              <a:rPr sz="600" spc="-10" dirty="0">
                <a:latin typeface="LM Roman 6"/>
                <a:cs typeface="LM Roman 6"/>
              </a:rPr>
              <a:t>0</a:t>
            </a:r>
            <a:r>
              <a:rPr sz="600" i="1" spc="-10" dirty="0">
                <a:latin typeface="Georgia"/>
                <a:cs typeface="Georgia"/>
              </a:rPr>
              <a:t>,</a:t>
            </a:r>
            <a:r>
              <a:rPr sz="600" spc="-10" dirty="0">
                <a:latin typeface="LM Roman 6"/>
                <a:cs typeface="LM Roman 6"/>
              </a:rPr>
              <a:t>1</a:t>
            </a:r>
            <a:r>
              <a:rPr sz="600" i="1" spc="-10" dirty="0">
                <a:latin typeface="DejaVu Serif"/>
                <a:cs typeface="DejaVu Serif"/>
              </a:rPr>
              <a:t>}</a:t>
            </a:r>
            <a:endParaRPr sz="600">
              <a:latin typeface="DejaVu Serif"/>
              <a:cs typeface="DejaVu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99286" y="930473"/>
            <a:ext cx="30734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i="1" dirty="0">
                <a:latin typeface="Georgia"/>
                <a:cs typeface="Georgia"/>
              </a:rPr>
              <a:t>P</a:t>
            </a:r>
            <a:r>
              <a:rPr sz="900" i="1" spc="-60" dirty="0">
                <a:latin typeface="Georgia"/>
                <a:cs typeface="Georgia"/>
              </a:rPr>
              <a:t> </a:t>
            </a:r>
            <a:r>
              <a:rPr sz="900" spc="-25" dirty="0">
                <a:latin typeface="LM Roman 9"/>
                <a:cs typeface="LM Roman 9"/>
              </a:rPr>
              <a:t>(</a:t>
            </a:r>
            <a:r>
              <a:rPr sz="900" i="1" spc="-25" dirty="0">
                <a:latin typeface="Georgia"/>
                <a:cs typeface="Georgia"/>
              </a:rPr>
              <a:t>D</a:t>
            </a:r>
            <a:r>
              <a:rPr sz="900" spc="-25" dirty="0">
                <a:latin typeface="LM Roman 9"/>
                <a:cs typeface="LM Roman 9"/>
              </a:rPr>
              <a:t>)</a:t>
            </a:r>
            <a:endParaRPr sz="900">
              <a:latin typeface="LM Roman 9"/>
              <a:cs typeface="LM Roman 9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00555" y="822294"/>
            <a:ext cx="368935" cy="401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900" spc="715" dirty="0">
                <a:latin typeface="Arial"/>
                <a:cs typeface="Arial"/>
              </a:rPr>
              <a:t>Σ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9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600" i="1" spc="-10" dirty="0">
                <a:latin typeface="Georgia"/>
                <a:cs typeface="Georgia"/>
              </a:rPr>
              <a:t>S</a:t>
            </a:r>
            <a:r>
              <a:rPr sz="600" i="1" spc="-10" dirty="0">
                <a:latin typeface="DejaVu Serif"/>
                <a:cs typeface="DejaVu Serif"/>
              </a:rPr>
              <a:t>∈{</a:t>
            </a:r>
            <a:r>
              <a:rPr sz="600" spc="-10" dirty="0">
                <a:latin typeface="LM Roman 6"/>
                <a:cs typeface="LM Roman 6"/>
              </a:rPr>
              <a:t>0</a:t>
            </a:r>
            <a:r>
              <a:rPr sz="600" i="1" spc="-10" dirty="0">
                <a:latin typeface="Georgia"/>
                <a:cs typeface="Georgia"/>
              </a:rPr>
              <a:t>,</a:t>
            </a:r>
            <a:r>
              <a:rPr sz="600" spc="-10" dirty="0">
                <a:latin typeface="LM Roman 6"/>
                <a:cs typeface="LM Roman 6"/>
              </a:rPr>
              <a:t>1</a:t>
            </a:r>
            <a:r>
              <a:rPr sz="600" i="1" spc="-10" dirty="0">
                <a:latin typeface="DejaVu Serif"/>
                <a:cs typeface="DejaVu Serif"/>
              </a:rPr>
              <a:t>}</a:t>
            </a:r>
            <a:endParaRPr sz="600">
              <a:latin typeface="DejaVu Serif"/>
              <a:cs typeface="DejaVu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38007" y="930473"/>
            <a:ext cx="46164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i="1" dirty="0">
                <a:latin typeface="Georgia"/>
                <a:cs typeface="Georgia"/>
              </a:rPr>
              <a:t>P</a:t>
            </a:r>
            <a:r>
              <a:rPr sz="900" i="1" spc="-60" dirty="0">
                <a:latin typeface="Georgia"/>
                <a:cs typeface="Georgia"/>
              </a:rPr>
              <a:t> </a:t>
            </a:r>
            <a:r>
              <a:rPr sz="900" spc="-10" dirty="0">
                <a:latin typeface="LM Roman 9"/>
                <a:cs typeface="LM Roman 9"/>
              </a:rPr>
              <a:t>(</a:t>
            </a:r>
            <a:r>
              <a:rPr sz="900" i="1" spc="-10" dirty="0">
                <a:latin typeface="Georgia"/>
                <a:cs typeface="Georgia"/>
              </a:rPr>
              <a:t>S</a:t>
            </a:r>
            <a:r>
              <a:rPr sz="900" i="1" spc="-10" dirty="0">
                <a:latin typeface="FreeFarsi"/>
                <a:cs typeface="FreeFarsi"/>
              </a:rPr>
              <a:t>|</a:t>
            </a:r>
            <a:r>
              <a:rPr sz="900" i="1" spc="-10" dirty="0">
                <a:latin typeface="Georgia"/>
                <a:cs typeface="Georgia"/>
              </a:rPr>
              <a:t>i</a:t>
            </a:r>
            <a:r>
              <a:rPr sz="900" spc="-15" baseline="41666" dirty="0">
                <a:latin typeface="LM Roman 6"/>
                <a:cs typeface="LM Roman 6"/>
              </a:rPr>
              <a:t>0</a:t>
            </a:r>
            <a:r>
              <a:rPr sz="900" spc="-10" dirty="0">
                <a:latin typeface="LM Roman 9"/>
                <a:cs typeface="LM Roman 9"/>
              </a:rPr>
              <a:t>)</a:t>
            </a:r>
            <a:endParaRPr sz="900">
              <a:latin typeface="LM Roman 9"/>
              <a:cs typeface="LM Roman 9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68169" y="822294"/>
            <a:ext cx="532130" cy="401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900" spc="715" dirty="0">
                <a:latin typeface="Arial"/>
                <a:cs typeface="Arial"/>
              </a:rPr>
              <a:t>Σ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9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600" i="1" spc="75" dirty="0">
                <a:latin typeface="Georgia"/>
                <a:cs typeface="Georgia"/>
              </a:rPr>
              <a:t>G</a:t>
            </a:r>
            <a:r>
              <a:rPr sz="600" i="1" spc="75" dirty="0">
                <a:latin typeface="DejaVu Serif"/>
                <a:cs typeface="DejaVu Serif"/>
              </a:rPr>
              <a:t>∈{</a:t>
            </a:r>
            <a:r>
              <a:rPr sz="600" i="1" spc="75" dirty="0">
                <a:latin typeface="Georgia"/>
                <a:cs typeface="Georgia"/>
              </a:rPr>
              <a:t>A,B,C</a:t>
            </a:r>
            <a:r>
              <a:rPr sz="600" i="1" spc="75" dirty="0">
                <a:latin typeface="DejaVu Serif"/>
                <a:cs typeface="DejaVu Serif"/>
              </a:rPr>
              <a:t>}</a:t>
            </a:r>
            <a:endParaRPr sz="600">
              <a:latin typeface="DejaVu Serif"/>
              <a:cs typeface="DejaVu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68980" y="930473"/>
            <a:ext cx="102298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i="1" spc="10" dirty="0">
                <a:solidFill>
                  <a:srgbClr val="FF0000"/>
                </a:solidFill>
                <a:latin typeface="Georgia"/>
                <a:cs typeface="Georgia"/>
              </a:rPr>
              <a:t>P</a:t>
            </a:r>
            <a:r>
              <a:rPr sz="900" i="1" spc="-2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900" spc="10" dirty="0">
                <a:solidFill>
                  <a:srgbClr val="FF0000"/>
                </a:solidFill>
                <a:latin typeface="LM Roman 9"/>
                <a:cs typeface="LM Roman 9"/>
              </a:rPr>
              <a:t>(</a:t>
            </a:r>
            <a:r>
              <a:rPr sz="900" i="1" spc="10" dirty="0">
                <a:solidFill>
                  <a:srgbClr val="FF0000"/>
                </a:solidFill>
                <a:latin typeface="Georgia"/>
                <a:cs typeface="Georgia"/>
              </a:rPr>
              <a:t>G</a:t>
            </a:r>
            <a:r>
              <a:rPr sz="900" i="1" spc="10" dirty="0">
                <a:solidFill>
                  <a:srgbClr val="FF0000"/>
                </a:solidFill>
                <a:latin typeface="FreeFarsi"/>
                <a:cs typeface="FreeFarsi"/>
              </a:rPr>
              <a:t>|</a:t>
            </a:r>
            <a:r>
              <a:rPr sz="900" i="1" spc="10" dirty="0">
                <a:solidFill>
                  <a:srgbClr val="FF0000"/>
                </a:solidFill>
                <a:latin typeface="Georgia"/>
                <a:cs typeface="Georgia"/>
              </a:rPr>
              <a:t>D,</a:t>
            </a:r>
            <a:r>
              <a:rPr sz="900" i="1" spc="2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900" i="1" spc="10" dirty="0">
                <a:solidFill>
                  <a:srgbClr val="FF0000"/>
                </a:solidFill>
                <a:latin typeface="Georgia"/>
                <a:cs typeface="Georgia"/>
              </a:rPr>
              <a:t>i</a:t>
            </a:r>
            <a:r>
              <a:rPr sz="900" spc="15" baseline="41666" dirty="0">
                <a:solidFill>
                  <a:srgbClr val="FF0000"/>
                </a:solidFill>
                <a:latin typeface="LM Roman 6"/>
                <a:cs typeface="LM Roman 6"/>
              </a:rPr>
              <a:t>0</a:t>
            </a:r>
            <a:r>
              <a:rPr sz="900" spc="10" dirty="0">
                <a:solidFill>
                  <a:srgbClr val="FF0000"/>
                </a:solidFill>
                <a:latin typeface="LM Roman 9"/>
                <a:cs typeface="LM Roman 9"/>
              </a:rPr>
              <a:t>)</a:t>
            </a:r>
            <a:r>
              <a:rPr sz="900" i="1" spc="10" dirty="0">
                <a:solidFill>
                  <a:srgbClr val="FF0000"/>
                </a:solidFill>
                <a:latin typeface="Georgia"/>
                <a:cs typeface="Georgia"/>
              </a:rPr>
              <a:t>P</a:t>
            </a:r>
            <a:r>
              <a:rPr sz="900" i="1" spc="-1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900" spc="-10" dirty="0">
                <a:solidFill>
                  <a:srgbClr val="FF0000"/>
                </a:solidFill>
                <a:latin typeface="LM Roman 9"/>
                <a:cs typeface="LM Roman 9"/>
              </a:rPr>
              <a:t>(</a:t>
            </a:r>
            <a:r>
              <a:rPr sz="900" i="1" spc="-10" dirty="0">
                <a:solidFill>
                  <a:srgbClr val="FF0000"/>
                </a:solidFill>
                <a:latin typeface="Georgia"/>
                <a:cs typeface="Georgia"/>
              </a:rPr>
              <a:t>l</a:t>
            </a:r>
            <a:r>
              <a:rPr sz="900" spc="-15" baseline="41666" dirty="0">
                <a:solidFill>
                  <a:srgbClr val="FF0000"/>
                </a:solidFill>
                <a:latin typeface="LM Roman 6"/>
                <a:cs typeface="LM Roman 6"/>
              </a:rPr>
              <a:t>1</a:t>
            </a:r>
            <a:r>
              <a:rPr sz="900" i="1" spc="-10" dirty="0">
                <a:solidFill>
                  <a:srgbClr val="FF0000"/>
                </a:solidFill>
                <a:latin typeface="FreeFarsi"/>
                <a:cs typeface="FreeFarsi"/>
              </a:rPr>
              <a:t>|</a:t>
            </a:r>
            <a:r>
              <a:rPr sz="900" i="1" spc="-10" dirty="0">
                <a:solidFill>
                  <a:srgbClr val="FF0000"/>
                </a:solidFill>
                <a:latin typeface="Georgia"/>
                <a:cs typeface="Georgia"/>
              </a:rPr>
              <a:t>G</a:t>
            </a:r>
            <a:r>
              <a:rPr sz="900" spc="-10" dirty="0">
                <a:solidFill>
                  <a:srgbClr val="FF0000"/>
                </a:solidFill>
                <a:latin typeface="LM Roman 9"/>
                <a:cs typeface="LM Roman 9"/>
              </a:rPr>
              <a:t>)</a:t>
            </a:r>
            <a:endParaRPr sz="900">
              <a:latin typeface="LM Roman 9"/>
              <a:cs typeface="LM Roman 9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96137" y="1270820"/>
            <a:ext cx="116839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0" dirty="0">
                <a:latin typeface="LM Roman 9"/>
                <a:cs typeface="LM Roman 9"/>
              </a:rPr>
              <a:t>=</a:t>
            </a:r>
            <a:endParaRPr sz="900">
              <a:latin typeface="LM Roman 9"/>
              <a:cs typeface="LM Roman 9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15199" y="1162641"/>
            <a:ext cx="19494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715" dirty="0">
                <a:latin typeface="Arial"/>
                <a:cs typeface="Arial"/>
              </a:rPr>
              <a:t>Σ</a:t>
            </a:r>
            <a:endParaRPr sz="9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99286" y="1270820"/>
            <a:ext cx="30734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i="1" dirty="0">
                <a:latin typeface="Georgia"/>
                <a:cs typeface="Georgia"/>
              </a:rPr>
              <a:t>P</a:t>
            </a:r>
            <a:r>
              <a:rPr sz="900" i="1" spc="-60" dirty="0">
                <a:latin typeface="Georgia"/>
                <a:cs typeface="Georgia"/>
              </a:rPr>
              <a:t> </a:t>
            </a:r>
            <a:r>
              <a:rPr sz="900" spc="-25" dirty="0">
                <a:latin typeface="LM Roman 9"/>
                <a:cs typeface="LM Roman 9"/>
              </a:rPr>
              <a:t>(</a:t>
            </a:r>
            <a:r>
              <a:rPr sz="900" i="1" spc="-25" dirty="0">
                <a:latin typeface="Georgia"/>
                <a:cs typeface="Georgia"/>
              </a:rPr>
              <a:t>D</a:t>
            </a:r>
            <a:r>
              <a:rPr sz="900" spc="-25" dirty="0">
                <a:latin typeface="LM Roman 9"/>
                <a:cs typeface="LM Roman 9"/>
              </a:rPr>
              <a:t>)</a:t>
            </a:r>
            <a:endParaRPr sz="900">
              <a:latin typeface="LM Roman 9"/>
              <a:cs typeface="LM Roman 9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00555" y="1162641"/>
            <a:ext cx="368935" cy="401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900" spc="715" dirty="0">
                <a:latin typeface="Arial"/>
                <a:cs typeface="Arial"/>
              </a:rPr>
              <a:t>Σ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9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600" i="1" spc="-10" dirty="0">
                <a:latin typeface="Georgia"/>
                <a:cs typeface="Georgia"/>
              </a:rPr>
              <a:t>S</a:t>
            </a:r>
            <a:r>
              <a:rPr sz="600" i="1" spc="-10" dirty="0">
                <a:latin typeface="DejaVu Serif"/>
                <a:cs typeface="DejaVu Serif"/>
              </a:rPr>
              <a:t>∈{</a:t>
            </a:r>
            <a:r>
              <a:rPr sz="600" spc="-10" dirty="0">
                <a:latin typeface="LM Roman 6"/>
                <a:cs typeface="LM Roman 6"/>
              </a:rPr>
              <a:t>0</a:t>
            </a:r>
            <a:r>
              <a:rPr sz="600" i="1" spc="-10" dirty="0">
                <a:latin typeface="Georgia"/>
                <a:cs typeface="Georgia"/>
              </a:rPr>
              <a:t>,</a:t>
            </a:r>
            <a:r>
              <a:rPr sz="600" spc="-10" dirty="0">
                <a:latin typeface="LM Roman 6"/>
                <a:cs typeface="LM Roman 6"/>
              </a:rPr>
              <a:t>1</a:t>
            </a:r>
            <a:r>
              <a:rPr sz="600" i="1" spc="-10" dirty="0">
                <a:latin typeface="DejaVu Serif"/>
                <a:cs typeface="DejaVu Serif"/>
              </a:rPr>
              <a:t>}</a:t>
            </a:r>
            <a:endParaRPr sz="600">
              <a:latin typeface="DejaVu Serif"/>
              <a:cs typeface="DejaVu Serif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38007" y="1270820"/>
            <a:ext cx="46164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i="1" dirty="0">
                <a:latin typeface="Georgia"/>
                <a:cs typeface="Georgia"/>
              </a:rPr>
              <a:t>P</a:t>
            </a:r>
            <a:r>
              <a:rPr sz="900" i="1" spc="-60" dirty="0">
                <a:latin typeface="Georgia"/>
                <a:cs typeface="Georgia"/>
              </a:rPr>
              <a:t> </a:t>
            </a:r>
            <a:r>
              <a:rPr sz="900" spc="-10" dirty="0">
                <a:latin typeface="LM Roman 9"/>
                <a:cs typeface="LM Roman 9"/>
              </a:rPr>
              <a:t>(</a:t>
            </a:r>
            <a:r>
              <a:rPr sz="900" i="1" spc="-10" dirty="0">
                <a:latin typeface="Georgia"/>
                <a:cs typeface="Georgia"/>
              </a:rPr>
              <a:t>S</a:t>
            </a:r>
            <a:r>
              <a:rPr sz="900" i="1" spc="-10" dirty="0">
                <a:latin typeface="FreeFarsi"/>
                <a:cs typeface="FreeFarsi"/>
              </a:rPr>
              <a:t>|</a:t>
            </a:r>
            <a:r>
              <a:rPr sz="900" i="1" spc="-10" dirty="0">
                <a:latin typeface="Georgia"/>
                <a:cs typeface="Georgia"/>
              </a:rPr>
              <a:t>i</a:t>
            </a:r>
            <a:r>
              <a:rPr sz="900" spc="-15" baseline="41666" dirty="0">
                <a:latin typeface="LM Roman 6"/>
                <a:cs typeface="LM Roman 6"/>
              </a:rPr>
              <a:t>0</a:t>
            </a:r>
            <a:r>
              <a:rPr sz="900" spc="-10" dirty="0">
                <a:latin typeface="LM Roman 9"/>
                <a:cs typeface="LM Roman 9"/>
              </a:rPr>
              <a:t>)</a:t>
            </a:r>
            <a:endParaRPr sz="900">
              <a:latin typeface="LM Roman 9"/>
              <a:cs typeface="LM Roman 9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368169" y="1162641"/>
            <a:ext cx="532130" cy="401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900" spc="715" dirty="0">
                <a:latin typeface="Arial"/>
                <a:cs typeface="Arial"/>
              </a:rPr>
              <a:t>Σ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9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600" i="1" spc="75" dirty="0">
                <a:latin typeface="Georgia"/>
                <a:cs typeface="Georgia"/>
              </a:rPr>
              <a:t>G</a:t>
            </a:r>
            <a:r>
              <a:rPr sz="600" i="1" spc="75" dirty="0">
                <a:latin typeface="DejaVu Serif"/>
                <a:cs typeface="DejaVu Serif"/>
              </a:rPr>
              <a:t>∈{</a:t>
            </a:r>
            <a:r>
              <a:rPr sz="600" i="1" spc="75" dirty="0">
                <a:latin typeface="Georgia"/>
                <a:cs typeface="Georgia"/>
              </a:rPr>
              <a:t>A,B,C</a:t>
            </a:r>
            <a:r>
              <a:rPr sz="600" i="1" spc="75" dirty="0">
                <a:latin typeface="DejaVu Serif"/>
                <a:cs typeface="DejaVu Serif"/>
              </a:rPr>
              <a:t>}</a:t>
            </a:r>
            <a:endParaRPr sz="600">
              <a:latin typeface="DejaVu Serif"/>
              <a:cs typeface="DejaVu Serif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68980" y="1270820"/>
            <a:ext cx="258445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FF0000"/>
                </a:solidFill>
                <a:latin typeface="LM Roman 9"/>
                <a:cs typeface="LM Roman 9"/>
              </a:rPr>
              <a:t>0</a:t>
            </a:r>
            <a:r>
              <a:rPr sz="900" i="1" dirty="0">
                <a:solidFill>
                  <a:srgbClr val="FF0000"/>
                </a:solidFill>
                <a:latin typeface="Georgia"/>
                <a:cs typeface="Georgia"/>
              </a:rPr>
              <a:t>.</a:t>
            </a:r>
            <a:r>
              <a:rPr sz="900" dirty="0">
                <a:solidFill>
                  <a:srgbClr val="FF0000"/>
                </a:solidFill>
                <a:latin typeface="LM Roman 9"/>
                <a:cs typeface="LM Roman 9"/>
              </a:rPr>
              <a:t>9</a:t>
            </a:r>
            <a:r>
              <a:rPr sz="900" i="1" dirty="0">
                <a:solidFill>
                  <a:srgbClr val="FF0000"/>
                </a:solidFill>
                <a:latin typeface="Georgia"/>
                <a:cs typeface="Georgia"/>
              </a:rPr>
              <a:t>P</a:t>
            </a:r>
            <a:r>
              <a:rPr sz="900" i="1" spc="-4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900" dirty="0">
                <a:solidFill>
                  <a:srgbClr val="FF0000"/>
                </a:solidFill>
                <a:latin typeface="LM Roman 9"/>
                <a:cs typeface="LM Roman 9"/>
              </a:rPr>
              <a:t>(</a:t>
            </a:r>
            <a:r>
              <a:rPr sz="900" i="1" dirty="0">
                <a:solidFill>
                  <a:srgbClr val="FF0000"/>
                </a:solidFill>
                <a:latin typeface="Georgia"/>
                <a:cs typeface="Georgia"/>
              </a:rPr>
              <a:t>g</a:t>
            </a:r>
            <a:r>
              <a:rPr sz="900" baseline="41666" dirty="0">
                <a:solidFill>
                  <a:srgbClr val="FF0000"/>
                </a:solidFill>
                <a:latin typeface="LM Roman 6"/>
                <a:cs typeface="LM Roman 6"/>
              </a:rPr>
              <a:t>1</a:t>
            </a:r>
            <a:r>
              <a:rPr sz="900" i="1" dirty="0">
                <a:solidFill>
                  <a:srgbClr val="FF0000"/>
                </a:solidFill>
                <a:latin typeface="FreeFarsi"/>
                <a:cs typeface="FreeFarsi"/>
              </a:rPr>
              <a:t>|</a:t>
            </a:r>
            <a:r>
              <a:rPr sz="900" i="1" dirty="0">
                <a:solidFill>
                  <a:srgbClr val="FF0000"/>
                </a:solidFill>
                <a:latin typeface="Georgia"/>
                <a:cs typeface="Georgia"/>
              </a:rPr>
              <a:t>D,</a:t>
            </a:r>
            <a:r>
              <a:rPr sz="900" i="1" spc="-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900" i="1" dirty="0">
                <a:solidFill>
                  <a:srgbClr val="FF0000"/>
                </a:solidFill>
                <a:latin typeface="Georgia"/>
                <a:cs typeface="Georgia"/>
              </a:rPr>
              <a:t>i</a:t>
            </a:r>
            <a:r>
              <a:rPr sz="900" baseline="41666" dirty="0">
                <a:solidFill>
                  <a:srgbClr val="FF0000"/>
                </a:solidFill>
                <a:latin typeface="LM Roman 6"/>
                <a:cs typeface="LM Roman 6"/>
              </a:rPr>
              <a:t>0</a:t>
            </a:r>
            <a:r>
              <a:rPr sz="900" dirty="0">
                <a:solidFill>
                  <a:srgbClr val="FF0000"/>
                </a:solidFill>
                <a:latin typeface="LM Roman 9"/>
                <a:cs typeface="LM Roman 9"/>
              </a:rPr>
              <a:t>)</a:t>
            </a:r>
            <a:r>
              <a:rPr sz="900" spc="-20" dirty="0">
                <a:solidFill>
                  <a:srgbClr val="FF0000"/>
                </a:solidFill>
                <a:latin typeface="LM Roman 9"/>
                <a:cs typeface="LM Roman 9"/>
              </a:rPr>
              <a:t> +</a:t>
            </a:r>
            <a:r>
              <a:rPr sz="900" spc="-25" dirty="0">
                <a:solidFill>
                  <a:srgbClr val="FF0000"/>
                </a:solidFill>
                <a:latin typeface="LM Roman 9"/>
                <a:cs typeface="LM Roman 9"/>
              </a:rPr>
              <a:t> </a:t>
            </a:r>
            <a:r>
              <a:rPr sz="900" dirty="0">
                <a:solidFill>
                  <a:srgbClr val="FF0000"/>
                </a:solidFill>
                <a:latin typeface="LM Roman 9"/>
                <a:cs typeface="LM Roman 9"/>
              </a:rPr>
              <a:t>0</a:t>
            </a:r>
            <a:r>
              <a:rPr sz="900" i="1" dirty="0">
                <a:solidFill>
                  <a:srgbClr val="FF0000"/>
                </a:solidFill>
                <a:latin typeface="Georgia"/>
                <a:cs typeface="Georgia"/>
              </a:rPr>
              <a:t>.</a:t>
            </a:r>
            <a:r>
              <a:rPr sz="900" dirty="0">
                <a:solidFill>
                  <a:srgbClr val="FF0000"/>
                </a:solidFill>
                <a:latin typeface="LM Roman 9"/>
                <a:cs typeface="LM Roman 9"/>
              </a:rPr>
              <a:t>6</a:t>
            </a:r>
            <a:r>
              <a:rPr sz="900" i="1" dirty="0">
                <a:solidFill>
                  <a:srgbClr val="FF0000"/>
                </a:solidFill>
                <a:latin typeface="Georgia"/>
                <a:cs typeface="Georgia"/>
              </a:rPr>
              <a:t>P</a:t>
            </a:r>
            <a:r>
              <a:rPr sz="900" i="1" spc="-4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900" dirty="0">
                <a:solidFill>
                  <a:srgbClr val="FF0000"/>
                </a:solidFill>
                <a:latin typeface="LM Roman 9"/>
                <a:cs typeface="LM Roman 9"/>
              </a:rPr>
              <a:t>(</a:t>
            </a:r>
            <a:r>
              <a:rPr sz="900" i="1" dirty="0">
                <a:solidFill>
                  <a:srgbClr val="FF0000"/>
                </a:solidFill>
                <a:latin typeface="Georgia"/>
                <a:cs typeface="Georgia"/>
              </a:rPr>
              <a:t>g</a:t>
            </a:r>
            <a:r>
              <a:rPr sz="900" baseline="41666" dirty="0">
                <a:solidFill>
                  <a:srgbClr val="FF0000"/>
                </a:solidFill>
                <a:latin typeface="LM Roman 6"/>
                <a:cs typeface="LM Roman 6"/>
              </a:rPr>
              <a:t>2</a:t>
            </a:r>
            <a:r>
              <a:rPr sz="900" i="1" dirty="0">
                <a:solidFill>
                  <a:srgbClr val="FF0000"/>
                </a:solidFill>
                <a:latin typeface="FreeFarsi"/>
                <a:cs typeface="FreeFarsi"/>
              </a:rPr>
              <a:t>|</a:t>
            </a:r>
            <a:r>
              <a:rPr sz="900" i="1" dirty="0">
                <a:solidFill>
                  <a:srgbClr val="FF0000"/>
                </a:solidFill>
                <a:latin typeface="Georgia"/>
                <a:cs typeface="Georgia"/>
              </a:rPr>
              <a:t>D,</a:t>
            </a:r>
            <a:r>
              <a:rPr sz="900" i="1" spc="-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900" i="1" dirty="0">
                <a:solidFill>
                  <a:srgbClr val="FF0000"/>
                </a:solidFill>
                <a:latin typeface="Georgia"/>
                <a:cs typeface="Georgia"/>
              </a:rPr>
              <a:t>i</a:t>
            </a:r>
            <a:r>
              <a:rPr sz="900" baseline="41666" dirty="0">
                <a:solidFill>
                  <a:srgbClr val="FF0000"/>
                </a:solidFill>
                <a:latin typeface="LM Roman 6"/>
                <a:cs typeface="LM Roman 6"/>
              </a:rPr>
              <a:t>0</a:t>
            </a:r>
            <a:r>
              <a:rPr sz="900" dirty="0">
                <a:solidFill>
                  <a:srgbClr val="FF0000"/>
                </a:solidFill>
                <a:latin typeface="LM Roman 9"/>
                <a:cs typeface="LM Roman 9"/>
              </a:rPr>
              <a:t>)</a:t>
            </a:r>
            <a:r>
              <a:rPr sz="900" spc="-20" dirty="0">
                <a:solidFill>
                  <a:srgbClr val="FF0000"/>
                </a:solidFill>
                <a:latin typeface="LM Roman 9"/>
                <a:cs typeface="LM Roman 9"/>
              </a:rPr>
              <a:t> +</a:t>
            </a:r>
            <a:r>
              <a:rPr sz="900" spc="-25" dirty="0">
                <a:solidFill>
                  <a:srgbClr val="FF0000"/>
                </a:solidFill>
                <a:latin typeface="LM Roman 9"/>
                <a:cs typeface="LM Roman 9"/>
              </a:rPr>
              <a:t> </a:t>
            </a:r>
            <a:r>
              <a:rPr sz="900" dirty="0">
                <a:solidFill>
                  <a:srgbClr val="FF0000"/>
                </a:solidFill>
                <a:latin typeface="LM Roman 9"/>
                <a:cs typeface="LM Roman 9"/>
              </a:rPr>
              <a:t>0</a:t>
            </a:r>
            <a:r>
              <a:rPr sz="900" i="1" dirty="0">
                <a:solidFill>
                  <a:srgbClr val="FF0000"/>
                </a:solidFill>
                <a:latin typeface="Georgia"/>
                <a:cs typeface="Georgia"/>
              </a:rPr>
              <a:t>.</a:t>
            </a:r>
            <a:r>
              <a:rPr sz="900" dirty="0">
                <a:solidFill>
                  <a:srgbClr val="FF0000"/>
                </a:solidFill>
                <a:latin typeface="LM Roman 9"/>
                <a:cs typeface="LM Roman 9"/>
              </a:rPr>
              <a:t>01</a:t>
            </a:r>
            <a:r>
              <a:rPr sz="900" i="1" dirty="0">
                <a:solidFill>
                  <a:srgbClr val="FF0000"/>
                </a:solidFill>
                <a:latin typeface="Georgia"/>
                <a:cs typeface="Georgia"/>
              </a:rPr>
              <a:t>P</a:t>
            </a:r>
            <a:r>
              <a:rPr sz="900" i="1" spc="-4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900" dirty="0">
                <a:solidFill>
                  <a:srgbClr val="FF0000"/>
                </a:solidFill>
                <a:latin typeface="LM Roman 9"/>
                <a:cs typeface="LM Roman 9"/>
              </a:rPr>
              <a:t>(</a:t>
            </a:r>
            <a:r>
              <a:rPr sz="900" i="1" dirty="0">
                <a:solidFill>
                  <a:srgbClr val="FF0000"/>
                </a:solidFill>
                <a:latin typeface="Georgia"/>
                <a:cs typeface="Georgia"/>
              </a:rPr>
              <a:t>g</a:t>
            </a:r>
            <a:r>
              <a:rPr sz="900" baseline="41666" dirty="0">
                <a:solidFill>
                  <a:srgbClr val="FF0000"/>
                </a:solidFill>
                <a:latin typeface="LM Roman 6"/>
                <a:cs typeface="LM Roman 6"/>
              </a:rPr>
              <a:t>3</a:t>
            </a:r>
            <a:r>
              <a:rPr sz="900" i="1" dirty="0">
                <a:solidFill>
                  <a:srgbClr val="FF0000"/>
                </a:solidFill>
                <a:latin typeface="FreeFarsi"/>
                <a:cs typeface="FreeFarsi"/>
              </a:rPr>
              <a:t>|</a:t>
            </a:r>
            <a:r>
              <a:rPr sz="900" i="1" dirty="0">
                <a:solidFill>
                  <a:srgbClr val="FF0000"/>
                </a:solidFill>
                <a:latin typeface="Georgia"/>
                <a:cs typeface="Georgia"/>
              </a:rPr>
              <a:t>D,</a:t>
            </a:r>
            <a:r>
              <a:rPr sz="900" i="1" spc="-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900" i="1" spc="-25" dirty="0">
                <a:solidFill>
                  <a:srgbClr val="FF0000"/>
                </a:solidFill>
                <a:latin typeface="Georgia"/>
                <a:cs typeface="Georgia"/>
              </a:rPr>
              <a:t>i</a:t>
            </a:r>
            <a:r>
              <a:rPr sz="900" spc="-37" baseline="41666" dirty="0">
                <a:solidFill>
                  <a:srgbClr val="FF0000"/>
                </a:solidFill>
                <a:latin typeface="LM Roman 6"/>
                <a:cs typeface="LM Roman 6"/>
              </a:rPr>
              <a:t>0</a:t>
            </a:r>
            <a:r>
              <a:rPr sz="900" spc="-25" dirty="0">
                <a:solidFill>
                  <a:srgbClr val="FF0000"/>
                </a:solidFill>
                <a:latin typeface="LM Roman 9"/>
                <a:cs typeface="LM Roman 9"/>
              </a:rPr>
              <a:t>)</a:t>
            </a:r>
            <a:endParaRPr sz="900">
              <a:latin typeface="LM Roman 9"/>
              <a:cs typeface="LM Roman 9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42855" y="1819085"/>
            <a:ext cx="779145" cy="291465"/>
            <a:chOff x="542855" y="1819085"/>
            <a:chExt cx="779145" cy="291465"/>
          </a:xfrm>
        </p:grpSpPr>
        <p:sp>
          <p:nvSpPr>
            <p:cNvPr id="26" name="object 26"/>
            <p:cNvSpPr/>
            <p:nvPr/>
          </p:nvSpPr>
          <p:spPr>
            <a:xfrm>
              <a:off x="547935" y="1824165"/>
              <a:ext cx="281305" cy="281305"/>
            </a:xfrm>
            <a:custGeom>
              <a:avLst/>
              <a:gdLst/>
              <a:ahLst/>
              <a:cxnLst/>
              <a:rect l="l" t="t" r="r" b="b"/>
              <a:pathLst>
                <a:path w="281305" h="281305">
                  <a:moveTo>
                    <a:pt x="140604" y="0"/>
                  </a:moveTo>
                  <a:lnTo>
                    <a:pt x="96162" y="7168"/>
                  </a:lnTo>
                  <a:lnTo>
                    <a:pt x="57564" y="27128"/>
                  </a:lnTo>
                  <a:lnTo>
                    <a:pt x="27128" y="57564"/>
                  </a:lnTo>
                  <a:lnTo>
                    <a:pt x="7168" y="96162"/>
                  </a:lnTo>
                  <a:lnTo>
                    <a:pt x="0" y="140604"/>
                  </a:lnTo>
                  <a:lnTo>
                    <a:pt x="7168" y="185046"/>
                  </a:lnTo>
                  <a:lnTo>
                    <a:pt x="27128" y="223643"/>
                  </a:lnTo>
                  <a:lnTo>
                    <a:pt x="57564" y="254080"/>
                  </a:lnTo>
                  <a:lnTo>
                    <a:pt x="96162" y="274040"/>
                  </a:lnTo>
                  <a:lnTo>
                    <a:pt x="140604" y="281208"/>
                  </a:lnTo>
                  <a:lnTo>
                    <a:pt x="185046" y="274040"/>
                  </a:lnTo>
                  <a:lnTo>
                    <a:pt x="223643" y="254080"/>
                  </a:lnTo>
                  <a:lnTo>
                    <a:pt x="254080" y="223643"/>
                  </a:lnTo>
                  <a:lnTo>
                    <a:pt x="274040" y="185046"/>
                  </a:lnTo>
                  <a:lnTo>
                    <a:pt x="281208" y="140604"/>
                  </a:lnTo>
                  <a:lnTo>
                    <a:pt x="274040" y="96162"/>
                  </a:lnTo>
                  <a:lnTo>
                    <a:pt x="254080" y="57564"/>
                  </a:lnTo>
                  <a:lnTo>
                    <a:pt x="223643" y="27128"/>
                  </a:lnTo>
                  <a:lnTo>
                    <a:pt x="185046" y="7168"/>
                  </a:lnTo>
                  <a:lnTo>
                    <a:pt x="140604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47935" y="1824165"/>
              <a:ext cx="281305" cy="281305"/>
            </a:xfrm>
            <a:custGeom>
              <a:avLst/>
              <a:gdLst/>
              <a:ahLst/>
              <a:cxnLst/>
              <a:rect l="l" t="t" r="r" b="b"/>
              <a:pathLst>
                <a:path w="281305" h="281305">
                  <a:moveTo>
                    <a:pt x="281208" y="140604"/>
                  </a:moveTo>
                  <a:lnTo>
                    <a:pt x="274040" y="96162"/>
                  </a:lnTo>
                  <a:lnTo>
                    <a:pt x="254080" y="57564"/>
                  </a:lnTo>
                  <a:lnTo>
                    <a:pt x="223643" y="27128"/>
                  </a:lnTo>
                  <a:lnTo>
                    <a:pt x="185046" y="7168"/>
                  </a:lnTo>
                  <a:lnTo>
                    <a:pt x="140604" y="0"/>
                  </a:lnTo>
                  <a:lnTo>
                    <a:pt x="96162" y="7168"/>
                  </a:lnTo>
                  <a:lnTo>
                    <a:pt x="57564" y="27128"/>
                  </a:lnTo>
                  <a:lnTo>
                    <a:pt x="27128" y="57564"/>
                  </a:lnTo>
                  <a:lnTo>
                    <a:pt x="7168" y="96162"/>
                  </a:lnTo>
                  <a:lnTo>
                    <a:pt x="0" y="140604"/>
                  </a:lnTo>
                  <a:lnTo>
                    <a:pt x="7168" y="185046"/>
                  </a:lnTo>
                  <a:lnTo>
                    <a:pt x="27128" y="223643"/>
                  </a:lnTo>
                  <a:lnTo>
                    <a:pt x="57564" y="254080"/>
                  </a:lnTo>
                  <a:lnTo>
                    <a:pt x="96162" y="274040"/>
                  </a:lnTo>
                  <a:lnTo>
                    <a:pt x="140604" y="281208"/>
                  </a:lnTo>
                  <a:lnTo>
                    <a:pt x="185046" y="274040"/>
                  </a:lnTo>
                  <a:lnTo>
                    <a:pt x="223643" y="254080"/>
                  </a:lnTo>
                  <a:lnTo>
                    <a:pt x="254080" y="223643"/>
                  </a:lnTo>
                  <a:lnTo>
                    <a:pt x="274040" y="185046"/>
                  </a:lnTo>
                  <a:lnTo>
                    <a:pt x="281208" y="140604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8501" y="1840732"/>
              <a:ext cx="248081" cy="248074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068501" y="1840732"/>
              <a:ext cx="248285" cy="248285"/>
            </a:xfrm>
            <a:custGeom>
              <a:avLst/>
              <a:gdLst/>
              <a:ahLst/>
              <a:cxnLst/>
              <a:rect l="l" t="t" r="r" b="b"/>
              <a:pathLst>
                <a:path w="248284" h="248285">
                  <a:moveTo>
                    <a:pt x="248081" y="124037"/>
                  </a:moveTo>
                  <a:lnTo>
                    <a:pt x="238333" y="75755"/>
                  </a:lnTo>
                  <a:lnTo>
                    <a:pt x="211750" y="36329"/>
                  </a:lnTo>
                  <a:lnTo>
                    <a:pt x="172322" y="9747"/>
                  </a:lnTo>
                  <a:lnTo>
                    <a:pt x="124040" y="0"/>
                  </a:lnTo>
                  <a:lnTo>
                    <a:pt x="75759" y="9747"/>
                  </a:lnTo>
                  <a:lnTo>
                    <a:pt x="36331" y="36329"/>
                  </a:lnTo>
                  <a:lnTo>
                    <a:pt x="9748" y="75755"/>
                  </a:lnTo>
                  <a:lnTo>
                    <a:pt x="0" y="124037"/>
                  </a:lnTo>
                  <a:lnTo>
                    <a:pt x="9748" y="172318"/>
                  </a:lnTo>
                  <a:lnTo>
                    <a:pt x="36331" y="211745"/>
                  </a:lnTo>
                  <a:lnTo>
                    <a:pt x="75759" y="238326"/>
                  </a:lnTo>
                  <a:lnTo>
                    <a:pt x="124040" y="248074"/>
                  </a:lnTo>
                  <a:lnTo>
                    <a:pt x="172322" y="238326"/>
                  </a:lnTo>
                  <a:lnTo>
                    <a:pt x="211750" y="211745"/>
                  </a:lnTo>
                  <a:lnTo>
                    <a:pt x="238333" y="172318"/>
                  </a:lnTo>
                  <a:lnTo>
                    <a:pt x="248081" y="124037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28701" y="1409462"/>
            <a:ext cx="1014730" cy="64325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603250">
              <a:lnSpc>
                <a:spcPct val="100000"/>
              </a:lnSpc>
              <a:spcBef>
                <a:spcPts val="395"/>
              </a:spcBef>
            </a:pPr>
            <a:r>
              <a:rPr sz="600" i="1" spc="-10" dirty="0">
                <a:latin typeface="Georgia"/>
                <a:cs typeface="Georgia"/>
              </a:rPr>
              <a:t>D</a:t>
            </a:r>
            <a:r>
              <a:rPr sz="600" i="1" spc="-10" dirty="0">
                <a:latin typeface="DejaVu Serif"/>
                <a:cs typeface="DejaVu Serif"/>
              </a:rPr>
              <a:t>∈{</a:t>
            </a:r>
            <a:r>
              <a:rPr sz="600" spc="-10" dirty="0">
                <a:latin typeface="LM Roman 6"/>
                <a:cs typeface="LM Roman 6"/>
              </a:rPr>
              <a:t>0</a:t>
            </a:r>
            <a:r>
              <a:rPr sz="600" i="1" spc="-10" dirty="0">
                <a:latin typeface="Georgia"/>
                <a:cs typeface="Georgia"/>
              </a:rPr>
              <a:t>,</a:t>
            </a:r>
            <a:r>
              <a:rPr sz="600" spc="-10" dirty="0">
                <a:latin typeface="LM Roman 6"/>
                <a:cs typeface="LM Roman 6"/>
              </a:rPr>
              <a:t>1</a:t>
            </a:r>
            <a:r>
              <a:rPr sz="600" i="1" spc="-10" dirty="0">
                <a:latin typeface="DejaVu Serif"/>
                <a:cs typeface="DejaVu Serif"/>
              </a:rPr>
              <a:t>}</a:t>
            </a:r>
            <a:endParaRPr sz="600">
              <a:latin typeface="DejaVu Serif"/>
              <a:cs typeface="DejaVu Serif"/>
            </a:endParaRPr>
          </a:p>
          <a:p>
            <a:pPr marL="50800">
              <a:lnSpc>
                <a:spcPct val="100000"/>
              </a:lnSpc>
              <a:spcBef>
                <a:spcPts val="445"/>
              </a:spcBef>
            </a:pPr>
            <a:r>
              <a:rPr sz="900" i="1" dirty="0">
                <a:latin typeface="Georgia"/>
                <a:cs typeface="Georgia"/>
              </a:rPr>
              <a:t>P</a:t>
            </a:r>
            <a:r>
              <a:rPr sz="900" i="1" spc="-60" dirty="0">
                <a:latin typeface="Georgia"/>
                <a:cs typeface="Georgia"/>
              </a:rPr>
              <a:t> </a:t>
            </a:r>
            <a:r>
              <a:rPr sz="900" dirty="0">
                <a:latin typeface="LM Roman 9"/>
                <a:cs typeface="LM Roman 9"/>
              </a:rPr>
              <a:t>(</a:t>
            </a:r>
            <a:r>
              <a:rPr sz="900" i="1" dirty="0">
                <a:latin typeface="Georgia"/>
                <a:cs typeface="Georgia"/>
              </a:rPr>
              <a:t>l</a:t>
            </a:r>
            <a:r>
              <a:rPr sz="900" baseline="41666" dirty="0">
                <a:latin typeface="LM Roman 6"/>
                <a:cs typeface="LM Roman 6"/>
              </a:rPr>
              <a:t>1</a:t>
            </a:r>
            <a:r>
              <a:rPr sz="900" i="1" dirty="0">
                <a:latin typeface="FreeFarsi"/>
                <a:cs typeface="FreeFarsi"/>
              </a:rPr>
              <a:t>|</a:t>
            </a:r>
            <a:r>
              <a:rPr sz="900" i="1" dirty="0">
                <a:latin typeface="Georgia"/>
                <a:cs typeface="Georgia"/>
              </a:rPr>
              <a:t>i</a:t>
            </a:r>
            <a:r>
              <a:rPr sz="900" baseline="41666" dirty="0">
                <a:latin typeface="LM Roman 6"/>
                <a:cs typeface="LM Roman 6"/>
              </a:rPr>
              <a:t>0</a:t>
            </a:r>
            <a:r>
              <a:rPr sz="900" dirty="0">
                <a:latin typeface="LM Roman 9"/>
                <a:cs typeface="LM Roman 9"/>
              </a:rPr>
              <a:t>)</a:t>
            </a:r>
            <a:r>
              <a:rPr sz="900" spc="15" dirty="0">
                <a:latin typeface="LM Roman 9"/>
                <a:cs typeface="LM Roman 9"/>
              </a:rPr>
              <a:t> </a:t>
            </a:r>
            <a:r>
              <a:rPr sz="900" dirty="0">
                <a:latin typeface="LM Roman 9"/>
                <a:cs typeface="LM Roman 9"/>
              </a:rPr>
              <a:t>=</a:t>
            </a:r>
            <a:r>
              <a:rPr sz="900" spc="15" dirty="0">
                <a:latin typeface="LM Roman 9"/>
                <a:cs typeface="LM Roman 9"/>
              </a:rPr>
              <a:t> </a:t>
            </a:r>
            <a:r>
              <a:rPr sz="900" spc="-10" dirty="0">
                <a:latin typeface="LM Roman 9"/>
                <a:cs typeface="LM Roman 9"/>
              </a:rPr>
              <a:t>0</a:t>
            </a:r>
            <a:r>
              <a:rPr sz="900" i="1" spc="-10" dirty="0">
                <a:latin typeface="Georgia"/>
                <a:cs typeface="Georgia"/>
              </a:rPr>
              <a:t>.</a:t>
            </a:r>
            <a:r>
              <a:rPr sz="900" spc="-10" dirty="0">
                <a:latin typeface="LM Roman 9"/>
                <a:cs typeface="LM Roman 9"/>
              </a:rPr>
              <a:t>389</a:t>
            </a:r>
            <a:endParaRPr sz="900">
              <a:latin typeface="LM Roman 9"/>
              <a:cs typeface="LM Roman 9"/>
            </a:endParaRPr>
          </a:p>
          <a:p>
            <a:pPr marL="300355">
              <a:lnSpc>
                <a:spcPct val="100000"/>
              </a:lnSpc>
              <a:spcBef>
                <a:spcPts val="1005"/>
              </a:spcBef>
              <a:tabLst>
                <a:tab pos="827405" algn="l"/>
              </a:tabLst>
            </a:pPr>
            <a:r>
              <a:rPr sz="1100" i="1" spc="20" dirty="0">
                <a:latin typeface="Georgia"/>
                <a:cs typeface="Georgia"/>
              </a:rPr>
              <a:t>D</a:t>
            </a:r>
            <a:r>
              <a:rPr sz="1100" i="1" dirty="0">
                <a:latin typeface="Georgia"/>
                <a:cs typeface="Georgia"/>
              </a:rPr>
              <a:t>	I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99142" y="2201373"/>
            <a:ext cx="283210" cy="283210"/>
            <a:chOff x="799142" y="2201373"/>
            <a:chExt cx="283210" cy="283210"/>
          </a:xfrm>
        </p:grpSpPr>
        <p:sp>
          <p:nvSpPr>
            <p:cNvPr id="32" name="object 32"/>
            <p:cNvSpPr/>
            <p:nvPr/>
          </p:nvSpPr>
          <p:spPr>
            <a:xfrm>
              <a:off x="804222" y="2206453"/>
              <a:ext cx="273050" cy="273050"/>
            </a:xfrm>
            <a:custGeom>
              <a:avLst/>
              <a:gdLst/>
              <a:ahLst/>
              <a:cxnLst/>
              <a:rect l="l" t="t" r="r" b="b"/>
              <a:pathLst>
                <a:path w="273050" h="273050">
                  <a:moveTo>
                    <a:pt x="136319" y="0"/>
                  </a:moveTo>
                  <a:lnTo>
                    <a:pt x="93231" y="6949"/>
                  </a:lnTo>
                  <a:lnTo>
                    <a:pt x="55810" y="26301"/>
                  </a:lnTo>
                  <a:lnTo>
                    <a:pt x="26301" y="55810"/>
                  </a:lnTo>
                  <a:lnTo>
                    <a:pt x="6949" y="93231"/>
                  </a:lnTo>
                  <a:lnTo>
                    <a:pt x="0" y="136319"/>
                  </a:lnTo>
                  <a:lnTo>
                    <a:pt x="6949" y="179407"/>
                  </a:lnTo>
                  <a:lnTo>
                    <a:pt x="26301" y="216828"/>
                  </a:lnTo>
                  <a:lnTo>
                    <a:pt x="55810" y="246337"/>
                  </a:lnTo>
                  <a:lnTo>
                    <a:pt x="93231" y="265688"/>
                  </a:lnTo>
                  <a:lnTo>
                    <a:pt x="136319" y="272638"/>
                  </a:lnTo>
                  <a:lnTo>
                    <a:pt x="179408" y="265688"/>
                  </a:lnTo>
                  <a:lnTo>
                    <a:pt x="216829" y="246337"/>
                  </a:lnTo>
                  <a:lnTo>
                    <a:pt x="246336" y="216828"/>
                  </a:lnTo>
                  <a:lnTo>
                    <a:pt x="265687" y="179407"/>
                  </a:lnTo>
                  <a:lnTo>
                    <a:pt x="272635" y="136319"/>
                  </a:lnTo>
                  <a:lnTo>
                    <a:pt x="265687" y="93231"/>
                  </a:lnTo>
                  <a:lnTo>
                    <a:pt x="246336" y="55810"/>
                  </a:lnTo>
                  <a:lnTo>
                    <a:pt x="216829" y="26301"/>
                  </a:lnTo>
                  <a:lnTo>
                    <a:pt x="179408" y="6949"/>
                  </a:lnTo>
                  <a:lnTo>
                    <a:pt x="136319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04222" y="2206453"/>
              <a:ext cx="273050" cy="273050"/>
            </a:xfrm>
            <a:custGeom>
              <a:avLst/>
              <a:gdLst/>
              <a:ahLst/>
              <a:cxnLst/>
              <a:rect l="l" t="t" r="r" b="b"/>
              <a:pathLst>
                <a:path w="273050" h="273050">
                  <a:moveTo>
                    <a:pt x="272635" y="136319"/>
                  </a:moveTo>
                  <a:lnTo>
                    <a:pt x="265687" y="93231"/>
                  </a:lnTo>
                  <a:lnTo>
                    <a:pt x="246336" y="55810"/>
                  </a:lnTo>
                  <a:lnTo>
                    <a:pt x="216829" y="26301"/>
                  </a:lnTo>
                  <a:lnTo>
                    <a:pt x="179408" y="6949"/>
                  </a:lnTo>
                  <a:lnTo>
                    <a:pt x="136319" y="0"/>
                  </a:lnTo>
                  <a:lnTo>
                    <a:pt x="93231" y="6949"/>
                  </a:lnTo>
                  <a:lnTo>
                    <a:pt x="55810" y="26301"/>
                  </a:lnTo>
                  <a:lnTo>
                    <a:pt x="26301" y="55810"/>
                  </a:lnTo>
                  <a:lnTo>
                    <a:pt x="6949" y="93231"/>
                  </a:lnTo>
                  <a:lnTo>
                    <a:pt x="0" y="136319"/>
                  </a:lnTo>
                  <a:lnTo>
                    <a:pt x="6949" y="179407"/>
                  </a:lnTo>
                  <a:lnTo>
                    <a:pt x="26301" y="216828"/>
                  </a:lnTo>
                  <a:lnTo>
                    <a:pt x="55810" y="246337"/>
                  </a:lnTo>
                  <a:lnTo>
                    <a:pt x="93231" y="265688"/>
                  </a:lnTo>
                  <a:lnTo>
                    <a:pt x="136319" y="272638"/>
                  </a:lnTo>
                  <a:lnTo>
                    <a:pt x="179408" y="265688"/>
                  </a:lnTo>
                  <a:lnTo>
                    <a:pt x="216829" y="246337"/>
                  </a:lnTo>
                  <a:lnTo>
                    <a:pt x="246336" y="216828"/>
                  </a:lnTo>
                  <a:lnTo>
                    <a:pt x="265687" y="179407"/>
                  </a:lnTo>
                  <a:lnTo>
                    <a:pt x="272635" y="136319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873366" y="2238868"/>
            <a:ext cx="1346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5" dirty="0">
                <a:latin typeface="Georgia"/>
                <a:cs typeface="Georgia"/>
              </a:rPr>
              <a:t>G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307934" y="2206158"/>
            <a:ext cx="273685" cy="273685"/>
            <a:chOff x="1307934" y="2206158"/>
            <a:chExt cx="273685" cy="273685"/>
          </a:xfrm>
        </p:grpSpPr>
        <p:sp>
          <p:nvSpPr>
            <p:cNvPr id="36" name="object 36"/>
            <p:cNvSpPr/>
            <p:nvPr/>
          </p:nvSpPr>
          <p:spPr>
            <a:xfrm>
              <a:off x="1313014" y="2211238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131533" y="0"/>
                  </a:moveTo>
                  <a:lnTo>
                    <a:pt x="80335" y="10336"/>
                  </a:lnTo>
                  <a:lnTo>
                    <a:pt x="38525" y="38524"/>
                  </a:lnTo>
                  <a:lnTo>
                    <a:pt x="10336" y="80334"/>
                  </a:lnTo>
                  <a:lnTo>
                    <a:pt x="0" y="131533"/>
                  </a:lnTo>
                  <a:lnTo>
                    <a:pt x="10336" y="182733"/>
                  </a:lnTo>
                  <a:lnTo>
                    <a:pt x="38525" y="224543"/>
                  </a:lnTo>
                  <a:lnTo>
                    <a:pt x="80335" y="252732"/>
                  </a:lnTo>
                  <a:lnTo>
                    <a:pt x="131533" y="263069"/>
                  </a:lnTo>
                  <a:lnTo>
                    <a:pt x="182732" y="252732"/>
                  </a:lnTo>
                  <a:lnTo>
                    <a:pt x="224542" y="224543"/>
                  </a:lnTo>
                  <a:lnTo>
                    <a:pt x="252731" y="182733"/>
                  </a:lnTo>
                  <a:lnTo>
                    <a:pt x="263067" y="131533"/>
                  </a:lnTo>
                  <a:lnTo>
                    <a:pt x="252731" y="80334"/>
                  </a:lnTo>
                  <a:lnTo>
                    <a:pt x="224542" y="38524"/>
                  </a:lnTo>
                  <a:lnTo>
                    <a:pt x="182732" y="10336"/>
                  </a:lnTo>
                  <a:lnTo>
                    <a:pt x="131533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313014" y="2211238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263067" y="131533"/>
                  </a:moveTo>
                  <a:lnTo>
                    <a:pt x="252731" y="80334"/>
                  </a:lnTo>
                  <a:lnTo>
                    <a:pt x="224542" y="38524"/>
                  </a:lnTo>
                  <a:lnTo>
                    <a:pt x="182732" y="10336"/>
                  </a:lnTo>
                  <a:lnTo>
                    <a:pt x="131533" y="0"/>
                  </a:lnTo>
                  <a:lnTo>
                    <a:pt x="80335" y="10336"/>
                  </a:lnTo>
                  <a:lnTo>
                    <a:pt x="38525" y="38524"/>
                  </a:lnTo>
                  <a:lnTo>
                    <a:pt x="10336" y="80334"/>
                  </a:lnTo>
                  <a:lnTo>
                    <a:pt x="0" y="131533"/>
                  </a:lnTo>
                  <a:lnTo>
                    <a:pt x="10336" y="182733"/>
                  </a:lnTo>
                  <a:lnTo>
                    <a:pt x="38525" y="224543"/>
                  </a:lnTo>
                  <a:lnTo>
                    <a:pt x="80335" y="252732"/>
                  </a:lnTo>
                  <a:lnTo>
                    <a:pt x="131533" y="263069"/>
                  </a:lnTo>
                  <a:lnTo>
                    <a:pt x="182732" y="252732"/>
                  </a:lnTo>
                  <a:lnTo>
                    <a:pt x="224542" y="224543"/>
                  </a:lnTo>
                  <a:lnTo>
                    <a:pt x="252731" y="182733"/>
                  </a:lnTo>
                  <a:lnTo>
                    <a:pt x="263067" y="131533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385354" y="2238868"/>
            <a:ext cx="11048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5" dirty="0">
                <a:latin typeface="Georgia"/>
                <a:cs typeface="Georgia"/>
              </a:rPr>
              <a:t>S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803926" y="2647162"/>
            <a:ext cx="273685" cy="273685"/>
            <a:chOff x="803926" y="2647162"/>
            <a:chExt cx="273685" cy="273685"/>
          </a:xfrm>
        </p:grpSpPr>
        <p:sp>
          <p:nvSpPr>
            <p:cNvPr id="40" name="object 40"/>
            <p:cNvSpPr/>
            <p:nvPr/>
          </p:nvSpPr>
          <p:spPr>
            <a:xfrm>
              <a:off x="809006" y="2652242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131535" y="0"/>
                  </a:moveTo>
                  <a:lnTo>
                    <a:pt x="80335" y="10336"/>
                  </a:lnTo>
                  <a:lnTo>
                    <a:pt x="38525" y="38524"/>
                  </a:lnTo>
                  <a:lnTo>
                    <a:pt x="10336" y="80334"/>
                  </a:lnTo>
                  <a:lnTo>
                    <a:pt x="0" y="131533"/>
                  </a:lnTo>
                  <a:lnTo>
                    <a:pt x="10336" y="182733"/>
                  </a:lnTo>
                  <a:lnTo>
                    <a:pt x="38525" y="224543"/>
                  </a:lnTo>
                  <a:lnTo>
                    <a:pt x="80335" y="252731"/>
                  </a:lnTo>
                  <a:lnTo>
                    <a:pt x="131535" y="263068"/>
                  </a:lnTo>
                  <a:lnTo>
                    <a:pt x="182736" y="252731"/>
                  </a:lnTo>
                  <a:lnTo>
                    <a:pt x="224543" y="224543"/>
                  </a:lnTo>
                  <a:lnTo>
                    <a:pt x="252729" y="182733"/>
                  </a:lnTo>
                  <a:lnTo>
                    <a:pt x="263063" y="131533"/>
                  </a:lnTo>
                  <a:lnTo>
                    <a:pt x="252729" y="80334"/>
                  </a:lnTo>
                  <a:lnTo>
                    <a:pt x="224543" y="38524"/>
                  </a:lnTo>
                  <a:lnTo>
                    <a:pt x="182736" y="10336"/>
                  </a:lnTo>
                  <a:lnTo>
                    <a:pt x="131535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09006" y="2652242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263063" y="131533"/>
                  </a:moveTo>
                  <a:lnTo>
                    <a:pt x="252729" y="80334"/>
                  </a:lnTo>
                  <a:lnTo>
                    <a:pt x="224543" y="38524"/>
                  </a:lnTo>
                  <a:lnTo>
                    <a:pt x="182736" y="10336"/>
                  </a:lnTo>
                  <a:lnTo>
                    <a:pt x="131535" y="0"/>
                  </a:lnTo>
                  <a:lnTo>
                    <a:pt x="80335" y="10336"/>
                  </a:lnTo>
                  <a:lnTo>
                    <a:pt x="38525" y="38524"/>
                  </a:lnTo>
                  <a:lnTo>
                    <a:pt x="10336" y="80334"/>
                  </a:lnTo>
                  <a:lnTo>
                    <a:pt x="0" y="131533"/>
                  </a:lnTo>
                  <a:lnTo>
                    <a:pt x="10336" y="182733"/>
                  </a:lnTo>
                  <a:lnTo>
                    <a:pt x="38525" y="224543"/>
                  </a:lnTo>
                  <a:lnTo>
                    <a:pt x="80335" y="252731"/>
                  </a:lnTo>
                  <a:lnTo>
                    <a:pt x="131535" y="263068"/>
                  </a:lnTo>
                  <a:lnTo>
                    <a:pt x="182736" y="252731"/>
                  </a:lnTo>
                  <a:lnTo>
                    <a:pt x="224543" y="224543"/>
                  </a:lnTo>
                  <a:lnTo>
                    <a:pt x="252729" y="182733"/>
                  </a:lnTo>
                  <a:lnTo>
                    <a:pt x="263063" y="131533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880681" y="2679863"/>
            <a:ext cx="12001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20" dirty="0">
                <a:latin typeface="Georgia"/>
                <a:cs typeface="Georgia"/>
              </a:rPr>
              <a:t>L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760626" y="2063497"/>
            <a:ext cx="633730" cy="584200"/>
            <a:chOff x="760626" y="2063497"/>
            <a:chExt cx="633730" cy="584200"/>
          </a:xfrm>
        </p:grpSpPr>
        <p:pic>
          <p:nvPicPr>
            <p:cNvPr id="44" name="object 4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0626" y="2077324"/>
              <a:ext cx="126872" cy="148955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3645" y="2063497"/>
              <a:ext cx="136103" cy="162782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55424" y="2063497"/>
              <a:ext cx="138747" cy="166775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940568" y="2484144"/>
              <a:ext cx="0" cy="145415"/>
            </a:xfrm>
            <a:custGeom>
              <a:avLst/>
              <a:gdLst/>
              <a:ahLst/>
              <a:cxnLst/>
              <a:rect l="l" t="t" r="r" b="b"/>
              <a:pathLst>
                <a:path h="145414">
                  <a:moveTo>
                    <a:pt x="5" y="0"/>
                  </a:moveTo>
                  <a:lnTo>
                    <a:pt x="0" y="145031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86828" y="2596330"/>
              <a:ext cx="107950" cy="41910"/>
            </a:xfrm>
            <a:custGeom>
              <a:avLst/>
              <a:gdLst/>
              <a:ahLst/>
              <a:cxnLst/>
              <a:rect l="l" t="t" r="r" b="b"/>
              <a:pathLst>
                <a:path w="107950" h="41910">
                  <a:moveTo>
                    <a:pt x="107479" y="0"/>
                  </a:moveTo>
                  <a:lnTo>
                    <a:pt x="86361" y="7349"/>
                  </a:lnTo>
                  <a:lnTo>
                    <a:pt x="70869" y="17352"/>
                  </a:lnTo>
                  <a:lnTo>
                    <a:pt x="60247" y="29140"/>
                  </a:lnTo>
                  <a:lnTo>
                    <a:pt x="53739" y="41844"/>
                  </a:lnTo>
                  <a:lnTo>
                    <a:pt x="47232" y="29140"/>
                  </a:lnTo>
                  <a:lnTo>
                    <a:pt x="36610" y="17352"/>
                  </a:lnTo>
                  <a:lnTo>
                    <a:pt x="21118" y="7349"/>
                  </a:lnTo>
                  <a:lnTo>
                    <a:pt x="0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49" name="object 49"/>
          <p:cNvGraphicFramePr>
            <a:graphicFrameLocks noGrp="1"/>
          </p:cNvGraphicFramePr>
          <p:nvPr/>
        </p:nvGraphicFramePr>
        <p:xfrm>
          <a:off x="2170176" y="1949691"/>
          <a:ext cx="1094740" cy="706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290"/>
                <a:gridCol w="403225"/>
                <a:gridCol w="403225"/>
              </a:tblGrid>
              <a:tr h="176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90"/>
                        </a:lnSpc>
                      </a:pPr>
                      <a:r>
                        <a:rPr sz="1650" i="1" spc="-37" baseline="-20202" dirty="0">
                          <a:latin typeface="Georgia"/>
                          <a:cs typeface="Georgia"/>
                        </a:rPr>
                        <a:t>l</a:t>
                      </a:r>
                      <a:r>
                        <a:rPr sz="800" spc="-25" dirty="0">
                          <a:latin typeface="LM Roman 8"/>
                          <a:cs typeface="LM Roman 8"/>
                        </a:rPr>
                        <a:t>0</a:t>
                      </a:r>
                      <a:endParaRPr sz="800">
                        <a:latin typeface="LM Roman 8"/>
                        <a:cs typeface="LM Roman 8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90"/>
                        </a:lnSpc>
                      </a:pPr>
                      <a:r>
                        <a:rPr sz="1650" i="1" spc="-37" baseline="-20202" dirty="0">
                          <a:latin typeface="Georgia"/>
                          <a:cs typeface="Georgia"/>
                        </a:rPr>
                        <a:t>l</a:t>
                      </a:r>
                      <a:r>
                        <a:rPr sz="800" spc="-25" dirty="0">
                          <a:latin typeface="LM Roman 8"/>
                          <a:cs typeface="LM Roman 8"/>
                        </a:rPr>
                        <a:t>1</a:t>
                      </a:r>
                      <a:endParaRPr sz="800">
                        <a:latin typeface="LM Roman 8"/>
                        <a:cs typeface="LM Roman 8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6530">
                <a:tc>
                  <a:txBody>
                    <a:bodyPr/>
                    <a:lstStyle/>
                    <a:p>
                      <a:pPr algn="ctr">
                        <a:lnSpc>
                          <a:spcPts val="795"/>
                        </a:lnSpc>
                      </a:pPr>
                      <a:r>
                        <a:rPr sz="1650" i="1" spc="-37" baseline="-20202" dirty="0">
                          <a:latin typeface="Georgia"/>
                          <a:cs typeface="Georgia"/>
                        </a:rPr>
                        <a:t>g</a:t>
                      </a:r>
                      <a:r>
                        <a:rPr sz="800" spc="-25" dirty="0">
                          <a:latin typeface="LM Roman 8"/>
                          <a:cs typeface="LM Roman 8"/>
                        </a:rPr>
                        <a:t>1</a:t>
                      </a:r>
                      <a:endParaRPr sz="800">
                        <a:latin typeface="LM Roman 8"/>
                        <a:cs typeface="LM Roman 8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25" dirty="0">
                          <a:latin typeface="LM Roman 10"/>
                          <a:cs typeface="LM Roman 10"/>
                        </a:rPr>
                        <a:t>0.1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25" dirty="0">
                          <a:latin typeface="LM Roman 10"/>
                          <a:cs typeface="LM Roman 10"/>
                        </a:rPr>
                        <a:t>0.9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6530">
                <a:tc>
                  <a:txBody>
                    <a:bodyPr/>
                    <a:lstStyle/>
                    <a:p>
                      <a:pPr algn="ctr">
                        <a:lnSpc>
                          <a:spcPts val="795"/>
                        </a:lnSpc>
                      </a:pPr>
                      <a:r>
                        <a:rPr sz="1650" i="1" spc="-37" baseline="-20202" dirty="0">
                          <a:latin typeface="Georgia"/>
                          <a:cs typeface="Georgia"/>
                        </a:rPr>
                        <a:t>g</a:t>
                      </a:r>
                      <a:r>
                        <a:rPr sz="800" spc="-25" dirty="0">
                          <a:latin typeface="LM Roman 8"/>
                          <a:cs typeface="LM Roman 8"/>
                        </a:rPr>
                        <a:t>2</a:t>
                      </a:r>
                      <a:endParaRPr sz="800">
                        <a:latin typeface="LM Roman 8"/>
                        <a:cs typeface="LM Roman 8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25" dirty="0">
                          <a:latin typeface="LM Roman 10"/>
                          <a:cs typeface="LM Roman 10"/>
                        </a:rPr>
                        <a:t>0.4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25" dirty="0">
                          <a:latin typeface="LM Roman 10"/>
                          <a:cs typeface="LM Roman 10"/>
                        </a:rPr>
                        <a:t>0.6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6530">
                <a:tc>
                  <a:txBody>
                    <a:bodyPr/>
                    <a:lstStyle/>
                    <a:p>
                      <a:pPr algn="ctr">
                        <a:lnSpc>
                          <a:spcPts val="790"/>
                        </a:lnSpc>
                      </a:pPr>
                      <a:r>
                        <a:rPr sz="1650" i="1" spc="-37" baseline="-20202" dirty="0">
                          <a:latin typeface="Georgia"/>
                          <a:cs typeface="Georgia"/>
                        </a:rPr>
                        <a:t>g</a:t>
                      </a:r>
                      <a:r>
                        <a:rPr sz="800" spc="-25" dirty="0">
                          <a:latin typeface="LM Roman 8"/>
                          <a:cs typeface="LM Roman 8"/>
                        </a:rPr>
                        <a:t>3</a:t>
                      </a:r>
                      <a:endParaRPr sz="800">
                        <a:latin typeface="LM Roman 8"/>
                        <a:cs typeface="LM Roman 8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20" dirty="0">
                          <a:latin typeface="LM Roman 10"/>
                          <a:cs typeface="LM Roman 10"/>
                        </a:rPr>
                        <a:t>0.99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20" dirty="0">
                          <a:latin typeface="LM Roman 10"/>
                          <a:cs typeface="LM Roman 10"/>
                        </a:rPr>
                        <a:t>0.01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0" name="object 50"/>
          <p:cNvGraphicFramePr>
            <a:graphicFrameLocks noGrp="1"/>
          </p:cNvGraphicFramePr>
          <p:nvPr/>
        </p:nvGraphicFramePr>
        <p:xfrm>
          <a:off x="3942003" y="1861121"/>
          <a:ext cx="1645284" cy="882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609"/>
                <a:gridCol w="403225"/>
                <a:gridCol w="403225"/>
                <a:gridCol w="403225"/>
              </a:tblGrid>
              <a:tr h="176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90"/>
                        </a:lnSpc>
                      </a:pPr>
                      <a:r>
                        <a:rPr sz="1650" i="1" spc="-37" baseline="-20202" dirty="0">
                          <a:latin typeface="Georgia"/>
                          <a:cs typeface="Georgia"/>
                        </a:rPr>
                        <a:t>g</a:t>
                      </a:r>
                      <a:r>
                        <a:rPr sz="800" spc="-25" dirty="0">
                          <a:latin typeface="LM Roman 8"/>
                          <a:cs typeface="LM Roman 8"/>
                        </a:rPr>
                        <a:t>1</a:t>
                      </a:r>
                      <a:endParaRPr sz="800">
                        <a:latin typeface="LM Roman 8"/>
                        <a:cs typeface="LM Roman 8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90"/>
                        </a:lnSpc>
                      </a:pPr>
                      <a:r>
                        <a:rPr sz="1650" i="1" spc="-37" baseline="-20202" dirty="0">
                          <a:latin typeface="Georgia"/>
                          <a:cs typeface="Georgia"/>
                        </a:rPr>
                        <a:t>g</a:t>
                      </a:r>
                      <a:r>
                        <a:rPr sz="800" spc="-25" dirty="0">
                          <a:latin typeface="LM Roman 8"/>
                          <a:cs typeface="LM Roman 8"/>
                        </a:rPr>
                        <a:t>2</a:t>
                      </a:r>
                      <a:endParaRPr sz="800">
                        <a:latin typeface="LM Roman 8"/>
                        <a:cs typeface="LM Roman 8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90"/>
                        </a:lnSpc>
                      </a:pPr>
                      <a:r>
                        <a:rPr sz="1650" i="1" spc="-37" baseline="-20202" dirty="0">
                          <a:latin typeface="Georgia"/>
                          <a:cs typeface="Georgia"/>
                        </a:rPr>
                        <a:t>g</a:t>
                      </a:r>
                      <a:r>
                        <a:rPr sz="800" spc="-25" dirty="0">
                          <a:latin typeface="LM Roman 8"/>
                          <a:cs typeface="LM Roman 8"/>
                        </a:rPr>
                        <a:t>3</a:t>
                      </a:r>
                      <a:endParaRPr sz="800">
                        <a:latin typeface="LM Roman 8"/>
                        <a:cs typeface="LM Roman 8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6530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i="1" spc="-10" dirty="0">
                          <a:latin typeface="Georgia"/>
                          <a:cs typeface="Georgia"/>
                        </a:rPr>
                        <a:t>i</a:t>
                      </a:r>
                      <a:r>
                        <a:rPr sz="1200" spc="-15" baseline="27777" dirty="0">
                          <a:latin typeface="LM Roman 8"/>
                          <a:cs typeface="LM Roman 8"/>
                        </a:rPr>
                        <a:t>0</a:t>
                      </a:r>
                      <a:r>
                        <a:rPr sz="1100" spc="-10" dirty="0">
                          <a:latin typeface="LM Roman 10"/>
                          <a:cs typeface="LM Roman 10"/>
                        </a:rPr>
                        <a:t>,</a:t>
                      </a:r>
                      <a:r>
                        <a:rPr sz="1100" i="1" spc="-10" dirty="0">
                          <a:latin typeface="Georgia"/>
                          <a:cs typeface="Georgia"/>
                        </a:rPr>
                        <a:t>d</a:t>
                      </a:r>
                      <a:r>
                        <a:rPr sz="1200" spc="-15" baseline="27777" dirty="0">
                          <a:latin typeface="LM Roman 8"/>
                          <a:cs typeface="LM Roman 8"/>
                        </a:rPr>
                        <a:t>0</a:t>
                      </a:r>
                      <a:endParaRPr sz="1200" baseline="27777">
                        <a:latin typeface="LM Roman 8"/>
                        <a:cs typeface="LM Roman 8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25" dirty="0">
                          <a:latin typeface="LM Roman 10"/>
                          <a:cs typeface="LM Roman 10"/>
                        </a:rPr>
                        <a:t>0.3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25" dirty="0">
                          <a:latin typeface="LM Roman 10"/>
                          <a:cs typeface="LM Roman 10"/>
                        </a:rPr>
                        <a:t>0.4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25" dirty="0">
                          <a:latin typeface="LM Roman 10"/>
                          <a:cs typeface="LM Roman 10"/>
                        </a:rPr>
                        <a:t>0.3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6530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i="1" spc="-10" dirty="0">
                          <a:latin typeface="Georgia"/>
                          <a:cs typeface="Georgia"/>
                        </a:rPr>
                        <a:t>i</a:t>
                      </a:r>
                      <a:r>
                        <a:rPr sz="1200" spc="-15" baseline="27777" dirty="0">
                          <a:latin typeface="LM Roman 8"/>
                          <a:cs typeface="LM Roman 8"/>
                        </a:rPr>
                        <a:t>0</a:t>
                      </a:r>
                      <a:r>
                        <a:rPr sz="1100" spc="-10" dirty="0">
                          <a:latin typeface="LM Roman 10"/>
                          <a:cs typeface="LM Roman 10"/>
                        </a:rPr>
                        <a:t>,</a:t>
                      </a:r>
                      <a:r>
                        <a:rPr sz="1100" i="1" spc="-10" dirty="0">
                          <a:latin typeface="Georgia"/>
                          <a:cs typeface="Georgia"/>
                        </a:rPr>
                        <a:t>d</a:t>
                      </a:r>
                      <a:r>
                        <a:rPr sz="1200" spc="-15" baseline="27777" dirty="0">
                          <a:latin typeface="LM Roman 8"/>
                          <a:cs typeface="LM Roman 8"/>
                        </a:rPr>
                        <a:t>1</a:t>
                      </a:r>
                      <a:endParaRPr sz="1200" baseline="27777">
                        <a:latin typeface="LM Roman 8"/>
                        <a:cs typeface="LM Roman 8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20" dirty="0">
                          <a:latin typeface="LM Roman 10"/>
                          <a:cs typeface="LM Roman 10"/>
                        </a:rPr>
                        <a:t>0.05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20" dirty="0">
                          <a:latin typeface="LM Roman 10"/>
                          <a:cs typeface="LM Roman 10"/>
                        </a:rPr>
                        <a:t>0.25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25" dirty="0">
                          <a:latin typeface="LM Roman 10"/>
                          <a:cs typeface="LM Roman 10"/>
                        </a:rPr>
                        <a:t>0.7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6530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i="1" spc="-10" dirty="0">
                          <a:latin typeface="Georgia"/>
                          <a:cs typeface="Georgia"/>
                        </a:rPr>
                        <a:t>i</a:t>
                      </a:r>
                      <a:r>
                        <a:rPr sz="1200" spc="-15" baseline="27777" dirty="0">
                          <a:latin typeface="LM Roman 8"/>
                          <a:cs typeface="LM Roman 8"/>
                        </a:rPr>
                        <a:t>1</a:t>
                      </a:r>
                      <a:r>
                        <a:rPr sz="1100" spc="-10" dirty="0">
                          <a:latin typeface="LM Roman 10"/>
                          <a:cs typeface="LM Roman 10"/>
                        </a:rPr>
                        <a:t>,</a:t>
                      </a:r>
                      <a:r>
                        <a:rPr sz="1100" i="1" spc="-10" dirty="0">
                          <a:latin typeface="Georgia"/>
                          <a:cs typeface="Georgia"/>
                        </a:rPr>
                        <a:t>d</a:t>
                      </a:r>
                      <a:r>
                        <a:rPr sz="1200" spc="-15" baseline="27777" dirty="0">
                          <a:latin typeface="LM Roman 8"/>
                          <a:cs typeface="LM Roman 8"/>
                        </a:rPr>
                        <a:t>0</a:t>
                      </a:r>
                      <a:endParaRPr sz="1200" baseline="27777">
                        <a:latin typeface="LM Roman 8"/>
                        <a:cs typeface="LM Roman 8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25" dirty="0">
                          <a:latin typeface="LM Roman 10"/>
                          <a:cs typeface="LM Roman 10"/>
                        </a:rPr>
                        <a:t>0.9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20" dirty="0">
                          <a:latin typeface="LM Roman 10"/>
                          <a:cs typeface="LM Roman 10"/>
                        </a:rPr>
                        <a:t>0.08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20" dirty="0">
                          <a:latin typeface="LM Roman 10"/>
                          <a:cs typeface="LM Roman 10"/>
                        </a:rPr>
                        <a:t>0.02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6530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i="1" spc="-10" dirty="0">
                          <a:latin typeface="Georgia"/>
                          <a:cs typeface="Georgia"/>
                        </a:rPr>
                        <a:t>i</a:t>
                      </a:r>
                      <a:r>
                        <a:rPr sz="1200" spc="-15" baseline="27777" dirty="0">
                          <a:latin typeface="LM Roman 8"/>
                          <a:cs typeface="LM Roman 8"/>
                        </a:rPr>
                        <a:t>1</a:t>
                      </a:r>
                      <a:r>
                        <a:rPr sz="1100" spc="-10" dirty="0">
                          <a:latin typeface="LM Roman 10"/>
                          <a:cs typeface="LM Roman 10"/>
                        </a:rPr>
                        <a:t>,</a:t>
                      </a:r>
                      <a:r>
                        <a:rPr sz="1100" i="1" spc="-10" dirty="0">
                          <a:latin typeface="Georgia"/>
                          <a:cs typeface="Georgia"/>
                        </a:rPr>
                        <a:t>d</a:t>
                      </a:r>
                      <a:r>
                        <a:rPr sz="1200" spc="-15" baseline="27777" dirty="0">
                          <a:latin typeface="LM Roman 8"/>
                          <a:cs typeface="LM Roman 8"/>
                        </a:rPr>
                        <a:t>1</a:t>
                      </a:r>
                      <a:endParaRPr sz="1200" baseline="27777">
                        <a:latin typeface="LM Roman 8"/>
                        <a:cs typeface="LM Roman 8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25" dirty="0">
                          <a:latin typeface="LM Roman 10"/>
                          <a:cs typeface="LM Roman 10"/>
                        </a:rPr>
                        <a:t>0.5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25" dirty="0">
                          <a:latin typeface="LM Roman 10"/>
                          <a:cs typeface="LM Roman 10"/>
                        </a:rPr>
                        <a:t>0.3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25" dirty="0">
                          <a:latin typeface="LM Roman 10"/>
                          <a:cs typeface="LM Roman 10"/>
                        </a:rPr>
                        <a:t>0.2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51" name="object 51"/>
          <p:cNvGrpSpPr/>
          <p:nvPr/>
        </p:nvGrpSpPr>
        <p:grpSpPr>
          <a:xfrm>
            <a:off x="0" y="3121507"/>
            <a:ext cx="5760085" cy="118745"/>
            <a:chOff x="0" y="3121507"/>
            <a:chExt cx="5760085" cy="118745"/>
          </a:xfrm>
        </p:grpSpPr>
        <p:sp>
          <p:nvSpPr>
            <p:cNvPr id="52" name="object 52"/>
            <p:cNvSpPr/>
            <p:nvPr/>
          </p:nvSpPr>
          <p:spPr>
            <a:xfrm>
              <a:off x="0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880004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10" dirty="0"/>
              <a:t>32</a:t>
            </a:fld>
            <a:r>
              <a:rPr spc="-10" dirty="0"/>
              <a:t>/86</a:t>
            </a:r>
          </a:p>
        </p:txBody>
      </p:sp>
      <p:sp>
        <p:nvSpPr>
          <p:cNvPr id="55" name="object 5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Mitesh</a:t>
            </a:r>
            <a:r>
              <a:rPr spc="-10" dirty="0"/>
              <a:t> </a:t>
            </a:r>
            <a:r>
              <a:rPr dirty="0"/>
              <a:t>M.</a:t>
            </a:r>
            <a:r>
              <a:rPr spc="-10" dirty="0"/>
              <a:t> Khapra</a:t>
            </a:r>
          </a:p>
        </p:txBody>
      </p:sp>
      <p:sp>
        <p:nvSpPr>
          <p:cNvPr id="56" name="object 5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CS7015</a:t>
            </a:r>
            <a:r>
              <a:rPr spc="-10" dirty="0"/>
              <a:t> </a:t>
            </a:r>
            <a:r>
              <a:rPr dirty="0"/>
              <a:t>(Deep</a:t>
            </a:r>
            <a:r>
              <a:rPr spc="-5" dirty="0"/>
              <a:t> </a:t>
            </a:r>
            <a:r>
              <a:rPr dirty="0"/>
              <a:t>Learning)</a:t>
            </a:r>
            <a:r>
              <a:rPr spc="-5" dirty="0"/>
              <a:t> </a:t>
            </a:r>
            <a:r>
              <a:rPr dirty="0"/>
              <a:t>:</a:t>
            </a:r>
            <a:r>
              <a:rPr spc="75" dirty="0"/>
              <a:t> </a:t>
            </a:r>
            <a:r>
              <a:rPr dirty="0"/>
              <a:t>Lecture</a:t>
            </a:r>
            <a:r>
              <a:rPr spc="-5" dirty="0"/>
              <a:t> </a:t>
            </a:r>
            <a:r>
              <a:rPr spc="-2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39011" y="803376"/>
            <a:ext cx="291465" cy="291465"/>
            <a:chOff x="1239011" y="803376"/>
            <a:chExt cx="291465" cy="291465"/>
          </a:xfrm>
        </p:grpSpPr>
        <p:sp>
          <p:nvSpPr>
            <p:cNvPr id="3" name="object 3"/>
            <p:cNvSpPr/>
            <p:nvPr/>
          </p:nvSpPr>
          <p:spPr>
            <a:xfrm>
              <a:off x="1244091" y="808456"/>
              <a:ext cx="281305" cy="281305"/>
            </a:xfrm>
            <a:custGeom>
              <a:avLst/>
              <a:gdLst/>
              <a:ahLst/>
              <a:cxnLst/>
              <a:rect l="l" t="t" r="r" b="b"/>
              <a:pathLst>
                <a:path w="281305" h="281305">
                  <a:moveTo>
                    <a:pt x="140601" y="0"/>
                  </a:moveTo>
                  <a:lnTo>
                    <a:pt x="96162" y="7167"/>
                  </a:lnTo>
                  <a:lnTo>
                    <a:pt x="57566" y="27125"/>
                  </a:lnTo>
                  <a:lnTo>
                    <a:pt x="27129" y="57560"/>
                  </a:lnTo>
                  <a:lnTo>
                    <a:pt x="7168" y="96157"/>
                  </a:lnTo>
                  <a:lnTo>
                    <a:pt x="0" y="140601"/>
                  </a:lnTo>
                  <a:lnTo>
                    <a:pt x="7168" y="185041"/>
                  </a:lnTo>
                  <a:lnTo>
                    <a:pt x="27129" y="223637"/>
                  </a:lnTo>
                  <a:lnTo>
                    <a:pt x="57566" y="254074"/>
                  </a:lnTo>
                  <a:lnTo>
                    <a:pt x="96162" y="274035"/>
                  </a:lnTo>
                  <a:lnTo>
                    <a:pt x="140601" y="281203"/>
                  </a:lnTo>
                  <a:lnTo>
                    <a:pt x="185045" y="274035"/>
                  </a:lnTo>
                  <a:lnTo>
                    <a:pt x="223642" y="254074"/>
                  </a:lnTo>
                  <a:lnTo>
                    <a:pt x="254077" y="223637"/>
                  </a:lnTo>
                  <a:lnTo>
                    <a:pt x="274036" y="185041"/>
                  </a:lnTo>
                  <a:lnTo>
                    <a:pt x="281203" y="140601"/>
                  </a:lnTo>
                  <a:lnTo>
                    <a:pt x="274036" y="96157"/>
                  </a:lnTo>
                  <a:lnTo>
                    <a:pt x="254077" y="57560"/>
                  </a:lnTo>
                  <a:lnTo>
                    <a:pt x="223642" y="27125"/>
                  </a:lnTo>
                  <a:lnTo>
                    <a:pt x="185045" y="7167"/>
                  </a:lnTo>
                  <a:lnTo>
                    <a:pt x="140601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44091" y="808456"/>
              <a:ext cx="281305" cy="281305"/>
            </a:xfrm>
            <a:custGeom>
              <a:avLst/>
              <a:gdLst/>
              <a:ahLst/>
              <a:cxnLst/>
              <a:rect l="l" t="t" r="r" b="b"/>
              <a:pathLst>
                <a:path w="281305" h="281305">
                  <a:moveTo>
                    <a:pt x="281203" y="140601"/>
                  </a:moveTo>
                  <a:lnTo>
                    <a:pt x="274036" y="96157"/>
                  </a:lnTo>
                  <a:lnTo>
                    <a:pt x="254077" y="57560"/>
                  </a:lnTo>
                  <a:lnTo>
                    <a:pt x="223642" y="27125"/>
                  </a:lnTo>
                  <a:lnTo>
                    <a:pt x="185045" y="7167"/>
                  </a:lnTo>
                  <a:lnTo>
                    <a:pt x="140601" y="0"/>
                  </a:lnTo>
                  <a:lnTo>
                    <a:pt x="96162" y="7167"/>
                  </a:lnTo>
                  <a:lnTo>
                    <a:pt x="57566" y="27125"/>
                  </a:lnTo>
                  <a:lnTo>
                    <a:pt x="27129" y="57560"/>
                  </a:lnTo>
                  <a:lnTo>
                    <a:pt x="7168" y="96157"/>
                  </a:lnTo>
                  <a:lnTo>
                    <a:pt x="0" y="140601"/>
                  </a:lnTo>
                  <a:lnTo>
                    <a:pt x="7168" y="185041"/>
                  </a:lnTo>
                  <a:lnTo>
                    <a:pt x="27129" y="223637"/>
                  </a:lnTo>
                  <a:lnTo>
                    <a:pt x="57566" y="254074"/>
                  </a:lnTo>
                  <a:lnTo>
                    <a:pt x="96162" y="274035"/>
                  </a:lnTo>
                  <a:lnTo>
                    <a:pt x="140601" y="281203"/>
                  </a:lnTo>
                  <a:lnTo>
                    <a:pt x="185045" y="274035"/>
                  </a:lnTo>
                  <a:lnTo>
                    <a:pt x="223642" y="254074"/>
                  </a:lnTo>
                  <a:lnTo>
                    <a:pt x="254077" y="223637"/>
                  </a:lnTo>
                  <a:lnTo>
                    <a:pt x="274036" y="185041"/>
                  </a:lnTo>
                  <a:lnTo>
                    <a:pt x="281203" y="140601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312697" y="845158"/>
            <a:ext cx="1403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20" dirty="0">
                <a:latin typeface="Georgia"/>
                <a:cs typeface="Georgia"/>
              </a:rPr>
              <a:t>D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82573" y="651324"/>
            <a:ext cx="4044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latin typeface="LM Roman 6"/>
                <a:cs typeface="LM Roman 6"/>
              </a:rPr>
              <a:t>Difficulty</a:t>
            </a:r>
            <a:endParaRPr sz="600">
              <a:latin typeface="LM Roman 6"/>
              <a:cs typeface="LM Roman 6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975586" y="819937"/>
            <a:ext cx="258445" cy="258445"/>
            <a:chOff x="1975586" y="819937"/>
            <a:chExt cx="258445" cy="25844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80666" y="825017"/>
              <a:ext cx="248081" cy="2480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980666" y="825017"/>
              <a:ext cx="248285" cy="248285"/>
            </a:xfrm>
            <a:custGeom>
              <a:avLst/>
              <a:gdLst/>
              <a:ahLst/>
              <a:cxnLst/>
              <a:rect l="l" t="t" r="r" b="b"/>
              <a:pathLst>
                <a:path w="248285" h="248284">
                  <a:moveTo>
                    <a:pt x="248081" y="124040"/>
                  </a:moveTo>
                  <a:lnTo>
                    <a:pt x="238333" y="75759"/>
                  </a:lnTo>
                  <a:lnTo>
                    <a:pt x="211750" y="36331"/>
                  </a:lnTo>
                  <a:lnTo>
                    <a:pt x="172322" y="9748"/>
                  </a:lnTo>
                  <a:lnTo>
                    <a:pt x="124040" y="0"/>
                  </a:lnTo>
                  <a:lnTo>
                    <a:pt x="75759" y="9748"/>
                  </a:lnTo>
                  <a:lnTo>
                    <a:pt x="36331" y="36331"/>
                  </a:lnTo>
                  <a:lnTo>
                    <a:pt x="9748" y="75759"/>
                  </a:lnTo>
                  <a:lnTo>
                    <a:pt x="0" y="124040"/>
                  </a:lnTo>
                  <a:lnTo>
                    <a:pt x="9748" y="172320"/>
                  </a:lnTo>
                  <a:lnTo>
                    <a:pt x="36331" y="211743"/>
                  </a:lnTo>
                  <a:lnTo>
                    <a:pt x="75759" y="238323"/>
                  </a:lnTo>
                  <a:lnTo>
                    <a:pt x="124040" y="248069"/>
                  </a:lnTo>
                  <a:lnTo>
                    <a:pt x="172322" y="238323"/>
                  </a:lnTo>
                  <a:lnTo>
                    <a:pt x="211750" y="211743"/>
                  </a:lnTo>
                  <a:lnTo>
                    <a:pt x="238333" y="172320"/>
                  </a:lnTo>
                  <a:lnTo>
                    <a:pt x="248081" y="124040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056091" y="845158"/>
            <a:ext cx="863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Georgia"/>
                <a:cs typeface="Georgia"/>
              </a:rPr>
              <a:t>I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69782" y="879429"/>
            <a:ext cx="48831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latin typeface="LM Roman 6"/>
                <a:cs typeface="LM Roman 6"/>
              </a:rPr>
              <a:t>Intelligence</a:t>
            </a:r>
            <a:endParaRPr sz="600">
              <a:latin typeface="LM Roman 6"/>
              <a:cs typeface="LM Roman 6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603298" y="1347662"/>
            <a:ext cx="283210" cy="283210"/>
            <a:chOff x="1603298" y="1347662"/>
            <a:chExt cx="283210" cy="283210"/>
          </a:xfrm>
        </p:grpSpPr>
        <p:sp>
          <p:nvSpPr>
            <p:cNvPr id="13" name="object 13"/>
            <p:cNvSpPr/>
            <p:nvPr/>
          </p:nvSpPr>
          <p:spPr>
            <a:xfrm>
              <a:off x="1608378" y="1352742"/>
              <a:ext cx="273050" cy="273050"/>
            </a:xfrm>
            <a:custGeom>
              <a:avLst/>
              <a:gdLst/>
              <a:ahLst/>
              <a:cxnLst/>
              <a:rect l="l" t="t" r="r" b="b"/>
              <a:pathLst>
                <a:path w="273050" h="273050">
                  <a:moveTo>
                    <a:pt x="136321" y="0"/>
                  </a:moveTo>
                  <a:lnTo>
                    <a:pt x="93234" y="6949"/>
                  </a:lnTo>
                  <a:lnTo>
                    <a:pt x="55813" y="26301"/>
                  </a:lnTo>
                  <a:lnTo>
                    <a:pt x="26303" y="55810"/>
                  </a:lnTo>
                  <a:lnTo>
                    <a:pt x="6950" y="93231"/>
                  </a:lnTo>
                  <a:lnTo>
                    <a:pt x="0" y="136319"/>
                  </a:lnTo>
                  <a:lnTo>
                    <a:pt x="6950" y="179407"/>
                  </a:lnTo>
                  <a:lnTo>
                    <a:pt x="26303" y="216828"/>
                  </a:lnTo>
                  <a:lnTo>
                    <a:pt x="55813" y="246337"/>
                  </a:lnTo>
                  <a:lnTo>
                    <a:pt x="93234" y="265688"/>
                  </a:lnTo>
                  <a:lnTo>
                    <a:pt x="136321" y="272638"/>
                  </a:lnTo>
                  <a:lnTo>
                    <a:pt x="179408" y="265688"/>
                  </a:lnTo>
                  <a:lnTo>
                    <a:pt x="216830" y="246337"/>
                  </a:lnTo>
                  <a:lnTo>
                    <a:pt x="246340" y="216828"/>
                  </a:lnTo>
                  <a:lnTo>
                    <a:pt x="265693" y="179407"/>
                  </a:lnTo>
                  <a:lnTo>
                    <a:pt x="272643" y="136319"/>
                  </a:lnTo>
                  <a:lnTo>
                    <a:pt x="265693" y="93231"/>
                  </a:lnTo>
                  <a:lnTo>
                    <a:pt x="246340" y="55810"/>
                  </a:lnTo>
                  <a:lnTo>
                    <a:pt x="216830" y="26301"/>
                  </a:lnTo>
                  <a:lnTo>
                    <a:pt x="179408" y="6949"/>
                  </a:lnTo>
                  <a:lnTo>
                    <a:pt x="136321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08378" y="1352742"/>
              <a:ext cx="273050" cy="273050"/>
            </a:xfrm>
            <a:custGeom>
              <a:avLst/>
              <a:gdLst/>
              <a:ahLst/>
              <a:cxnLst/>
              <a:rect l="l" t="t" r="r" b="b"/>
              <a:pathLst>
                <a:path w="273050" h="273050">
                  <a:moveTo>
                    <a:pt x="272643" y="136319"/>
                  </a:moveTo>
                  <a:lnTo>
                    <a:pt x="265693" y="93231"/>
                  </a:lnTo>
                  <a:lnTo>
                    <a:pt x="246340" y="55810"/>
                  </a:lnTo>
                  <a:lnTo>
                    <a:pt x="216830" y="26301"/>
                  </a:lnTo>
                  <a:lnTo>
                    <a:pt x="179408" y="6949"/>
                  </a:lnTo>
                  <a:lnTo>
                    <a:pt x="136321" y="0"/>
                  </a:lnTo>
                  <a:lnTo>
                    <a:pt x="93234" y="6949"/>
                  </a:lnTo>
                  <a:lnTo>
                    <a:pt x="55813" y="26301"/>
                  </a:lnTo>
                  <a:lnTo>
                    <a:pt x="26303" y="55810"/>
                  </a:lnTo>
                  <a:lnTo>
                    <a:pt x="6950" y="93231"/>
                  </a:lnTo>
                  <a:lnTo>
                    <a:pt x="0" y="136319"/>
                  </a:lnTo>
                  <a:lnTo>
                    <a:pt x="6950" y="179407"/>
                  </a:lnTo>
                  <a:lnTo>
                    <a:pt x="26303" y="216828"/>
                  </a:lnTo>
                  <a:lnTo>
                    <a:pt x="55813" y="246337"/>
                  </a:lnTo>
                  <a:lnTo>
                    <a:pt x="93234" y="265688"/>
                  </a:lnTo>
                  <a:lnTo>
                    <a:pt x="136321" y="272638"/>
                  </a:lnTo>
                  <a:lnTo>
                    <a:pt x="179408" y="265688"/>
                  </a:lnTo>
                  <a:lnTo>
                    <a:pt x="216830" y="246337"/>
                  </a:lnTo>
                  <a:lnTo>
                    <a:pt x="246340" y="216828"/>
                  </a:lnTo>
                  <a:lnTo>
                    <a:pt x="265693" y="179407"/>
                  </a:lnTo>
                  <a:lnTo>
                    <a:pt x="272643" y="136319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677517" y="1385162"/>
            <a:ext cx="1346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5" dirty="0">
                <a:latin typeface="Georgia"/>
                <a:cs typeface="Georgia"/>
              </a:rPr>
              <a:t>G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22068" y="1426811"/>
            <a:ext cx="2730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latin typeface="LM Roman 6"/>
                <a:cs typeface="LM Roman 6"/>
              </a:rPr>
              <a:t>Grade</a:t>
            </a:r>
            <a:endParaRPr sz="600">
              <a:latin typeface="LM Roman 6"/>
              <a:cs typeface="LM Roman 6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328100" y="1352447"/>
            <a:ext cx="273685" cy="273685"/>
            <a:chOff x="2328100" y="1352447"/>
            <a:chExt cx="273685" cy="273685"/>
          </a:xfrm>
        </p:grpSpPr>
        <p:sp>
          <p:nvSpPr>
            <p:cNvPr id="18" name="object 18"/>
            <p:cNvSpPr/>
            <p:nvPr/>
          </p:nvSpPr>
          <p:spPr>
            <a:xfrm>
              <a:off x="2333180" y="1357527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131533" y="0"/>
                  </a:moveTo>
                  <a:lnTo>
                    <a:pt x="80335" y="10336"/>
                  </a:lnTo>
                  <a:lnTo>
                    <a:pt x="38525" y="38525"/>
                  </a:lnTo>
                  <a:lnTo>
                    <a:pt x="10336" y="80335"/>
                  </a:lnTo>
                  <a:lnTo>
                    <a:pt x="0" y="131535"/>
                  </a:lnTo>
                  <a:lnTo>
                    <a:pt x="10336" y="182734"/>
                  </a:lnTo>
                  <a:lnTo>
                    <a:pt x="38525" y="224544"/>
                  </a:lnTo>
                  <a:lnTo>
                    <a:pt x="80335" y="252732"/>
                  </a:lnTo>
                  <a:lnTo>
                    <a:pt x="131533" y="263069"/>
                  </a:lnTo>
                  <a:lnTo>
                    <a:pt x="182732" y="252732"/>
                  </a:lnTo>
                  <a:lnTo>
                    <a:pt x="224542" y="224544"/>
                  </a:lnTo>
                  <a:lnTo>
                    <a:pt x="252731" y="182734"/>
                  </a:lnTo>
                  <a:lnTo>
                    <a:pt x="263067" y="131535"/>
                  </a:lnTo>
                  <a:lnTo>
                    <a:pt x="252731" y="80335"/>
                  </a:lnTo>
                  <a:lnTo>
                    <a:pt x="224542" y="38525"/>
                  </a:lnTo>
                  <a:lnTo>
                    <a:pt x="182732" y="10336"/>
                  </a:lnTo>
                  <a:lnTo>
                    <a:pt x="131533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33180" y="1357527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263067" y="131535"/>
                  </a:moveTo>
                  <a:lnTo>
                    <a:pt x="252731" y="80335"/>
                  </a:lnTo>
                  <a:lnTo>
                    <a:pt x="224542" y="38525"/>
                  </a:lnTo>
                  <a:lnTo>
                    <a:pt x="182732" y="10336"/>
                  </a:lnTo>
                  <a:lnTo>
                    <a:pt x="131533" y="0"/>
                  </a:lnTo>
                  <a:lnTo>
                    <a:pt x="80335" y="10336"/>
                  </a:lnTo>
                  <a:lnTo>
                    <a:pt x="38525" y="38525"/>
                  </a:lnTo>
                  <a:lnTo>
                    <a:pt x="10336" y="80335"/>
                  </a:lnTo>
                  <a:lnTo>
                    <a:pt x="0" y="131535"/>
                  </a:lnTo>
                  <a:lnTo>
                    <a:pt x="10336" y="182734"/>
                  </a:lnTo>
                  <a:lnTo>
                    <a:pt x="38525" y="224544"/>
                  </a:lnTo>
                  <a:lnTo>
                    <a:pt x="80335" y="252732"/>
                  </a:lnTo>
                  <a:lnTo>
                    <a:pt x="131533" y="263069"/>
                  </a:lnTo>
                  <a:lnTo>
                    <a:pt x="182732" y="252732"/>
                  </a:lnTo>
                  <a:lnTo>
                    <a:pt x="224542" y="224544"/>
                  </a:lnTo>
                  <a:lnTo>
                    <a:pt x="252731" y="182734"/>
                  </a:lnTo>
                  <a:lnTo>
                    <a:pt x="263067" y="131535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405507" y="1385162"/>
            <a:ext cx="11048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5" dirty="0">
                <a:latin typeface="Georgia"/>
                <a:cs typeface="Georgia"/>
              </a:rPr>
              <a:t>S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37282" y="1426392"/>
            <a:ext cx="2038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latin typeface="LM Roman 6"/>
                <a:cs typeface="LM Roman 6"/>
              </a:rPr>
              <a:t>SAT</a:t>
            </a:r>
            <a:endParaRPr sz="600">
              <a:latin typeface="LM Roman 6"/>
              <a:cs typeface="LM Roman 6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608086" y="1982455"/>
            <a:ext cx="273685" cy="273685"/>
            <a:chOff x="1608086" y="1982455"/>
            <a:chExt cx="273685" cy="273685"/>
          </a:xfrm>
        </p:grpSpPr>
        <p:sp>
          <p:nvSpPr>
            <p:cNvPr id="23" name="object 23"/>
            <p:cNvSpPr/>
            <p:nvPr/>
          </p:nvSpPr>
          <p:spPr>
            <a:xfrm>
              <a:off x="1613166" y="1987535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131533" y="0"/>
                  </a:moveTo>
                  <a:lnTo>
                    <a:pt x="80335" y="10336"/>
                  </a:lnTo>
                  <a:lnTo>
                    <a:pt x="38525" y="38524"/>
                  </a:lnTo>
                  <a:lnTo>
                    <a:pt x="10336" y="80334"/>
                  </a:lnTo>
                  <a:lnTo>
                    <a:pt x="0" y="131533"/>
                  </a:lnTo>
                  <a:lnTo>
                    <a:pt x="10336" y="182733"/>
                  </a:lnTo>
                  <a:lnTo>
                    <a:pt x="38525" y="224542"/>
                  </a:lnTo>
                  <a:lnTo>
                    <a:pt x="80335" y="252731"/>
                  </a:lnTo>
                  <a:lnTo>
                    <a:pt x="131533" y="263067"/>
                  </a:lnTo>
                  <a:lnTo>
                    <a:pt x="182732" y="252731"/>
                  </a:lnTo>
                  <a:lnTo>
                    <a:pt x="224542" y="224542"/>
                  </a:lnTo>
                  <a:lnTo>
                    <a:pt x="252731" y="182733"/>
                  </a:lnTo>
                  <a:lnTo>
                    <a:pt x="263067" y="131533"/>
                  </a:lnTo>
                  <a:lnTo>
                    <a:pt x="252731" y="80334"/>
                  </a:lnTo>
                  <a:lnTo>
                    <a:pt x="224542" y="38524"/>
                  </a:lnTo>
                  <a:lnTo>
                    <a:pt x="182732" y="10336"/>
                  </a:lnTo>
                  <a:lnTo>
                    <a:pt x="131533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13166" y="1987535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263067" y="131533"/>
                  </a:moveTo>
                  <a:lnTo>
                    <a:pt x="252731" y="80334"/>
                  </a:lnTo>
                  <a:lnTo>
                    <a:pt x="224542" y="38524"/>
                  </a:lnTo>
                  <a:lnTo>
                    <a:pt x="182732" y="10336"/>
                  </a:lnTo>
                  <a:lnTo>
                    <a:pt x="131533" y="0"/>
                  </a:lnTo>
                  <a:lnTo>
                    <a:pt x="80335" y="10336"/>
                  </a:lnTo>
                  <a:lnTo>
                    <a:pt x="38525" y="38524"/>
                  </a:lnTo>
                  <a:lnTo>
                    <a:pt x="10336" y="80334"/>
                  </a:lnTo>
                  <a:lnTo>
                    <a:pt x="0" y="131533"/>
                  </a:lnTo>
                  <a:lnTo>
                    <a:pt x="10336" y="182733"/>
                  </a:lnTo>
                  <a:lnTo>
                    <a:pt x="38525" y="224542"/>
                  </a:lnTo>
                  <a:lnTo>
                    <a:pt x="80335" y="252731"/>
                  </a:lnTo>
                  <a:lnTo>
                    <a:pt x="131533" y="263067"/>
                  </a:lnTo>
                  <a:lnTo>
                    <a:pt x="182732" y="252731"/>
                  </a:lnTo>
                  <a:lnTo>
                    <a:pt x="224542" y="224542"/>
                  </a:lnTo>
                  <a:lnTo>
                    <a:pt x="252731" y="182733"/>
                  </a:lnTo>
                  <a:lnTo>
                    <a:pt x="263067" y="131533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684832" y="2015158"/>
            <a:ext cx="12001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20" dirty="0">
                <a:latin typeface="Georgia"/>
                <a:cs typeface="Georgia"/>
              </a:rPr>
              <a:t>L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96860" y="2056389"/>
            <a:ext cx="2755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latin typeface="LM Roman 6"/>
                <a:cs typeface="LM Roman 6"/>
              </a:rPr>
              <a:t>Letter</a:t>
            </a:r>
            <a:endParaRPr sz="600">
              <a:latin typeface="LM Roman 6"/>
              <a:cs typeface="LM Roman 6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17052" y="790181"/>
            <a:ext cx="1897380" cy="1192530"/>
            <a:chOff x="517052" y="790181"/>
            <a:chExt cx="1897380" cy="1192530"/>
          </a:xfrm>
        </p:grpSpPr>
        <p:sp>
          <p:nvSpPr>
            <p:cNvPr id="28" name="object 28"/>
            <p:cNvSpPr/>
            <p:nvPr/>
          </p:nvSpPr>
          <p:spPr>
            <a:xfrm>
              <a:off x="1465745" y="1070622"/>
              <a:ext cx="190500" cy="285750"/>
            </a:xfrm>
            <a:custGeom>
              <a:avLst/>
              <a:gdLst/>
              <a:ahLst/>
              <a:cxnLst/>
              <a:rect l="l" t="t" r="r" b="b"/>
              <a:pathLst>
                <a:path w="190500" h="285750">
                  <a:moveTo>
                    <a:pt x="0" y="0"/>
                  </a:moveTo>
                  <a:lnTo>
                    <a:pt x="190271" y="285422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83872" y="1289704"/>
              <a:ext cx="107757" cy="82879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833384" y="1056805"/>
              <a:ext cx="200025" cy="299720"/>
            </a:xfrm>
            <a:custGeom>
              <a:avLst/>
              <a:gdLst/>
              <a:ahLst/>
              <a:cxnLst/>
              <a:rect l="l" t="t" r="r" b="b"/>
              <a:pathLst>
                <a:path w="200025" h="299719">
                  <a:moveTo>
                    <a:pt x="199491" y="0"/>
                  </a:moveTo>
                  <a:lnTo>
                    <a:pt x="0" y="299239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97770" y="1289705"/>
              <a:ext cx="107757" cy="82877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2176538" y="1056805"/>
              <a:ext cx="202565" cy="303530"/>
            </a:xfrm>
            <a:custGeom>
              <a:avLst/>
              <a:gdLst/>
              <a:ahLst/>
              <a:cxnLst/>
              <a:rect l="l" t="t" r="r" b="b"/>
              <a:pathLst>
                <a:path w="202564" h="303530">
                  <a:moveTo>
                    <a:pt x="0" y="0"/>
                  </a:moveTo>
                  <a:lnTo>
                    <a:pt x="202158" y="303232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06540" y="1293697"/>
              <a:ext cx="107757" cy="82879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744700" y="1630442"/>
              <a:ext cx="0" cy="334645"/>
            </a:xfrm>
            <a:custGeom>
              <a:avLst/>
              <a:gdLst/>
              <a:ahLst/>
              <a:cxnLst/>
              <a:rect l="l" t="t" r="r" b="b"/>
              <a:pathLst>
                <a:path h="334644">
                  <a:moveTo>
                    <a:pt x="0" y="0"/>
                  </a:moveTo>
                  <a:lnTo>
                    <a:pt x="0" y="334031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690960" y="1931630"/>
              <a:ext cx="107950" cy="41910"/>
            </a:xfrm>
            <a:custGeom>
              <a:avLst/>
              <a:gdLst/>
              <a:ahLst/>
              <a:cxnLst/>
              <a:rect l="l" t="t" r="r" b="b"/>
              <a:pathLst>
                <a:path w="107950" h="41910">
                  <a:moveTo>
                    <a:pt x="107479" y="0"/>
                  </a:moveTo>
                  <a:lnTo>
                    <a:pt x="86361" y="7349"/>
                  </a:lnTo>
                  <a:lnTo>
                    <a:pt x="70869" y="17352"/>
                  </a:lnTo>
                  <a:lnTo>
                    <a:pt x="60247" y="29140"/>
                  </a:lnTo>
                  <a:lnTo>
                    <a:pt x="53739" y="41844"/>
                  </a:lnTo>
                  <a:lnTo>
                    <a:pt x="47232" y="29140"/>
                  </a:lnTo>
                  <a:lnTo>
                    <a:pt x="36610" y="17352"/>
                  </a:lnTo>
                  <a:lnTo>
                    <a:pt x="21118" y="7349"/>
                  </a:lnTo>
                  <a:lnTo>
                    <a:pt x="0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19592" y="792721"/>
              <a:ext cx="719455" cy="313055"/>
            </a:xfrm>
            <a:custGeom>
              <a:avLst/>
              <a:gdLst/>
              <a:ahLst/>
              <a:cxnLst/>
              <a:rect l="l" t="t" r="r" b="b"/>
              <a:pathLst>
                <a:path w="719455" h="313055">
                  <a:moveTo>
                    <a:pt x="650195" y="201333"/>
                  </a:moveTo>
                  <a:lnTo>
                    <a:pt x="719444" y="156337"/>
                  </a:lnTo>
                  <a:lnTo>
                    <a:pt x="650195" y="111328"/>
                  </a:lnTo>
                  <a:lnTo>
                    <a:pt x="650195" y="0"/>
                  </a:lnTo>
                  <a:lnTo>
                    <a:pt x="0" y="0"/>
                  </a:lnTo>
                  <a:lnTo>
                    <a:pt x="0" y="312674"/>
                  </a:lnTo>
                  <a:lnTo>
                    <a:pt x="650195" y="312674"/>
                  </a:lnTo>
                  <a:lnTo>
                    <a:pt x="650195" y="201333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565759" y="838911"/>
          <a:ext cx="552450" cy="2146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225"/>
                <a:gridCol w="276225"/>
              </a:tblGrid>
              <a:tr h="121285"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sz="900" i="1" spc="-37" baseline="-23148" dirty="0">
                          <a:latin typeface="Georgia"/>
                          <a:cs typeface="Georgia"/>
                        </a:rPr>
                        <a:t>d</a:t>
                      </a:r>
                      <a:r>
                        <a:rPr sz="500" spc="-25" dirty="0">
                          <a:latin typeface="LM Roman 5"/>
                          <a:cs typeface="LM Roman 5"/>
                        </a:rPr>
                        <a:t>0</a:t>
                      </a:r>
                      <a:endParaRPr sz="500">
                        <a:latin typeface="LM Roman 5"/>
                        <a:cs typeface="LM Roman 5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sz="900" i="1" spc="-37" baseline="-23148" dirty="0">
                          <a:latin typeface="Georgia"/>
                          <a:cs typeface="Georgia"/>
                        </a:rPr>
                        <a:t>d</a:t>
                      </a:r>
                      <a:r>
                        <a:rPr sz="500" spc="-25" dirty="0">
                          <a:latin typeface="LM Roman 5"/>
                          <a:cs typeface="LM Roman 5"/>
                        </a:rPr>
                        <a:t>1</a:t>
                      </a:r>
                      <a:endParaRPr sz="500">
                        <a:latin typeface="LM Roman 5"/>
                        <a:cs typeface="LM Roman 5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3345">
                <a:tc>
                  <a:txBody>
                    <a:bodyPr/>
                    <a:lstStyle/>
                    <a:p>
                      <a:pPr algn="ctr">
                        <a:lnSpc>
                          <a:spcPts val="630"/>
                        </a:lnSpc>
                      </a:pPr>
                      <a:r>
                        <a:rPr sz="600" spc="-25" dirty="0">
                          <a:latin typeface="LM Roman 6"/>
                          <a:cs typeface="LM Roman 6"/>
                        </a:rPr>
                        <a:t>0.6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30"/>
                        </a:lnSpc>
                      </a:pPr>
                      <a:r>
                        <a:rPr sz="600" spc="-25" dirty="0">
                          <a:latin typeface="LM Roman 6"/>
                          <a:cs typeface="LM Roman 6"/>
                        </a:rPr>
                        <a:t>0.4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8" name="object 38"/>
          <p:cNvSpPr/>
          <p:nvPr/>
        </p:nvSpPr>
        <p:spPr>
          <a:xfrm>
            <a:off x="1779612" y="432714"/>
            <a:ext cx="650240" cy="387350"/>
          </a:xfrm>
          <a:custGeom>
            <a:avLst/>
            <a:gdLst/>
            <a:ahLst/>
            <a:cxnLst/>
            <a:rect l="l" t="t" r="r" b="b"/>
            <a:pathLst>
              <a:path w="650239" h="387350">
                <a:moveTo>
                  <a:pt x="280098" y="312674"/>
                </a:moveTo>
                <a:lnTo>
                  <a:pt x="325094" y="387248"/>
                </a:lnTo>
                <a:lnTo>
                  <a:pt x="370090" y="312674"/>
                </a:lnTo>
                <a:lnTo>
                  <a:pt x="650189" y="312674"/>
                </a:lnTo>
                <a:lnTo>
                  <a:pt x="650189" y="0"/>
                </a:lnTo>
                <a:lnTo>
                  <a:pt x="0" y="0"/>
                </a:lnTo>
                <a:lnTo>
                  <a:pt x="0" y="312674"/>
                </a:lnTo>
                <a:lnTo>
                  <a:pt x="280098" y="312674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1825764" y="478916"/>
          <a:ext cx="552450" cy="2146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225"/>
                <a:gridCol w="276225"/>
              </a:tblGrid>
              <a:tr h="121285"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sz="900" i="1" spc="-37" baseline="-23148" dirty="0">
                          <a:latin typeface="Georgia"/>
                          <a:cs typeface="Georgia"/>
                        </a:rPr>
                        <a:t>i</a:t>
                      </a:r>
                      <a:r>
                        <a:rPr sz="500" spc="-25" dirty="0">
                          <a:latin typeface="LM Roman 5"/>
                          <a:cs typeface="LM Roman 5"/>
                        </a:rPr>
                        <a:t>0</a:t>
                      </a:r>
                      <a:endParaRPr sz="500">
                        <a:latin typeface="LM Roman 5"/>
                        <a:cs typeface="LM Roman 5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sz="900" i="1" spc="-37" baseline="-23148" dirty="0">
                          <a:latin typeface="Georgia"/>
                          <a:cs typeface="Georgia"/>
                        </a:rPr>
                        <a:t>i</a:t>
                      </a:r>
                      <a:r>
                        <a:rPr sz="500" spc="-25" dirty="0">
                          <a:latin typeface="LM Roman 5"/>
                          <a:cs typeface="LM Roman 5"/>
                        </a:rPr>
                        <a:t>1</a:t>
                      </a:r>
                      <a:endParaRPr sz="500">
                        <a:latin typeface="LM Roman 5"/>
                        <a:cs typeface="LM Roman 5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3345">
                <a:tc>
                  <a:txBody>
                    <a:bodyPr/>
                    <a:lstStyle/>
                    <a:p>
                      <a:pPr algn="ctr">
                        <a:lnSpc>
                          <a:spcPts val="630"/>
                        </a:lnSpc>
                      </a:pPr>
                      <a:r>
                        <a:rPr sz="600" spc="-25" dirty="0">
                          <a:latin typeface="LM Roman 6"/>
                          <a:cs typeface="LM Roman 6"/>
                        </a:rPr>
                        <a:t>0.7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30"/>
                        </a:lnSpc>
                      </a:pPr>
                      <a:r>
                        <a:rPr sz="600" spc="-25" dirty="0">
                          <a:latin typeface="LM Roman 6"/>
                          <a:cs typeface="LM Roman 6"/>
                        </a:rPr>
                        <a:t>0.3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0" name="object 40"/>
          <p:cNvSpPr/>
          <p:nvPr/>
        </p:nvSpPr>
        <p:spPr>
          <a:xfrm>
            <a:off x="93320" y="1279022"/>
            <a:ext cx="1510030" cy="636270"/>
          </a:xfrm>
          <a:custGeom>
            <a:avLst/>
            <a:gdLst/>
            <a:ahLst/>
            <a:cxnLst/>
            <a:rect l="l" t="t" r="r" b="b"/>
            <a:pathLst>
              <a:path w="1510030" h="636269">
                <a:moveTo>
                  <a:pt x="1430729" y="265871"/>
                </a:moveTo>
                <a:lnTo>
                  <a:pt x="1510003" y="210040"/>
                </a:lnTo>
                <a:lnTo>
                  <a:pt x="1430729" y="175870"/>
                </a:lnTo>
                <a:lnTo>
                  <a:pt x="1430729" y="0"/>
                </a:lnTo>
                <a:lnTo>
                  <a:pt x="0" y="0"/>
                </a:lnTo>
                <a:lnTo>
                  <a:pt x="0" y="636084"/>
                </a:lnTo>
                <a:lnTo>
                  <a:pt x="1430729" y="636084"/>
                </a:lnTo>
                <a:lnTo>
                  <a:pt x="1430729" y="265871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1" name="object 41"/>
          <p:cNvGraphicFramePr>
            <a:graphicFrameLocks noGrp="1"/>
          </p:cNvGraphicFramePr>
          <p:nvPr/>
        </p:nvGraphicFramePr>
        <p:xfrm>
          <a:off x="139496" y="1325206"/>
          <a:ext cx="1334770" cy="5378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125"/>
                <a:gridCol w="323215"/>
                <a:gridCol w="323215"/>
                <a:gridCol w="323215"/>
              </a:tblGrid>
              <a:tr h="1212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sz="900" i="1" spc="-37" baseline="-23148" dirty="0">
                          <a:latin typeface="Georgia"/>
                          <a:cs typeface="Georgia"/>
                        </a:rPr>
                        <a:t>g</a:t>
                      </a:r>
                      <a:r>
                        <a:rPr sz="500" spc="-25" dirty="0">
                          <a:latin typeface="LM Roman 5"/>
                          <a:cs typeface="LM Roman 5"/>
                        </a:rPr>
                        <a:t>1</a:t>
                      </a:r>
                      <a:endParaRPr sz="500">
                        <a:latin typeface="LM Roman 5"/>
                        <a:cs typeface="LM Roman 5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sz="900" i="1" spc="-37" baseline="-23148" dirty="0">
                          <a:latin typeface="Georgia"/>
                          <a:cs typeface="Georgia"/>
                        </a:rPr>
                        <a:t>g</a:t>
                      </a:r>
                      <a:r>
                        <a:rPr sz="500" spc="-25" dirty="0">
                          <a:latin typeface="LM Roman 5"/>
                          <a:cs typeface="LM Roman 5"/>
                        </a:rPr>
                        <a:t>2</a:t>
                      </a:r>
                      <a:endParaRPr sz="500">
                        <a:latin typeface="LM Roman 5"/>
                        <a:cs typeface="LM Roman 5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sz="900" i="1" spc="-37" baseline="-23148" dirty="0">
                          <a:latin typeface="Georgia"/>
                          <a:cs typeface="Georgia"/>
                        </a:rPr>
                        <a:t>g</a:t>
                      </a:r>
                      <a:r>
                        <a:rPr sz="500" spc="-25" dirty="0">
                          <a:latin typeface="LM Roman 5"/>
                          <a:cs typeface="LM Roman 5"/>
                        </a:rPr>
                        <a:t>3</a:t>
                      </a:r>
                      <a:endParaRPr sz="500">
                        <a:latin typeface="LM Roman 5"/>
                        <a:cs typeface="LM Roman 5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139"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i="1" spc="30" dirty="0">
                          <a:latin typeface="Georgia"/>
                          <a:cs typeface="Georgia"/>
                        </a:rPr>
                        <a:t>i</a:t>
                      </a:r>
                      <a:r>
                        <a:rPr sz="750" spc="44" baseline="27777" dirty="0">
                          <a:latin typeface="LM Roman 5"/>
                          <a:cs typeface="LM Roman 5"/>
                        </a:rPr>
                        <a:t>0</a:t>
                      </a:r>
                      <a:r>
                        <a:rPr sz="750" spc="-240" baseline="27777" dirty="0">
                          <a:latin typeface="LM Roman 5"/>
                          <a:cs typeface="LM Roman 5"/>
                        </a:rPr>
                        <a:t> </a:t>
                      </a:r>
                      <a:r>
                        <a:rPr sz="600" spc="-25" dirty="0">
                          <a:latin typeface="LM Roman 6"/>
                          <a:cs typeface="LM Roman 6"/>
                        </a:rPr>
                        <a:t>,</a:t>
                      </a:r>
                      <a:r>
                        <a:rPr sz="600" i="1" spc="-25" dirty="0">
                          <a:latin typeface="Georgia"/>
                          <a:cs typeface="Georgia"/>
                        </a:rPr>
                        <a:t>d</a:t>
                      </a:r>
                      <a:r>
                        <a:rPr sz="750" spc="-37" baseline="27777" dirty="0">
                          <a:latin typeface="LM Roman 5"/>
                          <a:cs typeface="LM Roman 5"/>
                        </a:rPr>
                        <a:t>0</a:t>
                      </a:r>
                      <a:endParaRPr sz="750" baseline="27777">
                        <a:latin typeface="LM Roman 5"/>
                        <a:cs typeface="LM Roman 5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5" dirty="0">
                          <a:latin typeface="LM Roman 6"/>
                          <a:cs typeface="LM Roman 6"/>
                        </a:rPr>
                        <a:t>0.3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5" dirty="0">
                          <a:latin typeface="LM Roman 6"/>
                          <a:cs typeface="LM Roman 6"/>
                        </a:rPr>
                        <a:t>0.4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5" dirty="0">
                          <a:latin typeface="LM Roman 6"/>
                          <a:cs typeface="LM Roman 6"/>
                        </a:rPr>
                        <a:t>0.3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139"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i="1" spc="30" dirty="0">
                          <a:latin typeface="Georgia"/>
                          <a:cs typeface="Georgia"/>
                        </a:rPr>
                        <a:t>i</a:t>
                      </a:r>
                      <a:r>
                        <a:rPr sz="750" spc="44" baseline="27777" dirty="0">
                          <a:latin typeface="LM Roman 5"/>
                          <a:cs typeface="LM Roman 5"/>
                        </a:rPr>
                        <a:t>0</a:t>
                      </a:r>
                      <a:r>
                        <a:rPr sz="750" spc="-240" baseline="27777" dirty="0">
                          <a:latin typeface="LM Roman 5"/>
                          <a:cs typeface="LM Roman 5"/>
                        </a:rPr>
                        <a:t> </a:t>
                      </a:r>
                      <a:r>
                        <a:rPr sz="600" spc="-25" dirty="0">
                          <a:latin typeface="LM Roman 6"/>
                          <a:cs typeface="LM Roman 6"/>
                        </a:rPr>
                        <a:t>,</a:t>
                      </a:r>
                      <a:r>
                        <a:rPr sz="600" i="1" spc="-25" dirty="0">
                          <a:latin typeface="Georgia"/>
                          <a:cs typeface="Georgia"/>
                        </a:rPr>
                        <a:t>d</a:t>
                      </a:r>
                      <a:r>
                        <a:rPr sz="750" spc="-37" baseline="27777" dirty="0">
                          <a:latin typeface="LM Roman 5"/>
                          <a:cs typeface="LM Roman 5"/>
                        </a:rPr>
                        <a:t>1</a:t>
                      </a:r>
                      <a:endParaRPr sz="750" baseline="27777">
                        <a:latin typeface="LM Roman 5"/>
                        <a:cs typeface="LM Roman 5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0" dirty="0">
                          <a:latin typeface="LM Roman 6"/>
                          <a:cs typeface="LM Roman 6"/>
                        </a:rPr>
                        <a:t>0.05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0" dirty="0">
                          <a:latin typeface="LM Roman 6"/>
                          <a:cs typeface="LM Roman 6"/>
                        </a:rPr>
                        <a:t>0.25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5" dirty="0">
                          <a:latin typeface="LM Roman 6"/>
                          <a:cs typeface="LM Roman 6"/>
                        </a:rPr>
                        <a:t>0.7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139"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i="1" spc="30" dirty="0">
                          <a:latin typeface="Georgia"/>
                          <a:cs typeface="Georgia"/>
                        </a:rPr>
                        <a:t>i</a:t>
                      </a:r>
                      <a:r>
                        <a:rPr sz="750" spc="44" baseline="27777" dirty="0">
                          <a:latin typeface="LM Roman 5"/>
                          <a:cs typeface="LM Roman 5"/>
                        </a:rPr>
                        <a:t>1</a:t>
                      </a:r>
                      <a:r>
                        <a:rPr sz="750" spc="-240" baseline="27777" dirty="0">
                          <a:latin typeface="LM Roman 5"/>
                          <a:cs typeface="LM Roman 5"/>
                        </a:rPr>
                        <a:t> </a:t>
                      </a:r>
                      <a:r>
                        <a:rPr sz="600" spc="-25" dirty="0">
                          <a:latin typeface="LM Roman 6"/>
                          <a:cs typeface="LM Roman 6"/>
                        </a:rPr>
                        <a:t>,</a:t>
                      </a:r>
                      <a:r>
                        <a:rPr sz="600" i="1" spc="-25" dirty="0">
                          <a:latin typeface="Georgia"/>
                          <a:cs typeface="Georgia"/>
                        </a:rPr>
                        <a:t>d</a:t>
                      </a:r>
                      <a:r>
                        <a:rPr sz="750" spc="-37" baseline="27777" dirty="0">
                          <a:latin typeface="LM Roman 5"/>
                          <a:cs typeface="LM Roman 5"/>
                        </a:rPr>
                        <a:t>0</a:t>
                      </a:r>
                      <a:endParaRPr sz="750" baseline="27777">
                        <a:latin typeface="LM Roman 5"/>
                        <a:cs typeface="LM Roman 5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5" dirty="0">
                          <a:latin typeface="LM Roman 6"/>
                          <a:cs typeface="LM Roman 6"/>
                        </a:rPr>
                        <a:t>0.9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0" dirty="0">
                          <a:latin typeface="LM Roman 6"/>
                          <a:cs typeface="LM Roman 6"/>
                        </a:rPr>
                        <a:t>0.08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0" dirty="0">
                          <a:latin typeface="LM Roman 6"/>
                          <a:cs typeface="LM Roman 6"/>
                        </a:rPr>
                        <a:t>0.02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139"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i="1" spc="30" dirty="0">
                          <a:latin typeface="Georgia"/>
                          <a:cs typeface="Georgia"/>
                        </a:rPr>
                        <a:t>i</a:t>
                      </a:r>
                      <a:r>
                        <a:rPr sz="750" spc="44" baseline="27777" dirty="0">
                          <a:latin typeface="LM Roman 5"/>
                          <a:cs typeface="LM Roman 5"/>
                        </a:rPr>
                        <a:t>1</a:t>
                      </a:r>
                      <a:r>
                        <a:rPr sz="750" spc="-240" baseline="27777" dirty="0">
                          <a:latin typeface="LM Roman 5"/>
                          <a:cs typeface="LM Roman 5"/>
                        </a:rPr>
                        <a:t> </a:t>
                      </a:r>
                      <a:r>
                        <a:rPr sz="600" spc="-25" dirty="0">
                          <a:latin typeface="LM Roman 6"/>
                          <a:cs typeface="LM Roman 6"/>
                        </a:rPr>
                        <a:t>,</a:t>
                      </a:r>
                      <a:r>
                        <a:rPr sz="600" i="1" spc="-25" dirty="0">
                          <a:latin typeface="Georgia"/>
                          <a:cs typeface="Georgia"/>
                        </a:rPr>
                        <a:t>d</a:t>
                      </a:r>
                      <a:r>
                        <a:rPr sz="750" spc="-37" baseline="27777" dirty="0">
                          <a:latin typeface="LM Roman 5"/>
                          <a:cs typeface="LM Roman 5"/>
                        </a:rPr>
                        <a:t>1</a:t>
                      </a:r>
                      <a:endParaRPr sz="750" baseline="27777">
                        <a:latin typeface="LM Roman 5"/>
                        <a:cs typeface="LM Roman 5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5" dirty="0">
                          <a:latin typeface="LM Roman 6"/>
                          <a:cs typeface="LM Roman 6"/>
                        </a:rPr>
                        <a:t>0.5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5" dirty="0">
                          <a:latin typeface="LM Roman 6"/>
                          <a:cs typeface="LM Roman 6"/>
                        </a:rPr>
                        <a:t>0.3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5" dirty="0">
                          <a:latin typeface="LM Roman 6"/>
                          <a:cs typeface="LM Roman 6"/>
                        </a:rPr>
                        <a:t>0.2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2" name="object 42"/>
          <p:cNvSpPr/>
          <p:nvPr/>
        </p:nvSpPr>
        <p:spPr>
          <a:xfrm>
            <a:off x="1973173" y="1625658"/>
            <a:ext cx="983615" cy="509270"/>
          </a:xfrm>
          <a:custGeom>
            <a:avLst/>
            <a:gdLst/>
            <a:ahLst/>
            <a:cxnLst/>
            <a:rect l="l" t="t" r="r" b="b"/>
            <a:pathLst>
              <a:path w="983614" h="509269">
                <a:moveTo>
                  <a:pt x="536536" y="81624"/>
                </a:moveTo>
                <a:lnTo>
                  <a:pt x="491540" y="0"/>
                </a:lnTo>
                <a:lnTo>
                  <a:pt x="446531" y="81624"/>
                </a:lnTo>
                <a:lnTo>
                  <a:pt x="0" y="81624"/>
                </a:lnTo>
                <a:lnTo>
                  <a:pt x="0" y="509191"/>
                </a:lnTo>
                <a:lnTo>
                  <a:pt x="983081" y="509191"/>
                </a:lnTo>
                <a:lnTo>
                  <a:pt x="983081" y="81624"/>
                </a:lnTo>
                <a:lnTo>
                  <a:pt x="536536" y="81624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3" name="object 43"/>
          <p:cNvGraphicFramePr>
            <a:graphicFrameLocks noGrp="1"/>
          </p:cNvGraphicFramePr>
          <p:nvPr/>
        </p:nvGraphicFramePr>
        <p:xfrm>
          <a:off x="2019325" y="1753463"/>
          <a:ext cx="885188" cy="3295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029"/>
                <a:gridCol w="322580"/>
                <a:gridCol w="322579"/>
              </a:tblGrid>
              <a:tr h="1212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sz="900" i="1" spc="-37" baseline="-23148" dirty="0">
                          <a:latin typeface="Georgia"/>
                          <a:cs typeface="Georgia"/>
                        </a:rPr>
                        <a:t>s</a:t>
                      </a:r>
                      <a:r>
                        <a:rPr sz="500" spc="-25" dirty="0">
                          <a:latin typeface="LM Roman 5"/>
                          <a:cs typeface="LM Roman 5"/>
                        </a:rPr>
                        <a:t>0</a:t>
                      </a:r>
                      <a:endParaRPr sz="500">
                        <a:latin typeface="LM Roman 5"/>
                        <a:cs typeface="LM Roman 5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sz="900" i="1" spc="-37" baseline="-23148" dirty="0">
                          <a:latin typeface="Georgia"/>
                          <a:cs typeface="Georgia"/>
                        </a:rPr>
                        <a:t>s</a:t>
                      </a:r>
                      <a:r>
                        <a:rPr sz="500" spc="-25" dirty="0">
                          <a:latin typeface="LM Roman 5"/>
                          <a:cs typeface="LM Roman 5"/>
                        </a:rPr>
                        <a:t>1</a:t>
                      </a:r>
                      <a:endParaRPr sz="500">
                        <a:latin typeface="LM Roman 5"/>
                        <a:cs typeface="LM Roman 5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139">
                <a:tc>
                  <a:txBody>
                    <a:bodyPr/>
                    <a:lstStyle/>
                    <a:p>
                      <a:pPr algn="ctr">
                        <a:lnSpc>
                          <a:spcPts val="459"/>
                        </a:lnSpc>
                      </a:pPr>
                      <a:r>
                        <a:rPr sz="900" i="1" spc="-37" baseline="-23148" dirty="0">
                          <a:latin typeface="Georgia"/>
                          <a:cs typeface="Georgia"/>
                        </a:rPr>
                        <a:t>i</a:t>
                      </a:r>
                      <a:r>
                        <a:rPr sz="500" spc="-25" dirty="0">
                          <a:latin typeface="LM Roman 5"/>
                          <a:cs typeface="LM Roman 5"/>
                        </a:rPr>
                        <a:t>0</a:t>
                      </a:r>
                      <a:endParaRPr sz="500">
                        <a:latin typeface="LM Roman 5"/>
                        <a:cs typeface="LM Roman 5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0" dirty="0">
                          <a:latin typeface="LM Roman 6"/>
                          <a:cs typeface="LM Roman 6"/>
                        </a:rPr>
                        <a:t>0.95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0" dirty="0">
                          <a:latin typeface="LM Roman 6"/>
                          <a:cs typeface="LM Roman 6"/>
                        </a:rPr>
                        <a:t>0.05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139">
                <a:tc>
                  <a:txBody>
                    <a:bodyPr/>
                    <a:lstStyle/>
                    <a:p>
                      <a:pPr algn="ctr">
                        <a:lnSpc>
                          <a:spcPts val="459"/>
                        </a:lnSpc>
                      </a:pPr>
                      <a:r>
                        <a:rPr sz="900" i="1" spc="-37" baseline="-23148" dirty="0">
                          <a:latin typeface="Georgia"/>
                          <a:cs typeface="Georgia"/>
                        </a:rPr>
                        <a:t>i</a:t>
                      </a:r>
                      <a:r>
                        <a:rPr sz="500" spc="-25" dirty="0">
                          <a:latin typeface="LM Roman 5"/>
                          <a:cs typeface="LM Roman 5"/>
                        </a:rPr>
                        <a:t>1</a:t>
                      </a:r>
                      <a:endParaRPr sz="500">
                        <a:latin typeface="LM Roman 5"/>
                        <a:cs typeface="LM Roman 5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5" dirty="0">
                          <a:latin typeface="LM Roman 6"/>
                          <a:cs typeface="LM Roman 6"/>
                        </a:rPr>
                        <a:t>0.2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5" dirty="0">
                          <a:latin typeface="LM Roman 6"/>
                          <a:cs typeface="LM Roman 6"/>
                        </a:rPr>
                        <a:t>0.8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4" name="object 44"/>
          <p:cNvSpPr/>
          <p:nvPr/>
        </p:nvSpPr>
        <p:spPr>
          <a:xfrm>
            <a:off x="1245641" y="2255665"/>
            <a:ext cx="998219" cy="579755"/>
          </a:xfrm>
          <a:custGeom>
            <a:avLst/>
            <a:gdLst/>
            <a:ahLst/>
            <a:cxnLst/>
            <a:rect l="l" t="t" r="r" b="b"/>
            <a:pathLst>
              <a:path w="998219" h="579755">
                <a:moveTo>
                  <a:pt x="544055" y="47496"/>
                </a:moveTo>
                <a:lnTo>
                  <a:pt x="499059" y="0"/>
                </a:lnTo>
                <a:lnTo>
                  <a:pt x="454063" y="47496"/>
                </a:lnTo>
                <a:lnTo>
                  <a:pt x="0" y="47496"/>
                </a:lnTo>
                <a:lnTo>
                  <a:pt x="0" y="579321"/>
                </a:lnTo>
                <a:lnTo>
                  <a:pt x="998118" y="579321"/>
                </a:lnTo>
                <a:lnTo>
                  <a:pt x="998118" y="47496"/>
                </a:lnTo>
                <a:lnTo>
                  <a:pt x="544055" y="4749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5" name="object 45"/>
          <p:cNvGraphicFramePr>
            <a:graphicFrameLocks noGrp="1"/>
          </p:cNvGraphicFramePr>
          <p:nvPr/>
        </p:nvGraphicFramePr>
        <p:xfrm>
          <a:off x="1291805" y="2349334"/>
          <a:ext cx="901699" cy="4337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270"/>
                <a:gridCol w="323214"/>
                <a:gridCol w="323215"/>
              </a:tblGrid>
              <a:tr h="1212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sz="900" i="1" spc="-37" baseline="-23148" dirty="0">
                          <a:latin typeface="Georgia"/>
                          <a:cs typeface="Georgia"/>
                        </a:rPr>
                        <a:t>l</a:t>
                      </a:r>
                      <a:r>
                        <a:rPr sz="500" spc="-25" dirty="0">
                          <a:latin typeface="LM Roman 5"/>
                          <a:cs typeface="LM Roman 5"/>
                        </a:rPr>
                        <a:t>0</a:t>
                      </a:r>
                      <a:endParaRPr sz="500">
                        <a:latin typeface="LM Roman 5"/>
                        <a:cs typeface="LM Roman 5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sz="900" i="1" spc="-37" baseline="-23148" dirty="0">
                          <a:latin typeface="Georgia"/>
                          <a:cs typeface="Georgia"/>
                        </a:rPr>
                        <a:t>l</a:t>
                      </a:r>
                      <a:r>
                        <a:rPr sz="500" spc="-25" dirty="0">
                          <a:latin typeface="LM Roman 5"/>
                          <a:cs typeface="LM Roman 5"/>
                        </a:rPr>
                        <a:t>1</a:t>
                      </a:r>
                      <a:endParaRPr sz="500">
                        <a:latin typeface="LM Roman 5"/>
                        <a:cs typeface="LM Roman 5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139">
                <a:tc>
                  <a:txBody>
                    <a:bodyPr/>
                    <a:lstStyle/>
                    <a:p>
                      <a:pPr algn="ctr">
                        <a:lnSpc>
                          <a:spcPts val="459"/>
                        </a:lnSpc>
                      </a:pPr>
                      <a:r>
                        <a:rPr sz="900" i="1" spc="-37" baseline="-23148" dirty="0">
                          <a:latin typeface="Georgia"/>
                          <a:cs typeface="Georgia"/>
                        </a:rPr>
                        <a:t>g</a:t>
                      </a:r>
                      <a:r>
                        <a:rPr sz="500" spc="-25" dirty="0">
                          <a:latin typeface="LM Roman 5"/>
                          <a:cs typeface="LM Roman 5"/>
                        </a:rPr>
                        <a:t>1</a:t>
                      </a:r>
                      <a:endParaRPr sz="500">
                        <a:latin typeface="LM Roman 5"/>
                        <a:cs typeface="LM Roman 5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5" dirty="0">
                          <a:latin typeface="LM Roman 6"/>
                          <a:cs typeface="LM Roman 6"/>
                        </a:rPr>
                        <a:t>0.1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5" dirty="0">
                          <a:latin typeface="LM Roman 6"/>
                          <a:cs typeface="LM Roman 6"/>
                        </a:rPr>
                        <a:t>0.9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139">
                <a:tc>
                  <a:txBody>
                    <a:bodyPr/>
                    <a:lstStyle/>
                    <a:p>
                      <a:pPr algn="ctr">
                        <a:lnSpc>
                          <a:spcPts val="459"/>
                        </a:lnSpc>
                      </a:pPr>
                      <a:r>
                        <a:rPr sz="900" i="1" spc="-37" baseline="-23148" dirty="0">
                          <a:latin typeface="Georgia"/>
                          <a:cs typeface="Georgia"/>
                        </a:rPr>
                        <a:t>g</a:t>
                      </a:r>
                      <a:r>
                        <a:rPr sz="500" spc="-25" dirty="0">
                          <a:latin typeface="LM Roman 5"/>
                          <a:cs typeface="LM Roman 5"/>
                        </a:rPr>
                        <a:t>2</a:t>
                      </a:r>
                      <a:endParaRPr sz="500">
                        <a:latin typeface="LM Roman 5"/>
                        <a:cs typeface="LM Roman 5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5" dirty="0">
                          <a:latin typeface="LM Roman 6"/>
                          <a:cs typeface="LM Roman 6"/>
                        </a:rPr>
                        <a:t>0.4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5" dirty="0">
                          <a:latin typeface="LM Roman 6"/>
                          <a:cs typeface="LM Roman 6"/>
                        </a:rPr>
                        <a:t>0.6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139">
                <a:tc>
                  <a:txBody>
                    <a:bodyPr/>
                    <a:lstStyle/>
                    <a:p>
                      <a:pPr algn="ctr">
                        <a:lnSpc>
                          <a:spcPts val="459"/>
                        </a:lnSpc>
                      </a:pPr>
                      <a:r>
                        <a:rPr sz="900" i="1" spc="-37" baseline="-23148" dirty="0">
                          <a:latin typeface="Georgia"/>
                          <a:cs typeface="Georgia"/>
                        </a:rPr>
                        <a:t>g</a:t>
                      </a:r>
                      <a:r>
                        <a:rPr sz="500" spc="-25" dirty="0">
                          <a:latin typeface="LM Roman 5"/>
                          <a:cs typeface="LM Roman 5"/>
                        </a:rPr>
                        <a:t>3</a:t>
                      </a:r>
                      <a:endParaRPr sz="500">
                        <a:latin typeface="LM Roman 5"/>
                        <a:cs typeface="LM Roman 5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0" dirty="0">
                          <a:latin typeface="LM Roman 6"/>
                          <a:cs typeface="LM Roman 6"/>
                        </a:rPr>
                        <a:t>0.99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0" dirty="0">
                          <a:latin typeface="LM Roman 6"/>
                          <a:cs typeface="LM Roman 6"/>
                        </a:rPr>
                        <a:t>0.01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2987306" y="4634"/>
            <a:ext cx="12573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Causal</a:t>
            </a:r>
            <a:r>
              <a:rPr spc="-45" dirty="0"/>
              <a:t> </a:t>
            </a:r>
            <a:r>
              <a:rPr spc="-10" dirty="0"/>
              <a:t>Reasoning</a:t>
            </a:r>
          </a:p>
        </p:txBody>
      </p:sp>
      <p:pic>
        <p:nvPicPr>
          <p:cNvPr id="47" name="object 4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44583" y="300151"/>
            <a:ext cx="63233" cy="63233"/>
          </a:xfrm>
          <a:prstGeom prst="rect">
            <a:avLst/>
          </a:prstGeom>
        </p:spPr>
      </p:pic>
      <p:sp>
        <p:nvSpPr>
          <p:cNvPr id="48" name="object 48"/>
          <p:cNvSpPr txBox="1"/>
          <p:nvPr/>
        </p:nvSpPr>
        <p:spPr>
          <a:xfrm>
            <a:off x="3264395" y="170888"/>
            <a:ext cx="2268855" cy="78994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434"/>
              </a:spcBef>
            </a:pPr>
            <a:r>
              <a:rPr sz="1100" dirty="0">
                <a:latin typeface="LM Roman 10"/>
                <a:cs typeface="LM Roman 10"/>
              </a:rPr>
              <a:t>What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if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the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course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was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spc="-20" dirty="0">
                <a:latin typeface="LM Roman 10"/>
                <a:cs typeface="LM Roman 10"/>
              </a:rPr>
              <a:t>easy?</a:t>
            </a:r>
            <a:endParaRPr sz="1100">
              <a:latin typeface="LM Roman 10"/>
              <a:cs typeface="LM Roman 10"/>
            </a:endParaRPr>
          </a:p>
          <a:p>
            <a:pPr marL="12700" marR="5080" algn="just">
              <a:lnSpc>
                <a:spcPct val="102600"/>
              </a:lnSpc>
              <a:spcBef>
                <a:spcPts val="300"/>
              </a:spcBef>
            </a:pPr>
            <a:r>
              <a:rPr sz="1100" dirty="0">
                <a:latin typeface="LM Roman 10"/>
                <a:cs typeface="LM Roman 10"/>
              </a:rPr>
              <a:t>A</a:t>
            </a:r>
            <a:r>
              <a:rPr sz="1100" spc="-2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not</a:t>
            </a:r>
            <a:r>
              <a:rPr sz="1100" spc="-1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so</a:t>
            </a:r>
            <a:r>
              <a:rPr sz="1100" spc="-1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intelligent</a:t>
            </a:r>
            <a:r>
              <a:rPr sz="1100" spc="-1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student</a:t>
            </a:r>
            <a:r>
              <a:rPr sz="1100" spc="-1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may</a:t>
            </a:r>
            <a:r>
              <a:rPr sz="1100" spc="-2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still </a:t>
            </a:r>
            <a:r>
              <a:rPr sz="1100" dirty="0">
                <a:latin typeface="LM Roman 10"/>
                <a:cs typeface="LM Roman 10"/>
              </a:rPr>
              <a:t>be</a:t>
            </a:r>
            <a:r>
              <a:rPr sz="1100" spc="-7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able</a:t>
            </a:r>
            <a:r>
              <a:rPr sz="1100" spc="-6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to</a:t>
            </a:r>
            <a:r>
              <a:rPr sz="1100" spc="-6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get</a:t>
            </a:r>
            <a:r>
              <a:rPr sz="1100" spc="-6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</a:t>
            </a:r>
            <a:r>
              <a:rPr sz="1100" spc="-6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good</a:t>
            </a:r>
            <a:r>
              <a:rPr sz="1100" spc="-7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grade</a:t>
            </a:r>
            <a:r>
              <a:rPr sz="1100" spc="-65" dirty="0">
                <a:latin typeface="LM Roman 10"/>
                <a:cs typeface="LM Roman 10"/>
              </a:rPr>
              <a:t> </a:t>
            </a:r>
            <a:r>
              <a:rPr sz="1100" spc="-20" dirty="0">
                <a:latin typeface="LM Roman 10"/>
                <a:cs typeface="LM Roman 10"/>
              </a:rPr>
              <a:t>and</a:t>
            </a:r>
            <a:r>
              <a:rPr sz="1100" spc="-6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hence </a:t>
            </a:r>
            <a:r>
              <a:rPr sz="1100" dirty="0">
                <a:latin typeface="LM Roman 10"/>
                <a:cs typeface="LM Roman 10"/>
              </a:rPr>
              <a:t>a</a:t>
            </a:r>
            <a:r>
              <a:rPr sz="1100" spc="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good</a:t>
            </a:r>
            <a:r>
              <a:rPr sz="1100" spc="1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letter</a:t>
            </a:r>
            <a:endParaRPr sz="1100">
              <a:latin typeface="LM Roman 10"/>
              <a:cs typeface="LM Roman 10"/>
            </a:endParaRPr>
          </a:p>
        </p:txBody>
      </p:sp>
      <p:pic>
        <p:nvPicPr>
          <p:cNvPr id="49" name="object 4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144583" y="510184"/>
            <a:ext cx="63233" cy="63233"/>
          </a:xfrm>
          <a:prstGeom prst="rect">
            <a:avLst/>
          </a:prstGeom>
        </p:spPr>
      </p:pic>
      <p:sp>
        <p:nvSpPr>
          <p:cNvPr id="50" name="object 50"/>
          <p:cNvSpPr txBox="1"/>
          <p:nvPr/>
        </p:nvSpPr>
        <p:spPr>
          <a:xfrm>
            <a:off x="2779026" y="1131048"/>
            <a:ext cx="8826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Georgia"/>
                <a:cs typeface="Georgia"/>
              </a:rPr>
              <a:t>P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(</a:t>
            </a:r>
            <a:r>
              <a:rPr sz="1100" i="1" dirty="0">
                <a:latin typeface="Georgia"/>
                <a:cs typeface="Georgia"/>
              </a:rPr>
              <a:t>l</a:t>
            </a:r>
            <a:r>
              <a:rPr sz="1200" baseline="31250" dirty="0">
                <a:latin typeface="LM Roman 8"/>
                <a:cs typeface="LM Roman 8"/>
              </a:rPr>
              <a:t>1</a:t>
            </a:r>
            <a:r>
              <a:rPr sz="1100" i="1" dirty="0">
                <a:latin typeface="DejaVu Sans Condensed"/>
                <a:cs typeface="DejaVu Sans Condensed"/>
              </a:rPr>
              <a:t>|</a:t>
            </a:r>
            <a:r>
              <a:rPr sz="1100" i="1" dirty="0">
                <a:latin typeface="Georgia"/>
                <a:cs typeface="Georgia"/>
              </a:rPr>
              <a:t>i</a:t>
            </a:r>
            <a:r>
              <a:rPr sz="1200" baseline="31250" dirty="0">
                <a:latin typeface="LM Roman 8"/>
                <a:cs typeface="LM Roman 8"/>
              </a:rPr>
              <a:t>0</a:t>
            </a:r>
            <a:r>
              <a:rPr sz="1100" i="1" dirty="0">
                <a:latin typeface="Georgia"/>
                <a:cs typeface="Georgia"/>
              </a:rPr>
              <a:t>,</a:t>
            </a:r>
            <a:r>
              <a:rPr sz="1100" i="1" spc="-40" dirty="0">
                <a:latin typeface="Georgia"/>
                <a:cs typeface="Georgia"/>
              </a:rPr>
              <a:t> </a:t>
            </a:r>
            <a:r>
              <a:rPr sz="1100" i="1" spc="-10" dirty="0">
                <a:latin typeface="Georgia"/>
                <a:cs typeface="Georgia"/>
              </a:rPr>
              <a:t>d</a:t>
            </a:r>
            <a:r>
              <a:rPr sz="1200" spc="-15" baseline="31250" dirty="0">
                <a:latin typeface="LM Roman 8"/>
                <a:cs typeface="LM Roman 8"/>
              </a:rPr>
              <a:t>0</a:t>
            </a:r>
            <a:r>
              <a:rPr sz="1100" spc="-10" dirty="0">
                <a:latin typeface="LM Roman 10"/>
                <a:cs typeface="LM Roman 10"/>
              </a:rPr>
              <a:t>)</a:t>
            </a:r>
            <a:r>
              <a:rPr sz="1100" spc="5" dirty="0">
                <a:latin typeface="LM Roman 10"/>
                <a:cs typeface="LM Roman 10"/>
              </a:rPr>
              <a:t> </a:t>
            </a:r>
            <a:r>
              <a:rPr sz="1100" spc="-50" dirty="0">
                <a:latin typeface="LM Roman 10"/>
                <a:cs typeface="LM Roman 10"/>
              </a:rPr>
              <a:t>=</a:t>
            </a:r>
            <a:endParaRPr sz="1100">
              <a:latin typeface="LM Roman 10"/>
              <a:cs typeface="LM Roman 10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649370" y="999425"/>
            <a:ext cx="905510" cy="491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90"/>
              </a:spcBef>
              <a:tabLst>
                <a:tab pos="624205" algn="l"/>
              </a:tabLst>
            </a:pPr>
            <a:r>
              <a:rPr sz="1100" spc="919" dirty="0">
                <a:latin typeface="Trebuchet MS"/>
                <a:cs typeface="Trebuchet MS"/>
              </a:rPr>
              <a:t>Σ</a:t>
            </a:r>
            <a:r>
              <a:rPr sz="1100" dirty="0">
                <a:latin typeface="Trebuchet MS"/>
                <a:cs typeface="Trebuchet MS"/>
              </a:rPr>
              <a:t>	</a:t>
            </a:r>
            <a:r>
              <a:rPr sz="1100" spc="919" dirty="0">
                <a:latin typeface="Trebuchet MS"/>
                <a:cs typeface="Trebuchet MS"/>
              </a:rPr>
              <a:t>Σ</a:t>
            </a:r>
            <a:endParaRPr sz="1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800" i="1" spc="85" dirty="0">
                <a:latin typeface="Georgia"/>
                <a:cs typeface="Georgia"/>
              </a:rPr>
              <a:t>tє</a:t>
            </a:r>
            <a:r>
              <a:rPr sz="800" spc="85" dirty="0">
                <a:latin typeface="LM Roman 8"/>
                <a:cs typeface="LM Roman 8"/>
              </a:rPr>
              <a:t>(</a:t>
            </a:r>
            <a:r>
              <a:rPr sz="800" i="1" spc="85" dirty="0">
                <a:latin typeface="Georgia"/>
                <a:cs typeface="Georgia"/>
              </a:rPr>
              <a:t>A,B,C</a:t>
            </a:r>
            <a:r>
              <a:rPr sz="800" spc="85" dirty="0">
                <a:latin typeface="LM Roman 8"/>
                <a:cs typeface="LM Roman 8"/>
              </a:rPr>
              <a:t>)</a:t>
            </a:r>
            <a:r>
              <a:rPr sz="800" spc="-100" dirty="0">
                <a:latin typeface="LM Roman 8"/>
                <a:cs typeface="LM Roman 8"/>
              </a:rPr>
              <a:t> </a:t>
            </a:r>
            <a:r>
              <a:rPr sz="800" i="1" spc="-10" dirty="0">
                <a:latin typeface="Georgia"/>
                <a:cs typeface="Georgia"/>
              </a:rPr>
              <a:t>Sє</a:t>
            </a:r>
            <a:r>
              <a:rPr sz="800" spc="-10" dirty="0">
                <a:latin typeface="LM Roman 8"/>
                <a:cs typeface="LM Roman 8"/>
              </a:rPr>
              <a:t>(0</a:t>
            </a:r>
            <a:r>
              <a:rPr sz="800" i="1" spc="-10" dirty="0">
                <a:latin typeface="Georgia"/>
                <a:cs typeface="Georgia"/>
              </a:rPr>
              <a:t>,</a:t>
            </a:r>
            <a:r>
              <a:rPr sz="800" spc="-10" dirty="0">
                <a:latin typeface="LM Roman 8"/>
                <a:cs typeface="LM Roman 8"/>
              </a:rPr>
              <a:t>1)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526902" y="1131048"/>
            <a:ext cx="10769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Georgia"/>
                <a:cs typeface="Georgia"/>
              </a:rPr>
              <a:t>P</a:t>
            </a:r>
            <a:r>
              <a:rPr sz="1100" i="1" spc="-75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(</a:t>
            </a:r>
            <a:r>
              <a:rPr sz="1100" i="1" dirty="0">
                <a:latin typeface="Georgia"/>
                <a:cs typeface="Georgia"/>
              </a:rPr>
              <a:t>i</a:t>
            </a:r>
            <a:r>
              <a:rPr sz="1200" baseline="31250" dirty="0">
                <a:latin typeface="LM Roman 8"/>
                <a:cs typeface="LM Roman 8"/>
              </a:rPr>
              <a:t>0</a:t>
            </a:r>
            <a:r>
              <a:rPr sz="1100" i="1" dirty="0">
                <a:latin typeface="Georgia"/>
                <a:cs typeface="Georgia"/>
              </a:rPr>
              <a:t>,</a:t>
            </a:r>
            <a:r>
              <a:rPr sz="1100" i="1" spc="-35" dirty="0">
                <a:latin typeface="Georgia"/>
                <a:cs typeface="Georgia"/>
              </a:rPr>
              <a:t> </a:t>
            </a:r>
            <a:r>
              <a:rPr sz="1100" i="1" spc="-20" dirty="0">
                <a:latin typeface="Georgia"/>
                <a:cs typeface="Georgia"/>
              </a:rPr>
              <a:t>d</a:t>
            </a:r>
            <a:r>
              <a:rPr sz="1200" spc="-30" baseline="31250" dirty="0">
                <a:latin typeface="LM Roman 8"/>
                <a:cs typeface="LM Roman 8"/>
              </a:rPr>
              <a:t>0</a:t>
            </a:r>
            <a:r>
              <a:rPr sz="1100" i="1" spc="-20" dirty="0">
                <a:latin typeface="Georgia"/>
                <a:cs typeface="Georgia"/>
              </a:rPr>
              <a:t>,</a:t>
            </a:r>
            <a:r>
              <a:rPr sz="1100" i="1" spc="-30" dirty="0">
                <a:latin typeface="Georgia"/>
                <a:cs typeface="Georgia"/>
              </a:rPr>
              <a:t> </a:t>
            </a:r>
            <a:r>
              <a:rPr sz="1100" i="1" dirty="0">
                <a:latin typeface="Georgia"/>
                <a:cs typeface="Georgia"/>
              </a:rPr>
              <a:t>G,</a:t>
            </a:r>
            <a:r>
              <a:rPr sz="1100" i="1" spc="-35" dirty="0">
                <a:latin typeface="Georgia"/>
                <a:cs typeface="Georgia"/>
              </a:rPr>
              <a:t> </a:t>
            </a:r>
            <a:r>
              <a:rPr sz="1100" i="1" dirty="0">
                <a:latin typeface="Georgia"/>
                <a:cs typeface="Georgia"/>
              </a:rPr>
              <a:t>S,</a:t>
            </a:r>
            <a:r>
              <a:rPr sz="1100" i="1" spc="-35" dirty="0">
                <a:latin typeface="Georgia"/>
                <a:cs typeface="Georgia"/>
              </a:rPr>
              <a:t> </a:t>
            </a:r>
            <a:r>
              <a:rPr sz="1100" i="1" spc="-25" dirty="0">
                <a:latin typeface="Georgia"/>
                <a:cs typeface="Georgia"/>
              </a:rPr>
              <a:t>l</a:t>
            </a:r>
            <a:r>
              <a:rPr sz="1200" spc="-37" baseline="31250" dirty="0">
                <a:latin typeface="LM Roman 8"/>
                <a:cs typeface="LM Roman 8"/>
              </a:rPr>
              <a:t>1</a:t>
            </a:r>
            <a:r>
              <a:rPr sz="1100" spc="-25" dirty="0">
                <a:latin typeface="LM Roman 10"/>
                <a:cs typeface="LM Roman 10"/>
              </a:rPr>
              <a:t>)</a:t>
            </a:r>
            <a:endParaRPr sz="1100">
              <a:latin typeface="LM Roman 10"/>
              <a:cs typeface="LM Roman 10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144773" y="1612758"/>
            <a:ext cx="19246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Georgia"/>
                <a:cs typeface="Georgia"/>
              </a:rPr>
              <a:t>P</a:t>
            </a:r>
            <a:r>
              <a:rPr sz="1100" i="1" spc="-105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(</a:t>
            </a:r>
            <a:r>
              <a:rPr sz="1100" i="1" dirty="0">
                <a:latin typeface="Georgia"/>
                <a:cs typeface="Georgia"/>
              </a:rPr>
              <a:t>l</a:t>
            </a:r>
            <a:r>
              <a:rPr sz="1200" baseline="27777" dirty="0">
                <a:latin typeface="LM Roman 8"/>
                <a:cs typeface="LM Roman 8"/>
              </a:rPr>
              <a:t>1</a:t>
            </a:r>
            <a:r>
              <a:rPr sz="1100" i="1" dirty="0">
                <a:latin typeface="DejaVu Sans Condensed"/>
                <a:cs typeface="DejaVu Sans Condensed"/>
              </a:rPr>
              <a:t>|</a:t>
            </a:r>
            <a:r>
              <a:rPr sz="1100" i="1" dirty="0">
                <a:latin typeface="Georgia"/>
                <a:cs typeface="Georgia"/>
              </a:rPr>
              <a:t>i</a:t>
            </a:r>
            <a:r>
              <a:rPr sz="1200" baseline="27777" dirty="0">
                <a:latin typeface="LM Roman 8"/>
                <a:cs typeface="LM Roman 8"/>
              </a:rPr>
              <a:t>0</a:t>
            </a:r>
            <a:r>
              <a:rPr sz="1100" i="1" dirty="0">
                <a:latin typeface="Georgia"/>
                <a:cs typeface="Georgia"/>
              </a:rPr>
              <a:t>,</a:t>
            </a:r>
            <a:r>
              <a:rPr sz="1100" i="1" spc="-70" dirty="0">
                <a:latin typeface="Georgia"/>
                <a:cs typeface="Georgia"/>
              </a:rPr>
              <a:t> </a:t>
            </a:r>
            <a:r>
              <a:rPr sz="1100" i="1" spc="-10" dirty="0">
                <a:latin typeface="Georgia"/>
                <a:cs typeface="Georgia"/>
              </a:rPr>
              <a:t>d</a:t>
            </a:r>
            <a:r>
              <a:rPr sz="1200" spc="-15" baseline="27777" dirty="0">
                <a:latin typeface="LM Roman 8"/>
                <a:cs typeface="LM Roman 8"/>
              </a:rPr>
              <a:t>1</a:t>
            </a:r>
            <a:r>
              <a:rPr sz="1100" spc="-10" dirty="0">
                <a:latin typeface="LM Roman 10"/>
                <a:cs typeface="LM Roman 10"/>
              </a:rPr>
              <a:t>)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=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0</a:t>
            </a:r>
            <a:r>
              <a:rPr sz="1100" i="1" dirty="0">
                <a:latin typeface="Georgia"/>
                <a:cs typeface="Georgia"/>
              </a:rPr>
              <a:t>.</a:t>
            </a:r>
            <a:r>
              <a:rPr sz="1100" dirty="0">
                <a:latin typeface="LM Roman 10"/>
                <a:cs typeface="LM Roman 10"/>
              </a:rPr>
              <a:t>513</a:t>
            </a:r>
            <a:r>
              <a:rPr sz="1100" spc="2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(increases)</a:t>
            </a:r>
            <a:endParaRPr sz="1100">
              <a:latin typeface="LM Roman 10"/>
              <a:cs typeface="LM Roman 10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0" y="3121507"/>
            <a:ext cx="5760085" cy="118745"/>
            <a:chOff x="0" y="3121507"/>
            <a:chExt cx="5760085" cy="118745"/>
          </a:xfrm>
        </p:grpSpPr>
        <p:sp>
          <p:nvSpPr>
            <p:cNvPr id="55" name="object 55"/>
            <p:cNvSpPr/>
            <p:nvPr/>
          </p:nvSpPr>
          <p:spPr>
            <a:xfrm>
              <a:off x="0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880004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10" dirty="0"/>
              <a:t>33</a:t>
            </a:fld>
            <a:r>
              <a:rPr spc="-10" dirty="0"/>
              <a:t>/86</a:t>
            </a:r>
          </a:p>
        </p:txBody>
      </p:sp>
      <p:sp>
        <p:nvSpPr>
          <p:cNvPr id="58" name="object 5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Mitesh</a:t>
            </a:r>
            <a:r>
              <a:rPr spc="-10" dirty="0"/>
              <a:t> </a:t>
            </a:r>
            <a:r>
              <a:rPr dirty="0"/>
              <a:t>M.</a:t>
            </a:r>
            <a:r>
              <a:rPr spc="-10" dirty="0"/>
              <a:t> Khapra</a:t>
            </a:r>
          </a:p>
        </p:txBody>
      </p:sp>
      <p:sp>
        <p:nvSpPr>
          <p:cNvPr id="59" name="object 5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CS7015</a:t>
            </a:r>
            <a:r>
              <a:rPr spc="-10" dirty="0"/>
              <a:t> </a:t>
            </a:r>
            <a:r>
              <a:rPr dirty="0"/>
              <a:t>(Deep</a:t>
            </a:r>
            <a:r>
              <a:rPr spc="-5" dirty="0"/>
              <a:t> </a:t>
            </a:r>
            <a:r>
              <a:rPr dirty="0"/>
              <a:t>Learning)</a:t>
            </a:r>
            <a:r>
              <a:rPr spc="-5" dirty="0"/>
              <a:t> </a:t>
            </a:r>
            <a:r>
              <a:rPr dirty="0"/>
              <a:t>:</a:t>
            </a:r>
            <a:r>
              <a:rPr spc="75" dirty="0"/>
              <a:t> </a:t>
            </a:r>
            <a:r>
              <a:rPr dirty="0"/>
              <a:t>Lecture</a:t>
            </a:r>
            <a:r>
              <a:rPr spc="-5" dirty="0"/>
              <a:t> </a:t>
            </a:r>
            <a:r>
              <a:rPr spc="-2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39011" y="803376"/>
            <a:ext cx="291465" cy="291465"/>
            <a:chOff x="1239011" y="803376"/>
            <a:chExt cx="291465" cy="291465"/>
          </a:xfrm>
        </p:grpSpPr>
        <p:sp>
          <p:nvSpPr>
            <p:cNvPr id="3" name="object 3"/>
            <p:cNvSpPr/>
            <p:nvPr/>
          </p:nvSpPr>
          <p:spPr>
            <a:xfrm>
              <a:off x="1244091" y="808456"/>
              <a:ext cx="281305" cy="281305"/>
            </a:xfrm>
            <a:custGeom>
              <a:avLst/>
              <a:gdLst/>
              <a:ahLst/>
              <a:cxnLst/>
              <a:rect l="l" t="t" r="r" b="b"/>
              <a:pathLst>
                <a:path w="281305" h="281305">
                  <a:moveTo>
                    <a:pt x="140601" y="0"/>
                  </a:moveTo>
                  <a:lnTo>
                    <a:pt x="96162" y="7167"/>
                  </a:lnTo>
                  <a:lnTo>
                    <a:pt x="57566" y="27125"/>
                  </a:lnTo>
                  <a:lnTo>
                    <a:pt x="27129" y="57560"/>
                  </a:lnTo>
                  <a:lnTo>
                    <a:pt x="7168" y="96157"/>
                  </a:lnTo>
                  <a:lnTo>
                    <a:pt x="0" y="140601"/>
                  </a:lnTo>
                  <a:lnTo>
                    <a:pt x="7168" y="185041"/>
                  </a:lnTo>
                  <a:lnTo>
                    <a:pt x="27129" y="223637"/>
                  </a:lnTo>
                  <a:lnTo>
                    <a:pt x="57566" y="254074"/>
                  </a:lnTo>
                  <a:lnTo>
                    <a:pt x="96162" y="274035"/>
                  </a:lnTo>
                  <a:lnTo>
                    <a:pt x="140601" y="281203"/>
                  </a:lnTo>
                  <a:lnTo>
                    <a:pt x="185045" y="274035"/>
                  </a:lnTo>
                  <a:lnTo>
                    <a:pt x="223642" y="254074"/>
                  </a:lnTo>
                  <a:lnTo>
                    <a:pt x="254077" y="223637"/>
                  </a:lnTo>
                  <a:lnTo>
                    <a:pt x="274036" y="185041"/>
                  </a:lnTo>
                  <a:lnTo>
                    <a:pt x="281203" y="140601"/>
                  </a:lnTo>
                  <a:lnTo>
                    <a:pt x="274036" y="96157"/>
                  </a:lnTo>
                  <a:lnTo>
                    <a:pt x="254077" y="57560"/>
                  </a:lnTo>
                  <a:lnTo>
                    <a:pt x="223642" y="27125"/>
                  </a:lnTo>
                  <a:lnTo>
                    <a:pt x="185045" y="7167"/>
                  </a:lnTo>
                  <a:lnTo>
                    <a:pt x="140601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44091" y="808456"/>
              <a:ext cx="281305" cy="281305"/>
            </a:xfrm>
            <a:custGeom>
              <a:avLst/>
              <a:gdLst/>
              <a:ahLst/>
              <a:cxnLst/>
              <a:rect l="l" t="t" r="r" b="b"/>
              <a:pathLst>
                <a:path w="281305" h="281305">
                  <a:moveTo>
                    <a:pt x="281203" y="140601"/>
                  </a:moveTo>
                  <a:lnTo>
                    <a:pt x="274036" y="96157"/>
                  </a:lnTo>
                  <a:lnTo>
                    <a:pt x="254077" y="57560"/>
                  </a:lnTo>
                  <a:lnTo>
                    <a:pt x="223642" y="27125"/>
                  </a:lnTo>
                  <a:lnTo>
                    <a:pt x="185045" y="7167"/>
                  </a:lnTo>
                  <a:lnTo>
                    <a:pt x="140601" y="0"/>
                  </a:lnTo>
                  <a:lnTo>
                    <a:pt x="96162" y="7167"/>
                  </a:lnTo>
                  <a:lnTo>
                    <a:pt x="57566" y="27125"/>
                  </a:lnTo>
                  <a:lnTo>
                    <a:pt x="27129" y="57560"/>
                  </a:lnTo>
                  <a:lnTo>
                    <a:pt x="7168" y="96157"/>
                  </a:lnTo>
                  <a:lnTo>
                    <a:pt x="0" y="140601"/>
                  </a:lnTo>
                  <a:lnTo>
                    <a:pt x="7168" y="185041"/>
                  </a:lnTo>
                  <a:lnTo>
                    <a:pt x="27129" y="223637"/>
                  </a:lnTo>
                  <a:lnTo>
                    <a:pt x="57566" y="254074"/>
                  </a:lnTo>
                  <a:lnTo>
                    <a:pt x="96162" y="274035"/>
                  </a:lnTo>
                  <a:lnTo>
                    <a:pt x="140601" y="281203"/>
                  </a:lnTo>
                  <a:lnTo>
                    <a:pt x="185045" y="274035"/>
                  </a:lnTo>
                  <a:lnTo>
                    <a:pt x="223642" y="254074"/>
                  </a:lnTo>
                  <a:lnTo>
                    <a:pt x="254077" y="223637"/>
                  </a:lnTo>
                  <a:lnTo>
                    <a:pt x="274036" y="185041"/>
                  </a:lnTo>
                  <a:lnTo>
                    <a:pt x="281203" y="140601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312697" y="845158"/>
            <a:ext cx="1403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20" dirty="0">
                <a:latin typeface="Georgia"/>
                <a:cs typeface="Georgia"/>
              </a:rPr>
              <a:t>D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82573" y="651324"/>
            <a:ext cx="4044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latin typeface="LM Roman 6"/>
                <a:cs typeface="LM Roman 6"/>
              </a:rPr>
              <a:t>Difficulty</a:t>
            </a:r>
            <a:endParaRPr sz="600">
              <a:latin typeface="LM Roman 6"/>
              <a:cs typeface="LM Roman 6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975586" y="819937"/>
            <a:ext cx="258445" cy="258445"/>
            <a:chOff x="1975586" y="819937"/>
            <a:chExt cx="258445" cy="25844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80666" y="825017"/>
              <a:ext cx="248081" cy="2480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980666" y="825017"/>
              <a:ext cx="248285" cy="248285"/>
            </a:xfrm>
            <a:custGeom>
              <a:avLst/>
              <a:gdLst/>
              <a:ahLst/>
              <a:cxnLst/>
              <a:rect l="l" t="t" r="r" b="b"/>
              <a:pathLst>
                <a:path w="248285" h="248284">
                  <a:moveTo>
                    <a:pt x="248081" y="124040"/>
                  </a:moveTo>
                  <a:lnTo>
                    <a:pt x="238333" y="75759"/>
                  </a:lnTo>
                  <a:lnTo>
                    <a:pt x="211750" y="36331"/>
                  </a:lnTo>
                  <a:lnTo>
                    <a:pt x="172322" y="9748"/>
                  </a:lnTo>
                  <a:lnTo>
                    <a:pt x="124040" y="0"/>
                  </a:lnTo>
                  <a:lnTo>
                    <a:pt x="75759" y="9748"/>
                  </a:lnTo>
                  <a:lnTo>
                    <a:pt x="36331" y="36331"/>
                  </a:lnTo>
                  <a:lnTo>
                    <a:pt x="9748" y="75759"/>
                  </a:lnTo>
                  <a:lnTo>
                    <a:pt x="0" y="124040"/>
                  </a:lnTo>
                  <a:lnTo>
                    <a:pt x="9748" y="172320"/>
                  </a:lnTo>
                  <a:lnTo>
                    <a:pt x="36331" y="211743"/>
                  </a:lnTo>
                  <a:lnTo>
                    <a:pt x="75759" y="238323"/>
                  </a:lnTo>
                  <a:lnTo>
                    <a:pt x="124040" y="248069"/>
                  </a:lnTo>
                  <a:lnTo>
                    <a:pt x="172322" y="238323"/>
                  </a:lnTo>
                  <a:lnTo>
                    <a:pt x="211750" y="211743"/>
                  </a:lnTo>
                  <a:lnTo>
                    <a:pt x="238333" y="172320"/>
                  </a:lnTo>
                  <a:lnTo>
                    <a:pt x="248081" y="124040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056091" y="845158"/>
            <a:ext cx="863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Georgia"/>
                <a:cs typeface="Georgia"/>
              </a:rPr>
              <a:t>I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69782" y="879429"/>
            <a:ext cx="48831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latin typeface="LM Roman 6"/>
                <a:cs typeface="LM Roman 6"/>
              </a:rPr>
              <a:t>Intelligence</a:t>
            </a:r>
            <a:endParaRPr sz="600">
              <a:latin typeface="LM Roman 6"/>
              <a:cs typeface="LM Roman 6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603298" y="1347662"/>
            <a:ext cx="283210" cy="283210"/>
            <a:chOff x="1603298" y="1347662"/>
            <a:chExt cx="283210" cy="283210"/>
          </a:xfrm>
        </p:grpSpPr>
        <p:sp>
          <p:nvSpPr>
            <p:cNvPr id="13" name="object 13"/>
            <p:cNvSpPr/>
            <p:nvPr/>
          </p:nvSpPr>
          <p:spPr>
            <a:xfrm>
              <a:off x="1608378" y="1352742"/>
              <a:ext cx="273050" cy="273050"/>
            </a:xfrm>
            <a:custGeom>
              <a:avLst/>
              <a:gdLst/>
              <a:ahLst/>
              <a:cxnLst/>
              <a:rect l="l" t="t" r="r" b="b"/>
              <a:pathLst>
                <a:path w="273050" h="273050">
                  <a:moveTo>
                    <a:pt x="136321" y="0"/>
                  </a:moveTo>
                  <a:lnTo>
                    <a:pt x="93234" y="6949"/>
                  </a:lnTo>
                  <a:lnTo>
                    <a:pt x="55813" y="26301"/>
                  </a:lnTo>
                  <a:lnTo>
                    <a:pt x="26303" y="55810"/>
                  </a:lnTo>
                  <a:lnTo>
                    <a:pt x="6950" y="93231"/>
                  </a:lnTo>
                  <a:lnTo>
                    <a:pt x="0" y="136319"/>
                  </a:lnTo>
                  <a:lnTo>
                    <a:pt x="6950" y="179407"/>
                  </a:lnTo>
                  <a:lnTo>
                    <a:pt x="26303" y="216828"/>
                  </a:lnTo>
                  <a:lnTo>
                    <a:pt x="55813" y="246337"/>
                  </a:lnTo>
                  <a:lnTo>
                    <a:pt x="93234" y="265688"/>
                  </a:lnTo>
                  <a:lnTo>
                    <a:pt x="136321" y="272638"/>
                  </a:lnTo>
                  <a:lnTo>
                    <a:pt x="179408" y="265688"/>
                  </a:lnTo>
                  <a:lnTo>
                    <a:pt x="216830" y="246337"/>
                  </a:lnTo>
                  <a:lnTo>
                    <a:pt x="246340" y="216828"/>
                  </a:lnTo>
                  <a:lnTo>
                    <a:pt x="265693" y="179407"/>
                  </a:lnTo>
                  <a:lnTo>
                    <a:pt x="272643" y="136319"/>
                  </a:lnTo>
                  <a:lnTo>
                    <a:pt x="265693" y="93231"/>
                  </a:lnTo>
                  <a:lnTo>
                    <a:pt x="246340" y="55810"/>
                  </a:lnTo>
                  <a:lnTo>
                    <a:pt x="216830" y="26301"/>
                  </a:lnTo>
                  <a:lnTo>
                    <a:pt x="179408" y="6949"/>
                  </a:lnTo>
                  <a:lnTo>
                    <a:pt x="136321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08378" y="1352742"/>
              <a:ext cx="273050" cy="273050"/>
            </a:xfrm>
            <a:custGeom>
              <a:avLst/>
              <a:gdLst/>
              <a:ahLst/>
              <a:cxnLst/>
              <a:rect l="l" t="t" r="r" b="b"/>
              <a:pathLst>
                <a:path w="273050" h="273050">
                  <a:moveTo>
                    <a:pt x="272643" y="136319"/>
                  </a:moveTo>
                  <a:lnTo>
                    <a:pt x="265693" y="93231"/>
                  </a:lnTo>
                  <a:lnTo>
                    <a:pt x="246340" y="55810"/>
                  </a:lnTo>
                  <a:lnTo>
                    <a:pt x="216830" y="26301"/>
                  </a:lnTo>
                  <a:lnTo>
                    <a:pt x="179408" y="6949"/>
                  </a:lnTo>
                  <a:lnTo>
                    <a:pt x="136321" y="0"/>
                  </a:lnTo>
                  <a:lnTo>
                    <a:pt x="93234" y="6949"/>
                  </a:lnTo>
                  <a:lnTo>
                    <a:pt x="55813" y="26301"/>
                  </a:lnTo>
                  <a:lnTo>
                    <a:pt x="26303" y="55810"/>
                  </a:lnTo>
                  <a:lnTo>
                    <a:pt x="6950" y="93231"/>
                  </a:lnTo>
                  <a:lnTo>
                    <a:pt x="0" y="136319"/>
                  </a:lnTo>
                  <a:lnTo>
                    <a:pt x="6950" y="179407"/>
                  </a:lnTo>
                  <a:lnTo>
                    <a:pt x="26303" y="216828"/>
                  </a:lnTo>
                  <a:lnTo>
                    <a:pt x="55813" y="246337"/>
                  </a:lnTo>
                  <a:lnTo>
                    <a:pt x="93234" y="265688"/>
                  </a:lnTo>
                  <a:lnTo>
                    <a:pt x="136321" y="272638"/>
                  </a:lnTo>
                  <a:lnTo>
                    <a:pt x="179408" y="265688"/>
                  </a:lnTo>
                  <a:lnTo>
                    <a:pt x="216830" y="246337"/>
                  </a:lnTo>
                  <a:lnTo>
                    <a:pt x="246340" y="216828"/>
                  </a:lnTo>
                  <a:lnTo>
                    <a:pt x="265693" y="179407"/>
                  </a:lnTo>
                  <a:lnTo>
                    <a:pt x="272643" y="136319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677517" y="1385162"/>
            <a:ext cx="1346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5" dirty="0">
                <a:latin typeface="Georgia"/>
                <a:cs typeface="Georgia"/>
              </a:rPr>
              <a:t>G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22068" y="1426811"/>
            <a:ext cx="2730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latin typeface="LM Roman 6"/>
                <a:cs typeface="LM Roman 6"/>
              </a:rPr>
              <a:t>Grade</a:t>
            </a:r>
            <a:endParaRPr sz="600">
              <a:latin typeface="LM Roman 6"/>
              <a:cs typeface="LM Roman 6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328100" y="1352447"/>
            <a:ext cx="273685" cy="273685"/>
            <a:chOff x="2328100" y="1352447"/>
            <a:chExt cx="273685" cy="273685"/>
          </a:xfrm>
        </p:grpSpPr>
        <p:sp>
          <p:nvSpPr>
            <p:cNvPr id="18" name="object 18"/>
            <p:cNvSpPr/>
            <p:nvPr/>
          </p:nvSpPr>
          <p:spPr>
            <a:xfrm>
              <a:off x="2333180" y="1357527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131533" y="0"/>
                  </a:moveTo>
                  <a:lnTo>
                    <a:pt x="80335" y="10336"/>
                  </a:lnTo>
                  <a:lnTo>
                    <a:pt x="38525" y="38525"/>
                  </a:lnTo>
                  <a:lnTo>
                    <a:pt x="10336" y="80335"/>
                  </a:lnTo>
                  <a:lnTo>
                    <a:pt x="0" y="131535"/>
                  </a:lnTo>
                  <a:lnTo>
                    <a:pt x="10336" y="182734"/>
                  </a:lnTo>
                  <a:lnTo>
                    <a:pt x="38525" y="224544"/>
                  </a:lnTo>
                  <a:lnTo>
                    <a:pt x="80335" y="252732"/>
                  </a:lnTo>
                  <a:lnTo>
                    <a:pt x="131533" y="263069"/>
                  </a:lnTo>
                  <a:lnTo>
                    <a:pt x="182732" y="252732"/>
                  </a:lnTo>
                  <a:lnTo>
                    <a:pt x="224542" y="224544"/>
                  </a:lnTo>
                  <a:lnTo>
                    <a:pt x="252731" y="182734"/>
                  </a:lnTo>
                  <a:lnTo>
                    <a:pt x="263067" y="131535"/>
                  </a:lnTo>
                  <a:lnTo>
                    <a:pt x="252731" y="80335"/>
                  </a:lnTo>
                  <a:lnTo>
                    <a:pt x="224542" y="38525"/>
                  </a:lnTo>
                  <a:lnTo>
                    <a:pt x="182732" y="10336"/>
                  </a:lnTo>
                  <a:lnTo>
                    <a:pt x="131533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33180" y="1357527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263067" y="131535"/>
                  </a:moveTo>
                  <a:lnTo>
                    <a:pt x="252731" y="80335"/>
                  </a:lnTo>
                  <a:lnTo>
                    <a:pt x="224542" y="38525"/>
                  </a:lnTo>
                  <a:lnTo>
                    <a:pt x="182732" y="10336"/>
                  </a:lnTo>
                  <a:lnTo>
                    <a:pt x="131533" y="0"/>
                  </a:lnTo>
                  <a:lnTo>
                    <a:pt x="80335" y="10336"/>
                  </a:lnTo>
                  <a:lnTo>
                    <a:pt x="38525" y="38525"/>
                  </a:lnTo>
                  <a:lnTo>
                    <a:pt x="10336" y="80335"/>
                  </a:lnTo>
                  <a:lnTo>
                    <a:pt x="0" y="131535"/>
                  </a:lnTo>
                  <a:lnTo>
                    <a:pt x="10336" y="182734"/>
                  </a:lnTo>
                  <a:lnTo>
                    <a:pt x="38525" y="224544"/>
                  </a:lnTo>
                  <a:lnTo>
                    <a:pt x="80335" y="252732"/>
                  </a:lnTo>
                  <a:lnTo>
                    <a:pt x="131533" y="263069"/>
                  </a:lnTo>
                  <a:lnTo>
                    <a:pt x="182732" y="252732"/>
                  </a:lnTo>
                  <a:lnTo>
                    <a:pt x="224542" y="224544"/>
                  </a:lnTo>
                  <a:lnTo>
                    <a:pt x="252731" y="182734"/>
                  </a:lnTo>
                  <a:lnTo>
                    <a:pt x="263067" y="131535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405507" y="1385162"/>
            <a:ext cx="11048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5" dirty="0">
                <a:latin typeface="Georgia"/>
                <a:cs typeface="Georgia"/>
              </a:rPr>
              <a:t>S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37282" y="1426392"/>
            <a:ext cx="2038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latin typeface="LM Roman 6"/>
                <a:cs typeface="LM Roman 6"/>
              </a:rPr>
              <a:t>SAT</a:t>
            </a:r>
            <a:endParaRPr sz="600">
              <a:latin typeface="LM Roman 6"/>
              <a:cs typeface="LM Roman 6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608086" y="1982455"/>
            <a:ext cx="273685" cy="273685"/>
            <a:chOff x="1608086" y="1982455"/>
            <a:chExt cx="273685" cy="273685"/>
          </a:xfrm>
        </p:grpSpPr>
        <p:sp>
          <p:nvSpPr>
            <p:cNvPr id="23" name="object 23"/>
            <p:cNvSpPr/>
            <p:nvPr/>
          </p:nvSpPr>
          <p:spPr>
            <a:xfrm>
              <a:off x="1613166" y="1987535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131533" y="0"/>
                  </a:moveTo>
                  <a:lnTo>
                    <a:pt x="80335" y="10336"/>
                  </a:lnTo>
                  <a:lnTo>
                    <a:pt x="38525" y="38524"/>
                  </a:lnTo>
                  <a:lnTo>
                    <a:pt x="10336" y="80334"/>
                  </a:lnTo>
                  <a:lnTo>
                    <a:pt x="0" y="131533"/>
                  </a:lnTo>
                  <a:lnTo>
                    <a:pt x="10336" y="182733"/>
                  </a:lnTo>
                  <a:lnTo>
                    <a:pt x="38525" y="224542"/>
                  </a:lnTo>
                  <a:lnTo>
                    <a:pt x="80335" y="252731"/>
                  </a:lnTo>
                  <a:lnTo>
                    <a:pt x="131533" y="263067"/>
                  </a:lnTo>
                  <a:lnTo>
                    <a:pt x="182732" y="252731"/>
                  </a:lnTo>
                  <a:lnTo>
                    <a:pt x="224542" y="224542"/>
                  </a:lnTo>
                  <a:lnTo>
                    <a:pt x="252731" y="182733"/>
                  </a:lnTo>
                  <a:lnTo>
                    <a:pt x="263067" y="131533"/>
                  </a:lnTo>
                  <a:lnTo>
                    <a:pt x="252731" y="80334"/>
                  </a:lnTo>
                  <a:lnTo>
                    <a:pt x="224542" y="38524"/>
                  </a:lnTo>
                  <a:lnTo>
                    <a:pt x="182732" y="10336"/>
                  </a:lnTo>
                  <a:lnTo>
                    <a:pt x="131533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13166" y="1987535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263067" y="131533"/>
                  </a:moveTo>
                  <a:lnTo>
                    <a:pt x="252731" y="80334"/>
                  </a:lnTo>
                  <a:lnTo>
                    <a:pt x="224542" y="38524"/>
                  </a:lnTo>
                  <a:lnTo>
                    <a:pt x="182732" y="10336"/>
                  </a:lnTo>
                  <a:lnTo>
                    <a:pt x="131533" y="0"/>
                  </a:lnTo>
                  <a:lnTo>
                    <a:pt x="80335" y="10336"/>
                  </a:lnTo>
                  <a:lnTo>
                    <a:pt x="38525" y="38524"/>
                  </a:lnTo>
                  <a:lnTo>
                    <a:pt x="10336" y="80334"/>
                  </a:lnTo>
                  <a:lnTo>
                    <a:pt x="0" y="131533"/>
                  </a:lnTo>
                  <a:lnTo>
                    <a:pt x="10336" y="182733"/>
                  </a:lnTo>
                  <a:lnTo>
                    <a:pt x="38525" y="224542"/>
                  </a:lnTo>
                  <a:lnTo>
                    <a:pt x="80335" y="252731"/>
                  </a:lnTo>
                  <a:lnTo>
                    <a:pt x="131533" y="263067"/>
                  </a:lnTo>
                  <a:lnTo>
                    <a:pt x="182732" y="252731"/>
                  </a:lnTo>
                  <a:lnTo>
                    <a:pt x="224542" y="224542"/>
                  </a:lnTo>
                  <a:lnTo>
                    <a:pt x="252731" y="182733"/>
                  </a:lnTo>
                  <a:lnTo>
                    <a:pt x="263067" y="131533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684832" y="2015158"/>
            <a:ext cx="12001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20" dirty="0">
                <a:latin typeface="Georgia"/>
                <a:cs typeface="Georgia"/>
              </a:rPr>
              <a:t>L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96860" y="2056389"/>
            <a:ext cx="2755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latin typeface="LM Roman 6"/>
                <a:cs typeface="LM Roman 6"/>
              </a:rPr>
              <a:t>Letter</a:t>
            </a:r>
            <a:endParaRPr sz="600">
              <a:latin typeface="LM Roman 6"/>
              <a:cs typeface="LM Roman 6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17052" y="790181"/>
            <a:ext cx="1897380" cy="1192530"/>
            <a:chOff x="517052" y="790181"/>
            <a:chExt cx="1897380" cy="1192530"/>
          </a:xfrm>
        </p:grpSpPr>
        <p:sp>
          <p:nvSpPr>
            <p:cNvPr id="28" name="object 28"/>
            <p:cNvSpPr/>
            <p:nvPr/>
          </p:nvSpPr>
          <p:spPr>
            <a:xfrm>
              <a:off x="1465745" y="1070622"/>
              <a:ext cx="190500" cy="285750"/>
            </a:xfrm>
            <a:custGeom>
              <a:avLst/>
              <a:gdLst/>
              <a:ahLst/>
              <a:cxnLst/>
              <a:rect l="l" t="t" r="r" b="b"/>
              <a:pathLst>
                <a:path w="190500" h="285750">
                  <a:moveTo>
                    <a:pt x="0" y="0"/>
                  </a:moveTo>
                  <a:lnTo>
                    <a:pt x="190271" y="285422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83872" y="1289704"/>
              <a:ext cx="107757" cy="82879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833384" y="1056805"/>
              <a:ext cx="200025" cy="299720"/>
            </a:xfrm>
            <a:custGeom>
              <a:avLst/>
              <a:gdLst/>
              <a:ahLst/>
              <a:cxnLst/>
              <a:rect l="l" t="t" r="r" b="b"/>
              <a:pathLst>
                <a:path w="200025" h="299719">
                  <a:moveTo>
                    <a:pt x="199491" y="0"/>
                  </a:moveTo>
                  <a:lnTo>
                    <a:pt x="0" y="299239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97770" y="1289705"/>
              <a:ext cx="107757" cy="82877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2176538" y="1056805"/>
              <a:ext cx="202565" cy="303530"/>
            </a:xfrm>
            <a:custGeom>
              <a:avLst/>
              <a:gdLst/>
              <a:ahLst/>
              <a:cxnLst/>
              <a:rect l="l" t="t" r="r" b="b"/>
              <a:pathLst>
                <a:path w="202564" h="303530">
                  <a:moveTo>
                    <a:pt x="0" y="0"/>
                  </a:moveTo>
                  <a:lnTo>
                    <a:pt x="202158" y="303232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06540" y="1293697"/>
              <a:ext cx="107757" cy="82879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744700" y="1630442"/>
              <a:ext cx="0" cy="334645"/>
            </a:xfrm>
            <a:custGeom>
              <a:avLst/>
              <a:gdLst/>
              <a:ahLst/>
              <a:cxnLst/>
              <a:rect l="l" t="t" r="r" b="b"/>
              <a:pathLst>
                <a:path h="334644">
                  <a:moveTo>
                    <a:pt x="0" y="0"/>
                  </a:moveTo>
                  <a:lnTo>
                    <a:pt x="0" y="334031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690960" y="1931630"/>
              <a:ext cx="107950" cy="41910"/>
            </a:xfrm>
            <a:custGeom>
              <a:avLst/>
              <a:gdLst/>
              <a:ahLst/>
              <a:cxnLst/>
              <a:rect l="l" t="t" r="r" b="b"/>
              <a:pathLst>
                <a:path w="107950" h="41910">
                  <a:moveTo>
                    <a:pt x="107479" y="0"/>
                  </a:moveTo>
                  <a:lnTo>
                    <a:pt x="86361" y="7349"/>
                  </a:lnTo>
                  <a:lnTo>
                    <a:pt x="70869" y="17352"/>
                  </a:lnTo>
                  <a:lnTo>
                    <a:pt x="60247" y="29140"/>
                  </a:lnTo>
                  <a:lnTo>
                    <a:pt x="53739" y="41844"/>
                  </a:lnTo>
                  <a:lnTo>
                    <a:pt x="47232" y="29140"/>
                  </a:lnTo>
                  <a:lnTo>
                    <a:pt x="36610" y="17352"/>
                  </a:lnTo>
                  <a:lnTo>
                    <a:pt x="21118" y="7349"/>
                  </a:lnTo>
                  <a:lnTo>
                    <a:pt x="0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19592" y="792721"/>
              <a:ext cx="719455" cy="313055"/>
            </a:xfrm>
            <a:custGeom>
              <a:avLst/>
              <a:gdLst/>
              <a:ahLst/>
              <a:cxnLst/>
              <a:rect l="l" t="t" r="r" b="b"/>
              <a:pathLst>
                <a:path w="719455" h="313055">
                  <a:moveTo>
                    <a:pt x="650195" y="201333"/>
                  </a:moveTo>
                  <a:lnTo>
                    <a:pt x="719444" y="156337"/>
                  </a:lnTo>
                  <a:lnTo>
                    <a:pt x="650195" y="111328"/>
                  </a:lnTo>
                  <a:lnTo>
                    <a:pt x="650195" y="0"/>
                  </a:lnTo>
                  <a:lnTo>
                    <a:pt x="0" y="0"/>
                  </a:lnTo>
                  <a:lnTo>
                    <a:pt x="0" y="312674"/>
                  </a:lnTo>
                  <a:lnTo>
                    <a:pt x="650195" y="312674"/>
                  </a:lnTo>
                  <a:lnTo>
                    <a:pt x="650195" y="201333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565759" y="838911"/>
          <a:ext cx="552450" cy="2146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225"/>
                <a:gridCol w="276225"/>
              </a:tblGrid>
              <a:tr h="121285"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sz="900" i="1" spc="-37" baseline="-23148" dirty="0">
                          <a:latin typeface="Georgia"/>
                          <a:cs typeface="Georgia"/>
                        </a:rPr>
                        <a:t>d</a:t>
                      </a:r>
                      <a:r>
                        <a:rPr sz="500" spc="-25" dirty="0">
                          <a:latin typeface="LM Roman 5"/>
                          <a:cs typeface="LM Roman 5"/>
                        </a:rPr>
                        <a:t>0</a:t>
                      </a:r>
                      <a:endParaRPr sz="500">
                        <a:latin typeface="LM Roman 5"/>
                        <a:cs typeface="LM Roman 5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sz="900" i="1" spc="-37" baseline="-23148" dirty="0">
                          <a:latin typeface="Georgia"/>
                          <a:cs typeface="Georgia"/>
                        </a:rPr>
                        <a:t>d</a:t>
                      </a:r>
                      <a:r>
                        <a:rPr sz="500" spc="-25" dirty="0">
                          <a:latin typeface="LM Roman 5"/>
                          <a:cs typeface="LM Roman 5"/>
                        </a:rPr>
                        <a:t>1</a:t>
                      </a:r>
                      <a:endParaRPr sz="500">
                        <a:latin typeface="LM Roman 5"/>
                        <a:cs typeface="LM Roman 5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3345">
                <a:tc>
                  <a:txBody>
                    <a:bodyPr/>
                    <a:lstStyle/>
                    <a:p>
                      <a:pPr algn="ctr">
                        <a:lnSpc>
                          <a:spcPts val="630"/>
                        </a:lnSpc>
                      </a:pPr>
                      <a:r>
                        <a:rPr sz="600" spc="-25" dirty="0">
                          <a:latin typeface="LM Roman 6"/>
                          <a:cs typeface="LM Roman 6"/>
                        </a:rPr>
                        <a:t>0.6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30"/>
                        </a:lnSpc>
                      </a:pPr>
                      <a:r>
                        <a:rPr sz="600" spc="-25" dirty="0">
                          <a:latin typeface="LM Roman 6"/>
                          <a:cs typeface="LM Roman 6"/>
                        </a:rPr>
                        <a:t>0.4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8" name="object 38"/>
          <p:cNvSpPr/>
          <p:nvPr/>
        </p:nvSpPr>
        <p:spPr>
          <a:xfrm>
            <a:off x="1779612" y="432714"/>
            <a:ext cx="650240" cy="387350"/>
          </a:xfrm>
          <a:custGeom>
            <a:avLst/>
            <a:gdLst/>
            <a:ahLst/>
            <a:cxnLst/>
            <a:rect l="l" t="t" r="r" b="b"/>
            <a:pathLst>
              <a:path w="650239" h="387350">
                <a:moveTo>
                  <a:pt x="280098" y="312674"/>
                </a:moveTo>
                <a:lnTo>
                  <a:pt x="325094" y="387248"/>
                </a:lnTo>
                <a:lnTo>
                  <a:pt x="370090" y="312674"/>
                </a:lnTo>
                <a:lnTo>
                  <a:pt x="650189" y="312674"/>
                </a:lnTo>
                <a:lnTo>
                  <a:pt x="650189" y="0"/>
                </a:lnTo>
                <a:lnTo>
                  <a:pt x="0" y="0"/>
                </a:lnTo>
                <a:lnTo>
                  <a:pt x="0" y="312674"/>
                </a:lnTo>
                <a:lnTo>
                  <a:pt x="280098" y="312674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1825764" y="478916"/>
          <a:ext cx="552450" cy="2146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225"/>
                <a:gridCol w="276225"/>
              </a:tblGrid>
              <a:tr h="121285"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sz="900" i="1" spc="-37" baseline="-23148" dirty="0">
                          <a:latin typeface="Georgia"/>
                          <a:cs typeface="Georgia"/>
                        </a:rPr>
                        <a:t>i</a:t>
                      </a:r>
                      <a:r>
                        <a:rPr sz="500" spc="-25" dirty="0">
                          <a:latin typeface="LM Roman 5"/>
                          <a:cs typeface="LM Roman 5"/>
                        </a:rPr>
                        <a:t>0</a:t>
                      </a:r>
                      <a:endParaRPr sz="500">
                        <a:latin typeface="LM Roman 5"/>
                        <a:cs typeface="LM Roman 5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sz="900" i="1" spc="-37" baseline="-23148" dirty="0">
                          <a:latin typeface="Georgia"/>
                          <a:cs typeface="Georgia"/>
                        </a:rPr>
                        <a:t>i</a:t>
                      </a:r>
                      <a:r>
                        <a:rPr sz="500" spc="-25" dirty="0">
                          <a:latin typeface="LM Roman 5"/>
                          <a:cs typeface="LM Roman 5"/>
                        </a:rPr>
                        <a:t>1</a:t>
                      </a:r>
                      <a:endParaRPr sz="500">
                        <a:latin typeface="LM Roman 5"/>
                        <a:cs typeface="LM Roman 5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3345">
                <a:tc>
                  <a:txBody>
                    <a:bodyPr/>
                    <a:lstStyle/>
                    <a:p>
                      <a:pPr algn="ctr">
                        <a:lnSpc>
                          <a:spcPts val="630"/>
                        </a:lnSpc>
                      </a:pPr>
                      <a:r>
                        <a:rPr sz="600" spc="-25" dirty="0">
                          <a:latin typeface="LM Roman 6"/>
                          <a:cs typeface="LM Roman 6"/>
                        </a:rPr>
                        <a:t>0.7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30"/>
                        </a:lnSpc>
                      </a:pPr>
                      <a:r>
                        <a:rPr sz="600" spc="-25" dirty="0">
                          <a:latin typeface="LM Roman 6"/>
                          <a:cs typeface="LM Roman 6"/>
                        </a:rPr>
                        <a:t>0.3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0" name="object 40"/>
          <p:cNvSpPr/>
          <p:nvPr/>
        </p:nvSpPr>
        <p:spPr>
          <a:xfrm>
            <a:off x="93320" y="1279022"/>
            <a:ext cx="1510030" cy="636270"/>
          </a:xfrm>
          <a:custGeom>
            <a:avLst/>
            <a:gdLst/>
            <a:ahLst/>
            <a:cxnLst/>
            <a:rect l="l" t="t" r="r" b="b"/>
            <a:pathLst>
              <a:path w="1510030" h="636269">
                <a:moveTo>
                  <a:pt x="1430729" y="265871"/>
                </a:moveTo>
                <a:lnTo>
                  <a:pt x="1510003" y="210040"/>
                </a:lnTo>
                <a:lnTo>
                  <a:pt x="1430729" y="175870"/>
                </a:lnTo>
                <a:lnTo>
                  <a:pt x="1430729" y="0"/>
                </a:lnTo>
                <a:lnTo>
                  <a:pt x="0" y="0"/>
                </a:lnTo>
                <a:lnTo>
                  <a:pt x="0" y="636084"/>
                </a:lnTo>
                <a:lnTo>
                  <a:pt x="1430729" y="636084"/>
                </a:lnTo>
                <a:lnTo>
                  <a:pt x="1430729" y="265871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1" name="object 41"/>
          <p:cNvGraphicFramePr>
            <a:graphicFrameLocks noGrp="1"/>
          </p:cNvGraphicFramePr>
          <p:nvPr/>
        </p:nvGraphicFramePr>
        <p:xfrm>
          <a:off x="139496" y="1325206"/>
          <a:ext cx="1334770" cy="5378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125"/>
                <a:gridCol w="323215"/>
                <a:gridCol w="323215"/>
                <a:gridCol w="323215"/>
              </a:tblGrid>
              <a:tr h="1212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sz="900" i="1" spc="-37" baseline="-23148" dirty="0">
                          <a:latin typeface="Georgia"/>
                          <a:cs typeface="Georgia"/>
                        </a:rPr>
                        <a:t>g</a:t>
                      </a:r>
                      <a:r>
                        <a:rPr sz="500" spc="-25" dirty="0">
                          <a:latin typeface="LM Roman 5"/>
                          <a:cs typeface="LM Roman 5"/>
                        </a:rPr>
                        <a:t>1</a:t>
                      </a:r>
                      <a:endParaRPr sz="500">
                        <a:latin typeface="LM Roman 5"/>
                        <a:cs typeface="LM Roman 5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sz="900" i="1" spc="-37" baseline="-23148" dirty="0">
                          <a:latin typeface="Georgia"/>
                          <a:cs typeface="Georgia"/>
                        </a:rPr>
                        <a:t>g</a:t>
                      </a:r>
                      <a:r>
                        <a:rPr sz="500" spc="-25" dirty="0">
                          <a:latin typeface="LM Roman 5"/>
                          <a:cs typeface="LM Roman 5"/>
                        </a:rPr>
                        <a:t>2</a:t>
                      </a:r>
                      <a:endParaRPr sz="500">
                        <a:latin typeface="LM Roman 5"/>
                        <a:cs typeface="LM Roman 5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sz="900" i="1" spc="-37" baseline="-23148" dirty="0">
                          <a:latin typeface="Georgia"/>
                          <a:cs typeface="Georgia"/>
                        </a:rPr>
                        <a:t>g</a:t>
                      </a:r>
                      <a:r>
                        <a:rPr sz="500" spc="-25" dirty="0">
                          <a:latin typeface="LM Roman 5"/>
                          <a:cs typeface="LM Roman 5"/>
                        </a:rPr>
                        <a:t>3</a:t>
                      </a:r>
                      <a:endParaRPr sz="500">
                        <a:latin typeface="LM Roman 5"/>
                        <a:cs typeface="LM Roman 5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139"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i="1" spc="30" dirty="0">
                          <a:latin typeface="Georgia"/>
                          <a:cs typeface="Georgia"/>
                        </a:rPr>
                        <a:t>i</a:t>
                      </a:r>
                      <a:r>
                        <a:rPr sz="750" spc="44" baseline="27777" dirty="0">
                          <a:latin typeface="LM Roman 5"/>
                          <a:cs typeface="LM Roman 5"/>
                        </a:rPr>
                        <a:t>0</a:t>
                      </a:r>
                      <a:r>
                        <a:rPr sz="750" spc="-240" baseline="27777" dirty="0">
                          <a:latin typeface="LM Roman 5"/>
                          <a:cs typeface="LM Roman 5"/>
                        </a:rPr>
                        <a:t> </a:t>
                      </a:r>
                      <a:r>
                        <a:rPr sz="600" spc="-25" dirty="0">
                          <a:latin typeface="LM Roman 6"/>
                          <a:cs typeface="LM Roman 6"/>
                        </a:rPr>
                        <a:t>,</a:t>
                      </a:r>
                      <a:r>
                        <a:rPr sz="600" i="1" spc="-25" dirty="0">
                          <a:latin typeface="Georgia"/>
                          <a:cs typeface="Georgia"/>
                        </a:rPr>
                        <a:t>d</a:t>
                      </a:r>
                      <a:r>
                        <a:rPr sz="750" spc="-37" baseline="27777" dirty="0">
                          <a:latin typeface="LM Roman 5"/>
                          <a:cs typeface="LM Roman 5"/>
                        </a:rPr>
                        <a:t>0</a:t>
                      </a:r>
                      <a:endParaRPr sz="750" baseline="27777">
                        <a:latin typeface="LM Roman 5"/>
                        <a:cs typeface="LM Roman 5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5" dirty="0">
                          <a:latin typeface="LM Roman 6"/>
                          <a:cs typeface="LM Roman 6"/>
                        </a:rPr>
                        <a:t>0.3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5" dirty="0">
                          <a:latin typeface="LM Roman 6"/>
                          <a:cs typeface="LM Roman 6"/>
                        </a:rPr>
                        <a:t>0.4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5" dirty="0">
                          <a:latin typeface="LM Roman 6"/>
                          <a:cs typeface="LM Roman 6"/>
                        </a:rPr>
                        <a:t>0.3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139"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i="1" spc="30" dirty="0">
                          <a:latin typeface="Georgia"/>
                          <a:cs typeface="Georgia"/>
                        </a:rPr>
                        <a:t>i</a:t>
                      </a:r>
                      <a:r>
                        <a:rPr sz="750" spc="44" baseline="27777" dirty="0">
                          <a:latin typeface="LM Roman 5"/>
                          <a:cs typeface="LM Roman 5"/>
                        </a:rPr>
                        <a:t>0</a:t>
                      </a:r>
                      <a:r>
                        <a:rPr sz="750" spc="-240" baseline="27777" dirty="0">
                          <a:latin typeface="LM Roman 5"/>
                          <a:cs typeface="LM Roman 5"/>
                        </a:rPr>
                        <a:t> </a:t>
                      </a:r>
                      <a:r>
                        <a:rPr sz="600" spc="-25" dirty="0">
                          <a:latin typeface="LM Roman 6"/>
                          <a:cs typeface="LM Roman 6"/>
                        </a:rPr>
                        <a:t>,</a:t>
                      </a:r>
                      <a:r>
                        <a:rPr sz="600" i="1" spc="-25" dirty="0">
                          <a:latin typeface="Georgia"/>
                          <a:cs typeface="Georgia"/>
                        </a:rPr>
                        <a:t>d</a:t>
                      </a:r>
                      <a:r>
                        <a:rPr sz="750" spc="-37" baseline="27777" dirty="0">
                          <a:latin typeface="LM Roman 5"/>
                          <a:cs typeface="LM Roman 5"/>
                        </a:rPr>
                        <a:t>1</a:t>
                      </a:r>
                      <a:endParaRPr sz="750" baseline="27777">
                        <a:latin typeface="LM Roman 5"/>
                        <a:cs typeface="LM Roman 5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0" dirty="0">
                          <a:latin typeface="LM Roman 6"/>
                          <a:cs typeface="LM Roman 6"/>
                        </a:rPr>
                        <a:t>0.05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0" dirty="0">
                          <a:latin typeface="LM Roman 6"/>
                          <a:cs typeface="LM Roman 6"/>
                        </a:rPr>
                        <a:t>0.25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5" dirty="0">
                          <a:latin typeface="LM Roman 6"/>
                          <a:cs typeface="LM Roman 6"/>
                        </a:rPr>
                        <a:t>0.7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139"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i="1" spc="30" dirty="0">
                          <a:latin typeface="Georgia"/>
                          <a:cs typeface="Georgia"/>
                        </a:rPr>
                        <a:t>i</a:t>
                      </a:r>
                      <a:r>
                        <a:rPr sz="750" spc="44" baseline="27777" dirty="0">
                          <a:latin typeface="LM Roman 5"/>
                          <a:cs typeface="LM Roman 5"/>
                        </a:rPr>
                        <a:t>1</a:t>
                      </a:r>
                      <a:r>
                        <a:rPr sz="750" spc="-240" baseline="27777" dirty="0">
                          <a:latin typeface="LM Roman 5"/>
                          <a:cs typeface="LM Roman 5"/>
                        </a:rPr>
                        <a:t> </a:t>
                      </a:r>
                      <a:r>
                        <a:rPr sz="600" spc="-25" dirty="0">
                          <a:latin typeface="LM Roman 6"/>
                          <a:cs typeface="LM Roman 6"/>
                        </a:rPr>
                        <a:t>,</a:t>
                      </a:r>
                      <a:r>
                        <a:rPr sz="600" i="1" spc="-25" dirty="0">
                          <a:latin typeface="Georgia"/>
                          <a:cs typeface="Georgia"/>
                        </a:rPr>
                        <a:t>d</a:t>
                      </a:r>
                      <a:r>
                        <a:rPr sz="750" spc="-37" baseline="27777" dirty="0">
                          <a:latin typeface="LM Roman 5"/>
                          <a:cs typeface="LM Roman 5"/>
                        </a:rPr>
                        <a:t>0</a:t>
                      </a:r>
                      <a:endParaRPr sz="750" baseline="27777">
                        <a:latin typeface="LM Roman 5"/>
                        <a:cs typeface="LM Roman 5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5" dirty="0">
                          <a:latin typeface="LM Roman 6"/>
                          <a:cs typeface="LM Roman 6"/>
                        </a:rPr>
                        <a:t>0.9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0" dirty="0">
                          <a:latin typeface="LM Roman 6"/>
                          <a:cs typeface="LM Roman 6"/>
                        </a:rPr>
                        <a:t>0.08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0" dirty="0">
                          <a:latin typeface="LM Roman 6"/>
                          <a:cs typeface="LM Roman 6"/>
                        </a:rPr>
                        <a:t>0.02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139"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i="1" spc="30" dirty="0">
                          <a:latin typeface="Georgia"/>
                          <a:cs typeface="Georgia"/>
                        </a:rPr>
                        <a:t>i</a:t>
                      </a:r>
                      <a:r>
                        <a:rPr sz="750" spc="44" baseline="27777" dirty="0">
                          <a:latin typeface="LM Roman 5"/>
                          <a:cs typeface="LM Roman 5"/>
                        </a:rPr>
                        <a:t>1</a:t>
                      </a:r>
                      <a:r>
                        <a:rPr sz="750" spc="-240" baseline="27777" dirty="0">
                          <a:latin typeface="LM Roman 5"/>
                          <a:cs typeface="LM Roman 5"/>
                        </a:rPr>
                        <a:t> </a:t>
                      </a:r>
                      <a:r>
                        <a:rPr sz="600" spc="-25" dirty="0">
                          <a:latin typeface="LM Roman 6"/>
                          <a:cs typeface="LM Roman 6"/>
                        </a:rPr>
                        <a:t>,</a:t>
                      </a:r>
                      <a:r>
                        <a:rPr sz="600" i="1" spc="-25" dirty="0">
                          <a:latin typeface="Georgia"/>
                          <a:cs typeface="Georgia"/>
                        </a:rPr>
                        <a:t>d</a:t>
                      </a:r>
                      <a:r>
                        <a:rPr sz="750" spc="-37" baseline="27777" dirty="0">
                          <a:latin typeface="LM Roman 5"/>
                          <a:cs typeface="LM Roman 5"/>
                        </a:rPr>
                        <a:t>1</a:t>
                      </a:r>
                      <a:endParaRPr sz="750" baseline="27777">
                        <a:latin typeface="LM Roman 5"/>
                        <a:cs typeface="LM Roman 5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5" dirty="0">
                          <a:latin typeface="LM Roman 6"/>
                          <a:cs typeface="LM Roman 6"/>
                        </a:rPr>
                        <a:t>0.5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5" dirty="0">
                          <a:latin typeface="LM Roman 6"/>
                          <a:cs typeface="LM Roman 6"/>
                        </a:rPr>
                        <a:t>0.3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5" dirty="0">
                          <a:latin typeface="LM Roman 6"/>
                          <a:cs typeface="LM Roman 6"/>
                        </a:rPr>
                        <a:t>0.2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2" name="object 42"/>
          <p:cNvSpPr/>
          <p:nvPr/>
        </p:nvSpPr>
        <p:spPr>
          <a:xfrm>
            <a:off x="1973173" y="1625658"/>
            <a:ext cx="983615" cy="509270"/>
          </a:xfrm>
          <a:custGeom>
            <a:avLst/>
            <a:gdLst/>
            <a:ahLst/>
            <a:cxnLst/>
            <a:rect l="l" t="t" r="r" b="b"/>
            <a:pathLst>
              <a:path w="983614" h="509269">
                <a:moveTo>
                  <a:pt x="536536" y="81624"/>
                </a:moveTo>
                <a:lnTo>
                  <a:pt x="491540" y="0"/>
                </a:lnTo>
                <a:lnTo>
                  <a:pt x="446531" y="81624"/>
                </a:lnTo>
                <a:lnTo>
                  <a:pt x="0" y="81624"/>
                </a:lnTo>
                <a:lnTo>
                  <a:pt x="0" y="509191"/>
                </a:lnTo>
                <a:lnTo>
                  <a:pt x="983081" y="509191"/>
                </a:lnTo>
                <a:lnTo>
                  <a:pt x="983081" y="81624"/>
                </a:lnTo>
                <a:lnTo>
                  <a:pt x="536536" y="81624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3" name="object 43"/>
          <p:cNvGraphicFramePr>
            <a:graphicFrameLocks noGrp="1"/>
          </p:cNvGraphicFramePr>
          <p:nvPr/>
        </p:nvGraphicFramePr>
        <p:xfrm>
          <a:off x="2019325" y="1753463"/>
          <a:ext cx="885188" cy="3295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029"/>
                <a:gridCol w="322580"/>
                <a:gridCol w="322579"/>
              </a:tblGrid>
              <a:tr h="1212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sz="900" i="1" spc="-37" baseline="-23148" dirty="0">
                          <a:latin typeface="Georgia"/>
                          <a:cs typeface="Georgia"/>
                        </a:rPr>
                        <a:t>s</a:t>
                      </a:r>
                      <a:r>
                        <a:rPr sz="500" spc="-25" dirty="0">
                          <a:latin typeface="LM Roman 5"/>
                          <a:cs typeface="LM Roman 5"/>
                        </a:rPr>
                        <a:t>0</a:t>
                      </a:r>
                      <a:endParaRPr sz="500">
                        <a:latin typeface="LM Roman 5"/>
                        <a:cs typeface="LM Roman 5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sz="900" i="1" spc="-37" baseline="-23148" dirty="0">
                          <a:latin typeface="Georgia"/>
                          <a:cs typeface="Georgia"/>
                        </a:rPr>
                        <a:t>s</a:t>
                      </a:r>
                      <a:r>
                        <a:rPr sz="500" spc="-25" dirty="0">
                          <a:latin typeface="LM Roman 5"/>
                          <a:cs typeface="LM Roman 5"/>
                        </a:rPr>
                        <a:t>1</a:t>
                      </a:r>
                      <a:endParaRPr sz="500">
                        <a:latin typeface="LM Roman 5"/>
                        <a:cs typeface="LM Roman 5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139">
                <a:tc>
                  <a:txBody>
                    <a:bodyPr/>
                    <a:lstStyle/>
                    <a:p>
                      <a:pPr algn="ctr">
                        <a:lnSpc>
                          <a:spcPts val="459"/>
                        </a:lnSpc>
                      </a:pPr>
                      <a:r>
                        <a:rPr sz="900" i="1" spc="-37" baseline="-23148" dirty="0">
                          <a:latin typeface="Georgia"/>
                          <a:cs typeface="Georgia"/>
                        </a:rPr>
                        <a:t>i</a:t>
                      </a:r>
                      <a:r>
                        <a:rPr sz="500" spc="-25" dirty="0">
                          <a:latin typeface="LM Roman 5"/>
                          <a:cs typeface="LM Roman 5"/>
                        </a:rPr>
                        <a:t>0</a:t>
                      </a:r>
                      <a:endParaRPr sz="500">
                        <a:latin typeface="LM Roman 5"/>
                        <a:cs typeface="LM Roman 5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0" dirty="0">
                          <a:latin typeface="LM Roman 6"/>
                          <a:cs typeface="LM Roman 6"/>
                        </a:rPr>
                        <a:t>0.95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0" dirty="0">
                          <a:latin typeface="LM Roman 6"/>
                          <a:cs typeface="LM Roman 6"/>
                        </a:rPr>
                        <a:t>0.05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139">
                <a:tc>
                  <a:txBody>
                    <a:bodyPr/>
                    <a:lstStyle/>
                    <a:p>
                      <a:pPr algn="ctr">
                        <a:lnSpc>
                          <a:spcPts val="459"/>
                        </a:lnSpc>
                      </a:pPr>
                      <a:r>
                        <a:rPr sz="900" i="1" spc="-37" baseline="-23148" dirty="0">
                          <a:latin typeface="Georgia"/>
                          <a:cs typeface="Georgia"/>
                        </a:rPr>
                        <a:t>i</a:t>
                      </a:r>
                      <a:r>
                        <a:rPr sz="500" spc="-25" dirty="0">
                          <a:latin typeface="LM Roman 5"/>
                          <a:cs typeface="LM Roman 5"/>
                        </a:rPr>
                        <a:t>1</a:t>
                      </a:r>
                      <a:endParaRPr sz="500">
                        <a:latin typeface="LM Roman 5"/>
                        <a:cs typeface="LM Roman 5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5" dirty="0">
                          <a:latin typeface="LM Roman 6"/>
                          <a:cs typeface="LM Roman 6"/>
                        </a:rPr>
                        <a:t>0.2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5" dirty="0">
                          <a:latin typeface="LM Roman 6"/>
                          <a:cs typeface="LM Roman 6"/>
                        </a:rPr>
                        <a:t>0.8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4" name="object 44"/>
          <p:cNvSpPr/>
          <p:nvPr/>
        </p:nvSpPr>
        <p:spPr>
          <a:xfrm>
            <a:off x="1245641" y="2255665"/>
            <a:ext cx="998219" cy="579755"/>
          </a:xfrm>
          <a:custGeom>
            <a:avLst/>
            <a:gdLst/>
            <a:ahLst/>
            <a:cxnLst/>
            <a:rect l="l" t="t" r="r" b="b"/>
            <a:pathLst>
              <a:path w="998219" h="579755">
                <a:moveTo>
                  <a:pt x="544055" y="47496"/>
                </a:moveTo>
                <a:lnTo>
                  <a:pt x="499059" y="0"/>
                </a:lnTo>
                <a:lnTo>
                  <a:pt x="454063" y="47496"/>
                </a:lnTo>
                <a:lnTo>
                  <a:pt x="0" y="47496"/>
                </a:lnTo>
                <a:lnTo>
                  <a:pt x="0" y="579321"/>
                </a:lnTo>
                <a:lnTo>
                  <a:pt x="998118" y="579321"/>
                </a:lnTo>
                <a:lnTo>
                  <a:pt x="998118" y="47496"/>
                </a:lnTo>
                <a:lnTo>
                  <a:pt x="544055" y="4749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5" name="object 45"/>
          <p:cNvGraphicFramePr>
            <a:graphicFrameLocks noGrp="1"/>
          </p:cNvGraphicFramePr>
          <p:nvPr/>
        </p:nvGraphicFramePr>
        <p:xfrm>
          <a:off x="1291805" y="2349334"/>
          <a:ext cx="901699" cy="4337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270"/>
                <a:gridCol w="323214"/>
                <a:gridCol w="323215"/>
              </a:tblGrid>
              <a:tr h="1212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sz="900" i="1" spc="-37" baseline="-23148" dirty="0">
                          <a:latin typeface="Georgia"/>
                          <a:cs typeface="Georgia"/>
                        </a:rPr>
                        <a:t>l</a:t>
                      </a:r>
                      <a:r>
                        <a:rPr sz="500" spc="-25" dirty="0">
                          <a:latin typeface="LM Roman 5"/>
                          <a:cs typeface="LM Roman 5"/>
                        </a:rPr>
                        <a:t>0</a:t>
                      </a:r>
                      <a:endParaRPr sz="500">
                        <a:latin typeface="LM Roman 5"/>
                        <a:cs typeface="LM Roman 5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sz="900" i="1" spc="-37" baseline="-23148" dirty="0">
                          <a:latin typeface="Georgia"/>
                          <a:cs typeface="Georgia"/>
                        </a:rPr>
                        <a:t>l</a:t>
                      </a:r>
                      <a:r>
                        <a:rPr sz="500" spc="-25" dirty="0">
                          <a:latin typeface="LM Roman 5"/>
                          <a:cs typeface="LM Roman 5"/>
                        </a:rPr>
                        <a:t>1</a:t>
                      </a:r>
                      <a:endParaRPr sz="500">
                        <a:latin typeface="LM Roman 5"/>
                        <a:cs typeface="LM Roman 5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139">
                <a:tc>
                  <a:txBody>
                    <a:bodyPr/>
                    <a:lstStyle/>
                    <a:p>
                      <a:pPr algn="ctr">
                        <a:lnSpc>
                          <a:spcPts val="459"/>
                        </a:lnSpc>
                      </a:pPr>
                      <a:r>
                        <a:rPr sz="900" i="1" spc="-37" baseline="-23148" dirty="0">
                          <a:latin typeface="Georgia"/>
                          <a:cs typeface="Georgia"/>
                        </a:rPr>
                        <a:t>g</a:t>
                      </a:r>
                      <a:r>
                        <a:rPr sz="500" spc="-25" dirty="0">
                          <a:latin typeface="LM Roman 5"/>
                          <a:cs typeface="LM Roman 5"/>
                        </a:rPr>
                        <a:t>1</a:t>
                      </a:r>
                      <a:endParaRPr sz="500">
                        <a:latin typeface="LM Roman 5"/>
                        <a:cs typeface="LM Roman 5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5" dirty="0">
                          <a:latin typeface="LM Roman 6"/>
                          <a:cs typeface="LM Roman 6"/>
                        </a:rPr>
                        <a:t>0.1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5" dirty="0">
                          <a:latin typeface="LM Roman 6"/>
                          <a:cs typeface="LM Roman 6"/>
                        </a:rPr>
                        <a:t>0.9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139">
                <a:tc>
                  <a:txBody>
                    <a:bodyPr/>
                    <a:lstStyle/>
                    <a:p>
                      <a:pPr algn="ctr">
                        <a:lnSpc>
                          <a:spcPts val="459"/>
                        </a:lnSpc>
                      </a:pPr>
                      <a:r>
                        <a:rPr sz="900" i="1" spc="-37" baseline="-23148" dirty="0">
                          <a:latin typeface="Georgia"/>
                          <a:cs typeface="Georgia"/>
                        </a:rPr>
                        <a:t>g</a:t>
                      </a:r>
                      <a:r>
                        <a:rPr sz="500" spc="-25" dirty="0">
                          <a:latin typeface="LM Roman 5"/>
                          <a:cs typeface="LM Roman 5"/>
                        </a:rPr>
                        <a:t>2</a:t>
                      </a:r>
                      <a:endParaRPr sz="500">
                        <a:latin typeface="LM Roman 5"/>
                        <a:cs typeface="LM Roman 5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5" dirty="0">
                          <a:latin typeface="LM Roman 6"/>
                          <a:cs typeface="LM Roman 6"/>
                        </a:rPr>
                        <a:t>0.4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5" dirty="0">
                          <a:latin typeface="LM Roman 6"/>
                          <a:cs typeface="LM Roman 6"/>
                        </a:rPr>
                        <a:t>0.6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139">
                <a:tc>
                  <a:txBody>
                    <a:bodyPr/>
                    <a:lstStyle/>
                    <a:p>
                      <a:pPr algn="ctr">
                        <a:lnSpc>
                          <a:spcPts val="459"/>
                        </a:lnSpc>
                      </a:pPr>
                      <a:r>
                        <a:rPr sz="900" i="1" spc="-37" baseline="-23148" dirty="0">
                          <a:latin typeface="Georgia"/>
                          <a:cs typeface="Georgia"/>
                        </a:rPr>
                        <a:t>g</a:t>
                      </a:r>
                      <a:r>
                        <a:rPr sz="500" spc="-25" dirty="0">
                          <a:latin typeface="LM Roman 5"/>
                          <a:cs typeface="LM Roman 5"/>
                        </a:rPr>
                        <a:t>3</a:t>
                      </a:r>
                      <a:endParaRPr sz="500">
                        <a:latin typeface="LM Roman 5"/>
                        <a:cs typeface="LM Roman 5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0" dirty="0">
                          <a:latin typeface="LM Roman 6"/>
                          <a:cs typeface="LM Roman 6"/>
                        </a:rPr>
                        <a:t>0.99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20" dirty="0">
                          <a:latin typeface="LM Roman 6"/>
                          <a:cs typeface="LM Roman 6"/>
                        </a:rPr>
                        <a:t>0.01</a:t>
                      </a:r>
                      <a:endParaRPr sz="600">
                        <a:latin typeface="LM Roman 6"/>
                        <a:cs typeface="LM Roman 6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16255">
              <a:lnSpc>
                <a:spcPct val="100000"/>
              </a:lnSpc>
              <a:spcBef>
                <a:spcPts val="90"/>
              </a:spcBef>
            </a:pPr>
            <a:r>
              <a:rPr dirty="0"/>
              <a:t>Evidential</a:t>
            </a:r>
            <a:r>
              <a:rPr spc="-100" dirty="0"/>
              <a:t> </a:t>
            </a:r>
            <a:r>
              <a:rPr spc="-10" dirty="0"/>
              <a:t>Reasoning</a:t>
            </a:r>
          </a:p>
        </p:txBody>
      </p:sp>
      <p:pic>
        <p:nvPicPr>
          <p:cNvPr id="47" name="object 4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44583" y="579234"/>
            <a:ext cx="63233" cy="63233"/>
          </a:xfrm>
          <a:prstGeom prst="rect">
            <a:avLst/>
          </a:prstGeom>
        </p:spPr>
      </p:pic>
      <p:sp>
        <p:nvSpPr>
          <p:cNvPr id="48" name="object 48"/>
          <p:cNvSpPr txBox="1"/>
          <p:nvPr/>
        </p:nvSpPr>
        <p:spPr>
          <a:xfrm>
            <a:off x="3264395" y="493749"/>
            <a:ext cx="2268855" cy="15106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sz="1100" spc="-10" dirty="0">
                <a:latin typeface="LM Roman 10"/>
                <a:cs typeface="LM Roman 10"/>
              </a:rPr>
              <a:t>Here,</a:t>
            </a:r>
            <a:r>
              <a:rPr sz="1100" spc="-60" dirty="0">
                <a:latin typeface="LM Roman 10"/>
                <a:cs typeface="LM Roman 10"/>
              </a:rPr>
              <a:t> </a:t>
            </a:r>
            <a:r>
              <a:rPr sz="1100" spc="-35" dirty="0">
                <a:latin typeface="LM Roman 10"/>
                <a:cs typeface="LM Roman 10"/>
              </a:rPr>
              <a:t>we</a:t>
            </a:r>
            <a:r>
              <a:rPr sz="1100" spc="-8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reason</a:t>
            </a:r>
            <a:r>
              <a:rPr sz="1100" spc="-8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about</a:t>
            </a:r>
            <a:r>
              <a:rPr sz="1100" spc="-80" dirty="0">
                <a:latin typeface="LM Roman 10"/>
                <a:cs typeface="LM Roman 10"/>
              </a:rPr>
              <a:t> </a:t>
            </a:r>
            <a:r>
              <a:rPr sz="1100" spc="-20" dirty="0">
                <a:latin typeface="LM Roman 10"/>
                <a:cs typeface="LM Roman 10"/>
              </a:rPr>
              <a:t>causes</a:t>
            </a:r>
            <a:r>
              <a:rPr sz="1100" spc="-85" dirty="0">
                <a:latin typeface="LM Roman 10"/>
                <a:cs typeface="LM Roman 10"/>
              </a:rPr>
              <a:t> </a:t>
            </a:r>
            <a:r>
              <a:rPr sz="1100" spc="-30" dirty="0">
                <a:latin typeface="LM Roman 10"/>
                <a:cs typeface="LM Roman 10"/>
              </a:rPr>
              <a:t>by</a:t>
            </a:r>
            <a:r>
              <a:rPr sz="1100" spc="-80" dirty="0">
                <a:latin typeface="LM Roman 10"/>
                <a:cs typeface="LM Roman 10"/>
              </a:rPr>
              <a:t> </a:t>
            </a:r>
            <a:r>
              <a:rPr sz="1100" spc="-20" dirty="0">
                <a:latin typeface="LM Roman 10"/>
                <a:cs typeface="LM Roman 10"/>
              </a:rPr>
              <a:t>look- </a:t>
            </a:r>
            <a:r>
              <a:rPr sz="1100" dirty="0">
                <a:latin typeface="LM Roman 10"/>
                <a:cs typeface="LM Roman 10"/>
              </a:rPr>
              <a:t>ing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at</a:t>
            </a:r>
            <a:r>
              <a:rPr sz="1100" spc="-2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their</a:t>
            </a:r>
            <a:r>
              <a:rPr sz="1100" spc="-2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effects</a:t>
            </a:r>
            <a:endParaRPr sz="1100">
              <a:latin typeface="LM Roman 10"/>
              <a:cs typeface="LM Roman 10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sz="1100" spc="-10" dirty="0">
                <a:latin typeface="LM Roman 10"/>
                <a:cs typeface="LM Roman 10"/>
              </a:rPr>
              <a:t>What</a:t>
            </a:r>
            <a:r>
              <a:rPr sz="1100" spc="-10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is</a:t>
            </a:r>
            <a:r>
              <a:rPr sz="1100" spc="-9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the</a:t>
            </a:r>
            <a:r>
              <a:rPr sz="1100" spc="-9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probability</a:t>
            </a:r>
            <a:r>
              <a:rPr sz="1100" spc="-9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of</a:t>
            </a:r>
            <a:r>
              <a:rPr sz="1100" spc="-9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the</a:t>
            </a:r>
            <a:r>
              <a:rPr sz="1100" spc="-10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student </a:t>
            </a:r>
            <a:r>
              <a:rPr sz="1100" dirty="0">
                <a:latin typeface="LM Roman 10"/>
                <a:cs typeface="LM Roman 10"/>
              </a:rPr>
              <a:t>being</a:t>
            </a:r>
            <a:r>
              <a:rPr sz="1100" spc="-10" dirty="0">
                <a:latin typeface="LM Roman 10"/>
                <a:cs typeface="LM Roman 10"/>
              </a:rPr>
              <a:t> intelligent?</a:t>
            </a:r>
            <a:endParaRPr sz="1100">
              <a:latin typeface="LM Roman 10"/>
              <a:cs typeface="LM Roman 10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sz="1100" dirty="0">
                <a:latin typeface="LM Roman 10"/>
                <a:cs typeface="LM Roman 10"/>
              </a:rPr>
              <a:t>What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is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the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probability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of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the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course </a:t>
            </a:r>
            <a:r>
              <a:rPr sz="1100" dirty="0">
                <a:latin typeface="LM Roman 10"/>
                <a:cs typeface="LM Roman 10"/>
              </a:rPr>
              <a:t>being</a:t>
            </a:r>
            <a:r>
              <a:rPr sz="1100" spc="-10" dirty="0">
                <a:latin typeface="LM Roman 10"/>
                <a:cs typeface="LM Roman 10"/>
              </a:rPr>
              <a:t> difficult?</a:t>
            </a:r>
            <a:endParaRPr sz="1100">
              <a:latin typeface="LM Roman 10"/>
              <a:cs typeface="LM Roman 10"/>
            </a:endParaRPr>
          </a:p>
          <a:p>
            <a:pPr marL="12700" marR="5080">
              <a:lnSpc>
                <a:spcPct val="102600"/>
              </a:lnSpc>
              <a:spcBef>
                <a:spcPts val="295"/>
              </a:spcBef>
            </a:pPr>
            <a:r>
              <a:rPr sz="1100" dirty="0">
                <a:latin typeface="LM Roman 10"/>
                <a:cs typeface="LM Roman 10"/>
              </a:rPr>
              <a:t>Now</a:t>
            </a:r>
            <a:r>
              <a:rPr sz="1100" spc="1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let</a:t>
            </a:r>
            <a:r>
              <a:rPr sz="1100" spc="1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us</a:t>
            </a:r>
            <a:r>
              <a:rPr sz="1100" spc="1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see</a:t>
            </a:r>
            <a:r>
              <a:rPr sz="1100" spc="1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what</a:t>
            </a:r>
            <a:r>
              <a:rPr sz="1100" spc="1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happens</a:t>
            </a:r>
            <a:r>
              <a:rPr sz="1100" spc="1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if</a:t>
            </a:r>
            <a:r>
              <a:rPr sz="1100" spc="135" dirty="0">
                <a:latin typeface="LM Roman 10"/>
                <a:cs typeface="LM Roman 10"/>
              </a:rPr>
              <a:t> </a:t>
            </a:r>
            <a:r>
              <a:rPr sz="1100" spc="-25" dirty="0">
                <a:latin typeface="LM Roman 10"/>
                <a:cs typeface="LM Roman 10"/>
              </a:rPr>
              <a:t>we </a:t>
            </a:r>
            <a:r>
              <a:rPr sz="1100" dirty="0">
                <a:latin typeface="LM Roman 10"/>
                <a:cs typeface="LM Roman 10"/>
              </a:rPr>
              <a:t>observe</a:t>
            </a:r>
            <a:r>
              <a:rPr sz="1100" spc="-5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some</a:t>
            </a:r>
            <a:r>
              <a:rPr sz="1100" spc="-5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effects</a:t>
            </a:r>
            <a:endParaRPr sz="1100">
              <a:latin typeface="LM Roman 10"/>
              <a:cs typeface="LM Roman 10"/>
            </a:endParaRPr>
          </a:p>
        </p:txBody>
      </p:sp>
      <p:pic>
        <p:nvPicPr>
          <p:cNvPr id="49" name="object 4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144583" y="961339"/>
            <a:ext cx="63233" cy="63233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144583" y="1343456"/>
            <a:ext cx="63233" cy="63233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144583" y="1725561"/>
            <a:ext cx="63233" cy="63233"/>
          </a:xfrm>
          <a:prstGeom prst="rect">
            <a:avLst/>
          </a:prstGeom>
        </p:spPr>
      </p:pic>
      <p:sp>
        <p:nvSpPr>
          <p:cNvPr id="52" name="object 52"/>
          <p:cNvSpPr txBox="1"/>
          <p:nvPr/>
        </p:nvSpPr>
        <p:spPr>
          <a:xfrm>
            <a:off x="4102137" y="2366148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LM Roman 8"/>
                <a:cs typeface="LM Roman 8"/>
              </a:rPr>
              <a:t>1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126522" y="2590824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LM Roman 8"/>
                <a:cs typeface="LM Roman 8"/>
              </a:rPr>
              <a:t>1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866946" y="2102952"/>
            <a:ext cx="786130" cy="92456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0"/>
              </a:spcBef>
            </a:pPr>
            <a:r>
              <a:rPr sz="1100" i="1" dirty="0">
                <a:latin typeface="Georgia"/>
                <a:cs typeface="Georgia"/>
              </a:rPr>
              <a:t>P</a:t>
            </a:r>
            <a:r>
              <a:rPr sz="1100" i="1" spc="-80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(</a:t>
            </a:r>
            <a:r>
              <a:rPr sz="1100" i="1" dirty="0">
                <a:latin typeface="Georgia"/>
                <a:cs typeface="Georgia"/>
              </a:rPr>
              <a:t>i</a:t>
            </a:r>
            <a:r>
              <a:rPr sz="1200" baseline="31250" dirty="0">
                <a:latin typeface="LM Roman 8"/>
                <a:cs typeface="LM Roman 8"/>
              </a:rPr>
              <a:t>1</a:t>
            </a:r>
            <a:r>
              <a:rPr sz="1100" dirty="0">
                <a:latin typeface="LM Roman 10"/>
                <a:cs typeface="LM Roman 10"/>
              </a:rPr>
              <a:t>)</a:t>
            </a:r>
            <a:r>
              <a:rPr sz="1100" spc="5" dirty="0">
                <a:latin typeface="LM Roman 10"/>
                <a:cs typeface="LM Roman 10"/>
              </a:rPr>
              <a:t> </a:t>
            </a:r>
            <a:r>
              <a:rPr sz="1100" spc="-25" dirty="0">
                <a:latin typeface="LM Roman 10"/>
                <a:cs typeface="LM Roman 10"/>
              </a:rPr>
              <a:t>=?</a:t>
            </a:r>
            <a:endParaRPr sz="1100">
              <a:latin typeface="LM Roman 10"/>
              <a:cs typeface="LM Roman 10"/>
            </a:endParaRPr>
          </a:p>
          <a:p>
            <a:pPr marL="38100">
              <a:lnSpc>
                <a:spcPct val="100000"/>
              </a:lnSpc>
              <a:spcBef>
                <a:spcPts val="450"/>
              </a:spcBef>
            </a:pPr>
            <a:r>
              <a:rPr sz="1100" i="1" dirty="0">
                <a:latin typeface="Georgia"/>
                <a:cs typeface="Georgia"/>
              </a:rPr>
              <a:t>P</a:t>
            </a:r>
            <a:r>
              <a:rPr sz="1100" i="1" spc="-110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(</a:t>
            </a:r>
            <a:r>
              <a:rPr sz="1100" i="1" dirty="0">
                <a:latin typeface="Georgia"/>
                <a:cs typeface="Georgia"/>
              </a:rPr>
              <a:t>i</a:t>
            </a:r>
            <a:r>
              <a:rPr sz="1100" i="1" spc="220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)</a:t>
            </a:r>
            <a:r>
              <a:rPr sz="1100" spc="-5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=</a:t>
            </a:r>
            <a:r>
              <a:rPr sz="1100" spc="-50" dirty="0">
                <a:latin typeface="LM Roman 10"/>
                <a:cs typeface="LM Roman 10"/>
              </a:rPr>
              <a:t> </a:t>
            </a:r>
            <a:r>
              <a:rPr sz="1100" spc="-25" dirty="0">
                <a:latin typeface="LM Roman 10"/>
                <a:cs typeface="LM Roman 10"/>
              </a:rPr>
              <a:t>0</a:t>
            </a:r>
            <a:r>
              <a:rPr sz="1100" i="1" spc="-25" dirty="0">
                <a:latin typeface="Georgia"/>
                <a:cs typeface="Georgia"/>
              </a:rPr>
              <a:t>.</a:t>
            </a:r>
            <a:r>
              <a:rPr sz="1100" spc="-25" dirty="0">
                <a:latin typeface="LM Roman 10"/>
                <a:cs typeface="LM Roman 10"/>
              </a:rPr>
              <a:t>3</a:t>
            </a:r>
            <a:endParaRPr sz="1100">
              <a:latin typeface="LM Roman 10"/>
              <a:cs typeface="LM Roman 10"/>
            </a:endParaRPr>
          </a:p>
          <a:p>
            <a:pPr marL="38100">
              <a:lnSpc>
                <a:spcPct val="100000"/>
              </a:lnSpc>
              <a:spcBef>
                <a:spcPts val="445"/>
              </a:spcBef>
            </a:pPr>
            <a:r>
              <a:rPr sz="1100" i="1" dirty="0">
                <a:latin typeface="Georgia"/>
                <a:cs typeface="Georgia"/>
              </a:rPr>
              <a:t>P</a:t>
            </a:r>
            <a:r>
              <a:rPr sz="1100" i="1" spc="-114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(</a:t>
            </a:r>
            <a:r>
              <a:rPr sz="1100" i="1" dirty="0">
                <a:latin typeface="Georgia"/>
                <a:cs typeface="Georgia"/>
              </a:rPr>
              <a:t>d</a:t>
            </a:r>
            <a:r>
              <a:rPr sz="1100" i="1" spc="155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)</a:t>
            </a:r>
            <a:r>
              <a:rPr sz="1100" spc="-85" dirty="0">
                <a:latin typeface="LM Roman 10"/>
                <a:cs typeface="LM Roman 10"/>
              </a:rPr>
              <a:t> </a:t>
            </a:r>
            <a:r>
              <a:rPr sz="1100" spc="-35" dirty="0">
                <a:latin typeface="LM Roman 10"/>
                <a:cs typeface="LM Roman 10"/>
              </a:rPr>
              <a:t>=?</a:t>
            </a:r>
            <a:endParaRPr sz="1100">
              <a:latin typeface="LM Roman 10"/>
              <a:cs typeface="LM Roman 10"/>
            </a:endParaRPr>
          </a:p>
          <a:p>
            <a:pPr marL="38100">
              <a:lnSpc>
                <a:spcPct val="100000"/>
              </a:lnSpc>
              <a:spcBef>
                <a:spcPts val="450"/>
              </a:spcBef>
            </a:pPr>
            <a:r>
              <a:rPr sz="1100" i="1" dirty="0">
                <a:latin typeface="Georgia"/>
                <a:cs typeface="Georgia"/>
              </a:rPr>
              <a:t>P</a:t>
            </a:r>
            <a:r>
              <a:rPr sz="1100" i="1" spc="-114" dirty="0">
                <a:latin typeface="Georgia"/>
                <a:cs typeface="Georgia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(</a:t>
            </a:r>
            <a:r>
              <a:rPr sz="1100" i="1" spc="-10" dirty="0">
                <a:latin typeface="Georgia"/>
                <a:cs typeface="Georgia"/>
              </a:rPr>
              <a:t>d</a:t>
            </a:r>
            <a:r>
              <a:rPr sz="1200" spc="-15" baseline="31250" dirty="0">
                <a:latin typeface="LM Roman 8"/>
                <a:cs typeface="LM Roman 8"/>
              </a:rPr>
              <a:t>1</a:t>
            </a:r>
            <a:r>
              <a:rPr sz="1100" spc="-10" dirty="0">
                <a:latin typeface="LM Roman 10"/>
                <a:cs typeface="LM Roman 10"/>
              </a:rPr>
              <a:t>)</a:t>
            </a:r>
            <a:r>
              <a:rPr sz="1100" spc="-6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=</a:t>
            </a:r>
            <a:r>
              <a:rPr sz="1100" spc="-60" dirty="0">
                <a:latin typeface="LM Roman 10"/>
                <a:cs typeface="LM Roman 10"/>
              </a:rPr>
              <a:t> </a:t>
            </a:r>
            <a:r>
              <a:rPr sz="1100" spc="-25" dirty="0">
                <a:latin typeface="LM Roman 10"/>
                <a:cs typeface="LM Roman 10"/>
              </a:rPr>
              <a:t>0</a:t>
            </a:r>
            <a:r>
              <a:rPr sz="1100" i="1" spc="-25" dirty="0">
                <a:latin typeface="Georgia"/>
                <a:cs typeface="Georgia"/>
              </a:rPr>
              <a:t>.</a:t>
            </a:r>
            <a:r>
              <a:rPr sz="1100" spc="-25" dirty="0">
                <a:latin typeface="LM Roman 10"/>
                <a:cs typeface="LM Roman 10"/>
              </a:rPr>
              <a:t>4</a:t>
            </a:r>
            <a:endParaRPr sz="1100">
              <a:latin typeface="LM Roman 10"/>
              <a:cs typeface="LM Roman 10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0" y="3121507"/>
            <a:ext cx="5760085" cy="118745"/>
            <a:chOff x="0" y="3121507"/>
            <a:chExt cx="5760085" cy="118745"/>
          </a:xfrm>
        </p:grpSpPr>
        <p:sp>
          <p:nvSpPr>
            <p:cNvPr id="56" name="object 56"/>
            <p:cNvSpPr/>
            <p:nvPr/>
          </p:nvSpPr>
          <p:spPr>
            <a:xfrm>
              <a:off x="0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880004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10" dirty="0"/>
              <a:t>34</a:t>
            </a:fld>
            <a:r>
              <a:rPr spc="-10" dirty="0"/>
              <a:t>/86</a:t>
            </a:r>
          </a:p>
        </p:txBody>
      </p:sp>
      <p:sp>
        <p:nvSpPr>
          <p:cNvPr id="59" name="object 5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Mitesh</a:t>
            </a:r>
            <a:r>
              <a:rPr spc="-10" dirty="0"/>
              <a:t> </a:t>
            </a:r>
            <a:r>
              <a:rPr dirty="0"/>
              <a:t>M.</a:t>
            </a:r>
            <a:r>
              <a:rPr spc="-10" dirty="0"/>
              <a:t> Khapra</a:t>
            </a:r>
          </a:p>
        </p:txBody>
      </p:sp>
      <p:sp>
        <p:nvSpPr>
          <p:cNvPr id="60" name="object 6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CS7015</a:t>
            </a:r>
            <a:r>
              <a:rPr spc="-10" dirty="0"/>
              <a:t> </a:t>
            </a:r>
            <a:r>
              <a:rPr dirty="0"/>
              <a:t>(Deep</a:t>
            </a:r>
            <a:r>
              <a:rPr spc="-5" dirty="0"/>
              <a:t> </a:t>
            </a:r>
            <a:r>
              <a:rPr dirty="0"/>
              <a:t>Learning)</a:t>
            </a:r>
            <a:r>
              <a:rPr spc="-5" dirty="0"/>
              <a:t> </a:t>
            </a:r>
            <a:r>
              <a:rPr dirty="0"/>
              <a:t>:</a:t>
            </a:r>
            <a:r>
              <a:rPr spc="75" dirty="0"/>
              <a:t> </a:t>
            </a:r>
            <a:r>
              <a:rPr dirty="0"/>
              <a:t>Lecture</a:t>
            </a:r>
            <a:r>
              <a:rPr spc="-5" dirty="0"/>
              <a:t> </a:t>
            </a:r>
            <a:r>
              <a:rPr spc="-2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6833" y="149904"/>
            <a:ext cx="1646555" cy="146431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15"/>
              </a:spcBef>
            </a:pPr>
            <a:r>
              <a:rPr sz="1000" i="1" dirty="0">
                <a:latin typeface="Georgia"/>
                <a:cs typeface="Georgia"/>
              </a:rPr>
              <a:t>P</a:t>
            </a:r>
            <a:r>
              <a:rPr sz="1000" i="1" spc="-90" dirty="0">
                <a:latin typeface="Georgia"/>
                <a:cs typeface="Georgia"/>
              </a:rPr>
              <a:t> </a:t>
            </a:r>
            <a:r>
              <a:rPr sz="1000" dirty="0">
                <a:latin typeface="LM Roman 10"/>
                <a:cs typeface="LM Roman 10"/>
              </a:rPr>
              <a:t>(</a:t>
            </a:r>
            <a:r>
              <a:rPr sz="1000" i="1" dirty="0">
                <a:latin typeface="Georgia"/>
                <a:cs typeface="Georgia"/>
              </a:rPr>
              <a:t>i</a:t>
            </a:r>
            <a:r>
              <a:rPr sz="1050" baseline="31746" dirty="0">
                <a:latin typeface="LM Roman 7"/>
                <a:cs typeface="LM Roman 7"/>
              </a:rPr>
              <a:t>1</a:t>
            </a:r>
            <a:r>
              <a:rPr sz="1000" dirty="0">
                <a:latin typeface="LM Roman 10"/>
                <a:cs typeface="LM Roman 10"/>
              </a:rPr>
              <a:t>)</a:t>
            </a:r>
            <a:r>
              <a:rPr sz="1000" spc="-20" dirty="0">
                <a:latin typeface="LM Roman 10"/>
                <a:cs typeface="LM Roman 10"/>
              </a:rPr>
              <a:t> </a:t>
            </a:r>
            <a:r>
              <a:rPr sz="1000" dirty="0">
                <a:latin typeface="LM Roman 10"/>
                <a:cs typeface="LM Roman 10"/>
              </a:rPr>
              <a:t>=</a:t>
            </a:r>
            <a:r>
              <a:rPr sz="1000" spc="-20" dirty="0">
                <a:latin typeface="LM Roman 10"/>
                <a:cs typeface="LM Roman 10"/>
              </a:rPr>
              <a:t> </a:t>
            </a:r>
            <a:r>
              <a:rPr sz="1000" spc="-25" dirty="0">
                <a:latin typeface="LM Roman 10"/>
                <a:cs typeface="LM Roman 10"/>
              </a:rPr>
              <a:t>0</a:t>
            </a:r>
            <a:r>
              <a:rPr sz="1000" i="1" spc="-25" dirty="0">
                <a:latin typeface="Georgia"/>
                <a:cs typeface="Georgia"/>
              </a:rPr>
              <a:t>.</a:t>
            </a:r>
            <a:r>
              <a:rPr sz="1000" spc="-25" dirty="0">
                <a:latin typeface="LM Roman 10"/>
                <a:cs typeface="LM Roman 10"/>
              </a:rPr>
              <a:t>3</a:t>
            </a:r>
            <a:endParaRPr sz="1000">
              <a:latin typeface="LM Roman 10"/>
              <a:cs typeface="LM Roman 10"/>
            </a:endParaRPr>
          </a:p>
          <a:p>
            <a:pPr marL="38100">
              <a:lnSpc>
                <a:spcPct val="100000"/>
              </a:lnSpc>
              <a:spcBef>
                <a:spcPts val="420"/>
              </a:spcBef>
            </a:pPr>
            <a:r>
              <a:rPr sz="1000" i="1" dirty="0">
                <a:latin typeface="Georgia"/>
                <a:cs typeface="Georgia"/>
              </a:rPr>
              <a:t>P</a:t>
            </a:r>
            <a:r>
              <a:rPr sz="1000" i="1" spc="-105" dirty="0">
                <a:latin typeface="Georgia"/>
                <a:cs typeface="Georgia"/>
              </a:rPr>
              <a:t> </a:t>
            </a:r>
            <a:r>
              <a:rPr sz="1000" dirty="0">
                <a:latin typeface="LM Roman 10"/>
                <a:cs typeface="LM Roman 10"/>
              </a:rPr>
              <a:t>(</a:t>
            </a:r>
            <a:r>
              <a:rPr sz="1000" i="1" dirty="0">
                <a:latin typeface="Georgia"/>
                <a:cs typeface="Georgia"/>
              </a:rPr>
              <a:t>d</a:t>
            </a:r>
            <a:r>
              <a:rPr sz="1050" baseline="31746" dirty="0">
                <a:latin typeface="LM Roman 7"/>
                <a:cs typeface="LM Roman 7"/>
              </a:rPr>
              <a:t>1</a:t>
            </a:r>
            <a:r>
              <a:rPr sz="1000" dirty="0">
                <a:latin typeface="LM Roman 10"/>
                <a:cs typeface="LM Roman 10"/>
              </a:rPr>
              <a:t>)</a:t>
            </a:r>
            <a:r>
              <a:rPr sz="1000" spc="-65" dirty="0">
                <a:latin typeface="LM Roman 10"/>
                <a:cs typeface="LM Roman 10"/>
              </a:rPr>
              <a:t> </a:t>
            </a:r>
            <a:r>
              <a:rPr sz="1000" dirty="0">
                <a:latin typeface="LM Roman 10"/>
                <a:cs typeface="LM Roman 10"/>
              </a:rPr>
              <a:t>=</a:t>
            </a:r>
            <a:r>
              <a:rPr sz="1000" spc="-60" dirty="0">
                <a:latin typeface="LM Roman 10"/>
                <a:cs typeface="LM Roman 10"/>
              </a:rPr>
              <a:t> </a:t>
            </a:r>
            <a:r>
              <a:rPr sz="1000" spc="-25" dirty="0">
                <a:latin typeface="LM Roman 10"/>
                <a:cs typeface="LM Roman 10"/>
              </a:rPr>
              <a:t>0</a:t>
            </a:r>
            <a:r>
              <a:rPr sz="1000" i="1" spc="-25" dirty="0">
                <a:latin typeface="Georgia"/>
                <a:cs typeface="Georgia"/>
              </a:rPr>
              <a:t>.</a:t>
            </a:r>
            <a:r>
              <a:rPr sz="1000" spc="-25" dirty="0">
                <a:latin typeface="LM Roman 10"/>
                <a:cs typeface="LM Roman 10"/>
              </a:rPr>
              <a:t>4</a:t>
            </a:r>
            <a:endParaRPr sz="1000">
              <a:latin typeface="LM Roman 10"/>
              <a:cs typeface="LM Roman 10"/>
            </a:endParaRPr>
          </a:p>
          <a:p>
            <a:pPr marL="38100" marR="30480">
              <a:lnSpc>
                <a:spcPct val="134800"/>
              </a:lnSpc>
            </a:pPr>
            <a:r>
              <a:rPr sz="1000" i="1" dirty="0">
                <a:latin typeface="Georgia"/>
                <a:cs typeface="Georgia"/>
              </a:rPr>
              <a:t>P</a:t>
            </a:r>
            <a:r>
              <a:rPr sz="1000" i="1" spc="-100" dirty="0">
                <a:latin typeface="Georgia"/>
                <a:cs typeface="Georgia"/>
              </a:rPr>
              <a:t> </a:t>
            </a:r>
            <a:r>
              <a:rPr sz="1000" dirty="0">
                <a:latin typeface="LM Roman 10"/>
                <a:cs typeface="LM Roman 10"/>
              </a:rPr>
              <a:t>(</a:t>
            </a:r>
            <a:r>
              <a:rPr sz="1000" i="1" dirty="0">
                <a:latin typeface="Georgia"/>
                <a:cs typeface="Georgia"/>
              </a:rPr>
              <a:t>i</a:t>
            </a:r>
            <a:r>
              <a:rPr sz="1050" baseline="31746" dirty="0">
                <a:latin typeface="LM Roman 7"/>
                <a:cs typeface="LM Roman 7"/>
              </a:rPr>
              <a:t>1</a:t>
            </a:r>
            <a:r>
              <a:rPr sz="1000" i="1" dirty="0">
                <a:latin typeface="DejaVu Sans Condensed"/>
                <a:cs typeface="DejaVu Sans Condensed"/>
              </a:rPr>
              <a:t>|</a:t>
            </a:r>
            <a:r>
              <a:rPr sz="1000" i="1" dirty="0">
                <a:latin typeface="Georgia"/>
                <a:cs typeface="Georgia"/>
              </a:rPr>
              <a:t>g</a:t>
            </a:r>
            <a:r>
              <a:rPr sz="1050" baseline="31746" dirty="0">
                <a:latin typeface="LM Roman 7"/>
                <a:cs typeface="LM Roman 7"/>
              </a:rPr>
              <a:t>3</a:t>
            </a:r>
            <a:r>
              <a:rPr sz="1000" dirty="0">
                <a:latin typeface="LM Roman 10"/>
                <a:cs typeface="LM Roman 10"/>
              </a:rPr>
              <a:t>)</a:t>
            </a:r>
            <a:r>
              <a:rPr sz="1000" spc="-40" dirty="0">
                <a:latin typeface="LM Roman 10"/>
                <a:cs typeface="LM Roman 10"/>
              </a:rPr>
              <a:t> </a:t>
            </a:r>
            <a:r>
              <a:rPr sz="1000" dirty="0">
                <a:latin typeface="LM Roman 10"/>
                <a:cs typeface="LM Roman 10"/>
              </a:rPr>
              <a:t>=</a:t>
            </a:r>
            <a:r>
              <a:rPr sz="1000" spc="-40" dirty="0">
                <a:latin typeface="LM Roman 10"/>
                <a:cs typeface="LM Roman 10"/>
              </a:rPr>
              <a:t> </a:t>
            </a:r>
            <a:r>
              <a:rPr sz="1000" spc="-10" dirty="0">
                <a:latin typeface="LM Roman 10"/>
                <a:cs typeface="LM Roman 10"/>
              </a:rPr>
              <a:t>0</a:t>
            </a:r>
            <a:r>
              <a:rPr sz="1000" i="1" spc="-10" dirty="0">
                <a:latin typeface="Georgia"/>
                <a:cs typeface="Georgia"/>
              </a:rPr>
              <a:t>.</a:t>
            </a:r>
            <a:r>
              <a:rPr sz="1000" spc="-10" dirty="0">
                <a:latin typeface="LM Roman 10"/>
                <a:cs typeface="LM Roman 10"/>
              </a:rPr>
              <a:t>079(</a:t>
            </a:r>
            <a:r>
              <a:rPr sz="1000" i="1" spc="-10" dirty="0">
                <a:latin typeface="Georgia"/>
                <a:cs typeface="Georgia"/>
              </a:rPr>
              <a:t>drops</a:t>
            </a:r>
            <a:r>
              <a:rPr sz="1000" spc="-10" dirty="0">
                <a:latin typeface="LM Roman 10"/>
                <a:cs typeface="LM Roman 10"/>
              </a:rPr>
              <a:t>)</a:t>
            </a:r>
            <a:r>
              <a:rPr sz="1000" spc="500" dirty="0">
                <a:latin typeface="LM Roman 10"/>
                <a:cs typeface="LM Roman 10"/>
              </a:rPr>
              <a:t>  </a:t>
            </a:r>
            <a:r>
              <a:rPr sz="1000" i="1" dirty="0">
                <a:latin typeface="Georgia"/>
                <a:cs typeface="Georgia"/>
              </a:rPr>
              <a:t>P</a:t>
            </a:r>
            <a:r>
              <a:rPr sz="1000" i="1" spc="-105" dirty="0">
                <a:latin typeface="Georgia"/>
                <a:cs typeface="Georgia"/>
              </a:rPr>
              <a:t> </a:t>
            </a:r>
            <a:r>
              <a:rPr sz="1000" spc="-10" dirty="0">
                <a:latin typeface="LM Roman 10"/>
                <a:cs typeface="LM Roman 10"/>
              </a:rPr>
              <a:t>(</a:t>
            </a:r>
            <a:r>
              <a:rPr sz="1000" i="1" spc="-10" dirty="0">
                <a:latin typeface="Georgia"/>
                <a:cs typeface="Georgia"/>
              </a:rPr>
              <a:t>d</a:t>
            </a:r>
            <a:r>
              <a:rPr sz="1050" spc="-15" baseline="31746" dirty="0">
                <a:latin typeface="LM Roman 7"/>
                <a:cs typeface="LM Roman 7"/>
              </a:rPr>
              <a:t>1</a:t>
            </a:r>
            <a:r>
              <a:rPr sz="1000" i="1" spc="-10" dirty="0">
                <a:latin typeface="DejaVu Sans Condensed"/>
                <a:cs typeface="DejaVu Sans Condensed"/>
              </a:rPr>
              <a:t>|</a:t>
            </a:r>
            <a:r>
              <a:rPr sz="1000" i="1" spc="-10" dirty="0">
                <a:latin typeface="Georgia"/>
                <a:cs typeface="Georgia"/>
              </a:rPr>
              <a:t>g</a:t>
            </a:r>
            <a:r>
              <a:rPr sz="1050" spc="-15" baseline="31746" dirty="0">
                <a:latin typeface="LM Roman 7"/>
                <a:cs typeface="LM Roman 7"/>
              </a:rPr>
              <a:t>3</a:t>
            </a:r>
            <a:r>
              <a:rPr sz="1000" spc="-10" dirty="0">
                <a:latin typeface="LM Roman 10"/>
                <a:cs typeface="LM Roman 10"/>
              </a:rPr>
              <a:t>)</a:t>
            </a:r>
            <a:r>
              <a:rPr sz="1000" spc="-50" dirty="0">
                <a:latin typeface="LM Roman 10"/>
                <a:cs typeface="LM Roman 10"/>
              </a:rPr>
              <a:t> </a:t>
            </a:r>
            <a:r>
              <a:rPr sz="1000" dirty="0">
                <a:latin typeface="LM Roman 10"/>
                <a:cs typeface="LM Roman 10"/>
              </a:rPr>
              <a:t>=</a:t>
            </a:r>
            <a:r>
              <a:rPr sz="1000" spc="-55" dirty="0">
                <a:latin typeface="LM Roman 10"/>
                <a:cs typeface="LM Roman 10"/>
              </a:rPr>
              <a:t> </a:t>
            </a:r>
            <a:r>
              <a:rPr sz="1000" spc="-10" dirty="0">
                <a:latin typeface="LM Roman 10"/>
                <a:cs typeface="LM Roman 10"/>
              </a:rPr>
              <a:t>0</a:t>
            </a:r>
            <a:r>
              <a:rPr sz="1000" i="1" spc="-10" dirty="0">
                <a:latin typeface="Georgia"/>
                <a:cs typeface="Georgia"/>
              </a:rPr>
              <a:t>.</a:t>
            </a:r>
            <a:r>
              <a:rPr sz="1000" spc="-10" dirty="0">
                <a:latin typeface="LM Roman 10"/>
                <a:cs typeface="LM Roman 10"/>
              </a:rPr>
              <a:t>629(</a:t>
            </a:r>
            <a:r>
              <a:rPr sz="1000" i="1" spc="-10" dirty="0">
                <a:latin typeface="Georgia"/>
                <a:cs typeface="Georgia"/>
              </a:rPr>
              <a:t>increases</a:t>
            </a:r>
            <a:r>
              <a:rPr sz="1000" spc="-10" dirty="0">
                <a:latin typeface="LM Roman 10"/>
                <a:cs typeface="LM Roman 10"/>
              </a:rPr>
              <a:t>) </a:t>
            </a:r>
            <a:r>
              <a:rPr sz="1000" i="1" dirty="0">
                <a:latin typeface="Georgia"/>
                <a:cs typeface="Georgia"/>
              </a:rPr>
              <a:t>P</a:t>
            </a:r>
            <a:r>
              <a:rPr sz="1000" i="1" spc="-80" dirty="0">
                <a:latin typeface="Georgia"/>
                <a:cs typeface="Georgia"/>
              </a:rPr>
              <a:t> </a:t>
            </a:r>
            <a:r>
              <a:rPr sz="1000" dirty="0">
                <a:latin typeface="LM Roman 10"/>
                <a:cs typeface="LM Roman 10"/>
              </a:rPr>
              <a:t>(</a:t>
            </a:r>
            <a:r>
              <a:rPr sz="1000" i="1" dirty="0">
                <a:latin typeface="Georgia"/>
                <a:cs typeface="Georgia"/>
              </a:rPr>
              <a:t>i</a:t>
            </a:r>
            <a:r>
              <a:rPr sz="1050" baseline="31746" dirty="0">
                <a:latin typeface="LM Roman 7"/>
                <a:cs typeface="LM Roman 7"/>
              </a:rPr>
              <a:t>1</a:t>
            </a:r>
            <a:r>
              <a:rPr sz="1000" i="1" dirty="0">
                <a:latin typeface="DejaVu Sans Condensed"/>
                <a:cs typeface="DejaVu Sans Condensed"/>
              </a:rPr>
              <a:t>|</a:t>
            </a:r>
            <a:r>
              <a:rPr sz="1000" i="1" dirty="0">
                <a:latin typeface="Georgia"/>
                <a:cs typeface="Georgia"/>
              </a:rPr>
              <a:t>l</a:t>
            </a:r>
            <a:r>
              <a:rPr sz="1050" baseline="31746" dirty="0">
                <a:latin typeface="LM Roman 7"/>
                <a:cs typeface="LM Roman 7"/>
              </a:rPr>
              <a:t>0</a:t>
            </a:r>
            <a:r>
              <a:rPr sz="1000" dirty="0">
                <a:latin typeface="LM Roman 10"/>
                <a:cs typeface="LM Roman 10"/>
              </a:rPr>
              <a:t>) =</a:t>
            </a:r>
            <a:r>
              <a:rPr sz="1000" spc="-5" dirty="0">
                <a:latin typeface="LM Roman 10"/>
                <a:cs typeface="LM Roman 10"/>
              </a:rPr>
              <a:t> </a:t>
            </a:r>
            <a:r>
              <a:rPr sz="1000" spc="-10" dirty="0">
                <a:latin typeface="LM Roman 10"/>
                <a:cs typeface="LM Roman 10"/>
              </a:rPr>
              <a:t>0</a:t>
            </a:r>
            <a:r>
              <a:rPr sz="1000" i="1" spc="-10" dirty="0">
                <a:latin typeface="Georgia"/>
                <a:cs typeface="Georgia"/>
              </a:rPr>
              <a:t>.</a:t>
            </a:r>
            <a:r>
              <a:rPr sz="1000" spc="-10" dirty="0">
                <a:latin typeface="LM Roman 10"/>
                <a:cs typeface="LM Roman 10"/>
              </a:rPr>
              <a:t>14(</a:t>
            </a:r>
            <a:r>
              <a:rPr sz="1000" i="1" spc="-10" dirty="0">
                <a:latin typeface="Georgia"/>
                <a:cs typeface="Georgia"/>
              </a:rPr>
              <a:t>drops</a:t>
            </a:r>
            <a:r>
              <a:rPr sz="1000" spc="-10" dirty="0">
                <a:latin typeface="LM Roman 10"/>
                <a:cs typeface="LM Roman 10"/>
              </a:rPr>
              <a:t>)</a:t>
            </a:r>
            <a:endParaRPr sz="1000">
              <a:latin typeface="LM Roman 10"/>
              <a:cs typeface="LM Roman 10"/>
            </a:endParaRPr>
          </a:p>
          <a:p>
            <a:pPr marL="38100">
              <a:lnSpc>
                <a:spcPct val="100000"/>
              </a:lnSpc>
              <a:spcBef>
                <a:spcPts val="420"/>
              </a:spcBef>
            </a:pPr>
            <a:r>
              <a:rPr sz="1000" i="1" dirty="0">
                <a:latin typeface="Georgia"/>
                <a:cs typeface="Georgia"/>
              </a:rPr>
              <a:t>P</a:t>
            </a:r>
            <a:r>
              <a:rPr sz="1000" i="1" spc="-85" dirty="0">
                <a:latin typeface="Georgia"/>
                <a:cs typeface="Georgia"/>
              </a:rPr>
              <a:t> </a:t>
            </a:r>
            <a:r>
              <a:rPr sz="1000" dirty="0">
                <a:latin typeface="LM Roman 10"/>
                <a:cs typeface="LM Roman 10"/>
              </a:rPr>
              <a:t>(</a:t>
            </a:r>
            <a:r>
              <a:rPr sz="1000" i="1" dirty="0">
                <a:latin typeface="Georgia"/>
                <a:cs typeface="Georgia"/>
              </a:rPr>
              <a:t>l</a:t>
            </a:r>
            <a:r>
              <a:rPr sz="1050" baseline="31746" dirty="0">
                <a:latin typeface="LM Roman 7"/>
                <a:cs typeface="LM Roman 7"/>
              </a:rPr>
              <a:t>1</a:t>
            </a:r>
            <a:r>
              <a:rPr sz="1000" i="1" dirty="0">
                <a:latin typeface="DejaVu Sans Condensed"/>
                <a:cs typeface="DejaVu Sans Condensed"/>
              </a:rPr>
              <a:t>|</a:t>
            </a:r>
            <a:r>
              <a:rPr sz="1000" i="1" dirty="0">
                <a:latin typeface="Georgia"/>
                <a:cs typeface="Georgia"/>
              </a:rPr>
              <a:t>l</a:t>
            </a:r>
            <a:r>
              <a:rPr sz="1050" baseline="31746" dirty="0">
                <a:latin typeface="LM Roman 7"/>
                <a:cs typeface="LM Roman 7"/>
              </a:rPr>
              <a:t>0</a:t>
            </a:r>
            <a:r>
              <a:rPr sz="1000" i="1" dirty="0">
                <a:latin typeface="Georgia"/>
                <a:cs typeface="Georgia"/>
              </a:rPr>
              <a:t>,</a:t>
            </a:r>
            <a:r>
              <a:rPr sz="1000" i="1" spc="-50" dirty="0">
                <a:latin typeface="Georgia"/>
                <a:cs typeface="Georgia"/>
              </a:rPr>
              <a:t> </a:t>
            </a:r>
            <a:r>
              <a:rPr sz="1000" i="1" spc="-10" dirty="0">
                <a:latin typeface="Georgia"/>
                <a:cs typeface="Georgia"/>
              </a:rPr>
              <a:t>g</a:t>
            </a:r>
            <a:r>
              <a:rPr sz="1050" spc="-15" baseline="31746" dirty="0">
                <a:latin typeface="LM Roman 7"/>
                <a:cs typeface="LM Roman 7"/>
              </a:rPr>
              <a:t>3</a:t>
            </a:r>
            <a:r>
              <a:rPr sz="1000" spc="-10" dirty="0">
                <a:latin typeface="LM Roman 10"/>
                <a:cs typeface="LM Roman 10"/>
              </a:rPr>
              <a:t>)</a:t>
            </a:r>
            <a:r>
              <a:rPr sz="1000" spc="-15" dirty="0">
                <a:latin typeface="LM Roman 10"/>
                <a:cs typeface="LM Roman 10"/>
              </a:rPr>
              <a:t> </a:t>
            </a:r>
            <a:r>
              <a:rPr sz="1000" dirty="0">
                <a:latin typeface="LM Roman 10"/>
                <a:cs typeface="LM Roman 10"/>
              </a:rPr>
              <a:t>=</a:t>
            </a:r>
            <a:r>
              <a:rPr sz="1000" spc="-15" dirty="0">
                <a:latin typeface="LM Roman 10"/>
                <a:cs typeface="LM Roman 10"/>
              </a:rPr>
              <a:t> </a:t>
            </a:r>
            <a:r>
              <a:rPr sz="1000" spc="-10" dirty="0">
                <a:latin typeface="LM Roman 10"/>
                <a:cs typeface="LM Roman 10"/>
              </a:rPr>
              <a:t>0</a:t>
            </a:r>
            <a:r>
              <a:rPr sz="1000" i="1" spc="-10" dirty="0">
                <a:latin typeface="Georgia"/>
                <a:cs typeface="Georgia"/>
              </a:rPr>
              <a:t>.</a:t>
            </a:r>
            <a:r>
              <a:rPr sz="1000" spc="-10" dirty="0">
                <a:latin typeface="LM Roman 10"/>
                <a:cs typeface="LM Roman 10"/>
              </a:rPr>
              <a:t>079</a:t>
            </a:r>
            <a:endParaRPr sz="1000">
              <a:latin typeface="LM Roman 10"/>
              <a:cs typeface="LM Roman 10"/>
            </a:endParaRPr>
          </a:p>
          <a:p>
            <a:pPr marL="38100">
              <a:lnSpc>
                <a:spcPct val="100000"/>
              </a:lnSpc>
              <a:spcBef>
                <a:spcPts val="415"/>
              </a:spcBef>
            </a:pPr>
            <a:r>
              <a:rPr sz="1000" dirty="0">
                <a:latin typeface="LM Roman 10"/>
                <a:cs typeface="LM Roman 10"/>
              </a:rPr>
              <a:t>(same</a:t>
            </a:r>
            <a:r>
              <a:rPr sz="1000" spc="-20" dirty="0">
                <a:latin typeface="LM Roman 10"/>
                <a:cs typeface="LM Roman 10"/>
              </a:rPr>
              <a:t> </a:t>
            </a:r>
            <a:r>
              <a:rPr sz="1000" dirty="0">
                <a:latin typeface="LM Roman 10"/>
                <a:cs typeface="LM Roman 10"/>
              </a:rPr>
              <a:t>as</a:t>
            </a:r>
            <a:r>
              <a:rPr sz="1000" spc="-10" dirty="0">
                <a:latin typeface="LM Roman 10"/>
                <a:cs typeface="LM Roman 10"/>
              </a:rPr>
              <a:t> </a:t>
            </a:r>
            <a:r>
              <a:rPr sz="1000" i="1" dirty="0">
                <a:latin typeface="Georgia"/>
                <a:cs typeface="Georgia"/>
              </a:rPr>
              <a:t>P</a:t>
            </a:r>
            <a:r>
              <a:rPr sz="1000" i="1" spc="-105" dirty="0">
                <a:latin typeface="Georgia"/>
                <a:cs typeface="Georgia"/>
              </a:rPr>
              <a:t> </a:t>
            </a:r>
            <a:r>
              <a:rPr sz="1000" spc="-10" dirty="0">
                <a:latin typeface="LM Roman 10"/>
                <a:cs typeface="LM Roman 10"/>
              </a:rPr>
              <a:t>(</a:t>
            </a:r>
            <a:r>
              <a:rPr sz="1000" i="1" spc="-10" dirty="0">
                <a:latin typeface="Georgia"/>
                <a:cs typeface="Georgia"/>
              </a:rPr>
              <a:t>i</a:t>
            </a:r>
            <a:r>
              <a:rPr sz="1050" spc="-15" baseline="31746" dirty="0">
                <a:latin typeface="LM Roman 7"/>
                <a:cs typeface="LM Roman 7"/>
              </a:rPr>
              <a:t>1</a:t>
            </a:r>
            <a:r>
              <a:rPr sz="1000" i="1" spc="-10" dirty="0">
                <a:latin typeface="DejaVu Sans Condensed"/>
                <a:cs typeface="DejaVu Sans Condensed"/>
              </a:rPr>
              <a:t>|</a:t>
            </a:r>
            <a:r>
              <a:rPr sz="1000" i="1" spc="-10" dirty="0">
                <a:latin typeface="Georgia"/>
                <a:cs typeface="Georgia"/>
              </a:rPr>
              <a:t>g</a:t>
            </a:r>
            <a:r>
              <a:rPr sz="1050" spc="-15" baseline="31746" dirty="0">
                <a:latin typeface="LM Roman 7"/>
                <a:cs typeface="LM Roman 7"/>
              </a:rPr>
              <a:t>3</a:t>
            </a:r>
            <a:r>
              <a:rPr sz="1000" spc="-10" dirty="0">
                <a:latin typeface="LM Roman 10"/>
                <a:cs typeface="LM Roman 10"/>
              </a:rPr>
              <a:t>))</a:t>
            </a:r>
            <a:endParaRPr sz="1000">
              <a:latin typeface="LM Roman 10"/>
              <a:cs typeface="LM Roman 1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11666" y="1769134"/>
            <a:ext cx="267335" cy="267335"/>
            <a:chOff x="1011666" y="1769134"/>
            <a:chExt cx="267335" cy="267335"/>
          </a:xfrm>
        </p:grpSpPr>
        <p:sp>
          <p:nvSpPr>
            <p:cNvPr id="4" name="object 4"/>
            <p:cNvSpPr/>
            <p:nvPr/>
          </p:nvSpPr>
          <p:spPr>
            <a:xfrm>
              <a:off x="1016746" y="1774214"/>
              <a:ext cx="257175" cy="257175"/>
            </a:xfrm>
            <a:custGeom>
              <a:avLst/>
              <a:gdLst/>
              <a:ahLst/>
              <a:cxnLst/>
              <a:rect l="l" t="t" r="r" b="b"/>
              <a:pathLst>
                <a:path w="257175" h="257175">
                  <a:moveTo>
                    <a:pt x="128404" y="0"/>
                  </a:moveTo>
                  <a:lnTo>
                    <a:pt x="78423" y="10090"/>
                  </a:lnTo>
                  <a:lnTo>
                    <a:pt x="37608" y="37609"/>
                  </a:lnTo>
                  <a:lnTo>
                    <a:pt x="10090" y="78424"/>
                  </a:lnTo>
                  <a:lnTo>
                    <a:pt x="0" y="128405"/>
                  </a:lnTo>
                  <a:lnTo>
                    <a:pt x="10090" y="178387"/>
                  </a:lnTo>
                  <a:lnTo>
                    <a:pt x="37608" y="219202"/>
                  </a:lnTo>
                  <a:lnTo>
                    <a:pt x="78423" y="246719"/>
                  </a:lnTo>
                  <a:lnTo>
                    <a:pt x="128404" y="256810"/>
                  </a:lnTo>
                  <a:lnTo>
                    <a:pt x="178386" y="246719"/>
                  </a:lnTo>
                  <a:lnTo>
                    <a:pt x="219201" y="219202"/>
                  </a:lnTo>
                  <a:lnTo>
                    <a:pt x="246719" y="178387"/>
                  </a:lnTo>
                  <a:lnTo>
                    <a:pt x="256810" y="128405"/>
                  </a:lnTo>
                  <a:lnTo>
                    <a:pt x="246719" y="78424"/>
                  </a:lnTo>
                  <a:lnTo>
                    <a:pt x="219201" y="37609"/>
                  </a:lnTo>
                  <a:lnTo>
                    <a:pt x="178386" y="10090"/>
                  </a:lnTo>
                  <a:lnTo>
                    <a:pt x="128404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16746" y="1774214"/>
              <a:ext cx="257175" cy="257175"/>
            </a:xfrm>
            <a:custGeom>
              <a:avLst/>
              <a:gdLst/>
              <a:ahLst/>
              <a:cxnLst/>
              <a:rect l="l" t="t" r="r" b="b"/>
              <a:pathLst>
                <a:path w="257175" h="257175">
                  <a:moveTo>
                    <a:pt x="256810" y="128405"/>
                  </a:moveTo>
                  <a:lnTo>
                    <a:pt x="246719" y="78424"/>
                  </a:lnTo>
                  <a:lnTo>
                    <a:pt x="219201" y="37609"/>
                  </a:lnTo>
                  <a:lnTo>
                    <a:pt x="178386" y="10090"/>
                  </a:lnTo>
                  <a:lnTo>
                    <a:pt x="128404" y="0"/>
                  </a:lnTo>
                  <a:lnTo>
                    <a:pt x="78423" y="10090"/>
                  </a:lnTo>
                  <a:lnTo>
                    <a:pt x="37608" y="37609"/>
                  </a:lnTo>
                  <a:lnTo>
                    <a:pt x="10090" y="78424"/>
                  </a:lnTo>
                  <a:lnTo>
                    <a:pt x="0" y="128405"/>
                  </a:lnTo>
                  <a:lnTo>
                    <a:pt x="10090" y="178387"/>
                  </a:lnTo>
                  <a:lnTo>
                    <a:pt x="37608" y="219202"/>
                  </a:lnTo>
                  <a:lnTo>
                    <a:pt x="78423" y="246719"/>
                  </a:lnTo>
                  <a:lnTo>
                    <a:pt x="128404" y="256810"/>
                  </a:lnTo>
                  <a:lnTo>
                    <a:pt x="178386" y="246719"/>
                  </a:lnTo>
                  <a:lnTo>
                    <a:pt x="219201" y="219202"/>
                  </a:lnTo>
                  <a:lnTo>
                    <a:pt x="246719" y="178387"/>
                  </a:lnTo>
                  <a:lnTo>
                    <a:pt x="256810" y="128405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78306" y="1806643"/>
            <a:ext cx="1301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15" dirty="0">
                <a:latin typeface="Georgia"/>
                <a:cs typeface="Georgia"/>
              </a:rPr>
              <a:t>D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3076" y="1621058"/>
            <a:ext cx="4044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latin typeface="LM Roman 6"/>
                <a:cs typeface="LM Roman 6"/>
              </a:rPr>
              <a:t>Difficulty</a:t>
            </a:r>
            <a:endParaRPr sz="600">
              <a:latin typeface="LM Roman 6"/>
              <a:cs typeface="LM Roman 6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6818" y="1784280"/>
            <a:ext cx="236677" cy="23667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639671" y="1806643"/>
            <a:ext cx="81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0" dirty="0">
                <a:latin typeface="Georgia"/>
                <a:cs typeface="Georgia"/>
              </a:rPr>
              <a:t>I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41132" y="1636184"/>
            <a:ext cx="48831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latin typeface="LM Roman 6"/>
                <a:cs typeface="LM Roman 6"/>
              </a:rPr>
              <a:t>Intelligence</a:t>
            </a:r>
            <a:endParaRPr sz="600">
              <a:latin typeface="LM Roman 6"/>
              <a:cs typeface="LM Roman 6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285580" y="2178050"/>
            <a:ext cx="259715" cy="259715"/>
            <a:chOff x="1285580" y="2178050"/>
            <a:chExt cx="259715" cy="259715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0660" y="2183130"/>
              <a:ext cx="248986" cy="24898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290660" y="2183130"/>
              <a:ext cx="249554" cy="249554"/>
            </a:xfrm>
            <a:custGeom>
              <a:avLst/>
              <a:gdLst/>
              <a:ahLst/>
              <a:cxnLst/>
              <a:rect l="l" t="t" r="r" b="b"/>
              <a:pathLst>
                <a:path w="249555" h="249555">
                  <a:moveTo>
                    <a:pt x="248986" y="124495"/>
                  </a:moveTo>
                  <a:lnTo>
                    <a:pt x="239202" y="76035"/>
                  </a:lnTo>
                  <a:lnTo>
                    <a:pt x="212522" y="36463"/>
                  </a:lnTo>
                  <a:lnTo>
                    <a:pt x="172953" y="9783"/>
                  </a:lnTo>
                  <a:lnTo>
                    <a:pt x="124500" y="0"/>
                  </a:lnTo>
                  <a:lnTo>
                    <a:pt x="76040" y="9783"/>
                  </a:lnTo>
                  <a:lnTo>
                    <a:pt x="36466" y="36463"/>
                  </a:lnTo>
                  <a:lnTo>
                    <a:pt x="9784" y="76035"/>
                  </a:lnTo>
                  <a:lnTo>
                    <a:pt x="0" y="124495"/>
                  </a:lnTo>
                  <a:lnTo>
                    <a:pt x="9784" y="172954"/>
                  </a:lnTo>
                  <a:lnTo>
                    <a:pt x="36466" y="212526"/>
                  </a:lnTo>
                  <a:lnTo>
                    <a:pt x="76040" y="239206"/>
                  </a:lnTo>
                  <a:lnTo>
                    <a:pt x="124500" y="248989"/>
                  </a:lnTo>
                  <a:lnTo>
                    <a:pt x="172953" y="239206"/>
                  </a:lnTo>
                  <a:lnTo>
                    <a:pt x="212522" y="212526"/>
                  </a:lnTo>
                  <a:lnTo>
                    <a:pt x="239202" y="172954"/>
                  </a:lnTo>
                  <a:lnTo>
                    <a:pt x="248986" y="124495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352702" y="2211646"/>
            <a:ext cx="1250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5" dirty="0">
                <a:latin typeface="Georgia"/>
                <a:cs typeface="Georgia"/>
              </a:rPr>
              <a:t>G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81011" y="2245365"/>
            <a:ext cx="2730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latin typeface="LM Roman 6"/>
                <a:cs typeface="LM Roman 6"/>
              </a:rPr>
              <a:t>Grade</a:t>
            </a:r>
            <a:endParaRPr sz="600">
              <a:latin typeface="LM Roman 6"/>
              <a:cs typeface="LM Roman 6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829955" y="2182421"/>
            <a:ext cx="250825" cy="250825"/>
            <a:chOff x="1829955" y="2182421"/>
            <a:chExt cx="250825" cy="250825"/>
          </a:xfrm>
        </p:grpSpPr>
        <p:sp>
          <p:nvSpPr>
            <p:cNvPr id="17" name="object 17"/>
            <p:cNvSpPr/>
            <p:nvPr/>
          </p:nvSpPr>
          <p:spPr>
            <a:xfrm>
              <a:off x="1835035" y="2187501"/>
              <a:ext cx="240665" cy="240665"/>
            </a:xfrm>
            <a:custGeom>
              <a:avLst/>
              <a:gdLst/>
              <a:ahLst/>
              <a:cxnLst/>
              <a:rect l="l" t="t" r="r" b="b"/>
              <a:pathLst>
                <a:path w="240664" h="240664">
                  <a:moveTo>
                    <a:pt x="120129" y="0"/>
                  </a:moveTo>
                  <a:lnTo>
                    <a:pt x="73369" y="9439"/>
                  </a:lnTo>
                  <a:lnTo>
                    <a:pt x="35185" y="35183"/>
                  </a:lnTo>
                  <a:lnTo>
                    <a:pt x="9440" y="73366"/>
                  </a:lnTo>
                  <a:lnTo>
                    <a:pt x="0" y="120124"/>
                  </a:lnTo>
                  <a:lnTo>
                    <a:pt x="9440" y="166881"/>
                  </a:lnTo>
                  <a:lnTo>
                    <a:pt x="35185" y="205064"/>
                  </a:lnTo>
                  <a:lnTo>
                    <a:pt x="73369" y="230807"/>
                  </a:lnTo>
                  <a:lnTo>
                    <a:pt x="120129" y="240247"/>
                  </a:lnTo>
                  <a:lnTo>
                    <a:pt x="166886" y="230807"/>
                  </a:lnTo>
                  <a:lnTo>
                    <a:pt x="205066" y="205064"/>
                  </a:lnTo>
                  <a:lnTo>
                    <a:pt x="230807" y="166881"/>
                  </a:lnTo>
                  <a:lnTo>
                    <a:pt x="240245" y="120124"/>
                  </a:lnTo>
                  <a:lnTo>
                    <a:pt x="230807" y="73366"/>
                  </a:lnTo>
                  <a:lnTo>
                    <a:pt x="205066" y="35183"/>
                  </a:lnTo>
                  <a:lnTo>
                    <a:pt x="166886" y="9439"/>
                  </a:lnTo>
                  <a:lnTo>
                    <a:pt x="120129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835035" y="2187501"/>
              <a:ext cx="240665" cy="240665"/>
            </a:xfrm>
            <a:custGeom>
              <a:avLst/>
              <a:gdLst/>
              <a:ahLst/>
              <a:cxnLst/>
              <a:rect l="l" t="t" r="r" b="b"/>
              <a:pathLst>
                <a:path w="240664" h="240664">
                  <a:moveTo>
                    <a:pt x="240245" y="120124"/>
                  </a:moveTo>
                  <a:lnTo>
                    <a:pt x="230807" y="73366"/>
                  </a:lnTo>
                  <a:lnTo>
                    <a:pt x="205066" y="35183"/>
                  </a:lnTo>
                  <a:lnTo>
                    <a:pt x="166886" y="9439"/>
                  </a:lnTo>
                  <a:lnTo>
                    <a:pt x="120129" y="0"/>
                  </a:lnTo>
                  <a:lnTo>
                    <a:pt x="73369" y="9439"/>
                  </a:lnTo>
                  <a:lnTo>
                    <a:pt x="35185" y="35183"/>
                  </a:lnTo>
                  <a:lnTo>
                    <a:pt x="9440" y="73366"/>
                  </a:lnTo>
                  <a:lnTo>
                    <a:pt x="0" y="120124"/>
                  </a:lnTo>
                  <a:lnTo>
                    <a:pt x="9440" y="166881"/>
                  </a:lnTo>
                  <a:lnTo>
                    <a:pt x="35185" y="205064"/>
                  </a:lnTo>
                  <a:lnTo>
                    <a:pt x="73369" y="230807"/>
                  </a:lnTo>
                  <a:lnTo>
                    <a:pt x="120129" y="240247"/>
                  </a:lnTo>
                  <a:lnTo>
                    <a:pt x="166886" y="230807"/>
                  </a:lnTo>
                  <a:lnTo>
                    <a:pt x="205066" y="205064"/>
                  </a:lnTo>
                  <a:lnTo>
                    <a:pt x="230807" y="166881"/>
                  </a:lnTo>
                  <a:lnTo>
                    <a:pt x="240245" y="120124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853476" y="2211646"/>
            <a:ext cx="203835" cy="346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95"/>
              </a:spcBef>
            </a:pPr>
            <a:r>
              <a:rPr sz="1000" i="1" spc="-50" dirty="0">
                <a:latin typeface="Georgia"/>
                <a:cs typeface="Georgia"/>
              </a:rPr>
              <a:t>S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600" spc="-25" dirty="0">
                <a:latin typeface="LM Roman 6"/>
                <a:cs typeface="LM Roman 6"/>
              </a:rPr>
              <a:t>SAT</a:t>
            </a:r>
            <a:endParaRPr sz="600">
              <a:latin typeface="LM Roman 6"/>
              <a:cs typeface="LM Roman 6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289951" y="2654927"/>
            <a:ext cx="250825" cy="250825"/>
            <a:chOff x="1289951" y="2654927"/>
            <a:chExt cx="250825" cy="250825"/>
          </a:xfrm>
        </p:grpSpPr>
        <p:sp>
          <p:nvSpPr>
            <p:cNvPr id="21" name="object 21"/>
            <p:cNvSpPr/>
            <p:nvPr/>
          </p:nvSpPr>
          <p:spPr>
            <a:xfrm>
              <a:off x="1295031" y="2660007"/>
              <a:ext cx="240665" cy="240665"/>
            </a:xfrm>
            <a:custGeom>
              <a:avLst/>
              <a:gdLst/>
              <a:ahLst/>
              <a:cxnLst/>
              <a:rect l="l" t="t" r="r" b="b"/>
              <a:pathLst>
                <a:path w="240665" h="240664">
                  <a:moveTo>
                    <a:pt x="120129" y="0"/>
                  </a:moveTo>
                  <a:lnTo>
                    <a:pt x="73369" y="9439"/>
                  </a:lnTo>
                  <a:lnTo>
                    <a:pt x="35185" y="35183"/>
                  </a:lnTo>
                  <a:lnTo>
                    <a:pt x="9440" y="73365"/>
                  </a:lnTo>
                  <a:lnTo>
                    <a:pt x="0" y="120122"/>
                  </a:lnTo>
                  <a:lnTo>
                    <a:pt x="9440" y="166881"/>
                  </a:lnTo>
                  <a:lnTo>
                    <a:pt x="35185" y="205063"/>
                  </a:lnTo>
                  <a:lnTo>
                    <a:pt x="73369" y="230807"/>
                  </a:lnTo>
                  <a:lnTo>
                    <a:pt x="120129" y="240247"/>
                  </a:lnTo>
                  <a:lnTo>
                    <a:pt x="166881" y="230807"/>
                  </a:lnTo>
                  <a:lnTo>
                    <a:pt x="205062" y="205063"/>
                  </a:lnTo>
                  <a:lnTo>
                    <a:pt x="230805" y="166881"/>
                  </a:lnTo>
                  <a:lnTo>
                    <a:pt x="240245" y="120122"/>
                  </a:lnTo>
                  <a:lnTo>
                    <a:pt x="230805" y="73365"/>
                  </a:lnTo>
                  <a:lnTo>
                    <a:pt x="205062" y="35183"/>
                  </a:lnTo>
                  <a:lnTo>
                    <a:pt x="166881" y="9439"/>
                  </a:lnTo>
                  <a:lnTo>
                    <a:pt x="120129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95031" y="2660007"/>
              <a:ext cx="240665" cy="240665"/>
            </a:xfrm>
            <a:custGeom>
              <a:avLst/>
              <a:gdLst/>
              <a:ahLst/>
              <a:cxnLst/>
              <a:rect l="l" t="t" r="r" b="b"/>
              <a:pathLst>
                <a:path w="240665" h="240664">
                  <a:moveTo>
                    <a:pt x="240245" y="120122"/>
                  </a:moveTo>
                  <a:lnTo>
                    <a:pt x="230805" y="73365"/>
                  </a:lnTo>
                  <a:lnTo>
                    <a:pt x="205062" y="35183"/>
                  </a:lnTo>
                  <a:lnTo>
                    <a:pt x="166881" y="9439"/>
                  </a:lnTo>
                  <a:lnTo>
                    <a:pt x="120129" y="0"/>
                  </a:lnTo>
                  <a:lnTo>
                    <a:pt x="73369" y="9439"/>
                  </a:lnTo>
                  <a:lnTo>
                    <a:pt x="35185" y="35183"/>
                  </a:lnTo>
                  <a:lnTo>
                    <a:pt x="9440" y="73365"/>
                  </a:lnTo>
                  <a:lnTo>
                    <a:pt x="0" y="120122"/>
                  </a:lnTo>
                  <a:lnTo>
                    <a:pt x="9440" y="166881"/>
                  </a:lnTo>
                  <a:lnTo>
                    <a:pt x="35185" y="205063"/>
                  </a:lnTo>
                  <a:lnTo>
                    <a:pt x="73369" y="230807"/>
                  </a:lnTo>
                  <a:lnTo>
                    <a:pt x="120129" y="240247"/>
                  </a:lnTo>
                  <a:lnTo>
                    <a:pt x="166881" y="230807"/>
                  </a:lnTo>
                  <a:lnTo>
                    <a:pt x="205062" y="205063"/>
                  </a:lnTo>
                  <a:lnTo>
                    <a:pt x="230805" y="166881"/>
                  </a:lnTo>
                  <a:lnTo>
                    <a:pt x="240245" y="120122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359382" y="2684137"/>
            <a:ext cx="1117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20" dirty="0">
                <a:latin typeface="Georgia"/>
                <a:cs typeface="Georgia"/>
              </a:rPr>
              <a:t>L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82776" y="2717449"/>
            <a:ext cx="2755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latin typeface="LM Roman 6"/>
                <a:cs typeface="LM Roman 6"/>
              </a:rPr>
              <a:t>Letter</a:t>
            </a:r>
            <a:endParaRPr sz="600">
              <a:latin typeface="LM Roman 6"/>
              <a:cs typeface="LM Roman 6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210475" y="1992354"/>
            <a:ext cx="701040" cy="662940"/>
            <a:chOff x="1210475" y="1992354"/>
            <a:chExt cx="701040" cy="662940"/>
          </a:xfrm>
        </p:grpSpPr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0475" y="2004980"/>
              <a:ext cx="158245" cy="196011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1705" y="1992354"/>
              <a:ext cx="166671" cy="208636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51075" y="2001354"/>
              <a:ext cx="125095" cy="187325"/>
            </a:xfrm>
            <a:custGeom>
              <a:avLst/>
              <a:gdLst/>
              <a:ahLst/>
              <a:cxnLst/>
              <a:rect l="l" t="t" r="r" b="b"/>
              <a:pathLst>
                <a:path w="125094" h="187325">
                  <a:moveTo>
                    <a:pt x="0" y="0"/>
                  </a:moveTo>
                  <a:lnTo>
                    <a:pt x="124498" y="186745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812444" y="2130786"/>
              <a:ext cx="90170" cy="65405"/>
            </a:xfrm>
            <a:custGeom>
              <a:avLst/>
              <a:gdLst/>
              <a:ahLst/>
              <a:cxnLst/>
              <a:rect l="l" t="t" r="r" b="b"/>
              <a:pathLst>
                <a:path w="90169" h="65405">
                  <a:moveTo>
                    <a:pt x="89702" y="0"/>
                  </a:moveTo>
                  <a:lnTo>
                    <a:pt x="76166" y="17884"/>
                  </a:lnTo>
                  <a:lnTo>
                    <a:pt x="68802" y="34852"/>
                  </a:lnTo>
                  <a:lnTo>
                    <a:pt x="66496" y="50600"/>
                  </a:lnTo>
                  <a:lnTo>
                    <a:pt x="68133" y="64824"/>
                  </a:lnTo>
                  <a:lnTo>
                    <a:pt x="55633" y="57842"/>
                  </a:lnTo>
                  <a:lnTo>
                    <a:pt x="40210" y="53914"/>
                  </a:lnTo>
                  <a:lnTo>
                    <a:pt x="21714" y="54186"/>
                  </a:lnTo>
                  <a:lnTo>
                    <a:pt x="0" y="59802"/>
                  </a:lnTo>
                </a:path>
              </a:pathLst>
            </a:custGeom>
            <a:ln w="180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415199" y="2437164"/>
              <a:ext cx="635" cy="200025"/>
            </a:xfrm>
            <a:custGeom>
              <a:avLst/>
              <a:gdLst/>
              <a:ahLst/>
              <a:cxnLst/>
              <a:rect l="l" t="t" r="r" b="b"/>
              <a:pathLst>
                <a:path w="634" h="200025">
                  <a:moveTo>
                    <a:pt x="12" y="0"/>
                  </a:moveTo>
                  <a:lnTo>
                    <a:pt x="0" y="199772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361460" y="2604091"/>
              <a:ext cx="107950" cy="41910"/>
            </a:xfrm>
            <a:custGeom>
              <a:avLst/>
              <a:gdLst/>
              <a:ahLst/>
              <a:cxnLst/>
              <a:rect l="l" t="t" r="r" b="b"/>
              <a:pathLst>
                <a:path w="107950" h="41910">
                  <a:moveTo>
                    <a:pt x="107479" y="2"/>
                  </a:moveTo>
                  <a:lnTo>
                    <a:pt x="86361" y="7351"/>
                  </a:lnTo>
                  <a:lnTo>
                    <a:pt x="70868" y="17353"/>
                  </a:lnTo>
                  <a:lnTo>
                    <a:pt x="60246" y="29141"/>
                  </a:lnTo>
                  <a:lnTo>
                    <a:pt x="53738" y="41845"/>
                  </a:lnTo>
                  <a:lnTo>
                    <a:pt x="47231" y="29141"/>
                  </a:lnTo>
                  <a:lnTo>
                    <a:pt x="36610" y="17353"/>
                  </a:lnTo>
                  <a:lnTo>
                    <a:pt x="21118" y="7350"/>
                  </a:lnTo>
                  <a:lnTo>
                    <a:pt x="0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16255">
              <a:lnSpc>
                <a:spcPct val="100000"/>
              </a:lnSpc>
              <a:spcBef>
                <a:spcPts val="90"/>
              </a:spcBef>
            </a:pPr>
            <a:r>
              <a:rPr dirty="0"/>
              <a:t>Evidential</a:t>
            </a:r>
            <a:r>
              <a:rPr spc="-100" dirty="0"/>
              <a:t> </a:t>
            </a:r>
            <a:r>
              <a:rPr spc="-10" dirty="0"/>
              <a:t>Reasoning</a:t>
            </a:r>
          </a:p>
        </p:txBody>
      </p:sp>
      <p:pic>
        <p:nvPicPr>
          <p:cNvPr id="33" name="object 3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44583" y="579234"/>
            <a:ext cx="63233" cy="63233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3264395" y="493749"/>
            <a:ext cx="2268855" cy="18542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2699"/>
              </a:lnSpc>
              <a:spcBef>
                <a:spcPts val="55"/>
              </a:spcBef>
            </a:pPr>
            <a:r>
              <a:rPr sz="1100" spc="-10" dirty="0">
                <a:latin typeface="LM Roman 10"/>
                <a:cs typeface="LM Roman 10"/>
              </a:rPr>
              <a:t>What</a:t>
            </a:r>
            <a:r>
              <a:rPr sz="1100" spc="-6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if</a:t>
            </a:r>
            <a:r>
              <a:rPr sz="1100" spc="-6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someone</a:t>
            </a:r>
            <a:r>
              <a:rPr sz="1100" spc="-6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tells</a:t>
            </a:r>
            <a:r>
              <a:rPr sz="1100" spc="-65" dirty="0">
                <a:latin typeface="LM Roman 10"/>
                <a:cs typeface="LM Roman 10"/>
              </a:rPr>
              <a:t> </a:t>
            </a:r>
            <a:r>
              <a:rPr sz="1100" spc="-20" dirty="0">
                <a:latin typeface="LM Roman 10"/>
                <a:cs typeface="LM Roman 10"/>
              </a:rPr>
              <a:t>us</a:t>
            </a:r>
            <a:r>
              <a:rPr sz="1100" spc="-6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that</a:t>
            </a:r>
            <a:r>
              <a:rPr sz="1100" spc="-7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the</a:t>
            </a:r>
            <a:r>
              <a:rPr sz="1100" spc="-60" dirty="0">
                <a:latin typeface="LM Roman 10"/>
                <a:cs typeface="LM Roman 10"/>
              </a:rPr>
              <a:t> </a:t>
            </a:r>
            <a:r>
              <a:rPr sz="1100" spc="-20" dirty="0">
                <a:latin typeface="LM Roman 10"/>
                <a:cs typeface="LM Roman 10"/>
              </a:rPr>
              <a:t>stu- </a:t>
            </a:r>
            <a:r>
              <a:rPr sz="1100" dirty="0">
                <a:latin typeface="LM Roman 10"/>
                <a:cs typeface="LM Roman 10"/>
              </a:rPr>
              <a:t>dent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secured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i="1" spc="60" dirty="0">
                <a:latin typeface="Georgia"/>
                <a:cs typeface="Georgia"/>
              </a:rPr>
              <a:t>C</a:t>
            </a:r>
            <a:r>
              <a:rPr sz="1100" i="1" spc="130" dirty="0">
                <a:latin typeface="Georgia"/>
                <a:cs typeface="Georgia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grade?</a:t>
            </a:r>
            <a:endParaRPr sz="1100">
              <a:latin typeface="LM Roman 10"/>
              <a:cs typeface="LM Roman 10"/>
            </a:endParaRPr>
          </a:p>
          <a:p>
            <a:pPr marL="12700" marR="5080" algn="just">
              <a:lnSpc>
                <a:spcPct val="102600"/>
              </a:lnSpc>
              <a:spcBef>
                <a:spcPts val="300"/>
              </a:spcBef>
            </a:pPr>
            <a:r>
              <a:rPr sz="1100" dirty="0">
                <a:latin typeface="LM Roman 10"/>
                <a:cs typeface="LM Roman 10"/>
              </a:rPr>
              <a:t>What</a:t>
            </a:r>
            <a:r>
              <a:rPr sz="1100" spc="15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if</a:t>
            </a:r>
            <a:r>
              <a:rPr sz="1100" spc="15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instead</a:t>
            </a:r>
            <a:r>
              <a:rPr sz="1100" spc="15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of</a:t>
            </a:r>
            <a:r>
              <a:rPr sz="1100" spc="15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getting</a:t>
            </a:r>
            <a:r>
              <a:rPr sz="1100" spc="15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to</a:t>
            </a:r>
            <a:r>
              <a:rPr sz="1100" spc="155" dirty="0">
                <a:latin typeface="LM Roman 10"/>
                <a:cs typeface="LM Roman 10"/>
              </a:rPr>
              <a:t> </a:t>
            </a:r>
            <a:r>
              <a:rPr sz="1100" spc="-20" dirty="0">
                <a:latin typeface="LM Roman 10"/>
                <a:cs typeface="LM Roman 10"/>
              </a:rPr>
              <a:t>know </a:t>
            </a:r>
            <a:r>
              <a:rPr sz="1100" dirty="0">
                <a:latin typeface="LM Roman 10"/>
                <a:cs typeface="LM Roman 10"/>
              </a:rPr>
              <a:t>the</a:t>
            </a:r>
            <a:r>
              <a:rPr sz="1100" spc="10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grade,</a:t>
            </a:r>
            <a:r>
              <a:rPr sz="1100" spc="14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we</a:t>
            </a:r>
            <a:r>
              <a:rPr sz="1100" spc="10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get</a:t>
            </a:r>
            <a:r>
              <a:rPr sz="1100" spc="10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to</a:t>
            </a:r>
            <a:r>
              <a:rPr sz="1100" spc="10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know</a:t>
            </a:r>
            <a:r>
              <a:rPr sz="1100" spc="10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that</a:t>
            </a:r>
            <a:r>
              <a:rPr sz="1100" spc="105" dirty="0">
                <a:latin typeface="LM Roman 10"/>
                <a:cs typeface="LM Roman 10"/>
              </a:rPr>
              <a:t> </a:t>
            </a:r>
            <a:r>
              <a:rPr sz="1100" spc="-25" dirty="0">
                <a:latin typeface="LM Roman 10"/>
                <a:cs typeface="LM Roman 10"/>
              </a:rPr>
              <a:t>the </a:t>
            </a:r>
            <a:r>
              <a:rPr sz="1100" dirty="0">
                <a:latin typeface="LM Roman 10"/>
                <a:cs typeface="LM Roman 10"/>
              </a:rPr>
              <a:t>student</a:t>
            </a:r>
            <a:r>
              <a:rPr sz="1100" spc="10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got</a:t>
            </a:r>
            <a:r>
              <a:rPr sz="1100" spc="11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</a:t>
            </a:r>
            <a:r>
              <a:rPr sz="1100" spc="11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poor</a:t>
            </a:r>
            <a:r>
              <a:rPr sz="1100" spc="10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recommendation letter?</a:t>
            </a:r>
            <a:endParaRPr sz="1100">
              <a:latin typeface="LM Roman 10"/>
              <a:cs typeface="LM Roman 10"/>
            </a:endParaRPr>
          </a:p>
          <a:p>
            <a:pPr marL="12700" marR="5080" algn="just">
              <a:lnSpc>
                <a:spcPct val="102600"/>
              </a:lnSpc>
              <a:spcBef>
                <a:spcPts val="300"/>
              </a:spcBef>
            </a:pPr>
            <a:r>
              <a:rPr sz="1100" dirty="0">
                <a:latin typeface="LM Roman 10"/>
                <a:cs typeface="LM Roman 10"/>
              </a:rPr>
              <a:t>What</a:t>
            </a:r>
            <a:r>
              <a:rPr sz="1100" spc="-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if</a:t>
            </a:r>
            <a:r>
              <a:rPr sz="1100" spc="-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we know</a:t>
            </a:r>
            <a:r>
              <a:rPr sz="1100" spc="-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about</a:t>
            </a:r>
            <a:r>
              <a:rPr sz="1100" spc="-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the grade</a:t>
            </a:r>
            <a:r>
              <a:rPr sz="1100" spc="-5" dirty="0">
                <a:latin typeface="LM Roman 10"/>
                <a:cs typeface="LM Roman 10"/>
              </a:rPr>
              <a:t> </a:t>
            </a:r>
            <a:r>
              <a:rPr sz="1100" spc="-25" dirty="0">
                <a:latin typeface="LM Roman 10"/>
                <a:cs typeface="LM Roman 10"/>
              </a:rPr>
              <a:t>as </a:t>
            </a:r>
            <a:r>
              <a:rPr sz="1100" dirty="0">
                <a:latin typeface="LM Roman 10"/>
                <a:cs typeface="LM Roman 10"/>
              </a:rPr>
              <a:t>well</a:t>
            </a:r>
            <a:r>
              <a:rPr sz="1100" spc="-5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as</a:t>
            </a:r>
            <a:r>
              <a:rPr sz="1100" spc="-4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the</a:t>
            </a:r>
            <a:r>
              <a:rPr sz="1100" spc="-4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recommendation</a:t>
            </a:r>
            <a:r>
              <a:rPr sz="1100" spc="-5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letter?</a:t>
            </a:r>
            <a:endParaRPr sz="1100">
              <a:latin typeface="LM Roman 10"/>
              <a:cs typeface="LM Roman 10"/>
            </a:endParaRPr>
          </a:p>
          <a:p>
            <a:pPr marL="12700" marR="5080" algn="just">
              <a:lnSpc>
                <a:spcPct val="102600"/>
              </a:lnSpc>
              <a:spcBef>
                <a:spcPts val="295"/>
              </a:spcBef>
            </a:pPr>
            <a:r>
              <a:rPr sz="1100" dirty="0">
                <a:latin typeface="LM Roman 10"/>
                <a:cs typeface="LM Roman 10"/>
              </a:rPr>
              <a:t>The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last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case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is</a:t>
            </a:r>
            <a:r>
              <a:rPr sz="1100" spc="-2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interesting!</a:t>
            </a:r>
            <a:r>
              <a:rPr sz="1100" spc="114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(We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spc="-20" dirty="0">
                <a:latin typeface="LM Roman 10"/>
                <a:cs typeface="LM Roman 10"/>
              </a:rPr>
              <a:t>will </a:t>
            </a:r>
            <a:r>
              <a:rPr sz="1100" dirty="0">
                <a:latin typeface="LM Roman 10"/>
                <a:cs typeface="LM Roman 10"/>
              </a:rPr>
              <a:t>return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to</a:t>
            </a:r>
            <a:r>
              <a:rPr sz="1100" spc="-2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it</a:t>
            </a:r>
            <a:r>
              <a:rPr sz="1100" spc="-2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later)</a:t>
            </a:r>
            <a:endParaRPr sz="1100">
              <a:latin typeface="LM Roman 10"/>
              <a:cs typeface="LM Roman 10"/>
            </a:endParaRPr>
          </a:p>
        </p:txBody>
      </p:sp>
      <p:pic>
        <p:nvPicPr>
          <p:cNvPr id="35" name="object 3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144583" y="961339"/>
            <a:ext cx="63233" cy="63233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144583" y="1687601"/>
            <a:ext cx="63233" cy="63233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144583" y="2069706"/>
            <a:ext cx="63233" cy="63233"/>
          </a:xfrm>
          <a:prstGeom prst="rect">
            <a:avLst/>
          </a:prstGeom>
        </p:spPr>
      </p:pic>
      <p:grpSp>
        <p:nvGrpSpPr>
          <p:cNvPr id="38" name="object 38"/>
          <p:cNvGrpSpPr/>
          <p:nvPr/>
        </p:nvGrpSpPr>
        <p:grpSpPr>
          <a:xfrm>
            <a:off x="0" y="3121507"/>
            <a:ext cx="5760085" cy="118745"/>
            <a:chOff x="0" y="3121507"/>
            <a:chExt cx="5760085" cy="118745"/>
          </a:xfrm>
        </p:grpSpPr>
        <p:sp>
          <p:nvSpPr>
            <p:cNvPr id="39" name="object 39"/>
            <p:cNvSpPr/>
            <p:nvPr/>
          </p:nvSpPr>
          <p:spPr>
            <a:xfrm>
              <a:off x="0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880004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10" dirty="0"/>
              <a:t>35</a:t>
            </a:fld>
            <a:r>
              <a:rPr spc="-10" dirty="0"/>
              <a:t>/86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Mitesh</a:t>
            </a:r>
            <a:r>
              <a:rPr spc="-10" dirty="0"/>
              <a:t> </a:t>
            </a:r>
            <a:r>
              <a:rPr dirty="0"/>
              <a:t>M.</a:t>
            </a:r>
            <a:r>
              <a:rPr spc="-10" dirty="0"/>
              <a:t> Khapra</a:t>
            </a:r>
          </a:p>
        </p:txBody>
      </p:sp>
      <p:sp>
        <p:nvSpPr>
          <p:cNvPr id="43" name="object 4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CS7015</a:t>
            </a:r>
            <a:r>
              <a:rPr spc="-10" dirty="0"/>
              <a:t> </a:t>
            </a:r>
            <a:r>
              <a:rPr dirty="0"/>
              <a:t>(Deep</a:t>
            </a:r>
            <a:r>
              <a:rPr spc="-5" dirty="0"/>
              <a:t> </a:t>
            </a:r>
            <a:r>
              <a:rPr dirty="0"/>
              <a:t>Learning)</a:t>
            </a:r>
            <a:r>
              <a:rPr spc="-5" dirty="0"/>
              <a:t> </a:t>
            </a:r>
            <a:r>
              <a:rPr dirty="0"/>
              <a:t>:</a:t>
            </a:r>
            <a:r>
              <a:rPr spc="75" dirty="0"/>
              <a:t> </a:t>
            </a:r>
            <a:r>
              <a:rPr dirty="0"/>
              <a:t>Lecture</a:t>
            </a:r>
            <a:r>
              <a:rPr spc="-5" dirty="0"/>
              <a:t> </a:t>
            </a:r>
            <a:r>
              <a:rPr spc="-2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4522" y="224433"/>
            <a:ext cx="7366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Georgia"/>
                <a:cs typeface="Georgia"/>
              </a:rPr>
              <a:t>P</a:t>
            </a:r>
            <a:r>
              <a:rPr sz="1100" i="1" spc="-100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(</a:t>
            </a:r>
            <a:r>
              <a:rPr sz="1100" i="1" dirty="0">
                <a:latin typeface="Georgia"/>
                <a:cs typeface="Georgia"/>
              </a:rPr>
              <a:t>i</a:t>
            </a:r>
            <a:r>
              <a:rPr sz="1200" baseline="31250" dirty="0">
                <a:latin typeface="LM Roman 8"/>
                <a:cs typeface="LM Roman 8"/>
              </a:rPr>
              <a:t>1</a:t>
            </a:r>
            <a:r>
              <a:rPr sz="1100" dirty="0">
                <a:latin typeface="LM Roman 10"/>
                <a:cs typeface="LM Roman 10"/>
              </a:rPr>
              <a:t>)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=</a:t>
            </a:r>
            <a:r>
              <a:rPr sz="1100" spc="-25" dirty="0">
                <a:latin typeface="LM Roman 10"/>
                <a:cs typeface="LM Roman 10"/>
              </a:rPr>
              <a:t> 0</a:t>
            </a:r>
            <a:r>
              <a:rPr sz="1100" i="1" spc="-25" dirty="0">
                <a:latin typeface="Georgia"/>
                <a:cs typeface="Georgia"/>
              </a:rPr>
              <a:t>.</a:t>
            </a:r>
            <a:r>
              <a:rPr sz="1100" spc="-25" dirty="0">
                <a:latin typeface="LM Roman 10"/>
                <a:cs typeface="LM Roman 10"/>
              </a:rPr>
              <a:t>3</a:t>
            </a:r>
            <a:endParaRPr sz="1100">
              <a:latin typeface="LM Roman 10"/>
              <a:cs typeface="LM Roman 1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4522" y="390700"/>
            <a:ext cx="1851025" cy="47498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50"/>
              </a:spcBef>
            </a:pPr>
            <a:r>
              <a:rPr sz="1100" i="1" dirty="0">
                <a:latin typeface="Georgia"/>
                <a:cs typeface="Georgia"/>
              </a:rPr>
              <a:t>P</a:t>
            </a:r>
            <a:r>
              <a:rPr sz="1100" i="1" spc="-110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(</a:t>
            </a:r>
            <a:r>
              <a:rPr sz="1100" i="1" dirty="0">
                <a:latin typeface="Georgia"/>
                <a:cs typeface="Georgia"/>
              </a:rPr>
              <a:t>i</a:t>
            </a:r>
            <a:r>
              <a:rPr sz="1200" baseline="31250" dirty="0">
                <a:latin typeface="LM Roman 8"/>
                <a:cs typeface="LM Roman 8"/>
              </a:rPr>
              <a:t>1</a:t>
            </a:r>
            <a:r>
              <a:rPr sz="1100" i="1" dirty="0">
                <a:latin typeface="DejaVu Sans Condensed"/>
                <a:cs typeface="DejaVu Sans Condensed"/>
              </a:rPr>
              <a:t>|</a:t>
            </a:r>
            <a:r>
              <a:rPr sz="1100" i="1" dirty="0">
                <a:latin typeface="Georgia"/>
                <a:cs typeface="Georgia"/>
              </a:rPr>
              <a:t>g</a:t>
            </a:r>
            <a:r>
              <a:rPr sz="1200" baseline="31250" dirty="0">
                <a:latin typeface="LM Roman 8"/>
                <a:cs typeface="LM Roman 8"/>
              </a:rPr>
              <a:t>3</a:t>
            </a:r>
            <a:r>
              <a:rPr sz="1100" dirty="0">
                <a:latin typeface="LM Roman 10"/>
                <a:cs typeface="LM Roman 10"/>
              </a:rPr>
              <a:t>)</a:t>
            </a:r>
            <a:r>
              <a:rPr sz="1100" spc="-5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=</a:t>
            </a:r>
            <a:r>
              <a:rPr sz="1100" spc="-4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0</a:t>
            </a:r>
            <a:r>
              <a:rPr sz="1100" i="1" spc="-10" dirty="0">
                <a:latin typeface="Georgia"/>
                <a:cs typeface="Georgia"/>
              </a:rPr>
              <a:t>.</a:t>
            </a:r>
            <a:r>
              <a:rPr sz="1100" spc="-10" dirty="0">
                <a:latin typeface="LM Roman 10"/>
                <a:cs typeface="LM Roman 10"/>
              </a:rPr>
              <a:t>079(</a:t>
            </a:r>
            <a:r>
              <a:rPr sz="1100" i="1" spc="-10" dirty="0">
                <a:latin typeface="Georgia"/>
                <a:cs typeface="Georgia"/>
              </a:rPr>
              <a:t>drops</a:t>
            </a:r>
            <a:r>
              <a:rPr sz="1100" spc="-10" dirty="0">
                <a:latin typeface="LM Roman 10"/>
                <a:cs typeface="LM Roman 10"/>
              </a:rPr>
              <a:t>)</a:t>
            </a:r>
            <a:endParaRPr sz="1100">
              <a:latin typeface="LM Roman 10"/>
              <a:cs typeface="LM Roman 10"/>
            </a:endParaRPr>
          </a:p>
          <a:p>
            <a:pPr marL="25400">
              <a:lnSpc>
                <a:spcPct val="100000"/>
              </a:lnSpc>
              <a:spcBef>
                <a:spcPts val="450"/>
              </a:spcBef>
            </a:pPr>
            <a:r>
              <a:rPr sz="1100" i="1" dirty="0">
                <a:latin typeface="Georgia"/>
                <a:cs typeface="Georgia"/>
              </a:rPr>
              <a:t>P</a:t>
            </a:r>
            <a:r>
              <a:rPr sz="1100" i="1" spc="-110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(</a:t>
            </a:r>
            <a:r>
              <a:rPr sz="1100" i="1" dirty="0">
                <a:latin typeface="Georgia"/>
                <a:cs typeface="Georgia"/>
              </a:rPr>
              <a:t>i</a:t>
            </a:r>
            <a:r>
              <a:rPr sz="1200" baseline="31250" dirty="0">
                <a:latin typeface="LM Roman 8"/>
                <a:cs typeface="LM Roman 8"/>
              </a:rPr>
              <a:t>1</a:t>
            </a:r>
            <a:r>
              <a:rPr sz="1100" i="1" dirty="0">
                <a:latin typeface="DejaVu Sans Condensed"/>
                <a:cs typeface="DejaVu Sans Condensed"/>
              </a:rPr>
              <a:t>|</a:t>
            </a:r>
            <a:r>
              <a:rPr sz="1100" i="1" dirty="0">
                <a:latin typeface="Georgia"/>
                <a:cs typeface="Georgia"/>
              </a:rPr>
              <a:t>g</a:t>
            </a:r>
            <a:r>
              <a:rPr sz="1200" baseline="31250" dirty="0">
                <a:latin typeface="LM Roman 8"/>
                <a:cs typeface="LM Roman 8"/>
              </a:rPr>
              <a:t>3</a:t>
            </a:r>
            <a:r>
              <a:rPr sz="1100" i="1" dirty="0">
                <a:latin typeface="Georgia"/>
                <a:cs typeface="Georgia"/>
              </a:rPr>
              <a:t>,</a:t>
            </a:r>
            <a:r>
              <a:rPr sz="1100" i="1" spc="-80" dirty="0">
                <a:latin typeface="Georgia"/>
                <a:cs typeface="Georgia"/>
              </a:rPr>
              <a:t> </a:t>
            </a:r>
            <a:r>
              <a:rPr sz="1100" i="1" spc="-10" dirty="0">
                <a:latin typeface="Georgia"/>
                <a:cs typeface="Georgia"/>
              </a:rPr>
              <a:t>d</a:t>
            </a:r>
            <a:r>
              <a:rPr sz="1200" spc="-15" baseline="31250" dirty="0">
                <a:latin typeface="LM Roman 8"/>
                <a:cs typeface="LM Roman 8"/>
              </a:rPr>
              <a:t>1</a:t>
            </a:r>
            <a:r>
              <a:rPr sz="1100" spc="-10" dirty="0">
                <a:latin typeface="LM Roman 10"/>
                <a:cs typeface="LM Roman 10"/>
              </a:rPr>
              <a:t>)</a:t>
            </a:r>
            <a:r>
              <a:rPr sz="1100" spc="-5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=</a:t>
            </a:r>
            <a:r>
              <a:rPr sz="1100" spc="-5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0</a:t>
            </a:r>
            <a:r>
              <a:rPr sz="1100" i="1" spc="-10" dirty="0">
                <a:latin typeface="Georgia"/>
                <a:cs typeface="Georgia"/>
              </a:rPr>
              <a:t>.</a:t>
            </a:r>
            <a:r>
              <a:rPr sz="1100" spc="-10" dirty="0">
                <a:latin typeface="LM Roman 10"/>
                <a:cs typeface="LM Roman 10"/>
              </a:rPr>
              <a:t>11(</a:t>
            </a:r>
            <a:r>
              <a:rPr sz="1100" i="1" spc="-10" dirty="0">
                <a:latin typeface="Georgia"/>
                <a:cs typeface="Georgia"/>
              </a:rPr>
              <a:t>improves</a:t>
            </a:r>
            <a:r>
              <a:rPr sz="1100" spc="-10" dirty="0">
                <a:latin typeface="LM Roman 10"/>
                <a:cs typeface="LM Roman 10"/>
              </a:rPr>
              <a:t>)</a:t>
            </a:r>
            <a:endParaRPr sz="1100">
              <a:latin typeface="LM Roman 10"/>
              <a:cs typeface="LM Roman 1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98808" y="1269446"/>
            <a:ext cx="291465" cy="291465"/>
            <a:chOff x="998808" y="1269446"/>
            <a:chExt cx="291465" cy="291465"/>
          </a:xfrm>
        </p:grpSpPr>
        <p:sp>
          <p:nvSpPr>
            <p:cNvPr id="5" name="object 5"/>
            <p:cNvSpPr/>
            <p:nvPr/>
          </p:nvSpPr>
          <p:spPr>
            <a:xfrm>
              <a:off x="1003888" y="1274526"/>
              <a:ext cx="281305" cy="281305"/>
            </a:xfrm>
            <a:custGeom>
              <a:avLst/>
              <a:gdLst/>
              <a:ahLst/>
              <a:cxnLst/>
              <a:rect l="l" t="t" r="r" b="b"/>
              <a:pathLst>
                <a:path w="281305" h="281305">
                  <a:moveTo>
                    <a:pt x="140602" y="0"/>
                  </a:moveTo>
                  <a:lnTo>
                    <a:pt x="96161" y="7168"/>
                  </a:lnTo>
                  <a:lnTo>
                    <a:pt x="57564" y="27128"/>
                  </a:lnTo>
                  <a:lnTo>
                    <a:pt x="27127" y="57564"/>
                  </a:lnTo>
                  <a:lnTo>
                    <a:pt x="7167" y="96162"/>
                  </a:lnTo>
                  <a:lnTo>
                    <a:pt x="0" y="140604"/>
                  </a:lnTo>
                  <a:lnTo>
                    <a:pt x="7167" y="185046"/>
                  </a:lnTo>
                  <a:lnTo>
                    <a:pt x="27127" y="223643"/>
                  </a:lnTo>
                  <a:lnTo>
                    <a:pt x="57564" y="254079"/>
                  </a:lnTo>
                  <a:lnTo>
                    <a:pt x="96161" y="274039"/>
                  </a:lnTo>
                  <a:lnTo>
                    <a:pt x="140602" y="281207"/>
                  </a:lnTo>
                  <a:lnTo>
                    <a:pt x="185045" y="274039"/>
                  </a:lnTo>
                  <a:lnTo>
                    <a:pt x="223642" y="254079"/>
                  </a:lnTo>
                  <a:lnTo>
                    <a:pt x="254078" y="223643"/>
                  </a:lnTo>
                  <a:lnTo>
                    <a:pt x="274039" y="185046"/>
                  </a:lnTo>
                  <a:lnTo>
                    <a:pt x="281207" y="140604"/>
                  </a:lnTo>
                  <a:lnTo>
                    <a:pt x="274039" y="96162"/>
                  </a:lnTo>
                  <a:lnTo>
                    <a:pt x="254078" y="57564"/>
                  </a:lnTo>
                  <a:lnTo>
                    <a:pt x="223642" y="27128"/>
                  </a:lnTo>
                  <a:lnTo>
                    <a:pt x="185045" y="7168"/>
                  </a:lnTo>
                  <a:lnTo>
                    <a:pt x="140602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03888" y="1274526"/>
              <a:ext cx="281305" cy="281305"/>
            </a:xfrm>
            <a:custGeom>
              <a:avLst/>
              <a:gdLst/>
              <a:ahLst/>
              <a:cxnLst/>
              <a:rect l="l" t="t" r="r" b="b"/>
              <a:pathLst>
                <a:path w="281305" h="281305">
                  <a:moveTo>
                    <a:pt x="281207" y="140604"/>
                  </a:moveTo>
                  <a:lnTo>
                    <a:pt x="274039" y="96162"/>
                  </a:lnTo>
                  <a:lnTo>
                    <a:pt x="254078" y="57564"/>
                  </a:lnTo>
                  <a:lnTo>
                    <a:pt x="223642" y="27128"/>
                  </a:lnTo>
                  <a:lnTo>
                    <a:pt x="185045" y="7168"/>
                  </a:lnTo>
                  <a:lnTo>
                    <a:pt x="140602" y="0"/>
                  </a:lnTo>
                  <a:lnTo>
                    <a:pt x="96161" y="7168"/>
                  </a:lnTo>
                  <a:lnTo>
                    <a:pt x="57564" y="27128"/>
                  </a:lnTo>
                  <a:lnTo>
                    <a:pt x="27127" y="57564"/>
                  </a:lnTo>
                  <a:lnTo>
                    <a:pt x="7167" y="96162"/>
                  </a:lnTo>
                  <a:lnTo>
                    <a:pt x="0" y="140604"/>
                  </a:lnTo>
                  <a:lnTo>
                    <a:pt x="7167" y="185046"/>
                  </a:lnTo>
                  <a:lnTo>
                    <a:pt x="27127" y="223643"/>
                  </a:lnTo>
                  <a:lnTo>
                    <a:pt x="57564" y="254079"/>
                  </a:lnTo>
                  <a:lnTo>
                    <a:pt x="96161" y="274039"/>
                  </a:lnTo>
                  <a:lnTo>
                    <a:pt x="140602" y="281207"/>
                  </a:lnTo>
                  <a:lnTo>
                    <a:pt x="185045" y="274039"/>
                  </a:lnTo>
                  <a:lnTo>
                    <a:pt x="223642" y="254079"/>
                  </a:lnTo>
                  <a:lnTo>
                    <a:pt x="254078" y="223643"/>
                  </a:lnTo>
                  <a:lnTo>
                    <a:pt x="274039" y="185046"/>
                  </a:lnTo>
                  <a:lnTo>
                    <a:pt x="281207" y="140604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72502" y="1311235"/>
            <a:ext cx="1403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20" dirty="0">
                <a:latin typeface="Georgia"/>
                <a:cs typeface="Georgia"/>
              </a:rPr>
              <a:t>D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2403" y="1117363"/>
            <a:ext cx="4044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latin typeface="LM Roman 6"/>
                <a:cs typeface="LM Roman 6"/>
              </a:rPr>
              <a:t>Difficulty</a:t>
            </a:r>
            <a:endParaRPr sz="600">
              <a:latin typeface="LM Roman 6"/>
              <a:cs typeface="LM Roman 6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555381" y="1286013"/>
            <a:ext cx="258445" cy="258445"/>
            <a:chOff x="1555381" y="1286013"/>
            <a:chExt cx="258445" cy="25844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0461" y="1291093"/>
              <a:ext cx="248069" cy="24807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560461" y="1291093"/>
              <a:ext cx="248285" cy="248285"/>
            </a:xfrm>
            <a:custGeom>
              <a:avLst/>
              <a:gdLst/>
              <a:ahLst/>
              <a:cxnLst/>
              <a:rect l="l" t="t" r="r" b="b"/>
              <a:pathLst>
                <a:path w="248285" h="248284">
                  <a:moveTo>
                    <a:pt x="248069" y="124037"/>
                  </a:moveTo>
                  <a:lnTo>
                    <a:pt x="238323" y="75755"/>
                  </a:lnTo>
                  <a:lnTo>
                    <a:pt x="211743" y="36329"/>
                  </a:lnTo>
                  <a:lnTo>
                    <a:pt x="172320" y="9747"/>
                  </a:lnTo>
                  <a:lnTo>
                    <a:pt x="124040" y="0"/>
                  </a:lnTo>
                  <a:lnTo>
                    <a:pt x="75759" y="9747"/>
                  </a:lnTo>
                  <a:lnTo>
                    <a:pt x="36331" y="36329"/>
                  </a:lnTo>
                  <a:lnTo>
                    <a:pt x="9748" y="75755"/>
                  </a:lnTo>
                  <a:lnTo>
                    <a:pt x="0" y="124037"/>
                  </a:lnTo>
                  <a:lnTo>
                    <a:pt x="9748" y="172318"/>
                  </a:lnTo>
                  <a:lnTo>
                    <a:pt x="36331" y="211745"/>
                  </a:lnTo>
                  <a:lnTo>
                    <a:pt x="75759" y="238326"/>
                  </a:lnTo>
                  <a:lnTo>
                    <a:pt x="124040" y="248074"/>
                  </a:lnTo>
                  <a:lnTo>
                    <a:pt x="172320" y="238326"/>
                  </a:lnTo>
                  <a:lnTo>
                    <a:pt x="211743" y="211745"/>
                  </a:lnTo>
                  <a:lnTo>
                    <a:pt x="238323" y="172318"/>
                  </a:lnTo>
                  <a:lnTo>
                    <a:pt x="248069" y="124037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635886" y="1311235"/>
            <a:ext cx="863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Georgia"/>
                <a:cs typeface="Georgia"/>
              </a:rPr>
              <a:t>I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40459" y="1133924"/>
            <a:ext cx="48831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latin typeface="LM Roman 6"/>
                <a:cs typeface="LM Roman 6"/>
              </a:rPr>
              <a:t>Intelligence</a:t>
            </a:r>
            <a:endParaRPr sz="600">
              <a:latin typeface="LM Roman 6"/>
              <a:cs typeface="LM Roman 6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273094" y="1678735"/>
            <a:ext cx="283210" cy="283210"/>
            <a:chOff x="1273094" y="1678735"/>
            <a:chExt cx="283210" cy="283210"/>
          </a:xfrm>
        </p:grpSpPr>
        <p:sp>
          <p:nvSpPr>
            <p:cNvPr id="15" name="object 15"/>
            <p:cNvSpPr/>
            <p:nvPr/>
          </p:nvSpPr>
          <p:spPr>
            <a:xfrm>
              <a:off x="1278174" y="1683815"/>
              <a:ext cx="273050" cy="273050"/>
            </a:xfrm>
            <a:custGeom>
              <a:avLst/>
              <a:gdLst/>
              <a:ahLst/>
              <a:cxnLst/>
              <a:rect l="l" t="t" r="r" b="b"/>
              <a:pathLst>
                <a:path w="273050" h="273050">
                  <a:moveTo>
                    <a:pt x="136325" y="0"/>
                  </a:moveTo>
                  <a:lnTo>
                    <a:pt x="93233" y="6949"/>
                  </a:lnTo>
                  <a:lnTo>
                    <a:pt x="55810" y="26301"/>
                  </a:lnTo>
                  <a:lnTo>
                    <a:pt x="26300" y="55811"/>
                  </a:lnTo>
                  <a:lnTo>
                    <a:pt x="6949" y="93232"/>
                  </a:lnTo>
                  <a:lnTo>
                    <a:pt x="0" y="136320"/>
                  </a:lnTo>
                  <a:lnTo>
                    <a:pt x="6949" y="179407"/>
                  </a:lnTo>
                  <a:lnTo>
                    <a:pt x="26300" y="216828"/>
                  </a:lnTo>
                  <a:lnTo>
                    <a:pt x="55810" y="246338"/>
                  </a:lnTo>
                  <a:lnTo>
                    <a:pt x="93233" y="265690"/>
                  </a:lnTo>
                  <a:lnTo>
                    <a:pt x="136325" y="272639"/>
                  </a:lnTo>
                  <a:lnTo>
                    <a:pt x="179411" y="265690"/>
                  </a:lnTo>
                  <a:lnTo>
                    <a:pt x="216829" y="246338"/>
                  </a:lnTo>
                  <a:lnTo>
                    <a:pt x="246336" y="216828"/>
                  </a:lnTo>
                  <a:lnTo>
                    <a:pt x="265685" y="179407"/>
                  </a:lnTo>
                  <a:lnTo>
                    <a:pt x="272634" y="136320"/>
                  </a:lnTo>
                  <a:lnTo>
                    <a:pt x="265685" y="93232"/>
                  </a:lnTo>
                  <a:lnTo>
                    <a:pt x="246336" y="55811"/>
                  </a:lnTo>
                  <a:lnTo>
                    <a:pt x="216829" y="26301"/>
                  </a:lnTo>
                  <a:lnTo>
                    <a:pt x="179411" y="6949"/>
                  </a:lnTo>
                  <a:lnTo>
                    <a:pt x="136325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78174" y="1683815"/>
              <a:ext cx="273050" cy="273050"/>
            </a:xfrm>
            <a:custGeom>
              <a:avLst/>
              <a:gdLst/>
              <a:ahLst/>
              <a:cxnLst/>
              <a:rect l="l" t="t" r="r" b="b"/>
              <a:pathLst>
                <a:path w="273050" h="273050">
                  <a:moveTo>
                    <a:pt x="272634" y="136320"/>
                  </a:moveTo>
                  <a:lnTo>
                    <a:pt x="265685" y="93232"/>
                  </a:lnTo>
                  <a:lnTo>
                    <a:pt x="246336" y="55811"/>
                  </a:lnTo>
                  <a:lnTo>
                    <a:pt x="216829" y="26301"/>
                  </a:lnTo>
                  <a:lnTo>
                    <a:pt x="179411" y="6949"/>
                  </a:lnTo>
                  <a:lnTo>
                    <a:pt x="136325" y="0"/>
                  </a:lnTo>
                  <a:lnTo>
                    <a:pt x="93233" y="6949"/>
                  </a:lnTo>
                  <a:lnTo>
                    <a:pt x="55810" y="26301"/>
                  </a:lnTo>
                  <a:lnTo>
                    <a:pt x="26300" y="55811"/>
                  </a:lnTo>
                  <a:lnTo>
                    <a:pt x="6949" y="93232"/>
                  </a:lnTo>
                  <a:lnTo>
                    <a:pt x="0" y="136320"/>
                  </a:lnTo>
                  <a:lnTo>
                    <a:pt x="6949" y="179407"/>
                  </a:lnTo>
                  <a:lnTo>
                    <a:pt x="26300" y="216828"/>
                  </a:lnTo>
                  <a:lnTo>
                    <a:pt x="55810" y="246338"/>
                  </a:lnTo>
                  <a:lnTo>
                    <a:pt x="93233" y="265690"/>
                  </a:lnTo>
                  <a:lnTo>
                    <a:pt x="136325" y="272639"/>
                  </a:lnTo>
                  <a:lnTo>
                    <a:pt x="179411" y="265690"/>
                  </a:lnTo>
                  <a:lnTo>
                    <a:pt x="216829" y="246338"/>
                  </a:lnTo>
                  <a:lnTo>
                    <a:pt x="246336" y="216828"/>
                  </a:lnTo>
                  <a:lnTo>
                    <a:pt x="265685" y="179407"/>
                  </a:lnTo>
                  <a:lnTo>
                    <a:pt x="272634" y="136320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347304" y="1716238"/>
            <a:ext cx="1346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5" dirty="0">
                <a:latin typeface="Georgia"/>
                <a:cs typeface="Georgia"/>
              </a:rPr>
              <a:t>G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64514" y="1757862"/>
            <a:ext cx="2730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latin typeface="LM Roman 6"/>
                <a:cs typeface="LM Roman 6"/>
              </a:rPr>
              <a:t>Grade</a:t>
            </a:r>
            <a:endParaRPr sz="600">
              <a:latin typeface="LM Roman 6"/>
              <a:cs typeface="LM Roman 6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817890" y="1683520"/>
            <a:ext cx="273685" cy="273685"/>
            <a:chOff x="1817890" y="1683520"/>
            <a:chExt cx="273685" cy="273685"/>
          </a:xfrm>
        </p:grpSpPr>
        <p:sp>
          <p:nvSpPr>
            <p:cNvPr id="20" name="object 20"/>
            <p:cNvSpPr/>
            <p:nvPr/>
          </p:nvSpPr>
          <p:spPr>
            <a:xfrm>
              <a:off x="1822970" y="1688600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131533" y="0"/>
                  </a:moveTo>
                  <a:lnTo>
                    <a:pt x="80335" y="10336"/>
                  </a:lnTo>
                  <a:lnTo>
                    <a:pt x="38525" y="38525"/>
                  </a:lnTo>
                  <a:lnTo>
                    <a:pt x="10336" y="80335"/>
                  </a:lnTo>
                  <a:lnTo>
                    <a:pt x="0" y="131535"/>
                  </a:lnTo>
                  <a:lnTo>
                    <a:pt x="10336" y="182734"/>
                  </a:lnTo>
                  <a:lnTo>
                    <a:pt x="38525" y="224544"/>
                  </a:lnTo>
                  <a:lnTo>
                    <a:pt x="80335" y="252732"/>
                  </a:lnTo>
                  <a:lnTo>
                    <a:pt x="131533" y="263069"/>
                  </a:lnTo>
                  <a:lnTo>
                    <a:pt x="182732" y="252732"/>
                  </a:lnTo>
                  <a:lnTo>
                    <a:pt x="224542" y="224544"/>
                  </a:lnTo>
                  <a:lnTo>
                    <a:pt x="252731" y="182734"/>
                  </a:lnTo>
                  <a:lnTo>
                    <a:pt x="263067" y="131535"/>
                  </a:lnTo>
                  <a:lnTo>
                    <a:pt x="252731" y="80335"/>
                  </a:lnTo>
                  <a:lnTo>
                    <a:pt x="224542" y="38525"/>
                  </a:lnTo>
                  <a:lnTo>
                    <a:pt x="182732" y="10336"/>
                  </a:lnTo>
                  <a:lnTo>
                    <a:pt x="131533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822970" y="1688600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263067" y="131535"/>
                  </a:moveTo>
                  <a:lnTo>
                    <a:pt x="252731" y="80335"/>
                  </a:lnTo>
                  <a:lnTo>
                    <a:pt x="224542" y="38525"/>
                  </a:lnTo>
                  <a:lnTo>
                    <a:pt x="182732" y="10336"/>
                  </a:lnTo>
                  <a:lnTo>
                    <a:pt x="131533" y="0"/>
                  </a:lnTo>
                  <a:lnTo>
                    <a:pt x="80335" y="10336"/>
                  </a:lnTo>
                  <a:lnTo>
                    <a:pt x="38525" y="38525"/>
                  </a:lnTo>
                  <a:lnTo>
                    <a:pt x="10336" y="80335"/>
                  </a:lnTo>
                  <a:lnTo>
                    <a:pt x="0" y="131535"/>
                  </a:lnTo>
                  <a:lnTo>
                    <a:pt x="10336" y="182734"/>
                  </a:lnTo>
                  <a:lnTo>
                    <a:pt x="38525" y="224544"/>
                  </a:lnTo>
                  <a:lnTo>
                    <a:pt x="80335" y="252732"/>
                  </a:lnTo>
                  <a:lnTo>
                    <a:pt x="131533" y="263069"/>
                  </a:lnTo>
                  <a:lnTo>
                    <a:pt x="182732" y="252732"/>
                  </a:lnTo>
                  <a:lnTo>
                    <a:pt x="224542" y="224544"/>
                  </a:lnTo>
                  <a:lnTo>
                    <a:pt x="252731" y="182734"/>
                  </a:lnTo>
                  <a:lnTo>
                    <a:pt x="263067" y="131535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852802" y="1716238"/>
            <a:ext cx="203835" cy="369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90"/>
              </a:spcBef>
            </a:pPr>
            <a:r>
              <a:rPr sz="1100" i="1" spc="5" dirty="0">
                <a:latin typeface="Georgia"/>
                <a:cs typeface="Georgia"/>
              </a:rPr>
              <a:t>S</a:t>
            </a:r>
            <a:endParaRPr sz="11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600" spc="-25" dirty="0">
                <a:latin typeface="LM Roman 6"/>
                <a:cs typeface="LM Roman 6"/>
              </a:rPr>
              <a:t>SAT</a:t>
            </a:r>
            <a:endParaRPr sz="600">
              <a:latin typeface="LM Roman 6"/>
              <a:cs typeface="LM Roman 6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277880" y="2156026"/>
            <a:ext cx="273685" cy="273685"/>
            <a:chOff x="1277880" y="2156026"/>
            <a:chExt cx="273685" cy="273685"/>
          </a:xfrm>
        </p:grpSpPr>
        <p:sp>
          <p:nvSpPr>
            <p:cNvPr id="24" name="object 24"/>
            <p:cNvSpPr/>
            <p:nvPr/>
          </p:nvSpPr>
          <p:spPr>
            <a:xfrm>
              <a:off x="1282960" y="2161106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131540" y="0"/>
                  </a:moveTo>
                  <a:lnTo>
                    <a:pt x="80335" y="10336"/>
                  </a:lnTo>
                  <a:lnTo>
                    <a:pt x="38523" y="38524"/>
                  </a:lnTo>
                  <a:lnTo>
                    <a:pt x="10335" y="80334"/>
                  </a:lnTo>
                  <a:lnTo>
                    <a:pt x="0" y="131533"/>
                  </a:lnTo>
                  <a:lnTo>
                    <a:pt x="10335" y="182734"/>
                  </a:lnTo>
                  <a:lnTo>
                    <a:pt x="38523" y="224543"/>
                  </a:lnTo>
                  <a:lnTo>
                    <a:pt x="80335" y="252732"/>
                  </a:lnTo>
                  <a:lnTo>
                    <a:pt x="131540" y="263068"/>
                  </a:lnTo>
                  <a:lnTo>
                    <a:pt x="182739" y="252732"/>
                  </a:lnTo>
                  <a:lnTo>
                    <a:pt x="224548" y="224543"/>
                  </a:lnTo>
                  <a:lnTo>
                    <a:pt x="252737" y="182734"/>
                  </a:lnTo>
                  <a:lnTo>
                    <a:pt x="263074" y="131533"/>
                  </a:lnTo>
                  <a:lnTo>
                    <a:pt x="252737" y="80334"/>
                  </a:lnTo>
                  <a:lnTo>
                    <a:pt x="224548" y="38524"/>
                  </a:lnTo>
                  <a:lnTo>
                    <a:pt x="182739" y="10336"/>
                  </a:lnTo>
                  <a:lnTo>
                    <a:pt x="131540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82960" y="2161106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263074" y="131533"/>
                  </a:moveTo>
                  <a:lnTo>
                    <a:pt x="252737" y="80334"/>
                  </a:lnTo>
                  <a:lnTo>
                    <a:pt x="224548" y="38524"/>
                  </a:lnTo>
                  <a:lnTo>
                    <a:pt x="182739" y="10336"/>
                  </a:lnTo>
                  <a:lnTo>
                    <a:pt x="131540" y="0"/>
                  </a:lnTo>
                  <a:lnTo>
                    <a:pt x="80335" y="10336"/>
                  </a:lnTo>
                  <a:lnTo>
                    <a:pt x="38523" y="38524"/>
                  </a:lnTo>
                  <a:lnTo>
                    <a:pt x="10335" y="80334"/>
                  </a:lnTo>
                  <a:lnTo>
                    <a:pt x="0" y="131533"/>
                  </a:lnTo>
                  <a:lnTo>
                    <a:pt x="10335" y="182734"/>
                  </a:lnTo>
                  <a:lnTo>
                    <a:pt x="38523" y="224543"/>
                  </a:lnTo>
                  <a:lnTo>
                    <a:pt x="80335" y="252732"/>
                  </a:lnTo>
                  <a:lnTo>
                    <a:pt x="131540" y="263068"/>
                  </a:lnTo>
                  <a:lnTo>
                    <a:pt x="182739" y="252732"/>
                  </a:lnTo>
                  <a:lnTo>
                    <a:pt x="224548" y="224543"/>
                  </a:lnTo>
                  <a:lnTo>
                    <a:pt x="252737" y="182734"/>
                  </a:lnTo>
                  <a:lnTo>
                    <a:pt x="263074" y="131533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354632" y="2188729"/>
            <a:ext cx="12001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20" dirty="0">
                <a:latin typeface="Georgia"/>
                <a:cs typeface="Georgia"/>
              </a:rPr>
              <a:t>L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66698" y="2229960"/>
            <a:ext cx="2755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latin typeface="LM Roman 6"/>
                <a:cs typeface="LM Roman 6"/>
              </a:rPr>
              <a:t>Letter</a:t>
            </a:r>
            <a:endParaRPr sz="600">
              <a:latin typeface="LM Roman 6"/>
              <a:cs typeface="LM Roman 6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216609" y="1513845"/>
            <a:ext cx="687705" cy="642620"/>
            <a:chOff x="1216609" y="1513845"/>
            <a:chExt cx="687705" cy="642620"/>
          </a:xfrm>
        </p:grpSpPr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6609" y="1527672"/>
              <a:ext cx="144871" cy="17596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67623" y="1513845"/>
              <a:ext cx="154098" cy="189787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47410" y="1513845"/>
              <a:ext cx="156756" cy="193779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1414538" y="1961499"/>
              <a:ext cx="635" cy="176530"/>
            </a:xfrm>
            <a:custGeom>
              <a:avLst/>
              <a:gdLst/>
              <a:ahLst/>
              <a:cxnLst/>
              <a:rect l="l" t="t" r="r" b="b"/>
              <a:pathLst>
                <a:path w="634" h="176530">
                  <a:moveTo>
                    <a:pt x="12" y="0"/>
                  </a:moveTo>
                  <a:lnTo>
                    <a:pt x="0" y="176536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60800" y="2105189"/>
              <a:ext cx="107950" cy="41910"/>
            </a:xfrm>
            <a:custGeom>
              <a:avLst/>
              <a:gdLst/>
              <a:ahLst/>
              <a:cxnLst/>
              <a:rect l="l" t="t" r="r" b="b"/>
              <a:pathLst>
                <a:path w="107950" h="41910">
                  <a:moveTo>
                    <a:pt x="107479" y="3"/>
                  </a:moveTo>
                  <a:lnTo>
                    <a:pt x="86361" y="7352"/>
                  </a:lnTo>
                  <a:lnTo>
                    <a:pt x="70868" y="17354"/>
                  </a:lnTo>
                  <a:lnTo>
                    <a:pt x="60246" y="29142"/>
                  </a:lnTo>
                  <a:lnTo>
                    <a:pt x="53738" y="41845"/>
                  </a:lnTo>
                  <a:lnTo>
                    <a:pt x="47231" y="29141"/>
                  </a:lnTo>
                  <a:lnTo>
                    <a:pt x="36609" y="17353"/>
                  </a:lnTo>
                  <a:lnTo>
                    <a:pt x="21118" y="7350"/>
                  </a:lnTo>
                  <a:lnTo>
                    <a:pt x="0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4" name="object 3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44583" y="579234"/>
            <a:ext cx="63233" cy="63233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144583" y="961339"/>
            <a:ext cx="63233" cy="63233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144583" y="1515529"/>
            <a:ext cx="63233" cy="63233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144583" y="1897633"/>
            <a:ext cx="63233" cy="63233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144583" y="2279738"/>
            <a:ext cx="63233" cy="63233"/>
          </a:xfrm>
          <a:prstGeom prst="rect">
            <a:avLst/>
          </a:prstGeom>
        </p:spPr>
      </p:pic>
      <p:sp>
        <p:nvSpPr>
          <p:cNvPr id="39" name="object 39"/>
          <p:cNvSpPr txBox="1"/>
          <p:nvPr/>
        </p:nvSpPr>
        <p:spPr>
          <a:xfrm>
            <a:off x="2987306" y="239938"/>
            <a:ext cx="2546350" cy="21463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434"/>
              </a:spcBef>
            </a:pPr>
            <a:r>
              <a:rPr sz="1100" b="1" dirty="0">
                <a:latin typeface="LM Roman 10"/>
                <a:cs typeface="LM Roman 10"/>
              </a:rPr>
              <a:t>Explaining</a:t>
            </a:r>
            <a:r>
              <a:rPr sz="1100" b="1" spc="-65" dirty="0">
                <a:latin typeface="LM Roman 10"/>
                <a:cs typeface="LM Roman 10"/>
              </a:rPr>
              <a:t> </a:t>
            </a:r>
            <a:r>
              <a:rPr sz="1100" b="1" spc="-20" dirty="0">
                <a:latin typeface="LM Roman 10"/>
                <a:cs typeface="LM Roman 10"/>
              </a:rPr>
              <a:t>Away</a:t>
            </a:r>
            <a:endParaRPr sz="1100">
              <a:latin typeface="LM Roman 10"/>
              <a:cs typeface="LM Roman 10"/>
            </a:endParaRPr>
          </a:p>
          <a:p>
            <a:pPr marL="289560" marR="5080" algn="just">
              <a:lnSpc>
                <a:spcPct val="102699"/>
              </a:lnSpc>
              <a:spcBef>
                <a:spcPts val="295"/>
              </a:spcBef>
            </a:pPr>
            <a:r>
              <a:rPr sz="1100" dirty="0">
                <a:latin typeface="LM Roman 10"/>
                <a:cs typeface="LM Roman 10"/>
              </a:rPr>
              <a:t>Here,</a:t>
            </a:r>
            <a:r>
              <a:rPr sz="1100" spc="6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we</a:t>
            </a:r>
            <a:r>
              <a:rPr sz="1100" spc="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see</a:t>
            </a:r>
            <a:r>
              <a:rPr sz="1100" spc="4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how</a:t>
            </a:r>
            <a:r>
              <a:rPr sz="1100" spc="4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different</a:t>
            </a:r>
            <a:r>
              <a:rPr sz="1100" spc="4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causes</a:t>
            </a:r>
            <a:r>
              <a:rPr sz="1100" spc="45" dirty="0">
                <a:latin typeface="LM Roman 10"/>
                <a:cs typeface="LM Roman 10"/>
              </a:rPr>
              <a:t> </a:t>
            </a:r>
            <a:r>
              <a:rPr sz="1100" spc="-25" dirty="0">
                <a:latin typeface="LM Roman 10"/>
                <a:cs typeface="LM Roman 10"/>
              </a:rPr>
              <a:t>of </a:t>
            </a:r>
            <a:r>
              <a:rPr sz="1100" dirty="0">
                <a:latin typeface="LM Roman 10"/>
                <a:cs typeface="LM Roman 10"/>
              </a:rPr>
              <a:t>the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same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effect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can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interact</a:t>
            </a:r>
            <a:endParaRPr sz="1100">
              <a:latin typeface="LM Roman 10"/>
              <a:cs typeface="LM Roman 10"/>
            </a:endParaRPr>
          </a:p>
          <a:p>
            <a:pPr marL="289560" marR="5080" algn="just">
              <a:lnSpc>
                <a:spcPct val="102600"/>
              </a:lnSpc>
              <a:spcBef>
                <a:spcPts val="300"/>
              </a:spcBef>
            </a:pPr>
            <a:r>
              <a:rPr sz="1100" dirty="0">
                <a:latin typeface="LM Roman 10"/>
                <a:cs typeface="LM Roman 10"/>
              </a:rPr>
              <a:t>We</a:t>
            </a:r>
            <a:r>
              <a:rPr sz="1100" spc="26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already</a:t>
            </a:r>
            <a:r>
              <a:rPr sz="1100" spc="27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saw</a:t>
            </a:r>
            <a:r>
              <a:rPr sz="1100" spc="27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how</a:t>
            </a:r>
            <a:r>
              <a:rPr sz="1100" spc="27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knowing</a:t>
            </a:r>
            <a:r>
              <a:rPr sz="1100" spc="265" dirty="0">
                <a:latin typeface="LM Roman 10"/>
                <a:cs typeface="LM Roman 10"/>
              </a:rPr>
              <a:t> </a:t>
            </a:r>
            <a:r>
              <a:rPr sz="1100" spc="-25" dirty="0">
                <a:latin typeface="LM Roman 10"/>
                <a:cs typeface="LM Roman 10"/>
              </a:rPr>
              <a:t>the </a:t>
            </a:r>
            <a:r>
              <a:rPr sz="1100" dirty="0">
                <a:latin typeface="LM Roman 10"/>
                <a:cs typeface="LM Roman 10"/>
              </a:rPr>
              <a:t>grade</a:t>
            </a:r>
            <a:r>
              <a:rPr sz="1100" spc="1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influences</a:t>
            </a:r>
            <a:r>
              <a:rPr sz="1100" spc="1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our</a:t>
            </a:r>
            <a:r>
              <a:rPr sz="1100" spc="1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estimate</a:t>
            </a:r>
            <a:r>
              <a:rPr sz="1100" spc="1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of</a:t>
            </a:r>
            <a:r>
              <a:rPr sz="1100" spc="135" dirty="0">
                <a:latin typeface="LM Roman 10"/>
                <a:cs typeface="LM Roman 10"/>
              </a:rPr>
              <a:t> </a:t>
            </a:r>
            <a:r>
              <a:rPr sz="1100" spc="-25" dirty="0">
                <a:latin typeface="LM Roman 10"/>
                <a:cs typeface="LM Roman 10"/>
              </a:rPr>
              <a:t>in- </a:t>
            </a:r>
            <a:r>
              <a:rPr sz="1100" spc="-10" dirty="0">
                <a:latin typeface="LM Roman 10"/>
                <a:cs typeface="LM Roman 10"/>
              </a:rPr>
              <a:t>telligence</a:t>
            </a:r>
            <a:endParaRPr sz="1100">
              <a:latin typeface="LM Roman 10"/>
              <a:cs typeface="LM Roman 10"/>
            </a:endParaRPr>
          </a:p>
          <a:p>
            <a:pPr marL="289560" marR="5080" algn="just">
              <a:lnSpc>
                <a:spcPct val="102600"/>
              </a:lnSpc>
              <a:spcBef>
                <a:spcPts val="300"/>
              </a:spcBef>
            </a:pPr>
            <a:r>
              <a:rPr sz="1100" dirty="0">
                <a:latin typeface="LM Roman 10"/>
                <a:cs typeface="LM Roman 10"/>
              </a:rPr>
              <a:t>What if</a:t>
            </a:r>
            <a:r>
              <a:rPr sz="1100" spc="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we were</a:t>
            </a:r>
            <a:r>
              <a:rPr sz="1100" spc="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told</a:t>
            </a:r>
            <a:r>
              <a:rPr sz="1100" spc="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the course</a:t>
            </a:r>
            <a:r>
              <a:rPr sz="1100" spc="5" dirty="0">
                <a:latin typeface="LM Roman 10"/>
                <a:cs typeface="LM Roman 10"/>
              </a:rPr>
              <a:t> </a:t>
            </a:r>
            <a:r>
              <a:rPr sz="1100" spc="-25" dirty="0">
                <a:latin typeface="LM Roman 10"/>
                <a:cs typeface="LM Roman 10"/>
              </a:rPr>
              <a:t>was </a:t>
            </a:r>
            <a:r>
              <a:rPr sz="1100" spc="-10" dirty="0">
                <a:latin typeface="LM Roman 10"/>
                <a:cs typeface="LM Roman 10"/>
              </a:rPr>
              <a:t>difficult?</a:t>
            </a:r>
            <a:endParaRPr sz="1100">
              <a:latin typeface="LM Roman 10"/>
              <a:cs typeface="LM Roman 10"/>
            </a:endParaRPr>
          </a:p>
          <a:p>
            <a:pPr marL="289560" marR="5715" algn="just">
              <a:lnSpc>
                <a:spcPct val="102600"/>
              </a:lnSpc>
              <a:spcBef>
                <a:spcPts val="300"/>
              </a:spcBef>
            </a:pPr>
            <a:r>
              <a:rPr sz="1100" spc="-35" dirty="0">
                <a:latin typeface="LM Roman 10"/>
                <a:cs typeface="LM Roman 10"/>
              </a:rPr>
              <a:t>Our</a:t>
            </a:r>
            <a:r>
              <a:rPr sz="1100" spc="-4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belief</a:t>
            </a:r>
            <a:r>
              <a:rPr sz="1100" spc="-45" dirty="0">
                <a:latin typeface="LM Roman 10"/>
                <a:cs typeface="LM Roman 10"/>
              </a:rPr>
              <a:t> </a:t>
            </a:r>
            <a:r>
              <a:rPr sz="1100" spc="-50" dirty="0">
                <a:latin typeface="LM Roman 10"/>
                <a:cs typeface="LM Roman 10"/>
              </a:rPr>
              <a:t>in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spc="-25" dirty="0">
                <a:latin typeface="LM Roman 10"/>
                <a:cs typeface="LM Roman 10"/>
              </a:rPr>
              <a:t>the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spc="-25" dirty="0">
                <a:latin typeface="LM Roman 10"/>
                <a:cs typeface="LM Roman 10"/>
              </a:rPr>
              <a:t>student’s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intelligence improves</a:t>
            </a:r>
            <a:endParaRPr sz="1100">
              <a:latin typeface="LM Roman 10"/>
              <a:cs typeface="LM Roman 10"/>
            </a:endParaRPr>
          </a:p>
          <a:p>
            <a:pPr marL="289560" algn="just">
              <a:lnSpc>
                <a:spcPct val="100000"/>
              </a:lnSpc>
              <a:spcBef>
                <a:spcPts val="335"/>
              </a:spcBef>
            </a:pPr>
            <a:r>
              <a:rPr sz="1100" dirty="0">
                <a:latin typeface="LM Roman 10"/>
                <a:cs typeface="LM Roman 10"/>
              </a:rPr>
              <a:t>Why?</a:t>
            </a:r>
            <a:r>
              <a:rPr sz="1100" spc="7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Let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us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spc="-25" dirty="0">
                <a:latin typeface="LM Roman 10"/>
                <a:cs typeface="LM Roman 10"/>
              </a:rPr>
              <a:t>see</a:t>
            </a:r>
            <a:endParaRPr sz="1100">
              <a:latin typeface="LM Roman 10"/>
              <a:cs typeface="LM Roman 10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0" y="3121507"/>
            <a:ext cx="5760085" cy="118745"/>
            <a:chOff x="0" y="3121507"/>
            <a:chExt cx="5760085" cy="118745"/>
          </a:xfrm>
        </p:grpSpPr>
        <p:sp>
          <p:nvSpPr>
            <p:cNvPr id="41" name="object 41"/>
            <p:cNvSpPr/>
            <p:nvPr/>
          </p:nvSpPr>
          <p:spPr>
            <a:xfrm>
              <a:off x="0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880004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10" dirty="0"/>
              <a:t>36</a:t>
            </a:fld>
            <a:r>
              <a:rPr spc="-10" dirty="0"/>
              <a:t>/86</a:t>
            </a:r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Mitesh</a:t>
            </a:r>
            <a:r>
              <a:rPr spc="-10" dirty="0"/>
              <a:t> </a:t>
            </a:r>
            <a:r>
              <a:rPr dirty="0"/>
              <a:t>M.</a:t>
            </a:r>
            <a:r>
              <a:rPr spc="-10" dirty="0"/>
              <a:t> Khapra</a:t>
            </a:r>
          </a:p>
        </p:txBody>
      </p:sp>
      <p:sp>
        <p:nvSpPr>
          <p:cNvPr id="45" name="object 4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CS7015</a:t>
            </a:r>
            <a:r>
              <a:rPr spc="-10" dirty="0"/>
              <a:t> </a:t>
            </a:r>
            <a:r>
              <a:rPr dirty="0"/>
              <a:t>(Deep</a:t>
            </a:r>
            <a:r>
              <a:rPr spc="-5" dirty="0"/>
              <a:t> </a:t>
            </a:r>
            <a:r>
              <a:rPr dirty="0"/>
              <a:t>Learning)</a:t>
            </a:r>
            <a:r>
              <a:rPr spc="-5" dirty="0"/>
              <a:t> </a:t>
            </a:r>
            <a:r>
              <a:rPr dirty="0"/>
              <a:t>:</a:t>
            </a:r>
            <a:r>
              <a:rPr spc="75" dirty="0"/>
              <a:t> </a:t>
            </a:r>
            <a:r>
              <a:rPr dirty="0"/>
              <a:t>Lecture</a:t>
            </a:r>
            <a:r>
              <a:rPr spc="-5" dirty="0"/>
              <a:t> </a:t>
            </a:r>
            <a:r>
              <a:rPr spc="-2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779" y="166011"/>
            <a:ext cx="1194435" cy="1149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34000"/>
              </a:lnSpc>
              <a:spcBef>
                <a:spcPts val="100"/>
              </a:spcBef>
            </a:pPr>
            <a:r>
              <a:rPr b="0" i="1" dirty="0">
                <a:latin typeface="Georgia"/>
                <a:cs typeface="Georgia"/>
              </a:rPr>
              <a:t>P</a:t>
            </a:r>
            <a:r>
              <a:rPr b="0" i="1" spc="-100" dirty="0">
                <a:latin typeface="Georgia"/>
                <a:cs typeface="Georgia"/>
              </a:rPr>
              <a:t> </a:t>
            </a:r>
            <a:r>
              <a:rPr b="0" dirty="0">
                <a:latin typeface="LM Roman 10"/>
                <a:cs typeface="LM Roman 10"/>
              </a:rPr>
              <a:t>(</a:t>
            </a:r>
            <a:r>
              <a:rPr b="0" i="1" dirty="0">
                <a:latin typeface="Georgia"/>
                <a:cs typeface="Georgia"/>
              </a:rPr>
              <a:t>i</a:t>
            </a:r>
            <a:r>
              <a:rPr sz="1200" b="0" baseline="31250" dirty="0">
                <a:latin typeface="LM Roman 8"/>
                <a:cs typeface="LM Roman 8"/>
              </a:rPr>
              <a:t>1</a:t>
            </a:r>
            <a:r>
              <a:rPr sz="1100" b="0" dirty="0">
                <a:latin typeface="LM Roman 10"/>
                <a:cs typeface="LM Roman 10"/>
              </a:rPr>
              <a:t>)</a:t>
            </a:r>
            <a:r>
              <a:rPr sz="1100" b="0" spc="-25" dirty="0">
                <a:latin typeface="LM Roman 10"/>
                <a:cs typeface="LM Roman 10"/>
              </a:rPr>
              <a:t> </a:t>
            </a:r>
            <a:r>
              <a:rPr sz="1100" b="0" dirty="0">
                <a:latin typeface="LM Roman 10"/>
                <a:cs typeface="LM Roman 10"/>
              </a:rPr>
              <a:t>=</a:t>
            </a:r>
            <a:r>
              <a:rPr sz="1100" b="0" spc="-25" dirty="0">
                <a:latin typeface="LM Roman 10"/>
                <a:cs typeface="LM Roman 10"/>
              </a:rPr>
              <a:t> 0</a:t>
            </a:r>
            <a:r>
              <a:rPr sz="1100" b="0" i="1" spc="-25" dirty="0">
                <a:latin typeface="Georgia"/>
                <a:cs typeface="Georgia"/>
              </a:rPr>
              <a:t>.</a:t>
            </a:r>
            <a:r>
              <a:rPr sz="1100" b="0" spc="-25" dirty="0">
                <a:latin typeface="LM Roman 10"/>
                <a:cs typeface="LM Roman 10"/>
              </a:rPr>
              <a:t>3</a:t>
            </a:r>
            <a:r>
              <a:rPr sz="1100" b="0" spc="500" dirty="0">
                <a:latin typeface="LM Roman 10"/>
                <a:cs typeface="LM Roman 10"/>
              </a:rPr>
              <a:t>    </a:t>
            </a:r>
            <a:r>
              <a:rPr sz="1100" b="0" i="1" dirty="0">
                <a:latin typeface="Georgia"/>
                <a:cs typeface="Georgia"/>
              </a:rPr>
              <a:t>P</a:t>
            </a:r>
            <a:r>
              <a:rPr sz="1100" b="0" i="1" spc="-110" dirty="0">
                <a:latin typeface="Georgia"/>
                <a:cs typeface="Georgia"/>
              </a:rPr>
              <a:t> </a:t>
            </a:r>
            <a:r>
              <a:rPr sz="1100" b="0" dirty="0">
                <a:latin typeface="LM Roman 10"/>
                <a:cs typeface="LM Roman 10"/>
              </a:rPr>
              <a:t>(</a:t>
            </a:r>
            <a:r>
              <a:rPr sz="1100" b="0" i="1" dirty="0">
                <a:latin typeface="Georgia"/>
                <a:cs typeface="Georgia"/>
              </a:rPr>
              <a:t>i</a:t>
            </a:r>
            <a:r>
              <a:rPr sz="1200" b="0" baseline="31250" dirty="0">
                <a:latin typeface="LM Roman 8"/>
                <a:cs typeface="LM Roman 8"/>
              </a:rPr>
              <a:t>1</a:t>
            </a:r>
            <a:r>
              <a:rPr sz="1100" b="0" i="1" dirty="0">
                <a:latin typeface="DejaVu Sans Condensed"/>
                <a:cs typeface="DejaVu Sans Condensed"/>
              </a:rPr>
              <a:t>|</a:t>
            </a:r>
            <a:r>
              <a:rPr sz="1100" b="0" i="1" dirty="0">
                <a:latin typeface="Georgia"/>
                <a:cs typeface="Georgia"/>
              </a:rPr>
              <a:t>g</a:t>
            </a:r>
            <a:r>
              <a:rPr sz="1200" b="0" baseline="31250" dirty="0">
                <a:latin typeface="LM Roman 8"/>
                <a:cs typeface="LM Roman 8"/>
              </a:rPr>
              <a:t>3</a:t>
            </a:r>
            <a:r>
              <a:rPr sz="1100" b="0" dirty="0">
                <a:latin typeface="LM Roman 10"/>
                <a:cs typeface="LM Roman 10"/>
              </a:rPr>
              <a:t>)</a:t>
            </a:r>
            <a:r>
              <a:rPr sz="1100" b="0" spc="-50" dirty="0">
                <a:latin typeface="LM Roman 10"/>
                <a:cs typeface="LM Roman 10"/>
              </a:rPr>
              <a:t> </a:t>
            </a:r>
            <a:r>
              <a:rPr sz="1100" b="0" dirty="0">
                <a:latin typeface="LM Roman 10"/>
                <a:cs typeface="LM Roman 10"/>
              </a:rPr>
              <a:t>=</a:t>
            </a:r>
            <a:r>
              <a:rPr sz="1100" b="0" spc="-45" dirty="0">
                <a:latin typeface="LM Roman 10"/>
                <a:cs typeface="LM Roman 10"/>
              </a:rPr>
              <a:t> </a:t>
            </a:r>
            <a:r>
              <a:rPr sz="1100" b="0" spc="-10" dirty="0">
                <a:latin typeface="LM Roman 10"/>
                <a:cs typeface="LM Roman 10"/>
              </a:rPr>
              <a:t>0</a:t>
            </a:r>
            <a:r>
              <a:rPr sz="1100" b="0" i="1" spc="-10" dirty="0">
                <a:latin typeface="Georgia"/>
                <a:cs typeface="Georgia"/>
              </a:rPr>
              <a:t>.</a:t>
            </a:r>
            <a:r>
              <a:rPr sz="1100" b="0" spc="-10" dirty="0">
                <a:latin typeface="LM Roman 10"/>
                <a:cs typeface="LM Roman 10"/>
              </a:rPr>
              <a:t>079</a:t>
            </a:r>
            <a:r>
              <a:rPr sz="1100" b="0" spc="500" dirty="0">
                <a:latin typeface="LM Roman 10"/>
                <a:cs typeface="LM Roman 10"/>
              </a:rPr>
              <a:t> </a:t>
            </a:r>
            <a:r>
              <a:rPr sz="1100" b="0" i="1" dirty="0">
                <a:latin typeface="Georgia"/>
                <a:cs typeface="Georgia"/>
              </a:rPr>
              <a:t>P</a:t>
            </a:r>
            <a:r>
              <a:rPr sz="1100" b="0" i="1" spc="-110" dirty="0">
                <a:latin typeface="Georgia"/>
                <a:cs typeface="Georgia"/>
              </a:rPr>
              <a:t> </a:t>
            </a:r>
            <a:r>
              <a:rPr sz="1100" b="0" dirty="0">
                <a:latin typeface="LM Roman 10"/>
                <a:cs typeface="LM Roman 10"/>
              </a:rPr>
              <a:t>(</a:t>
            </a:r>
            <a:r>
              <a:rPr sz="1100" b="0" i="1" dirty="0">
                <a:latin typeface="Georgia"/>
                <a:cs typeface="Georgia"/>
              </a:rPr>
              <a:t>i</a:t>
            </a:r>
            <a:r>
              <a:rPr sz="1200" b="0" baseline="31250" dirty="0">
                <a:latin typeface="LM Roman 8"/>
                <a:cs typeface="LM Roman 8"/>
              </a:rPr>
              <a:t>1</a:t>
            </a:r>
            <a:r>
              <a:rPr sz="1100" b="0" i="1" dirty="0">
                <a:latin typeface="DejaVu Sans Condensed"/>
                <a:cs typeface="DejaVu Sans Condensed"/>
              </a:rPr>
              <a:t>|</a:t>
            </a:r>
            <a:r>
              <a:rPr sz="1100" b="0" i="1" dirty="0">
                <a:latin typeface="Georgia"/>
                <a:cs typeface="Georgia"/>
              </a:rPr>
              <a:t>g</a:t>
            </a:r>
            <a:r>
              <a:rPr sz="1200" b="0" baseline="31250" dirty="0">
                <a:latin typeface="LM Roman 8"/>
                <a:cs typeface="LM Roman 8"/>
              </a:rPr>
              <a:t>3</a:t>
            </a:r>
            <a:r>
              <a:rPr sz="1100" b="0" i="1" dirty="0">
                <a:latin typeface="Georgia"/>
                <a:cs typeface="Georgia"/>
              </a:rPr>
              <a:t>,</a:t>
            </a:r>
            <a:r>
              <a:rPr sz="1100" b="0" i="1" spc="-80" dirty="0">
                <a:latin typeface="Georgia"/>
                <a:cs typeface="Georgia"/>
              </a:rPr>
              <a:t> </a:t>
            </a:r>
            <a:r>
              <a:rPr sz="1100" b="0" i="1" spc="-10" dirty="0">
                <a:latin typeface="Georgia"/>
                <a:cs typeface="Georgia"/>
              </a:rPr>
              <a:t>d</a:t>
            </a:r>
            <a:r>
              <a:rPr sz="1200" b="0" spc="-15" baseline="31250" dirty="0">
                <a:latin typeface="LM Roman 8"/>
                <a:cs typeface="LM Roman 8"/>
              </a:rPr>
              <a:t>1</a:t>
            </a:r>
            <a:r>
              <a:rPr sz="1100" b="0" spc="-10" dirty="0">
                <a:latin typeface="LM Roman 10"/>
                <a:cs typeface="LM Roman 10"/>
              </a:rPr>
              <a:t>)</a:t>
            </a:r>
            <a:r>
              <a:rPr sz="1100" b="0" spc="-50" dirty="0">
                <a:latin typeface="LM Roman 10"/>
                <a:cs typeface="LM Roman 10"/>
              </a:rPr>
              <a:t> </a:t>
            </a:r>
            <a:r>
              <a:rPr sz="1100" b="0" dirty="0">
                <a:latin typeface="LM Roman 10"/>
                <a:cs typeface="LM Roman 10"/>
              </a:rPr>
              <a:t>=</a:t>
            </a:r>
            <a:r>
              <a:rPr sz="1100" b="0" spc="-55" dirty="0">
                <a:latin typeface="LM Roman 10"/>
                <a:cs typeface="LM Roman 10"/>
              </a:rPr>
              <a:t> </a:t>
            </a:r>
            <a:r>
              <a:rPr sz="1100" b="0" spc="-20" dirty="0">
                <a:latin typeface="LM Roman 10"/>
                <a:cs typeface="LM Roman 10"/>
              </a:rPr>
              <a:t>0</a:t>
            </a:r>
            <a:r>
              <a:rPr sz="1100" b="0" i="1" spc="-20" dirty="0">
                <a:latin typeface="Georgia"/>
                <a:cs typeface="Georgia"/>
              </a:rPr>
              <a:t>.</a:t>
            </a:r>
            <a:r>
              <a:rPr sz="1100" b="0" spc="-20" dirty="0">
                <a:latin typeface="LM Roman 10"/>
                <a:cs typeface="LM Roman 10"/>
              </a:rPr>
              <a:t>11 </a:t>
            </a:r>
            <a:r>
              <a:rPr sz="1100" b="0" i="1" dirty="0">
                <a:latin typeface="Georgia"/>
                <a:cs typeface="Georgia"/>
              </a:rPr>
              <a:t>P</a:t>
            </a:r>
            <a:r>
              <a:rPr sz="1100" b="0" i="1" spc="-110" dirty="0">
                <a:latin typeface="Georgia"/>
                <a:cs typeface="Georgia"/>
              </a:rPr>
              <a:t> </a:t>
            </a:r>
            <a:r>
              <a:rPr sz="1100" b="0" dirty="0">
                <a:latin typeface="LM Roman 10"/>
                <a:cs typeface="LM Roman 10"/>
              </a:rPr>
              <a:t>(</a:t>
            </a:r>
            <a:r>
              <a:rPr sz="1100" b="0" i="1" dirty="0">
                <a:latin typeface="Georgia"/>
                <a:cs typeface="Georgia"/>
              </a:rPr>
              <a:t>i</a:t>
            </a:r>
            <a:r>
              <a:rPr sz="1200" b="0" baseline="31250" dirty="0">
                <a:latin typeface="LM Roman 8"/>
                <a:cs typeface="LM Roman 8"/>
              </a:rPr>
              <a:t>1</a:t>
            </a:r>
            <a:r>
              <a:rPr sz="1100" b="0" i="1" dirty="0">
                <a:latin typeface="DejaVu Sans Condensed"/>
                <a:cs typeface="DejaVu Sans Condensed"/>
              </a:rPr>
              <a:t>|</a:t>
            </a:r>
            <a:r>
              <a:rPr sz="1100" b="0" i="1" dirty="0">
                <a:latin typeface="Georgia"/>
                <a:cs typeface="Georgia"/>
              </a:rPr>
              <a:t>g</a:t>
            </a:r>
            <a:r>
              <a:rPr sz="1200" b="0" baseline="31250" dirty="0">
                <a:latin typeface="LM Roman 8"/>
                <a:cs typeface="LM Roman 8"/>
              </a:rPr>
              <a:t>2</a:t>
            </a:r>
            <a:r>
              <a:rPr sz="1100" b="0" dirty="0">
                <a:latin typeface="LM Roman 10"/>
                <a:cs typeface="LM Roman 10"/>
              </a:rPr>
              <a:t>)</a:t>
            </a:r>
            <a:r>
              <a:rPr sz="1100" b="0" spc="-50" dirty="0">
                <a:latin typeface="LM Roman 10"/>
                <a:cs typeface="LM Roman 10"/>
              </a:rPr>
              <a:t> </a:t>
            </a:r>
            <a:r>
              <a:rPr sz="1100" b="0" dirty="0">
                <a:latin typeface="LM Roman 10"/>
                <a:cs typeface="LM Roman 10"/>
              </a:rPr>
              <a:t>=</a:t>
            </a:r>
            <a:r>
              <a:rPr sz="1100" b="0" spc="-45" dirty="0">
                <a:latin typeface="LM Roman 10"/>
                <a:cs typeface="LM Roman 10"/>
              </a:rPr>
              <a:t> </a:t>
            </a:r>
            <a:r>
              <a:rPr sz="1100" b="0" spc="-10" dirty="0">
                <a:latin typeface="LM Roman 10"/>
                <a:cs typeface="LM Roman 10"/>
              </a:rPr>
              <a:t>0</a:t>
            </a:r>
            <a:r>
              <a:rPr sz="1100" b="0" i="1" spc="-10" dirty="0">
                <a:latin typeface="Georgia"/>
                <a:cs typeface="Georgia"/>
              </a:rPr>
              <a:t>.</a:t>
            </a:r>
            <a:r>
              <a:rPr sz="1100" b="0" spc="-10" dirty="0">
                <a:latin typeface="LM Roman 10"/>
                <a:cs typeface="LM Roman 10"/>
              </a:rPr>
              <a:t>175</a:t>
            </a:r>
            <a:r>
              <a:rPr sz="1100" b="0" spc="500" dirty="0">
                <a:latin typeface="LM Roman 10"/>
                <a:cs typeface="LM Roman 10"/>
              </a:rPr>
              <a:t> </a:t>
            </a:r>
            <a:r>
              <a:rPr sz="1100" b="0" i="1" dirty="0">
                <a:latin typeface="Georgia"/>
                <a:cs typeface="Georgia"/>
              </a:rPr>
              <a:t>P</a:t>
            </a:r>
            <a:r>
              <a:rPr sz="1100" b="0" i="1" spc="-110" dirty="0">
                <a:latin typeface="Georgia"/>
                <a:cs typeface="Georgia"/>
              </a:rPr>
              <a:t> </a:t>
            </a:r>
            <a:r>
              <a:rPr sz="1100" b="0" dirty="0">
                <a:latin typeface="LM Roman 10"/>
                <a:cs typeface="LM Roman 10"/>
              </a:rPr>
              <a:t>(</a:t>
            </a:r>
            <a:r>
              <a:rPr sz="1100" b="0" i="1" dirty="0">
                <a:latin typeface="Georgia"/>
                <a:cs typeface="Georgia"/>
              </a:rPr>
              <a:t>i</a:t>
            </a:r>
            <a:r>
              <a:rPr sz="1200" b="0" baseline="31250" dirty="0">
                <a:latin typeface="LM Roman 8"/>
                <a:cs typeface="LM Roman 8"/>
              </a:rPr>
              <a:t>1</a:t>
            </a:r>
            <a:r>
              <a:rPr sz="1100" b="0" i="1" dirty="0">
                <a:latin typeface="DejaVu Sans Condensed"/>
                <a:cs typeface="DejaVu Sans Condensed"/>
              </a:rPr>
              <a:t>|</a:t>
            </a:r>
            <a:r>
              <a:rPr sz="1100" b="0" i="1" dirty="0">
                <a:latin typeface="Georgia"/>
                <a:cs typeface="Georgia"/>
              </a:rPr>
              <a:t>g</a:t>
            </a:r>
            <a:r>
              <a:rPr sz="1200" b="0" baseline="31250" dirty="0">
                <a:latin typeface="LM Roman 8"/>
                <a:cs typeface="LM Roman 8"/>
              </a:rPr>
              <a:t>2</a:t>
            </a:r>
            <a:r>
              <a:rPr sz="1100" b="0" i="1" dirty="0">
                <a:latin typeface="Georgia"/>
                <a:cs typeface="Georgia"/>
              </a:rPr>
              <a:t>,</a:t>
            </a:r>
            <a:r>
              <a:rPr sz="1100" b="0" i="1" spc="-80" dirty="0">
                <a:latin typeface="Georgia"/>
                <a:cs typeface="Georgia"/>
              </a:rPr>
              <a:t> </a:t>
            </a:r>
            <a:r>
              <a:rPr sz="1100" b="0" i="1" spc="-10" dirty="0">
                <a:latin typeface="Georgia"/>
                <a:cs typeface="Georgia"/>
              </a:rPr>
              <a:t>d</a:t>
            </a:r>
            <a:r>
              <a:rPr sz="1200" b="0" spc="-15" baseline="31250" dirty="0">
                <a:latin typeface="LM Roman 8"/>
                <a:cs typeface="LM Roman 8"/>
              </a:rPr>
              <a:t>1</a:t>
            </a:r>
            <a:r>
              <a:rPr sz="1100" b="0" spc="-10" dirty="0">
                <a:latin typeface="LM Roman 10"/>
                <a:cs typeface="LM Roman 10"/>
              </a:rPr>
              <a:t>)</a:t>
            </a:r>
            <a:r>
              <a:rPr sz="1100" b="0" spc="-50" dirty="0">
                <a:latin typeface="LM Roman 10"/>
                <a:cs typeface="LM Roman 10"/>
              </a:rPr>
              <a:t> </a:t>
            </a:r>
            <a:r>
              <a:rPr sz="1100" b="0" dirty="0">
                <a:latin typeface="LM Roman 10"/>
                <a:cs typeface="LM Roman 10"/>
              </a:rPr>
              <a:t>=</a:t>
            </a:r>
            <a:r>
              <a:rPr sz="1100" b="0" spc="-55" dirty="0">
                <a:latin typeface="LM Roman 10"/>
                <a:cs typeface="LM Roman 10"/>
              </a:rPr>
              <a:t> </a:t>
            </a:r>
            <a:r>
              <a:rPr sz="1100" b="0" spc="-20" dirty="0">
                <a:latin typeface="LM Roman 10"/>
                <a:cs typeface="LM Roman 10"/>
              </a:rPr>
              <a:t>0</a:t>
            </a:r>
            <a:r>
              <a:rPr sz="1100" b="0" i="1" spc="-20" dirty="0">
                <a:latin typeface="Georgia"/>
                <a:cs typeface="Georgia"/>
              </a:rPr>
              <a:t>.</a:t>
            </a:r>
            <a:r>
              <a:rPr sz="1100" b="0" spc="-20" dirty="0">
                <a:latin typeface="LM Roman 10"/>
                <a:cs typeface="LM Roman 10"/>
              </a:rPr>
              <a:t>34</a:t>
            </a:r>
            <a:endParaRPr sz="1100">
              <a:latin typeface="LM Roman 10"/>
              <a:cs typeface="LM Roman 1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98808" y="1508752"/>
            <a:ext cx="291465" cy="291465"/>
            <a:chOff x="998808" y="1508752"/>
            <a:chExt cx="291465" cy="291465"/>
          </a:xfrm>
        </p:grpSpPr>
        <p:sp>
          <p:nvSpPr>
            <p:cNvPr id="4" name="object 4"/>
            <p:cNvSpPr/>
            <p:nvPr/>
          </p:nvSpPr>
          <p:spPr>
            <a:xfrm>
              <a:off x="1003888" y="1513832"/>
              <a:ext cx="281305" cy="281305"/>
            </a:xfrm>
            <a:custGeom>
              <a:avLst/>
              <a:gdLst/>
              <a:ahLst/>
              <a:cxnLst/>
              <a:rect l="l" t="t" r="r" b="b"/>
              <a:pathLst>
                <a:path w="281305" h="281305">
                  <a:moveTo>
                    <a:pt x="140602" y="0"/>
                  </a:moveTo>
                  <a:lnTo>
                    <a:pt x="96161" y="7168"/>
                  </a:lnTo>
                  <a:lnTo>
                    <a:pt x="57564" y="27128"/>
                  </a:lnTo>
                  <a:lnTo>
                    <a:pt x="27127" y="57564"/>
                  </a:lnTo>
                  <a:lnTo>
                    <a:pt x="7167" y="96162"/>
                  </a:lnTo>
                  <a:lnTo>
                    <a:pt x="0" y="140604"/>
                  </a:lnTo>
                  <a:lnTo>
                    <a:pt x="7167" y="185046"/>
                  </a:lnTo>
                  <a:lnTo>
                    <a:pt x="27127" y="223643"/>
                  </a:lnTo>
                  <a:lnTo>
                    <a:pt x="57564" y="254079"/>
                  </a:lnTo>
                  <a:lnTo>
                    <a:pt x="96161" y="274039"/>
                  </a:lnTo>
                  <a:lnTo>
                    <a:pt x="140602" y="281207"/>
                  </a:lnTo>
                  <a:lnTo>
                    <a:pt x="185045" y="274039"/>
                  </a:lnTo>
                  <a:lnTo>
                    <a:pt x="223642" y="254079"/>
                  </a:lnTo>
                  <a:lnTo>
                    <a:pt x="254078" y="223643"/>
                  </a:lnTo>
                  <a:lnTo>
                    <a:pt x="274039" y="185046"/>
                  </a:lnTo>
                  <a:lnTo>
                    <a:pt x="281207" y="140604"/>
                  </a:lnTo>
                  <a:lnTo>
                    <a:pt x="274039" y="96162"/>
                  </a:lnTo>
                  <a:lnTo>
                    <a:pt x="254078" y="57564"/>
                  </a:lnTo>
                  <a:lnTo>
                    <a:pt x="223642" y="27128"/>
                  </a:lnTo>
                  <a:lnTo>
                    <a:pt x="185045" y="7168"/>
                  </a:lnTo>
                  <a:lnTo>
                    <a:pt x="140602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03888" y="1513832"/>
              <a:ext cx="281305" cy="281305"/>
            </a:xfrm>
            <a:custGeom>
              <a:avLst/>
              <a:gdLst/>
              <a:ahLst/>
              <a:cxnLst/>
              <a:rect l="l" t="t" r="r" b="b"/>
              <a:pathLst>
                <a:path w="281305" h="281305">
                  <a:moveTo>
                    <a:pt x="281207" y="140604"/>
                  </a:moveTo>
                  <a:lnTo>
                    <a:pt x="274039" y="96162"/>
                  </a:lnTo>
                  <a:lnTo>
                    <a:pt x="254078" y="57564"/>
                  </a:lnTo>
                  <a:lnTo>
                    <a:pt x="223642" y="27128"/>
                  </a:lnTo>
                  <a:lnTo>
                    <a:pt x="185045" y="7168"/>
                  </a:lnTo>
                  <a:lnTo>
                    <a:pt x="140602" y="0"/>
                  </a:lnTo>
                  <a:lnTo>
                    <a:pt x="96161" y="7168"/>
                  </a:lnTo>
                  <a:lnTo>
                    <a:pt x="57564" y="27128"/>
                  </a:lnTo>
                  <a:lnTo>
                    <a:pt x="27127" y="57564"/>
                  </a:lnTo>
                  <a:lnTo>
                    <a:pt x="7167" y="96162"/>
                  </a:lnTo>
                  <a:lnTo>
                    <a:pt x="0" y="140604"/>
                  </a:lnTo>
                  <a:lnTo>
                    <a:pt x="7167" y="185046"/>
                  </a:lnTo>
                  <a:lnTo>
                    <a:pt x="27127" y="223643"/>
                  </a:lnTo>
                  <a:lnTo>
                    <a:pt x="57564" y="254079"/>
                  </a:lnTo>
                  <a:lnTo>
                    <a:pt x="96161" y="274039"/>
                  </a:lnTo>
                  <a:lnTo>
                    <a:pt x="140602" y="281207"/>
                  </a:lnTo>
                  <a:lnTo>
                    <a:pt x="185045" y="274039"/>
                  </a:lnTo>
                  <a:lnTo>
                    <a:pt x="223642" y="254079"/>
                  </a:lnTo>
                  <a:lnTo>
                    <a:pt x="254078" y="223643"/>
                  </a:lnTo>
                  <a:lnTo>
                    <a:pt x="274039" y="185046"/>
                  </a:lnTo>
                  <a:lnTo>
                    <a:pt x="281207" y="140604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72502" y="1550541"/>
            <a:ext cx="1403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20" dirty="0">
                <a:latin typeface="Georgia"/>
                <a:cs typeface="Georgia"/>
              </a:rPr>
              <a:t>D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2403" y="1356657"/>
            <a:ext cx="4044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latin typeface="LM Roman 6"/>
                <a:cs typeface="LM Roman 6"/>
              </a:rPr>
              <a:t>Difficulty</a:t>
            </a:r>
            <a:endParaRPr sz="600">
              <a:latin typeface="LM Roman 6"/>
              <a:cs typeface="LM Roman 6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555381" y="1525319"/>
            <a:ext cx="258445" cy="258445"/>
            <a:chOff x="1555381" y="1525319"/>
            <a:chExt cx="258445" cy="25844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0461" y="1530399"/>
              <a:ext cx="248069" cy="24807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560461" y="1530399"/>
              <a:ext cx="248285" cy="248285"/>
            </a:xfrm>
            <a:custGeom>
              <a:avLst/>
              <a:gdLst/>
              <a:ahLst/>
              <a:cxnLst/>
              <a:rect l="l" t="t" r="r" b="b"/>
              <a:pathLst>
                <a:path w="248285" h="248285">
                  <a:moveTo>
                    <a:pt x="248069" y="124037"/>
                  </a:moveTo>
                  <a:lnTo>
                    <a:pt x="238323" y="75755"/>
                  </a:lnTo>
                  <a:lnTo>
                    <a:pt x="211743" y="36329"/>
                  </a:lnTo>
                  <a:lnTo>
                    <a:pt x="172320" y="9747"/>
                  </a:lnTo>
                  <a:lnTo>
                    <a:pt x="124040" y="0"/>
                  </a:lnTo>
                  <a:lnTo>
                    <a:pt x="75759" y="9747"/>
                  </a:lnTo>
                  <a:lnTo>
                    <a:pt x="36331" y="36329"/>
                  </a:lnTo>
                  <a:lnTo>
                    <a:pt x="9748" y="75755"/>
                  </a:lnTo>
                  <a:lnTo>
                    <a:pt x="0" y="124037"/>
                  </a:lnTo>
                  <a:lnTo>
                    <a:pt x="9748" y="172318"/>
                  </a:lnTo>
                  <a:lnTo>
                    <a:pt x="36331" y="211745"/>
                  </a:lnTo>
                  <a:lnTo>
                    <a:pt x="75759" y="238326"/>
                  </a:lnTo>
                  <a:lnTo>
                    <a:pt x="124040" y="248074"/>
                  </a:lnTo>
                  <a:lnTo>
                    <a:pt x="172320" y="238326"/>
                  </a:lnTo>
                  <a:lnTo>
                    <a:pt x="211743" y="211745"/>
                  </a:lnTo>
                  <a:lnTo>
                    <a:pt x="238323" y="172318"/>
                  </a:lnTo>
                  <a:lnTo>
                    <a:pt x="248069" y="124037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635886" y="1550541"/>
            <a:ext cx="863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Georgia"/>
                <a:cs typeface="Georgia"/>
              </a:rPr>
              <a:t>I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40459" y="1373230"/>
            <a:ext cx="48831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latin typeface="LM Roman 6"/>
                <a:cs typeface="LM Roman 6"/>
              </a:rPr>
              <a:t>Intelligence</a:t>
            </a:r>
            <a:endParaRPr sz="600">
              <a:latin typeface="LM Roman 6"/>
              <a:cs typeface="LM Roman 6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273094" y="1918041"/>
            <a:ext cx="283210" cy="283210"/>
            <a:chOff x="1273094" y="1918041"/>
            <a:chExt cx="283210" cy="283210"/>
          </a:xfrm>
        </p:grpSpPr>
        <p:sp>
          <p:nvSpPr>
            <p:cNvPr id="14" name="object 14"/>
            <p:cNvSpPr/>
            <p:nvPr/>
          </p:nvSpPr>
          <p:spPr>
            <a:xfrm>
              <a:off x="1278174" y="1923121"/>
              <a:ext cx="273050" cy="273050"/>
            </a:xfrm>
            <a:custGeom>
              <a:avLst/>
              <a:gdLst/>
              <a:ahLst/>
              <a:cxnLst/>
              <a:rect l="l" t="t" r="r" b="b"/>
              <a:pathLst>
                <a:path w="273050" h="273050">
                  <a:moveTo>
                    <a:pt x="136325" y="0"/>
                  </a:moveTo>
                  <a:lnTo>
                    <a:pt x="93233" y="6949"/>
                  </a:lnTo>
                  <a:lnTo>
                    <a:pt x="55810" y="26301"/>
                  </a:lnTo>
                  <a:lnTo>
                    <a:pt x="26300" y="55811"/>
                  </a:lnTo>
                  <a:lnTo>
                    <a:pt x="6949" y="93232"/>
                  </a:lnTo>
                  <a:lnTo>
                    <a:pt x="0" y="136320"/>
                  </a:lnTo>
                  <a:lnTo>
                    <a:pt x="6949" y="179407"/>
                  </a:lnTo>
                  <a:lnTo>
                    <a:pt x="26300" y="216828"/>
                  </a:lnTo>
                  <a:lnTo>
                    <a:pt x="55810" y="246338"/>
                  </a:lnTo>
                  <a:lnTo>
                    <a:pt x="93233" y="265690"/>
                  </a:lnTo>
                  <a:lnTo>
                    <a:pt x="136325" y="272639"/>
                  </a:lnTo>
                  <a:lnTo>
                    <a:pt x="179411" y="265690"/>
                  </a:lnTo>
                  <a:lnTo>
                    <a:pt x="216829" y="246338"/>
                  </a:lnTo>
                  <a:lnTo>
                    <a:pt x="246336" y="216828"/>
                  </a:lnTo>
                  <a:lnTo>
                    <a:pt x="265685" y="179407"/>
                  </a:lnTo>
                  <a:lnTo>
                    <a:pt x="272634" y="136320"/>
                  </a:lnTo>
                  <a:lnTo>
                    <a:pt x="265685" y="93232"/>
                  </a:lnTo>
                  <a:lnTo>
                    <a:pt x="246336" y="55811"/>
                  </a:lnTo>
                  <a:lnTo>
                    <a:pt x="216829" y="26301"/>
                  </a:lnTo>
                  <a:lnTo>
                    <a:pt x="179411" y="6949"/>
                  </a:lnTo>
                  <a:lnTo>
                    <a:pt x="136325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78174" y="1923121"/>
              <a:ext cx="273050" cy="273050"/>
            </a:xfrm>
            <a:custGeom>
              <a:avLst/>
              <a:gdLst/>
              <a:ahLst/>
              <a:cxnLst/>
              <a:rect l="l" t="t" r="r" b="b"/>
              <a:pathLst>
                <a:path w="273050" h="273050">
                  <a:moveTo>
                    <a:pt x="272634" y="136320"/>
                  </a:moveTo>
                  <a:lnTo>
                    <a:pt x="265685" y="93232"/>
                  </a:lnTo>
                  <a:lnTo>
                    <a:pt x="246336" y="55811"/>
                  </a:lnTo>
                  <a:lnTo>
                    <a:pt x="216829" y="26301"/>
                  </a:lnTo>
                  <a:lnTo>
                    <a:pt x="179411" y="6949"/>
                  </a:lnTo>
                  <a:lnTo>
                    <a:pt x="136325" y="0"/>
                  </a:lnTo>
                  <a:lnTo>
                    <a:pt x="93233" y="6949"/>
                  </a:lnTo>
                  <a:lnTo>
                    <a:pt x="55810" y="26301"/>
                  </a:lnTo>
                  <a:lnTo>
                    <a:pt x="26300" y="55811"/>
                  </a:lnTo>
                  <a:lnTo>
                    <a:pt x="6949" y="93232"/>
                  </a:lnTo>
                  <a:lnTo>
                    <a:pt x="0" y="136320"/>
                  </a:lnTo>
                  <a:lnTo>
                    <a:pt x="6949" y="179407"/>
                  </a:lnTo>
                  <a:lnTo>
                    <a:pt x="26300" y="216828"/>
                  </a:lnTo>
                  <a:lnTo>
                    <a:pt x="55810" y="246338"/>
                  </a:lnTo>
                  <a:lnTo>
                    <a:pt x="93233" y="265690"/>
                  </a:lnTo>
                  <a:lnTo>
                    <a:pt x="136325" y="272639"/>
                  </a:lnTo>
                  <a:lnTo>
                    <a:pt x="179411" y="265690"/>
                  </a:lnTo>
                  <a:lnTo>
                    <a:pt x="216829" y="246338"/>
                  </a:lnTo>
                  <a:lnTo>
                    <a:pt x="246336" y="216828"/>
                  </a:lnTo>
                  <a:lnTo>
                    <a:pt x="265685" y="179407"/>
                  </a:lnTo>
                  <a:lnTo>
                    <a:pt x="272634" y="136320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347304" y="1955544"/>
            <a:ext cx="1346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5" dirty="0">
                <a:latin typeface="Georgia"/>
                <a:cs typeface="Georgia"/>
              </a:rPr>
              <a:t>G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64514" y="1997168"/>
            <a:ext cx="2730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latin typeface="LM Roman 6"/>
                <a:cs typeface="LM Roman 6"/>
              </a:rPr>
              <a:t>Grade</a:t>
            </a:r>
            <a:endParaRPr sz="600">
              <a:latin typeface="LM Roman 6"/>
              <a:cs typeface="LM Roman 6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817890" y="1922827"/>
            <a:ext cx="273685" cy="273685"/>
            <a:chOff x="1817890" y="1922827"/>
            <a:chExt cx="273685" cy="273685"/>
          </a:xfrm>
        </p:grpSpPr>
        <p:sp>
          <p:nvSpPr>
            <p:cNvPr id="19" name="object 19"/>
            <p:cNvSpPr/>
            <p:nvPr/>
          </p:nvSpPr>
          <p:spPr>
            <a:xfrm>
              <a:off x="1822970" y="1927907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131533" y="0"/>
                  </a:moveTo>
                  <a:lnTo>
                    <a:pt x="80335" y="10336"/>
                  </a:lnTo>
                  <a:lnTo>
                    <a:pt x="38525" y="38525"/>
                  </a:lnTo>
                  <a:lnTo>
                    <a:pt x="10336" y="80335"/>
                  </a:lnTo>
                  <a:lnTo>
                    <a:pt x="0" y="131535"/>
                  </a:lnTo>
                  <a:lnTo>
                    <a:pt x="10336" y="182734"/>
                  </a:lnTo>
                  <a:lnTo>
                    <a:pt x="38525" y="224544"/>
                  </a:lnTo>
                  <a:lnTo>
                    <a:pt x="80335" y="252732"/>
                  </a:lnTo>
                  <a:lnTo>
                    <a:pt x="131533" y="263069"/>
                  </a:lnTo>
                  <a:lnTo>
                    <a:pt x="182732" y="252732"/>
                  </a:lnTo>
                  <a:lnTo>
                    <a:pt x="224542" y="224544"/>
                  </a:lnTo>
                  <a:lnTo>
                    <a:pt x="252731" y="182734"/>
                  </a:lnTo>
                  <a:lnTo>
                    <a:pt x="263067" y="131535"/>
                  </a:lnTo>
                  <a:lnTo>
                    <a:pt x="252731" y="80335"/>
                  </a:lnTo>
                  <a:lnTo>
                    <a:pt x="224542" y="38525"/>
                  </a:lnTo>
                  <a:lnTo>
                    <a:pt x="182732" y="10336"/>
                  </a:lnTo>
                  <a:lnTo>
                    <a:pt x="131533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822970" y="1927907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263067" y="131535"/>
                  </a:moveTo>
                  <a:lnTo>
                    <a:pt x="252731" y="80335"/>
                  </a:lnTo>
                  <a:lnTo>
                    <a:pt x="224542" y="38525"/>
                  </a:lnTo>
                  <a:lnTo>
                    <a:pt x="182732" y="10336"/>
                  </a:lnTo>
                  <a:lnTo>
                    <a:pt x="131533" y="0"/>
                  </a:lnTo>
                  <a:lnTo>
                    <a:pt x="80335" y="10336"/>
                  </a:lnTo>
                  <a:lnTo>
                    <a:pt x="38525" y="38525"/>
                  </a:lnTo>
                  <a:lnTo>
                    <a:pt x="10336" y="80335"/>
                  </a:lnTo>
                  <a:lnTo>
                    <a:pt x="0" y="131535"/>
                  </a:lnTo>
                  <a:lnTo>
                    <a:pt x="10336" y="182734"/>
                  </a:lnTo>
                  <a:lnTo>
                    <a:pt x="38525" y="224544"/>
                  </a:lnTo>
                  <a:lnTo>
                    <a:pt x="80335" y="252732"/>
                  </a:lnTo>
                  <a:lnTo>
                    <a:pt x="131533" y="263069"/>
                  </a:lnTo>
                  <a:lnTo>
                    <a:pt x="182732" y="252732"/>
                  </a:lnTo>
                  <a:lnTo>
                    <a:pt x="224542" y="224544"/>
                  </a:lnTo>
                  <a:lnTo>
                    <a:pt x="252731" y="182734"/>
                  </a:lnTo>
                  <a:lnTo>
                    <a:pt x="263067" y="131535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852802" y="1955544"/>
            <a:ext cx="203835" cy="369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90"/>
              </a:spcBef>
            </a:pPr>
            <a:r>
              <a:rPr sz="1100" i="1" spc="5" dirty="0">
                <a:latin typeface="Georgia"/>
                <a:cs typeface="Georgia"/>
              </a:rPr>
              <a:t>S</a:t>
            </a:r>
            <a:endParaRPr sz="11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600" spc="-25" dirty="0">
                <a:latin typeface="LM Roman 6"/>
                <a:cs typeface="LM Roman 6"/>
              </a:rPr>
              <a:t>SAT</a:t>
            </a:r>
            <a:endParaRPr sz="600">
              <a:latin typeface="LM Roman 6"/>
              <a:cs typeface="LM Roman 6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277880" y="2395333"/>
            <a:ext cx="273685" cy="273685"/>
            <a:chOff x="1277880" y="2395333"/>
            <a:chExt cx="273685" cy="273685"/>
          </a:xfrm>
        </p:grpSpPr>
        <p:sp>
          <p:nvSpPr>
            <p:cNvPr id="23" name="object 23"/>
            <p:cNvSpPr/>
            <p:nvPr/>
          </p:nvSpPr>
          <p:spPr>
            <a:xfrm>
              <a:off x="1282960" y="2400413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131540" y="0"/>
                  </a:moveTo>
                  <a:lnTo>
                    <a:pt x="80335" y="10336"/>
                  </a:lnTo>
                  <a:lnTo>
                    <a:pt x="38523" y="38524"/>
                  </a:lnTo>
                  <a:lnTo>
                    <a:pt x="10335" y="80334"/>
                  </a:lnTo>
                  <a:lnTo>
                    <a:pt x="0" y="131533"/>
                  </a:lnTo>
                  <a:lnTo>
                    <a:pt x="10335" y="182734"/>
                  </a:lnTo>
                  <a:lnTo>
                    <a:pt x="38523" y="224543"/>
                  </a:lnTo>
                  <a:lnTo>
                    <a:pt x="80335" y="252732"/>
                  </a:lnTo>
                  <a:lnTo>
                    <a:pt x="131540" y="263068"/>
                  </a:lnTo>
                  <a:lnTo>
                    <a:pt x="182739" y="252732"/>
                  </a:lnTo>
                  <a:lnTo>
                    <a:pt x="224548" y="224543"/>
                  </a:lnTo>
                  <a:lnTo>
                    <a:pt x="252737" y="182734"/>
                  </a:lnTo>
                  <a:lnTo>
                    <a:pt x="263074" y="131533"/>
                  </a:lnTo>
                  <a:lnTo>
                    <a:pt x="252737" y="80334"/>
                  </a:lnTo>
                  <a:lnTo>
                    <a:pt x="224548" y="38524"/>
                  </a:lnTo>
                  <a:lnTo>
                    <a:pt x="182739" y="10336"/>
                  </a:lnTo>
                  <a:lnTo>
                    <a:pt x="131540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282960" y="2400413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263074" y="131533"/>
                  </a:moveTo>
                  <a:lnTo>
                    <a:pt x="252737" y="80334"/>
                  </a:lnTo>
                  <a:lnTo>
                    <a:pt x="224548" y="38524"/>
                  </a:lnTo>
                  <a:lnTo>
                    <a:pt x="182739" y="10336"/>
                  </a:lnTo>
                  <a:lnTo>
                    <a:pt x="131540" y="0"/>
                  </a:lnTo>
                  <a:lnTo>
                    <a:pt x="80335" y="10336"/>
                  </a:lnTo>
                  <a:lnTo>
                    <a:pt x="38523" y="38524"/>
                  </a:lnTo>
                  <a:lnTo>
                    <a:pt x="10335" y="80334"/>
                  </a:lnTo>
                  <a:lnTo>
                    <a:pt x="0" y="131533"/>
                  </a:lnTo>
                  <a:lnTo>
                    <a:pt x="10335" y="182734"/>
                  </a:lnTo>
                  <a:lnTo>
                    <a:pt x="38523" y="224543"/>
                  </a:lnTo>
                  <a:lnTo>
                    <a:pt x="80335" y="252732"/>
                  </a:lnTo>
                  <a:lnTo>
                    <a:pt x="131540" y="263068"/>
                  </a:lnTo>
                  <a:lnTo>
                    <a:pt x="182739" y="252732"/>
                  </a:lnTo>
                  <a:lnTo>
                    <a:pt x="224548" y="224543"/>
                  </a:lnTo>
                  <a:lnTo>
                    <a:pt x="252737" y="182734"/>
                  </a:lnTo>
                  <a:lnTo>
                    <a:pt x="263074" y="131533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54632" y="2428035"/>
            <a:ext cx="12001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20" dirty="0">
                <a:latin typeface="Georgia"/>
                <a:cs typeface="Georgia"/>
              </a:rPr>
              <a:t>L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66698" y="2469266"/>
            <a:ext cx="2755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latin typeface="LM Roman 6"/>
                <a:cs typeface="LM Roman 6"/>
              </a:rPr>
              <a:t>Letter</a:t>
            </a:r>
            <a:endParaRPr sz="600">
              <a:latin typeface="LM Roman 6"/>
              <a:cs typeface="LM Roman 6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216609" y="1753151"/>
            <a:ext cx="687705" cy="642620"/>
            <a:chOff x="1216609" y="1753151"/>
            <a:chExt cx="687705" cy="642620"/>
          </a:xfrm>
        </p:grpSpPr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6609" y="1766978"/>
              <a:ext cx="144871" cy="17596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67623" y="1753151"/>
              <a:ext cx="154098" cy="189787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47410" y="1753151"/>
              <a:ext cx="156756" cy="193779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414538" y="2200805"/>
              <a:ext cx="635" cy="176530"/>
            </a:xfrm>
            <a:custGeom>
              <a:avLst/>
              <a:gdLst/>
              <a:ahLst/>
              <a:cxnLst/>
              <a:rect l="l" t="t" r="r" b="b"/>
              <a:pathLst>
                <a:path w="634" h="176530">
                  <a:moveTo>
                    <a:pt x="12" y="0"/>
                  </a:moveTo>
                  <a:lnTo>
                    <a:pt x="0" y="176536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360800" y="2344495"/>
              <a:ext cx="107950" cy="41910"/>
            </a:xfrm>
            <a:custGeom>
              <a:avLst/>
              <a:gdLst/>
              <a:ahLst/>
              <a:cxnLst/>
              <a:rect l="l" t="t" r="r" b="b"/>
              <a:pathLst>
                <a:path w="107950" h="41910">
                  <a:moveTo>
                    <a:pt x="107479" y="3"/>
                  </a:moveTo>
                  <a:lnTo>
                    <a:pt x="86361" y="7352"/>
                  </a:lnTo>
                  <a:lnTo>
                    <a:pt x="70868" y="17354"/>
                  </a:lnTo>
                  <a:lnTo>
                    <a:pt x="60246" y="29142"/>
                  </a:lnTo>
                  <a:lnTo>
                    <a:pt x="53738" y="41845"/>
                  </a:lnTo>
                  <a:lnTo>
                    <a:pt x="47231" y="29141"/>
                  </a:lnTo>
                  <a:lnTo>
                    <a:pt x="36609" y="17353"/>
                  </a:lnTo>
                  <a:lnTo>
                    <a:pt x="21118" y="7350"/>
                  </a:lnTo>
                  <a:lnTo>
                    <a:pt x="0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3" name="object 3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44583" y="579234"/>
            <a:ext cx="63233" cy="63233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144583" y="961339"/>
            <a:ext cx="63233" cy="63233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144583" y="1687601"/>
            <a:ext cx="63233" cy="63233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144583" y="2069706"/>
            <a:ext cx="63233" cy="63233"/>
          </a:xfrm>
          <a:prstGeom prst="rect">
            <a:avLst/>
          </a:prstGeom>
        </p:spPr>
      </p:pic>
      <p:sp>
        <p:nvSpPr>
          <p:cNvPr id="37" name="object 37"/>
          <p:cNvSpPr txBox="1"/>
          <p:nvPr/>
        </p:nvSpPr>
        <p:spPr>
          <a:xfrm>
            <a:off x="2987306" y="239938"/>
            <a:ext cx="2546350" cy="21082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434"/>
              </a:spcBef>
            </a:pPr>
            <a:r>
              <a:rPr sz="1100" b="1" dirty="0">
                <a:latin typeface="LM Roman 10"/>
                <a:cs typeface="LM Roman 10"/>
              </a:rPr>
              <a:t>Explaining</a:t>
            </a:r>
            <a:r>
              <a:rPr sz="1100" b="1" spc="-65" dirty="0">
                <a:latin typeface="LM Roman 10"/>
                <a:cs typeface="LM Roman 10"/>
              </a:rPr>
              <a:t> </a:t>
            </a:r>
            <a:r>
              <a:rPr sz="1100" b="1" spc="-20" dirty="0">
                <a:latin typeface="LM Roman 10"/>
                <a:cs typeface="LM Roman 10"/>
              </a:rPr>
              <a:t>Away</a:t>
            </a:r>
            <a:endParaRPr sz="1100">
              <a:latin typeface="LM Roman 10"/>
              <a:cs typeface="LM Roman 10"/>
            </a:endParaRPr>
          </a:p>
          <a:p>
            <a:pPr marL="289560" marR="5080" algn="just">
              <a:lnSpc>
                <a:spcPct val="102699"/>
              </a:lnSpc>
              <a:spcBef>
                <a:spcPts val="295"/>
              </a:spcBef>
            </a:pPr>
            <a:r>
              <a:rPr sz="1100" spc="-10" dirty="0">
                <a:latin typeface="LM Roman 10"/>
                <a:cs typeface="LM Roman 10"/>
              </a:rPr>
              <a:t>Knowing</a:t>
            </a:r>
            <a:r>
              <a:rPr sz="1100" spc="-7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that</a:t>
            </a:r>
            <a:r>
              <a:rPr sz="1100" spc="-6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the</a:t>
            </a:r>
            <a:r>
              <a:rPr sz="1100" spc="-6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course</a:t>
            </a:r>
            <a:r>
              <a:rPr sz="1100" spc="-65" dirty="0">
                <a:latin typeface="LM Roman 10"/>
                <a:cs typeface="LM Roman 10"/>
              </a:rPr>
              <a:t> </a:t>
            </a:r>
            <a:r>
              <a:rPr sz="1100" spc="-20" dirty="0">
                <a:latin typeface="LM Roman 10"/>
                <a:cs typeface="LM Roman 10"/>
              </a:rPr>
              <a:t>was</a:t>
            </a:r>
            <a:r>
              <a:rPr sz="1100" spc="-6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difficult </a:t>
            </a:r>
            <a:r>
              <a:rPr sz="1100" dirty="0">
                <a:latin typeface="LM Roman 10"/>
                <a:cs typeface="LM Roman 10"/>
              </a:rPr>
              <a:t>explains</a:t>
            </a:r>
            <a:r>
              <a:rPr sz="1100" spc="-45" dirty="0">
                <a:latin typeface="LM Roman 10"/>
                <a:cs typeface="LM Roman 10"/>
              </a:rPr>
              <a:t> </a:t>
            </a:r>
            <a:r>
              <a:rPr sz="1100" spc="-20" dirty="0">
                <a:latin typeface="LM Roman 10"/>
                <a:cs typeface="LM Roman 10"/>
              </a:rPr>
              <a:t>away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the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bad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spc="-20" dirty="0">
                <a:latin typeface="LM Roman 10"/>
                <a:cs typeface="LM Roman 10"/>
              </a:rPr>
              <a:t>grade</a:t>
            </a:r>
            <a:endParaRPr sz="1100">
              <a:latin typeface="LM Roman 10"/>
              <a:cs typeface="LM Roman 10"/>
            </a:endParaRPr>
          </a:p>
          <a:p>
            <a:pPr marL="289560" marR="5080" algn="just">
              <a:lnSpc>
                <a:spcPct val="102600"/>
              </a:lnSpc>
              <a:spcBef>
                <a:spcPts val="300"/>
              </a:spcBef>
            </a:pPr>
            <a:r>
              <a:rPr sz="1100" dirty="0">
                <a:latin typeface="LM Roman 10"/>
                <a:cs typeface="LM Roman 10"/>
              </a:rPr>
              <a:t>“Oh!</a:t>
            </a:r>
            <a:r>
              <a:rPr sz="1100" spc="16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Maybe the</a:t>
            </a:r>
            <a:r>
              <a:rPr sz="1100" spc="-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course was just</a:t>
            </a:r>
            <a:r>
              <a:rPr sz="1100" spc="-5" dirty="0">
                <a:latin typeface="LM Roman 10"/>
                <a:cs typeface="LM Roman 10"/>
              </a:rPr>
              <a:t> </a:t>
            </a:r>
            <a:r>
              <a:rPr sz="1100" spc="-25" dirty="0">
                <a:latin typeface="LM Roman 10"/>
                <a:cs typeface="LM Roman 10"/>
              </a:rPr>
              <a:t>too </a:t>
            </a:r>
            <a:r>
              <a:rPr sz="1100" dirty="0">
                <a:latin typeface="LM Roman 10"/>
                <a:cs typeface="LM Roman 10"/>
              </a:rPr>
              <a:t>difficult</a:t>
            </a:r>
            <a:r>
              <a:rPr sz="1100" spc="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and</a:t>
            </a:r>
            <a:r>
              <a:rPr sz="1100" spc="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the</a:t>
            </a:r>
            <a:r>
              <a:rPr sz="1100" spc="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student</a:t>
            </a:r>
            <a:r>
              <a:rPr sz="1100" spc="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might</a:t>
            </a:r>
            <a:r>
              <a:rPr sz="1100" spc="25" dirty="0">
                <a:latin typeface="LM Roman 10"/>
                <a:cs typeface="LM Roman 10"/>
              </a:rPr>
              <a:t> </a:t>
            </a:r>
            <a:r>
              <a:rPr sz="1100" spc="-20" dirty="0">
                <a:latin typeface="LM Roman 10"/>
                <a:cs typeface="LM Roman 10"/>
              </a:rPr>
              <a:t>have </a:t>
            </a:r>
            <a:r>
              <a:rPr sz="1100" spc="-10" dirty="0">
                <a:latin typeface="LM Roman 10"/>
                <a:cs typeface="LM Roman 10"/>
              </a:rPr>
              <a:t>received</a:t>
            </a:r>
            <a:r>
              <a:rPr sz="1100" spc="-7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</a:t>
            </a:r>
            <a:r>
              <a:rPr sz="1100" spc="-65" dirty="0">
                <a:latin typeface="LM Roman 10"/>
                <a:cs typeface="LM Roman 10"/>
              </a:rPr>
              <a:t> </a:t>
            </a:r>
            <a:r>
              <a:rPr sz="1100" spc="-20" dirty="0">
                <a:latin typeface="LM Roman 10"/>
                <a:cs typeface="LM Roman 10"/>
              </a:rPr>
              <a:t>bad</a:t>
            </a:r>
            <a:r>
              <a:rPr sz="1100" spc="-6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grade</a:t>
            </a:r>
            <a:r>
              <a:rPr sz="1100" spc="-6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despite</a:t>
            </a:r>
            <a:r>
              <a:rPr sz="1100" spc="-6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being</a:t>
            </a:r>
            <a:r>
              <a:rPr sz="1100" spc="-65" dirty="0">
                <a:latin typeface="LM Roman 10"/>
                <a:cs typeface="LM Roman 10"/>
              </a:rPr>
              <a:t> </a:t>
            </a:r>
            <a:r>
              <a:rPr sz="1100" spc="-25" dirty="0">
                <a:latin typeface="LM Roman 10"/>
                <a:cs typeface="LM Roman 10"/>
              </a:rPr>
              <a:t>in- </a:t>
            </a:r>
            <a:r>
              <a:rPr sz="1100" spc="-10" dirty="0">
                <a:latin typeface="LM Roman 10"/>
                <a:cs typeface="LM Roman 10"/>
              </a:rPr>
              <a:t>telligent!”</a:t>
            </a:r>
            <a:endParaRPr sz="1100">
              <a:latin typeface="LM Roman 10"/>
              <a:cs typeface="LM Roman 10"/>
            </a:endParaRPr>
          </a:p>
          <a:p>
            <a:pPr marL="289560" marR="5715" algn="just">
              <a:lnSpc>
                <a:spcPct val="102600"/>
              </a:lnSpc>
              <a:spcBef>
                <a:spcPts val="300"/>
              </a:spcBef>
            </a:pPr>
            <a:r>
              <a:rPr sz="1100" dirty="0">
                <a:latin typeface="LM Roman 10"/>
                <a:cs typeface="LM Roman 10"/>
              </a:rPr>
              <a:t>The</a:t>
            </a:r>
            <a:r>
              <a:rPr sz="1100" spc="4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explaining</a:t>
            </a:r>
            <a:r>
              <a:rPr sz="1100" spc="4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away</a:t>
            </a:r>
            <a:r>
              <a:rPr sz="1100" spc="4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effect</a:t>
            </a:r>
            <a:r>
              <a:rPr sz="1100" spc="4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could</a:t>
            </a:r>
            <a:r>
              <a:rPr sz="1100" spc="45" dirty="0">
                <a:latin typeface="LM Roman 10"/>
                <a:cs typeface="LM Roman 10"/>
              </a:rPr>
              <a:t> </a:t>
            </a:r>
            <a:r>
              <a:rPr sz="1100" spc="-25" dirty="0">
                <a:latin typeface="LM Roman 10"/>
                <a:cs typeface="LM Roman 10"/>
              </a:rPr>
              <a:t>be </a:t>
            </a:r>
            <a:r>
              <a:rPr sz="1100" dirty="0">
                <a:latin typeface="LM Roman 10"/>
                <a:cs typeface="LM Roman 10"/>
              </a:rPr>
              <a:t>even</a:t>
            </a:r>
            <a:r>
              <a:rPr sz="1100" spc="-4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more</a:t>
            </a:r>
            <a:r>
              <a:rPr sz="1100" spc="-4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dramatic</a:t>
            </a:r>
            <a:endParaRPr sz="1100">
              <a:latin typeface="LM Roman 10"/>
              <a:cs typeface="LM Roman 10"/>
            </a:endParaRPr>
          </a:p>
          <a:p>
            <a:pPr marL="289560" marR="5080" algn="just">
              <a:lnSpc>
                <a:spcPct val="102600"/>
              </a:lnSpc>
              <a:spcBef>
                <a:spcPts val="300"/>
              </a:spcBef>
            </a:pPr>
            <a:r>
              <a:rPr sz="1100" dirty="0">
                <a:latin typeface="LM Roman 10"/>
                <a:cs typeface="LM Roman 10"/>
              </a:rPr>
              <a:t>Let</a:t>
            </a:r>
            <a:r>
              <a:rPr sz="1100" spc="21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us</a:t>
            </a:r>
            <a:r>
              <a:rPr sz="1100" spc="21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consider</a:t>
            </a:r>
            <a:r>
              <a:rPr sz="1100" spc="21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the</a:t>
            </a:r>
            <a:r>
              <a:rPr sz="1100" spc="21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case</a:t>
            </a:r>
            <a:r>
              <a:rPr sz="1100" spc="21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when</a:t>
            </a:r>
            <a:r>
              <a:rPr sz="1100" spc="210" dirty="0">
                <a:latin typeface="LM Roman 10"/>
                <a:cs typeface="LM Roman 10"/>
              </a:rPr>
              <a:t> </a:t>
            </a:r>
            <a:r>
              <a:rPr sz="1100" spc="-25" dirty="0">
                <a:latin typeface="LM Roman 10"/>
                <a:cs typeface="LM Roman 10"/>
              </a:rPr>
              <a:t>the </a:t>
            </a:r>
            <a:r>
              <a:rPr sz="1100" dirty="0">
                <a:latin typeface="LM Roman 10"/>
                <a:cs typeface="LM Roman 10"/>
              </a:rPr>
              <a:t>grade</a:t>
            </a:r>
            <a:r>
              <a:rPr sz="1100" spc="-5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was</a:t>
            </a:r>
            <a:r>
              <a:rPr sz="1100" spc="-50" dirty="0">
                <a:latin typeface="LM Roman 10"/>
                <a:cs typeface="LM Roman 10"/>
              </a:rPr>
              <a:t> </a:t>
            </a:r>
            <a:r>
              <a:rPr sz="1100" i="1" spc="50" dirty="0">
                <a:latin typeface="Georgia"/>
                <a:cs typeface="Georgia"/>
              </a:rPr>
              <a:t>B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0" y="3121507"/>
            <a:ext cx="5760085" cy="118745"/>
            <a:chOff x="0" y="3121507"/>
            <a:chExt cx="5760085" cy="118745"/>
          </a:xfrm>
        </p:grpSpPr>
        <p:sp>
          <p:nvSpPr>
            <p:cNvPr id="39" name="object 39"/>
            <p:cNvSpPr/>
            <p:nvPr/>
          </p:nvSpPr>
          <p:spPr>
            <a:xfrm>
              <a:off x="0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880004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10" dirty="0"/>
              <a:t>37</a:t>
            </a:fld>
            <a:r>
              <a:rPr spc="-10" dirty="0"/>
              <a:t>/86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Mitesh</a:t>
            </a:r>
            <a:r>
              <a:rPr spc="-10" dirty="0"/>
              <a:t> </a:t>
            </a:r>
            <a:r>
              <a:rPr dirty="0"/>
              <a:t>M.</a:t>
            </a:r>
            <a:r>
              <a:rPr spc="-10" dirty="0"/>
              <a:t> Khapra</a:t>
            </a:r>
          </a:p>
        </p:txBody>
      </p:sp>
      <p:sp>
        <p:nvSpPr>
          <p:cNvPr id="43" name="object 4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CS7015</a:t>
            </a:r>
            <a:r>
              <a:rPr spc="-10" dirty="0"/>
              <a:t> </a:t>
            </a:r>
            <a:r>
              <a:rPr dirty="0"/>
              <a:t>(Deep</a:t>
            </a:r>
            <a:r>
              <a:rPr spc="-5" dirty="0"/>
              <a:t> </a:t>
            </a:r>
            <a:r>
              <a:rPr dirty="0"/>
              <a:t>Learning)</a:t>
            </a:r>
            <a:r>
              <a:rPr spc="-5" dirty="0"/>
              <a:t> </a:t>
            </a:r>
            <a:r>
              <a:rPr dirty="0"/>
              <a:t>:</a:t>
            </a:r>
            <a:r>
              <a:rPr spc="75" dirty="0"/>
              <a:t> </a:t>
            </a:r>
            <a:r>
              <a:rPr dirty="0"/>
              <a:t>Lecture</a:t>
            </a:r>
            <a:r>
              <a:rPr spc="-5" dirty="0"/>
              <a:t> </a:t>
            </a:r>
            <a:r>
              <a:rPr spc="-2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4181" y="166011"/>
            <a:ext cx="1212215" cy="699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34000"/>
              </a:lnSpc>
              <a:spcBef>
                <a:spcPts val="100"/>
              </a:spcBef>
            </a:pPr>
            <a:r>
              <a:rPr b="0" i="1" dirty="0">
                <a:latin typeface="Georgia"/>
                <a:cs typeface="Georgia"/>
              </a:rPr>
              <a:t>P</a:t>
            </a:r>
            <a:r>
              <a:rPr b="0" i="1" spc="-114" dirty="0">
                <a:latin typeface="Georgia"/>
                <a:cs typeface="Georgia"/>
              </a:rPr>
              <a:t> </a:t>
            </a:r>
            <a:r>
              <a:rPr b="0" spc="-10" dirty="0">
                <a:latin typeface="LM Roman 10"/>
                <a:cs typeface="LM Roman 10"/>
              </a:rPr>
              <a:t>(</a:t>
            </a:r>
            <a:r>
              <a:rPr b="0" i="1" spc="-10" dirty="0">
                <a:latin typeface="Georgia"/>
                <a:cs typeface="Georgia"/>
              </a:rPr>
              <a:t>d</a:t>
            </a:r>
            <a:r>
              <a:rPr sz="1200" b="0" spc="-15" baseline="31250" dirty="0">
                <a:latin typeface="LM Roman 8"/>
                <a:cs typeface="LM Roman 8"/>
              </a:rPr>
              <a:t>1</a:t>
            </a:r>
            <a:r>
              <a:rPr sz="1100" b="0" spc="-10" dirty="0">
                <a:latin typeface="LM Roman 10"/>
                <a:cs typeface="LM Roman 10"/>
              </a:rPr>
              <a:t>)</a:t>
            </a:r>
            <a:r>
              <a:rPr sz="1100" b="0" spc="-60" dirty="0">
                <a:latin typeface="LM Roman 10"/>
                <a:cs typeface="LM Roman 10"/>
              </a:rPr>
              <a:t> </a:t>
            </a:r>
            <a:r>
              <a:rPr sz="1100" b="0" dirty="0">
                <a:latin typeface="LM Roman 10"/>
                <a:cs typeface="LM Roman 10"/>
              </a:rPr>
              <a:t>=</a:t>
            </a:r>
            <a:r>
              <a:rPr sz="1100" b="0" spc="-60" dirty="0">
                <a:latin typeface="LM Roman 10"/>
                <a:cs typeface="LM Roman 10"/>
              </a:rPr>
              <a:t> </a:t>
            </a:r>
            <a:r>
              <a:rPr sz="1100" b="0" spc="-20" dirty="0">
                <a:latin typeface="LM Roman 10"/>
                <a:cs typeface="LM Roman 10"/>
              </a:rPr>
              <a:t>0</a:t>
            </a:r>
            <a:r>
              <a:rPr sz="1100" b="0" i="1" spc="-20" dirty="0">
                <a:latin typeface="Georgia"/>
                <a:cs typeface="Georgia"/>
              </a:rPr>
              <a:t>.</a:t>
            </a:r>
            <a:r>
              <a:rPr sz="1100" b="0" spc="-20" dirty="0">
                <a:latin typeface="LM Roman 10"/>
                <a:cs typeface="LM Roman 10"/>
              </a:rPr>
              <a:t>40</a:t>
            </a:r>
            <a:r>
              <a:rPr sz="1100" b="0" spc="500" dirty="0">
                <a:latin typeface="LM Roman 10"/>
                <a:cs typeface="LM Roman 10"/>
              </a:rPr>
              <a:t>   </a:t>
            </a:r>
            <a:r>
              <a:rPr sz="1100" b="0" i="1" dirty="0">
                <a:latin typeface="Georgia"/>
                <a:cs typeface="Georgia"/>
              </a:rPr>
              <a:t>P</a:t>
            </a:r>
            <a:r>
              <a:rPr sz="1100" b="0" i="1" spc="-105" dirty="0">
                <a:latin typeface="Georgia"/>
                <a:cs typeface="Georgia"/>
              </a:rPr>
              <a:t> </a:t>
            </a:r>
            <a:r>
              <a:rPr sz="1100" b="0" spc="-20" dirty="0">
                <a:latin typeface="LM Roman 10"/>
                <a:cs typeface="LM Roman 10"/>
              </a:rPr>
              <a:t>(</a:t>
            </a:r>
            <a:r>
              <a:rPr sz="1100" b="0" i="1" spc="-20" dirty="0">
                <a:latin typeface="Georgia"/>
                <a:cs typeface="Georgia"/>
              </a:rPr>
              <a:t>d</a:t>
            </a:r>
            <a:r>
              <a:rPr sz="1200" b="0" spc="-30" baseline="31250" dirty="0">
                <a:latin typeface="LM Roman 8"/>
                <a:cs typeface="LM Roman 8"/>
              </a:rPr>
              <a:t>1</a:t>
            </a:r>
            <a:r>
              <a:rPr sz="1100" b="0" i="1" spc="-20" dirty="0">
                <a:latin typeface="DejaVu Sans Condensed"/>
                <a:cs typeface="DejaVu Sans Condensed"/>
              </a:rPr>
              <a:t>|</a:t>
            </a:r>
            <a:r>
              <a:rPr sz="1100" b="0" i="1" spc="-20" dirty="0">
                <a:latin typeface="Georgia"/>
                <a:cs typeface="Georgia"/>
              </a:rPr>
              <a:t>g</a:t>
            </a:r>
            <a:r>
              <a:rPr sz="1200" b="0" spc="-30" baseline="31250" dirty="0">
                <a:latin typeface="LM Roman 8"/>
                <a:cs typeface="LM Roman 8"/>
              </a:rPr>
              <a:t>3</a:t>
            </a:r>
            <a:r>
              <a:rPr sz="1100" b="0" spc="-20" dirty="0">
                <a:latin typeface="LM Roman 10"/>
                <a:cs typeface="LM Roman 10"/>
              </a:rPr>
              <a:t>)</a:t>
            </a:r>
            <a:r>
              <a:rPr sz="1100" b="0" spc="-45" dirty="0">
                <a:latin typeface="LM Roman 10"/>
                <a:cs typeface="LM Roman 10"/>
              </a:rPr>
              <a:t> </a:t>
            </a:r>
            <a:r>
              <a:rPr sz="1100" b="0" dirty="0">
                <a:latin typeface="LM Roman 10"/>
                <a:cs typeface="LM Roman 10"/>
              </a:rPr>
              <a:t>=</a:t>
            </a:r>
            <a:r>
              <a:rPr sz="1100" b="0" spc="-45" dirty="0">
                <a:latin typeface="LM Roman 10"/>
                <a:cs typeface="LM Roman 10"/>
              </a:rPr>
              <a:t> </a:t>
            </a:r>
            <a:r>
              <a:rPr sz="1100" b="0" spc="-10" dirty="0">
                <a:latin typeface="LM Roman 10"/>
                <a:cs typeface="LM Roman 10"/>
              </a:rPr>
              <a:t>0</a:t>
            </a:r>
            <a:r>
              <a:rPr sz="1100" b="0" i="1" spc="-10" dirty="0">
                <a:latin typeface="Georgia"/>
                <a:cs typeface="Georgia"/>
              </a:rPr>
              <a:t>.</a:t>
            </a:r>
            <a:r>
              <a:rPr sz="1100" b="0" spc="-10" dirty="0">
                <a:latin typeface="LM Roman 10"/>
                <a:cs typeface="LM Roman 10"/>
              </a:rPr>
              <a:t>629</a:t>
            </a:r>
            <a:r>
              <a:rPr sz="1100" b="0" spc="500" dirty="0">
                <a:latin typeface="LM Roman 10"/>
                <a:cs typeface="LM Roman 10"/>
              </a:rPr>
              <a:t> </a:t>
            </a:r>
            <a:r>
              <a:rPr sz="1100" b="0" i="1" dirty="0">
                <a:latin typeface="Georgia"/>
                <a:cs typeface="Georgia"/>
              </a:rPr>
              <a:t>P</a:t>
            </a:r>
            <a:r>
              <a:rPr sz="1100" b="0" i="1" spc="-114" dirty="0">
                <a:latin typeface="Georgia"/>
                <a:cs typeface="Georgia"/>
              </a:rPr>
              <a:t> </a:t>
            </a:r>
            <a:r>
              <a:rPr sz="1100" b="0" dirty="0">
                <a:latin typeface="LM Roman 10"/>
                <a:cs typeface="LM Roman 10"/>
              </a:rPr>
              <a:t>(</a:t>
            </a:r>
            <a:r>
              <a:rPr sz="1100" b="0" i="1" dirty="0">
                <a:latin typeface="Georgia"/>
                <a:cs typeface="Georgia"/>
              </a:rPr>
              <a:t>d</a:t>
            </a:r>
            <a:r>
              <a:rPr sz="1200" b="0" baseline="31250" dirty="0">
                <a:latin typeface="LM Roman 8"/>
                <a:cs typeface="LM Roman 8"/>
              </a:rPr>
              <a:t>1</a:t>
            </a:r>
            <a:r>
              <a:rPr sz="1100" b="0" i="1" dirty="0">
                <a:latin typeface="DejaVu Sans Condensed"/>
                <a:cs typeface="DejaVu Sans Condensed"/>
              </a:rPr>
              <a:t>|</a:t>
            </a:r>
            <a:r>
              <a:rPr sz="1100" b="0" i="1" dirty="0">
                <a:latin typeface="Georgia"/>
                <a:cs typeface="Georgia"/>
              </a:rPr>
              <a:t>s</a:t>
            </a:r>
            <a:r>
              <a:rPr sz="1200" b="0" baseline="31250" dirty="0">
                <a:latin typeface="LM Roman 8"/>
                <a:cs typeface="LM Roman 8"/>
              </a:rPr>
              <a:t>1</a:t>
            </a:r>
            <a:r>
              <a:rPr sz="1100" b="0" i="1" dirty="0">
                <a:latin typeface="Georgia"/>
                <a:cs typeface="Georgia"/>
              </a:rPr>
              <a:t>,</a:t>
            </a:r>
            <a:r>
              <a:rPr sz="1100" b="0" i="1" spc="-80" dirty="0">
                <a:latin typeface="Georgia"/>
                <a:cs typeface="Georgia"/>
              </a:rPr>
              <a:t> </a:t>
            </a:r>
            <a:r>
              <a:rPr sz="1100" b="0" i="1" spc="-10" dirty="0">
                <a:latin typeface="Georgia"/>
                <a:cs typeface="Georgia"/>
              </a:rPr>
              <a:t>g</a:t>
            </a:r>
            <a:r>
              <a:rPr sz="1200" b="0" spc="-15" baseline="31250" dirty="0">
                <a:latin typeface="LM Roman 8"/>
                <a:cs typeface="LM Roman 8"/>
              </a:rPr>
              <a:t>3</a:t>
            </a:r>
            <a:r>
              <a:rPr sz="1100" b="0" spc="-10" dirty="0">
                <a:latin typeface="LM Roman 10"/>
                <a:cs typeface="LM Roman 10"/>
              </a:rPr>
              <a:t>)</a:t>
            </a:r>
            <a:r>
              <a:rPr sz="1100" b="0" spc="-60" dirty="0">
                <a:latin typeface="LM Roman 10"/>
                <a:cs typeface="LM Roman 10"/>
              </a:rPr>
              <a:t> </a:t>
            </a:r>
            <a:r>
              <a:rPr sz="1100" b="0" dirty="0">
                <a:latin typeface="LM Roman 10"/>
                <a:cs typeface="LM Roman 10"/>
              </a:rPr>
              <a:t>=</a:t>
            </a:r>
            <a:r>
              <a:rPr sz="1100" b="0" spc="-60" dirty="0">
                <a:latin typeface="LM Roman 10"/>
                <a:cs typeface="LM Roman 10"/>
              </a:rPr>
              <a:t> </a:t>
            </a:r>
            <a:r>
              <a:rPr sz="1100" b="0" spc="-20" dirty="0">
                <a:latin typeface="LM Roman 10"/>
                <a:cs typeface="LM Roman 10"/>
              </a:rPr>
              <a:t>0</a:t>
            </a:r>
            <a:r>
              <a:rPr sz="1100" b="0" i="1" spc="-20" dirty="0">
                <a:latin typeface="Georgia"/>
                <a:cs typeface="Georgia"/>
              </a:rPr>
              <a:t>.</a:t>
            </a:r>
            <a:r>
              <a:rPr sz="1100" b="0" spc="-20" dirty="0">
                <a:latin typeface="LM Roman 10"/>
                <a:cs typeface="LM Roman 10"/>
              </a:rPr>
              <a:t>76</a:t>
            </a:r>
            <a:endParaRPr sz="1100">
              <a:latin typeface="LM Roman 10"/>
              <a:cs typeface="LM Roman 1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98808" y="1059413"/>
            <a:ext cx="291465" cy="291465"/>
            <a:chOff x="998808" y="1059413"/>
            <a:chExt cx="291465" cy="291465"/>
          </a:xfrm>
        </p:grpSpPr>
        <p:sp>
          <p:nvSpPr>
            <p:cNvPr id="4" name="object 4"/>
            <p:cNvSpPr/>
            <p:nvPr/>
          </p:nvSpPr>
          <p:spPr>
            <a:xfrm>
              <a:off x="1003888" y="1064493"/>
              <a:ext cx="281305" cy="281305"/>
            </a:xfrm>
            <a:custGeom>
              <a:avLst/>
              <a:gdLst/>
              <a:ahLst/>
              <a:cxnLst/>
              <a:rect l="l" t="t" r="r" b="b"/>
              <a:pathLst>
                <a:path w="281305" h="281305">
                  <a:moveTo>
                    <a:pt x="140602" y="0"/>
                  </a:moveTo>
                  <a:lnTo>
                    <a:pt x="96161" y="7168"/>
                  </a:lnTo>
                  <a:lnTo>
                    <a:pt x="57564" y="27128"/>
                  </a:lnTo>
                  <a:lnTo>
                    <a:pt x="27127" y="57564"/>
                  </a:lnTo>
                  <a:lnTo>
                    <a:pt x="7167" y="96162"/>
                  </a:lnTo>
                  <a:lnTo>
                    <a:pt x="0" y="140604"/>
                  </a:lnTo>
                  <a:lnTo>
                    <a:pt x="7167" y="185046"/>
                  </a:lnTo>
                  <a:lnTo>
                    <a:pt x="27127" y="223643"/>
                  </a:lnTo>
                  <a:lnTo>
                    <a:pt x="57564" y="254079"/>
                  </a:lnTo>
                  <a:lnTo>
                    <a:pt x="96161" y="274039"/>
                  </a:lnTo>
                  <a:lnTo>
                    <a:pt x="140602" y="281207"/>
                  </a:lnTo>
                  <a:lnTo>
                    <a:pt x="185045" y="274039"/>
                  </a:lnTo>
                  <a:lnTo>
                    <a:pt x="223642" y="254079"/>
                  </a:lnTo>
                  <a:lnTo>
                    <a:pt x="254078" y="223643"/>
                  </a:lnTo>
                  <a:lnTo>
                    <a:pt x="274039" y="185046"/>
                  </a:lnTo>
                  <a:lnTo>
                    <a:pt x="281207" y="140604"/>
                  </a:lnTo>
                  <a:lnTo>
                    <a:pt x="274039" y="96162"/>
                  </a:lnTo>
                  <a:lnTo>
                    <a:pt x="254078" y="57564"/>
                  </a:lnTo>
                  <a:lnTo>
                    <a:pt x="223642" y="27128"/>
                  </a:lnTo>
                  <a:lnTo>
                    <a:pt x="185045" y="7168"/>
                  </a:lnTo>
                  <a:lnTo>
                    <a:pt x="140602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03888" y="1064493"/>
              <a:ext cx="281305" cy="281305"/>
            </a:xfrm>
            <a:custGeom>
              <a:avLst/>
              <a:gdLst/>
              <a:ahLst/>
              <a:cxnLst/>
              <a:rect l="l" t="t" r="r" b="b"/>
              <a:pathLst>
                <a:path w="281305" h="281305">
                  <a:moveTo>
                    <a:pt x="281207" y="140604"/>
                  </a:moveTo>
                  <a:lnTo>
                    <a:pt x="274039" y="96162"/>
                  </a:lnTo>
                  <a:lnTo>
                    <a:pt x="254078" y="57564"/>
                  </a:lnTo>
                  <a:lnTo>
                    <a:pt x="223642" y="27128"/>
                  </a:lnTo>
                  <a:lnTo>
                    <a:pt x="185045" y="7168"/>
                  </a:lnTo>
                  <a:lnTo>
                    <a:pt x="140602" y="0"/>
                  </a:lnTo>
                  <a:lnTo>
                    <a:pt x="96161" y="7168"/>
                  </a:lnTo>
                  <a:lnTo>
                    <a:pt x="57564" y="27128"/>
                  </a:lnTo>
                  <a:lnTo>
                    <a:pt x="27127" y="57564"/>
                  </a:lnTo>
                  <a:lnTo>
                    <a:pt x="7167" y="96162"/>
                  </a:lnTo>
                  <a:lnTo>
                    <a:pt x="0" y="140604"/>
                  </a:lnTo>
                  <a:lnTo>
                    <a:pt x="7167" y="185046"/>
                  </a:lnTo>
                  <a:lnTo>
                    <a:pt x="27127" y="223643"/>
                  </a:lnTo>
                  <a:lnTo>
                    <a:pt x="57564" y="254079"/>
                  </a:lnTo>
                  <a:lnTo>
                    <a:pt x="96161" y="274039"/>
                  </a:lnTo>
                  <a:lnTo>
                    <a:pt x="140602" y="281207"/>
                  </a:lnTo>
                  <a:lnTo>
                    <a:pt x="185045" y="274039"/>
                  </a:lnTo>
                  <a:lnTo>
                    <a:pt x="223642" y="254079"/>
                  </a:lnTo>
                  <a:lnTo>
                    <a:pt x="254078" y="223643"/>
                  </a:lnTo>
                  <a:lnTo>
                    <a:pt x="274039" y="185046"/>
                  </a:lnTo>
                  <a:lnTo>
                    <a:pt x="281207" y="140604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72502" y="1101202"/>
            <a:ext cx="1403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20" dirty="0">
                <a:latin typeface="Georgia"/>
                <a:cs typeface="Georgia"/>
              </a:rPr>
              <a:t>D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2403" y="907331"/>
            <a:ext cx="4044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latin typeface="LM Roman 6"/>
                <a:cs typeface="LM Roman 6"/>
              </a:rPr>
              <a:t>Difficulty</a:t>
            </a:r>
            <a:endParaRPr sz="600">
              <a:latin typeface="LM Roman 6"/>
              <a:cs typeface="LM Roman 6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555381" y="1075980"/>
            <a:ext cx="258445" cy="258445"/>
            <a:chOff x="1555381" y="1075980"/>
            <a:chExt cx="258445" cy="25844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0461" y="1081060"/>
              <a:ext cx="248069" cy="24807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560461" y="1081060"/>
              <a:ext cx="248285" cy="248285"/>
            </a:xfrm>
            <a:custGeom>
              <a:avLst/>
              <a:gdLst/>
              <a:ahLst/>
              <a:cxnLst/>
              <a:rect l="l" t="t" r="r" b="b"/>
              <a:pathLst>
                <a:path w="248285" h="248284">
                  <a:moveTo>
                    <a:pt x="248069" y="124037"/>
                  </a:moveTo>
                  <a:lnTo>
                    <a:pt x="238323" y="75755"/>
                  </a:lnTo>
                  <a:lnTo>
                    <a:pt x="211743" y="36329"/>
                  </a:lnTo>
                  <a:lnTo>
                    <a:pt x="172320" y="9747"/>
                  </a:lnTo>
                  <a:lnTo>
                    <a:pt x="124040" y="0"/>
                  </a:lnTo>
                  <a:lnTo>
                    <a:pt x="75759" y="9747"/>
                  </a:lnTo>
                  <a:lnTo>
                    <a:pt x="36331" y="36329"/>
                  </a:lnTo>
                  <a:lnTo>
                    <a:pt x="9748" y="75755"/>
                  </a:lnTo>
                  <a:lnTo>
                    <a:pt x="0" y="124037"/>
                  </a:lnTo>
                  <a:lnTo>
                    <a:pt x="9748" y="172318"/>
                  </a:lnTo>
                  <a:lnTo>
                    <a:pt x="36331" y="211745"/>
                  </a:lnTo>
                  <a:lnTo>
                    <a:pt x="75759" y="238326"/>
                  </a:lnTo>
                  <a:lnTo>
                    <a:pt x="124040" y="248074"/>
                  </a:lnTo>
                  <a:lnTo>
                    <a:pt x="172320" y="238326"/>
                  </a:lnTo>
                  <a:lnTo>
                    <a:pt x="211743" y="211745"/>
                  </a:lnTo>
                  <a:lnTo>
                    <a:pt x="238323" y="172318"/>
                  </a:lnTo>
                  <a:lnTo>
                    <a:pt x="248069" y="124037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635886" y="1101202"/>
            <a:ext cx="863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Georgia"/>
                <a:cs typeface="Georgia"/>
              </a:rPr>
              <a:t>I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40459" y="923891"/>
            <a:ext cx="48831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latin typeface="LM Roman 6"/>
                <a:cs typeface="LM Roman 6"/>
              </a:rPr>
              <a:t>Intelligence</a:t>
            </a:r>
            <a:endParaRPr sz="600">
              <a:latin typeface="LM Roman 6"/>
              <a:cs typeface="LM Roman 6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273094" y="1468702"/>
            <a:ext cx="283210" cy="283210"/>
            <a:chOff x="1273094" y="1468702"/>
            <a:chExt cx="283210" cy="283210"/>
          </a:xfrm>
        </p:grpSpPr>
        <p:sp>
          <p:nvSpPr>
            <p:cNvPr id="14" name="object 14"/>
            <p:cNvSpPr/>
            <p:nvPr/>
          </p:nvSpPr>
          <p:spPr>
            <a:xfrm>
              <a:off x="1278174" y="1473782"/>
              <a:ext cx="273050" cy="273050"/>
            </a:xfrm>
            <a:custGeom>
              <a:avLst/>
              <a:gdLst/>
              <a:ahLst/>
              <a:cxnLst/>
              <a:rect l="l" t="t" r="r" b="b"/>
              <a:pathLst>
                <a:path w="273050" h="273050">
                  <a:moveTo>
                    <a:pt x="136325" y="0"/>
                  </a:moveTo>
                  <a:lnTo>
                    <a:pt x="93233" y="6949"/>
                  </a:lnTo>
                  <a:lnTo>
                    <a:pt x="55810" y="26301"/>
                  </a:lnTo>
                  <a:lnTo>
                    <a:pt x="26300" y="55811"/>
                  </a:lnTo>
                  <a:lnTo>
                    <a:pt x="6949" y="93232"/>
                  </a:lnTo>
                  <a:lnTo>
                    <a:pt x="0" y="136320"/>
                  </a:lnTo>
                  <a:lnTo>
                    <a:pt x="6949" y="179407"/>
                  </a:lnTo>
                  <a:lnTo>
                    <a:pt x="26300" y="216828"/>
                  </a:lnTo>
                  <a:lnTo>
                    <a:pt x="55810" y="246338"/>
                  </a:lnTo>
                  <a:lnTo>
                    <a:pt x="93233" y="265690"/>
                  </a:lnTo>
                  <a:lnTo>
                    <a:pt x="136325" y="272639"/>
                  </a:lnTo>
                  <a:lnTo>
                    <a:pt x="179411" y="265690"/>
                  </a:lnTo>
                  <a:lnTo>
                    <a:pt x="216829" y="246338"/>
                  </a:lnTo>
                  <a:lnTo>
                    <a:pt x="246336" y="216828"/>
                  </a:lnTo>
                  <a:lnTo>
                    <a:pt x="265685" y="179407"/>
                  </a:lnTo>
                  <a:lnTo>
                    <a:pt x="272634" y="136320"/>
                  </a:lnTo>
                  <a:lnTo>
                    <a:pt x="265685" y="93232"/>
                  </a:lnTo>
                  <a:lnTo>
                    <a:pt x="246336" y="55811"/>
                  </a:lnTo>
                  <a:lnTo>
                    <a:pt x="216829" y="26301"/>
                  </a:lnTo>
                  <a:lnTo>
                    <a:pt x="179411" y="6949"/>
                  </a:lnTo>
                  <a:lnTo>
                    <a:pt x="136325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78174" y="1473782"/>
              <a:ext cx="273050" cy="273050"/>
            </a:xfrm>
            <a:custGeom>
              <a:avLst/>
              <a:gdLst/>
              <a:ahLst/>
              <a:cxnLst/>
              <a:rect l="l" t="t" r="r" b="b"/>
              <a:pathLst>
                <a:path w="273050" h="273050">
                  <a:moveTo>
                    <a:pt x="272634" y="136320"/>
                  </a:moveTo>
                  <a:lnTo>
                    <a:pt x="265685" y="93232"/>
                  </a:lnTo>
                  <a:lnTo>
                    <a:pt x="246336" y="55811"/>
                  </a:lnTo>
                  <a:lnTo>
                    <a:pt x="216829" y="26301"/>
                  </a:lnTo>
                  <a:lnTo>
                    <a:pt x="179411" y="6949"/>
                  </a:lnTo>
                  <a:lnTo>
                    <a:pt x="136325" y="0"/>
                  </a:lnTo>
                  <a:lnTo>
                    <a:pt x="93233" y="6949"/>
                  </a:lnTo>
                  <a:lnTo>
                    <a:pt x="55810" y="26301"/>
                  </a:lnTo>
                  <a:lnTo>
                    <a:pt x="26300" y="55811"/>
                  </a:lnTo>
                  <a:lnTo>
                    <a:pt x="6949" y="93232"/>
                  </a:lnTo>
                  <a:lnTo>
                    <a:pt x="0" y="136320"/>
                  </a:lnTo>
                  <a:lnTo>
                    <a:pt x="6949" y="179407"/>
                  </a:lnTo>
                  <a:lnTo>
                    <a:pt x="26300" y="216828"/>
                  </a:lnTo>
                  <a:lnTo>
                    <a:pt x="55810" y="246338"/>
                  </a:lnTo>
                  <a:lnTo>
                    <a:pt x="93233" y="265690"/>
                  </a:lnTo>
                  <a:lnTo>
                    <a:pt x="136325" y="272639"/>
                  </a:lnTo>
                  <a:lnTo>
                    <a:pt x="179411" y="265690"/>
                  </a:lnTo>
                  <a:lnTo>
                    <a:pt x="216829" y="246338"/>
                  </a:lnTo>
                  <a:lnTo>
                    <a:pt x="246336" y="216828"/>
                  </a:lnTo>
                  <a:lnTo>
                    <a:pt x="265685" y="179407"/>
                  </a:lnTo>
                  <a:lnTo>
                    <a:pt x="272634" y="136320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347304" y="1506205"/>
            <a:ext cx="1346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5" dirty="0">
                <a:latin typeface="Georgia"/>
                <a:cs typeface="Georgia"/>
              </a:rPr>
              <a:t>G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64514" y="1547830"/>
            <a:ext cx="2730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latin typeface="LM Roman 6"/>
                <a:cs typeface="LM Roman 6"/>
              </a:rPr>
              <a:t>Grade</a:t>
            </a:r>
            <a:endParaRPr sz="600">
              <a:latin typeface="LM Roman 6"/>
              <a:cs typeface="LM Roman 6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817890" y="1473488"/>
            <a:ext cx="273685" cy="273685"/>
            <a:chOff x="1817890" y="1473488"/>
            <a:chExt cx="273685" cy="273685"/>
          </a:xfrm>
        </p:grpSpPr>
        <p:sp>
          <p:nvSpPr>
            <p:cNvPr id="19" name="object 19"/>
            <p:cNvSpPr/>
            <p:nvPr/>
          </p:nvSpPr>
          <p:spPr>
            <a:xfrm>
              <a:off x="1822970" y="1478568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131533" y="0"/>
                  </a:moveTo>
                  <a:lnTo>
                    <a:pt x="80335" y="10336"/>
                  </a:lnTo>
                  <a:lnTo>
                    <a:pt x="38525" y="38525"/>
                  </a:lnTo>
                  <a:lnTo>
                    <a:pt x="10336" y="80335"/>
                  </a:lnTo>
                  <a:lnTo>
                    <a:pt x="0" y="131535"/>
                  </a:lnTo>
                  <a:lnTo>
                    <a:pt x="10336" y="182734"/>
                  </a:lnTo>
                  <a:lnTo>
                    <a:pt x="38525" y="224544"/>
                  </a:lnTo>
                  <a:lnTo>
                    <a:pt x="80335" y="252732"/>
                  </a:lnTo>
                  <a:lnTo>
                    <a:pt x="131533" y="263069"/>
                  </a:lnTo>
                  <a:lnTo>
                    <a:pt x="182732" y="252732"/>
                  </a:lnTo>
                  <a:lnTo>
                    <a:pt x="224542" y="224544"/>
                  </a:lnTo>
                  <a:lnTo>
                    <a:pt x="252731" y="182734"/>
                  </a:lnTo>
                  <a:lnTo>
                    <a:pt x="263067" y="131535"/>
                  </a:lnTo>
                  <a:lnTo>
                    <a:pt x="252731" y="80335"/>
                  </a:lnTo>
                  <a:lnTo>
                    <a:pt x="224542" y="38525"/>
                  </a:lnTo>
                  <a:lnTo>
                    <a:pt x="182732" y="10336"/>
                  </a:lnTo>
                  <a:lnTo>
                    <a:pt x="131533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822970" y="1478568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263067" y="131535"/>
                  </a:moveTo>
                  <a:lnTo>
                    <a:pt x="252731" y="80335"/>
                  </a:lnTo>
                  <a:lnTo>
                    <a:pt x="224542" y="38525"/>
                  </a:lnTo>
                  <a:lnTo>
                    <a:pt x="182732" y="10336"/>
                  </a:lnTo>
                  <a:lnTo>
                    <a:pt x="131533" y="0"/>
                  </a:lnTo>
                  <a:lnTo>
                    <a:pt x="80335" y="10336"/>
                  </a:lnTo>
                  <a:lnTo>
                    <a:pt x="38525" y="38525"/>
                  </a:lnTo>
                  <a:lnTo>
                    <a:pt x="10336" y="80335"/>
                  </a:lnTo>
                  <a:lnTo>
                    <a:pt x="0" y="131535"/>
                  </a:lnTo>
                  <a:lnTo>
                    <a:pt x="10336" y="182734"/>
                  </a:lnTo>
                  <a:lnTo>
                    <a:pt x="38525" y="224544"/>
                  </a:lnTo>
                  <a:lnTo>
                    <a:pt x="80335" y="252732"/>
                  </a:lnTo>
                  <a:lnTo>
                    <a:pt x="131533" y="263069"/>
                  </a:lnTo>
                  <a:lnTo>
                    <a:pt x="182732" y="252732"/>
                  </a:lnTo>
                  <a:lnTo>
                    <a:pt x="224542" y="224544"/>
                  </a:lnTo>
                  <a:lnTo>
                    <a:pt x="252731" y="182734"/>
                  </a:lnTo>
                  <a:lnTo>
                    <a:pt x="263067" y="131535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852802" y="1506205"/>
            <a:ext cx="203835" cy="369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90"/>
              </a:spcBef>
            </a:pPr>
            <a:r>
              <a:rPr sz="1100" i="1" spc="5" dirty="0">
                <a:latin typeface="Georgia"/>
                <a:cs typeface="Georgia"/>
              </a:rPr>
              <a:t>S</a:t>
            </a:r>
            <a:endParaRPr sz="11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600" spc="-25" dirty="0">
                <a:latin typeface="LM Roman 6"/>
                <a:cs typeface="LM Roman 6"/>
              </a:rPr>
              <a:t>SAT</a:t>
            </a:r>
            <a:endParaRPr sz="600">
              <a:latin typeface="LM Roman 6"/>
              <a:cs typeface="LM Roman 6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277880" y="1945994"/>
            <a:ext cx="273685" cy="273685"/>
            <a:chOff x="1277880" y="1945994"/>
            <a:chExt cx="273685" cy="273685"/>
          </a:xfrm>
        </p:grpSpPr>
        <p:sp>
          <p:nvSpPr>
            <p:cNvPr id="23" name="object 23"/>
            <p:cNvSpPr/>
            <p:nvPr/>
          </p:nvSpPr>
          <p:spPr>
            <a:xfrm>
              <a:off x="1282960" y="1951074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131540" y="0"/>
                  </a:moveTo>
                  <a:lnTo>
                    <a:pt x="80335" y="10336"/>
                  </a:lnTo>
                  <a:lnTo>
                    <a:pt x="38523" y="38524"/>
                  </a:lnTo>
                  <a:lnTo>
                    <a:pt x="10335" y="80334"/>
                  </a:lnTo>
                  <a:lnTo>
                    <a:pt x="0" y="131533"/>
                  </a:lnTo>
                  <a:lnTo>
                    <a:pt x="10335" y="182734"/>
                  </a:lnTo>
                  <a:lnTo>
                    <a:pt x="38523" y="224543"/>
                  </a:lnTo>
                  <a:lnTo>
                    <a:pt x="80335" y="252732"/>
                  </a:lnTo>
                  <a:lnTo>
                    <a:pt x="131540" y="263068"/>
                  </a:lnTo>
                  <a:lnTo>
                    <a:pt x="182739" y="252732"/>
                  </a:lnTo>
                  <a:lnTo>
                    <a:pt x="224548" y="224543"/>
                  </a:lnTo>
                  <a:lnTo>
                    <a:pt x="252737" y="182734"/>
                  </a:lnTo>
                  <a:lnTo>
                    <a:pt x="263074" y="131533"/>
                  </a:lnTo>
                  <a:lnTo>
                    <a:pt x="252737" y="80334"/>
                  </a:lnTo>
                  <a:lnTo>
                    <a:pt x="224548" y="38524"/>
                  </a:lnTo>
                  <a:lnTo>
                    <a:pt x="182739" y="10336"/>
                  </a:lnTo>
                  <a:lnTo>
                    <a:pt x="131540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282960" y="1951074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263074" y="131533"/>
                  </a:moveTo>
                  <a:lnTo>
                    <a:pt x="252737" y="80334"/>
                  </a:lnTo>
                  <a:lnTo>
                    <a:pt x="224548" y="38524"/>
                  </a:lnTo>
                  <a:lnTo>
                    <a:pt x="182739" y="10336"/>
                  </a:lnTo>
                  <a:lnTo>
                    <a:pt x="131540" y="0"/>
                  </a:lnTo>
                  <a:lnTo>
                    <a:pt x="80335" y="10336"/>
                  </a:lnTo>
                  <a:lnTo>
                    <a:pt x="38523" y="38524"/>
                  </a:lnTo>
                  <a:lnTo>
                    <a:pt x="10335" y="80334"/>
                  </a:lnTo>
                  <a:lnTo>
                    <a:pt x="0" y="131533"/>
                  </a:lnTo>
                  <a:lnTo>
                    <a:pt x="10335" y="182734"/>
                  </a:lnTo>
                  <a:lnTo>
                    <a:pt x="38523" y="224543"/>
                  </a:lnTo>
                  <a:lnTo>
                    <a:pt x="80335" y="252732"/>
                  </a:lnTo>
                  <a:lnTo>
                    <a:pt x="131540" y="263068"/>
                  </a:lnTo>
                  <a:lnTo>
                    <a:pt x="182739" y="252732"/>
                  </a:lnTo>
                  <a:lnTo>
                    <a:pt x="224548" y="224543"/>
                  </a:lnTo>
                  <a:lnTo>
                    <a:pt x="252737" y="182734"/>
                  </a:lnTo>
                  <a:lnTo>
                    <a:pt x="263074" y="131533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54632" y="1978696"/>
            <a:ext cx="12001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20" dirty="0">
                <a:latin typeface="Georgia"/>
                <a:cs typeface="Georgia"/>
              </a:rPr>
              <a:t>L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66698" y="2019927"/>
            <a:ext cx="2755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latin typeface="LM Roman 6"/>
                <a:cs typeface="LM Roman 6"/>
              </a:rPr>
              <a:t>Letter</a:t>
            </a:r>
            <a:endParaRPr sz="600">
              <a:latin typeface="LM Roman 6"/>
              <a:cs typeface="LM Roman 6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216609" y="1303812"/>
            <a:ext cx="687705" cy="642620"/>
            <a:chOff x="1216609" y="1303812"/>
            <a:chExt cx="687705" cy="642620"/>
          </a:xfrm>
        </p:grpSpPr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6609" y="1317639"/>
              <a:ext cx="144871" cy="17596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67623" y="1303812"/>
              <a:ext cx="154098" cy="189787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47410" y="1303812"/>
              <a:ext cx="156756" cy="193779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414538" y="1751467"/>
              <a:ext cx="635" cy="176530"/>
            </a:xfrm>
            <a:custGeom>
              <a:avLst/>
              <a:gdLst/>
              <a:ahLst/>
              <a:cxnLst/>
              <a:rect l="l" t="t" r="r" b="b"/>
              <a:pathLst>
                <a:path w="634" h="176530">
                  <a:moveTo>
                    <a:pt x="12" y="0"/>
                  </a:moveTo>
                  <a:lnTo>
                    <a:pt x="0" y="176536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360800" y="1895156"/>
              <a:ext cx="107950" cy="41910"/>
            </a:xfrm>
            <a:custGeom>
              <a:avLst/>
              <a:gdLst/>
              <a:ahLst/>
              <a:cxnLst/>
              <a:rect l="l" t="t" r="r" b="b"/>
              <a:pathLst>
                <a:path w="107950" h="41910">
                  <a:moveTo>
                    <a:pt x="107479" y="3"/>
                  </a:moveTo>
                  <a:lnTo>
                    <a:pt x="86361" y="7352"/>
                  </a:lnTo>
                  <a:lnTo>
                    <a:pt x="70868" y="17354"/>
                  </a:lnTo>
                  <a:lnTo>
                    <a:pt x="60246" y="29142"/>
                  </a:lnTo>
                  <a:lnTo>
                    <a:pt x="53738" y="41845"/>
                  </a:lnTo>
                  <a:lnTo>
                    <a:pt x="47231" y="29141"/>
                  </a:lnTo>
                  <a:lnTo>
                    <a:pt x="36609" y="17353"/>
                  </a:lnTo>
                  <a:lnTo>
                    <a:pt x="21118" y="7350"/>
                  </a:lnTo>
                  <a:lnTo>
                    <a:pt x="0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3" name="object 3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44583" y="579234"/>
            <a:ext cx="63233" cy="63233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144583" y="1305496"/>
            <a:ext cx="63233" cy="63233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2987306" y="239938"/>
            <a:ext cx="2546350" cy="186055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434"/>
              </a:spcBef>
            </a:pPr>
            <a:r>
              <a:rPr sz="1100" b="1" dirty="0">
                <a:latin typeface="LM Roman 10"/>
                <a:cs typeface="LM Roman 10"/>
              </a:rPr>
              <a:t>Explaining</a:t>
            </a:r>
            <a:r>
              <a:rPr sz="1100" b="1" spc="-65" dirty="0">
                <a:latin typeface="LM Roman 10"/>
                <a:cs typeface="LM Roman 10"/>
              </a:rPr>
              <a:t> </a:t>
            </a:r>
            <a:r>
              <a:rPr sz="1100" b="1" spc="-20" dirty="0">
                <a:latin typeface="LM Roman 10"/>
                <a:cs typeface="LM Roman 10"/>
              </a:rPr>
              <a:t>Away</a:t>
            </a:r>
            <a:endParaRPr sz="1100">
              <a:latin typeface="LM Roman 10"/>
              <a:cs typeface="LM Roman 10"/>
            </a:endParaRPr>
          </a:p>
          <a:p>
            <a:pPr marL="289560" marR="5080" algn="just">
              <a:lnSpc>
                <a:spcPct val="102600"/>
              </a:lnSpc>
              <a:spcBef>
                <a:spcPts val="300"/>
              </a:spcBef>
            </a:pPr>
            <a:r>
              <a:rPr sz="1100" dirty="0">
                <a:latin typeface="LM Roman 10"/>
                <a:cs typeface="LM Roman 10"/>
              </a:rPr>
              <a:t>Suppose</a:t>
            </a:r>
            <a:r>
              <a:rPr sz="1100" spc="17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we</a:t>
            </a:r>
            <a:r>
              <a:rPr sz="1100" spc="17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know</a:t>
            </a:r>
            <a:r>
              <a:rPr sz="1100" spc="17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that</a:t>
            </a:r>
            <a:r>
              <a:rPr sz="1100" spc="17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the</a:t>
            </a:r>
            <a:r>
              <a:rPr sz="1100" spc="17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student </a:t>
            </a:r>
            <a:r>
              <a:rPr sz="1100" dirty="0">
                <a:latin typeface="LM Roman 10"/>
                <a:cs typeface="LM Roman 10"/>
              </a:rPr>
              <a:t>had</a:t>
            </a:r>
            <a:r>
              <a:rPr sz="1100" spc="-6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</a:t>
            </a:r>
            <a:r>
              <a:rPr sz="1100" spc="-5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high</a:t>
            </a:r>
            <a:r>
              <a:rPr sz="1100" spc="-50" dirty="0">
                <a:latin typeface="LM Roman 10"/>
                <a:cs typeface="LM Roman 10"/>
              </a:rPr>
              <a:t> </a:t>
            </a:r>
            <a:r>
              <a:rPr sz="1100" spc="-40" dirty="0">
                <a:latin typeface="LM Roman 10"/>
                <a:cs typeface="LM Roman 10"/>
              </a:rPr>
              <a:t>SAT</a:t>
            </a:r>
            <a:r>
              <a:rPr sz="1100" spc="-5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Score,</a:t>
            </a:r>
            <a:r>
              <a:rPr sz="1100" spc="-4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what</a:t>
            </a:r>
            <a:r>
              <a:rPr sz="1100" spc="-5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happens </a:t>
            </a:r>
            <a:r>
              <a:rPr sz="1100" dirty="0">
                <a:latin typeface="LM Roman 10"/>
                <a:cs typeface="LM Roman 10"/>
              </a:rPr>
              <a:t>to</a:t>
            </a:r>
            <a:r>
              <a:rPr sz="1100" spc="1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our</a:t>
            </a:r>
            <a:r>
              <a:rPr sz="1100" spc="14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belief</a:t>
            </a:r>
            <a:r>
              <a:rPr sz="1100" spc="14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about</a:t>
            </a:r>
            <a:r>
              <a:rPr sz="1100" spc="14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the</a:t>
            </a:r>
            <a:r>
              <a:rPr sz="1100" spc="1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difficulty</a:t>
            </a:r>
            <a:r>
              <a:rPr sz="1100" spc="140" dirty="0">
                <a:latin typeface="LM Roman 10"/>
                <a:cs typeface="LM Roman 10"/>
              </a:rPr>
              <a:t> </a:t>
            </a:r>
            <a:r>
              <a:rPr sz="1100" spc="-25" dirty="0">
                <a:latin typeface="LM Roman 10"/>
                <a:cs typeface="LM Roman 10"/>
              </a:rPr>
              <a:t>of </a:t>
            </a:r>
            <a:r>
              <a:rPr sz="1100" dirty="0">
                <a:latin typeface="LM Roman 10"/>
                <a:cs typeface="LM Roman 10"/>
              </a:rPr>
              <a:t>the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course?</a:t>
            </a:r>
            <a:endParaRPr sz="1100">
              <a:latin typeface="LM Roman 10"/>
              <a:cs typeface="LM Roman 10"/>
            </a:endParaRPr>
          </a:p>
          <a:p>
            <a:pPr marL="289560" marR="5080" algn="just">
              <a:lnSpc>
                <a:spcPct val="102600"/>
              </a:lnSpc>
              <a:spcBef>
                <a:spcPts val="300"/>
              </a:spcBef>
            </a:pPr>
            <a:r>
              <a:rPr sz="1100" spc="-20" dirty="0">
                <a:latin typeface="LM Roman 10"/>
                <a:cs typeface="LM Roman 10"/>
              </a:rPr>
              <a:t>Knowing</a:t>
            </a:r>
            <a:r>
              <a:rPr sz="1100" spc="-7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that</a:t>
            </a:r>
            <a:r>
              <a:rPr sz="1100" spc="-7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the</a:t>
            </a:r>
            <a:r>
              <a:rPr sz="1100" spc="-50" dirty="0">
                <a:latin typeface="LM Roman 10"/>
                <a:cs typeface="LM Roman 10"/>
              </a:rPr>
              <a:t> </a:t>
            </a:r>
            <a:r>
              <a:rPr sz="1100" spc="-65" dirty="0">
                <a:latin typeface="LM Roman 10"/>
                <a:cs typeface="LM Roman 10"/>
              </a:rPr>
              <a:t>SAT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score</a:t>
            </a:r>
            <a:r>
              <a:rPr sz="1100" spc="-55" dirty="0">
                <a:latin typeface="LM Roman 10"/>
                <a:cs typeface="LM Roman 10"/>
              </a:rPr>
              <a:t> </a:t>
            </a:r>
            <a:r>
              <a:rPr sz="1100" spc="-45" dirty="0">
                <a:latin typeface="LM Roman 10"/>
                <a:cs typeface="LM Roman 10"/>
              </a:rPr>
              <a:t>was </a:t>
            </a:r>
            <a:r>
              <a:rPr sz="1100" spc="-20" dirty="0">
                <a:latin typeface="LM Roman 10"/>
                <a:cs typeface="LM Roman 10"/>
              </a:rPr>
              <a:t>high </a:t>
            </a:r>
            <a:r>
              <a:rPr sz="1100" dirty="0">
                <a:latin typeface="LM Roman 10"/>
                <a:cs typeface="LM Roman 10"/>
              </a:rPr>
              <a:t>tells us that the</a:t>
            </a:r>
            <a:r>
              <a:rPr sz="1100" spc="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student seems </a:t>
            </a:r>
            <a:r>
              <a:rPr sz="1100" spc="-10" dirty="0">
                <a:latin typeface="LM Roman 10"/>
                <a:cs typeface="LM Roman 10"/>
              </a:rPr>
              <a:t>intel- ligent</a:t>
            </a:r>
            <a:r>
              <a:rPr sz="1100" spc="-7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and</a:t>
            </a:r>
            <a:r>
              <a:rPr sz="1100" spc="-6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perhaps</a:t>
            </a:r>
            <a:r>
              <a:rPr sz="1100" spc="-6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the</a:t>
            </a:r>
            <a:r>
              <a:rPr sz="1100" spc="-6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reason</a:t>
            </a:r>
            <a:r>
              <a:rPr sz="1100" spc="-6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why</a:t>
            </a:r>
            <a:r>
              <a:rPr sz="1100" spc="-70" dirty="0">
                <a:latin typeface="LM Roman 10"/>
                <a:cs typeface="LM Roman 10"/>
              </a:rPr>
              <a:t> </a:t>
            </a:r>
            <a:r>
              <a:rPr sz="1100" spc="-25" dirty="0">
                <a:latin typeface="LM Roman 10"/>
                <a:cs typeface="LM Roman 10"/>
              </a:rPr>
              <a:t>he </a:t>
            </a:r>
            <a:r>
              <a:rPr sz="1100" spc="-10" dirty="0">
                <a:latin typeface="LM Roman 10"/>
                <a:cs typeface="LM Roman 10"/>
              </a:rPr>
              <a:t>scored</a:t>
            </a:r>
            <a:r>
              <a:rPr sz="1100" spc="-6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</a:t>
            </a:r>
            <a:r>
              <a:rPr sz="1100" spc="-6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poor</a:t>
            </a:r>
            <a:r>
              <a:rPr sz="1100" spc="-6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grade</a:t>
            </a:r>
            <a:r>
              <a:rPr sz="1100" spc="-6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is</a:t>
            </a:r>
            <a:r>
              <a:rPr sz="1100" spc="-6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that</a:t>
            </a:r>
            <a:r>
              <a:rPr sz="1100" spc="-6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the</a:t>
            </a:r>
            <a:r>
              <a:rPr sz="1100" spc="-6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course </a:t>
            </a:r>
            <a:r>
              <a:rPr sz="1100" dirty="0">
                <a:latin typeface="LM Roman 10"/>
                <a:cs typeface="LM Roman 10"/>
              </a:rPr>
              <a:t>was</a:t>
            </a:r>
            <a:r>
              <a:rPr sz="1100" spc="-8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difficult</a:t>
            </a:r>
            <a:endParaRPr sz="1100">
              <a:latin typeface="LM Roman 10"/>
              <a:cs typeface="LM Roman 10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0" y="3121507"/>
            <a:ext cx="5760085" cy="118745"/>
            <a:chOff x="0" y="3121507"/>
            <a:chExt cx="5760085" cy="118745"/>
          </a:xfrm>
        </p:grpSpPr>
        <p:sp>
          <p:nvSpPr>
            <p:cNvPr id="37" name="object 37"/>
            <p:cNvSpPr/>
            <p:nvPr/>
          </p:nvSpPr>
          <p:spPr>
            <a:xfrm>
              <a:off x="0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880004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10" dirty="0"/>
              <a:t>38</a:t>
            </a:fld>
            <a:r>
              <a:rPr spc="-10" dirty="0"/>
              <a:t>/86</a:t>
            </a:r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Mitesh</a:t>
            </a:r>
            <a:r>
              <a:rPr spc="-10" dirty="0"/>
              <a:t> </a:t>
            </a:r>
            <a:r>
              <a:rPr dirty="0"/>
              <a:t>M.</a:t>
            </a:r>
            <a:r>
              <a:rPr spc="-10" dirty="0"/>
              <a:t> Khapra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CS7015</a:t>
            </a:r>
            <a:r>
              <a:rPr spc="-10" dirty="0"/>
              <a:t> </a:t>
            </a:r>
            <a:r>
              <a:rPr dirty="0"/>
              <a:t>(Deep</a:t>
            </a:r>
            <a:r>
              <a:rPr spc="-5" dirty="0"/>
              <a:t> </a:t>
            </a:r>
            <a:r>
              <a:rPr dirty="0"/>
              <a:t>Learning)</a:t>
            </a:r>
            <a:r>
              <a:rPr spc="-5" dirty="0"/>
              <a:t> </a:t>
            </a:r>
            <a:r>
              <a:rPr dirty="0"/>
              <a:t>:</a:t>
            </a:r>
            <a:r>
              <a:rPr spc="75" dirty="0"/>
              <a:t> </a:t>
            </a:r>
            <a:r>
              <a:rPr dirty="0"/>
              <a:t>Lecture</a:t>
            </a:r>
            <a:r>
              <a:rPr spc="-5" dirty="0"/>
              <a:t> </a:t>
            </a:r>
            <a:r>
              <a:rPr spc="-2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1139238"/>
            <a:ext cx="4759960" cy="416559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 marR="5080">
              <a:lnSpc>
                <a:spcPts val="1350"/>
              </a:lnSpc>
              <a:spcBef>
                <a:spcPts val="455"/>
              </a:spcBef>
            </a:pPr>
            <a:r>
              <a:rPr sz="1400" b="1" dirty="0">
                <a:latin typeface="LM Roman 12"/>
                <a:cs typeface="LM Roman 12"/>
              </a:rPr>
              <a:t>Module</a:t>
            </a:r>
            <a:r>
              <a:rPr sz="1400" b="1" spc="105" dirty="0">
                <a:latin typeface="LM Roman 12"/>
                <a:cs typeface="LM Roman 12"/>
              </a:rPr>
              <a:t> </a:t>
            </a:r>
            <a:r>
              <a:rPr sz="1400" b="1" dirty="0">
                <a:latin typeface="LM Roman 12"/>
                <a:cs typeface="LM Roman 12"/>
              </a:rPr>
              <a:t>17.6:</a:t>
            </a:r>
            <a:r>
              <a:rPr sz="1400" b="1" spc="320" dirty="0">
                <a:latin typeface="LM Roman 12"/>
                <a:cs typeface="LM Roman 12"/>
              </a:rPr>
              <a:t> </a:t>
            </a:r>
            <a:r>
              <a:rPr sz="1400" b="1" dirty="0">
                <a:latin typeface="LM Roman 12"/>
                <a:cs typeface="LM Roman 12"/>
              </a:rPr>
              <a:t>Independencies</a:t>
            </a:r>
            <a:r>
              <a:rPr sz="1400" b="1" spc="110" dirty="0">
                <a:latin typeface="LM Roman 12"/>
                <a:cs typeface="LM Roman 12"/>
              </a:rPr>
              <a:t> </a:t>
            </a:r>
            <a:r>
              <a:rPr sz="1400" b="1" dirty="0">
                <a:latin typeface="LM Roman 12"/>
                <a:cs typeface="LM Roman 12"/>
              </a:rPr>
              <a:t>encoded</a:t>
            </a:r>
            <a:r>
              <a:rPr sz="1400" b="1" spc="105" dirty="0">
                <a:latin typeface="LM Roman 12"/>
                <a:cs typeface="LM Roman 12"/>
              </a:rPr>
              <a:t> </a:t>
            </a:r>
            <a:r>
              <a:rPr sz="1400" b="1" dirty="0">
                <a:latin typeface="LM Roman 12"/>
                <a:cs typeface="LM Roman 12"/>
              </a:rPr>
              <a:t>by</a:t>
            </a:r>
            <a:r>
              <a:rPr sz="1400" b="1" spc="110" dirty="0">
                <a:latin typeface="LM Roman 12"/>
                <a:cs typeface="LM Roman 12"/>
              </a:rPr>
              <a:t> </a:t>
            </a:r>
            <a:r>
              <a:rPr sz="1400" b="1" dirty="0">
                <a:latin typeface="LM Roman 12"/>
                <a:cs typeface="LM Roman 12"/>
              </a:rPr>
              <a:t>a</a:t>
            </a:r>
            <a:r>
              <a:rPr sz="1400" b="1" spc="105" dirty="0">
                <a:latin typeface="LM Roman 12"/>
                <a:cs typeface="LM Roman 12"/>
              </a:rPr>
              <a:t> </a:t>
            </a:r>
            <a:r>
              <a:rPr sz="1400" b="1" spc="-10" dirty="0">
                <a:latin typeface="LM Roman 12"/>
                <a:cs typeface="LM Roman 12"/>
              </a:rPr>
              <a:t>Bayesian </a:t>
            </a:r>
            <a:r>
              <a:rPr sz="1400" b="1" dirty="0">
                <a:latin typeface="LM Roman 12"/>
                <a:cs typeface="LM Roman 12"/>
              </a:rPr>
              <a:t>network</a:t>
            </a:r>
            <a:r>
              <a:rPr sz="1400" b="1" spc="55" dirty="0">
                <a:latin typeface="LM Roman 12"/>
                <a:cs typeface="LM Roman 12"/>
              </a:rPr>
              <a:t> </a:t>
            </a:r>
            <a:r>
              <a:rPr sz="1400" b="1" dirty="0">
                <a:latin typeface="LM Roman 12"/>
                <a:cs typeface="LM Roman 12"/>
              </a:rPr>
              <a:t>(Case</a:t>
            </a:r>
            <a:r>
              <a:rPr sz="1400" b="1" spc="60" dirty="0">
                <a:latin typeface="LM Roman 12"/>
                <a:cs typeface="LM Roman 12"/>
              </a:rPr>
              <a:t> </a:t>
            </a:r>
            <a:r>
              <a:rPr sz="1400" b="1" dirty="0">
                <a:latin typeface="LM Roman 12"/>
                <a:cs typeface="LM Roman 12"/>
              </a:rPr>
              <a:t>1:</a:t>
            </a:r>
            <a:r>
              <a:rPr sz="1400" b="1" spc="250" dirty="0">
                <a:latin typeface="LM Roman 12"/>
                <a:cs typeface="LM Roman 12"/>
              </a:rPr>
              <a:t> </a:t>
            </a:r>
            <a:r>
              <a:rPr sz="1400" b="1" dirty="0">
                <a:latin typeface="LM Roman 12"/>
                <a:cs typeface="LM Roman 12"/>
              </a:rPr>
              <a:t>Node</a:t>
            </a:r>
            <a:r>
              <a:rPr sz="1400" b="1" spc="60" dirty="0">
                <a:latin typeface="LM Roman 12"/>
                <a:cs typeface="LM Roman 12"/>
              </a:rPr>
              <a:t> </a:t>
            </a:r>
            <a:r>
              <a:rPr sz="1400" b="1" dirty="0">
                <a:latin typeface="LM Roman 12"/>
                <a:cs typeface="LM Roman 12"/>
              </a:rPr>
              <a:t>and</a:t>
            </a:r>
            <a:r>
              <a:rPr sz="1400" b="1" spc="55" dirty="0">
                <a:latin typeface="LM Roman 12"/>
                <a:cs typeface="LM Roman 12"/>
              </a:rPr>
              <a:t> </a:t>
            </a:r>
            <a:r>
              <a:rPr sz="1400" b="1" dirty="0">
                <a:latin typeface="LM Roman 12"/>
                <a:cs typeface="LM Roman 12"/>
              </a:rPr>
              <a:t>its</a:t>
            </a:r>
            <a:r>
              <a:rPr sz="1400" b="1" spc="60" dirty="0">
                <a:latin typeface="LM Roman 12"/>
                <a:cs typeface="LM Roman 12"/>
              </a:rPr>
              <a:t> </a:t>
            </a:r>
            <a:r>
              <a:rPr sz="1400" b="1" spc="-10" dirty="0">
                <a:latin typeface="LM Roman 12"/>
                <a:cs typeface="LM Roman 12"/>
              </a:rPr>
              <a:t>parents)</a:t>
            </a:r>
            <a:endParaRPr sz="1400">
              <a:latin typeface="LM Roman 12"/>
              <a:cs typeface="LM Roman 12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121507"/>
            <a:ext cx="5760085" cy="118745"/>
            <a:chOff x="0" y="3121507"/>
            <a:chExt cx="5760085" cy="118745"/>
          </a:xfrm>
        </p:grpSpPr>
        <p:sp>
          <p:nvSpPr>
            <p:cNvPr id="4" name="object 4"/>
            <p:cNvSpPr/>
            <p:nvPr/>
          </p:nvSpPr>
          <p:spPr>
            <a:xfrm>
              <a:off x="0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80004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10" dirty="0"/>
              <a:t>39</a:t>
            </a:fld>
            <a:r>
              <a:rPr spc="-10" dirty="0"/>
              <a:t>/86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Mitesh</a:t>
            </a:r>
            <a:r>
              <a:rPr spc="-10" dirty="0"/>
              <a:t> </a:t>
            </a:r>
            <a:r>
              <a:rPr dirty="0"/>
              <a:t>M.</a:t>
            </a:r>
            <a:r>
              <a:rPr spc="-10" dirty="0"/>
              <a:t> Khapra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CS7015</a:t>
            </a:r>
            <a:r>
              <a:rPr spc="-10" dirty="0"/>
              <a:t> </a:t>
            </a:r>
            <a:r>
              <a:rPr dirty="0"/>
              <a:t>(Deep</a:t>
            </a:r>
            <a:r>
              <a:rPr spc="-5" dirty="0"/>
              <a:t> </a:t>
            </a:r>
            <a:r>
              <a:rPr dirty="0"/>
              <a:t>Learning)</a:t>
            </a:r>
            <a:r>
              <a:rPr spc="-5" dirty="0"/>
              <a:t> </a:t>
            </a:r>
            <a:r>
              <a:rPr dirty="0"/>
              <a:t>:</a:t>
            </a:r>
            <a:r>
              <a:rPr spc="75" dirty="0"/>
              <a:t> </a:t>
            </a:r>
            <a:r>
              <a:rPr dirty="0"/>
              <a:t>Lecture</a:t>
            </a:r>
            <a:r>
              <a:rPr spc="-5" dirty="0"/>
              <a:t> </a:t>
            </a:r>
            <a:r>
              <a:rPr spc="-2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7603" y="1173398"/>
            <a:ext cx="1080135" cy="810260"/>
          </a:xfrm>
          <a:prstGeom prst="rect">
            <a:avLst/>
          </a:prstGeom>
          <a:ln w="506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4925">
              <a:lnSpc>
                <a:spcPts val="965"/>
              </a:lnSpc>
            </a:pPr>
            <a:r>
              <a:rPr sz="1000" spc="-50" dirty="0">
                <a:latin typeface="LM Roman 10"/>
                <a:cs typeface="LM Roman 10"/>
              </a:rPr>
              <a:t>Ω</a:t>
            </a:r>
            <a:endParaRPr sz="1000">
              <a:latin typeface="LM Roman 10"/>
              <a:cs typeface="LM Roman 1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2867" y="1410746"/>
            <a:ext cx="129511" cy="31572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32906" y="1410746"/>
            <a:ext cx="129511" cy="315723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962886" y="1194742"/>
            <a:ext cx="129539" cy="666750"/>
            <a:chOff x="962886" y="1194742"/>
            <a:chExt cx="129539" cy="66675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2886" y="1545747"/>
              <a:ext cx="129512" cy="31573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2886" y="1194742"/>
              <a:ext cx="129512" cy="31571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087765" y="706163"/>
            <a:ext cx="3098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latin typeface="LM Roman 6"/>
                <a:cs typeface="LM Roman 6"/>
              </a:rPr>
              <a:t>Grades</a:t>
            </a:r>
            <a:endParaRPr sz="600">
              <a:latin typeface="LM Roman 6"/>
              <a:cs typeface="LM Roman 6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07628" y="903389"/>
            <a:ext cx="270510" cy="540385"/>
          </a:xfrm>
          <a:prstGeom prst="rect">
            <a:avLst/>
          </a:prstGeom>
          <a:ln w="5060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7790" marR="92075" indent="1905" algn="just">
              <a:lnSpc>
                <a:spcPct val="147600"/>
              </a:lnSpc>
              <a:spcBef>
                <a:spcPts val="325"/>
              </a:spcBef>
            </a:pPr>
            <a:r>
              <a:rPr sz="600" i="1" spc="100" dirty="0">
                <a:latin typeface="Georgia"/>
                <a:cs typeface="Georgia"/>
              </a:rPr>
              <a:t>A </a:t>
            </a:r>
            <a:r>
              <a:rPr sz="600" i="1" spc="110" dirty="0">
                <a:latin typeface="Georgia"/>
                <a:cs typeface="Georgia"/>
              </a:rPr>
              <a:t>B </a:t>
            </a:r>
            <a:r>
              <a:rPr sz="600" i="1" spc="85" dirty="0">
                <a:latin typeface="Georgia"/>
                <a:cs typeface="Georgia"/>
              </a:rPr>
              <a:t>C</a:t>
            </a:r>
            <a:endParaRPr sz="600">
              <a:latin typeface="Georgia"/>
              <a:cs typeface="Georgi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565076" y="1130008"/>
            <a:ext cx="542925" cy="532130"/>
            <a:chOff x="1565076" y="1130008"/>
            <a:chExt cx="542925" cy="532130"/>
          </a:xfrm>
        </p:grpSpPr>
        <p:sp>
          <p:nvSpPr>
            <p:cNvPr id="11" name="object 11"/>
            <p:cNvSpPr/>
            <p:nvPr/>
          </p:nvSpPr>
          <p:spPr>
            <a:xfrm>
              <a:off x="1567616" y="1139576"/>
              <a:ext cx="535940" cy="520065"/>
            </a:xfrm>
            <a:custGeom>
              <a:avLst/>
              <a:gdLst/>
              <a:ahLst/>
              <a:cxnLst/>
              <a:rect l="l" t="t" r="r" b="b"/>
              <a:pathLst>
                <a:path w="535939" h="520064">
                  <a:moveTo>
                    <a:pt x="0" y="519828"/>
                  </a:moveTo>
                  <a:lnTo>
                    <a:pt x="12790" y="476028"/>
                  </a:lnTo>
                  <a:lnTo>
                    <a:pt x="27927" y="431396"/>
                  </a:lnTo>
                  <a:lnTo>
                    <a:pt x="45298" y="386433"/>
                  </a:lnTo>
                  <a:lnTo>
                    <a:pt x="64792" y="341640"/>
                  </a:lnTo>
                  <a:lnTo>
                    <a:pt x="86295" y="297520"/>
                  </a:lnTo>
                  <a:lnTo>
                    <a:pt x="109697" y="254572"/>
                  </a:lnTo>
                  <a:lnTo>
                    <a:pt x="134884" y="213300"/>
                  </a:lnTo>
                  <a:lnTo>
                    <a:pt x="161746" y="174205"/>
                  </a:lnTo>
                  <a:lnTo>
                    <a:pt x="190168" y="137788"/>
                  </a:lnTo>
                  <a:lnTo>
                    <a:pt x="220040" y="104551"/>
                  </a:lnTo>
                  <a:lnTo>
                    <a:pt x="251250" y="74996"/>
                  </a:lnTo>
                  <a:lnTo>
                    <a:pt x="283684" y="49624"/>
                  </a:lnTo>
                  <a:lnTo>
                    <a:pt x="317231" y="28937"/>
                  </a:lnTo>
                  <a:lnTo>
                    <a:pt x="387216" y="3623"/>
                  </a:lnTo>
                  <a:lnTo>
                    <a:pt x="423428" y="0"/>
                  </a:lnTo>
                  <a:lnTo>
                    <a:pt x="460306" y="3067"/>
                  </a:lnTo>
                  <a:lnTo>
                    <a:pt x="497735" y="13328"/>
                  </a:lnTo>
                  <a:lnTo>
                    <a:pt x="535604" y="31283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67337" y="1132548"/>
              <a:ext cx="38100" cy="53340"/>
            </a:xfrm>
            <a:custGeom>
              <a:avLst/>
              <a:gdLst/>
              <a:ahLst/>
              <a:cxnLst/>
              <a:rect l="l" t="t" r="r" b="b"/>
              <a:pathLst>
                <a:path w="38100" h="53340">
                  <a:moveTo>
                    <a:pt x="30460" y="0"/>
                  </a:moveTo>
                  <a:lnTo>
                    <a:pt x="28491" y="12685"/>
                  </a:lnTo>
                  <a:lnTo>
                    <a:pt x="29566" y="23446"/>
                  </a:lnTo>
                  <a:lnTo>
                    <a:pt x="32997" y="32378"/>
                  </a:lnTo>
                  <a:lnTo>
                    <a:pt x="38094" y="39581"/>
                  </a:lnTo>
                  <a:lnTo>
                    <a:pt x="29308" y="38768"/>
                  </a:lnTo>
                  <a:lnTo>
                    <a:pt x="19857" y="40264"/>
                  </a:lnTo>
                  <a:lnTo>
                    <a:pt x="10001" y="44713"/>
                  </a:lnTo>
                  <a:lnTo>
                    <a:pt x="0" y="52762"/>
                  </a:lnTo>
                </a:path>
              </a:pathLst>
            </a:custGeom>
            <a:ln w="50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788731" y="1245735"/>
            <a:ext cx="977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80" dirty="0">
                <a:latin typeface="Georgia"/>
                <a:cs typeface="Georgia"/>
              </a:rPr>
              <a:t>G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95893" y="1589778"/>
            <a:ext cx="2940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latin typeface="LM Roman 6"/>
                <a:cs typeface="LM Roman 6"/>
              </a:rPr>
              <a:t>Height</a:t>
            </a:r>
            <a:endParaRPr sz="600">
              <a:latin typeface="LM Roman 6"/>
              <a:cs typeface="LM Roman 6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07628" y="1713405"/>
            <a:ext cx="270510" cy="405130"/>
          </a:xfrm>
          <a:prstGeom prst="rect">
            <a:avLst/>
          </a:prstGeom>
          <a:ln w="5060">
            <a:solidFill>
              <a:srgbClr val="000000"/>
            </a:solidFill>
          </a:ln>
        </p:spPr>
        <p:txBody>
          <a:bodyPr vert="horz" wrap="square" lIns="0" tIns="14605" rIns="0" bIns="0" rtlCol="0">
            <a:spAutoFit/>
          </a:bodyPr>
          <a:lstStyle/>
          <a:p>
            <a:pPr marL="55244" marR="15875" indent="-32384">
              <a:lnSpc>
                <a:spcPct val="177200"/>
              </a:lnSpc>
              <a:spcBef>
                <a:spcPts val="115"/>
              </a:spcBef>
            </a:pPr>
            <a:r>
              <a:rPr sz="600" spc="-10" dirty="0">
                <a:latin typeface="LM Roman 6"/>
                <a:cs typeface="LM Roman 6"/>
              </a:rPr>
              <a:t>Short </a:t>
            </a:r>
            <a:r>
              <a:rPr sz="600" spc="-20" dirty="0">
                <a:latin typeface="LM Roman 6"/>
                <a:cs typeface="LM Roman 6"/>
              </a:rPr>
              <a:t>Tall</a:t>
            </a:r>
            <a:endParaRPr sz="600">
              <a:latin typeface="LM Roman 6"/>
              <a:cs typeface="LM Roman 6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565076" y="1656864"/>
            <a:ext cx="542925" cy="370205"/>
            <a:chOff x="1565076" y="1656864"/>
            <a:chExt cx="542925" cy="370205"/>
          </a:xfrm>
        </p:grpSpPr>
        <p:sp>
          <p:nvSpPr>
            <p:cNvPr id="17" name="object 17"/>
            <p:cNvSpPr/>
            <p:nvPr/>
          </p:nvSpPr>
          <p:spPr>
            <a:xfrm>
              <a:off x="1567616" y="1659404"/>
              <a:ext cx="535940" cy="360680"/>
            </a:xfrm>
            <a:custGeom>
              <a:avLst/>
              <a:gdLst/>
              <a:ahLst/>
              <a:cxnLst/>
              <a:rect l="l" t="t" r="r" b="b"/>
              <a:pathLst>
                <a:path w="535939" h="360680">
                  <a:moveTo>
                    <a:pt x="0" y="0"/>
                  </a:moveTo>
                  <a:lnTo>
                    <a:pt x="17536" y="42907"/>
                  </a:lnTo>
                  <a:lnTo>
                    <a:pt x="38544" y="85019"/>
                  </a:lnTo>
                  <a:lnTo>
                    <a:pt x="62734" y="125863"/>
                  </a:lnTo>
                  <a:lnTo>
                    <a:pt x="89818" y="164967"/>
                  </a:lnTo>
                  <a:lnTo>
                    <a:pt x="119508" y="201858"/>
                  </a:lnTo>
                  <a:lnTo>
                    <a:pt x="151516" y="236064"/>
                  </a:lnTo>
                  <a:lnTo>
                    <a:pt x="185553" y="267113"/>
                  </a:lnTo>
                  <a:lnTo>
                    <a:pt x="221330" y="294532"/>
                  </a:lnTo>
                  <a:lnTo>
                    <a:pt x="258560" y="317849"/>
                  </a:lnTo>
                  <a:lnTo>
                    <a:pt x="296953" y="336592"/>
                  </a:lnTo>
                  <a:lnTo>
                    <a:pt x="336222" y="350289"/>
                  </a:lnTo>
                  <a:lnTo>
                    <a:pt x="376078" y="358466"/>
                  </a:lnTo>
                  <a:lnTo>
                    <a:pt x="416233" y="360653"/>
                  </a:lnTo>
                  <a:lnTo>
                    <a:pt x="456398" y="356376"/>
                  </a:lnTo>
                  <a:lnTo>
                    <a:pt x="496284" y="345163"/>
                  </a:lnTo>
                  <a:lnTo>
                    <a:pt x="535604" y="326542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67337" y="1971495"/>
              <a:ext cx="38100" cy="53340"/>
            </a:xfrm>
            <a:custGeom>
              <a:avLst/>
              <a:gdLst/>
              <a:ahLst/>
              <a:cxnLst/>
              <a:rect l="l" t="t" r="r" b="b"/>
              <a:pathLst>
                <a:path w="38100" h="53339">
                  <a:moveTo>
                    <a:pt x="0" y="0"/>
                  </a:moveTo>
                  <a:lnTo>
                    <a:pt x="10001" y="8048"/>
                  </a:lnTo>
                  <a:lnTo>
                    <a:pt x="19857" y="12498"/>
                  </a:lnTo>
                  <a:lnTo>
                    <a:pt x="29308" y="13994"/>
                  </a:lnTo>
                  <a:lnTo>
                    <a:pt x="38094" y="13181"/>
                  </a:lnTo>
                  <a:lnTo>
                    <a:pt x="32997" y="20383"/>
                  </a:lnTo>
                  <a:lnTo>
                    <a:pt x="29566" y="29316"/>
                  </a:lnTo>
                  <a:lnTo>
                    <a:pt x="28491" y="40076"/>
                  </a:lnTo>
                  <a:lnTo>
                    <a:pt x="30460" y="52762"/>
                  </a:lnTo>
                </a:path>
              </a:pathLst>
            </a:custGeom>
            <a:ln w="50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784095" y="1785739"/>
            <a:ext cx="1016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55" dirty="0">
                <a:latin typeface="Georgia"/>
                <a:cs typeface="Georgia"/>
              </a:rPr>
              <a:t>H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51951" y="2237351"/>
            <a:ext cx="1816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latin typeface="LM Roman 6"/>
                <a:cs typeface="LM Roman 6"/>
              </a:rPr>
              <a:t>Age</a:t>
            </a:r>
            <a:endParaRPr sz="600">
              <a:latin typeface="LM Roman 6"/>
              <a:cs typeface="LM Roman 6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07628" y="2388412"/>
            <a:ext cx="270510" cy="405130"/>
          </a:xfrm>
          <a:prstGeom prst="rect">
            <a:avLst/>
          </a:prstGeom>
          <a:ln w="5060">
            <a:solidFill>
              <a:srgbClr val="000000"/>
            </a:solidFill>
          </a:ln>
        </p:spPr>
        <p:txBody>
          <a:bodyPr vert="horz" wrap="square" lIns="0" tIns="11430" rIns="0" bIns="0" rtlCol="0">
            <a:spAutoFit/>
          </a:bodyPr>
          <a:lstStyle/>
          <a:p>
            <a:pPr marL="6350" indent="10795">
              <a:lnSpc>
                <a:spcPts val="1210"/>
              </a:lnSpc>
              <a:spcBef>
                <a:spcPts val="90"/>
              </a:spcBef>
            </a:pPr>
            <a:r>
              <a:rPr sz="600" spc="-10" dirty="0">
                <a:latin typeface="LM Roman 6"/>
                <a:cs typeface="LM Roman 6"/>
              </a:rPr>
              <a:t>Adult </a:t>
            </a:r>
            <a:r>
              <a:rPr sz="600" spc="-25" dirty="0">
                <a:latin typeface="LM Roman 6"/>
                <a:cs typeface="LM Roman 6"/>
              </a:rPr>
              <a:t>Young</a:t>
            </a:r>
            <a:endParaRPr sz="600">
              <a:latin typeface="LM Roman 6"/>
              <a:cs typeface="LM Roman 6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565086" y="1656874"/>
            <a:ext cx="542925" cy="1045210"/>
            <a:chOff x="1565086" y="1656874"/>
            <a:chExt cx="542925" cy="1045210"/>
          </a:xfrm>
        </p:grpSpPr>
        <p:sp>
          <p:nvSpPr>
            <p:cNvPr id="23" name="object 23"/>
            <p:cNvSpPr/>
            <p:nvPr/>
          </p:nvSpPr>
          <p:spPr>
            <a:xfrm>
              <a:off x="1567616" y="1659404"/>
              <a:ext cx="535940" cy="1038860"/>
            </a:xfrm>
            <a:custGeom>
              <a:avLst/>
              <a:gdLst/>
              <a:ahLst/>
              <a:cxnLst/>
              <a:rect l="l" t="t" r="r" b="b"/>
              <a:pathLst>
                <a:path w="535939" h="1038860">
                  <a:moveTo>
                    <a:pt x="0" y="0"/>
                  </a:moveTo>
                  <a:lnTo>
                    <a:pt x="13385" y="38875"/>
                  </a:lnTo>
                  <a:lnTo>
                    <a:pt x="26049" y="79652"/>
                  </a:lnTo>
                  <a:lnTo>
                    <a:pt x="38079" y="122096"/>
                  </a:lnTo>
                  <a:lnTo>
                    <a:pt x="49561" y="165969"/>
                  </a:lnTo>
                  <a:lnTo>
                    <a:pt x="60583" y="211038"/>
                  </a:lnTo>
                  <a:lnTo>
                    <a:pt x="71232" y="257066"/>
                  </a:lnTo>
                  <a:lnTo>
                    <a:pt x="81595" y="303817"/>
                  </a:lnTo>
                  <a:lnTo>
                    <a:pt x="91758" y="351056"/>
                  </a:lnTo>
                  <a:lnTo>
                    <a:pt x="101809" y="398548"/>
                  </a:lnTo>
                  <a:lnTo>
                    <a:pt x="111835" y="446057"/>
                  </a:lnTo>
                  <a:lnTo>
                    <a:pt x="121923" y="493347"/>
                  </a:lnTo>
                  <a:lnTo>
                    <a:pt x="132159" y="540183"/>
                  </a:lnTo>
                  <a:lnTo>
                    <a:pt x="142632" y="586329"/>
                  </a:lnTo>
                  <a:lnTo>
                    <a:pt x="153427" y="631549"/>
                  </a:lnTo>
                  <a:lnTo>
                    <a:pt x="164632" y="675609"/>
                  </a:lnTo>
                  <a:lnTo>
                    <a:pt x="176334" y="718271"/>
                  </a:lnTo>
                  <a:lnTo>
                    <a:pt x="188620" y="759302"/>
                  </a:lnTo>
                  <a:lnTo>
                    <a:pt x="201576" y="798464"/>
                  </a:lnTo>
                  <a:lnTo>
                    <a:pt x="215291" y="835523"/>
                  </a:lnTo>
                  <a:lnTo>
                    <a:pt x="245342" y="902388"/>
                  </a:lnTo>
                  <a:lnTo>
                    <a:pt x="279469" y="958012"/>
                  </a:lnTo>
                  <a:lnTo>
                    <a:pt x="318367" y="1000510"/>
                  </a:lnTo>
                  <a:lnTo>
                    <a:pt x="362734" y="1027998"/>
                  </a:lnTo>
                  <a:lnTo>
                    <a:pt x="413265" y="1038590"/>
                  </a:lnTo>
                  <a:lnTo>
                    <a:pt x="441060" y="1036961"/>
                  </a:lnTo>
                  <a:lnTo>
                    <a:pt x="470656" y="1030402"/>
                  </a:lnTo>
                  <a:lnTo>
                    <a:pt x="502142" y="1018677"/>
                  </a:lnTo>
                  <a:lnTo>
                    <a:pt x="535604" y="1001549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067336" y="2646504"/>
              <a:ext cx="38100" cy="53340"/>
            </a:xfrm>
            <a:custGeom>
              <a:avLst/>
              <a:gdLst/>
              <a:ahLst/>
              <a:cxnLst/>
              <a:rect l="l" t="t" r="r" b="b"/>
              <a:pathLst>
                <a:path w="38100" h="53339">
                  <a:moveTo>
                    <a:pt x="0" y="0"/>
                  </a:moveTo>
                  <a:lnTo>
                    <a:pt x="10001" y="8048"/>
                  </a:lnTo>
                  <a:lnTo>
                    <a:pt x="19857" y="12498"/>
                  </a:lnTo>
                  <a:lnTo>
                    <a:pt x="29308" y="13994"/>
                  </a:lnTo>
                  <a:lnTo>
                    <a:pt x="38094" y="13181"/>
                  </a:lnTo>
                  <a:lnTo>
                    <a:pt x="32997" y="20383"/>
                  </a:lnTo>
                  <a:lnTo>
                    <a:pt x="29566" y="29316"/>
                  </a:lnTo>
                  <a:lnTo>
                    <a:pt x="28492" y="40076"/>
                  </a:lnTo>
                  <a:lnTo>
                    <a:pt x="30461" y="52762"/>
                  </a:lnTo>
                </a:path>
              </a:pathLst>
            </a:custGeom>
            <a:ln w="50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789823" y="2406731"/>
            <a:ext cx="958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100" dirty="0">
                <a:latin typeface="Georgia"/>
                <a:cs typeface="Georgia"/>
              </a:rPr>
              <a:t>A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16255">
              <a:lnSpc>
                <a:spcPct val="100000"/>
              </a:lnSpc>
              <a:spcBef>
                <a:spcPts val="90"/>
              </a:spcBef>
            </a:pPr>
            <a:r>
              <a:rPr dirty="0"/>
              <a:t>Random</a:t>
            </a:r>
            <a:r>
              <a:rPr spc="-65" dirty="0"/>
              <a:t> </a:t>
            </a:r>
            <a:r>
              <a:rPr spc="-10" dirty="0"/>
              <a:t>Variable</a:t>
            </a:r>
            <a:r>
              <a:rPr spc="-65" dirty="0"/>
              <a:t> </a:t>
            </a:r>
            <a:r>
              <a:rPr spc="-10" dirty="0"/>
              <a:t>(formal)</a:t>
            </a:r>
          </a:p>
        </p:txBody>
      </p:sp>
      <p:pic>
        <p:nvPicPr>
          <p:cNvPr id="27" name="object 2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44583" y="584060"/>
            <a:ext cx="63233" cy="63233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3251695" y="498575"/>
            <a:ext cx="2294255" cy="14725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 marR="17780" algn="just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LM Roman 10"/>
                <a:cs typeface="LM Roman 10"/>
              </a:rPr>
              <a:t>A</a:t>
            </a:r>
            <a:r>
              <a:rPr sz="1100" spc="31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random</a:t>
            </a:r>
            <a:r>
              <a:rPr sz="1100" spc="32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variable</a:t>
            </a:r>
            <a:r>
              <a:rPr sz="1100" spc="32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is</a:t>
            </a:r>
            <a:r>
              <a:rPr sz="1100" spc="32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</a:t>
            </a:r>
            <a:r>
              <a:rPr sz="1100" spc="315" dirty="0">
                <a:latin typeface="LM Roman 10"/>
                <a:cs typeface="LM Roman 10"/>
              </a:rPr>
              <a:t> </a:t>
            </a:r>
            <a:r>
              <a:rPr sz="1100" b="1" i="1" spc="-10" dirty="0">
                <a:latin typeface="LM Roman 10"/>
                <a:cs typeface="LM Roman 10"/>
              </a:rPr>
              <a:t>function </a:t>
            </a:r>
            <a:r>
              <a:rPr sz="1100" dirty="0">
                <a:latin typeface="LM Roman 10"/>
                <a:cs typeface="LM Roman 10"/>
              </a:rPr>
              <a:t>which</a:t>
            </a:r>
            <a:r>
              <a:rPr sz="1100" spc="4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maps</a:t>
            </a:r>
            <a:r>
              <a:rPr sz="1100" spc="4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each</a:t>
            </a:r>
            <a:r>
              <a:rPr sz="1100" spc="4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outcome</a:t>
            </a:r>
            <a:r>
              <a:rPr sz="1100" spc="4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in</a:t>
            </a:r>
            <a:r>
              <a:rPr sz="1100" spc="4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Ω</a:t>
            </a:r>
            <a:r>
              <a:rPr sz="1100" spc="4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to</a:t>
            </a:r>
            <a:r>
              <a:rPr sz="1100" spc="40" dirty="0">
                <a:latin typeface="LM Roman 10"/>
                <a:cs typeface="LM Roman 10"/>
              </a:rPr>
              <a:t> </a:t>
            </a:r>
            <a:r>
              <a:rPr sz="1100" spc="-50" dirty="0">
                <a:latin typeface="LM Roman 10"/>
                <a:cs typeface="LM Roman 10"/>
              </a:rPr>
              <a:t>a </a:t>
            </a:r>
            <a:r>
              <a:rPr sz="1100" spc="-10" dirty="0">
                <a:latin typeface="LM Roman 10"/>
                <a:cs typeface="LM Roman 10"/>
              </a:rPr>
              <a:t>value</a:t>
            </a:r>
            <a:endParaRPr sz="1100">
              <a:latin typeface="LM Roman 10"/>
              <a:cs typeface="LM Roman 10"/>
            </a:endParaRPr>
          </a:p>
          <a:p>
            <a:pPr marL="25400" marR="17780" algn="just">
              <a:lnSpc>
                <a:spcPct val="102600"/>
              </a:lnSpc>
              <a:spcBef>
                <a:spcPts val="300"/>
              </a:spcBef>
            </a:pPr>
            <a:r>
              <a:rPr sz="1100" spc="-15" dirty="0">
                <a:latin typeface="LM Roman 10"/>
                <a:cs typeface="LM Roman 10"/>
              </a:rPr>
              <a:t>In</a:t>
            </a:r>
            <a:r>
              <a:rPr sz="1100" spc="-11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the</a:t>
            </a:r>
            <a:r>
              <a:rPr sz="1100" spc="-110" dirty="0">
                <a:latin typeface="LM Roman 10"/>
                <a:cs typeface="LM Roman 10"/>
              </a:rPr>
              <a:t> </a:t>
            </a:r>
            <a:r>
              <a:rPr sz="1100" spc="-5" dirty="0">
                <a:latin typeface="LM Roman 10"/>
                <a:cs typeface="LM Roman 10"/>
              </a:rPr>
              <a:t>previous</a:t>
            </a:r>
            <a:r>
              <a:rPr sz="1100" spc="-11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example,</a:t>
            </a:r>
            <a:r>
              <a:rPr sz="1100" spc="-90" dirty="0">
                <a:latin typeface="LM Roman 10"/>
                <a:cs typeface="LM Roman 10"/>
              </a:rPr>
              <a:t> </a:t>
            </a:r>
            <a:r>
              <a:rPr sz="1100" i="1" spc="55" dirty="0">
                <a:latin typeface="Georgia"/>
                <a:cs typeface="Georgia"/>
              </a:rPr>
              <a:t>G</a:t>
            </a:r>
            <a:r>
              <a:rPr sz="1100" i="1" spc="-10" dirty="0">
                <a:latin typeface="Georgia"/>
                <a:cs typeface="Georgia"/>
              </a:rPr>
              <a:t> </a:t>
            </a:r>
            <a:r>
              <a:rPr sz="1100" spc="-5" dirty="0">
                <a:latin typeface="LM Roman 10"/>
                <a:cs typeface="LM Roman 10"/>
              </a:rPr>
              <a:t>(or</a:t>
            </a:r>
            <a:r>
              <a:rPr sz="1100" spc="-110" dirty="0">
                <a:latin typeface="LM Roman 10"/>
                <a:cs typeface="LM Roman 10"/>
              </a:rPr>
              <a:t> </a:t>
            </a:r>
            <a:r>
              <a:rPr sz="1100" i="1" spc="25" dirty="0">
                <a:latin typeface="Georgia"/>
                <a:cs typeface="Georgia"/>
              </a:rPr>
              <a:t>f</a:t>
            </a:r>
            <a:r>
              <a:rPr sz="1200" i="1" spc="37" baseline="-13888" dirty="0">
                <a:latin typeface="Georgia"/>
                <a:cs typeface="Georgia"/>
              </a:rPr>
              <a:t>grade</a:t>
            </a:r>
            <a:r>
              <a:rPr sz="1100" spc="25" dirty="0">
                <a:latin typeface="LM Roman 10"/>
                <a:cs typeface="LM Roman 10"/>
              </a:rPr>
              <a:t>)</a:t>
            </a:r>
            <a:r>
              <a:rPr sz="1100" spc="-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maps</a:t>
            </a:r>
            <a:r>
              <a:rPr sz="1100" spc="-85" dirty="0">
                <a:latin typeface="LM Roman 10"/>
                <a:cs typeface="LM Roman 10"/>
              </a:rPr>
              <a:t> </a:t>
            </a:r>
            <a:r>
              <a:rPr sz="1100" spc="-20" dirty="0">
                <a:latin typeface="LM Roman 10"/>
                <a:cs typeface="LM Roman 10"/>
              </a:rPr>
              <a:t>each</a:t>
            </a:r>
            <a:r>
              <a:rPr sz="1100" spc="-85" dirty="0">
                <a:latin typeface="LM Roman 10"/>
                <a:cs typeface="LM Roman 10"/>
              </a:rPr>
              <a:t> </a:t>
            </a:r>
            <a:r>
              <a:rPr sz="1100" spc="-15" dirty="0">
                <a:latin typeface="LM Roman 10"/>
                <a:cs typeface="LM Roman 10"/>
              </a:rPr>
              <a:t>student</a:t>
            </a:r>
            <a:r>
              <a:rPr sz="1100" spc="-85" dirty="0">
                <a:latin typeface="LM Roman 10"/>
                <a:cs typeface="LM Roman 10"/>
              </a:rPr>
              <a:t> </a:t>
            </a:r>
            <a:r>
              <a:rPr sz="1100" spc="-5" dirty="0">
                <a:latin typeface="LM Roman 10"/>
                <a:cs typeface="LM Roman 10"/>
              </a:rPr>
              <a:t>in</a:t>
            </a:r>
            <a:r>
              <a:rPr sz="1100" spc="-85" dirty="0">
                <a:latin typeface="LM Roman 10"/>
                <a:cs typeface="LM Roman 10"/>
              </a:rPr>
              <a:t> </a:t>
            </a:r>
            <a:r>
              <a:rPr sz="1100" spc="-20" dirty="0">
                <a:latin typeface="LM Roman 10"/>
                <a:cs typeface="LM Roman 10"/>
              </a:rPr>
              <a:t>Ω</a:t>
            </a:r>
            <a:r>
              <a:rPr sz="1100" spc="-85" dirty="0">
                <a:latin typeface="LM Roman 10"/>
                <a:cs typeface="LM Roman 10"/>
              </a:rPr>
              <a:t> </a:t>
            </a:r>
            <a:r>
              <a:rPr sz="1100" spc="-5" dirty="0">
                <a:latin typeface="LM Roman 10"/>
                <a:cs typeface="LM Roman 10"/>
              </a:rPr>
              <a:t>to</a:t>
            </a:r>
            <a:r>
              <a:rPr sz="1100" spc="-8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a</a:t>
            </a:r>
            <a:r>
              <a:rPr sz="1100" spc="-85" dirty="0">
                <a:latin typeface="LM Roman 10"/>
                <a:cs typeface="LM Roman 10"/>
              </a:rPr>
              <a:t> </a:t>
            </a:r>
            <a:r>
              <a:rPr sz="1100" spc="-20" dirty="0">
                <a:latin typeface="LM Roman 10"/>
                <a:cs typeface="LM Roman 10"/>
              </a:rPr>
              <a:t>value:</a:t>
            </a:r>
            <a:r>
              <a:rPr sz="1100" spc="75" dirty="0">
                <a:latin typeface="LM Roman 10"/>
                <a:cs typeface="LM Roman 10"/>
              </a:rPr>
              <a:t> </a:t>
            </a:r>
            <a:r>
              <a:rPr sz="1100" i="1" spc="30" dirty="0">
                <a:latin typeface="Georgia"/>
                <a:cs typeface="Georgia"/>
              </a:rPr>
              <a:t>A</a:t>
            </a:r>
            <a:r>
              <a:rPr sz="1100" spc="30" dirty="0">
                <a:latin typeface="LM Roman 10"/>
                <a:cs typeface="LM Roman 10"/>
              </a:rPr>
              <a:t>,</a:t>
            </a:r>
            <a:r>
              <a:rPr sz="1100" dirty="0">
                <a:latin typeface="LM Roman 10"/>
                <a:cs typeface="LM Roman 10"/>
              </a:rPr>
              <a:t> </a:t>
            </a:r>
            <a:r>
              <a:rPr sz="1100" i="1" spc="100" dirty="0">
                <a:latin typeface="Georgia"/>
                <a:cs typeface="Georgia"/>
              </a:rPr>
              <a:t>B</a:t>
            </a:r>
            <a:r>
              <a:rPr sz="1100" i="1" spc="145" dirty="0">
                <a:latin typeface="Georgia"/>
                <a:cs typeface="Georgia"/>
              </a:rPr>
              <a:t> </a:t>
            </a:r>
            <a:r>
              <a:rPr sz="1100" spc="-5" dirty="0">
                <a:latin typeface="LM Roman 10"/>
                <a:cs typeface="LM Roman 10"/>
              </a:rPr>
              <a:t>or </a:t>
            </a:r>
            <a:r>
              <a:rPr sz="1100" i="1" spc="60" dirty="0">
                <a:latin typeface="Georgia"/>
                <a:cs typeface="Georgia"/>
              </a:rPr>
              <a:t>C</a:t>
            </a:r>
            <a:endParaRPr sz="1100">
              <a:latin typeface="Georgia"/>
              <a:cs typeface="Georgia"/>
            </a:endParaRPr>
          </a:p>
          <a:p>
            <a:pPr marL="25400" marR="17780" algn="just">
              <a:lnSpc>
                <a:spcPct val="102600"/>
              </a:lnSpc>
              <a:spcBef>
                <a:spcPts val="300"/>
              </a:spcBef>
            </a:pPr>
            <a:r>
              <a:rPr sz="1100" dirty="0">
                <a:latin typeface="LM Roman 10"/>
                <a:cs typeface="LM Roman 10"/>
              </a:rPr>
              <a:t>The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event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i="1" dirty="0">
                <a:latin typeface="Georgia"/>
                <a:cs typeface="Georgia"/>
              </a:rPr>
              <a:t>Grade</a:t>
            </a:r>
            <a:r>
              <a:rPr sz="1100" i="1" spc="20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=</a:t>
            </a:r>
            <a:r>
              <a:rPr sz="1100" spc="-80" dirty="0">
                <a:latin typeface="LM Roman 10"/>
                <a:cs typeface="LM Roman 10"/>
              </a:rPr>
              <a:t> </a:t>
            </a:r>
            <a:r>
              <a:rPr sz="1100" i="1" spc="70" dirty="0">
                <a:latin typeface="Georgia"/>
                <a:cs typeface="Georgia"/>
              </a:rPr>
              <a:t>A </a:t>
            </a:r>
            <a:r>
              <a:rPr sz="1100" dirty="0">
                <a:latin typeface="LM Roman 10"/>
                <a:cs typeface="LM Roman 10"/>
              </a:rPr>
              <a:t>is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shorthand </a:t>
            </a:r>
            <a:r>
              <a:rPr sz="1100" dirty="0">
                <a:latin typeface="LM Roman 10"/>
                <a:cs typeface="LM Roman 10"/>
              </a:rPr>
              <a:t>for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the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event</a:t>
            </a:r>
            <a:r>
              <a:rPr sz="1100" spc="-20" dirty="0">
                <a:latin typeface="LM Roman 10"/>
                <a:cs typeface="LM Roman 10"/>
              </a:rPr>
              <a:t> </a:t>
            </a:r>
            <a:r>
              <a:rPr sz="1100" i="1" spc="-75" dirty="0">
                <a:latin typeface="DejaVu Sans Condensed"/>
                <a:cs typeface="DejaVu Sans Condensed"/>
              </a:rPr>
              <a:t>{</a:t>
            </a:r>
            <a:r>
              <a:rPr sz="1100" i="1" spc="-75" dirty="0">
                <a:latin typeface="Georgia"/>
                <a:cs typeface="Georgia"/>
              </a:rPr>
              <a:t>ω</a:t>
            </a:r>
            <a:r>
              <a:rPr sz="1100" i="1" spc="60" dirty="0">
                <a:latin typeface="Georgia"/>
                <a:cs typeface="Georgia"/>
              </a:rPr>
              <a:t> </a:t>
            </a:r>
            <a:r>
              <a:rPr sz="1100" i="1" spc="-145" dirty="0">
                <a:latin typeface="DejaVu Sans Condensed"/>
                <a:cs typeface="DejaVu Sans Condensed"/>
              </a:rPr>
              <a:t>∈</a:t>
            </a:r>
            <a:r>
              <a:rPr sz="1100" i="1" spc="-15" dirty="0">
                <a:latin typeface="DejaVu Sans Condensed"/>
                <a:cs typeface="DejaVu Sans Condensed"/>
              </a:rPr>
              <a:t> </a:t>
            </a:r>
            <a:r>
              <a:rPr sz="1100" dirty="0">
                <a:latin typeface="LM Roman 10"/>
                <a:cs typeface="LM Roman 10"/>
              </a:rPr>
              <a:t>Ω</a:t>
            </a:r>
            <a:r>
              <a:rPr sz="1100" spc="-7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:</a:t>
            </a:r>
            <a:r>
              <a:rPr sz="1100" spc="-80" dirty="0">
                <a:latin typeface="LM Roman 10"/>
                <a:cs typeface="LM Roman 10"/>
              </a:rPr>
              <a:t> </a:t>
            </a:r>
            <a:r>
              <a:rPr sz="1100" i="1" spc="120" dirty="0">
                <a:latin typeface="Georgia"/>
                <a:cs typeface="Georgia"/>
              </a:rPr>
              <a:t>f</a:t>
            </a:r>
            <a:r>
              <a:rPr sz="1200" i="1" spc="179" baseline="-13888" dirty="0">
                <a:latin typeface="Georgia"/>
                <a:cs typeface="Georgia"/>
              </a:rPr>
              <a:t>Grade</a:t>
            </a:r>
            <a:r>
              <a:rPr sz="1200" i="1" spc="202" baseline="-13888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=</a:t>
            </a:r>
            <a:r>
              <a:rPr sz="1100" spc="-80" dirty="0">
                <a:latin typeface="LM Roman 10"/>
                <a:cs typeface="LM Roman 10"/>
              </a:rPr>
              <a:t> </a:t>
            </a:r>
            <a:r>
              <a:rPr sz="1100" i="1" spc="-25" dirty="0">
                <a:latin typeface="Georgia"/>
                <a:cs typeface="Georgia"/>
              </a:rPr>
              <a:t>A</a:t>
            </a:r>
            <a:r>
              <a:rPr sz="1100" i="1" spc="-25" dirty="0">
                <a:latin typeface="DejaVu Sans Condensed"/>
                <a:cs typeface="DejaVu Sans Condensed"/>
              </a:rPr>
              <a:t>}</a:t>
            </a:r>
            <a:endParaRPr sz="1100">
              <a:latin typeface="DejaVu Sans Condensed"/>
              <a:cs typeface="DejaVu Sans Condensed"/>
            </a:endParaRPr>
          </a:p>
        </p:txBody>
      </p:sp>
      <p:pic>
        <p:nvPicPr>
          <p:cNvPr id="29" name="object 2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144583" y="1138237"/>
            <a:ext cx="63233" cy="63233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144583" y="1692414"/>
            <a:ext cx="63233" cy="63233"/>
          </a:xfrm>
          <a:prstGeom prst="rect">
            <a:avLst/>
          </a:prstGeom>
        </p:spPr>
      </p:pic>
      <p:grpSp>
        <p:nvGrpSpPr>
          <p:cNvPr id="31" name="object 31"/>
          <p:cNvGrpSpPr/>
          <p:nvPr/>
        </p:nvGrpSpPr>
        <p:grpSpPr>
          <a:xfrm>
            <a:off x="0" y="3121507"/>
            <a:ext cx="5760085" cy="118745"/>
            <a:chOff x="0" y="3121507"/>
            <a:chExt cx="5760085" cy="118745"/>
          </a:xfrm>
        </p:grpSpPr>
        <p:sp>
          <p:nvSpPr>
            <p:cNvPr id="32" name="object 32"/>
            <p:cNvSpPr/>
            <p:nvPr/>
          </p:nvSpPr>
          <p:spPr>
            <a:xfrm>
              <a:off x="0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880004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10" dirty="0"/>
              <a:t>4</a:t>
            </a:fld>
            <a:r>
              <a:rPr spc="-10" dirty="0"/>
              <a:t>/86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Mitesh</a:t>
            </a:r>
            <a:r>
              <a:rPr spc="-10" dirty="0"/>
              <a:t> </a:t>
            </a:r>
            <a:r>
              <a:rPr dirty="0"/>
              <a:t>M.</a:t>
            </a:r>
            <a:r>
              <a:rPr spc="-10" dirty="0"/>
              <a:t> Khapra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CS7015</a:t>
            </a:r>
            <a:r>
              <a:rPr spc="-10" dirty="0"/>
              <a:t> </a:t>
            </a:r>
            <a:r>
              <a:rPr dirty="0"/>
              <a:t>(Deep</a:t>
            </a:r>
            <a:r>
              <a:rPr spc="-5" dirty="0"/>
              <a:t> </a:t>
            </a:r>
            <a:r>
              <a:rPr dirty="0"/>
              <a:t>Learning)</a:t>
            </a:r>
            <a:r>
              <a:rPr spc="-5" dirty="0"/>
              <a:t> </a:t>
            </a:r>
            <a:r>
              <a:rPr dirty="0"/>
              <a:t>:</a:t>
            </a:r>
            <a:r>
              <a:rPr spc="75" dirty="0"/>
              <a:t> </a:t>
            </a:r>
            <a:r>
              <a:rPr dirty="0"/>
              <a:t>Lecture</a:t>
            </a:r>
            <a:r>
              <a:rPr spc="-5" dirty="0"/>
              <a:t> </a:t>
            </a:r>
            <a:r>
              <a:rPr spc="-2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9193" y="311009"/>
            <a:ext cx="5193030" cy="2479675"/>
            <a:chOff x="309193" y="311009"/>
            <a:chExt cx="5193030" cy="2479675"/>
          </a:xfrm>
        </p:grpSpPr>
        <p:sp>
          <p:nvSpPr>
            <p:cNvPr id="3" name="object 3"/>
            <p:cNvSpPr/>
            <p:nvPr/>
          </p:nvSpPr>
          <p:spPr>
            <a:xfrm>
              <a:off x="309193" y="311009"/>
              <a:ext cx="5142230" cy="186690"/>
            </a:xfrm>
            <a:custGeom>
              <a:avLst/>
              <a:gdLst/>
              <a:ahLst/>
              <a:cxnLst/>
              <a:rect l="l" t="t" r="r" b="b"/>
              <a:pathLst>
                <a:path w="5142230" h="186690">
                  <a:moveTo>
                    <a:pt x="5090871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6558"/>
                  </a:lnTo>
                  <a:lnTo>
                    <a:pt x="5141671" y="186558"/>
                  </a:lnTo>
                  <a:lnTo>
                    <a:pt x="5141671" y="50800"/>
                  </a:lnTo>
                  <a:lnTo>
                    <a:pt x="5137663" y="31075"/>
                  </a:lnTo>
                  <a:lnTo>
                    <a:pt x="5126749" y="14922"/>
                  </a:lnTo>
                  <a:lnTo>
                    <a:pt x="5110596" y="4008"/>
                  </a:lnTo>
                  <a:lnTo>
                    <a:pt x="5090871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9194" y="484911"/>
              <a:ext cx="5141670" cy="5060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994" y="2688996"/>
              <a:ext cx="101600" cy="101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0794" y="2676296"/>
              <a:ext cx="5090807" cy="1143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50865" y="355244"/>
              <a:ext cx="50736" cy="233375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09193" y="529170"/>
              <a:ext cx="5142230" cy="2211070"/>
            </a:xfrm>
            <a:custGeom>
              <a:avLst/>
              <a:gdLst/>
              <a:ahLst/>
              <a:cxnLst/>
              <a:rect l="l" t="t" r="r" b="b"/>
              <a:pathLst>
                <a:path w="5142230" h="2211070">
                  <a:moveTo>
                    <a:pt x="5141671" y="0"/>
                  </a:moveTo>
                  <a:lnTo>
                    <a:pt x="0" y="0"/>
                  </a:lnTo>
                  <a:lnTo>
                    <a:pt x="0" y="2159825"/>
                  </a:lnTo>
                  <a:lnTo>
                    <a:pt x="4008" y="2179550"/>
                  </a:lnTo>
                  <a:lnTo>
                    <a:pt x="14922" y="2195703"/>
                  </a:lnTo>
                  <a:lnTo>
                    <a:pt x="31075" y="2206617"/>
                  </a:lnTo>
                  <a:lnTo>
                    <a:pt x="50800" y="2210625"/>
                  </a:lnTo>
                  <a:lnTo>
                    <a:pt x="5090871" y="2210625"/>
                  </a:lnTo>
                  <a:lnTo>
                    <a:pt x="5110596" y="2206617"/>
                  </a:lnTo>
                  <a:lnTo>
                    <a:pt x="5126749" y="2195703"/>
                  </a:lnTo>
                  <a:lnTo>
                    <a:pt x="5137663" y="2179550"/>
                  </a:lnTo>
                  <a:lnTo>
                    <a:pt x="5141671" y="2159825"/>
                  </a:lnTo>
                  <a:lnTo>
                    <a:pt x="5141671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450865" y="393318"/>
              <a:ext cx="0" cy="2315210"/>
            </a:xfrm>
            <a:custGeom>
              <a:avLst/>
              <a:gdLst/>
              <a:ahLst/>
              <a:cxnLst/>
              <a:rect l="l" t="t" r="r" b="b"/>
              <a:pathLst>
                <a:path h="2315210">
                  <a:moveTo>
                    <a:pt x="0" y="23147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450865" y="38061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50865" y="36791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450865" y="35521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4583" y="584949"/>
              <a:ext cx="63233" cy="6323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4583" y="1139139"/>
              <a:ext cx="63233" cy="6323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4583" y="1693316"/>
              <a:ext cx="63233" cy="6323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4583" y="2075421"/>
              <a:ext cx="63233" cy="6323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4583" y="2457526"/>
              <a:ext cx="63233" cy="63233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334594" y="254950"/>
            <a:ext cx="5064760" cy="248094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0"/>
              </a:spcBef>
            </a:pPr>
            <a:r>
              <a:rPr sz="1100" dirty="0">
                <a:solidFill>
                  <a:srgbClr val="3333B2"/>
                </a:solidFill>
                <a:latin typeface="LM Roman 10"/>
                <a:cs typeface="LM Roman 10"/>
              </a:rPr>
              <a:t>Why</a:t>
            </a:r>
            <a:r>
              <a:rPr sz="1100" spc="-35" dirty="0">
                <a:solidFill>
                  <a:srgbClr val="3333B2"/>
                </a:solidFill>
                <a:latin typeface="LM Roman 10"/>
                <a:cs typeface="LM Roman 10"/>
              </a:rPr>
              <a:t> </a:t>
            </a:r>
            <a:r>
              <a:rPr sz="1100" dirty="0">
                <a:solidFill>
                  <a:srgbClr val="3333B2"/>
                </a:solidFill>
                <a:latin typeface="LM Roman 10"/>
                <a:cs typeface="LM Roman 10"/>
              </a:rPr>
              <a:t>do</a:t>
            </a:r>
            <a:r>
              <a:rPr sz="1100" spc="-35" dirty="0">
                <a:solidFill>
                  <a:srgbClr val="3333B2"/>
                </a:solidFill>
                <a:latin typeface="LM Roman 10"/>
                <a:cs typeface="LM Roman 10"/>
              </a:rPr>
              <a:t> </a:t>
            </a:r>
            <a:r>
              <a:rPr sz="1100" dirty="0">
                <a:solidFill>
                  <a:srgbClr val="3333B2"/>
                </a:solidFill>
                <a:latin typeface="LM Roman 10"/>
                <a:cs typeface="LM Roman 10"/>
              </a:rPr>
              <a:t>we</a:t>
            </a:r>
            <a:r>
              <a:rPr sz="1100" spc="-35" dirty="0">
                <a:solidFill>
                  <a:srgbClr val="3333B2"/>
                </a:solidFill>
                <a:latin typeface="LM Roman 10"/>
                <a:cs typeface="LM Roman 10"/>
              </a:rPr>
              <a:t> </a:t>
            </a:r>
            <a:r>
              <a:rPr sz="1100" dirty="0">
                <a:solidFill>
                  <a:srgbClr val="3333B2"/>
                </a:solidFill>
                <a:latin typeface="LM Roman 10"/>
                <a:cs typeface="LM Roman 10"/>
              </a:rPr>
              <a:t>care</a:t>
            </a:r>
            <a:r>
              <a:rPr sz="1100" spc="-35" dirty="0">
                <a:solidFill>
                  <a:srgbClr val="3333B2"/>
                </a:solidFill>
                <a:latin typeface="LM Roman 10"/>
                <a:cs typeface="LM Roman 10"/>
              </a:rPr>
              <a:t> </a:t>
            </a:r>
            <a:r>
              <a:rPr sz="1100" dirty="0">
                <a:solidFill>
                  <a:srgbClr val="3333B2"/>
                </a:solidFill>
                <a:latin typeface="LM Roman 10"/>
                <a:cs typeface="LM Roman 10"/>
              </a:rPr>
              <a:t>about</a:t>
            </a:r>
            <a:r>
              <a:rPr sz="1100" spc="-35" dirty="0">
                <a:solidFill>
                  <a:srgbClr val="3333B2"/>
                </a:solidFill>
                <a:latin typeface="LM Roman 10"/>
                <a:cs typeface="LM Roman 10"/>
              </a:rPr>
              <a:t> </a:t>
            </a:r>
            <a:r>
              <a:rPr sz="1100" dirty="0">
                <a:solidFill>
                  <a:srgbClr val="3333B2"/>
                </a:solidFill>
                <a:latin typeface="LM Roman 10"/>
                <a:cs typeface="LM Roman 10"/>
              </a:rPr>
              <a:t>independencies</a:t>
            </a:r>
            <a:r>
              <a:rPr sz="1100" spc="-35" dirty="0">
                <a:solidFill>
                  <a:srgbClr val="3333B2"/>
                </a:solidFill>
                <a:latin typeface="LM Roman 10"/>
                <a:cs typeface="LM Roman 10"/>
              </a:rPr>
              <a:t> </a:t>
            </a:r>
            <a:r>
              <a:rPr sz="1100" dirty="0">
                <a:solidFill>
                  <a:srgbClr val="3333B2"/>
                </a:solidFill>
                <a:latin typeface="LM Roman 10"/>
                <a:cs typeface="LM Roman 10"/>
              </a:rPr>
              <a:t>encoded</a:t>
            </a:r>
            <a:r>
              <a:rPr sz="1100" spc="-35" dirty="0">
                <a:solidFill>
                  <a:srgbClr val="3333B2"/>
                </a:solidFill>
                <a:latin typeface="LM Roman 10"/>
                <a:cs typeface="LM Roman 10"/>
              </a:rPr>
              <a:t> </a:t>
            </a:r>
            <a:r>
              <a:rPr sz="1100" dirty="0">
                <a:solidFill>
                  <a:srgbClr val="3333B2"/>
                </a:solidFill>
                <a:latin typeface="LM Roman 10"/>
                <a:cs typeface="LM Roman 10"/>
              </a:rPr>
              <a:t>in</a:t>
            </a:r>
            <a:r>
              <a:rPr sz="1100" spc="-30" dirty="0">
                <a:solidFill>
                  <a:srgbClr val="3333B2"/>
                </a:solidFill>
                <a:latin typeface="LM Roman 10"/>
                <a:cs typeface="LM Roman 10"/>
              </a:rPr>
              <a:t> </a:t>
            </a:r>
            <a:r>
              <a:rPr sz="1100" dirty="0">
                <a:solidFill>
                  <a:srgbClr val="3333B2"/>
                </a:solidFill>
                <a:latin typeface="LM Roman 10"/>
                <a:cs typeface="LM Roman 10"/>
              </a:rPr>
              <a:t>a</a:t>
            </a:r>
            <a:r>
              <a:rPr sz="1100" spc="-35" dirty="0">
                <a:solidFill>
                  <a:srgbClr val="3333B2"/>
                </a:solidFill>
                <a:latin typeface="LM Roman 10"/>
                <a:cs typeface="LM Roman 10"/>
              </a:rPr>
              <a:t> </a:t>
            </a:r>
            <a:r>
              <a:rPr sz="1100" spc="-10" dirty="0">
                <a:solidFill>
                  <a:srgbClr val="3333B2"/>
                </a:solidFill>
                <a:latin typeface="LM Roman 10"/>
                <a:cs typeface="LM Roman 10"/>
              </a:rPr>
              <a:t>Bayesian</a:t>
            </a:r>
            <a:r>
              <a:rPr sz="1100" spc="-35" dirty="0">
                <a:solidFill>
                  <a:srgbClr val="3333B2"/>
                </a:solidFill>
                <a:latin typeface="LM Roman 10"/>
                <a:cs typeface="LM Roman 10"/>
              </a:rPr>
              <a:t> </a:t>
            </a:r>
            <a:r>
              <a:rPr sz="1100" spc="-10" dirty="0">
                <a:solidFill>
                  <a:srgbClr val="3333B2"/>
                </a:solidFill>
                <a:latin typeface="LM Roman 10"/>
                <a:cs typeface="LM Roman 10"/>
              </a:rPr>
              <a:t>network?</a:t>
            </a:r>
            <a:endParaRPr sz="1100">
              <a:latin typeface="LM Roman 10"/>
              <a:cs typeface="LM Roman 10"/>
            </a:endParaRPr>
          </a:p>
          <a:p>
            <a:pPr marL="302260" marR="207645">
              <a:lnSpc>
                <a:spcPct val="102600"/>
              </a:lnSpc>
              <a:spcBef>
                <a:spcPts val="260"/>
              </a:spcBef>
            </a:pPr>
            <a:r>
              <a:rPr sz="1100" spc="-30" dirty="0">
                <a:latin typeface="LM Roman 10"/>
                <a:cs typeface="LM Roman 10"/>
              </a:rPr>
              <a:t>We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saw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that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if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two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variables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are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independent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then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the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chain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rule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spc="-20" dirty="0">
                <a:latin typeface="LM Roman 10"/>
                <a:cs typeface="LM Roman 10"/>
              </a:rPr>
              <a:t>gets </a:t>
            </a:r>
            <a:r>
              <a:rPr sz="1100" spc="-10" dirty="0">
                <a:latin typeface="LM Roman 10"/>
                <a:cs typeface="LM Roman 10"/>
              </a:rPr>
              <a:t>simplified,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resulting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in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simpler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factors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which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in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turn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reduces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the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number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spc="-25" dirty="0">
                <a:latin typeface="LM Roman 10"/>
                <a:cs typeface="LM Roman 10"/>
              </a:rPr>
              <a:t>of </a:t>
            </a:r>
            <a:r>
              <a:rPr sz="1100" spc="-10" dirty="0">
                <a:latin typeface="LM Roman 10"/>
                <a:cs typeface="LM Roman 10"/>
              </a:rPr>
              <a:t>parameters.</a:t>
            </a:r>
            <a:endParaRPr sz="1100">
              <a:latin typeface="LM Roman 10"/>
              <a:cs typeface="LM Roman 10"/>
            </a:endParaRPr>
          </a:p>
          <a:p>
            <a:pPr marL="302260" marR="118745">
              <a:lnSpc>
                <a:spcPct val="102600"/>
              </a:lnSpc>
              <a:spcBef>
                <a:spcPts val="300"/>
              </a:spcBef>
            </a:pPr>
            <a:r>
              <a:rPr sz="1100" dirty="0">
                <a:latin typeface="LM Roman 10"/>
                <a:cs typeface="LM Roman 10"/>
              </a:rPr>
              <a:t>In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the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extreme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case,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we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say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that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in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the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Bayesian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network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model,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each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factor </a:t>
            </a:r>
            <a:r>
              <a:rPr sz="1100" dirty="0">
                <a:latin typeface="LM Roman 10"/>
                <a:cs typeface="LM Roman 10"/>
              </a:rPr>
              <a:t>was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very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simple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(just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i="1" dirty="0">
                <a:latin typeface="Georgia"/>
                <a:cs typeface="Georgia"/>
              </a:rPr>
              <a:t>P</a:t>
            </a:r>
            <a:r>
              <a:rPr sz="1100" i="1" spc="-114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(</a:t>
            </a:r>
            <a:r>
              <a:rPr sz="1100" i="1" dirty="0">
                <a:latin typeface="Georgia"/>
                <a:cs typeface="Georgia"/>
              </a:rPr>
              <a:t>X</a:t>
            </a:r>
            <a:r>
              <a:rPr sz="1200" i="1" baseline="-10416" dirty="0">
                <a:latin typeface="Georgia"/>
                <a:cs typeface="Georgia"/>
              </a:rPr>
              <a:t>i</a:t>
            </a:r>
            <a:r>
              <a:rPr sz="1100" i="1" dirty="0">
                <a:latin typeface="DejaVu Sans Condensed"/>
                <a:cs typeface="DejaVu Sans Condensed"/>
              </a:rPr>
              <a:t>|</a:t>
            </a:r>
            <a:r>
              <a:rPr sz="1100" i="1" dirty="0">
                <a:latin typeface="Georgia"/>
                <a:cs typeface="Georgia"/>
              </a:rPr>
              <a:t>Y</a:t>
            </a:r>
            <a:r>
              <a:rPr sz="1100" i="1" spc="-40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)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and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as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result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each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factor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just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added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spc="-50" dirty="0">
                <a:latin typeface="LM Roman 10"/>
                <a:cs typeface="LM Roman 10"/>
              </a:rPr>
              <a:t>3 </a:t>
            </a:r>
            <a:r>
              <a:rPr sz="1100" spc="-10" dirty="0">
                <a:latin typeface="LM Roman 10"/>
                <a:cs typeface="LM Roman 10"/>
              </a:rPr>
              <a:t>parameters</a:t>
            </a:r>
            <a:endParaRPr sz="1100">
              <a:latin typeface="LM Roman 10"/>
              <a:cs typeface="LM Roman 10"/>
            </a:endParaRPr>
          </a:p>
          <a:p>
            <a:pPr marL="302260" marR="213995">
              <a:lnSpc>
                <a:spcPct val="102600"/>
              </a:lnSpc>
              <a:spcBef>
                <a:spcPts val="300"/>
              </a:spcBef>
            </a:pPr>
            <a:r>
              <a:rPr sz="1100" dirty="0">
                <a:latin typeface="LM Roman 10"/>
                <a:cs typeface="LM Roman 10"/>
              </a:rPr>
              <a:t>The</a:t>
            </a:r>
            <a:r>
              <a:rPr sz="1100" spc="-4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more</a:t>
            </a:r>
            <a:r>
              <a:rPr sz="1100" spc="-4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the</a:t>
            </a:r>
            <a:r>
              <a:rPr sz="1100" spc="-4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number</a:t>
            </a:r>
            <a:r>
              <a:rPr sz="1100" spc="-4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of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independencies,</a:t>
            </a:r>
            <a:r>
              <a:rPr sz="1100" spc="-4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the</a:t>
            </a:r>
            <a:r>
              <a:rPr sz="1100" spc="-4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fewer</a:t>
            </a:r>
            <a:r>
              <a:rPr sz="1100" spc="-4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the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parameters</a:t>
            </a:r>
            <a:r>
              <a:rPr sz="1100" spc="-4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and</a:t>
            </a:r>
            <a:r>
              <a:rPr sz="1100" spc="-45" dirty="0">
                <a:latin typeface="LM Roman 10"/>
                <a:cs typeface="LM Roman 10"/>
              </a:rPr>
              <a:t> </a:t>
            </a:r>
            <a:r>
              <a:rPr sz="1100" spc="-25" dirty="0">
                <a:latin typeface="LM Roman 10"/>
                <a:cs typeface="LM Roman 10"/>
              </a:rPr>
              <a:t>the </a:t>
            </a:r>
            <a:r>
              <a:rPr sz="1100" dirty="0">
                <a:latin typeface="LM Roman 10"/>
                <a:cs typeface="LM Roman 10"/>
              </a:rPr>
              <a:t>lesser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is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the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inference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spc="-20" dirty="0">
                <a:latin typeface="LM Roman 10"/>
                <a:cs typeface="LM Roman 10"/>
              </a:rPr>
              <a:t>time</a:t>
            </a:r>
            <a:endParaRPr sz="1100">
              <a:latin typeface="LM Roman 10"/>
              <a:cs typeface="LM Roman 10"/>
            </a:endParaRPr>
          </a:p>
          <a:p>
            <a:pPr marL="302260" marR="43180">
              <a:lnSpc>
                <a:spcPct val="102699"/>
              </a:lnSpc>
              <a:spcBef>
                <a:spcPts val="300"/>
              </a:spcBef>
            </a:pPr>
            <a:r>
              <a:rPr sz="1100" spc="-20" dirty="0">
                <a:latin typeface="LM Roman 10"/>
                <a:cs typeface="LM Roman 10"/>
              </a:rPr>
              <a:t>For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example,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if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we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want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to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the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compute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the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marginal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i="1" dirty="0">
                <a:latin typeface="Georgia"/>
                <a:cs typeface="Georgia"/>
              </a:rPr>
              <a:t>P</a:t>
            </a:r>
            <a:r>
              <a:rPr sz="1100" i="1" spc="-114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(</a:t>
            </a:r>
            <a:r>
              <a:rPr sz="1100" i="1" dirty="0">
                <a:latin typeface="Georgia"/>
                <a:cs typeface="Georgia"/>
              </a:rPr>
              <a:t>S</a:t>
            </a:r>
            <a:r>
              <a:rPr sz="1100" dirty="0">
                <a:latin typeface="LM Roman 10"/>
                <a:cs typeface="LM Roman 10"/>
              </a:rPr>
              <a:t>)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then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we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just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spc="-20" dirty="0">
                <a:latin typeface="LM Roman 10"/>
                <a:cs typeface="LM Roman 10"/>
              </a:rPr>
              <a:t>need </a:t>
            </a:r>
            <a:r>
              <a:rPr sz="1100" dirty="0">
                <a:latin typeface="LM Roman 10"/>
                <a:cs typeface="LM Roman 10"/>
              </a:rPr>
              <a:t>to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sum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over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the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values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of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i="1" spc="50" dirty="0">
                <a:latin typeface="Georgia"/>
                <a:cs typeface="Georgia"/>
              </a:rPr>
              <a:t>I</a:t>
            </a:r>
            <a:r>
              <a:rPr sz="1100" i="1" spc="145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and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not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on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any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other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variables</a:t>
            </a:r>
            <a:endParaRPr sz="1100">
              <a:latin typeface="LM Roman 10"/>
              <a:cs typeface="LM Roman 10"/>
            </a:endParaRPr>
          </a:p>
          <a:p>
            <a:pPr marL="302260" marR="112395">
              <a:lnSpc>
                <a:spcPct val="102699"/>
              </a:lnSpc>
              <a:spcBef>
                <a:spcPts val="295"/>
              </a:spcBef>
            </a:pPr>
            <a:r>
              <a:rPr sz="1100" dirty="0">
                <a:latin typeface="LM Roman 10"/>
                <a:cs typeface="LM Roman 10"/>
              </a:rPr>
              <a:t>Hence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we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are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interested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in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finding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the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independencies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encoded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in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Bayesian network</a:t>
            </a:r>
            <a:endParaRPr sz="1100">
              <a:latin typeface="LM Roman 10"/>
              <a:cs typeface="LM Roman 10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0" y="3121507"/>
            <a:ext cx="5760085" cy="118745"/>
            <a:chOff x="0" y="3121507"/>
            <a:chExt cx="5760085" cy="118745"/>
          </a:xfrm>
        </p:grpSpPr>
        <p:sp>
          <p:nvSpPr>
            <p:cNvPr id="20" name="object 20"/>
            <p:cNvSpPr/>
            <p:nvPr/>
          </p:nvSpPr>
          <p:spPr>
            <a:xfrm>
              <a:off x="0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880004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10" dirty="0"/>
              <a:t>40</a:t>
            </a:fld>
            <a:r>
              <a:rPr spc="-10" dirty="0"/>
              <a:t>/86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Mitesh</a:t>
            </a:r>
            <a:r>
              <a:rPr spc="-10" dirty="0"/>
              <a:t> </a:t>
            </a:r>
            <a:r>
              <a:rPr dirty="0"/>
              <a:t>M.</a:t>
            </a:r>
            <a:r>
              <a:rPr spc="-10" dirty="0"/>
              <a:t> Khapra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CS7015</a:t>
            </a:r>
            <a:r>
              <a:rPr spc="-10" dirty="0"/>
              <a:t> </a:t>
            </a:r>
            <a:r>
              <a:rPr dirty="0"/>
              <a:t>(Deep</a:t>
            </a:r>
            <a:r>
              <a:rPr spc="-5" dirty="0"/>
              <a:t> </a:t>
            </a:r>
            <a:r>
              <a:rPr dirty="0"/>
              <a:t>Learning)</a:t>
            </a:r>
            <a:r>
              <a:rPr spc="-5" dirty="0"/>
              <a:t> </a:t>
            </a:r>
            <a:r>
              <a:rPr dirty="0"/>
              <a:t>:</a:t>
            </a:r>
            <a:r>
              <a:rPr spc="75" dirty="0"/>
              <a:t> </a:t>
            </a:r>
            <a:r>
              <a:rPr dirty="0"/>
              <a:t>Lecture</a:t>
            </a:r>
            <a:r>
              <a:rPr spc="-5" dirty="0"/>
              <a:t> </a:t>
            </a:r>
            <a:r>
              <a:rPr spc="-2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9193" y="935557"/>
            <a:ext cx="5142230" cy="82550"/>
          </a:xfrm>
          <a:custGeom>
            <a:avLst/>
            <a:gdLst/>
            <a:ahLst/>
            <a:cxnLst/>
            <a:rect l="l" t="t" r="r" b="b"/>
            <a:pathLst>
              <a:path w="5142230" h="82550">
                <a:moveTo>
                  <a:pt x="5090871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5141671" y="82384"/>
                </a:lnTo>
                <a:lnTo>
                  <a:pt x="5141671" y="50800"/>
                </a:lnTo>
                <a:lnTo>
                  <a:pt x="5137663" y="31075"/>
                </a:lnTo>
                <a:lnTo>
                  <a:pt x="5126749" y="14922"/>
                </a:lnTo>
                <a:lnTo>
                  <a:pt x="5110596" y="4008"/>
                </a:lnTo>
                <a:lnTo>
                  <a:pt x="5090871" y="0"/>
                </a:lnTo>
                <a:close/>
              </a:path>
            </a:pathLst>
          </a:custGeom>
          <a:solidFill>
            <a:srgbClr val="EAE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09193" y="979977"/>
            <a:ext cx="5193030" cy="874394"/>
            <a:chOff x="309193" y="979977"/>
            <a:chExt cx="5193030" cy="87439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9994" y="1752168"/>
              <a:ext cx="101600" cy="101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0794" y="1739468"/>
              <a:ext cx="5090807" cy="1143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50865" y="986129"/>
              <a:ext cx="50736" cy="76603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09193" y="979977"/>
              <a:ext cx="5142230" cy="823594"/>
            </a:xfrm>
            <a:custGeom>
              <a:avLst/>
              <a:gdLst/>
              <a:ahLst/>
              <a:cxnLst/>
              <a:rect l="l" t="t" r="r" b="b"/>
              <a:pathLst>
                <a:path w="5142230" h="823594">
                  <a:moveTo>
                    <a:pt x="5141671" y="0"/>
                  </a:moveTo>
                  <a:lnTo>
                    <a:pt x="0" y="0"/>
                  </a:lnTo>
                  <a:lnTo>
                    <a:pt x="0" y="772190"/>
                  </a:lnTo>
                  <a:lnTo>
                    <a:pt x="4008" y="791915"/>
                  </a:lnTo>
                  <a:lnTo>
                    <a:pt x="14922" y="808068"/>
                  </a:lnTo>
                  <a:lnTo>
                    <a:pt x="31075" y="818982"/>
                  </a:lnTo>
                  <a:lnTo>
                    <a:pt x="50800" y="822990"/>
                  </a:lnTo>
                  <a:lnTo>
                    <a:pt x="5090871" y="822990"/>
                  </a:lnTo>
                  <a:lnTo>
                    <a:pt x="5110596" y="818982"/>
                  </a:lnTo>
                  <a:lnTo>
                    <a:pt x="5126749" y="808068"/>
                  </a:lnTo>
                  <a:lnTo>
                    <a:pt x="5137663" y="791915"/>
                  </a:lnTo>
                  <a:lnTo>
                    <a:pt x="5141671" y="772190"/>
                  </a:lnTo>
                  <a:lnTo>
                    <a:pt x="5141671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50865" y="1024215"/>
              <a:ext cx="0" cy="747395"/>
            </a:xfrm>
            <a:custGeom>
              <a:avLst/>
              <a:gdLst/>
              <a:ahLst/>
              <a:cxnLst/>
              <a:rect l="l" t="t" r="r" b="b"/>
              <a:pathLst>
                <a:path h="747394">
                  <a:moveTo>
                    <a:pt x="0" y="74700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450865" y="101151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450865" y="99881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50865" y="98611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4583" y="1245768"/>
              <a:ext cx="63233" cy="6323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4583" y="1455801"/>
              <a:ext cx="63233" cy="6323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4583" y="1665833"/>
              <a:ext cx="63233" cy="63233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21894" y="906485"/>
            <a:ext cx="4632960" cy="86614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1100" dirty="0">
                <a:latin typeface="LM Roman 10"/>
                <a:cs typeface="LM Roman 10"/>
              </a:rPr>
              <a:t>In</a:t>
            </a:r>
            <a:r>
              <a:rPr sz="1100" spc="-4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general,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given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i="1" dirty="0">
                <a:latin typeface="Georgia"/>
                <a:cs typeface="Georgia"/>
              </a:rPr>
              <a:t>n</a:t>
            </a:r>
            <a:r>
              <a:rPr sz="1100" i="1" spc="55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random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variables,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we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are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interested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in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knowing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spc="-25" dirty="0">
                <a:latin typeface="LM Roman 10"/>
                <a:cs typeface="LM Roman 10"/>
              </a:rPr>
              <a:t>if</a:t>
            </a:r>
            <a:endParaRPr sz="1100">
              <a:latin typeface="LM Roman 10"/>
              <a:cs typeface="LM Roman 10"/>
            </a:endParaRPr>
          </a:p>
          <a:p>
            <a:pPr marL="314960">
              <a:lnSpc>
                <a:spcPct val="100000"/>
              </a:lnSpc>
              <a:spcBef>
                <a:spcPts val="334"/>
              </a:spcBef>
            </a:pPr>
            <a:r>
              <a:rPr sz="1100" i="1" spc="80" dirty="0">
                <a:latin typeface="Georgia"/>
                <a:cs typeface="Georgia"/>
              </a:rPr>
              <a:t>X</a:t>
            </a:r>
            <a:r>
              <a:rPr sz="1200" i="1" spc="120" baseline="-10416" dirty="0">
                <a:latin typeface="Georgia"/>
                <a:cs typeface="Georgia"/>
              </a:rPr>
              <a:t>i</a:t>
            </a:r>
            <a:r>
              <a:rPr sz="1200" i="1" spc="209" baseline="-10416" dirty="0">
                <a:latin typeface="Georgia"/>
                <a:cs typeface="Georgia"/>
              </a:rPr>
              <a:t> </a:t>
            </a:r>
            <a:r>
              <a:rPr sz="1100" i="1" dirty="0">
                <a:latin typeface="DejaVu Sans Condensed"/>
                <a:cs typeface="DejaVu Sans Condensed"/>
              </a:rPr>
              <a:t>⊥</a:t>
            </a:r>
            <a:r>
              <a:rPr sz="1100" i="1" spc="-25" dirty="0">
                <a:latin typeface="DejaVu Sans Condensed"/>
                <a:cs typeface="DejaVu Sans Condensed"/>
              </a:rPr>
              <a:t> </a:t>
            </a:r>
            <a:r>
              <a:rPr sz="1100" i="1" spc="70" dirty="0">
                <a:latin typeface="Georgia"/>
                <a:cs typeface="Georgia"/>
              </a:rPr>
              <a:t>X</a:t>
            </a:r>
            <a:r>
              <a:rPr sz="1200" i="1" spc="104" baseline="-10416" dirty="0">
                <a:latin typeface="Georgia"/>
                <a:cs typeface="Georgia"/>
              </a:rPr>
              <a:t>j</a:t>
            </a:r>
            <a:endParaRPr sz="1200" baseline="-10416">
              <a:latin typeface="Georgia"/>
              <a:cs typeface="Georgia"/>
            </a:endParaRPr>
          </a:p>
          <a:p>
            <a:pPr marL="314960">
              <a:lnSpc>
                <a:spcPct val="100000"/>
              </a:lnSpc>
              <a:spcBef>
                <a:spcPts val="330"/>
              </a:spcBef>
            </a:pPr>
            <a:r>
              <a:rPr sz="1100" i="1" spc="80" dirty="0">
                <a:latin typeface="Georgia"/>
                <a:cs typeface="Georgia"/>
              </a:rPr>
              <a:t>X</a:t>
            </a:r>
            <a:r>
              <a:rPr sz="1200" i="1" spc="120" baseline="-10416" dirty="0">
                <a:latin typeface="Georgia"/>
                <a:cs typeface="Georgia"/>
              </a:rPr>
              <a:t>i</a:t>
            </a:r>
            <a:r>
              <a:rPr sz="1200" i="1" spc="225" baseline="-10416" dirty="0">
                <a:latin typeface="Georgia"/>
                <a:cs typeface="Georgia"/>
              </a:rPr>
              <a:t> </a:t>
            </a:r>
            <a:r>
              <a:rPr sz="1100" i="1" dirty="0">
                <a:latin typeface="DejaVu Sans Condensed"/>
                <a:cs typeface="DejaVu Sans Condensed"/>
              </a:rPr>
              <a:t>⊥</a:t>
            </a:r>
            <a:r>
              <a:rPr sz="1100" i="1" spc="-15" dirty="0">
                <a:latin typeface="DejaVu Sans Condensed"/>
                <a:cs typeface="DejaVu Sans Condensed"/>
              </a:rPr>
              <a:t> </a:t>
            </a:r>
            <a:r>
              <a:rPr sz="1100" i="1" spc="85" dirty="0">
                <a:latin typeface="Georgia"/>
                <a:cs typeface="Georgia"/>
              </a:rPr>
              <a:t>X</a:t>
            </a:r>
            <a:r>
              <a:rPr sz="1200" i="1" spc="127" baseline="-10416" dirty="0">
                <a:latin typeface="Georgia"/>
                <a:cs typeface="Georgia"/>
              </a:rPr>
              <a:t>j</a:t>
            </a:r>
            <a:r>
              <a:rPr sz="1100" i="1" spc="85" dirty="0">
                <a:latin typeface="DejaVu Sans Condensed"/>
                <a:cs typeface="DejaVu Sans Condensed"/>
              </a:rPr>
              <a:t>|</a:t>
            </a:r>
            <a:r>
              <a:rPr sz="1100" i="1" spc="85" dirty="0">
                <a:latin typeface="Georgia"/>
                <a:cs typeface="Georgia"/>
              </a:rPr>
              <a:t>Z</a:t>
            </a:r>
            <a:r>
              <a:rPr sz="1100" spc="85" dirty="0">
                <a:latin typeface="LM Roman 10"/>
                <a:cs typeface="LM Roman 10"/>
              </a:rPr>
              <a:t>,</a:t>
            </a:r>
            <a:r>
              <a:rPr sz="1100" spc="-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where</a:t>
            </a:r>
            <a:r>
              <a:rPr sz="1100" spc="-5" dirty="0">
                <a:latin typeface="LM Roman 10"/>
                <a:cs typeface="LM Roman 10"/>
              </a:rPr>
              <a:t> </a:t>
            </a:r>
            <a:r>
              <a:rPr sz="1100" i="1" spc="75" dirty="0">
                <a:latin typeface="Georgia"/>
                <a:cs typeface="Georgia"/>
              </a:rPr>
              <a:t>Z</a:t>
            </a:r>
            <a:r>
              <a:rPr sz="1100" i="1" spc="114" dirty="0">
                <a:latin typeface="Georgia"/>
                <a:cs typeface="Georgia"/>
              </a:rPr>
              <a:t> </a:t>
            </a:r>
            <a:r>
              <a:rPr sz="1100" i="1" dirty="0">
                <a:latin typeface="DejaVu Sans Condensed"/>
                <a:cs typeface="DejaVu Sans Condensed"/>
              </a:rPr>
              <a:t>⊆</a:t>
            </a:r>
            <a:r>
              <a:rPr sz="1100" i="1" spc="-15" dirty="0">
                <a:latin typeface="DejaVu Sans Condensed"/>
                <a:cs typeface="DejaVu Sans Condensed"/>
              </a:rPr>
              <a:t> </a:t>
            </a:r>
            <a:r>
              <a:rPr sz="1100" i="1" spc="50" dirty="0">
                <a:latin typeface="Georgia"/>
                <a:cs typeface="Georgia"/>
              </a:rPr>
              <a:t>X</a:t>
            </a:r>
            <a:r>
              <a:rPr sz="1200" spc="75" baseline="-10416" dirty="0">
                <a:latin typeface="LM Roman 8"/>
                <a:cs typeface="LM Roman 8"/>
              </a:rPr>
              <a:t>1</a:t>
            </a:r>
            <a:r>
              <a:rPr sz="1100" i="1" spc="50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i="1" spc="50" dirty="0">
                <a:latin typeface="Georgia"/>
                <a:cs typeface="Georgia"/>
              </a:rPr>
              <a:t>X</a:t>
            </a:r>
            <a:r>
              <a:rPr sz="1200" spc="75" baseline="-10416" dirty="0">
                <a:latin typeface="LM Roman 8"/>
                <a:cs typeface="LM Roman 8"/>
              </a:rPr>
              <a:t>2</a:t>
            </a:r>
            <a:r>
              <a:rPr sz="1100" i="1" spc="50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i="1" dirty="0">
                <a:latin typeface="Georgia"/>
                <a:cs typeface="Georgia"/>
              </a:rPr>
              <a:t>...,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i="1" spc="70" dirty="0">
                <a:latin typeface="Georgia"/>
                <a:cs typeface="Georgia"/>
              </a:rPr>
              <a:t>X</a:t>
            </a:r>
            <a:r>
              <a:rPr sz="1200" i="1" spc="104" baseline="-10416" dirty="0">
                <a:latin typeface="Georgia"/>
                <a:cs typeface="Georgia"/>
              </a:rPr>
              <a:t>n</a:t>
            </a:r>
            <a:r>
              <a:rPr sz="1100" i="1" spc="70" dirty="0">
                <a:latin typeface="Georgia"/>
                <a:cs typeface="Georgia"/>
              </a:rPr>
              <a:t>/X</a:t>
            </a:r>
            <a:r>
              <a:rPr sz="1200" i="1" spc="104" baseline="-10416" dirty="0">
                <a:latin typeface="Georgia"/>
                <a:cs typeface="Georgia"/>
              </a:rPr>
              <a:t>i</a:t>
            </a:r>
            <a:r>
              <a:rPr sz="1100" i="1" spc="70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i="1" spc="80" dirty="0">
                <a:latin typeface="Georgia"/>
                <a:cs typeface="Georgia"/>
              </a:rPr>
              <a:t>X</a:t>
            </a:r>
            <a:r>
              <a:rPr sz="1200" i="1" spc="120" baseline="-10416" dirty="0">
                <a:latin typeface="Georgia"/>
                <a:cs typeface="Georgia"/>
              </a:rPr>
              <a:t>j</a:t>
            </a:r>
            <a:endParaRPr sz="1200" baseline="-10416">
              <a:latin typeface="Georgia"/>
              <a:cs typeface="Georgia"/>
            </a:endParaRPr>
          </a:p>
          <a:p>
            <a:pPr marL="314960">
              <a:lnSpc>
                <a:spcPct val="100000"/>
              </a:lnSpc>
              <a:spcBef>
                <a:spcPts val="335"/>
              </a:spcBef>
            </a:pPr>
            <a:r>
              <a:rPr sz="1100" dirty="0">
                <a:latin typeface="LM Roman 10"/>
                <a:cs typeface="LM Roman 10"/>
              </a:rPr>
              <a:t>Let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us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answer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some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of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the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questions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for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our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student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Bayesian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Network</a:t>
            </a:r>
            <a:endParaRPr sz="1100">
              <a:latin typeface="LM Roman 10"/>
              <a:cs typeface="LM Roman 10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3121507"/>
            <a:ext cx="5760085" cy="118745"/>
            <a:chOff x="0" y="3121507"/>
            <a:chExt cx="5760085" cy="118745"/>
          </a:xfrm>
        </p:grpSpPr>
        <p:sp>
          <p:nvSpPr>
            <p:cNvPr id="17" name="object 17"/>
            <p:cNvSpPr/>
            <p:nvPr/>
          </p:nvSpPr>
          <p:spPr>
            <a:xfrm>
              <a:off x="0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880004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10" dirty="0"/>
              <a:t>41</a:t>
            </a:fld>
            <a:r>
              <a:rPr spc="-10" dirty="0"/>
              <a:t>/86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Mitesh</a:t>
            </a:r>
            <a:r>
              <a:rPr spc="-10" dirty="0"/>
              <a:t> </a:t>
            </a:r>
            <a:r>
              <a:rPr dirty="0"/>
              <a:t>M.</a:t>
            </a:r>
            <a:r>
              <a:rPr spc="-10" dirty="0"/>
              <a:t> Khapra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CS7015</a:t>
            </a:r>
            <a:r>
              <a:rPr spc="-10" dirty="0"/>
              <a:t> </a:t>
            </a:r>
            <a:r>
              <a:rPr dirty="0"/>
              <a:t>(Deep</a:t>
            </a:r>
            <a:r>
              <a:rPr spc="-5" dirty="0"/>
              <a:t> </a:t>
            </a:r>
            <a:r>
              <a:rPr dirty="0"/>
              <a:t>Learning)</a:t>
            </a:r>
            <a:r>
              <a:rPr spc="-5" dirty="0"/>
              <a:t> </a:t>
            </a:r>
            <a:r>
              <a:rPr dirty="0"/>
              <a:t>:</a:t>
            </a:r>
            <a:r>
              <a:rPr spc="75" dirty="0"/>
              <a:t> </a:t>
            </a:r>
            <a:r>
              <a:rPr dirty="0"/>
              <a:t>Lecture</a:t>
            </a:r>
            <a:r>
              <a:rPr spc="-5" dirty="0"/>
              <a:t> </a:t>
            </a:r>
            <a:r>
              <a:rPr spc="-2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18870" y="338721"/>
            <a:ext cx="291465" cy="291465"/>
            <a:chOff x="818870" y="338721"/>
            <a:chExt cx="291465" cy="291465"/>
          </a:xfrm>
        </p:grpSpPr>
        <p:sp>
          <p:nvSpPr>
            <p:cNvPr id="3" name="object 3"/>
            <p:cNvSpPr/>
            <p:nvPr/>
          </p:nvSpPr>
          <p:spPr>
            <a:xfrm>
              <a:off x="823950" y="343801"/>
              <a:ext cx="281305" cy="281305"/>
            </a:xfrm>
            <a:custGeom>
              <a:avLst/>
              <a:gdLst/>
              <a:ahLst/>
              <a:cxnLst/>
              <a:rect l="l" t="t" r="r" b="b"/>
              <a:pathLst>
                <a:path w="281305" h="281305">
                  <a:moveTo>
                    <a:pt x="140601" y="0"/>
                  </a:moveTo>
                  <a:lnTo>
                    <a:pt x="96162" y="7167"/>
                  </a:lnTo>
                  <a:lnTo>
                    <a:pt x="57566" y="27125"/>
                  </a:lnTo>
                  <a:lnTo>
                    <a:pt x="27129" y="57560"/>
                  </a:lnTo>
                  <a:lnTo>
                    <a:pt x="7168" y="96157"/>
                  </a:lnTo>
                  <a:lnTo>
                    <a:pt x="0" y="140601"/>
                  </a:lnTo>
                  <a:lnTo>
                    <a:pt x="7168" y="185041"/>
                  </a:lnTo>
                  <a:lnTo>
                    <a:pt x="27129" y="223637"/>
                  </a:lnTo>
                  <a:lnTo>
                    <a:pt x="57566" y="254074"/>
                  </a:lnTo>
                  <a:lnTo>
                    <a:pt x="96162" y="274035"/>
                  </a:lnTo>
                  <a:lnTo>
                    <a:pt x="140601" y="281203"/>
                  </a:lnTo>
                  <a:lnTo>
                    <a:pt x="185045" y="274035"/>
                  </a:lnTo>
                  <a:lnTo>
                    <a:pt x="223642" y="254074"/>
                  </a:lnTo>
                  <a:lnTo>
                    <a:pt x="254077" y="223637"/>
                  </a:lnTo>
                  <a:lnTo>
                    <a:pt x="274036" y="185041"/>
                  </a:lnTo>
                  <a:lnTo>
                    <a:pt x="281203" y="140601"/>
                  </a:lnTo>
                  <a:lnTo>
                    <a:pt x="274036" y="96157"/>
                  </a:lnTo>
                  <a:lnTo>
                    <a:pt x="254077" y="57560"/>
                  </a:lnTo>
                  <a:lnTo>
                    <a:pt x="223642" y="27125"/>
                  </a:lnTo>
                  <a:lnTo>
                    <a:pt x="185045" y="7167"/>
                  </a:lnTo>
                  <a:lnTo>
                    <a:pt x="140601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23950" y="343801"/>
              <a:ext cx="281305" cy="281305"/>
            </a:xfrm>
            <a:custGeom>
              <a:avLst/>
              <a:gdLst/>
              <a:ahLst/>
              <a:cxnLst/>
              <a:rect l="l" t="t" r="r" b="b"/>
              <a:pathLst>
                <a:path w="281305" h="281305">
                  <a:moveTo>
                    <a:pt x="281203" y="140601"/>
                  </a:moveTo>
                  <a:lnTo>
                    <a:pt x="274036" y="96157"/>
                  </a:lnTo>
                  <a:lnTo>
                    <a:pt x="254077" y="57560"/>
                  </a:lnTo>
                  <a:lnTo>
                    <a:pt x="223642" y="27125"/>
                  </a:lnTo>
                  <a:lnTo>
                    <a:pt x="185045" y="7167"/>
                  </a:lnTo>
                  <a:lnTo>
                    <a:pt x="140601" y="0"/>
                  </a:lnTo>
                  <a:lnTo>
                    <a:pt x="96162" y="7167"/>
                  </a:lnTo>
                  <a:lnTo>
                    <a:pt x="57566" y="27125"/>
                  </a:lnTo>
                  <a:lnTo>
                    <a:pt x="27129" y="57560"/>
                  </a:lnTo>
                  <a:lnTo>
                    <a:pt x="7168" y="96157"/>
                  </a:lnTo>
                  <a:lnTo>
                    <a:pt x="0" y="140601"/>
                  </a:lnTo>
                  <a:lnTo>
                    <a:pt x="7168" y="185041"/>
                  </a:lnTo>
                  <a:lnTo>
                    <a:pt x="27129" y="223637"/>
                  </a:lnTo>
                  <a:lnTo>
                    <a:pt x="57566" y="254074"/>
                  </a:lnTo>
                  <a:lnTo>
                    <a:pt x="96162" y="274035"/>
                  </a:lnTo>
                  <a:lnTo>
                    <a:pt x="140601" y="281203"/>
                  </a:lnTo>
                  <a:lnTo>
                    <a:pt x="185045" y="274035"/>
                  </a:lnTo>
                  <a:lnTo>
                    <a:pt x="223642" y="254074"/>
                  </a:lnTo>
                  <a:lnTo>
                    <a:pt x="254077" y="223637"/>
                  </a:lnTo>
                  <a:lnTo>
                    <a:pt x="274036" y="185041"/>
                  </a:lnTo>
                  <a:lnTo>
                    <a:pt x="281203" y="140601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892555" y="380503"/>
            <a:ext cx="1403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20" dirty="0">
                <a:latin typeface="Georgia"/>
                <a:cs typeface="Georgia"/>
              </a:rPr>
              <a:t>D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555445" y="355282"/>
            <a:ext cx="258445" cy="258445"/>
            <a:chOff x="1555445" y="355282"/>
            <a:chExt cx="258445" cy="25844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0525" y="360362"/>
              <a:ext cx="248081" cy="24806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560525" y="360362"/>
              <a:ext cx="248285" cy="248285"/>
            </a:xfrm>
            <a:custGeom>
              <a:avLst/>
              <a:gdLst/>
              <a:ahLst/>
              <a:cxnLst/>
              <a:rect l="l" t="t" r="r" b="b"/>
              <a:pathLst>
                <a:path w="248285" h="248284">
                  <a:moveTo>
                    <a:pt x="248081" y="124040"/>
                  </a:moveTo>
                  <a:lnTo>
                    <a:pt x="238333" y="75759"/>
                  </a:lnTo>
                  <a:lnTo>
                    <a:pt x="211750" y="36331"/>
                  </a:lnTo>
                  <a:lnTo>
                    <a:pt x="172322" y="9748"/>
                  </a:lnTo>
                  <a:lnTo>
                    <a:pt x="124040" y="0"/>
                  </a:lnTo>
                  <a:lnTo>
                    <a:pt x="75759" y="9748"/>
                  </a:lnTo>
                  <a:lnTo>
                    <a:pt x="36331" y="36331"/>
                  </a:lnTo>
                  <a:lnTo>
                    <a:pt x="9748" y="75759"/>
                  </a:lnTo>
                  <a:lnTo>
                    <a:pt x="0" y="124040"/>
                  </a:lnTo>
                  <a:lnTo>
                    <a:pt x="9748" y="172320"/>
                  </a:lnTo>
                  <a:lnTo>
                    <a:pt x="36331" y="211743"/>
                  </a:lnTo>
                  <a:lnTo>
                    <a:pt x="75759" y="238323"/>
                  </a:lnTo>
                  <a:lnTo>
                    <a:pt x="124040" y="248069"/>
                  </a:lnTo>
                  <a:lnTo>
                    <a:pt x="172322" y="238323"/>
                  </a:lnTo>
                  <a:lnTo>
                    <a:pt x="211750" y="211743"/>
                  </a:lnTo>
                  <a:lnTo>
                    <a:pt x="238333" y="172320"/>
                  </a:lnTo>
                  <a:lnTo>
                    <a:pt x="248081" y="124040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635950" y="380503"/>
            <a:ext cx="863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Georgia"/>
                <a:cs typeface="Georgia"/>
              </a:rPr>
              <a:t>I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183157" y="883008"/>
            <a:ext cx="283210" cy="283210"/>
            <a:chOff x="1183157" y="883008"/>
            <a:chExt cx="283210" cy="283210"/>
          </a:xfrm>
        </p:grpSpPr>
        <p:sp>
          <p:nvSpPr>
            <p:cNvPr id="11" name="object 11"/>
            <p:cNvSpPr/>
            <p:nvPr/>
          </p:nvSpPr>
          <p:spPr>
            <a:xfrm>
              <a:off x="1188237" y="888088"/>
              <a:ext cx="273050" cy="273050"/>
            </a:xfrm>
            <a:custGeom>
              <a:avLst/>
              <a:gdLst/>
              <a:ahLst/>
              <a:cxnLst/>
              <a:rect l="l" t="t" r="r" b="b"/>
              <a:pathLst>
                <a:path w="273050" h="273050">
                  <a:moveTo>
                    <a:pt x="136321" y="0"/>
                  </a:moveTo>
                  <a:lnTo>
                    <a:pt x="93234" y="6949"/>
                  </a:lnTo>
                  <a:lnTo>
                    <a:pt x="55813" y="26301"/>
                  </a:lnTo>
                  <a:lnTo>
                    <a:pt x="26303" y="55810"/>
                  </a:lnTo>
                  <a:lnTo>
                    <a:pt x="6950" y="93231"/>
                  </a:lnTo>
                  <a:lnTo>
                    <a:pt x="0" y="136319"/>
                  </a:lnTo>
                  <a:lnTo>
                    <a:pt x="6950" y="179407"/>
                  </a:lnTo>
                  <a:lnTo>
                    <a:pt x="26303" y="216828"/>
                  </a:lnTo>
                  <a:lnTo>
                    <a:pt x="55813" y="246337"/>
                  </a:lnTo>
                  <a:lnTo>
                    <a:pt x="93234" y="265688"/>
                  </a:lnTo>
                  <a:lnTo>
                    <a:pt x="136321" y="272638"/>
                  </a:lnTo>
                  <a:lnTo>
                    <a:pt x="179408" y="265688"/>
                  </a:lnTo>
                  <a:lnTo>
                    <a:pt x="216830" y="246337"/>
                  </a:lnTo>
                  <a:lnTo>
                    <a:pt x="246340" y="216828"/>
                  </a:lnTo>
                  <a:lnTo>
                    <a:pt x="265693" y="179407"/>
                  </a:lnTo>
                  <a:lnTo>
                    <a:pt x="272643" y="136319"/>
                  </a:lnTo>
                  <a:lnTo>
                    <a:pt x="265693" y="93231"/>
                  </a:lnTo>
                  <a:lnTo>
                    <a:pt x="246340" y="55810"/>
                  </a:lnTo>
                  <a:lnTo>
                    <a:pt x="216830" y="26301"/>
                  </a:lnTo>
                  <a:lnTo>
                    <a:pt x="179408" y="6949"/>
                  </a:lnTo>
                  <a:lnTo>
                    <a:pt x="136321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88237" y="888088"/>
              <a:ext cx="273050" cy="273050"/>
            </a:xfrm>
            <a:custGeom>
              <a:avLst/>
              <a:gdLst/>
              <a:ahLst/>
              <a:cxnLst/>
              <a:rect l="l" t="t" r="r" b="b"/>
              <a:pathLst>
                <a:path w="273050" h="273050">
                  <a:moveTo>
                    <a:pt x="272643" y="136319"/>
                  </a:moveTo>
                  <a:lnTo>
                    <a:pt x="265693" y="93231"/>
                  </a:lnTo>
                  <a:lnTo>
                    <a:pt x="246340" y="55810"/>
                  </a:lnTo>
                  <a:lnTo>
                    <a:pt x="216830" y="26301"/>
                  </a:lnTo>
                  <a:lnTo>
                    <a:pt x="179408" y="6949"/>
                  </a:lnTo>
                  <a:lnTo>
                    <a:pt x="136321" y="0"/>
                  </a:lnTo>
                  <a:lnTo>
                    <a:pt x="93234" y="6949"/>
                  </a:lnTo>
                  <a:lnTo>
                    <a:pt x="55813" y="26301"/>
                  </a:lnTo>
                  <a:lnTo>
                    <a:pt x="26303" y="55810"/>
                  </a:lnTo>
                  <a:lnTo>
                    <a:pt x="6950" y="93231"/>
                  </a:lnTo>
                  <a:lnTo>
                    <a:pt x="0" y="136319"/>
                  </a:lnTo>
                  <a:lnTo>
                    <a:pt x="6950" y="179407"/>
                  </a:lnTo>
                  <a:lnTo>
                    <a:pt x="26303" y="216828"/>
                  </a:lnTo>
                  <a:lnTo>
                    <a:pt x="55813" y="246337"/>
                  </a:lnTo>
                  <a:lnTo>
                    <a:pt x="93234" y="265688"/>
                  </a:lnTo>
                  <a:lnTo>
                    <a:pt x="136321" y="272638"/>
                  </a:lnTo>
                  <a:lnTo>
                    <a:pt x="179408" y="265688"/>
                  </a:lnTo>
                  <a:lnTo>
                    <a:pt x="216830" y="246337"/>
                  </a:lnTo>
                  <a:lnTo>
                    <a:pt x="246340" y="216828"/>
                  </a:lnTo>
                  <a:lnTo>
                    <a:pt x="265693" y="179407"/>
                  </a:lnTo>
                  <a:lnTo>
                    <a:pt x="272643" y="136319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257363" y="920507"/>
            <a:ext cx="1346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5" dirty="0">
                <a:latin typeface="Georgia"/>
                <a:cs typeface="Georgia"/>
              </a:rPr>
              <a:t>G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907959" y="887792"/>
            <a:ext cx="273685" cy="273685"/>
            <a:chOff x="1907959" y="887792"/>
            <a:chExt cx="273685" cy="273685"/>
          </a:xfrm>
        </p:grpSpPr>
        <p:sp>
          <p:nvSpPr>
            <p:cNvPr id="15" name="object 15"/>
            <p:cNvSpPr/>
            <p:nvPr/>
          </p:nvSpPr>
          <p:spPr>
            <a:xfrm>
              <a:off x="1913039" y="892872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131533" y="0"/>
                  </a:moveTo>
                  <a:lnTo>
                    <a:pt x="80335" y="10336"/>
                  </a:lnTo>
                  <a:lnTo>
                    <a:pt x="38525" y="38525"/>
                  </a:lnTo>
                  <a:lnTo>
                    <a:pt x="10336" y="80335"/>
                  </a:lnTo>
                  <a:lnTo>
                    <a:pt x="0" y="131535"/>
                  </a:lnTo>
                  <a:lnTo>
                    <a:pt x="10336" y="182734"/>
                  </a:lnTo>
                  <a:lnTo>
                    <a:pt x="38525" y="224544"/>
                  </a:lnTo>
                  <a:lnTo>
                    <a:pt x="80335" y="252732"/>
                  </a:lnTo>
                  <a:lnTo>
                    <a:pt x="131533" y="263069"/>
                  </a:lnTo>
                  <a:lnTo>
                    <a:pt x="182732" y="252732"/>
                  </a:lnTo>
                  <a:lnTo>
                    <a:pt x="224542" y="224544"/>
                  </a:lnTo>
                  <a:lnTo>
                    <a:pt x="252731" y="182734"/>
                  </a:lnTo>
                  <a:lnTo>
                    <a:pt x="263067" y="131535"/>
                  </a:lnTo>
                  <a:lnTo>
                    <a:pt x="252731" y="80335"/>
                  </a:lnTo>
                  <a:lnTo>
                    <a:pt x="224542" y="38525"/>
                  </a:lnTo>
                  <a:lnTo>
                    <a:pt x="182732" y="10336"/>
                  </a:lnTo>
                  <a:lnTo>
                    <a:pt x="131533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13039" y="892872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263067" y="131535"/>
                  </a:moveTo>
                  <a:lnTo>
                    <a:pt x="252731" y="80335"/>
                  </a:lnTo>
                  <a:lnTo>
                    <a:pt x="224542" y="38525"/>
                  </a:lnTo>
                  <a:lnTo>
                    <a:pt x="182732" y="10336"/>
                  </a:lnTo>
                  <a:lnTo>
                    <a:pt x="131533" y="0"/>
                  </a:lnTo>
                  <a:lnTo>
                    <a:pt x="80335" y="10336"/>
                  </a:lnTo>
                  <a:lnTo>
                    <a:pt x="38525" y="38525"/>
                  </a:lnTo>
                  <a:lnTo>
                    <a:pt x="10336" y="80335"/>
                  </a:lnTo>
                  <a:lnTo>
                    <a:pt x="0" y="131535"/>
                  </a:lnTo>
                  <a:lnTo>
                    <a:pt x="10336" y="182734"/>
                  </a:lnTo>
                  <a:lnTo>
                    <a:pt x="38525" y="224544"/>
                  </a:lnTo>
                  <a:lnTo>
                    <a:pt x="80335" y="252732"/>
                  </a:lnTo>
                  <a:lnTo>
                    <a:pt x="131533" y="263069"/>
                  </a:lnTo>
                  <a:lnTo>
                    <a:pt x="182732" y="252732"/>
                  </a:lnTo>
                  <a:lnTo>
                    <a:pt x="224542" y="224544"/>
                  </a:lnTo>
                  <a:lnTo>
                    <a:pt x="252731" y="182734"/>
                  </a:lnTo>
                  <a:lnTo>
                    <a:pt x="263067" y="131535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985365" y="920507"/>
            <a:ext cx="11048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5" dirty="0">
                <a:latin typeface="Georgia"/>
                <a:cs typeface="Georgia"/>
              </a:rPr>
              <a:t>S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187945" y="1517801"/>
            <a:ext cx="273685" cy="273685"/>
            <a:chOff x="1187945" y="1517801"/>
            <a:chExt cx="273685" cy="273685"/>
          </a:xfrm>
        </p:grpSpPr>
        <p:sp>
          <p:nvSpPr>
            <p:cNvPr id="19" name="object 19"/>
            <p:cNvSpPr/>
            <p:nvPr/>
          </p:nvSpPr>
          <p:spPr>
            <a:xfrm>
              <a:off x="1193025" y="1522881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131533" y="0"/>
                  </a:moveTo>
                  <a:lnTo>
                    <a:pt x="80335" y="10336"/>
                  </a:lnTo>
                  <a:lnTo>
                    <a:pt x="38525" y="38524"/>
                  </a:lnTo>
                  <a:lnTo>
                    <a:pt x="10336" y="80334"/>
                  </a:lnTo>
                  <a:lnTo>
                    <a:pt x="0" y="131533"/>
                  </a:lnTo>
                  <a:lnTo>
                    <a:pt x="10336" y="182733"/>
                  </a:lnTo>
                  <a:lnTo>
                    <a:pt x="38525" y="224542"/>
                  </a:lnTo>
                  <a:lnTo>
                    <a:pt x="80335" y="252731"/>
                  </a:lnTo>
                  <a:lnTo>
                    <a:pt x="131533" y="263067"/>
                  </a:lnTo>
                  <a:lnTo>
                    <a:pt x="182732" y="252731"/>
                  </a:lnTo>
                  <a:lnTo>
                    <a:pt x="224542" y="224542"/>
                  </a:lnTo>
                  <a:lnTo>
                    <a:pt x="252731" y="182733"/>
                  </a:lnTo>
                  <a:lnTo>
                    <a:pt x="263067" y="131533"/>
                  </a:lnTo>
                  <a:lnTo>
                    <a:pt x="252731" y="80334"/>
                  </a:lnTo>
                  <a:lnTo>
                    <a:pt x="224542" y="38524"/>
                  </a:lnTo>
                  <a:lnTo>
                    <a:pt x="182732" y="10336"/>
                  </a:lnTo>
                  <a:lnTo>
                    <a:pt x="131533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93025" y="1522881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263067" y="131533"/>
                  </a:moveTo>
                  <a:lnTo>
                    <a:pt x="252731" y="80334"/>
                  </a:lnTo>
                  <a:lnTo>
                    <a:pt x="224542" y="38524"/>
                  </a:lnTo>
                  <a:lnTo>
                    <a:pt x="182732" y="10336"/>
                  </a:lnTo>
                  <a:lnTo>
                    <a:pt x="131533" y="0"/>
                  </a:lnTo>
                  <a:lnTo>
                    <a:pt x="80335" y="10336"/>
                  </a:lnTo>
                  <a:lnTo>
                    <a:pt x="38525" y="38524"/>
                  </a:lnTo>
                  <a:lnTo>
                    <a:pt x="10336" y="80334"/>
                  </a:lnTo>
                  <a:lnTo>
                    <a:pt x="0" y="131533"/>
                  </a:lnTo>
                  <a:lnTo>
                    <a:pt x="10336" y="182733"/>
                  </a:lnTo>
                  <a:lnTo>
                    <a:pt x="38525" y="224542"/>
                  </a:lnTo>
                  <a:lnTo>
                    <a:pt x="80335" y="252731"/>
                  </a:lnTo>
                  <a:lnTo>
                    <a:pt x="131533" y="263067"/>
                  </a:lnTo>
                  <a:lnTo>
                    <a:pt x="182732" y="252731"/>
                  </a:lnTo>
                  <a:lnTo>
                    <a:pt x="224542" y="224542"/>
                  </a:lnTo>
                  <a:lnTo>
                    <a:pt x="252731" y="182733"/>
                  </a:lnTo>
                  <a:lnTo>
                    <a:pt x="263067" y="131533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264691" y="1550503"/>
            <a:ext cx="12001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20" dirty="0">
                <a:latin typeface="Georgia"/>
                <a:cs typeface="Georgia"/>
              </a:rPr>
              <a:t>L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036603" y="583150"/>
            <a:ext cx="957580" cy="934719"/>
            <a:chOff x="1036603" y="583150"/>
            <a:chExt cx="957580" cy="934719"/>
          </a:xfrm>
        </p:grpSpPr>
        <p:sp>
          <p:nvSpPr>
            <p:cNvPr id="23" name="object 23"/>
            <p:cNvSpPr/>
            <p:nvPr/>
          </p:nvSpPr>
          <p:spPr>
            <a:xfrm>
              <a:off x="1045603" y="605967"/>
              <a:ext cx="190500" cy="285750"/>
            </a:xfrm>
            <a:custGeom>
              <a:avLst/>
              <a:gdLst/>
              <a:ahLst/>
              <a:cxnLst/>
              <a:rect l="l" t="t" r="r" b="b"/>
              <a:pathLst>
                <a:path w="190500" h="285750">
                  <a:moveTo>
                    <a:pt x="0" y="0"/>
                  </a:moveTo>
                  <a:lnTo>
                    <a:pt x="190271" y="285422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3730" y="825049"/>
              <a:ext cx="107757" cy="82879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413243" y="592150"/>
              <a:ext cx="200025" cy="299720"/>
            </a:xfrm>
            <a:custGeom>
              <a:avLst/>
              <a:gdLst/>
              <a:ahLst/>
              <a:cxnLst/>
              <a:rect l="l" t="t" r="r" b="b"/>
              <a:pathLst>
                <a:path w="200025" h="299719">
                  <a:moveTo>
                    <a:pt x="199491" y="0"/>
                  </a:moveTo>
                  <a:lnTo>
                    <a:pt x="0" y="299239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7629" y="825050"/>
              <a:ext cx="107757" cy="82877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756397" y="592150"/>
              <a:ext cx="202565" cy="303530"/>
            </a:xfrm>
            <a:custGeom>
              <a:avLst/>
              <a:gdLst/>
              <a:ahLst/>
              <a:cxnLst/>
              <a:rect l="l" t="t" r="r" b="b"/>
              <a:pathLst>
                <a:path w="202564" h="303530">
                  <a:moveTo>
                    <a:pt x="0" y="0"/>
                  </a:moveTo>
                  <a:lnTo>
                    <a:pt x="202158" y="303232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86398" y="829042"/>
              <a:ext cx="107757" cy="82879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324559" y="1165787"/>
              <a:ext cx="0" cy="334645"/>
            </a:xfrm>
            <a:custGeom>
              <a:avLst/>
              <a:gdLst/>
              <a:ahLst/>
              <a:cxnLst/>
              <a:rect l="l" t="t" r="r" b="b"/>
              <a:pathLst>
                <a:path h="334644">
                  <a:moveTo>
                    <a:pt x="0" y="0"/>
                  </a:moveTo>
                  <a:lnTo>
                    <a:pt x="0" y="334031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70819" y="1466975"/>
              <a:ext cx="107950" cy="41910"/>
            </a:xfrm>
            <a:custGeom>
              <a:avLst/>
              <a:gdLst/>
              <a:ahLst/>
              <a:cxnLst/>
              <a:rect l="l" t="t" r="r" b="b"/>
              <a:pathLst>
                <a:path w="107950" h="41909">
                  <a:moveTo>
                    <a:pt x="107479" y="0"/>
                  </a:moveTo>
                  <a:lnTo>
                    <a:pt x="86361" y="7349"/>
                  </a:lnTo>
                  <a:lnTo>
                    <a:pt x="70869" y="17352"/>
                  </a:lnTo>
                  <a:lnTo>
                    <a:pt x="60247" y="29140"/>
                  </a:lnTo>
                  <a:lnTo>
                    <a:pt x="53739" y="41844"/>
                  </a:lnTo>
                  <a:lnTo>
                    <a:pt x="47232" y="29140"/>
                  </a:lnTo>
                  <a:lnTo>
                    <a:pt x="36610" y="17352"/>
                  </a:lnTo>
                  <a:lnTo>
                    <a:pt x="21118" y="7349"/>
                  </a:lnTo>
                  <a:lnTo>
                    <a:pt x="0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1" name="object 3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44583" y="369201"/>
            <a:ext cx="63233" cy="63233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3264395" y="283716"/>
            <a:ext cx="2268855" cy="2350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2699"/>
              </a:lnSpc>
              <a:spcBef>
                <a:spcPts val="55"/>
              </a:spcBef>
            </a:pPr>
            <a:r>
              <a:rPr sz="1100" dirty="0">
                <a:latin typeface="LM Roman 10"/>
                <a:cs typeface="LM Roman 10"/>
              </a:rPr>
              <a:t>To</a:t>
            </a:r>
            <a:r>
              <a:rPr sz="1100" spc="10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understand</a:t>
            </a:r>
            <a:r>
              <a:rPr sz="1100" spc="11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this</a:t>
            </a:r>
            <a:r>
              <a:rPr sz="1100" spc="10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let</a:t>
            </a:r>
            <a:r>
              <a:rPr sz="1100" spc="11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us</a:t>
            </a:r>
            <a:r>
              <a:rPr sz="1100" spc="11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return</a:t>
            </a:r>
            <a:r>
              <a:rPr sz="1100" spc="105" dirty="0">
                <a:latin typeface="LM Roman 10"/>
                <a:cs typeface="LM Roman 10"/>
              </a:rPr>
              <a:t> </a:t>
            </a:r>
            <a:r>
              <a:rPr sz="1100" spc="-25" dirty="0">
                <a:latin typeface="LM Roman 10"/>
                <a:cs typeface="LM Roman 10"/>
              </a:rPr>
              <a:t>to </a:t>
            </a:r>
            <a:r>
              <a:rPr sz="1100" dirty="0">
                <a:latin typeface="LM Roman 10"/>
                <a:cs typeface="LM Roman 10"/>
              </a:rPr>
              <a:t>our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student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example</a:t>
            </a:r>
            <a:endParaRPr sz="1100">
              <a:latin typeface="LM Roman 10"/>
              <a:cs typeface="LM Roman 10"/>
            </a:endParaRPr>
          </a:p>
          <a:p>
            <a:pPr marL="12700" marR="5080" algn="just">
              <a:lnSpc>
                <a:spcPct val="102600"/>
              </a:lnSpc>
              <a:spcBef>
                <a:spcPts val="300"/>
              </a:spcBef>
            </a:pPr>
            <a:r>
              <a:rPr sz="1100" dirty="0">
                <a:latin typeface="LM Roman 10"/>
                <a:cs typeface="LM Roman 10"/>
              </a:rPr>
              <a:t>First,</a:t>
            </a:r>
            <a:r>
              <a:rPr sz="1100" spc="30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let</a:t>
            </a:r>
            <a:r>
              <a:rPr sz="1100" spc="24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us</a:t>
            </a:r>
            <a:r>
              <a:rPr sz="1100" spc="24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see</a:t>
            </a:r>
            <a:r>
              <a:rPr sz="1100" spc="24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some</a:t>
            </a:r>
            <a:r>
              <a:rPr sz="1100" spc="24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independen- </a:t>
            </a:r>
            <a:r>
              <a:rPr sz="1100" dirty="0">
                <a:latin typeface="LM Roman 10"/>
                <a:cs typeface="LM Roman 10"/>
              </a:rPr>
              <a:t>cies</a:t>
            </a:r>
            <a:r>
              <a:rPr sz="1100" spc="-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which</a:t>
            </a:r>
            <a:r>
              <a:rPr sz="1100" spc="-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clearly</a:t>
            </a:r>
            <a:r>
              <a:rPr sz="1100" spc="-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do</a:t>
            </a:r>
            <a:r>
              <a:rPr sz="1100" spc="-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not</a:t>
            </a:r>
            <a:r>
              <a:rPr sz="1100" spc="-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exist</a:t>
            </a:r>
            <a:r>
              <a:rPr sz="1100" spc="-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in</a:t>
            </a:r>
            <a:r>
              <a:rPr sz="1100" spc="-5" dirty="0">
                <a:latin typeface="LM Roman 10"/>
                <a:cs typeface="LM Roman 10"/>
              </a:rPr>
              <a:t> </a:t>
            </a:r>
            <a:r>
              <a:rPr sz="1100" spc="-25" dirty="0">
                <a:latin typeface="LM Roman 10"/>
                <a:cs typeface="LM Roman 10"/>
              </a:rPr>
              <a:t>the </a:t>
            </a:r>
            <a:r>
              <a:rPr sz="1100" spc="-10" dirty="0">
                <a:latin typeface="LM Roman 10"/>
                <a:cs typeface="LM Roman 10"/>
              </a:rPr>
              <a:t>graph</a:t>
            </a:r>
            <a:endParaRPr sz="1100">
              <a:latin typeface="LM Roman 10"/>
              <a:cs typeface="LM Roman 10"/>
            </a:endParaRPr>
          </a:p>
          <a:p>
            <a:pPr marL="12700" marR="251460">
              <a:lnSpc>
                <a:spcPct val="125299"/>
              </a:lnSpc>
            </a:pPr>
            <a:r>
              <a:rPr sz="1100" dirty="0">
                <a:latin typeface="LM Roman 10"/>
                <a:cs typeface="LM Roman 10"/>
              </a:rPr>
              <a:t>Is</a:t>
            </a:r>
            <a:r>
              <a:rPr sz="1100" spc="-15" dirty="0">
                <a:latin typeface="LM Roman 10"/>
                <a:cs typeface="LM Roman 10"/>
              </a:rPr>
              <a:t> </a:t>
            </a:r>
            <a:r>
              <a:rPr sz="1100" i="1" spc="70" dirty="0">
                <a:latin typeface="Georgia"/>
                <a:cs typeface="Georgia"/>
              </a:rPr>
              <a:t>L</a:t>
            </a:r>
            <a:r>
              <a:rPr sz="1100" i="1" spc="25" dirty="0">
                <a:latin typeface="Georgia"/>
                <a:cs typeface="Georgia"/>
              </a:rPr>
              <a:t> </a:t>
            </a:r>
            <a:r>
              <a:rPr sz="1100" i="1" dirty="0">
                <a:latin typeface="DejaVu Sans Condensed"/>
                <a:cs typeface="DejaVu Sans Condensed"/>
              </a:rPr>
              <a:t>⊥</a:t>
            </a:r>
            <a:r>
              <a:rPr sz="1100" i="1" spc="-25" dirty="0">
                <a:latin typeface="DejaVu Sans Condensed"/>
                <a:cs typeface="DejaVu Sans Condensed"/>
              </a:rPr>
              <a:t> </a:t>
            </a:r>
            <a:r>
              <a:rPr sz="1100" i="1" dirty="0">
                <a:latin typeface="Georgia"/>
                <a:cs typeface="Georgia"/>
              </a:rPr>
              <a:t>G</a:t>
            </a:r>
            <a:r>
              <a:rPr sz="1100" dirty="0">
                <a:latin typeface="LM Roman 10"/>
                <a:cs typeface="LM Roman 10"/>
              </a:rPr>
              <a:t>?</a:t>
            </a:r>
            <a:r>
              <a:rPr sz="1100" spc="10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(No,</a:t>
            </a:r>
            <a:r>
              <a:rPr sz="1100" spc="-1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by</a:t>
            </a:r>
            <a:r>
              <a:rPr sz="1100" spc="-1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construction) </a:t>
            </a:r>
            <a:r>
              <a:rPr sz="1100" dirty="0">
                <a:latin typeface="LM Roman 10"/>
                <a:cs typeface="LM Roman 10"/>
              </a:rPr>
              <a:t>Is</a:t>
            </a:r>
            <a:r>
              <a:rPr sz="1100" spc="-10" dirty="0">
                <a:latin typeface="LM Roman 10"/>
                <a:cs typeface="LM Roman 10"/>
              </a:rPr>
              <a:t> </a:t>
            </a:r>
            <a:r>
              <a:rPr sz="1100" i="1" spc="55" dirty="0">
                <a:latin typeface="Georgia"/>
                <a:cs typeface="Georgia"/>
              </a:rPr>
              <a:t>G</a:t>
            </a:r>
            <a:r>
              <a:rPr sz="1100" i="1" spc="35" dirty="0">
                <a:latin typeface="Georgia"/>
                <a:cs typeface="Georgia"/>
              </a:rPr>
              <a:t> </a:t>
            </a:r>
            <a:r>
              <a:rPr sz="1100" i="1" dirty="0">
                <a:latin typeface="DejaVu Sans Condensed"/>
                <a:cs typeface="DejaVu Sans Condensed"/>
              </a:rPr>
              <a:t>⊥</a:t>
            </a:r>
            <a:r>
              <a:rPr sz="1100" i="1" spc="-15" dirty="0">
                <a:latin typeface="DejaVu Sans Condensed"/>
                <a:cs typeface="DejaVu Sans Condensed"/>
              </a:rPr>
              <a:t> </a:t>
            </a:r>
            <a:r>
              <a:rPr sz="1100" i="1" dirty="0">
                <a:latin typeface="Georgia"/>
                <a:cs typeface="Georgia"/>
              </a:rPr>
              <a:t>D</a:t>
            </a:r>
            <a:r>
              <a:rPr sz="1100" dirty="0">
                <a:latin typeface="LM Roman 10"/>
                <a:cs typeface="LM Roman 10"/>
              </a:rPr>
              <a:t>?</a:t>
            </a:r>
            <a:r>
              <a:rPr sz="1100" spc="11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(No,</a:t>
            </a:r>
            <a:r>
              <a:rPr sz="1100" spc="-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by</a:t>
            </a:r>
            <a:r>
              <a:rPr sz="1100" spc="-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construction) </a:t>
            </a:r>
            <a:r>
              <a:rPr sz="1100" dirty="0">
                <a:latin typeface="LM Roman 10"/>
                <a:cs typeface="LM Roman 10"/>
              </a:rPr>
              <a:t>Is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i="1" spc="55" dirty="0">
                <a:latin typeface="Georgia"/>
                <a:cs typeface="Georgia"/>
              </a:rPr>
              <a:t>G</a:t>
            </a:r>
            <a:r>
              <a:rPr sz="1100" i="1" spc="25" dirty="0">
                <a:latin typeface="Georgia"/>
                <a:cs typeface="Georgia"/>
              </a:rPr>
              <a:t> </a:t>
            </a:r>
            <a:r>
              <a:rPr sz="1100" i="1" dirty="0">
                <a:latin typeface="DejaVu Sans Condensed"/>
                <a:cs typeface="DejaVu Sans Condensed"/>
              </a:rPr>
              <a:t>⊥</a:t>
            </a:r>
            <a:r>
              <a:rPr sz="1100" i="1" spc="-30" dirty="0">
                <a:latin typeface="DejaVu Sans Condensed"/>
                <a:cs typeface="DejaVu Sans Condensed"/>
              </a:rPr>
              <a:t> </a:t>
            </a:r>
            <a:r>
              <a:rPr sz="1100" i="1" spc="60" dirty="0">
                <a:latin typeface="Georgia"/>
                <a:cs typeface="Georgia"/>
              </a:rPr>
              <a:t>I</a:t>
            </a:r>
            <a:r>
              <a:rPr sz="1100" spc="60" dirty="0">
                <a:latin typeface="LM Roman 10"/>
                <a:cs typeface="LM Roman 10"/>
              </a:rPr>
              <a:t>?</a:t>
            </a:r>
            <a:r>
              <a:rPr sz="1100" spc="9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(No,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by</a:t>
            </a:r>
            <a:r>
              <a:rPr sz="1100" spc="-2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construction) </a:t>
            </a:r>
            <a:r>
              <a:rPr sz="1100" dirty="0">
                <a:latin typeface="LM Roman 10"/>
                <a:cs typeface="LM Roman 10"/>
              </a:rPr>
              <a:t>Is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i="1" spc="55" dirty="0">
                <a:latin typeface="Georgia"/>
                <a:cs typeface="Georgia"/>
              </a:rPr>
              <a:t>S</a:t>
            </a:r>
            <a:r>
              <a:rPr sz="1100" i="1" spc="85" dirty="0">
                <a:latin typeface="Georgia"/>
                <a:cs typeface="Georgia"/>
              </a:rPr>
              <a:t> </a:t>
            </a:r>
            <a:r>
              <a:rPr sz="1100" i="1" dirty="0">
                <a:latin typeface="DejaVu Sans Condensed"/>
                <a:cs typeface="DejaVu Sans Condensed"/>
              </a:rPr>
              <a:t>⊥</a:t>
            </a:r>
            <a:r>
              <a:rPr sz="1100" i="1" spc="-25" dirty="0">
                <a:latin typeface="DejaVu Sans Condensed"/>
                <a:cs typeface="DejaVu Sans Condensed"/>
              </a:rPr>
              <a:t> </a:t>
            </a:r>
            <a:r>
              <a:rPr sz="1100" i="1" spc="60" dirty="0">
                <a:latin typeface="Georgia"/>
                <a:cs typeface="Georgia"/>
              </a:rPr>
              <a:t>I</a:t>
            </a:r>
            <a:r>
              <a:rPr sz="1100" spc="60" dirty="0">
                <a:latin typeface="LM Roman 10"/>
                <a:cs typeface="LM Roman 10"/>
              </a:rPr>
              <a:t>?</a:t>
            </a:r>
            <a:r>
              <a:rPr sz="1100" spc="9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(No,</a:t>
            </a:r>
            <a:r>
              <a:rPr sz="1100" spc="-2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by</a:t>
            </a:r>
            <a:r>
              <a:rPr sz="1100" spc="-2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construction) </a:t>
            </a:r>
            <a:r>
              <a:rPr sz="1100" b="1" spc="-10" dirty="0">
                <a:latin typeface="LM Roman 10"/>
                <a:cs typeface="LM Roman 10"/>
              </a:rPr>
              <a:t>Rule?</a:t>
            </a:r>
            <a:endParaRPr sz="1100">
              <a:latin typeface="LM Roman 10"/>
              <a:cs typeface="LM Roman 10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  <a:tabLst>
                <a:tab pos="509905" algn="l"/>
              </a:tabLst>
            </a:pPr>
            <a:r>
              <a:rPr sz="1100" b="1" spc="-10" dirty="0">
                <a:latin typeface="LM Roman 10"/>
                <a:cs typeface="LM Roman 10"/>
              </a:rPr>
              <a:t>Rule:</a:t>
            </a:r>
            <a:r>
              <a:rPr sz="1100" b="1" dirty="0">
                <a:latin typeface="LM Roman 10"/>
                <a:cs typeface="LM Roman 10"/>
              </a:rPr>
              <a:t>	</a:t>
            </a:r>
            <a:r>
              <a:rPr sz="1100" dirty="0">
                <a:latin typeface="LM Roman 10"/>
                <a:cs typeface="LM Roman 10"/>
              </a:rPr>
              <a:t>A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node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is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not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independent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spc="-25" dirty="0">
                <a:latin typeface="LM Roman 10"/>
                <a:cs typeface="LM Roman 10"/>
              </a:rPr>
              <a:t>of </a:t>
            </a:r>
            <a:r>
              <a:rPr sz="1100" dirty="0">
                <a:latin typeface="LM Roman 10"/>
                <a:cs typeface="LM Roman 10"/>
              </a:rPr>
              <a:t>its</a:t>
            </a:r>
            <a:r>
              <a:rPr sz="1100" spc="-2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parents</a:t>
            </a:r>
            <a:endParaRPr sz="1100">
              <a:latin typeface="LM Roman 10"/>
              <a:cs typeface="LM Roman 10"/>
            </a:endParaRPr>
          </a:p>
        </p:txBody>
      </p:sp>
      <p:pic>
        <p:nvPicPr>
          <p:cNvPr id="33" name="object 3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144583" y="751306"/>
            <a:ext cx="63233" cy="63233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144583" y="1305496"/>
            <a:ext cx="63233" cy="63233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144583" y="1515529"/>
            <a:ext cx="63233" cy="63233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144583" y="1725561"/>
            <a:ext cx="63233" cy="63233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144583" y="1935594"/>
            <a:ext cx="63233" cy="63233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144583" y="2145626"/>
            <a:ext cx="63233" cy="63233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144583" y="2355659"/>
            <a:ext cx="63233" cy="63233"/>
          </a:xfrm>
          <a:prstGeom prst="rect">
            <a:avLst/>
          </a:prstGeom>
        </p:spPr>
      </p:pic>
      <p:grpSp>
        <p:nvGrpSpPr>
          <p:cNvPr id="40" name="object 40"/>
          <p:cNvGrpSpPr/>
          <p:nvPr/>
        </p:nvGrpSpPr>
        <p:grpSpPr>
          <a:xfrm>
            <a:off x="0" y="3121507"/>
            <a:ext cx="5760085" cy="118745"/>
            <a:chOff x="0" y="3121507"/>
            <a:chExt cx="5760085" cy="118745"/>
          </a:xfrm>
        </p:grpSpPr>
        <p:sp>
          <p:nvSpPr>
            <p:cNvPr id="41" name="object 41"/>
            <p:cNvSpPr/>
            <p:nvPr/>
          </p:nvSpPr>
          <p:spPr>
            <a:xfrm>
              <a:off x="0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880004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10" dirty="0"/>
              <a:t>42</a:t>
            </a:fld>
            <a:r>
              <a:rPr spc="-10" dirty="0"/>
              <a:t>/86</a:t>
            </a:r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Mitesh</a:t>
            </a:r>
            <a:r>
              <a:rPr spc="-10" dirty="0"/>
              <a:t> </a:t>
            </a:r>
            <a:r>
              <a:rPr dirty="0"/>
              <a:t>M.</a:t>
            </a:r>
            <a:r>
              <a:rPr spc="-10" dirty="0"/>
              <a:t> Khapra</a:t>
            </a:r>
          </a:p>
        </p:txBody>
      </p:sp>
      <p:sp>
        <p:nvSpPr>
          <p:cNvPr id="45" name="object 4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CS7015</a:t>
            </a:r>
            <a:r>
              <a:rPr spc="-10" dirty="0"/>
              <a:t> </a:t>
            </a:r>
            <a:r>
              <a:rPr dirty="0"/>
              <a:t>(Deep</a:t>
            </a:r>
            <a:r>
              <a:rPr spc="-5" dirty="0"/>
              <a:t> </a:t>
            </a:r>
            <a:r>
              <a:rPr dirty="0"/>
              <a:t>Learning)</a:t>
            </a:r>
            <a:r>
              <a:rPr spc="-5" dirty="0"/>
              <a:t> </a:t>
            </a:r>
            <a:r>
              <a:rPr dirty="0"/>
              <a:t>:</a:t>
            </a:r>
            <a:r>
              <a:rPr spc="75" dirty="0"/>
              <a:t> </a:t>
            </a:r>
            <a:r>
              <a:rPr dirty="0"/>
              <a:t>Lecture</a:t>
            </a:r>
            <a:r>
              <a:rPr spc="-5" dirty="0"/>
              <a:t> </a:t>
            </a:r>
            <a:r>
              <a:rPr spc="-2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79338" y="2988619"/>
            <a:ext cx="2578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ADADE0"/>
                </a:solidFill>
                <a:latin typeface="LM Roman 6"/>
                <a:cs typeface="LM Roman 6"/>
              </a:rPr>
              <a:t>60/86</a:t>
            </a:r>
            <a:endParaRPr sz="600">
              <a:latin typeface="LM Roman 6"/>
              <a:cs typeface="LM Roman 6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759996" cy="4808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818870" y="247294"/>
            <a:ext cx="291465" cy="291465"/>
            <a:chOff x="818870" y="247294"/>
            <a:chExt cx="291465" cy="291465"/>
          </a:xfrm>
        </p:grpSpPr>
        <p:sp>
          <p:nvSpPr>
            <p:cNvPr id="5" name="object 5"/>
            <p:cNvSpPr/>
            <p:nvPr/>
          </p:nvSpPr>
          <p:spPr>
            <a:xfrm>
              <a:off x="823950" y="252374"/>
              <a:ext cx="281305" cy="281305"/>
            </a:xfrm>
            <a:custGeom>
              <a:avLst/>
              <a:gdLst/>
              <a:ahLst/>
              <a:cxnLst/>
              <a:rect l="l" t="t" r="r" b="b"/>
              <a:pathLst>
                <a:path w="281305" h="281305">
                  <a:moveTo>
                    <a:pt x="140601" y="0"/>
                  </a:moveTo>
                  <a:lnTo>
                    <a:pt x="96162" y="7167"/>
                  </a:lnTo>
                  <a:lnTo>
                    <a:pt x="57566" y="27125"/>
                  </a:lnTo>
                  <a:lnTo>
                    <a:pt x="27129" y="57560"/>
                  </a:lnTo>
                  <a:lnTo>
                    <a:pt x="7168" y="96157"/>
                  </a:lnTo>
                  <a:lnTo>
                    <a:pt x="0" y="140601"/>
                  </a:lnTo>
                  <a:lnTo>
                    <a:pt x="7168" y="185041"/>
                  </a:lnTo>
                  <a:lnTo>
                    <a:pt x="27129" y="223637"/>
                  </a:lnTo>
                  <a:lnTo>
                    <a:pt x="57566" y="254074"/>
                  </a:lnTo>
                  <a:lnTo>
                    <a:pt x="96162" y="274035"/>
                  </a:lnTo>
                  <a:lnTo>
                    <a:pt x="140601" y="281203"/>
                  </a:lnTo>
                  <a:lnTo>
                    <a:pt x="185045" y="274035"/>
                  </a:lnTo>
                  <a:lnTo>
                    <a:pt x="223642" y="254074"/>
                  </a:lnTo>
                  <a:lnTo>
                    <a:pt x="254077" y="223637"/>
                  </a:lnTo>
                  <a:lnTo>
                    <a:pt x="274036" y="185041"/>
                  </a:lnTo>
                  <a:lnTo>
                    <a:pt x="281203" y="140601"/>
                  </a:lnTo>
                  <a:lnTo>
                    <a:pt x="274036" y="96157"/>
                  </a:lnTo>
                  <a:lnTo>
                    <a:pt x="254077" y="57560"/>
                  </a:lnTo>
                  <a:lnTo>
                    <a:pt x="223642" y="27125"/>
                  </a:lnTo>
                  <a:lnTo>
                    <a:pt x="185045" y="7167"/>
                  </a:lnTo>
                  <a:lnTo>
                    <a:pt x="140601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23950" y="252374"/>
              <a:ext cx="281305" cy="281305"/>
            </a:xfrm>
            <a:custGeom>
              <a:avLst/>
              <a:gdLst/>
              <a:ahLst/>
              <a:cxnLst/>
              <a:rect l="l" t="t" r="r" b="b"/>
              <a:pathLst>
                <a:path w="281305" h="281305">
                  <a:moveTo>
                    <a:pt x="281203" y="140601"/>
                  </a:moveTo>
                  <a:lnTo>
                    <a:pt x="274036" y="96157"/>
                  </a:lnTo>
                  <a:lnTo>
                    <a:pt x="254077" y="57560"/>
                  </a:lnTo>
                  <a:lnTo>
                    <a:pt x="223642" y="27125"/>
                  </a:lnTo>
                  <a:lnTo>
                    <a:pt x="185045" y="7167"/>
                  </a:lnTo>
                  <a:lnTo>
                    <a:pt x="140601" y="0"/>
                  </a:lnTo>
                  <a:lnTo>
                    <a:pt x="96162" y="7167"/>
                  </a:lnTo>
                  <a:lnTo>
                    <a:pt x="57566" y="27125"/>
                  </a:lnTo>
                  <a:lnTo>
                    <a:pt x="27129" y="57560"/>
                  </a:lnTo>
                  <a:lnTo>
                    <a:pt x="7168" y="96157"/>
                  </a:lnTo>
                  <a:lnTo>
                    <a:pt x="0" y="140601"/>
                  </a:lnTo>
                  <a:lnTo>
                    <a:pt x="7168" y="185041"/>
                  </a:lnTo>
                  <a:lnTo>
                    <a:pt x="27129" y="223637"/>
                  </a:lnTo>
                  <a:lnTo>
                    <a:pt x="57566" y="254074"/>
                  </a:lnTo>
                  <a:lnTo>
                    <a:pt x="96162" y="274035"/>
                  </a:lnTo>
                  <a:lnTo>
                    <a:pt x="140601" y="281203"/>
                  </a:lnTo>
                  <a:lnTo>
                    <a:pt x="185045" y="274035"/>
                  </a:lnTo>
                  <a:lnTo>
                    <a:pt x="223642" y="254074"/>
                  </a:lnTo>
                  <a:lnTo>
                    <a:pt x="254077" y="223637"/>
                  </a:lnTo>
                  <a:lnTo>
                    <a:pt x="274036" y="185041"/>
                  </a:lnTo>
                  <a:lnTo>
                    <a:pt x="281203" y="140601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92555" y="289076"/>
            <a:ext cx="1403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20" dirty="0">
                <a:latin typeface="Georgia"/>
                <a:cs typeface="Georgia"/>
              </a:rPr>
              <a:t>D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555445" y="263855"/>
            <a:ext cx="258445" cy="258445"/>
            <a:chOff x="1555445" y="263855"/>
            <a:chExt cx="258445" cy="25844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60525" y="268935"/>
              <a:ext cx="248081" cy="24806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560525" y="268935"/>
              <a:ext cx="248285" cy="248285"/>
            </a:xfrm>
            <a:custGeom>
              <a:avLst/>
              <a:gdLst/>
              <a:ahLst/>
              <a:cxnLst/>
              <a:rect l="l" t="t" r="r" b="b"/>
              <a:pathLst>
                <a:path w="248285" h="248284">
                  <a:moveTo>
                    <a:pt x="248081" y="124040"/>
                  </a:moveTo>
                  <a:lnTo>
                    <a:pt x="238333" y="75759"/>
                  </a:lnTo>
                  <a:lnTo>
                    <a:pt x="211750" y="36331"/>
                  </a:lnTo>
                  <a:lnTo>
                    <a:pt x="172322" y="9748"/>
                  </a:lnTo>
                  <a:lnTo>
                    <a:pt x="124040" y="0"/>
                  </a:lnTo>
                  <a:lnTo>
                    <a:pt x="75759" y="9748"/>
                  </a:lnTo>
                  <a:lnTo>
                    <a:pt x="36331" y="36331"/>
                  </a:lnTo>
                  <a:lnTo>
                    <a:pt x="9748" y="75759"/>
                  </a:lnTo>
                  <a:lnTo>
                    <a:pt x="0" y="124040"/>
                  </a:lnTo>
                  <a:lnTo>
                    <a:pt x="9748" y="172320"/>
                  </a:lnTo>
                  <a:lnTo>
                    <a:pt x="36331" y="211743"/>
                  </a:lnTo>
                  <a:lnTo>
                    <a:pt x="75759" y="238323"/>
                  </a:lnTo>
                  <a:lnTo>
                    <a:pt x="124040" y="248069"/>
                  </a:lnTo>
                  <a:lnTo>
                    <a:pt x="172322" y="238323"/>
                  </a:lnTo>
                  <a:lnTo>
                    <a:pt x="211750" y="211743"/>
                  </a:lnTo>
                  <a:lnTo>
                    <a:pt x="238333" y="172320"/>
                  </a:lnTo>
                  <a:lnTo>
                    <a:pt x="248081" y="124040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635950" y="289076"/>
            <a:ext cx="863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Georgia"/>
                <a:cs typeface="Georgia"/>
              </a:rPr>
              <a:t>I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183157" y="791580"/>
            <a:ext cx="283210" cy="283210"/>
            <a:chOff x="1183157" y="791580"/>
            <a:chExt cx="283210" cy="283210"/>
          </a:xfrm>
        </p:grpSpPr>
        <p:sp>
          <p:nvSpPr>
            <p:cNvPr id="13" name="object 13"/>
            <p:cNvSpPr/>
            <p:nvPr/>
          </p:nvSpPr>
          <p:spPr>
            <a:xfrm>
              <a:off x="1188237" y="796660"/>
              <a:ext cx="273050" cy="273050"/>
            </a:xfrm>
            <a:custGeom>
              <a:avLst/>
              <a:gdLst/>
              <a:ahLst/>
              <a:cxnLst/>
              <a:rect l="l" t="t" r="r" b="b"/>
              <a:pathLst>
                <a:path w="273050" h="273050">
                  <a:moveTo>
                    <a:pt x="136321" y="0"/>
                  </a:moveTo>
                  <a:lnTo>
                    <a:pt x="93234" y="6949"/>
                  </a:lnTo>
                  <a:lnTo>
                    <a:pt x="55813" y="26301"/>
                  </a:lnTo>
                  <a:lnTo>
                    <a:pt x="26303" y="55810"/>
                  </a:lnTo>
                  <a:lnTo>
                    <a:pt x="6950" y="93231"/>
                  </a:lnTo>
                  <a:lnTo>
                    <a:pt x="0" y="136319"/>
                  </a:lnTo>
                  <a:lnTo>
                    <a:pt x="6950" y="179407"/>
                  </a:lnTo>
                  <a:lnTo>
                    <a:pt x="26303" y="216828"/>
                  </a:lnTo>
                  <a:lnTo>
                    <a:pt x="55813" y="246337"/>
                  </a:lnTo>
                  <a:lnTo>
                    <a:pt x="93234" y="265688"/>
                  </a:lnTo>
                  <a:lnTo>
                    <a:pt x="136321" y="272638"/>
                  </a:lnTo>
                  <a:lnTo>
                    <a:pt x="179408" y="265688"/>
                  </a:lnTo>
                  <a:lnTo>
                    <a:pt x="216830" y="246337"/>
                  </a:lnTo>
                  <a:lnTo>
                    <a:pt x="246340" y="216828"/>
                  </a:lnTo>
                  <a:lnTo>
                    <a:pt x="265693" y="179407"/>
                  </a:lnTo>
                  <a:lnTo>
                    <a:pt x="272643" y="136319"/>
                  </a:lnTo>
                  <a:lnTo>
                    <a:pt x="265693" y="93231"/>
                  </a:lnTo>
                  <a:lnTo>
                    <a:pt x="246340" y="55810"/>
                  </a:lnTo>
                  <a:lnTo>
                    <a:pt x="216830" y="26301"/>
                  </a:lnTo>
                  <a:lnTo>
                    <a:pt x="179408" y="6949"/>
                  </a:lnTo>
                  <a:lnTo>
                    <a:pt x="136321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88237" y="796660"/>
              <a:ext cx="273050" cy="273050"/>
            </a:xfrm>
            <a:custGeom>
              <a:avLst/>
              <a:gdLst/>
              <a:ahLst/>
              <a:cxnLst/>
              <a:rect l="l" t="t" r="r" b="b"/>
              <a:pathLst>
                <a:path w="273050" h="273050">
                  <a:moveTo>
                    <a:pt x="272643" y="136319"/>
                  </a:moveTo>
                  <a:lnTo>
                    <a:pt x="265693" y="93231"/>
                  </a:lnTo>
                  <a:lnTo>
                    <a:pt x="246340" y="55810"/>
                  </a:lnTo>
                  <a:lnTo>
                    <a:pt x="216830" y="26301"/>
                  </a:lnTo>
                  <a:lnTo>
                    <a:pt x="179408" y="6949"/>
                  </a:lnTo>
                  <a:lnTo>
                    <a:pt x="136321" y="0"/>
                  </a:lnTo>
                  <a:lnTo>
                    <a:pt x="93234" y="6949"/>
                  </a:lnTo>
                  <a:lnTo>
                    <a:pt x="55813" y="26301"/>
                  </a:lnTo>
                  <a:lnTo>
                    <a:pt x="26303" y="55810"/>
                  </a:lnTo>
                  <a:lnTo>
                    <a:pt x="6950" y="93231"/>
                  </a:lnTo>
                  <a:lnTo>
                    <a:pt x="0" y="136319"/>
                  </a:lnTo>
                  <a:lnTo>
                    <a:pt x="6950" y="179407"/>
                  </a:lnTo>
                  <a:lnTo>
                    <a:pt x="26303" y="216828"/>
                  </a:lnTo>
                  <a:lnTo>
                    <a:pt x="55813" y="246337"/>
                  </a:lnTo>
                  <a:lnTo>
                    <a:pt x="93234" y="265688"/>
                  </a:lnTo>
                  <a:lnTo>
                    <a:pt x="136321" y="272638"/>
                  </a:lnTo>
                  <a:lnTo>
                    <a:pt x="179408" y="265688"/>
                  </a:lnTo>
                  <a:lnTo>
                    <a:pt x="216830" y="246337"/>
                  </a:lnTo>
                  <a:lnTo>
                    <a:pt x="246340" y="216828"/>
                  </a:lnTo>
                  <a:lnTo>
                    <a:pt x="265693" y="179407"/>
                  </a:lnTo>
                  <a:lnTo>
                    <a:pt x="272643" y="136319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257363" y="829080"/>
            <a:ext cx="1346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5" dirty="0">
                <a:latin typeface="Georgia"/>
                <a:cs typeface="Georgia"/>
              </a:rPr>
              <a:t>G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907959" y="796364"/>
            <a:ext cx="273685" cy="273685"/>
            <a:chOff x="1907959" y="796364"/>
            <a:chExt cx="273685" cy="273685"/>
          </a:xfrm>
        </p:grpSpPr>
        <p:sp>
          <p:nvSpPr>
            <p:cNvPr id="17" name="object 17"/>
            <p:cNvSpPr/>
            <p:nvPr/>
          </p:nvSpPr>
          <p:spPr>
            <a:xfrm>
              <a:off x="1913039" y="801444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131533" y="0"/>
                  </a:moveTo>
                  <a:lnTo>
                    <a:pt x="80335" y="10336"/>
                  </a:lnTo>
                  <a:lnTo>
                    <a:pt x="38525" y="38525"/>
                  </a:lnTo>
                  <a:lnTo>
                    <a:pt x="10336" y="80335"/>
                  </a:lnTo>
                  <a:lnTo>
                    <a:pt x="0" y="131535"/>
                  </a:lnTo>
                  <a:lnTo>
                    <a:pt x="10336" y="182734"/>
                  </a:lnTo>
                  <a:lnTo>
                    <a:pt x="38525" y="224544"/>
                  </a:lnTo>
                  <a:lnTo>
                    <a:pt x="80335" y="252732"/>
                  </a:lnTo>
                  <a:lnTo>
                    <a:pt x="131533" y="263069"/>
                  </a:lnTo>
                  <a:lnTo>
                    <a:pt x="182732" y="252732"/>
                  </a:lnTo>
                  <a:lnTo>
                    <a:pt x="224542" y="224544"/>
                  </a:lnTo>
                  <a:lnTo>
                    <a:pt x="252731" y="182734"/>
                  </a:lnTo>
                  <a:lnTo>
                    <a:pt x="263067" y="131535"/>
                  </a:lnTo>
                  <a:lnTo>
                    <a:pt x="252731" y="80335"/>
                  </a:lnTo>
                  <a:lnTo>
                    <a:pt x="224542" y="38525"/>
                  </a:lnTo>
                  <a:lnTo>
                    <a:pt x="182732" y="10336"/>
                  </a:lnTo>
                  <a:lnTo>
                    <a:pt x="131533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13039" y="801444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263067" y="131535"/>
                  </a:moveTo>
                  <a:lnTo>
                    <a:pt x="252731" y="80335"/>
                  </a:lnTo>
                  <a:lnTo>
                    <a:pt x="224542" y="38525"/>
                  </a:lnTo>
                  <a:lnTo>
                    <a:pt x="182732" y="10336"/>
                  </a:lnTo>
                  <a:lnTo>
                    <a:pt x="131533" y="0"/>
                  </a:lnTo>
                  <a:lnTo>
                    <a:pt x="80335" y="10336"/>
                  </a:lnTo>
                  <a:lnTo>
                    <a:pt x="38525" y="38525"/>
                  </a:lnTo>
                  <a:lnTo>
                    <a:pt x="10336" y="80335"/>
                  </a:lnTo>
                  <a:lnTo>
                    <a:pt x="0" y="131535"/>
                  </a:lnTo>
                  <a:lnTo>
                    <a:pt x="10336" y="182734"/>
                  </a:lnTo>
                  <a:lnTo>
                    <a:pt x="38525" y="224544"/>
                  </a:lnTo>
                  <a:lnTo>
                    <a:pt x="80335" y="252732"/>
                  </a:lnTo>
                  <a:lnTo>
                    <a:pt x="131533" y="263069"/>
                  </a:lnTo>
                  <a:lnTo>
                    <a:pt x="182732" y="252732"/>
                  </a:lnTo>
                  <a:lnTo>
                    <a:pt x="224542" y="224544"/>
                  </a:lnTo>
                  <a:lnTo>
                    <a:pt x="252731" y="182734"/>
                  </a:lnTo>
                  <a:lnTo>
                    <a:pt x="263067" y="131535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985365" y="829080"/>
            <a:ext cx="11048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5" dirty="0">
                <a:latin typeface="Georgia"/>
                <a:cs typeface="Georgia"/>
              </a:rPr>
              <a:t>S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187945" y="1426373"/>
            <a:ext cx="273685" cy="273685"/>
            <a:chOff x="1187945" y="1426373"/>
            <a:chExt cx="273685" cy="273685"/>
          </a:xfrm>
        </p:grpSpPr>
        <p:sp>
          <p:nvSpPr>
            <p:cNvPr id="21" name="object 21"/>
            <p:cNvSpPr/>
            <p:nvPr/>
          </p:nvSpPr>
          <p:spPr>
            <a:xfrm>
              <a:off x="1193025" y="1431453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131533" y="0"/>
                  </a:moveTo>
                  <a:lnTo>
                    <a:pt x="80335" y="10336"/>
                  </a:lnTo>
                  <a:lnTo>
                    <a:pt x="38525" y="38524"/>
                  </a:lnTo>
                  <a:lnTo>
                    <a:pt x="10336" y="80334"/>
                  </a:lnTo>
                  <a:lnTo>
                    <a:pt x="0" y="131533"/>
                  </a:lnTo>
                  <a:lnTo>
                    <a:pt x="10336" y="182733"/>
                  </a:lnTo>
                  <a:lnTo>
                    <a:pt x="38525" y="224542"/>
                  </a:lnTo>
                  <a:lnTo>
                    <a:pt x="80335" y="252731"/>
                  </a:lnTo>
                  <a:lnTo>
                    <a:pt x="131533" y="263067"/>
                  </a:lnTo>
                  <a:lnTo>
                    <a:pt x="182732" y="252731"/>
                  </a:lnTo>
                  <a:lnTo>
                    <a:pt x="224542" y="224542"/>
                  </a:lnTo>
                  <a:lnTo>
                    <a:pt x="252731" y="182733"/>
                  </a:lnTo>
                  <a:lnTo>
                    <a:pt x="263067" y="131533"/>
                  </a:lnTo>
                  <a:lnTo>
                    <a:pt x="252731" y="80334"/>
                  </a:lnTo>
                  <a:lnTo>
                    <a:pt x="224542" y="38524"/>
                  </a:lnTo>
                  <a:lnTo>
                    <a:pt x="182732" y="10336"/>
                  </a:lnTo>
                  <a:lnTo>
                    <a:pt x="131533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93025" y="1431453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263067" y="131533"/>
                  </a:moveTo>
                  <a:lnTo>
                    <a:pt x="252731" y="80334"/>
                  </a:lnTo>
                  <a:lnTo>
                    <a:pt x="224542" y="38524"/>
                  </a:lnTo>
                  <a:lnTo>
                    <a:pt x="182732" y="10336"/>
                  </a:lnTo>
                  <a:lnTo>
                    <a:pt x="131533" y="0"/>
                  </a:lnTo>
                  <a:lnTo>
                    <a:pt x="80335" y="10336"/>
                  </a:lnTo>
                  <a:lnTo>
                    <a:pt x="38525" y="38524"/>
                  </a:lnTo>
                  <a:lnTo>
                    <a:pt x="10336" y="80334"/>
                  </a:lnTo>
                  <a:lnTo>
                    <a:pt x="0" y="131533"/>
                  </a:lnTo>
                  <a:lnTo>
                    <a:pt x="10336" y="182733"/>
                  </a:lnTo>
                  <a:lnTo>
                    <a:pt x="38525" y="224542"/>
                  </a:lnTo>
                  <a:lnTo>
                    <a:pt x="80335" y="252731"/>
                  </a:lnTo>
                  <a:lnTo>
                    <a:pt x="131533" y="263067"/>
                  </a:lnTo>
                  <a:lnTo>
                    <a:pt x="182732" y="252731"/>
                  </a:lnTo>
                  <a:lnTo>
                    <a:pt x="224542" y="224542"/>
                  </a:lnTo>
                  <a:lnTo>
                    <a:pt x="252731" y="182733"/>
                  </a:lnTo>
                  <a:lnTo>
                    <a:pt x="263067" y="131533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264691" y="1459076"/>
            <a:ext cx="12001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20" dirty="0">
                <a:latin typeface="Georgia"/>
                <a:cs typeface="Georgia"/>
              </a:rPr>
              <a:t>L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036603" y="491722"/>
            <a:ext cx="957580" cy="934719"/>
            <a:chOff x="1036603" y="491722"/>
            <a:chExt cx="957580" cy="934719"/>
          </a:xfrm>
        </p:grpSpPr>
        <p:sp>
          <p:nvSpPr>
            <p:cNvPr id="25" name="object 25"/>
            <p:cNvSpPr/>
            <p:nvPr/>
          </p:nvSpPr>
          <p:spPr>
            <a:xfrm>
              <a:off x="1045603" y="514540"/>
              <a:ext cx="190500" cy="285750"/>
            </a:xfrm>
            <a:custGeom>
              <a:avLst/>
              <a:gdLst/>
              <a:ahLst/>
              <a:cxnLst/>
              <a:rect l="l" t="t" r="r" b="b"/>
              <a:pathLst>
                <a:path w="190500" h="285750">
                  <a:moveTo>
                    <a:pt x="0" y="0"/>
                  </a:moveTo>
                  <a:lnTo>
                    <a:pt x="190271" y="285422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3730" y="733621"/>
              <a:ext cx="107757" cy="82879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413243" y="500722"/>
              <a:ext cx="200025" cy="299720"/>
            </a:xfrm>
            <a:custGeom>
              <a:avLst/>
              <a:gdLst/>
              <a:ahLst/>
              <a:cxnLst/>
              <a:rect l="l" t="t" r="r" b="b"/>
              <a:pathLst>
                <a:path w="200025" h="299720">
                  <a:moveTo>
                    <a:pt x="199491" y="0"/>
                  </a:moveTo>
                  <a:lnTo>
                    <a:pt x="0" y="299239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7629" y="733623"/>
              <a:ext cx="107757" cy="82877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756397" y="500722"/>
              <a:ext cx="202565" cy="303530"/>
            </a:xfrm>
            <a:custGeom>
              <a:avLst/>
              <a:gdLst/>
              <a:ahLst/>
              <a:cxnLst/>
              <a:rect l="l" t="t" r="r" b="b"/>
              <a:pathLst>
                <a:path w="202564" h="303530">
                  <a:moveTo>
                    <a:pt x="0" y="0"/>
                  </a:moveTo>
                  <a:lnTo>
                    <a:pt x="202158" y="303232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86398" y="737614"/>
              <a:ext cx="107757" cy="82879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324559" y="1074360"/>
              <a:ext cx="0" cy="334645"/>
            </a:xfrm>
            <a:custGeom>
              <a:avLst/>
              <a:gdLst/>
              <a:ahLst/>
              <a:cxnLst/>
              <a:rect l="l" t="t" r="r" b="b"/>
              <a:pathLst>
                <a:path h="334644">
                  <a:moveTo>
                    <a:pt x="0" y="0"/>
                  </a:moveTo>
                  <a:lnTo>
                    <a:pt x="0" y="334031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270819" y="1375547"/>
              <a:ext cx="107950" cy="41910"/>
            </a:xfrm>
            <a:custGeom>
              <a:avLst/>
              <a:gdLst/>
              <a:ahLst/>
              <a:cxnLst/>
              <a:rect l="l" t="t" r="r" b="b"/>
              <a:pathLst>
                <a:path w="107950" h="41909">
                  <a:moveTo>
                    <a:pt x="107479" y="0"/>
                  </a:moveTo>
                  <a:lnTo>
                    <a:pt x="86361" y="7349"/>
                  </a:lnTo>
                  <a:lnTo>
                    <a:pt x="70869" y="17352"/>
                  </a:lnTo>
                  <a:lnTo>
                    <a:pt x="60247" y="29140"/>
                  </a:lnTo>
                  <a:lnTo>
                    <a:pt x="53739" y="41844"/>
                  </a:lnTo>
                  <a:lnTo>
                    <a:pt x="47232" y="29140"/>
                  </a:lnTo>
                  <a:lnTo>
                    <a:pt x="36610" y="17352"/>
                  </a:lnTo>
                  <a:lnTo>
                    <a:pt x="21118" y="7349"/>
                  </a:lnTo>
                  <a:lnTo>
                    <a:pt x="0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3" name="object 3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84594" y="2033638"/>
            <a:ext cx="63233" cy="63233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504393" y="1948153"/>
            <a:ext cx="2268855" cy="11283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LM Roman 10"/>
                <a:cs typeface="LM Roman 10"/>
              </a:rPr>
              <a:t>No,</a:t>
            </a:r>
            <a:r>
              <a:rPr sz="1100" spc="-5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the</a:t>
            </a:r>
            <a:r>
              <a:rPr sz="1100" spc="-7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instructor</a:t>
            </a:r>
            <a:r>
              <a:rPr sz="1100" spc="-7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is</a:t>
            </a:r>
            <a:r>
              <a:rPr sz="1100" spc="-7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not</a:t>
            </a:r>
            <a:r>
              <a:rPr sz="1100" spc="-6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going</a:t>
            </a:r>
            <a:r>
              <a:rPr sz="1100" spc="-7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to</a:t>
            </a:r>
            <a:r>
              <a:rPr sz="1100" spc="-75" dirty="0">
                <a:latin typeface="LM Roman 10"/>
                <a:cs typeface="LM Roman 10"/>
              </a:rPr>
              <a:t> </a:t>
            </a:r>
            <a:r>
              <a:rPr sz="1100" spc="-20" dirty="0">
                <a:latin typeface="LM Roman 10"/>
                <a:cs typeface="LM Roman 10"/>
              </a:rPr>
              <a:t>look </a:t>
            </a:r>
            <a:r>
              <a:rPr sz="1100" dirty="0">
                <a:latin typeface="LM Roman 10"/>
                <a:cs typeface="LM Roman 10"/>
              </a:rPr>
              <a:t>at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the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spc="-20" dirty="0">
                <a:latin typeface="LM Roman 10"/>
                <a:cs typeface="LM Roman 10"/>
              </a:rPr>
              <a:t>SAT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score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but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the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grade</a:t>
            </a:r>
            <a:endParaRPr sz="1100">
              <a:latin typeface="LM Roman 10"/>
              <a:cs typeface="LM Roman 10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b="1" spc="-10" dirty="0">
                <a:latin typeface="LM Roman 10"/>
                <a:cs typeface="LM Roman 10"/>
              </a:rPr>
              <a:t>Rule?</a:t>
            </a:r>
            <a:endParaRPr sz="1100">
              <a:latin typeface="LM Roman 10"/>
              <a:cs typeface="LM Roman 10"/>
            </a:endParaRPr>
          </a:p>
          <a:p>
            <a:pPr marL="12700" marR="5080" algn="just">
              <a:lnSpc>
                <a:spcPct val="102600"/>
              </a:lnSpc>
              <a:spcBef>
                <a:spcPts val="300"/>
              </a:spcBef>
            </a:pPr>
            <a:r>
              <a:rPr sz="1100" b="1" dirty="0">
                <a:latin typeface="LM Roman 10"/>
                <a:cs typeface="LM Roman 10"/>
              </a:rPr>
              <a:t>Rule</a:t>
            </a:r>
            <a:r>
              <a:rPr sz="1100" dirty="0">
                <a:latin typeface="LM Roman 10"/>
                <a:cs typeface="LM Roman 10"/>
              </a:rPr>
              <a:t>:</a:t>
            </a:r>
            <a:r>
              <a:rPr sz="1100" spc="19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</a:t>
            </a:r>
            <a:r>
              <a:rPr sz="1100" spc="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node</a:t>
            </a:r>
            <a:r>
              <a:rPr sz="1100" spc="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is</a:t>
            </a:r>
            <a:r>
              <a:rPr sz="1100" spc="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not</a:t>
            </a:r>
            <a:r>
              <a:rPr sz="1100" spc="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independent</a:t>
            </a:r>
            <a:r>
              <a:rPr sz="1100" spc="30" dirty="0">
                <a:latin typeface="LM Roman 10"/>
                <a:cs typeface="LM Roman 10"/>
              </a:rPr>
              <a:t> </a:t>
            </a:r>
            <a:r>
              <a:rPr sz="1100" spc="-25" dirty="0">
                <a:latin typeface="LM Roman 10"/>
                <a:cs typeface="LM Roman 10"/>
              </a:rPr>
              <a:t>of </a:t>
            </a:r>
            <a:r>
              <a:rPr sz="1100" dirty="0">
                <a:latin typeface="LM Roman 10"/>
                <a:cs typeface="LM Roman 10"/>
              </a:rPr>
              <a:t>its</a:t>
            </a:r>
            <a:r>
              <a:rPr sz="1100" spc="1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parents</a:t>
            </a:r>
            <a:r>
              <a:rPr sz="1100" spc="1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even</a:t>
            </a:r>
            <a:r>
              <a:rPr sz="1100" spc="1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when</a:t>
            </a:r>
            <a:r>
              <a:rPr sz="1100" spc="1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we</a:t>
            </a:r>
            <a:r>
              <a:rPr sz="1100" spc="1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are</a:t>
            </a:r>
            <a:r>
              <a:rPr sz="1100" spc="130" dirty="0">
                <a:latin typeface="LM Roman 10"/>
                <a:cs typeface="LM Roman 10"/>
              </a:rPr>
              <a:t> </a:t>
            </a:r>
            <a:r>
              <a:rPr sz="1100" spc="-20" dirty="0">
                <a:latin typeface="LM Roman 10"/>
                <a:cs typeface="LM Roman 10"/>
              </a:rPr>
              <a:t>given </a:t>
            </a:r>
            <a:r>
              <a:rPr sz="1100" dirty="0">
                <a:latin typeface="LM Roman 10"/>
                <a:cs typeface="LM Roman 10"/>
              </a:rPr>
              <a:t>the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values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of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other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variables</a:t>
            </a:r>
            <a:endParaRPr sz="1100">
              <a:latin typeface="LM Roman 10"/>
              <a:cs typeface="LM Roman 10"/>
            </a:endParaRPr>
          </a:p>
        </p:txBody>
      </p:sp>
      <p:pic>
        <p:nvPicPr>
          <p:cNvPr id="35" name="object 3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84594" y="2415743"/>
            <a:ext cx="63233" cy="63233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84594" y="2625775"/>
            <a:ext cx="63233" cy="63233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144583" y="186321"/>
            <a:ext cx="63233" cy="63233"/>
          </a:xfrm>
          <a:prstGeom prst="rect">
            <a:avLst/>
          </a:prstGeom>
        </p:spPr>
      </p:pic>
      <p:sp>
        <p:nvSpPr>
          <p:cNvPr id="38" name="object 38"/>
          <p:cNvSpPr txBox="1"/>
          <p:nvPr/>
        </p:nvSpPr>
        <p:spPr>
          <a:xfrm>
            <a:off x="3264395" y="100849"/>
            <a:ext cx="15563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LM Roman 10"/>
                <a:cs typeface="LM Roman 10"/>
              </a:rPr>
              <a:t>Let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us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focus</a:t>
            </a:r>
            <a:r>
              <a:rPr sz="1100" spc="-2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on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i="1" spc="55" dirty="0">
                <a:latin typeface="Georgia"/>
                <a:cs typeface="Georgia"/>
              </a:rPr>
              <a:t>G</a:t>
            </a:r>
            <a:r>
              <a:rPr sz="1100" i="1" spc="80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and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i="1" spc="-25" dirty="0">
                <a:latin typeface="Georgia"/>
                <a:cs typeface="Georgia"/>
              </a:rPr>
              <a:t>L</a:t>
            </a:r>
            <a:r>
              <a:rPr sz="1100" spc="-25" dirty="0">
                <a:latin typeface="LM Roman 10"/>
                <a:cs typeface="LM Roman 10"/>
              </a:rPr>
              <a:t>.</a:t>
            </a:r>
            <a:endParaRPr sz="1100">
              <a:latin typeface="LM Roman 10"/>
              <a:cs typeface="LM Roman 10"/>
            </a:endParaRPr>
          </a:p>
        </p:txBody>
      </p:sp>
      <p:pic>
        <p:nvPicPr>
          <p:cNvPr id="39" name="object 3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144583" y="396354"/>
            <a:ext cx="63233" cy="63233"/>
          </a:xfrm>
          <a:prstGeom prst="rect">
            <a:avLst/>
          </a:prstGeom>
        </p:spPr>
      </p:pic>
      <p:sp>
        <p:nvSpPr>
          <p:cNvPr id="40" name="object 40"/>
          <p:cNvSpPr txBox="1"/>
          <p:nvPr/>
        </p:nvSpPr>
        <p:spPr>
          <a:xfrm>
            <a:off x="3264395" y="267104"/>
            <a:ext cx="2268855" cy="26625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spc="-30" dirty="0">
                <a:latin typeface="LM Roman 10"/>
                <a:cs typeface="LM Roman 10"/>
              </a:rPr>
              <a:t>We</a:t>
            </a:r>
            <a:r>
              <a:rPr sz="1100" spc="-6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already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know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that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i="1" spc="55" dirty="0">
                <a:latin typeface="Georgia"/>
                <a:cs typeface="Georgia"/>
              </a:rPr>
              <a:t>G</a:t>
            </a:r>
            <a:r>
              <a:rPr sz="1100" i="1" spc="10" dirty="0">
                <a:latin typeface="Georgia"/>
                <a:cs typeface="Georgia"/>
              </a:rPr>
              <a:t> </a:t>
            </a:r>
            <a:r>
              <a:rPr sz="1100" i="1" spc="-180" dirty="0">
                <a:latin typeface="DejaVu Sans Condensed"/>
                <a:cs typeface="DejaVu Sans Condensed"/>
              </a:rPr>
              <a:t>/⊥</a:t>
            </a:r>
            <a:r>
              <a:rPr sz="1100" i="1" spc="-15" dirty="0">
                <a:latin typeface="DejaVu Sans Condensed"/>
                <a:cs typeface="DejaVu Sans Condensed"/>
              </a:rPr>
              <a:t> </a:t>
            </a:r>
            <a:r>
              <a:rPr sz="1100" i="1" spc="-25" dirty="0">
                <a:latin typeface="Georgia"/>
                <a:cs typeface="Georgia"/>
              </a:rPr>
              <a:t>L</a:t>
            </a:r>
            <a:r>
              <a:rPr sz="1100" spc="-25" dirty="0">
                <a:latin typeface="LM Roman 10"/>
                <a:cs typeface="LM Roman 10"/>
              </a:rPr>
              <a:t>.</a:t>
            </a:r>
            <a:endParaRPr sz="1100">
              <a:latin typeface="LM Roman 10"/>
              <a:cs typeface="LM Roman 10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z="1100" spc="-10" dirty="0">
                <a:latin typeface="LM Roman 10"/>
                <a:cs typeface="LM Roman 10"/>
              </a:rPr>
              <a:t>What</a:t>
            </a:r>
            <a:r>
              <a:rPr sz="1100" spc="-8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if</a:t>
            </a:r>
            <a:r>
              <a:rPr sz="1100" spc="-90" dirty="0">
                <a:latin typeface="LM Roman 10"/>
                <a:cs typeface="LM Roman 10"/>
              </a:rPr>
              <a:t> </a:t>
            </a:r>
            <a:r>
              <a:rPr sz="1100" spc="-35" dirty="0">
                <a:latin typeface="LM Roman 10"/>
                <a:cs typeface="LM Roman 10"/>
              </a:rPr>
              <a:t>we</a:t>
            </a:r>
            <a:r>
              <a:rPr sz="1100" spc="-85" dirty="0">
                <a:latin typeface="LM Roman 10"/>
                <a:cs typeface="LM Roman 10"/>
              </a:rPr>
              <a:t> </a:t>
            </a:r>
            <a:r>
              <a:rPr sz="1100" spc="-25" dirty="0">
                <a:latin typeface="LM Roman 10"/>
                <a:cs typeface="LM Roman 10"/>
              </a:rPr>
              <a:t>know</a:t>
            </a:r>
            <a:r>
              <a:rPr sz="1100" spc="-8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the</a:t>
            </a:r>
            <a:r>
              <a:rPr sz="1100" spc="-85" dirty="0">
                <a:latin typeface="LM Roman 10"/>
                <a:cs typeface="LM Roman 10"/>
              </a:rPr>
              <a:t> </a:t>
            </a:r>
            <a:r>
              <a:rPr sz="1100" spc="-25" dirty="0">
                <a:latin typeface="LM Roman 10"/>
                <a:cs typeface="LM Roman 10"/>
              </a:rPr>
              <a:t>value</a:t>
            </a:r>
            <a:r>
              <a:rPr sz="1100" spc="-8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of</a:t>
            </a:r>
            <a:r>
              <a:rPr sz="1100" spc="-80" dirty="0">
                <a:latin typeface="LM Roman 10"/>
                <a:cs typeface="LM Roman 10"/>
              </a:rPr>
              <a:t> </a:t>
            </a:r>
            <a:r>
              <a:rPr sz="1100" i="1" spc="60" dirty="0">
                <a:latin typeface="Georgia"/>
                <a:cs typeface="Georgia"/>
              </a:rPr>
              <a:t>I</a:t>
            </a:r>
            <a:r>
              <a:rPr sz="1100" spc="60" dirty="0">
                <a:latin typeface="LM Roman 10"/>
                <a:cs typeface="LM Roman 10"/>
              </a:rPr>
              <a:t>?</a:t>
            </a:r>
            <a:r>
              <a:rPr sz="1100" spc="110" dirty="0">
                <a:latin typeface="LM Roman 10"/>
                <a:cs typeface="LM Roman 10"/>
              </a:rPr>
              <a:t> </a:t>
            </a:r>
            <a:r>
              <a:rPr sz="1100" spc="-20" dirty="0">
                <a:latin typeface="LM Roman 10"/>
                <a:cs typeface="LM Roman 10"/>
              </a:rPr>
              <a:t>Does</a:t>
            </a:r>
            <a:endParaRPr sz="1100">
              <a:latin typeface="LM Roman 10"/>
              <a:cs typeface="LM Roman 1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i="1" spc="55" dirty="0">
                <a:latin typeface="Georgia"/>
                <a:cs typeface="Georgia"/>
              </a:rPr>
              <a:t>G</a:t>
            </a:r>
            <a:r>
              <a:rPr sz="1100" i="1" spc="70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become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independent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of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i="1" spc="-25" dirty="0">
                <a:latin typeface="Georgia"/>
                <a:cs typeface="Georgia"/>
              </a:rPr>
              <a:t>L</a:t>
            </a:r>
            <a:r>
              <a:rPr sz="1100" spc="-25" dirty="0">
                <a:latin typeface="LM Roman 10"/>
                <a:cs typeface="LM Roman 10"/>
              </a:rPr>
              <a:t>?</a:t>
            </a:r>
            <a:endParaRPr sz="1100">
              <a:latin typeface="LM Roman 10"/>
              <a:cs typeface="LM Roman 10"/>
            </a:endParaRPr>
          </a:p>
          <a:p>
            <a:pPr marL="12700" marR="5080" algn="just">
              <a:lnSpc>
                <a:spcPct val="102600"/>
              </a:lnSpc>
              <a:spcBef>
                <a:spcPts val="295"/>
              </a:spcBef>
            </a:pPr>
            <a:r>
              <a:rPr sz="1100" dirty="0">
                <a:latin typeface="LM Roman 10"/>
                <a:cs typeface="LM Roman 10"/>
              </a:rPr>
              <a:t>No</a:t>
            </a:r>
            <a:r>
              <a:rPr sz="1100" spc="7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(intuitively,</a:t>
            </a:r>
            <a:r>
              <a:rPr sz="1100" spc="10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the</a:t>
            </a:r>
            <a:r>
              <a:rPr sz="1100" spc="7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student</a:t>
            </a:r>
            <a:r>
              <a:rPr sz="1100" spc="7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may</a:t>
            </a:r>
            <a:r>
              <a:rPr sz="1100" spc="70" dirty="0">
                <a:latin typeface="LM Roman 10"/>
                <a:cs typeface="LM Roman 10"/>
              </a:rPr>
              <a:t> </a:t>
            </a:r>
            <a:r>
              <a:rPr sz="1100" spc="-25" dirty="0">
                <a:latin typeface="LM Roman 10"/>
                <a:cs typeface="LM Roman 10"/>
              </a:rPr>
              <a:t>be </a:t>
            </a:r>
            <a:r>
              <a:rPr sz="1100" dirty="0">
                <a:latin typeface="LM Roman 10"/>
                <a:cs typeface="LM Roman 10"/>
              </a:rPr>
              <a:t>intelligent or not but</a:t>
            </a:r>
            <a:r>
              <a:rPr sz="1100" spc="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ultimately,</a:t>
            </a:r>
            <a:r>
              <a:rPr sz="1100" spc="15" dirty="0">
                <a:latin typeface="LM Roman 10"/>
                <a:cs typeface="LM Roman 10"/>
              </a:rPr>
              <a:t> </a:t>
            </a:r>
            <a:r>
              <a:rPr sz="1100" spc="-25" dirty="0">
                <a:latin typeface="LM Roman 10"/>
                <a:cs typeface="LM Roman 10"/>
              </a:rPr>
              <a:t>the </a:t>
            </a:r>
            <a:r>
              <a:rPr sz="1100" dirty="0">
                <a:latin typeface="LM Roman 10"/>
                <a:cs typeface="LM Roman 10"/>
              </a:rPr>
              <a:t>letter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depends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on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the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performance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spc="-25" dirty="0">
                <a:latin typeface="LM Roman 10"/>
                <a:cs typeface="LM Roman 10"/>
              </a:rPr>
              <a:t>in </a:t>
            </a:r>
            <a:r>
              <a:rPr sz="1100" dirty="0">
                <a:latin typeface="LM Roman 10"/>
                <a:cs typeface="LM Roman 10"/>
              </a:rPr>
              <a:t>the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course.)</a:t>
            </a:r>
            <a:endParaRPr sz="1100">
              <a:latin typeface="LM Roman 10"/>
              <a:cs typeface="LM Roman 10"/>
            </a:endParaRPr>
          </a:p>
          <a:p>
            <a:pPr marL="12700" algn="just">
              <a:lnSpc>
                <a:spcPct val="100000"/>
              </a:lnSpc>
              <a:spcBef>
                <a:spcPts val="335"/>
              </a:spcBef>
            </a:pPr>
            <a:r>
              <a:rPr sz="1100" dirty="0">
                <a:latin typeface="LM Roman 10"/>
                <a:cs typeface="LM Roman 10"/>
              </a:rPr>
              <a:t>If</a:t>
            </a:r>
            <a:r>
              <a:rPr sz="1100" spc="114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we</a:t>
            </a:r>
            <a:r>
              <a:rPr sz="1100" spc="114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know</a:t>
            </a:r>
            <a:r>
              <a:rPr sz="1100" spc="12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the</a:t>
            </a:r>
            <a:r>
              <a:rPr sz="1100" spc="114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value</a:t>
            </a:r>
            <a:r>
              <a:rPr sz="1100" spc="12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of</a:t>
            </a:r>
            <a:r>
              <a:rPr sz="1100" spc="114" dirty="0">
                <a:latin typeface="LM Roman 10"/>
                <a:cs typeface="LM Roman 10"/>
              </a:rPr>
              <a:t> </a:t>
            </a:r>
            <a:r>
              <a:rPr sz="1100" i="1" spc="50" dirty="0">
                <a:latin typeface="Georgia"/>
                <a:cs typeface="Georgia"/>
              </a:rPr>
              <a:t>D</a:t>
            </a:r>
            <a:r>
              <a:rPr sz="1100" spc="50" dirty="0">
                <a:latin typeface="LM Roman 10"/>
                <a:cs typeface="LM Roman 10"/>
              </a:rPr>
              <a:t>,</a:t>
            </a:r>
            <a:r>
              <a:rPr sz="1100" spc="14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does</a:t>
            </a:r>
            <a:r>
              <a:rPr sz="1100" spc="120" dirty="0">
                <a:latin typeface="LM Roman 10"/>
                <a:cs typeface="LM Roman 10"/>
              </a:rPr>
              <a:t> </a:t>
            </a:r>
            <a:r>
              <a:rPr sz="1100" i="1" spc="5" dirty="0">
                <a:latin typeface="Georgia"/>
                <a:cs typeface="Georgia"/>
              </a:rPr>
              <a:t>G</a:t>
            </a:r>
            <a:endParaRPr sz="1100">
              <a:latin typeface="Georgia"/>
              <a:cs typeface="Georgia"/>
            </a:endParaRPr>
          </a:p>
          <a:p>
            <a:pPr marL="12700" algn="just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LM Roman 10"/>
                <a:cs typeface="LM Roman 10"/>
              </a:rPr>
              <a:t>become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independent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of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i="1" spc="-25" dirty="0">
                <a:latin typeface="Georgia"/>
                <a:cs typeface="Georgia"/>
              </a:rPr>
              <a:t>L</a:t>
            </a:r>
            <a:r>
              <a:rPr sz="1100" spc="-25" dirty="0">
                <a:latin typeface="LM Roman 10"/>
                <a:cs typeface="LM Roman 10"/>
              </a:rPr>
              <a:t>.</a:t>
            </a:r>
            <a:endParaRPr sz="1100">
              <a:latin typeface="LM Roman 10"/>
              <a:cs typeface="LM Roman 10"/>
            </a:endParaRPr>
          </a:p>
          <a:p>
            <a:pPr marL="12700" marR="5080" algn="just">
              <a:lnSpc>
                <a:spcPct val="102600"/>
              </a:lnSpc>
              <a:spcBef>
                <a:spcPts val="300"/>
              </a:spcBef>
            </a:pPr>
            <a:r>
              <a:rPr sz="1100" dirty="0">
                <a:latin typeface="LM Roman 10"/>
                <a:cs typeface="LM Roman 10"/>
              </a:rPr>
              <a:t>No</a:t>
            </a:r>
            <a:r>
              <a:rPr sz="1100" spc="18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(intuitively,</a:t>
            </a:r>
            <a:r>
              <a:rPr sz="1100" spc="25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the</a:t>
            </a:r>
            <a:r>
              <a:rPr sz="1100" spc="18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course</a:t>
            </a:r>
            <a:r>
              <a:rPr sz="1100" spc="19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may</a:t>
            </a:r>
            <a:r>
              <a:rPr sz="1100" spc="190" dirty="0">
                <a:latin typeface="LM Roman 10"/>
                <a:cs typeface="LM Roman 10"/>
              </a:rPr>
              <a:t> </a:t>
            </a:r>
            <a:r>
              <a:rPr sz="1100" spc="-25" dirty="0">
                <a:latin typeface="LM Roman 10"/>
                <a:cs typeface="LM Roman 10"/>
              </a:rPr>
              <a:t>be </a:t>
            </a:r>
            <a:r>
              <a:rPr sz="1100" dirty="0">
                <a:latin typeface="LM Roman 10"/>
                <a:cs typeface="LM Roman 10"/>
              </a:rPr>
              <a:t>easy</a:t>
            </a:r>
            <a:r>
              <a:rPr sz="1100" spc="26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or</a:t>
            </a:r>
            <a:r>
              <a:rPr sz="1100" spc="26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hard</a:t>
            </a:r>
            <a:r>
              <a:rPr sz="1100" spc="26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but</a:t>
            </a:r>
            <a:r>
              <a:rPr sz="1100" spc="26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the</a:t>
            </a:r>
            <a:r>
              <a:rPr sz="1100" spc="26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letter</a:t>
            </a:r>
            <a:r>
              <a:rPr sz="1100" spc="265" dirty="0">
                <a:latin typeface="LM Roman 10"/>
                <a:cs typeface="LM Roman 10"/>
              </a:rPr>
              <a:t> </a:t>
            </a:r>
            <a:r>
              <a:rPr sz="1100" spc="-20" dirty="0">
                <a:latin typeface="LM Roman 10"/>
                <a:cs typeface="LM Roman 10"/>
              </a:rPr>
              <a:t>would </a:t>
            </a:r>
            <a:r>
              <a:rPr sz="1100" dirty="0">
                <a:latin typeface="LM Roman 10"/>
                <a:cs typeface="LM Roman 10"/>
              </a:rPr>
              <a:t>depend</a:t>
            </a:r>
            <a:r>
              <a:rPr sz="1100" spc="25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on</a:t>
            </a:r>
            <a:r>
              <a:rPr sz="1100" spc="26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the</a:t>
            </a:r>
            <a:r>
              <a:rPr sz="1100" spc="254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performance</a:t>
            </a:r>
            <a:r>
              <a:rPr sz="1100" spc="26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in</a:t>
            </a:r>
            <a:r>
              <a:rPr sz="1100" spc="254" dirty="0">
                <a:latin typeface="LM Roman 10"/>
                <a:cs typeface="LM Roman 10"/>
              </a:rPr>
              <a:t> </a:t>
            </a:r>
            <a:r>
              <a:rPr sz="1100" spc="-25" dirty="0">
                <a:latin typeface="LM Roman 10"/>
                <a:cs typeface="LM Roman 10"/>
              </a:rPr>
              <a:t>the </a:t>
            </a:r>
            <a:r>
              <a:rPr sz="1100" spc="-10" dirty="0">
                <a:latin typeface="LM Roman 10"/>
                <a:cs typeface="LM Roman 10"/>
              </a:rPr>
              <a:t>course)</a:t>
            </a:r>
            <a:endParaRPr sz="1100">
              <a:latin typeface="LM Roman 10"/>
              <a:cs typeface="LM Roman 10"/>
            </a:endParaRPr>
          </a:p>
          <a:p>
            <a:pPr marL="12700" algn="just">
              <a:lnSpc>
                <a:spcPct val="100000"/>
              </a:lnSpc>
              <a:spcBef>
                <a:spcPts val="335"/>
              </a:spcBef>
            </a:pPr>
            <a:r>
              <a:rPr sz="1100" spc="-10" dirty="0">
                <a:latin typeface="LM Roman 10"/>
                <a:cs typeface="LM Roman 10"/>
              </a:rPr>
              <a:t>What</a:t>
            </a:r>
            <a:r>
              <a:rPr sz="1100" spc="-10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if</a:t>
            </a:r>
            <a:r>
              <a:rPr sz="1100" spc="-105" dirty="0">
                <a:latin typeface="LM Roman 10"/>
                <a:cs typeface="LM Roman 10"/>
              </a:rPr>
              <a:t> </a:t>
            </a:r>
            <a:r>
              <a:rPr sz="1100" spc="-35" dirty="0">
                <a:latin typeface="LM Roman 10"/>
                <a:cs typeface="LM Roman 10"/>
              </a:rPr>
              <a:t>we</a:t>
            </a:r>
            <a:r>
              <a:rPr sz="1100" spc="-105" dirty="0">
                <a:latin typeface="LM Roman 10"/>
                <a:cs typeface="LM Roman 10"/>
              </a:rPr>
              <a:t> </a:t>
            </a:r>
            <a:r>
              <a:rPr sz="1100" spc="-25" dirty="0">
                <a:latin typeface="LM Roman 10"/>
                <a:cs typeface="LM Roman 10"/>
              </a:rPr>
              <a:t>know</a:t>
            </a:r>
            <a:r>
              <a:rPr sz="1100" spc="-10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the</a:t>
            </a:r>
            <a:r>
              <a:rPr sz="1100" spc="-105" dirty="0">
                <a:latin typeface="LM Roman 10"/>
                <a:cs typeface="LM Roman 10"/>
              </a:rPr>
              <a:t> </a:t>
            </a:r>
            <a:r>
              <a:rPr sz="1100" spc="-25" dirty="0">
                <a:latin typeface="LM Roman 10"/>
                <a:cs typeface="LM Roman 10"/>
              </a:rPr>
              <a:t>value</a:t>
            </a:r>
            <a:r>
              <a:rPr sz="1100" spc="-10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of</a:t>
            </a:r>
            <a:r>
              <a:rPr sz="1100" spc="-105" dirty="0">
                <a:latin typeface="LM Roman 10"/>
                <a:cs typeface="LM Roman 10"/>
              </a:rPr>
              <a:t> </a:t>
            </a:r>
            <a:r>
              <a:rPr sz="1100" i="1" spc="50" dirty="0">
                <a:latin typeface="Georgia"/>
                <a:cs typeface="Georgia"/>
              </a:rPr>
              <a:t>S</a:t>
            </a:r>
            <a:r>
              <a:rPr sz="1100" spc="50" dirty="0">
                <a:latin typeface="LM Roman 10"/>
                <a:cs typeface="LM Roman 10"/>
              </a:rPr>
              <a:t>?</a:t>
            </a:r>
            <a:r>
              <a:rPr sz="1100" spc="105" dirty="0">
                <a:latin typeface="LM Roman 10"/>
                <a:cs typeface="LM Roman 10"/>
              </a:rPr>
              <a:t> </a:t>
            </a:r>
            <a:r>
              <a:rPr sz="1100" spc="-20" dirty="0">
                <a:latin typeface="LM Roman 10"/>
                <a:cs typeface="LM Roman 10"/>
              </a:rPr>
              <a:t>Does</a:t>
            </a:r>
            <a:endParaRPr sz="1100">
              <a:latin typeface="LM Roman 10"/>
              <a:cs typeface="LM Roman 10"/>
            </a:endParaRPr>
          </a:p>
        </p:txBody>
      </p:sp>
      <p:pic>
        <p:nvPicPr>
          <p:cNvPr id="41" name="object 4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144583" y="606386"/>
            <a:ext cx="63233" cy="63233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144583" y="988504"/>
            <a:ext cx="63233" cy="63233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144583" y="1714754"/>
            <a:ext cx="63233" cy="63233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144583" y="2096858"/>
            <a:ext cx="63233" cy="63233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144583" y="2823121"/>
            <a:ext cx="63233" cy="63233"/>
          </a:xfrm>
          <a:prstGeom prst="rect">
            <a:avLst/>
          </a:prstGeom>
        </p:spPr>
      </p:pic>
      <p:sp>
        <p:nvSpPr>
          <p:cNvPr id="46" name="object 46"/>
          <p:cNvSpPr txBox="1"/>
          <p:nvPr/>
        </p:nvSpPr>
        <p:spPr>
          <a:xfrm>
            <a:off x="3264395" y="2909708"/>
            <a:ext cx="17799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55" dirty="0">
                <a:latin typeface="Georgia"/>
                <a:cs typeface="Georgia"/>
              </a:rPr>
              <a:t>G</a:t>
            </a:r>
            <a:r>
              <a:rPr sz="1100" i="1" spc="70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become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independent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of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i="1" spc="-25" dirty="0">
                <a:latin typeface="Georgia"/>
                <a:cs typeface="Georgia"/>
              </a:rPr>
              <a:t>L</a:t>
            </a:r>
            <a:r>
              <a:rPr sz="1100" spc="-25" dirty="0">
                <a:latin typeface="LM Roman 10"/>
                <a:cs typeface="LM Roman 10"/>
              </a:rPr>
              <a:t>?</a:t>
            </a:r>
            <a:endParaRPr sz="1100">
              <a:latin typeface="LM Roman 10"/>
              <a:cs typeface="LM Roman 10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0" y="3121507"/>
            <a:ext cx="5760085" cy="118745"/>
            <a:chOff x="0" y="3121507"/>
            <a:chExt cx="5760085" cy="118745"/>
          </a:xfrm>
        </p:grpSpPr>
        <p:sp>
          <p:nvSpPr>
            <p:cNvPr id="48" name="object 48"/>
            <p:cNvSpPr/>
            <p:nvPr/>
          </p:nvSpPr>
          <p:spPr>
            <a:xfrm>
              <a:off x="0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880004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Mitesh</a:t>
            </a:r>
            <a:r>
              <a:rPr spc="-10" dirty="0"/>
              <a:t> </a:t>
            </a:r>
            <a:r>
              <a:rPr dirty="0"/>
              <a:t>M.</a:t>
            </a:r>
            <a:r>
              <a:rPr spc="-10" dirty="0"/>
              <a:t> Khapra</a:t>
            </a:r>
          </a:p>
        </p:txBody>
      </p:sp>
      <p:sp>
        <p:nvSpPr>
          <p:cNvPr id="51" name="object 5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CS7015</a:t>
            </a:r>
            <a:r>
              <a:rPr spc="-10" dirty="0"/>
              <a:t> </a:t>
            </a:r>
            <a:r>
              <a:rPr dirty="0"/>
              <a:t>(Deep</a:t>
            </a:r>
            <a:r>
              <a:rPr spc="-5" dirty="0"/>
              <a:t> </a:t>
            </a:r>
            <a:r>
              <a:rPr dirty="0"/>
              <a:t>Learning)</a:t>
            </a:r>
            <a:r>
              <a:rPr spc="-5" dirty="0"/>
              <a:t> </a:t>
            </a:r>
            <a:r>
              <a:rPr dirty="0"/>
              <a:t>:</a:t>
            </a:r>
            <a:r>
              <a:rPr spc="75" dirty="0"/>
              <a:t> </a:t>
            </a:r>
            <a:r>
              <a:rPr dirty="0"/>
              <a:t>Lecture</a:t>
            </a:r>
            <a:r>
              <a:rPr spc="-5" dirty="0"/>
              <a:t> </a:t>
            </a:r>
            <a:r>
              <a:rPr spc="-2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18870" y="338721"/>
            <a:ext cx="291465" cy="291465"/>
            <a:chOff x="818870" y="338721"/>
            <a:chExt cx="291465" cy="291465"/>
          </a:xfrm>
        </p:grpSpPr>
        <p:sp>
          <p:nvSpPr>
            <p:cNvPr id="3" name="object 3"/>
            <p:cNvSpPr/>
            <p:nvPr/>
          </p:nvSpPr>
          <p:spPr>
            <a:xfrm>
              <a:off x="823950" y="343801"/>
              <a:ext cx="281305" cy="281305"/>
            </a:xfrm>
            <a:custGeom>
              <a:avLst/>
              <a:gdLst/>
              <a:ahLst/>
              <a:cxnLst/>
              <a:rect l="l" t="t" r="r" b="b"/>
              <a:pathLst>
                <a:path w="281305" h="281305">
                  <a:moveTo>
                    <a:pt x="140601" y="0"/>
                  </a:moveTo>
                  <a:lnTo>
                    <a:pt x="96162" y="7167"/>
                  </a:lnTo>
                  <a:lnTo>
                    <a:pt x="57566" y="27125"/>
                  </a:lnTo>
                  <a:lnTo>
                    <a:pt x="27129" y="57560"/>
                  </a:lnTo>
                  <a:lnTo>
                    <a:pt x="7168" y="96157"/>
                  </a:lnTo>
                  <a:lnTo>
                    <a:pt x="0" y="140601"/>
                  </a:lnTo>
                  <a:lnTo>
                    <a:pt x="7168" y="185041"/>
                  </a:lnTo>
                  <a:lnTo>
                    <a:pt x="27129" y="223637"/>
                  </a:lnTo>
                  <a:lnTo>
                    <a:pt x="57566" y="254074"/>
                  </a:lnTo>
                  <a:lnTo>
                    <a:pt x="96162" y="274035"/>
                  </a:lnTo>
                  <a:lnTo>
                    <a:pt x="140601" y="281203"/>
                  </a:lnTo>
                  <a:lnTo>
                    <a:pt x="185045" y="274035"/>
                  </a:lnTo>
                  <a:lnTo>
                    <a:pt x="223642" y="254074"/>
                  </a:lnTo>
                  <a:lnTo>
                    <a:pt x="254077" y="223637"/>
                  </a:lnTo>
                  <a:lnTo>
                    <a:pt x="274036" y="185041"/>
                  </a:lnTo>
                  <a:lnTo>
                    <a:pt x="281203" y="140601"/>
                  </a:lnTo>
                  <a:lnTo>
                    <a:pt x="274036" y="96157"/>
                  </a:lnTo>
                  <a:lnTo>
                    <a:pt x="254077" y="57560"/>
                  </a:lnTo>
                  <a:lnTo>
                    <a:pt x="223642" y="27125"/>
                  </a:lnTo>
                  <a:lnTo>
                    <a:pt x="185045" y="7167"/>
                  </a:lnTo>
                  <a:lnTo>
                    <a:pt x="140601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23950" y="343801"/>
              <a:ext cx="281305" cy="281305"/>
            </a:xfrm>
            <a:custGeom>
              <a:avLst/>
              <a:gdLst/>
              <a:ahLst/>
              <a:cxnLst/>
              <a:rect l="l" t="t" r="r" b="b"/>
              <a:pathLst>
                <a:path w="281305" h="281305">
                  <a:moveTo>
                    <a:pt x="281203" y="140601"/>
                  </a:moveTo>
                  <a:lnTo>
                    <a:pt x="274036" y="96157"/>
                  </a:lnTo>
                  <a:lnTo>
                    <a:pt x="254077" y="57560"/>
                  </a:lnTo>
                  <a:lnTo>
                    <a:pt x="223642" y="27125"/>
                  </a:lnTo>
                  <a:lnTo>
                    <a:pt x="185045" y="7167"/>
                  </a:lnTo>
                  <a:lnTo>
                    <a:pt x="140601" y="0"/>
                  </a:lnTo>
                  <a:lnTo>
                    <a:pt x="96162" y="7167"/>
                  </a:lnTo>
                  <a:lnTo>
                    <a:pt x="57566" y="27125"/>
                  </a:lnTo>
                  <a:lnTo>
                    <a:pt x="27129" y="57560"/>
                  </a:lnTo>
                  <a:lnTo>
                    <a:pt x="7168" y="96157"/>
                  </a:lnTo>
                  <a:lnTo>
                    <a:pt x="0" y="140601"/>
                  </a:lnTo>
                  <a:lnTo>
                    <a:pt x="7168" y="185041"/>
                  </a:lnTo>
                  <a:lnTo>
                    <a:pt x="27129" y="223637"/>
                  </a:lnTo>
                  <a:lnTo>
                    <a:pt x="57566" y="254074"/>
                  </a:lnTo>
                  <a:lnTo>
                    <a:pt x="96162" y="274035"/>
                  </a:lnTo>
                  <a:lnTo>
                    <a:pt x="140601" y="281203"/>
                  </a:lnTo>
                  <a:lnTo>
                    <a:pt x="185045" y="274035"/>
                  </a:lnTo>
                  <a:lnTo>
                    <a:pt x="223642" y="254074"/>
                  </a:lnTo>
                  <a:lnTo>
                    <a:pt x="254077" y="223637"/>
                  </a:lnTo>
                  <a:lnTo>
                    <a:pt x="274036" y="185041"/>
                  </a:lnTo>
                  <a:lnTo>
                    <a:pt x="281203" y="140601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892555" y="380503"/>
            <a:ext cx="1403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20" dirty="0">
                <a:latin typeface="Georgia"/>
                <a:cs typeface="Georgia"/>
              </a:rPr>
              <a:t>D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555445" y="355282"/>
            <a:ext cx="258445" cy="258445"/>
            <a:chOff x="1555445" y="355282"/>
            <a:chExt cx="258445" cy="25844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0525" y="360362"/>
              <a:ext cx="248081" cy="24806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560525" y="360362"/>
              <a:ext cx="248285" cy="248285"/>
            </a:xfrm>
            <a:custGeom>
              <a:avLst/>
              <a:gdLst/>
              <a:ahLst/>
              <a:cxnLst/>
              <a:rect l="l" t="t" r="r" b="b"/>
              <a:pathLst>
                <a:path w="248285" h="248284">
                  <a:moveTo>
                    <a:pt x="248081" y="124040"/>
                  </a:moveTo>
                  <a:lnTo>
                    <a:pt x="238333" y="75759"/>
                  </a:lnTo>
                  <a:lnTo>
                    <a:pt x="211750" y="36331"/>
                  </a:lnTo>
                  <a:lnTo>
                    <a:pt x="172322" y="9748"/>
                  </a:lnTo>
                  <a:lnTo>
                    <a:pt x="124040" y="0"/>
                  </a:lnTo>
                  <a:lnTo>
                    <a:pt x="75759" y="9748"/>
                  </a:lnTo>
                  <a:lnTo>
                    <a:pt x="36331" y="36331"/>
                  </a:lnTo>
                  <a:lnTo>
                    <a:pt x="9748" y="75759"/>
                  </a:lnTo>
                  <a:lnTo>
                    <a:pt x="0" y="124040"/>
                  </a:lnTo>
                  <a:lnTo>
                    <a:pt x="9748" y="172320"/>
                  </a:lnTo>
                  <a:lnTo>
                    <a:pt x="36331" y="211743"/>
                  </a:lnTo>
                  <a:lnTo>
                    <a:pt x="75759" y="238323"/>
                  </a:lnTo>
                  <a:lnTo>
                    <a:pt x="124040" y="248069"/>
                  </a:lnTo>
                  <a:lnTo>
                    <a:pt x="172322" y="238323"/>
                  </a:lnTo>
                  <a:lnTo>
                    <a:pt x="211750" y="211743"/>
                  </a:lnTo>
                  <a:lnTo>
                    <a:pt x="238333" y="172320"/>
                  </a:lnTo>
                  <a:lnTo>
                    <a:pt x="248081" y="124040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635950" y="380503"/>
            <a:ext cx="863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Georgia"/>
                <a:cs typeface="Georgia"/>
              </a:rPr>
              <a:t>I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183157" y="883008"/>
            <a:ext cx="283210" cy="283210"/>
            <a:chOff x="1183157" y="883008"/>
            <a:chExt cx="283210" cy="283210"/>
          </a:xfrm>
        </p:grpSpPr>
        <p:sp>
          <p:nvSpPr>
            <p:cNvPr id="11" name="object 11"/>
            <p:cNvSpPr/>
            <p:nvPr/>
          </p:nvSpPr>
          <p:spPr>
            <a:xfrm>
              <a:off x="1188237" y="888088"/>
              <a:ext cx="273050" cy="273050"/>
            </a:xfrm>
            <a:custGeom>
              <a:avLst/>
              <a:gdLst/>
              <a:ahLst/>
              <a:cxnLst/>
              <a:rect l="l" t="t" r="r" b="b"/>
              <a:pathLst>
                <a:path w="273050" h="273050">
                  <a:moveTo>
                    <a:pt x="136321" y="0"/>
                  </a:moveTo>
                  <a:lnTo>
                    <a:pt x="93234" y="6949"/>
                  </a:lnTo>
                  <a:lnTo>
                    <a:pt x="55813" y="26301"/>
                  </a:lnTo>
                  <a:lnTo>
                    <a:pt x="26303" y="55810"/>
                  </a:lnTo>
                  <a:lnTo>
                    <a:pt x="6950" y="93231"/>
                  </a:lnTo>
                  <a:lnTo>
                    <a:pt x="0" y="136319"/>
                  </a:lnTo>
                  <a:lnTo>
                    <a:pt x="6950" y="179407"/>
                  </a:lnTo>
                  <a:lnTo>
                    <a:pt x="26303" y="216828"/>
                  </a:lnTo>
                  <a:lnTo>
                    <a:pt x="55813" y="246337"/>
                  </a:lnTo>
                  <a:lnTo>
                    <a:pt x="93234" y="265688"/>
                  </a:lnTo>
                  <a:lnTo>
                    <a:pt x="136321" y="272638"/>
                  </a:lnTo>
                  <a:lnTo>
                    <a:pt x="179408" y="265688"/>
                  </a:lnTo>
                  <a:lnTo>
                    <a:pt x="216830" y="246337"/>
                  </a:lnTo>
                  <a:lnTo>
                    <a:pt x="246340" y="216828"/>
                  </a:lnTo>
                  <a:lnTo>
                    <a:pt x="265693" y="179407"/>
                  </a:lnTo>
                  <a:lnTo>
                    <a:pt x="272643" y="136319"/>
                  </a:lnTo>
                  <a:lnTo>
                    <a:pt x="265693" y="93231"/>
                  </a:lnTo>
                  <a:lnTo>
                    <a:pt x="246340" y="55810"/>
                  </a:lnTo>
                  <a:lnTo>
                    <a:pt x="216830" y="26301"/>
                  </a:lnTo>
                  <a:lnTo>
                    <a:pt x="179408" y="6949"/>
                  </a:lnTo>
                  <a:lnTo>
                    <a:pt x="136321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88237" y="888088"/>
              <a:ext cx="273050" cy="273050"/>
            </a:xfrm>
            <a:custGeom>
              <a:avLst/>
              <a:gdLst/>
              <a:ahLst/>
              <a:cxnLst/>
              <a:rect l="l" t="t" r="r" b="b"/>
              <a:pathLst>
                <a:path w="273050" h="273050">
                  <a:moveTo>
                    <a:pt x="272643" y="136319"/>
                  </a:moveTo>
                  <a:lnTo>
                    <a:pt x="265693" y="93231"/>
                  </a:lnTo>
                  <a:lnTo>
                    <a:pt x="246340" y="55810"/>
                  </a:lnTo>
                  <a:lnTo>
                    <a:pt x="216830" y="26301"/>
                  </a:lnTo>
                  <a:lnTo>
                    <a:pt x="179408" y="6949"/>
                  </a:lnTo>
                  <a:lnTo>
                    <a:pt x="136321" y="0"/>
                  </a:lnTo>
                  <a:lnTo>
                    <a:pt x="93234" y="6949"/>
                  </a:lnTo>
                  <a:lnTo>
                    <a:pt x="55813" y="26301"/>
                  </a:lnTo>
                  <a:lnTo>
                    <a:pt x="26303" y="55810"/>
                  </a:lnTo>
                  <a:lnTo>
                    <a:pt x="6950" y="93231"/>
                  </a:lnTo>
                  <a:lnTo>
                    <a:pt x="0" y="136319"/>
                  </a:lnTo>
                  <a:lnTo>
                    <a:pt x="6950" y="179407"/>
                  </a:lnTo>
                  <a:lnTo>
                    <a:pt x="26303" y="216828"/>
                  </a:lnTo>
                  <a:lnTo>
                    <a:pt x="55813" y="246337"/>
                  </a:lnTo>
                  <a:lnTo>
                    <a:pt x="93234" y="265688"/>
                  </a:lnTo>
                  <a:lnTo>
                    <a:pt x="136321" y="272638"/>
                  </a:lnTo>
                  <a:lnTo>
                    <a:pt x="179408" y="265688"/>
                  </a:lnTo>
                  <a:lnTo>
                    <a:pt x="216830" y="246337"/>
                  </a:lnTo>
                  <a:lnTo>
                    <a:pt x="246340" y="216828"/>
                  </a:lnTo>
                  <a:lnTo>
                    <a:pt x="265693" y="179407"/>
                  </a:lnTo>
                  <a:lnTo>
                    <a:pt x="272643" y="136319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257363" y="920507"/>
            <a:ext cx="1346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5" dirty="0">
                <a:latin typeface="Georgia"/>
                <a:cs typeface="Georgia"/>
              </a:rPr>
              <a:t>G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907959" y="887792"/>
            <a:ext cx="273685" cy="273685"/>
            <a:chOff x="1907959" y="887792"/>
            <a:chExt cx="273685" cy="273685"/>
          </a:xfrm>
        </p:grpSpPr>
        <p:sp>
          <p:nvSpPr>
            <p:cNvPr id="15" name="object 15"/>
            <p:cNvSpPr/>
            <p:nvPr/>
          </p:nvSpPr>
          <p:spPr>
            <a:xfrm>
              <a:off x="1913039" y="892872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131533" y="0"/>
                  </a:moveTo>
                  <a:lnTo>
                    <a:pt x="80335" y="10336"/>
                  </a:lnTo>
                  <a:lnTo>
                    <a:pt x="38525" y="38525"/>
                  </a:lnTo>
                  <a:lnTo>
                    <a:pt x="10336" y="80335"/>
                  </a:lnTo>
                  <a:lnTo>
                    <a:pt x="0" y="131535"/>
                  </a:lnTo>
                  <a:lnTo>
                    <a:pt x="10336" y="182734"/>
                  </a:lnTo>
                  <a:lnTo>
                    <a:pt x="38525" y="224544"/>
                  </a:lnTo>
                  <a:lnTo>
                    <a:pt x="80335" y="252732"/>
                  </a:lnTo>
                  <a:lnTo>
                    <a:pt x="131533" y="263069"/>
                  </a:lnTo>
                  <a:lnTo>
                    <a:pt x="182732" y="252732"/>
                  </a:lnTo>
                  <a:lnTo>
                    <a:pt x="224542" y="224544"/>
                  </a:lnTo>
                  <a:lnTo>
                    <a:pt x="252731" y="182734"/>
                  </a:lnTo>
                  <a:lnTo>
                    <a:pt x="263067" y="131535"/>
                  </a:lnTo>
                  <a:lnTo>
                    <a:pt x="252731" y="80335"/>
                  </a:lnTo>
                  <a:lnTo>
                    <a:pt x="224542" y="38525"/>
                  </a:lnTo>
                  <a:lnTo>
                    <a:pt x="182732" y="10336"/>
                  </a:lnTo>
                  <a:lnTo>
                    <a:pt x="131533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13039" y="892872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263067" y="131535"/>
                  </a:moveTo>
                  <a:lnTo>
                    <a:pt x="252731" y="80335"/>
                  </a:lnTo>
                  <a:lnTo>
                    <a:pt x="224542" y="38525"/>
                  </a:lnTo>
                  <a:lnTo>
                    <a:pt x="182732" y="10336"/>
                  </a:lnTo>
                  <a:lnTo>
                    <a:pt x="131533" y="0"/>
                  </a:lnTo>
                  <a:lnTo>
                    <a:pt x="80335" y="10336"/>
                  </a:lnTo>
                  <a:lnTo>
                    <a:pt x="38525" y="38525"/>
                  </a:lnTo>
                  <a:lnTo>
                    <a:pt x="10336" y="80335"/>
                  </a:lnTo>
                  <a:lnTo>
                    <a:pt x="0" y="131535"/>
                  </a:lnTo>
                  <a:lnTo>
                    <a:pt x="10336" y="182734"/>
                  </a:lnTo>
                  <a:lnTo>
                    <a:pt x="38525" y="224544"/>
                  </a:lnTo>
                  <a:lnTo>
                    <a:pt x="80335" y="252732"/>
                  </a:lnTo>
                  <a:lnTo>
                    <a:pt x="131533" y="263069"/>
                  </a:lnTo>
                  <a:lnTo>
                    <a:pt x="182732" y="252732"/>
                  </a:lnTo>
                  <a:lnTo>
                    <a:pt x="224542" y="224544"/>
                  </a:lnTo>
                  <a:lnTo>
                    <a:pt x="252731" y="182734"/>
                  </a:lnTo>
                  <a:lnTo>
                    <a:pt x="263067" y="131535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985365" y="920507"/>
            <a:ext cx="11048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5" dirty="0">
                <a:latin typeface="Georgia"/>
                <a:cs typeface="Georgia"/>
              </a:rPr>
              <a:t>S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187945" y="1517801"/>
            <a:ext cx="273685" cy="273685"/>
            <a:chOff x="1187945" y="1517801"/>
            <a:chExt cx="273685" cy="273685"/>
          </a:xfrm>
        </p:grpSpPr>
        <p:sp>
          <p:nvSpPr>
            <p:cNvPr id="19" name="object 19"/>
            <p:cNvSpPr/>
            <p:nvPr/>
          </p:nvSpPr>
          <p:spPr>
            <a:xfrm>
              <a:off x="1193025" y="1522881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131533" y="0"/>
                  </a:moveTo>
                  <a:lnTo>
                    <a:pt x="80335" y="10336"/>
                  </a:lnTo>
                  <a:lnTo>
                    <a:pt x="38525" y="38524"/>
                  </a:lnTo>
                  <a:lnTo>
                    <a:pt x="10336" y="80334"/>
                  </a:lnTo>
                  <a:lnTo>
                    <a:pt x="0" y="131533"/>
                  </a:lnTo>
                  <a:lnTo>
                    <a:pt x="10336" y="182733"/>
                  </a:lnTo>
                  <a:lnTo>
                    <a:pt x="38525" y="224542"/>
                  </a:lnTo>
                  <a:lnTo>
                    <a:pt x="80335" y="252731"/>
                  </a:lnTo>
                  <a:lnTo>
                    <a:pt x="131533" y="263067"/>
                  </a:lnTo>
                  <a:lnTo>
                    <a:pt x="182732" y="252731"/>
                  </a:lnTo>
                  <a:lnTo>
                    <a:pt x="224542" y="224542"/>
                  </a:lnTo>
                  <a:lnTo>
                    <a:pt x="252731" y="182733"/>
                  </a:lnTo>
                  <a:lnTo>
                    <a:pt x="263067" y="131533"/>
                  </a:lnTo>
                  <a:lnTo>
                    <a:pt x="252731" y="80334"/>
                  </a:lnTo>
                  <a:lnTo>
                    <a:pt x="224542" y="38524"/>
                  </a:lnTo>
                  <a:lnTo>
                    <a:pt x="182732" y="10336"/>
                  </a:lnTo>
                  <a:lnTo>
                    <a:pt x="131533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93025" y="1522881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263067" y="131533"/>
                  </a:moveTo>
                  <a:lnTo>
                    <a:pt x="252731" y="80334"/>
                  </a:lnTo>
                  <a:lnTo>
                    <a:pt x="224542" y="38524"/>
                  </a:lnTo>
                  <a:lnTo>
                    <a:pt x="182732" y="10336"/>
                  </a:lnTo>
                  <a:lnTo>
                    <a:pt x="131533" y="0"/>
                  </a:lnTo>
                  <a:lnTo>
                    <a:pt x="80335" y="10336"/>
                  </a:lnTo>
                  <a:lnTo>
                    <a:pt x="38525" y="38524"/>
                  </a:lnTo>
                  <a:lnTo>
                    <a:pt x="10336" y="80334"/>
                  </a:lnTo>
                  <a:lnTo>
                    <a:pt x="0" y="131533"/>
                  </a:lnTo>
                  <a:lnTo>
                    <a:pt x="10336" y="182733"/>
                  </a:lnTo>
                  <a:lnTo>
                    <a:pt x="38525" y="224542"/>
                  </a:lnTo>
                  <a:lnTo>
                    <a:pt x="80335" y="252731"/>
                  </a:lnTo>
                  <a:lnTo>
                    <a:pt x="131533" y="263067"/>
                  </a:lnTo>
                  <a:lnTo>
                    <a:pt x="182732" y="252731"/>
                  </a:lnTo>
                  <a:lnTo>
                    <a:pt x="224542" y="224542"/>
                  </a:lnTo>
                  <a:lnTo>
                    <a:pt x="252731" y="182733"/>
                  </a:lnTo>
                  <a:lnTo>
                    <a:pt x="263067" y="131533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264691" y="1550503"/>
            <a:ext cx="12001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20" dirty="0">
                <a:latin typeface="Georgia"/>
                <a:cs typeface="Georgia"/>
              </a:rPr>
              <a:t>L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036603" y="583150"/>
            <a:ext cx="957580" cy="934719"/>
            <a:chOff x="1036603" y="583150"/>
            <a:chExt cx="957580" cy="934719"/>
          </a:xfrm>
        </p:grpSpPr>
        <p:sp>
          <p:nvSpPr>
            <p:cNvPr id="23" name="object 23"/>
            <p:cNvSpPr/>
            <p:nvPr/>
          </p:nvSpPr>
          <p:spPr>
            <a:xfrm>
              <a:off x="1045603" y="605967"/>
              <a:ext cx="190500" cy="285750"/>
            </a:xfrm>
            <a:custGeom>
              <a:avLst/>
              <a:gdLst/>
              <a:ahLst/>
              <a:cxnLst/>
              <a:rect l="l" t="t" r="r" b="b"/>
              <a:pathLst>
                <a:path w="190500" h="285750">
                  <a:moveTo>
                    <a:pt x="0" y="0"/>
                  </a:moveTo>
                  <a:lnTo>
                    <a:pt x="190271" y="285422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3730" y="825049"/>
              <a:ext cx="107757" cy="82879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413243" y="592150"/>
              <a:ext cx="200025" cy="299720"/>
            </a:xfrm>
            <a:custGeom>
              <a:avLst/>
              <a:gdLst/>
              <a:ahLst/>
              <a:cxnLst/>
              <a:rect l="l" t="t" r="r" b="b"/>
              <a:pathLst>
                <a:path w="200025" h="299719">
                  <a:moveTo>
                    <a:pt x="199491" y="0"/>
                  </a:moveTo>
                  <a:lnTo>
                    <a:pt x="0" y="299239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7629" y="825050"/>
              <a:ext cx="107757" cy="82877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756397" y="592150"/>
              <a:ext cx="202565" cy="303530"/>
            </a:xfrm>
            <a:custGeom>
              <a:avLst/>
              <a:gdLst/>
              <a:ahLst/>
              <a:cxnLst/>
              <a:rect l="l" t="t" r="r" b="b"/>
              <a:pathLst>
                <a:path w="202564" h="303530">
                  <a:moveTo>
                    <a:pt x="0" y="0"/>
                  </a:moveTo>
                  <a:lnTo>
                    <a:pt x="202158" y="303232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86398" y="829042"/>
              <a:ext cx="107757" cy="82879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324559" y="1165787"/>
              <a:ext cx="0" cy="334645"/>
            </a:xfrm>
            <a:custGeom>
              <a:avLst/>
              <a:gdLst/>
              <a:ahLst/>
              <a:cxnLst/>
              <a:rect l="l" t="t" r="r" b="b"/>
              <a:pathLst>
                <a:path h="334644">
                  <a:moveTo>
                    <a:pt x="0" y="0"/>
                  </a:moveTo>
                  <a:lnTo>
                    <a:pt x="0" y="334031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70819" y="1466975"/>
              <a:ext cx="107950" cy="41910"/>
            </a:xfrm>
            <a:custGeom>
              <a:avLst/>
              <a:gdLst/>
              <a:ahLst/>
              <a:cxnLst/>
              <a:rect l="l" t="t" r="r" b="b"/>
              <a:pathLst>
                <a:path w="107950" h="41909">
                  <a:moveTo>
                    <a:pt x="107479" y="0"/>
                  </a:moveTo>
                  <a:lnTo>
                    <a:pt x="86361" y="7349"/>
                  </a:lnTo>
                  <a:lnTo>
                    <a:pt x="70869" y="17352"/>
                  </a:lnTo>
                  <a:lnTo>
                    <a:pt x="60247" y="29140"/>
                  </a:lnTo>
                  <a:lnTo>
                    <a:pt x="53739" y="41844"/>
                  </a:lnTo>
                  <a:lnTo>
                    <a:pt x="47232" y="29140"/>
                  </a:lnTo>
                  <a:lnTo>
                    <a:pt x="36610" y="17352"/>
                  </a:lnTo>
                  <a:lnTo>
                    <a:pt x="21118" y="7349"/>
                  </a:lnTo>
                  <a:lnTo>
                    <a:pt x="0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1" name="object 3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84594" y="2125065"/>
            <a:ext cx="63233" cy="63233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504393" y="1995802"/>
            <a:ext cx="2268855" cy="78994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b="1" spc="-10" dirty="0">
                <a:latin typeface="LM Roman 10"/>
                <a:cs typeface="LM Roman 10"/>
              </a:rPr>
              <a:t>Rule?</a:t>
            </a:r>
            <a:endParaRPr sz="1100">
              <a:latin typeface="LM Roman 10"/>
              <a:cs typeface="LM Roman 10"/>
            </a:endParaRPr>
          </a:p>
          <a:p>
            <a:pPr marL="12700" marR="5080" algn="just">
              <a:lnSpc>
                <a:spcPct val="102600"/>
              </a:lnSpc>
              <a:spcBef>
                <a:spcPts val="300"/>
              </a:spcBef>
            </a:pPr>
            <a:r>
              <a:rPr sz="1100" b="1" dirty="0">
                <a:latin typeface="LM Roman 10"/>
                <a:cs typeface="LM Roman 10"/>
              </a:rPr>
              <a:t>Rule:</a:t>
            </a:r>
            <a:r>
              <a:rPr sz="1100" b="1" spc="1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</a:t>
            </a:r>
            <a:r>
              <a:rPr sz="1100" spc="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node</a:t>
            </a:r>
            <a:r>
              <a:rPr sz="1100" spc="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is</a:t>
            </a:r>
            <a:r>
              <a:rPr sz="1100" spc="2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not</a:t>
            </a:r>
            <a:r>
              <a:rPr sz="1100" spc="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independent</a:t>
            </a:r>
            <a:r>
              <a:rPr sz="1100" spc="20" dirty="0">
                <a:latin typeface="LM Roman 10"/>
                <a:cs typeface="LM Roman 10"/>
              </a:rPr>
              <a:t> </a:t>
            </a:r>
            <a:r>
              <a:rPr sz="1100" spc="-25" dirty="0">
                <a:latin typeface="LM Roman 10"/>
                <a:cs typeface="LM Roman 10"/>
              </a:rPr>
              <a:t>of </a:t>
            </a:r>
            <a:r>
              <a:rPr sz="1100" dirty="0">
                <a:latin typeface="LM Roman 10"/>
                <a:cs typeface="LM Roman 10"/>
              </a:rPr>
              <a:t>its</a:t>
            </a:r>
            <a:r>
              <a:rPr sz="1100" spc="1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parents</a:t>
            </a:r>
            <a:r>
              <a:rPr sz="1100" spc="1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even</a:t>
            </a:r>
            <a:r>
              <a:rPr sz="1100" spc="1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when</a:t>
            </a:r>
            <a:r>
              <a:rPr sz="1100" spc="1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we</a:t>
            </a:r>
            <a:r>
              <a:rPr sz="1100" spc="1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are</a:t>
            </a:r>
            <a:r>
              <a:rPr sz="1100" spc="130" dirty="0">
                <a:latin typeface="LM Roman 10"/>
                <a:cs typeface="LM Roman 10"/>
              </a:rPr>
              <a:t> </a:t>
            </a:r>
            <a:r>
              <a:rPr sz="1100" spc="-20" dirty="0">
                <a:latin typeface="LM Roman 10"/>
                <a:cs typeface="LM Roman 10"/>
              </a:rPr>
              <a:t>given </a:t>
            </a:r>
            <a:r>
              <a:rPr sz="1100" dirty="0">
                <a:latin typeface="LM Roman 10"/>
                <a:cs typeface="LM Roman 10"/>
              </a:rPr>
              <a:t>the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values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of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other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variables</a:t>
            </a:r>
            <a:endParaRPr sz="1100">
              <a:latin typeface="LM Roman 10"/>
              <a:cs typeface="LM Roman 10"/>
            </a:endParaRPr>
          </a:p>
        </p:txBody>
      </p:sp>
      <p:pic>
        <p:nvPicPr>
          <p:cNvPr id="33" name="object 3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84594" y="2335098"/>
            <a:ext cx="63233" cy="63233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144583" y="369201"/>
            <a:ext cx="63233" cy="63233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3264395" y="283716"/>
            <a:ext cx="2268855" cy="15106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sz="1100" dirty="0">
                <a:latin typeface="LM Roman 10"/>
                <a:cs typeface="LM Roman 10"/>
              </a:rPr>
              <a:t>The</a:t>
            </a:r>
            <a:r>
              <a:rPr sz="1100" spc="31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same</a:t>
            </a:r>
            <a:r>
              <a:rPr sz="1100" spc="31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argument</a:t>
            </a:r>
            <a:r>
              <a:rPr sz="1100" spc="32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can</a:t>
            </a:r>
            <a:r>
              <a:rPr sz="1100" spc="31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be</a:t>
            </a:r>
            <a:r>
              <a:rPr sz="1100" spc="315" dirty="0">
                <a:latin typeface="LM Roman 10"/>
                <a:cs typeface="LM Roman 10"/>
              </a:rPr>
              <a:t> </a:t>
            </a:r>
            <a:r>
              <a:rPr sz="1100" spc="-20" dirty="0">
                <a:latin typeface="LM Roman 10"/>
                <a:cs typeface="LM Roman 10"/>
              </a:rPr>
              <a:t>made </a:t>
            </a:r>
            <a:r>
              <a:rPr sz="1100" dirty="0">
                <a:latin typeface="LM Roman 10"/>
                <a:cs typeface="LM Roman 10"/>
              </a:rPr>
              <a:t>about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the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following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pairs</a:t>
            </a:r>
            <a:endParaRPr sz="1100">
              <a:latin typeface="LM Roman 10"/>
              <a:cs typeface="LM Roman 10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sz="1100" i="1" spc="55" dirty="0">
                <a:latin typeface="Georgia"/>
                <a:cs typeface="Georgia"/>
              </a:rPr>
              <a:t>G</a:t>
            </a:r>
            <a:r>
              <a:rPr sz="1100" i="1" spc="60" dirty="0">
                <a:latin typeface="Georgia"/>
                <a:cs typeface="Georgia"/>
              </a:rPr>
              <a:t> </a:t>
            </a:r>
            <a:r>
              <a:rPr sz="1100" i="1" spc="-180" dirty="0">
                <a:latin typeface="DejaVu Sans Condensed"/>
                <a:cs typeface="DejaVu Sans Condensed"/>
              </a:rPr>
              <a:t>/⊥</a:t>
            </a:r>
            <a:r>
              <a:rPr sz="1100" i="1" spc="15" dirty="0">
                <a:latin typeface="DejaVu Sans Condensed"/>
                <a:cs typeface="DejaVu Sans Condensed"/>
              </a:rPr>
              <a:t> </a:t>
            </a:r>
            <a:r>
              <a:rPr sz="1100" i="1" spc="70" dirty="0">
                <a:latin typeface="Georgia"/>
                <a:cs typeface="Georgia"/>
              </a:rPr>
              <a:t>D</a:t>
            </a:r>
            <a:r>
              <a:rPr sz="1100" i="1" spc="50" dirty="0">
                <a:latin typeface="Georgia"/>
                <a:cs typeface="Georgia"/>
              </a:rPr>
              <a:t> </a:t>
            </a:r>
            <a:r>
              <a:rPr sz="1100" spc="-20" dirty="0">
                <a:latin typeface="LM Roman 10"/>
                <a:cs typeface="LM Roman 10"/>
              </a:rPr>
              <a:t>(even</a:t>
            </a:r>
            <a:r>
              <a:rPr sz="1100" spc="-90" dirty="0">
                <a:latin typeface="LM Roman 10"/>
                <a:cs typeface="LM Roman 10"/>
              </a:rPr>
              <a:t> </a:t>
            </a:r>
            <a:r>
              <a:rPr sz="1100" spc="-20" dirty="0">
                <a:latin typeface="LM Roman 10"/>
                <a:cs typeface="LM Roman 10"/>
              </a:rPr>
              <a:t>when</a:t>
            </a:r>
            <a:r>
              <a:rPr sz="1100" spc="-9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other</a:t>
            </a:r>
            <a:r>
              <a:rPr sz="1100" spc="-90" dirty="0">
                <a:latin typeface="LM Roman 10"/>
                <a:cs typeface="LM Roman 10"/>
              </a:rPr>
              <a:t> </a:t>
            </a:r>
            <a:r>
              <a:rPr sz="1100" spc="-20" dirty="0">
                <a:latin typeface="LM Roman 10"/>
                <a:cs typeface="LM Roman 10"/>
              </a:rPr>
              <a:t>variables</a:t>
            </a:r>
            <a:r>
              <a:rPr sz="1100" spc="-90" dirty="0">
                <a:latin typeface="LM Roman 10"/>
                <a:cs typeface="LM Roman 10"/>
              </a:rPr>
              <a:t> </a:t>
            </a:r>
            <a:r>
              <a:rPr sz="1100" spc="-25" dirty="0">
                <a:latin typeface="LM Roman 10"/>
                <a:cs typeface="LM Roman 10"/>
              </a:rPr>
              <a:t>are </a:t>
            </a:r>
            <a:r>
              <a:rPr sz="1100" spc="-10" dirty="0">
                <a:latin typeface="LM Roman 10"/>
                <a:cs typeface="LM Roman 10"/>
              </a:rPr>
              <a:t>given)</a:t>
            </a:r>
            <a:endParaRPr sz="1100">
              <a:latin typeface="LM Roman 10"/>
              <a:cs typeface="LM Roman 10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sz="1100" i="1" spc="55" dirty="0">
                <a:latin typeface="Georgia"/>
                <a:cs typeface="Georgia"/>
              </a:rPr>
              <a:t>G</a:t>
            </a:r>
            <a:r>
              <a:rPr sz="1100" i="1" spc="10" dirty="0">
                <a:latin typeface="Georgia"/>
                <a:cs typeface="Georgia"/>
              </a:rPr>
              <a:t> </a:t>
            </a:r>
            <a:r>
              <a:rPr sz="1100" i="1" spc="-180" dirty="0">
                <a:latin typeface="DejaVu Sans Condensed"/>
                <a:cs typeface="DejaVu Sans Condensed"/>
              </a:rPr>
              <a:t>/⊥</a:t>
            </a:r>
            <a:r>
              <a:rPr sz="1100" i="1" spc="-15" dirty="0">
                <a:latin typeface="DejaVu Sans Condensed"/>
                <a:cs typeface="DejaVu Sans Condensed"/>
              </a:rPr>
              <a:t> </a:t>
            </a:r>
            <a:r>
              <a:rPr sz="1100" i="1" spc="50" dirty="0">
                <a:latin typeface="Georgia"/>
                <a:cs typeface="Georgia"/>
              </a:rPr>
              <a:t>I</a:t>
            </a:r>
            <a:r>
              <a:rPr sz="1100" i="1" spc="125" dirty="0">
                <a:latin typeface="Georgia"/>
                <a:cs typeface="Georgia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(even</a:t>
            </a:r>
            <a:r>
              <a:rPr sz="1100" spc="-5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when</a:t>
            </a:r>
            <a:r>
              <a:rPr sz="1100" spc="-5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other</a:t>
            </a:r>
            <a:r>
              <a:rPr sz="1100" spc="-5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variables</a:t>
            </a:r>
            <a:r>
              <a:rPr sz="1100" spc="-55" dirty="0">
                <a:latin typeface="LM Roman 10"/>
                <a:cs typeface="LM Roman 10"/>
              </a:rPr>
              <a:t> </a:t>
            </a:r>
            <a:r>
              <a:rPr sz="1100" spc="-25" dirty="0">
                <a:latin typeface="LM Roman 10"/>
                <a:cs typeface="LM Roman 10"/>
              </a:rPr>
              <a:t>are </a:t>
            </a:r>
            <a:r>
              <a:rPr sz="1100" spc="-10" dirty="0">
                <a:latin typeface="LM Roman 10"/>
                <a:cs typeface="LM Roman 10"/>
              </a:rPr>
              <a:t>given)</a:t>
            </a:r>
            <a:endParaRPr sz="1100">
              <a:latin typeface="LM Roman 10"/>
              <a:cs typeface="LM Roman 10"/>
            </a:endParaRPr>
          </a:p>
          <a:p>
            <a:pPr marL="12700" marR="5080">
              <a:lnSpc>
                <a:spcPct val="102600"/>
              </a:lnSpc>
              <a:spcBef>
                <a:spcPts val="295"/>
              </a:spcBef>
            </a:pPr>
            <a:r>
              <a:rPr sz="1100" i="1" spc="55" dirty="0">
                <a:latin typeface="Georgia"/>
                <a:cs typeface="Georgia"/>
              </a:rPr>
              <a:t>S</a:t>
            </a:r>
            <a:r>
              <a:rPr sz="1100" i="1" spc="60" dirty="0">
                <a:latin typeface="Georgia"/>
                <a:cs typeface="Georgia"/>
              </a:rPr>
              <a:t> </a:t>
            </a:r>
            <a:r>
              <a:rPr sz="1100" i="1" spc="-180" dirty="0">
                <a:latin typeface="DejaVu Sans Condensed"/>
                <a:cs typeface="DejaVu Sans Condensed"/>
              </a:rPr>
              <a:t>/⊥</a:t>
            </a:r>
            <a:r>
              <a:rPr sz="1100" i="1" spc="-15" dirty="0">
                <a:latin typeface="DejaVu Sans Condensed"/>
                <a:cs typeface="DejaVu Sans Condensed"/>
              </a:rPr>
              <a:t> </a:t>
            </a:r>
            <a:r>
              <a:rPr sz="1100" i="1" spc="50" dirty="0">
                <a:latin typeface="Georgia"/>
                <a:cs typeface="Georgia"/>
              </a:rPr>
              <a:t>I</a:t>
            </a:r>
            <a:r>
              <a:rPr sz="1100" i="1" spc="145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(even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when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other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variables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spc="-25" dirty="0">
                <a:latin typeface="LM Roman 10"/>
                <a:cs typeface="LM Roman 10"/>
              </a:rPr>
              <a:t>are </a:t>
            </a:r>
            <a:r>
              <a:rPr sz="1100" spc="-10" dirty="0">
                <a:latin typeface="LM Roman 10"/>
                <a:cs typeface="LM Roman 10"/>
              </a:rPr>
              <a:t>given)</a:t>
            </a:r>
            <a:endParaRPr sz="1100">
              <a:latin typeface="LM Roman 10"/>
              <a:cs typeface="LM Roman 10"/>
            </a:endParaRPr>
          </a:p>
        </p:txBody>
      </p:sp>
      <p:pic>
        <p:nvPicPr>
          <p:cNvPr id="36" name="object 3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144583" y="751306"/>
            <a:ext cx="63233" cy="63233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144583" y="1133411"/>
            <a:ext cx="63233" cy="63233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144583" y="1515529"/>
            <a:ext cx="63233" cy="63233"/>
          </a:xfrm>
          <a:prstGeom prst="rect">
            <a:avLst/>
          </a:prstGeom>
        </p:spPr>
      </p:pic>
      <p:grpSp>
        <p:nvGrpSpPr>
          <p:cNvPr id="39" name="object 39"/>
          <p:cNvGrpSpPr/>
          <p:nvPr/>
        </p:nvGrpSpPr>
        <p:grpSpPr>
          <a:xfrm>
            <a:off x="0" y="3121507"/>
            <a:ext cx="5760085" cy="118745"/>
            <a:chOff x="0" y="3121507"/>
            <a:chExt cx="5760085" cy="118745"/>
          </a:xfrm>
        </p:grpSpPr>
        <p:sp>
          <p:nvSpPr>
            <p:cNvPr id="40" name="object 40"/>
            <p:cNvSpPr/>
            <p:nvPr/>
          </p:nvSpPr>
          <p:spPr>
            <a:xfrm>
              <a:off x="0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880004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10" dirty="0"/>
              <a:t>44</a:t>
            </a:fld>
            <a:r>
              <a:rPr spc="-10" dirty="0"/>
              <a:t>/86</a:t>
            </a:r>
          </a:p>
        </p:txBody>
      </p: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Mitesh</a:t>
            </a:r>
            <a:r>
              <a:rPr spc="-10" dirty="0"/>
              <a:t> </a:t>
            </a:r>
            <a:r>
              <a:rPr dirty="0"/>
              <a:t>M.</a:t>
            </a:r>
            <a:r>
              <a:rPr spc="-10" dirty="0"/>
              <a:t> Khapra</a:t>
            </a:r>
          </a:p>
        </p:txBody>
      </p:sp>
      <p:sp>
        <p:nvSpPr>
          <p:cNvPr id="44" name="object 4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CS7015</a:t>
            </a:r>
            <a:r>
              <a:rPr spc="-10" dirty="0"/>
              <a:t> </a:t>
            </a:r>
            <a:r>
              <a:rPr dirty="0"/>
              <a:t>(Deep</a:t>
            </a:r>
            <a:r>
              <a:rPr spc="-5" dirty="0"/>
              <a:t> </a:t>
            </a:r>
            <a:r>
              <a:rPr dirty="0"/>
              <a:t>Learning)</a:t>
            </a:r>
            <a:r>
              <a:rPr spc="-5" dirty="0"/>
              <a:t> </a:t>
            </a:r>
            <a:r>
              <a:rPr dirty="0"/>
              <a:t>:</a:t>
            </a:r>
            <a:r>
              <a:rPr spc="75" dirty="0"/>
              <a:t> </a:t>
            </a:r>
            <a:r>
              <a:rPr dirty="0"/>
              <a:t>Lecture</a:t>
            </a:r>
            <a:r>
              <a:rPr spc="-5" dirty="0"/>
              <a:t> </a:t>
            </a:r>
            <a:r>
              <a:rPr spc="-2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1139238"/>
            <a:ext cx="4759960" cy="416559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 marR="5080">
              <a:lnSpc>
                <a:spcPts val="1350"/>
              </a:lnSpc>
              <a:spcBef>
                <a:spcPts val="455"/>
              </a:spcBef>
            </a:pPr>
            <a:r>
              <a:rPr sz="1400" b="1" dirty="0">
                <a:latin typeface="LM Roman 12"/>
                <a:cs typeface="LM Roman 12"/>
              </a:rPr>
              <a:t>Module</a:t>
            </a:r>
            <a:r>
              <a:rPr sz="1400" b="1" spc="105" dirty="0">
                <a:latin typeface="LM Roman 12"/>
                <a:cs typeface="LM Roman 12"/>
              </a:rPr>
              <a:t> </a:t>
            </a:r>
            <a:r>
              <a:rPr sz="1400" b="1" dirty="0">
                <a:latin typeface="LM Roman 12"/>
                <a:cs typeface="LM Roman 12"/>
              </a:rPr>
              <a:t>17.7:</a:t>
            </a:r>
            <a:r>
              <a:rPr sz="1400" b="1" spc="320" dirty="0">
                <a:latin typeface="LM Roman 12"/>
                <a:cs typeface="LM Roman 12"/>
              </a:rPr>
              <a:t> </a:t>
            </a:r>
            <a:r>
              <a:rPr sz="1400" b="1" dirty="0">
                <a:latin typeface="LM Roman 12"/>
                <a:cs typeface="LM Roman 12"/>
              </a:rPr>
              <a:t>Independencies</a:t>
            </a:r>
            <a:r>
              <a:rPr sz="1400" b="1" spc="110" dirty="0">
                <a:latin typeface="LM Roman 12"/>
                <a:cs typeface="LM Roman 12"/>
              </a:rPr>
              <a:t> </a:t>
            </a:r>
            <a:r>
              <a:rPr sz="1400" b="1" dirty="0">
                <a:latin typeface="LM Roman 12"/>
                <a:cs typeface="LM Roman 12"/>
              </a:rPr>
              <a:t>encoded</a:t>
            </a:r>
            <a:r>
              <a:rPr sz="1400" b="1" spc="105" dirty="0">
                <a:latin typeface="LM Roman 12"/>
                <a:cs typeface="LM Roman 12"/>
              </a:rPr>
              <a:t> </a:t>
            </a:r>
            <a:r>
              <a:rPr sz="1400" b="1" dirty="0">
                <a:latin typeface="LM Roman 12"/>
                <a:cs typeface="LM Roman 12"/>
              </a:rPr>
              <a:t>by</a:t>
            </a:r>
            <a:r>
              <a:rPr sz="1400" b="1" spc="110" dirty="0">
                <a:latin typeface="LM Roman 12"/>
                <a:cs typeface="LM Roman 12"/>
              </a:rPr>
              <a:t> </a:t>
            </a:r>
            <a:r>
              <a:rPr sz="1400" b="1" dirty="0">
                <a:latin typeface="LM Roman 12"/>
                <a:cs typeface="LM Roman 12"/>
              </a:rPr>
              <a:t>a</a:t>
            </a:r>
            <a:r>
              <a:rPr sz="1400" b="1" spc="105" dirty="0">
                <a:latin typeface="LM Roman 12"/>
                <a:cs typeface="LM Roman 12"/>
              </a:rPr>
              <a:t> </a:t>
            </a:r>
            <a:r>
              <a:rPr sz="1400" b="1" spc="-10" dirty="0">
                <a:latin typeface="LM Roman 12"/>
                <a:cs typeface="LM Roman 12"/>
              </a:rPr>
              <a:t>Bayesian </a:t>
            </a:r>
            <a:r>
              <a:rPr sz="1400" b="1" dirty="0">
                <a:latin typeface="LM Roman 12"/>
                <a:cs typeface="LM Roman 12"/>
              </a:rPr>
              <a:t>network</a:t>
            </a:r>
            <a:r>
              <a:rPr sz="1400" b="1" spc="65" dirty="0">
                <a:latin typeface="LM Roman 12"/>
                <a:cs typeface="LM Roman 12"/>
              </a:rPr>
              <a:t> </a:t>
            </a:r>
            <a:r>
              <a:rPr sz="1400" b="1" dirty="0">
                <a:latin typeface="LM Roman 12"/>
                <a:cs typeface="LM Roman 12"/>
              </a:rPr>
              <a:t>(Case</a:t>
            </a:r>
            <a:r>
              <a:rPr sz="1400" b="1" spc="65" dirty="0">
                <a:latin typeface="LM Roman 12"/>
                <a:cs typeface="LM Roman 12"/>
              </a:rPr>
              <a:t> </a:t>
            </a:r>
            <a:r>
              <a:rPr sz="1400" b="1" dirty="0">
                <a:latin typeface="LM Roman 12"/>
                <a:cs typeface="LM Roman 12"/>
              </a:rPr>
              <a:t>2:</a:t>
            </a:r>
            <a:r>
              <a:rPr sz="1400" b="1" spc="270" dirty="0">
                <a:latin typeface="LM Roman 12"/>
                <a:cs typeface="LM Roman 12"/>
              </a:rPr>
              <a:t> </a:t>
            </a:r>
            <a:r>
              <a:rPr sz="1400" b="1" dirty="0">
                <a:latin typeface="LM Roman 12"/>
                <a:cs typeface="LM Roman 12"/>
              </a:rPr>
              <a:t>Node</a:t>
            </a:r>
            <a:r>
              <a:rPr sz="1400" b="1" spc="65" dirty="0">
                <a:latin typeface="LM Roman 12"/>
                <a:cs typeface="LM Roman 12"/>
              </a:rPr>
              <a:t> </a:t>
            </a:r>
            <a:r>
              <a:rPr sz="1400" b="1" dirty="0">
                <a:latin typeface="LM Roman 12"/>
                <a:cs typeface="LM Roman 12"/>
              </a:rPr>
              <a:t>and</a:t>
            </a:r>
            <a:r>
              <a:rPr sz="1400" b="1" spc="70" dirty="0">
                <a:latin typeface="LM Roman 12"/>
                <a:cs typeface="LM Roman 12"/>
              </a:rPr>
              <a:t> </a:t>
            </a:r>
            <a:r>
              <a:rPr sz="1400" b="1" dirty="0">
                <a:latin typeface="LM Roman 12"/>
                <a:cs typeface="LM Roman 12"/>
              </a:rPr>
              <a:t>its</a:t>
            </a:r>
            <a:r>
              <a:rPr sz="1400" b="1" spc="65" dirty="0">
                <a:latin typeface="LM Roman 12"/>
                <a:cs typeface="LM Roman 12"/>
              </a:rPr>
              <a:t> </a:t>
            </a:r>
            <a:r>
              <a:rPr sz="1400" b="1" dirty="0">
                <a:latin typeface="LM Roman 12"/>
                <a:cs typeface="LM Roman 12"/>
              </a:rPr>
              <a:t>non-</a:t>
            </a:r>
            <a:r>
              <a:rPr sz="1400" b="1" spc="-10" dirty="0">
                <a:latin typeface="LM Roman 12"/>
                <a:cs typeface="LM Roman 12"/>
              </a:rPr>
              <a:t>parents)</a:t>
            </a:r>
            <a:endParaRPr sz="1400">
              <a:latin typeface="LM Roman 12"/>
              <a:cs typeface="LM Roman 12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121507"/>
            <a:ext cx="5760085" cy="118745"/>
            <a:chOff x="0" y="3121507"/>
            <a:chExt cx="5760085" cy="118745"/>
          </a:xfrm>
        </p:grpSpPr>
        <p:sp>
          <p:nvSpPr>
            <p:cNvPr id="4" name="object 4"/>
            <p:cNvSpPr/>
            <p:nvPr/>
          </p:nvSpPr>
          <p:spPr>
            <a:xfrm>
              <a:off x="0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80004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10" dirty="0"/>
              <a:t>45</a:t>
            </a:fld>
            <a:r>
              <a:rPr spc="-10" dirty="0"/>
              <a:t>/86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Mitesh</a:t>
            </a:r>
            <a:r>
              <a:rPr spc="-10" dirty="0"/>
              <a:t> </a:t>
            </a:r>
            <a:r>
              <a:rPr dirty="0"/>
              <a:t>M.</a:t>
            </a:r>
            <a:r>
              <a:rPr spc="-10" dirty="0"/>
              <a:t> Khapra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CS7015</a:t>
            </a:r>
            <a:r>
              <a:rPr spc="-10" dirty="0"/>
              <a:t> </a:t>
            </a:r>
            <a:r>
              <a:rPr dirty="0"/>
              <a:t>(Deep</a:t>
            </a:r>
            <a:r>
              <a:rPr spc="-5" dirty="0"/>
              <a:t> </a:t>
            </a:r>
            <a:r>
              <a:rPr dirty="0"/>
              <a:t>Learning)</a:t>
            </a:r>
            <a:r>
              <a:rPr spc="-5" dirty="0"/>
              <a:t> </a:t>
            </a:r>
            <a:r>
              <a:rPr dirty="0"/>
              <a:t>:</a:t>
            </a:r>
            <a:r>
              <a:rPr spc="75" dirty="0"/>
              <a:t> </a:t>
            </a:r>
            <a:r>
              <a:rPr dirty="0"/>
              <a:t>Lecture</a:t>
            </a:r>
            <a:r>
              <a:rPr spc="-5" dirty="0"/>
              <a:t> </a:t>
            </a:r>
            <a:r>
              <a:rPr spc="-2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18870" y="338721"/>
            <a:ext cx="291465" cy="291465"/>
            <a:chOff x="818870" y="338721"/>
            <a:chExt cx="291465" cy="291465"/>
          </a:xfrm>
        </p:grpSpPr>
        <p:sp>
          <p:nvSpPr>
            <p:cNvPr id="3" name="object 3"/>
            <p:cNvSpPr/>
            <p:nvPr/>
          </p:nvSpPr>
          <p:spPr>
            <a:xfrm>
              <a:off x="823950" y="343801"/>
              <a:ext cx="281305" cy="281305"/>
            </a:xfrm>
            <a:custGeom>
              <a:avLst/>
              <a:gdLst/>
              <a:ahLst/>
              <a:cxnLst/>
              <a:rect l="l" t="t" r="r" b="b"/>
              <a:pathLst>
                <a:path w="281305" h="281305">
                  <a:moveTo>
                    <a:pt x="140601" y="0"/>
                  </a:moveTo>
                  <a:lnTo>
                    <a:pt x="96162" y="7167"/>
                  </a:lnTo>
                  <a:lnTo>
                    <a:pt x="57566" y="27125"/>
                  </a:lnTo>
                  <a:lnTo>
                    <a:pt x="27129" y="57560"/>
                  </a:lnTo>
                  <a:lnTo>
                    <a:pt x="7168" y="96157"/>
                  </a:lnTo>
                  <a:lnTo>
                    <a:pt x="0" y="140601"/>
                  </a:lnTo>
                  <a:lnTo>
                    <a:pt x="7168" y="185041"/>
                  </a:lnTo>
                  <a:lnTo>
                    <a:pt x="27129" y="223637"/>
                  </a:lnTo>
                  <a:lnTo>
                    <a:pt x="57566" y="254074"/>
                  </a:lnTo>
                  <a:lnTo>
                    <a:pt x="96162" y="274035"/>
                  </a:lnTo>
                  <a:lnTo>
                    <a:pt x="140601" y="281203"/>
                  </a:lnTo>
                  <a:lnTo>
                    <a:pt x="185045" y="274035"/>
                  </a:lnTo>
                  <a:lnTo>
                    <a:pt x="223642" y="254074"/>
                  </a:lnTo>
                  <a:lnTo>
                    <a:pt x="254077" y="223637"/>
                  </a:lnTo>
                  <a:lnTo>
                    <a:pt x="274036" y="185041"/>
                  </a:lnTo>
                  <a:lnTo>
                    <a:pt x="281203" y="140601"/>
                  </a:lnTo>
                  <a:lnTo>
                    <a:pt x="274036" y="96157"/>
                  </a:lnTo>
                  <a:lnTo>
                    <a:pt x="254077" y="57560"/>
                  </a:lnTo>
                  <a:lnTo>
                    <a:pt x="223642" y="27125"/>
                  </a:lnTo>
                  <a:lnTo>
                    <a:pt x="185045" y="7167"/>
                  </a:lnTo>
                  <a:lnTo>
                    <a:pt x="140601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23950" y="343801"/>
              <a:ext cx="281305" cy="281305"/>
            </a:xfrm>
            <a:custGeom>
              <a:avLst/>
              <a:gdLst/>
              <a:ahLst/>
              <a:cxnLst/>
              <a:rect l="l" t="t" r="r" b="b"/>
              <a:pathLst>
                <a:path w="281305" h="281305">
                  <a:moveTo>
                    <a:pt x="281203" y="140601"/>
                  </a:moveTo>
                  <a:lnTo>
                    <a:pt x="274036" y="96157"/>
                  </a:lnTo>
                  <a:lnTo>
                    <a:pt x="254077" y="57560"/>
                  </a:lnTo>
                  <a:lnTo>
                    <a:pt x="223642" y="27125"/>
                  </a:lnTo>
                  <a:lnTo>
                    <a:pt x="185045" y="7167"/>
                  </a:lnTo>
                  <a:lnTo>
                    <a:pt x="140601" y="0"/>
                  </a:lnTo>
                  <a:lnTo>
                    <a:pt x="96162" y="7167"/>
                  </a:lnTo>
                  <a:lnTo>
                    <a:pt x="57566" y="27125"/>
                  </a:lnTo>
                  <a:lnTo>
                    <a:pt x="27129" y="57560"/>
                  </a:lnTo>
                  <a:lnTo>
                    <a:pt x="7168" y="96157"/>
                  </a:lnTo>
                  <a:lnTo>
                    <a:pt x="0" y="140601"/>
                  </a:lnTo>
                  <a:lnTo>
                    <a:pt x="7168" y="185041"/>
                  </a:lnTo>
                  <a:lnTo>
                    <a:pt x="27129" y="223637"/>
                  </a:lnTo>
                  <a:lnTo>
                    <a:pt x="57566" y="254074"/>
                  </a:lnTo>
                  <a:lnTo>
                    <a:pt x="96162" y="274035"/>
                  </a:lnTo>
                  <a:lnTo>
                    <a:pt x="140601" y="281203"/>
                  </a:lnTo>
                  <a:lnTo>
                    <a:pt x="185045" y="274035"/>
                  </a:lnTo>
                  <a:lnTo>
                    <a:pt x="223642" y="254074"/>
                  </a:lnTo>
                  <a:lnTo>
                    <a:pt x="254077" y="223637"/>
                  </a:lnTo>
                  <a:lnTo>
                    <a:pt x="274036" y="185041"/>
                  </a:lnTo>
                  <a:lnTo>
                    <a:pt x="281203" y="140601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892555" y="380503"/>
            <a:ext cx="1403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20" dirty="0">
                <a:latin typeface="Georgia"/>
                <a:cs typeface="Georgia"/>
              </a:rPr>
              <a:t>D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555445" y="355282"/>
            <a:ext cx="258445" cy="258445"/>
            <a:chOff x="1555445" y="355282"/>
            <a:chExt cx="258445" cy="25844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0525" y="360362"/>
              <a:ext cx="248081" cy="24806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560525" y="360362"/>
              <a:ext cx="248285" cy="248285"/>
            </a:xfrm>
            <a:custGeom>
              <a:avLst/>
              <a:gdLst/>
              <a:ahLst/>
              <a:cxnLst/>
              <a:rect l="l" t="t" r="r" b="b"/>
              <a:pathLst>
                <a:path w="248285" h="248284">
                  <a:moveTo>
                    <a:pt x="248081" y="124040"/>
                  </a:moveTo>
                  <a:lnTo>
                    <a:pt x="238333" y="75759"/>
                  </a:lnTo>
                  <a:lnTo>
                    <a:pt x="211750" y="36331"/>
                  </a:lnTo>
                  <a:lnTo>
                    <a:pt x="172322" y="9748"/>
                  </a:lnTo>
                  <a:lnTo>
                    <a:pt x="124040" y="0"/>
                  </a:lnTo>
                  <a:lnTo>
                    <a:pt x="75759" y="9748"/>
                  </a:lnTo>
                  <a:lnTo>
                    <a:pt x="36331" y="36331"/>
                  </a:lnTo>
                  <a:lnTo>
                    <a:pt x="9748" y="75759"/>
                  </a:lnTo>
                  <a:lnTo>
                    <a:pt x="0" y="124040"/>
                  </a:lnTo>
                  <a:lnTo>
                    <a:pt x="9748" y="172320"/>
                  </a:lnTo>
                  <a:lnTo>
                    <a:pt x="36331" y="211743"/>
                  </a:lnTo>
                  <a:lnTo>
                    <a:pt x="75759" y="238323"/>
                  </a:lnTo>
                  <a:lnTo>
                    <a:pt x="124040" y="248069"/>
                  </a:lnTo>
                  <a:lnTo>
                    <a:pt x="172322" y="238323"/>
                  </a:lnTo>
                  <a:lnTo>
                    <a:pt x="211750" y="211743"/>
                  </a:lnTo>
                  <a:lnTo>
                    <a:pt x="238333" y="172320"/>
                  </a:lnTo>
                  <a:lnTo>
                    <a:pt x="248081" y="124040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635950" y="380503"/>
            <a:ext cx="863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Georgia"/>
                <a:cs typeface="Georgia"/>
              </a:rPr>
              <a:t>I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183157" y="883008"/>
            <a:ext cx="283210" cy="283210"/>
            <a:chOff x="1183157" y="883008"/>
            <a:chExt cx="283210" cy="283210"/>
          </a:xfrm>
        </p:grpSpPr>
        <p:sp>
          <p:nvSpPr>
            <p:cNvPr id="11" name="object 11"/>
            <p:cNvSpPr/>
            <p:nvPr/>
          </p:nvSpPr>
          <p:spPr>
            <a:xfrm>
              <a:off x="1188237" y="888088"/>
              <a:ext cx="273050" cy="273050"/>
            </a:xfrm>
            <a:custGeom>
              <a:avLst/>
              <a:gdLst/>
              <a:ahLst/>
              <a:cxnLst/>
              <a:rect l="l" t="t" r="r" b="b"/>
              <a:pathLst>
                <a:path w="273050" h="273050">
                  <a:moveTo>
                    <a:pt x="136321" y="0"/>
                  </a:moveTo>
                  <a:lnTo>
                    <a:pt x="93234" y="6949"/>
                  </a:lnTo>
                  <a:lnTo>
                    <a:pt x="55813" y="26301"/>
                  </a:lnTo>
                  <a:lnTo>
                    <a:pt x="26303" y="55810"/>
                  </a:lnTo>
                  <a:lnTo>
                    <a:pt x="6950" y="93231"/>
                  </a:lnTo>
                  <a:lnTo>
                    <a:pt x="0" y="136319"/>
                  </a:lnTo>
                  <a:lnTo>
                    <a:pt x="6950" y="179407"/>
                  </a:lnTo>
                  <a:lnTo>
                    <a:pt x="26303" y="216828"/>
                  </a:lnTo>
                  <a:lnTo>
                    <a:pt x="55813" y="246337"/>
                  </a:lnTo>
                  <a:lnTo>
                    <a:pt x="93234" y="265688"/>
                  </a:lnTo>
                  <a:lnTo>
                    <a:pt x="136321" y="272638"/>
                  </a:lnTo>
                  <a:lnTo>
                    <a:pt x="179408" y="265688"/>
                  </a:lnTo>
                  <a:lnTo>
                    <a:pt x="216830" y="246337"/>
                  </a:lnTo>
                  <a:lnTo>
                    <a:pt x="246340" y="216828"/>
                  </a:lnTo>
                  <a:lnTo>
                    <a:pt x="265693" y="179407"/>
                  </a:lnTo>
                  <a:lnTo>
                    <a:pt x="272643" y="136319"/>
                  </a:lnTo>
                  <a:lnTo>
                    <a:pt x="265693" y="93231"/>
                  </a:lnTo>
                  <a:lnTo>
                    <a:pt x="246340" y="55810"/>
                  </a:lnTo>
                  <a:lnTo>
                    <a:pt x="216830" y="26301"/>
                  </a:lnTo>
                  <a:lnTo>
                    <a:pt x="179408" y="6949"/>
                  </a:lnTo>
                  <a:lnTo>
                    <a:pt x="136321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88237" y="888088"/>
              <a:ext cx="273050" cy="273050"/>
            </a:xfrm>
            <a:custGeom>
              <a:avLst/>
              <a:gdLst/>
              <a:ahLst/>
              <a:cxnLst/>
              <a:rect l="l" t="t" r="r" b="b"/>
              <a:pathLst>
                <a:path w="273050" h="273050">
                  <a:moveTo>
                    <a:pt x="272643" y="136319"/>
                  </a:moveTo>
                  <a:lnTo>
                    <a:pt x="265693" y="93231"/>
                  </a:lnTo>
                  <a:lnTo>
                    <a:pt x="246340" y="55810"/>
                  </a:lnTo>
                  <a:lnTo>
                    <a:pt x="216830" y="26301"/>
                  </a:lnTo>
                  <a:lnTo>
                    <a:pt x="179408" y="6949"/>
                  </a:lnTo>
                  <a:lnTo>
                    <a:pt x="136321" y="0"/>
                  </a:lnTo>
                  <a:lnTo>
                    <a:pt x="93234" y="6949"/>
                  </a:lnTo>
                  <a:lnTo>
                    <a:pt x="55813" y="26301"/>
                  </a:lnTo>
                  <a:lnTo>
                    <a:pt x="26303" y="55810"/>
                  </a:lnTo>
                  <a:lnTo>
                    <a:pt x="6950" y="93231"/>
                  </a:lnTo>
                  <a:lnTo>
                    <a:pt x="0" y="136319"/>
                  </a:lnTo>
                  <a:lnTo>
                    <a:pt x="6950" y="179407"/>
                  </a:lnTo>
                  <a:lnTo>
                    <a:pt x="26303" y="216828"/>
                  </a:lnTo>
                  <a:lnTo>
                    <a:pt x="55813" y="246337"/>
                  </a:lnTo>
                  <a:lnTo>
                    <a:pt x="93234" y="265688"/>
                  </a:lnTo>
                  <a:lnTo>
                    <a:pt x="136321" y="272638"/>
                  </a:lnTo>
                  <a:lnTo>
                    <a:pt x="179408" y="265688"/>
                  </a:lnTo>
                  <a:lnTo>
                    <a:pt x="216830" y="246337"/>
                  </a:lnTo>
                  <a:lnTo>
                    <a:pt x="246340" y="216828"/>
                  </a:lnTo>
                  <a:lnTo>
                    <a:pt x="265693" y="179407"/>
                  </a:lnTo>
                  <a:lnTo>
                    <a:pt x="272643" y="136319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257363" y="920507"/>
            <a:ext cx="1346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5" dirty="0">
                <a:latin typeface="Georgia"/>
                <a:cs typeface="Georgia"/>
              </a:rPr>
              <a:t>G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907959" y="887792"/>
            <a:ext cx="273685" cy="273685"/>
            <a:chOff x="1907959" y="887792"/>
            <a:chExt cx="273685" cy="273685"/>
          </a:xfrm>
        </p:grpSpPr>
        <p:sp>
          <p:nvSpPr>
            <p:cNvPr id="15" name="object 15"/>
            <p:cNvSpPr/>
            <p:nvPr/>
          </p:nvSpPr>
          <p:spPr>
            <a:xfrm>
              <a:off x="1913039" y="892872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131533" y="0"/>
                  </a:moveTo>
                  <a:lnTo>
                    <a:pt x="80335" y="10336"/>
                  </a:lnTo>
                  <a:lnTo>
                    <a:pt x="38525" y="38525"/>
                  </a:lnTo>
                  <a:lnTo>
                    <a:pt x="10336" y="80335"/>
                  </a:lnTo>
                  <a:lnTo>
                    <a:pt x="0" y="131535"/>
                  </a:lnTo>
                  <a:lnTo>
                    <a:pt x="10336" y="182734"/>
                  </a:lnTo>
                  <a:lnTo>
                    <a:pt x="38525" y="224544"/>
                  </a:lnTo>
                  <a:lnTo>
                    <a:pt x="80335" y="252732"/>
                  </a:lnTo>
                  <a:lnTo>
                    <a:pt x="131533" y="263069"/>
                  </a:lnTo>
                  <a:lnTo>
                    <a:pt x="182732" y="252732"/>
                  </a:lnTo>
                  <a:lnTo>
                    <a:pt x="224542" y="224544"/>
                  </a:lnTo>
                  <a:lnTo>
                    <a:pt x="252731" y="182734"/>
                  </a:lnTo>
                  <a:lnTo>
                    <a:pt x="263067" y="131535"/>
                  </a:lnTo>
                  <a:lnTo>
                    <a:pt x="252731" y="80335"/>
                  </a:lnTo>
                  <a:lnTo>
                    <a:pt x="224542" y="38525"/>
                  </a:lnTo>
                  <a:lnTo>
                    <a:pt x="182732" y="10336"/>
                  </a:lnTo>
                  <a:lnTo>
                    <a:pt x="131533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13039" y="892872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263067" y="131535"/>
                  </a:moveTo>
                  <a:lnTo>
                    <a:pt x="252731" y="80335"/>
                  </a:lnTo>
                  <a:lnTo>
                    <a:pt x="224542" y="38525"/>
                  </a:lnTo>
                  <a:lnTo>
                    <a:pt x="182732" y="10336"/>
                  </a:lnTo>
                  <a:lnTo>
                    <a:pt x="131533" y="0"/>
                  </a:lnTo>
                  <a:lnTo>
                    <a:pt x="80335" y="10336"/>
                  </a:lnTo>
                  <a:lnTo>
                    <a:pt x="38525" y="38525"/>
                  </a:lnTo>
                  <a:lnTo>
                    <a:pt x="10336" y="80335"/>
                  </a:lnTo>
                  <a:lnTo>
                    <a:pt x="0" y="131535"/>
                  </a:lnTo>
                  <a:lnTo>
                    <a:pt x="10336" y="182734"/>
                  </a:lnTo>
                  <a:lnTo>
                    <a:pt x="38525" y="224544"/>
                  </a:lnTo>
                  <a:lnTo>
                    <a:pt x="80335" y="252732"/>
                  </a:lnTo>
                  <a:lnTo>
                    <a:pt x="131533" y="263069"/>
                  </a:lnTo>
                  <a:lnTo>
                    <a:pt x="182732" y="252732"/>
                  </a:lnTo>
                  <a:lnTo>
                    <a:pt x="224542" y="224544"/>
                  </a:lnTo>
                  <a:lnTo>
                    <a:pt x="252731" y="182734"/>
                  </a:lnTo>
                  <a:lnTo>
                    <a:pt x="263067" y="131535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985365" y="920507"/>
            <a:ext cx="11048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5" dirty="0">
                <a:latin typeface="Georgia"/>
                <a:cs typeface="Georgia"/>
              </a:rPr>
              <a:t>S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187945" y="1517801"/>
            <a:ext cx="273685" cy="273685"/>
            <a:chOff x="1187945" y="1517801"/>
            <a:chExt cx="273685" cy="273685"/>
          </a:xfrm>
        </p:grpSpPr>
        <p:sp>
          <p:nvSpPr>
            <p:cNvPr id="19" name="object 19"/>
            <p:cNvSpPr/>
            <p:nvPr/>
          </p:nvSpPr>
          <p:spPr>
            <a:xfrm>
              <a:off x="1193025" y="1522881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131533" y="0"/>
                  </a:moveTo>
                  <a:lnTo>
                    <a:pt x="80335" y="10336"/>
                  </a:lnTo>
                  <a:lnTo>
                    <a:pt x="38525" y="38524"/>
                  </a:lnTo>
                  <a:lnTo>
                    <a:pt x="10336" y="80334"/>
                  </a:lnTo>
                  <a:lnTo>
                    <a:pt x="0" y="131533"/>
                  </a:lnTo>
                  <a:lnTo>
                    <a:pt x="10336" y="182733"/>
                  </a:lnTo>
                  <a:lnTo>
                    <a:pt x="38525" y="224542"/>
                  </a:lnTo>
                  <a:lnTo>
                    <a:pt x="80335" y="252731"/>
                  </a:lnTo>
                  <a:lnTo>
                    <a:pt x="131533" y="263067"/>
                  </a:lnTo>
                  <a:lnTo>
                    <a:pt x="182732" y="252731"/>
                  </a:lnTo>
                  <a:lnTo>
                    <a:pt x="224542" y="224542"/>
                  </a:lnTo>
                  <a:lnTo>
                    <a:pt x="252731" y="182733"/>
                  </a:lnTo>
                  <a:lnTo>
                    <a:pt x="263067" y="131533"/>
                  </a:lnTo>
                  <a:lnTo>
                    <a:pt x="252731" y="80334"/>
                  </a:lnTo>
                  <a:lnTo>
                    <a:pt x="224542" y="38524"/>
                  </a:lnTo>
                  <a:lnTo>
                    <a:pt x="182732" y="10336"/>
                  </a:lnTo>
                  <a:lnTo>
                    <a:pt x="131533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93025" y="1522881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263067" y="131533"/>
                  </a:moveTo>
                  <a:lnTo>
                    <a:pt x="252731" y="80334"/>
                  </a:lnTo>
                  <a:lnTo>
                    <a:pt x="224542" y="38524"/>
                  </a:lnTo>
                  <a:lnTo>
                    <a:pt x="182732" y="10336"/>
                  </a:lnTo>
                  <a:lnTo>
                    <a:pt x="131533" y="0"/>
                  </a:lnTo>
                  <a:lnTo>
                    <a:pt x="80335" y="10336"/>
                  </a:lnTo>
                  <a:lnTo>
                    <a:pt x="38525" y="38524"/>
                  </a:lnTo>
                  <a:lnTo>
                    <a:pt x="10336" y="80334"/>
                  </a:lnTo>
                  <a:lnTo>
                    <a:pt x="0" y="131533"/>
                  </a:lnTo>
                  <a:lnTo>
                    <a:pt x="10336" y="182733"/>
                  </a:lnTo>
                  <a:lnTo>
                    <a:pt x="38525" y="224542"/>
                  </a:lnTo>
                  <a:lnTo>
                    <a:pt x="80335" y="252731"/>
                  </a:lnTo>
                  <a:lnTo>
                    <a:pt x="131533" y="263067"/>
                  </a:lnTo>
                  <a:lnTo>
                    <a:pt x="182732" y="252731"/>
                  </a:lnTo>
                  <a:lnTo>
                    <a:pt x="224542" y="224542"/>
                  </a:lnTo>
                  <a:lnTo>
                    <a:pt x="252731" y="182733"/>
                  </a:lnTo>
                  <a:lnTo>
                    <a:pt x="263067" y="131533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264691" y="1550503"/>
            <a:ext cx="12001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20" dirty="0">
                <a:latin typeface="Georgia"/>
                <a:cs typeface="Georgia"/>
              </a:rPr>
              <a:t>L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036603" y="583150"/>
            <a:ext cx="957580" cy="934719"/>
            <a:chOff x="1036603" y="583150"/>
            <a:chExt cx="957580" cy="934719"/>
          </a:xfrm>
        </p:grpSpPr>
        <p:sp>
          <p:nvSpPr>
            <p:cNvPr id="23" name="object 23"/>
            <p:cNvSpPr/>
            <p:nvPr/>
          </p:nvSpPr>
          <p:spPr>
            <a:xfrm>
              <a:off x="1045603" y="605967"/>
              <a:ext cx="190500" cy="285750"/>
            </a:xfrm>
            <a:custGeom>
              <a:avLst/>
              <a:gdLst/>
              <a:ahLst/>
              <a:cxnLst/>
              <a:rect l="l" t="t" r="r" b="b"/>
              <a:pathLst>
                <a:path w="190500" h="285750">
                  <a:moveTo>
                    <a:pt x="0" y="0"/>
                  </a:moveTo>
                  <a:lnTo>
                    <a:pt x="190271" y="285422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3730" y="825049"/>
              <a:ext cx="107757" cy="82879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413243" y="592150"/>
              <a:ext cx="200025" cy="299720"/>
            </a:xfrm>
            <a:custGeom>
              <a:avLst/>
              <a:gdLst/>
              <a:ahLst/>
              <a:cxnLst/>
              <a:rect l="l" t="t" r="r" b="b"/>
              <a:pathLst>
                <a:path w="200025" h="299719">
                  <a:moveTo>
                    <a:pt x="199491" y="0"/>
                  </a:moveTo>
                  <a:lnTo>
                    <a:pt x="0" y="299239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7629" y="825050"/>
              <a:ext cx="107757" cy="82877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756397" y="592150"/>
              <a:ext cx="202565" cy="303530"/>
            </a:xfrm>
            <a:custGeom>
              <a:avLst/>
              <a:gdLst/>
              <a:ahLst/>
              <a:cxnLst/>
              <a:rect l="l" t="t" r="r" b="b"/>
              <a:pathLst>
                <a:path w="202564" h="303530">
                  <a:moveTo>
                    <a:pt x="0" y="0"/>
                  </a:moveTo>
                  <a:lnTo>
                    <a:pt x="202158" y="303232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86398" y="829042"/>
              <a:ext cx="107757" cy="82879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324559" y="1165787"/>
              <a:ext cx="0" cy="334645"/>
            </a:xfrm>
            <a:custGeom>
              <a:avLst/>
              <a:gdLst/>
              <a:ahLst/>
              <a:cxnLst/>
              <a:rect l="l" t="t" r="r" b="b"/>
              <a:pathLst>
                <a:path h="334644">
                  <a:moveTo>
                    <a:pt x="0" y="0"/>
                  </a:moveTo>
                  <a:lnTo>
                    <a:pt x="0" y="334031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70819" y="1466975"/>
              <a:ext cx="107950" cy="41910"/>
            </a:xfrm>
            <a:custGeom>
              <a:avLst/>
              <a:gdLst/>
              <a:ahLst/>
              <a:cxnLst/>
              <a:rect l="l" t="t" r="r" b="b"/>
              <a:pathLst>
                <a:path w="107950" h="41909">
                  <a:moveTo>
                    <a:pt x="107479" y="0"/>
                  </a:moveTo>
                  <a:lnTo>
                    <a:pt x="86361" y="7349"/>
                  </a:lnTo>
                  <a:lnTo>
                    <a:pt x="70869" y="17352"/>
                  </a:lnTo>
                  <a:lnTo>
                    <a:pt x="60247" y="29140"/>
                  </a:lnTo>
                  <a:lnTo>
                    <a:pt x="53739" y="41844"/>
                  </a:lnTo>
                  <a:lnTo>
                    <a:pt x="47232" y="29140"/>
                  </a:lnTo>
                  <a:lnTo>
                    <a:pt x="36610" y="17352"/>
                  </a:lnTo>
                  <a:lnTo>
                    <a:pt x="21118" y="7349"/>
                  </a:lnTo>
                  <a:lnTo>
                    <a:pt x="0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1" name="object 3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44583" y="369201"/>
            <a:ext cx="63233" cy="63233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3264395" y="283716"/>
            <a:ext cx="2268855" cy="11283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2699"/>
              </a:lnSpc>
              <a:spcBef>
                <a:spcPts val="55"/>
              </a:spcBef>
            </a:pPr>
            <a:r>
              <a:rPr sz="1100" spc="-40" dirty="0">
                <a:latin typeface="LM Roman 10"/>
                <a:cs typeface="LM Roman 10"/>
              </a:rPr>
              <a:t>Now</a:t>
            </a:r>
            <a:r>
              <a:rPr sz="1100" spc="-5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let’s</a:t>
            </a:r>
            <a:r>
              <a:rPr sz="1100" spc="-8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look</a:t>
            </a:r>
            <a:r>
              <a:rPr sz="1100" spc="-60" dirty="0">
                <a:latin typeface="LM Roman 10"/>
                <a:cs typeface="LM Roman 10"/>
              </a:rPr>
              <a:t> </a:t>
            </a:r>
            <a:r>
              <a:rPr sz="1100" spc="-20" dirty="0">
                <a:latin typeface="LM Roman 10"/>
                <a:cs typeface="LM Roman 10"/>
              </a:rPr>
              <a:t>at</a:t>
            </a:r>
            <a:r>
              <a:rPr sz="1100" spc="-55" dirty="0">
                <a:latin typeface="LM Roman 10"/>
                <a:cs typeface="LM Roman 10"/>
              </a:rPr>
              <a:t> </a:t>
            </a:r>
            <a:r>
              <a:rPr sz="1100" spc="-20" dirty="0">
                <a:latin typeface="LM Roman 10"/>
                <a:cs typeface="LM Roman 10"/>
              </a:rPr>
              <a:t>the</a:t>
            </a:r>
            <a:r>
              <a:rPr sz="1100" spc="-7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relation</a:t>
            </a:r>
            <a:r>
              <a:rPr sz="1100" spc="-6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between </a:t>
            </a:r>
            <a:r>
              <a:rPr sz="1100" dirty="0">
                <a:latin typeface="LM Roman 10"/>
                <a:cs typeface="LM Roman 10"/>
              </a:rPr>
              <a:t>a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node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and</a:t>
            </a:r>
            <a:r>
              <a:rPr sz="1100" spc="-2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its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non-</a:t>
            </a:r>
            <a:r>
              <a:rPr sz="1100" dirty="0">
                <a:latin typeface="LM Roman 10"/>
                <a:cs typeface="LM Roman 10"/>
              </a:rPr>
              <a:t>parent</a:t>
            </a:r>
            <a:r>
              <a:rPr sz="1100" spc="-2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nodes</a:t>
            </a:r>
            <a:endParaRPr sz="1100">
              <a:latin typeface="LM Roman 10"/>
              <a:cs typeface="LM Roman 10"/>
            </a:endParaRPr>
          </a:p>
          <a:p>
            <a:pPr marL="12700" algn="just">
              <a:lnSpc>
                <a:spcPct val="100000"/>
              </a:lnSpc>
              <a:spcBef>
                <a:spcPts val="334"/>
              </a:spcBef>
            </a:pPr>
            <a:r>
              <a:rPr sz="1100" dirty="0">
                <a:latin typeface="LM Roman 10"/>
                <a:cs typeface="LM Roman 10"/>
              </a:rPr>
              <a:t>Is</a:t>
            </a:r>
            <a:r>
              <a:rPr sz="1100" spc="-20" dirty="0">
                <a:latin typeface="LM Roman 10"/>
                <a:cs typeface="LM Roman 10"/>
              </a:rPr>
              <a:t> </a:t>
            </a:r>
            <a:r>
              <a:rPr sz="1100" i="1" spc="70" dirty="0">
                <a:latin typeface="Georgia"/>
                <a:cs typeface="Georgia"/>
              </a:rPr>
              <a:t>L</a:t>
            </a:r>
            <a:r>
              <a:rPr sz="1100" i="1" spc="25" dirty="0">
                <a:latin typeface="Georgia"/>
                <a:cs typeface="Georgia"/>
              </a:rPr>
              <a:t> </a:t>
            </a:r>
            <a:r>
              <a:rPr sz="1100" i="1" dirty="0">
                <a:latin typeface="DejaVu Sans Condensed"/>
                <a:cs typeface="DejaVu Sans Condensed"/>
              </a:rPr>
              <a:t>⊥</a:t>
            </a:r>
            <a:r>
              <a:rPr sz="1100" i="1" spc="-25" dirty="0">
                <a:latin typeface="DejaVu Sans Condensed"/>
                <a:cs typeface="DejaVu Sans Condensed"/>
              </a:rPr>
              <a:t> </a:t>
            </a:r>
            <a:r>
              <a:rPr sz="1100" i="1" spc="25" dirty="0">
                <a:latin typeface="Georgia"/>
                <a:cs typeface="Georgia"/>
              </a:rPr>
              <a:t>S</a:t>
            </a:r>
            <a:r>
              <a:rPr sz="1100" spc="25" dirty="0">
                <a:latin typeface="LM Roman 10"/>
                <a:cs typeface="LM Roman 10"/>
              </a:rPr>
              <a:t>?</a:t>
            </a:r>
            <a:endParaRPr sz="1100">
              <a:latin typeface="LM Roman 10"/>
              <a:cs typeface="LM Roman 10"/>
            </a:endParaRPr>
          </a:p>
          <a:p>
            <a:pPr marL="12700" marR="5080" algn="just">
              <a:lnSpc>
                <a:spcPct val="102600"/>
              </a:lnSpc>
              <a:spcBef>
                <a:spcPts val="295"/>
              </a:spcBef>
            </a:pPr>
            <a:r>
              <a:rPr sz="1100" dirty="0">
                <a:latin typeface="LM Roman 10"/>
                <a:cs typeface="LM Roman 10"/>
              </a:rPr>
              <a:t>No,</a:t>
            </a:r>
            <a:r>
              <a:rPr sz="1100" spc="114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knowing</a:t>
            </a:r>
            <a:r>
              <a:rPr sz="1100" spc="9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the</a:t>
            </a:r>
            <a:r>
              <a:rPr sz="1100" spc="8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SAT</a:t>
            </a:r>
            <a:r>
              <a:rPr sz="1100" spc="9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score</a:t>
            </a:r>
            <a:r>
              <a:rPr sz="1100" spc="9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tells</a:t>
            </a:r>
            <a:r>
              <a:rPr sz="1100" spc="85" dirty="0">
                <a:latin typeface="LM Roman 10"/>
                <a:cs typeface="LM Roman 10"/>
              </a:rPr>
              <a:t> </a:t>
            </a:r>
            <a:r>
              <a:rPr sz="1100" spc="-25" dirty="0">
                <a:latin typeface="LM Roman 10"/>
                <a:cs typeface="LM Roman 10"/>
              </a:rPr>
              <a:t>us </a:t>
            </a:r>
            <a:r>
              <a:rPr sz="1100" dirty="0">
                <a:latin typeface="LM Roman 10"/>
                <a:cs typeface="LM Roman 10"/>
              </a:rPr>
              <a:t>about</a:t>
            </a:r>
            <a:r>
              <a:rPr sz="1100" spc="25" dirty="0">
                <a:latin typeface="LM Roman 10"/>
                <a:cs typeface="LM Roman 10"/>
              </a:rPr>
              <a:t> </a:t>
            </a:r>
            <a:r>
              <a:rPr sz="1100" i="1" spc="50" dirty="0">
                <a:latin typeface="Georgia"/>
                <a:cs typeface="Georgia"/>
              </a:rPr>
              <a:t>I</a:t>
            </a:r>
            <a:r>
              <a:rPr sz="1100" i="1" spc="200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which</a:t>
            </a:r>
            <a:r>
              <a:rPr sz="1100" spc="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in</a:t>
            </a:r>
            <a:r>
              <a:rPr sz="1100" spc="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turn</a:t>
            </a:r>
            <a:r>
              <a:rPr sz="1100" spc="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tells</a:t>
            </a:r>
            <a:r>
              <a:rPr sz="1100" spc="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us</a:t>
            </a:r>
            <a:r>
              <a:rPr sz="1100" spc="2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some- </a:t>
            </a:r>
            <a:r>
              <a:rPr sz="1100" dirty="0">
                <a:latin typeface="LM Roman 10"/>
                <a:cs typeface="LM Roman 10"/>
              </a:rPr>
              <a:t>thing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about</a:t>
            </a:r>
            <a:r>
              <a:rPr sz="1100" spc="-20" dirty="0">
                <a:latin typeface="LM Roman 10"/>
                <a:cs typeface="LM Roman 10"/>
              </a:rPr>
              <a:t> </a:t>
            </a:r>
            <a:r>
              <a:rPr sz="1100" i="1" spc="55" dirty="0">
                <a:latin typeface="Georgia"/>
                <a:cs typeface="Georgia"/>
              </a:rPr>
              <a:t>G</a:t>
            </a:r>
            <a:r>
              <a:rPr sz="1100" i="1" spc="75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and</a:t>
            </a:r>
            <a:r>
              <a:rPr sz="1100" spc="-2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hence</a:t>
            </a:r>
            <a:r>
              <a:rPr sz="1100" spc="-20" dirty="0">
                <a:latin typeface="LM Roman 10"/>
                <a:cs typeface="LM Roman 10"/>
              </a:rPr>
              <a:t> </a:t>
            </a:r>
            <a:r>
              <a:rPr sz="1100" i="1" spc="20" dirty="0">
                <a:latin typeface="Georgia"/>
                <a:cs typeface="Georgia"/>
              </a:rPr>
              <a:t>L</a:t>
            </a:r>
            <a:endParaRPr sz="1100">
              <a:latin typeface="Georgia"/>
              <a:cs typeface="Georgia"/>
            </a:endParaRPr>
          </a:p>
        </p:txBody>
      </p:sp>
      <p:pic>
        <p:nvPicPr>
          <p:cNvPr id="33" name="object 3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144583" y="751306"/>
            <a:ext cx="63233" cy="63233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144583" y="961339"/>
            <a:ext cx="63233" cy="63233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144583" y="1606969"/>
            <a:ext cx="63233" cy="63233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3238995" y="1477706"/>
            <a:ext cx="2319655" cy="617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25299"/>
              </a:lnSpc>
              <a:spcBef>
                <a:spcPts val="100"/>
              </a:spcBef>
            </a:pPr>
            <a:r>
              <a:rPr sz="1100" dirty="0">
                <a:latin typeface="LM Roman 10"/>
                <a:cs typeface="LM Roman 10"/>
              </a:rPr>
              <a:t>Hence</a:t>
            </a:r>
            <a:r>
              <a:rPr sz="1100" spc="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we</a:t>
            </a:r>
            <a:r>
              <a:rPr sz="1100" spc="1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expect</a:t>
            </a:r>
            <a:r>
              <a:rPr sz="1100" spc="10" dirty="0">
                <a:latin typeface="LM Roman 10"/>
                <a:cs typeface="LM Roman 10"/>
              </a:rPr>
              <a:t> </a:t>
            </a:r>
            <a:r>
              <a:rPr sz="1100" i="1" dirty="0">
                <a:latin typeface="Georgia"/>
                <a:cs typeface="Georgia"/>
              </a:rPr>
              <a:t>P</a:t>
            </a:r>
            <a:r>
              <a:rPr sz="1100" i="1" spc="-110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(</a:t>
            </a:r>
            <a:r>
              <a:rPr sz="1100" i="1" dirty="0">
                <a:latin typeface="Georgia"/>
                <a:cs typeface="Georgia"/>
              </a:rPr>
              <a:t>l</a:t>
            </a:r>
            <a:r>
              <a:rPr sz="1200" baseline="27777" dirty="0">
                <a:latin typeface="LM Roman 8"/>
                <a:cs typeface="LM Roman 8"/>
              </a:rPr>
              <a:t>1</a:t>
            </a:r>
            <a:r>
              <a:rPr sz="1100" i="1" dirty="0">
                <a:latin typeface="DejaVu Sans Condensed"/>
                <a:cs typeface="DejaVu Sans Condensed"/>
              </a:rPr>
              <a:t>|</a:t>
            </a:r>
            <a:r>
              <a:rPr sz="1100" i="1" dirty="0">
                <a:latin typeface="Georgia"/>
                <a:cs typeface="Georgia"/>
              </a:rPr>
              <a:t>s</a:t>
            </a:r>
            <a:r>
              <a:rPr sz="1200" baseline="27777" dirty="0">
                <a:latin typeface="LM Roman 8"/>
                <a:cs typeface="LM Roman 8"/>
              </a:rPr>
              <a:t>1</a:t>
            </a:r>
            <a:r>
              <a:rPr sz="1100" dirty="0">
                <a:latin typeface="LM Roman 10"/>
                <a:cs typeface="LM Roman 10"/>
              </a:rPr>
              <a:t>)</a:t>
            </a:r>
            <a:r>
              <a:rPr sz="1100" spc="-55" dirty="0">
                <a:latin typeface="LM Roman 10"/>
                <a:cs typeface="LM Roman 10"/>
              </a:rPr>
              <a:t> </a:t>
            </a:r>
            <a:r>
              <a:rPr sz="1100" i="1" spc="125" dirty="0">
                <a:latin typeface="Georgia"/>
                <a:cs typeface="Georgia"/>
              </a:rPr>
              <a:t>&gt;</a:t>
            </a:r>
            <a:r>
              <a:rPr sz="1100" i="1" spc="45" dirty="0">
                <a:latin typeface="Georgia"/>
                <a:cs typeface="Georgia"/>
              </a:rPr>
              <a:t> </a:t>
            </a:r>
            <a:r>
              <a:rPr sz="1100" i="1" dirty="0">
                <a:latin typeface="Georgia"/>
                <a:cs typeface="Georgia"/>
              </a:rPr>
              <a:t>P</a:t>
            </a:r>
            <a:r>
              <a:rPr sz="1100" i="1" spc="-110" dirty="0">
                <a:latin typeface="Georgia"/>
                <a:cs typeface="Georgia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(</a:t>
            </a:r>
            <a:r>
              <a:rPr sz="1100" i="1" spc="-10" dirty="0">
                <a:latin typeface="Georgia"/>
                <a:cs typeface="Georgia"/>
              </a:rPr>
              <a:t>l</a:t>
            </a:r>
            <a:r>
              <a:rPr sz="1200" spc="-15" baseline="27777" dirty="0">
                <a:latin typeface="LM Roman 8"/>
                <a:cs typeface="LM Roman 8"/>
              </a:rPr>
              <a:t>1</a:t>
            </a:r>
            <a:r>
              <a:rPr sz="1100" i="1" spc="-10" dirty="0">
                <a:latin typeface="DejaVu Sans Condensed"/>
                <a:cs typeface="DejaVu Sans Condensed"/>
              </a:rPr>
              <a:t>|</a:t>
            </a:r>
            <a:r>
              <a:rPr sz="1100" i="1" spc="-10" dirty="0">
                <a:latin typeface="Georgia"/>
                <a:cs typeface="Georgia"/>
              </a:rPr>
              <a:t>s</a:t>
            </a:r>
            <a:r>
              <a:rPr sz="1200" spc="-15" baseline="27777" dirty="0">
                <a:latin typeface="LM Roman 8"/>
                <a:cs typeface="LM Roman 8"/>
              </a:rPr>
              <a:t>0</a:t>
            </a:r>
            <a:r>
              <a:rPr sz="1100" spc="-10" dirty="0">
                <a:latin typeface="LM Roman 10"/>
                <a:cs typeface="LM Roman 10"/>
              </a:rPr>
              <a:t>) </a:t>
            </a:r>
            <a:r>
              <a:rPr sz="1100" dirty="0">
                <a:latin typeface="LM Roman 10"/>
                <a:cs typeface="LM Roman 10"/>
              </a:rPr>
              <a:t>Similarly</a:t>
            </a:r>
            <a:r>
              <a:rPr sz="1100" spc="9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we</a:t>
            </a:r>
            <a:r>
              <a:rPr sz="1100" spc="10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can</a:t>
            </a:r>
            <a:r>
              <a:rPr sz="1100" spc="9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argue</a:t>
            </a:r>
            <a:r>
              <a:rPr sz="1100" spc="95" dirty="0">
                <a:latin typeface="LM Roman 10"/>
                <a:cs typeface="LM Roman 10"/>
              </a:rPr>
              <a:t> </a:t>
            </a:r>
            <a:r>
              <a:rPr sz="1100" i="1" spc="70" dirty="0">
                <a:latin typeface="Georgia"/>
                <a:cs typeface="Georgia"/>
              </a:rPr>
              <a:t>L</a:t>
            </a:r>
            <a:r>
              <a:rPr sz="1100" i="1" spc="225" dirty="0">
                <a:latin typeface="Georgia"/>
                <a:cs typeface="Georgia"/>
              </a:rPr>
              <a:t> </a:t>
            </a:r>
            <a:r>
              <a:rPr sz="1100" i="1" spc="-95" dirty="0">
                <a:latin typeface="DejaVu Sans Condensed"/>
                <a:cs typeface="DejaVu Sans Condensed"/>
              </a:rPr>
              <a:t>/⊥</a:t>
            </a:r>
            <a:r>
              <a:rPr sz="1100" i="1" spc="175" dirty="0">
                <a:latin typeface="DejaVu Sans Condensed"/>
                <a:cs typeface="DejaVu Sans Condensed"/>
              </a:rPr>
              <a:t> </a:t>
            </a:r>
            <a:r>
              <a:rPr sz="1100" i="1" spc="70" dirty="0">
                <a:latin typeface="Georgia"/>
                <a:cs typeface="Georgia"/>
              </a:rPr>
              <a:t>D</a:t>
            </a:r>
            <a:r>
              <a:rPr sz="1100" i="1" spc="220" dirty="0">
                <a:latin typeface="Georgia"/>
                <a:cs typeface="Georgia"/>
              </a:rPr>
              <a:t> </a:t>
            </a:r>
            <a:r>
              <a:rPr sz="1100" spc="-25" dirty="0">
                <a:latin typeface="LM Roman 10"/>
                <a:cs typeface="LM Roman 10"/>
              </a:rPr>
              <a:t>and</a:t>
            </a:r>
            <a:endParaRPr sz="1100">
              <a:latin typeface="LM Roman 10"/>
              <a:cs typeface="LM Roman 10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1100" i="1" spc="70" dirty="0">
                <a:latin typeface="Georgia"/>
                <a:cs typeface="Georgia"/>
              </a:rPr>
              <a:t>L</a:t>
            </a:r>
            <a:r>
              <a:rPr sz="1100" i="1" spc="35" dirty="0">
                <a:latin typeface="Georgia"/>
                <a:cs typeface="Georgia"/>
              </a:rPr>
              <a:t> </a:t>
            </a:r>
            <a:r>
              <a:rPr sz="1100" i="1" spc="-180" dirty="0">
                <a:latin typeface="DejaVu Sans Condensed"/>
                <a:cs typeface="DejaVu Sans Condensed"/>
              </a:rPr>
              <a:t>/⊥</a:t>
            </a:r>
            <a:r>
              <a:rPr sz="1100" i="1" spc="-15" dirty="0">
                <a:latin typeface="DejaVu Sans Condensed"/>
                <a:cs typeface="DejaVu Sans Condensed"/>
              </a:rPr>
              <a:t> </a:t>
            </a:r>
            <a:r>
              <a:rPr sz="1100" i="1" dirty="0">
                <a:latin typeface="Georgia"/>
                <a:cs typeface="Georgia"/>
              </a:rPr>
              <a:t>I</a:t>
            </a:r>
            <a:endParaRPr sz="1100">
              <a:latin typeface="Georgia"/>
              <a:cs typeface="Georgia"/>
            </a:endParaRPr>
          </a:p>
        </p:txBody>
      </p:sp>
      <p:pic>
        <p:nvPicPr>
          <p:cNvPr id="37" name="object 3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44583" y="1817001"/>
            <a:ext cx="63233" cy="63233"/>
          </a:xfrm>
          <a:prstGeom prst="rect">
            <a:avLst/>
          </a:prstGeom>
        </p:spPr>
      </p:pic>
      <p:grpSp>
        <p:nvGrpSpPr>
          <p:cNvPr id="38" name="object 38"/>
          <p:cNvGrpSpPr/>
          <p:nvPr/>
        </p:nvGrpSpPr>
        <p:grpSpPr>
          <a:xfrm>
            <a:off x="0" y="3121507"/>
            <a:ext cx="5760085" cy="118745"/>
            <a:chOff x="0" y="3121507"/>
            <a:chExt cx="5760085" cy="118745"/>
          </a:xfrm>
        </p:grpSpPr>
        <p:sp>
          <p:nvSpPr>
            <p:cNvPr id="39" name="object 39"/>
            <p:cNvSpPr/>
            <p:nvPr/>
          </p:nvSpPr>
          <p:spPr>
            <a:xfrm>
              <a:off x="0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880004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10" dirty="0"/>
              <a:t>46</a:t>
            </a:fld>
            <a:r>
              <a:rPr spc="-10" dirty="0"/>
              <a:t>/86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Mitesh</a:t>
            </a:r>
            <a:r>
              <a:rPr spc="-10" dirty="0"/>
              <a:t> </a:t>
            </a:r>
            <a:r>
              <a:rPr dirty="0"/>
              <a:t>M.</a:t>
            </a:r>
            <a:r>
              <a:rPr spc="-10" dirty="0"/>
              <a:t> Khapra</a:t>
            </a:r>
          </a:p>
        </p:txBody>
      </p:sp>
      <p:sp>
        <p:nvSpPr>
          <p:cNvPr id="43" name="object 4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CS7015</a:t>
            </a:r>
            <a:r>
              <a:rPr spc="-10" dirty="0"/>
              <a:t> </a:t>
            </a:r>
            <a:r>
              <a:rPr dirty="0"/>
              <a:t>(Deep</a:t>
            </a:r>
            <a:r>
              <a:rPr spc="-5" dirty="0"/>
              <a:t> </a:t>
            </a:r>
            <a:r>
              <a:rPr dirty="0"/>
              <a:t>Learning)</a:t>
            </a:r>
            <a:r>
              <a:rPr spc="-5" dirty="0"/>
              <a:t> </a:t>
            </a:r>
            <a:r>
              <a:rPr dirty="0"/>
              <a:t>:</a:t>
            </a:r>
            <a:r>
              <a:rPr spc="75" dirty="0"/>
              <a:t> </a:t>
            </a:r>
            <a:r>
              <a:rPr dirty="0"/>
              <a:t>Lecture</a:t>
            </a:r>
            <a:r>
              <a:rPr spc="-5" dirty="0"/>
              <a:t> </a:t>
            </a:r>
            <a:r>
              <a:rPr spc="-2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18870" y="338721"/>
            <a:ext cx="291465" cy="291465"/>
            <a:chOff x="818870" y="338721"/>
            <a:chExt cx="291465" cy="291465"/>
          </a:xfrm>
        </p:grpSpPr>
        <p:sp>
          <p:nvSpPr>
            <p:cNvPr id="3" name="object 3"/>
            <p:cNvSpPr/>
            <p:nvPr/>
          </p:nvSpPr>
          <p:spPr>
            <a:xfrm>
              <a:off x="823950" y="343801"/>
              <a:ext cx="281305" cy="281305"/>
            </a:xfrm>
            <a:custGeom>
              <a:avLst/>
              <a:gdLst/>
              <a:ahLst/>
              <a:cxnLst/>
              <a:rect l="l" t="t" r="r" b="b"/>
              <a:pathLst>
                <a:path w="281305" h="281305">
                  <a:moveTo>
                    <a:pt x="140601" y="0"/>
                  </a:moveTo>
                  <a:lnTo>
                    <a:pt x="96162" y="7167"/>
                  </a:lnTo>
                  <a:lnTo>
                    <a:pt x="57566" y="27125"/>
                  </a:lnTo>
                  <a:lnTo>
                    <a:pt x="27129" y="57560"/>
                  </a:lnTo>
                  <a:lnTo>
                    <a:pt x="7168" y="96157"/>
                  </a:lnTo>
                  <a:lnTo>
                    <a:pt x="0" y="140601"/>
                  </a:lnTo>
                  <a:lnTo>
                    <a:pt x="7168" y="185041"/>
                  </a:lnTo>
                  <a:lnTo>
                    <a:pt x="27129" y="223637"/>
                  </a:lnTo>
                  <a:lnTo>
                    <a:pt x="57566" y="254074"/>
                  </a:lnTo>
                  <a:lnTo>
                    <a:pt x="96162" y="274035"/>
                  </a:lnTo>
                  <a:lnTo>
                    <a:pt x="140601" y="281203"/>
                  </a:lnTo>
                  <a:lnTo>
                    <a:pt x="185045" y="274035"/>
                  </a:lnTo>
                  <a:lnTo>
                    <a:pt x="223642" y="254074"/>
                  </a:lnTo>
                  <a:lnTo>
                    <a:pt x="254077" y="223637"/>
                  </a:lnTo>
                  <a:lnTo>
                    <a:pt x="274036" y="185041"/>
                  </a:lnTo>
                  <a:lnTo>
                    <a:pt x="281203" y="140601"/>
                  </a:lnTo>
                  <a:lnTo>
                    <a:pt x="274036" y="96157"/>
                  </a:lnTo>
                  <a:lnTo>
                    <a:pt x="254077" y="57560"/>
                  </a:lnTo>
                  <a:lnTo>
                    <a:pt x="223642" y="27125"/>
                  </a:lnTo>
                  <a:lnTo>
                    <a:pt x="185045" y="7167"/>
                  </a:lnTo>
                  <a:lnTo>
                    <a:pt x="140601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23950" y="343801"/>
              <a:ext cx="281305" cy="281305"/>
            </a:xfrm>
            <a:custGeom>
              <a:avLst/>
              <a:gdLst/>
              <a:ahLst/>
              <a:cxnLst/>
              <a:rect l="l" t="t" r="r" b="b"/>
              <a:pathLst>
                <a:path w="281305" h="281305">
                  <a:moveTo>
                    <a:pt x="281203" y="140601"/>
                  </a:moveTo>
                  <a:lnTo>
                    <a:pt x="274036" y="96157"/>
                  </a:lnTo>
                  <a:lnTo>
                    <a:pt x="254077" y="57560"/>
                  </a:lnTo>
                  <a:lnTo>
                    <a:pt x="223642" y="27125"/>
                  </a:lnTo>
                  <a:lnTo>
                    <a:pt x="185045" y="7167"/>
                  </a:lnTo>
                  <a:lnTo>
                    <a:pt x="140601" y="0"/>
                  </a:lnTo>
                  <a:lnTo>
                    <a:pt x="96162" y="7167"/>
                  </a:lnTo>
                  <a:lnTo>
                    <a:pt x="57566" y="27125"/>
                  </a:lnTo>
                  <a:lnTo>
                    <a:pt x="27129" y="57560"/>
                  </a:lnTo>
                  <a:lnTo>
                    <a:pt x="7168" y="96157"/>
                  </a:lnTo>
                  <a:lnTo>
                    <a:pt x="0" y="140601"/>
                  </a:lnTo>
                  <a:lnTo>
                    <a:pt x="7168" y="185041"/>
                  </a:lnTo>
                  <a:lnTo>
                    <a:pt x="27129" y="223637"/>
                  </a:lnTo>
                  <a:lnTo>
                    <a:pt x="57566" y="254074"/>
                  </a:lnTo>
                  <a:lnTo>
                    <a:pt x="96162" y="274035"/>
                  </a:lnTo>
                  <a:lnTo>
                    <a:pt x="140601" y="281203"/>
                  </a:lnTo>
                  <a:lnTo>
                    <a:pt x="185045" y="274035"/>
                  </a:lnTo>
                  <a:lnTo>
                    <a:pt x="223642" y="254074"/>
                  </a:lnTo>
                  <a:lnTo>
                    <a:pt x="254077" y="223637"/>
                  </a:lnTo>
                  <a:lnTo>
                    <a:pt x="274036" y="185041"/>
                  </a:lnTo>
                  <a:lnTo>
                    <a:pt x="281203" y="140601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892555" y="380503"/>
            <a:ext cx="1403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20" dirty="0">
                <a:latin typeface="Georgia"/>
                <a:cs typeface="Georgia"/>
              </a:rPr>
              <a:t>D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555445" y="355282"/>
            <a:ext cx="258445" cy="258445"/>
            <a:chOff x="1555445" y="355282"/>
            <a:chExt cx="258445" cy="25844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0525" y="360362"/>
              <a:ext cx="248081" cy="24806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560525" y="360362"/>
              <a:ext cx="248285" cy="248285"/>
            </a:xfrm>
            <a:custGeom>
              <a:avLst/>
              <a:gdLst/>
              <a:ahLst/>
              <a:cxnLst/>
              <a:rect l="l" t="t" r="r" b="b"/>
              <a:pathLst>
                <a:path w="248285" h="248284">
                  <a:moveTo>
                    <a:pt x="248081" y="124040"/>
                  </a:moveTo>
                  <a:lnTo>
                    <a:pt x="238333" y="75759"/>
                  </a:lnTo>
                  <a:lnTo>
                    <a:pt x="211750" y="36331"/>
                  </a:lnTo>
                  <a:lnTo>
                    <a:pt x="172322" y="9748"/>
                  </a:lnTo>
                  <a:lnTo>
                    <a:pt x="124040" y="0"/>
                  </a:lnTo>
                  <a:lnTo>
                    <a:pt x="75759" y="9748"/>
                  </a:lnTo>
                  <a:lnTo>
                    <a:pt x="36331" y="36331"/>
                  </a:lnTo>
                  <a:lnTo>
                    <a:pt x="9748" y="75759"/>
                  </a:lnTo>
                  <a:lnTo>
                    <a:pt x="0" y="124040"/>
                  </a:lnTo>
                  <a:lnTo>
                    <a:pt x="9748" y="172320"/>
                  </a:lnTo>
                  <a:lnTo>
                    <a:pt x="36331" y="211743"/>
                  </a:lnTo>
                  <a:lnTo>
                    <a:pt x="75759" y="238323"/>
                  </a:lnTo>
                  <a:lnTo>
                    <a:pt x="124040" y="248069"/>
                  </a:lnTo>
                  <a:lnTo>
                    <a:pt x="172322" y="238323"/>
                  </a:lnTo>
                  <a:lnTo>
                    <a:pt x="211750" y="211743"/>
                  </a:lnTo>
                  <a:lnTo>
                    <a:pt x="238333" y="172320"/>
                  </a:lnTo>
                  <a:lnTo>
                    <a:pt x="248081" y="124040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635950" y="380503"/>
            <a:ext cx="863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Georgia"/>
                <a:cs typeface="Georgia"/>
              </a:rPr>
              <a:t>I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183157" y="883008"/>
            <a:ext cx="283210" cy="283210"/>
            <a:chOff x="1183157" y="883008"/>
            <a:chExt cx="283210" cy="283210"/>
          </a:xfrm>
        </p:grpSpPr>
        <p:sp>
          <p:nvSpPr>
            <p:cNvPr id="11" name="object 11"/>
            <p:cNvSpPr/>
            <p:nvPr/>
          </p:nvSpPr>
          <p:spPr>
            <a:xfrm>
              <a:off x="1188237" y="888088"/>
              <a:ext cx="273050" cy="273050"/>
            </a:xfrm>
            <a:custGeom>
              <a:avLst/>
              <a:gdLst/>
              <a:ahLst/>
              <a:cxnLst/>
              <a:rect l="l" t="t" r="r" b="b"/>
              <a:pathLst>
                <a:path w="273050" h="273050">
                  <a:moveTo>
                    <a:pt x="136321" y="0"/>
                  </a:moveTo>
                  <a:lnTo>
                    <a:pt x="93234" y="6949"/>
                  </a:lnTo>
                  <a:lnTo>
                    <a:pt x="55813" y="26301"/>
                  </a:lnTo>
                  <a:lnTo>
                    <a:pt x="26303" y="55810"/>
                  </a:lnTo>
                  <a:lnTo>
                    <a:pt x="6950" y="93231"/>
                  </a:lnTo>
                  <a:lnTo>
                    <a:pt x="0" y="136319"/>
                  </a:lnTo>
                  <a:lnTo>
                    <a:pt x="6950" y="179407"/>
                  </a:lnTo>
                  <a:lnTo>
                    <a:pt x="26303" y="216828"/>
                  </a:lnTo>
                  <a:lnTo>
                    <a:pt x="55813" y="246337"/>
                  </a:lnTo>
                  <a:lnTo>
                    <a:pt x="93234" y="265688"/>
                  </a:lnTo>
                  <a:lnTo>
                    <a:pt x="136321" y="272638"/>
                  </a:lnTo>
                  <a:lnTo>
                    <a:pt x="179408" y="265688"/>
                  </a:lnTo>
                  <a:lnTo>
                    <a:pt x="216830" y="246337"/>
                  </a:lnTo>
                  <a:lnTo>
                    <a:pt x="246340" y="216828"/>
                  </a:lnTo>
                  <a:lnTo>
                    <a:pt x="265693" y="179407"/>
                  </a:lnTo>
                  <a:lnTo>
                    <a:pt x="272643" y="136319"/>
                  </a:lnTo>
                  <a:lnTo>
                    <a:pt x="265693" y="93231"/>
                  </a:lnTo>
                  <a:lnTo>
                    <a:pt x="246340" y="55810"/>
                  </a:lnTo>
                  <a:lnTo>
                    <a:pt x="216830" y="26301"/>
                  </a:lnTo>
                  <a:lnTo>
                    <a:pt x="179408" y="6949"/>
                  </a:lnTo>
                  <a:lnTo>
                    <a:pt x="136321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88237" y="888088"/>
              <a:ext cx="273050" cy="273050"/>
            </a:xfrm>
            <a:custGeom>
              <a:avLst/>
              <a:gdLst/>
              <a:ahLst/>
              <a:cxnLst/>
              <a:rect l="l" t="t" r="r" b="b"/>
              <a:pathLst>
                <a:path w="273050" h="273050">
                  <a:moveTo>
                    <a:pt x="272643" y="136319"/>
                  </a:moveTo>
                  <a:lnTo>
                    <a:pt x="265693" y="93231"/>
                  </a:lnTo>
                  <a:lnTo>
                    <a:pt x="246340" y="55810"/>
                  </a:lnTo>
                  <a:lnTo>
                    <a:pt x="216830" y="26301"/>
                  </a:lnTo>
                  <a:lnTo>
                    <a:pt x="179408" y="6949"/>
                  </a:lnTo>
                  <a:lnTo>
                    <a:pt x="136321" y="0"/>
                  </a:lnTo>
                  <a:lnTo>
                    <a:pt x="93234" y="6949"/>
                  </a:lnTo>
                  <a:lnTo>
                    <a:pt x="55813" y="26301"/>
                  </a:lnTo>
                  <a:lnTo>
                    <a:pt x="26303" y="55810"/>
                  </a:lnTo>
                  <a:lnTo>
                    <a:pt x="6950" y="93231"/>
                  </a:lnTo>
                  <a:lnTo>
                    <a:pt x="0" y="136319"/>
                  </a:lnTo>
                  <a:lnTo>
                    <a:pt x="6950" y="179407"/>
                  </a:lnTo>
                  <a:lnTo>
                    <a:pt x="26303" y="216828"/>
                  </a:lnTo>
                  <a:lnTo>
                    <a:pt x="55813" y="246337"/>
                  </a:lnTo>
                  <a:lnTo>
                    <a:pt x="93234" y="265688"/>
                  </a:lnTo>
                  <a:lnTo>
                    <a:pt x="136321" y="272638"/>
                  </a:lnTo>
                  <a:lnTo>
                    <a:pt x="179408" y="265688"/>
                  </a:lnTo>
                  <a:lnTo>
                    <a:pt x="216830" y="246337"/>
                  </a:lnTo>
                  <a:lnTo>
                    <a:pt x="246340" y="216828"/>
                  </a:lnTo>
                  <a:lnTo>
                    <a:pt x="265693" y="179407"/>
                  </a:lnTo>
                  <a:lnTo>
                    <a:pt x="272643" y="136319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257363" y="920507"/>
            <a:ext cx="1346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5" dirty="0">
                <a:latin typeface="Georgia"/>
                <a:cs typeface="Georgia"/>
              </a:rPr>
              <a:t>G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907959" y="887792"/>
            <a:ext cx="273685" cy="273685"/>
            <a:chOff x="1907959" y="887792"/>
            <a:chExt cx="273685" cy="273685"/>
          </a:xfrm>
        </p:grpSpPr>
        <p:sp>
          <p:nvSpPr>
            <p:cNvPr id="15" name="object 15"/>
            <p:cNvSpPr/>
            <p:nvPr/>
          </p:nvSpPr>
          <p:spPr>
            <a:xfrm>
              <a:off x="1913039" y="892872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131533" y="0"/>
                  </a:moveTo>
                  <a:lnTo>
                    <a:pt x="80335" y="10336"/>
                  </a:lnTo>
                  <a:lnTo>
                    <a:pt x="38525" y="38525"/>
                  </a:lnTo>
                  <a:lnTo>
                    <a:pt x="10336" y="80335"/>
                  </a:lnTo>
                  <a:lnTo>
                    <a:pt x="0" y="131535"/>
                  </a:lnTo>
                  <a:lnTo>
                    <a:pt x="10336" y="182734"/>
                  </a:lnTo>
                  <a:lnTo>
                    <a:pt x="38525" y="224544"/>
                  </a:lnTo>
                  <a:lnTo>
                    <a:pt x="80335" y="252732"/>
                  </a:lnTo>
                  <a:lnTo>
                    <a:pt x="131533" y="263069"/>
                  </a:lnTo>
                  <a:lnTo>
                    <a:pt x="182732" y="252732"/>
                  </a:lnTo>
                  <a:lnTo>
                    <a:pt x="224542" y="224544"/>
                  </a:lnTo>
                  <a:lnTo>
                    <a:pt x="252731" y="182734"/>
                  </a:lnTo>
                  <a:lnTo>
                    <a:pt x="263067" y="131535"/>
                  </a:lnTo>
                  <a:lnTo>
                    <a:pt x="252731" y="80335"/>
                  </a:lnTo>
                  <a:lnTo>
                    <a:pt x="224542" y="38525"/>
                  </a:lnTo>
                  <a:lnTo>
                    <a:pt x="182732" y="10336"/>
                  </a:lnTo>
                  <a:lnTo>
                    <a:pt x="131533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13039" y="892872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263067" y="131535"/>
                  </a:moveTo>
                  <a:lnTo>
                    <a:pt x="252731" y="80335"/>
                  </a:lnTo>
                  <a:lnTo>
                    <a:pt x="224542" y="38525"/>
                  </a:lnTo>
                  <a:lnTo>
                    <a:pt x="182732" y="10336"/>
                  </a:lnTo>
                  <a:lnTo>
                    <a:pt x="131533" y="0"/>
                  </a:lnTo>
                  <a:lnTo>
                    <a:pt x="80335" y="10336"/>
                  </a:lnTo>
                  <a:lnTo>
                    <a:pt x="38525" y="38525"/>
                  </a:lnTo>
                  <a:lnTo>
                    <a:pt x="10336" y="80335"/>
                  </a:lnTo>
                  <a:lnTo>
                    <a:pt x="0" y="131535"/>
                  </a:lnTo>
                  <a:lnTo>
                    <a:pt x="10336" y="182734"/>
                  </a:lnTo>
                  <a:lnTo>
                    <a:pt x="38525" y="224544"/>
                  </a:lnTo>
                  <a:lnTo>
                    <a:pt x="80335" y="252732"/>
                  </a:lnTo>
                  <a:lnTo>
                    <a:pt x="131533" y="263069"/>
                  </a:lnTo>
                  <a:lnTo>
                    <a:pt x="182732" y="252732"/>
                  </a:lnTo>
                  <a:lnTo>
                    <a:pt x="224542" y="224544"/>
                  </a:lnTo>
                  <a:lnTo>
                    <a:pt x="252731" y="182734"/>
                  </a:lnTo>
                  <a:lnTo>
                    <a:pt x="263067" y="131535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985365" y="920507"/>
            <a:ext cx="11048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5" dirty="0">
                <a:latin typeface="Georgia"/>
                <a:cs typeface="Georgia"/>
              </a:rPr>
              <a:t>S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187945" y="1517801"/>
            <a:ext cx="273685" cy="273685"/>
            <a:chOff x="1187945" y="1517801"/>
            <a:chExt cx="273685" cy="273685"/>
          </a:xfrm>
        </p:grpSpPr>
        <p:sp>
          <p:nvSpPr>
            <p:cNvPr id="19" name="object 19"/>
            <p:cNvSpPr/>
            <p:nvPr/>
          </p:nvSpPr>
          <p:spPr>
            <a:xfrm>
              <a:off x="1193025" y="1522881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131533" y="0"/>
                  </a:moveTo>
                  <a:lnTo>
                    <a:pt x="80335" y="10336"/>
                  </a:lnTo>
                  <a:lnTo>
                    <a:pt x="38525" y="38524"/>
                  </a:lnTo>
                  <a:lnTo>
                    <a:pt x="10336" y="80334"/>
                  </a:lnTo>
                  <a:lnTo>
                    <a:pt x="0" y="131533"/>
                  </a:lnTo>
                  <a:lnTo>
                    <a:pt x="10336" y="182733"/>
                  </a:lnTo>
                  <a:lnTo>
                    <a:pt x="38525" y="224542"/>
                  </a:lnTo>
                  <a:lnTo>
                    <a:pt x="80335" y="252731"/>
                  </a:lnTo>
                  <a:lnTo>
                    <a:pt x="131533" y="263067"/>
                  </a:lnTo>
                  <a:lnTo>
                    <a:pt x="182732" y="252731"/>
                  </a:lnTo>
                  <a:lnTo>
                    <a:pt x="224542" y="224542"/>
                  </a:lnTo>
                  <a:lnTo>
                    <a:pt x="252731" y="182733"/>
                  </a:lnTo>
                  <a:lnTo>
                    <a:pt x="263067" y="131533"/>
                  </a:lnTo>
                  <a:lnTo>
                    <a:pt x="252731" y="80334"/>
                  </a:lnTo>
                  <a:lnTo>
                    <a:pt x="224542" y="38524"/>
                  </a:lnTo>
                  <a:lnTo>
                    <a:pt x="182732" y="10336"/>
                  </a:lnTo>
                  <a:lnTo>
                    <a:pt x="131533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93025" y="1522881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263067" y="131533"/>
                  </a:moveTo>
                  <a:lnTo>
                    <a:pt x="252731" y="80334"/>
                  </a:lnTo>
                  <a:lnTo>
                    <a:pt x="224542" y="38524"/>
                  </a:lnTo>
                  <a:lnTo>
                    <a:pt x="182732" y="10336"/>
                  </a:lnTo>
                  <a:lnTo>
                    <a:pt x="131533" y="0"/>
                  </a:lnTo>
                  <a:lnTo>
                    <a:pt x="80335" y="10336"/>
                  </a:lnTo>
                  <a:lnTo>
                    <a:pt x="38525" y="38524"/>
                  </a:lnTo>
                  <a:lnTo>
                    <a:pt x="10336" y="80334"/>
                  </a:lnTo>
                  <a:lnTo>
                    <a:pt x="0" y="131533"/>
                  </a:lnTo>
                  <a:lnTo>
                    <a:pt x="10336" y="182733"/>
                  </a:lnTo>
                  <a:lnTo>
                    <a:pt x="38525" y="224542"/>
                  </a:lnTo>
                  <a:lnTo>
                    <a:pt x="80335" y="252731"/>
                  </a:lnTo>
                  <a:lnTo>
                    <a:pt x="131533" y="263067"/>
                  </a:lnTo>
                  <a:lnTo>
                    <a:pt x="182732" y="252731"/>
                  </a:lnTo>
                  <a:lnTo>
                    <a:pt x="224542" y="224542"/>
                  </a:lnTo>
                  <a:lnTo>
                    <a:pt x="252731" y="182733"/>
                  </a:lnTo>
                  <a:lnTo>
                    <a:pt x="263067" y="131533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264691" y="1550503"/>
            <a:ext cx="12001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20" dirty="0">
                <a:latin typeface="Georgia"/>
                <a:cs typeface="Georgia"/>
              </a:rPr>
              <a:t>L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036603" y="583150"/>
            <a:ext cx="957580" cy="934719"/>
            <a:chOff x="1036603" y="583150"/>
            <a:chExt cx="957580" cy="934719"/>
          </a:xfrm>
        </p:grpSpPr>
        <p:sp>
          <p:nvSpPr>
            <p:cNvPr id="23" name="object 23"/>
            <p:cNvSpPr/>
            <p:nvPr/>
          </p:nvSpPr>
          <p:spPr>
            <a:xfrm>
              <a:off x="1045603" y="605967"/>
              <a:ext cx="190500" cy="285750"/>
            </a:xfrm>
            <a:custGeom>
              <a:avLst/>
              <a:gdLst/>
              <a:ahLst/>
              <a:cxnLst/>
              <a:rect l="l" t="t" r="r" b="b"/>
              <a:pathLst>
                <a:path w="190500" h="285750">
                  <a:moveTo>
                    <a:pt x="0" y="0"/>
                  </a:moveTo>
                  <a:lnTo>
                    <a:pt x="190271" y="285422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3730" y="825049"/>
              <a:ext cx="107757" cy="82879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413243" y="592150"/>
              <a:ext cx="200025" cy="299720"/>
            </a:xfrm>
            <a:custGeom>
              <a:avLst/>
              <a:gdLst/>
              <a:ahLst/>
              <a:cxnLst/>
              <a:rect l="l" t="t" r="r" b="b"/>
              <a:pathLst>
                <a:path w="200025" h="299719">
                  <a:moveTo>
                    <a:pt x="199491" y="0"/>
                  </a:moveTo>
                  <a:lnTo>
                    <a:pt x="0" y="299239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7629" y="825050"/>
              <a:ext cx="107757" cy="82877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756397" y="592150"/>
              <a:ext cx="202565" cy="303530"/>
            </a:xfrm>
            <a:custGeom>
              <a:avLst/>
              <a:gdLst/>
              <a:ahLst/>
              <a:cxnLst/>
              <a:rect l="l" t="t" r="r" b="b"/>
              <a:pathLst>
                <a:path w="202564" h="303530">
                  <a:moveTo>
                    <a:pt x="0" y="0"/>
                  </a:moveTo>
                  <a:lnTo>
                    <a:pt x="202158" y="303232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86398" y="829042"/>
              <a:ext cx="107757" cy="82879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324559" y="1165787"/>
              <a:ext cx="0" cy="334645"/>
            </a:xfrm>
            <a:custGeom>
              <a:avLst/>
              <a:gdLst/>
              <a:ahLst/>
              <a:cxnLst/>
              <a:rect l="l" t="t" r="r" b="b"/>
              <a:pathLst>
                <a:path h="334644">
                  <a:moveTo>
                    <a:pt x="0" y="0"/>
                  </a:moveTo>
                  <a:lnTo>
                    <a:pt x="0" y="334031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70819" y="1466975"/>
              <a:ext cx="107950" cy="41910"/>
            </a:xfrm>
            <a:custGeom>
              <a:avLst/>
              <a:gdLst/>
              <a:ahLst/>
              <a:cxnLst/>
              <a:rect l="l" t="t" r="r" b="b"/>
              <a:pathLst>
                <a:path w="107950" h="41909">
                  <a:moveTo>
                    <a:pt x="107479" y="0"/>
                  </a:moveTo>
                  <a:lnTo>
                    <a:pt x="86361" y="7349"/>
                  </a:lnTo>
                  <a:lnTo>
                    <a:pt x="70869" y="17352"/>
                  </a:lnTo>
                  <a:lnTo>
                    <a:pt x="60247" y="29140"/>
                  </a:lnTo>
                  <a:lnTo>
                    <a:pt x="53739" y="41844"/>
                  </a:lnTo>
                  <a:lnTo>
                    <a:pt x="47232" y="29140"/>
                  </a:lnTo>
                  <a:lnTo>
                    <a:pt x="36610" y="17352"/>
                  </a:lnTo>
                  <a:lnTo>
                    <a:pt x="21118" y="7349"/>
                  </a:lnTo>
                  <a:lnTo>
                    <a:pt x="0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1" name="object 3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44583" y="369201"/>
            <a:ext cx="63233" cy="63233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3264395" y="239938"/>
            <a:ext cx="2268855" cy="1419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299"/>
              </a:lnSpc>
              <a:spcBef>
                <a:spcPts val="100"/>
              </a:spcBef>
            </a:pPr>
            <a:r>
              <a:rPr sz="1100" dirty="0">
                <a:latin typeface="LM Roman 10"/>
                <a:cs typeface="LM Roman 10"/>
              </a:rPr>
              <a:t>But</a:t>
            </a:r>
            <a:r>
              <a:rPr sz="1100" spc="-4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what</a:t>
            </a:r>
            <a:r>
              <a:rPr sz="1100" spc="-4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if</a:t>
            </a:r>
            <a:r>
              <a:rPr sz="1100" spc="-4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we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know</a:t>
            </a:r>
            <a:r>
              <a:rPr sz="1100" spc="-4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the</a:t>
            </a:r>
            <a:r>
              <a:rPr sz="1100" spc="-4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value</a:t>
            </a:r>
            <a:r>
              <a:rPr sz="1100" spc="-4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of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i="1" spc="-25" dirty="0">
                <a:latin typeface="Georgia"/>
                <a:cs typeface="Georgia"/>
              </a:rPr>
              <a:t>G</a:t>
            </a:r>
            <a:r>
              <a:rPr sz="1100" spc="-25" dirty="0">
                <a:latin typeface="LM Roman 10"/>
                <a:cs typeface="LM Roman 10"/>
              </a:rPr>
              <a:t>? </a:t>
            </a:r>
            <a:r>
              <a:rPr sz="1100" dirty="0">
                <a:latin typeface="LM Roman 10"/>
                <a:cs typeface="LM Roman 10"/>
              </a:rPr>
              <a:t>Is</a:t>
            </a:r>
            <a:r>
              <a:rPr sz="1100" spc="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(</a:t>
            </a:r>
            <a:r>
              <a:rPr sz="1100" i="1" dirty="0">
                <a:latin typeface="Georgia"/>
                <a:cs typeface="Georgia"/>
              </a:rPr>
              <a:t>L</a:t>
            </a:r>
            <a:r>
              <a:rPr sz="1100" i="1" spc="45" dirty="0">
                <a:latin typeface="Georgia"/>
                <a:cs typeface="Georgia"/>
              </a:rPr>
              <a:t> </a:t>
            </a:r>
            <a:r>
              <a:rPr sz="1100" i="1" dirty="0">
                <a:latin typeface="DejaVu Sans Condensed"/>
                <a:cs typeface="DejaVu Sans Condensed"/>
              </a:rPr>
              <a:t>⊥</a:t>
            </a:r>
            <a:r>
              <a:rPr sz="1100" i="1" spc="-5" dirty="0">
                <a:latin typeface="DejaVu Sans Condensed"/>
                <a:cs typeface="DejaVu Sans Condensed"/>
              </a:rPr>
              <a:t> </a:t>
            </a:r>
            <a:r>
              <a:rPr sz="1100" i="1" spc="-10" dirty="0">
                <a:latin typeface="Georgia"/>
                <a:cs typeface="Georgia"/>
              </a:rPr>
              <a:t>S</a:t>
            </a:r>
            <a:r>
              <a:rPr sz="1100" spc="-10" dirty="0">
                <a:latin typeface="LM Roman 10"/>
                <a:cs typeface="LM Roman 10"/>
              </a:rPr>
              <a:t>)</a:t>
            </a:r>
            <a:r>
              <a:rPr sz="1100" i="1" spc="-10" dirty="0">
                <a:latin typeface="DejaVu Sans Condensed"/>
                <a:cs typeface="DejaVu Sans Condensed"/>
              </a:rPr>
              <a:t>|</a:t>
            </a:r>
            <a:r>
              <a:rPr sz="1100" i="1" spc="-10" dirty="0">
                <a:latin typeface="Georgia"/>
                <a:cs typeface="Georgia"/>
              </a:rPr>
              <a:t>G</a:t>
            </a:r>
            <a:r>
              <a:rPr sz="1100" spc="-10" dirty="0">
                <a:latin typeface="LM Roman 10"/>
                <a:cs typeface="LM Roman 10"/>
              </a:rPr>
              <a:t>?</a:t>
            </a:r>
            <a:endParaRPr sz="1100">
              <a:latin typeface="LM Roman 10"/>
              <a:cs typeface="LM Roman 10"/>
            </a:endParaRPr>
          </a:p>
          <a:p>
            <a:pPr marL="12700" marR="5080">
              <a:lnSpc>
                <a:spcPct val="102699"/>
              </a:lnSpc>
              <a:spcBef>
                <a:spcPts val="300"/>
              </a:spcBef>
            </a:pPr>
            <a:r>
              <a:rPr sz="1100" spc="-25" dirty="0">
                <a:latin typeface="LM Roman 10"/>
                <a:cs typeface="LM Roman 10"/>
              </a:rPr>
              <a:t>Yes,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the</a:t>
            </a:r>
            <a:r>
              <a:rPr sz="1100" spc="-5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grade</a:t>
            </a:r>
            <a:r>
              <a:rPr sz="1100" spc="-5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completely</a:t>
            </a:r>
            <a:r>
              <a:rPr sz="1100" spc="-4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determines </a:t>
            </a:r>
            <a:r>
              <a:rPr sz="1100" dirty="0">
                <a:latin typeface="LM Roman 10"/>
                <a:cs typeface="LM Roman 10"/>
              </a:rPr>
              <a:t>the</a:t>
            </a:r>
            <a:r>
              <a:rPr sz="1100" spc="-5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recommendation</a:t>
            </a:r>
            <a:r>
              <a:rPr sz="1100" spc="-5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letter</a:t>
            </a:r>
            <a:endParaRPr sz="1100">
              <a:latin typeface="LM Roman 10"/>
              <a:cs typeface="LM Roman 10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sz="1100" dirty="0">
                <a:latin typeface="LM Roman 10"/>
                <a:cs typeface="LM Roman 10"/>
              </a:rPr>
              <a:t>Once</a:t>
            </a:r>
            <a:r>
              <a:rPr sz="1100" spc="-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we</a:t>
            </a:r>
            <a:r>
              <a:rPr sz="1100" spc="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know the grade,</a:t>
            </a:r>
            <a:r>
              <a:rPr sz="1100" spc="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other</a:t>
            </a:r>
            <a:r>
              <a:rPr sz="1100" spc="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vari- </a:t>
            </a:r>
            <a:r>
              <a:rPr sz="1100" dirty="0">
                <a:latin typeface="LM Roman 10"/>
                <a:cs typeface="LM Roman 10"/>
              </a:rPr>
              <a:t>ables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do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not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add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any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information</a:t>
            </a:r>
            <a:endParaRPr sz="1100">
              <a:latin typeface="LM Roman 10"/>
              <a:cs typeface="LM Roman 10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100" dirty="0">
                <a:latin typeface="LM Roman 10"/>
                <a:cs typeface="LM Roman 10"/>
              </a:rPr>
              <a:t>Hence (</a:t>
            </a:r>
            <a:r>
              <a:rPr sz="1100" i="1" dirty="0">
                <a:latin typeface="Georgia"/>
                <a:cs typeface="Georgia"/>
              </a:rPr>
              <a:t>L</a:t>
            </a:r>
            <a:r>
              <a:rPr sz="1100" i="1" spc="45" dirty="0">
                <a:latin typeface="Georgia"/>
                <a:cs typeface="Georgia"/>
              </a:rPr>
              <a:t> </a:t>
            </a:r>
            <a:r>
              <a:rPr sz="1100" i="1" dirty="0">
                <a:latin typeface="DejaVu Sans Condensed"/>
                <a:cs typeface="DejaVu Sans Condensed"/>
              </a:rPr>
              <a:t>⊥</a:t>
            </a:r>
            <a:r>
              <a:rPr sz="1100" i="1" spc="-10" dirty="0">
                <a:latin typeface="DejaVu Sans Condensed"/>
                <a:cs typeface="DejaVu Sans Condensed"/>
              </a:rPr>
              <a:t> </a:t>
            </a:r>
            <a:r>
              <a:rPr sz="1100" i="1" spc="-20" dirty="0">
                <a:latin typeface="Georgia"/>
                <a:cs typeface="Georgia"/>
              </a:rPr>
              <a:t>S</a:t>
            </a:r>
            <a:r>
              <a:rPr sz="1100" spc="-20" dirty="0">
                <a:latin typeface="LM Roman 10"/>
                <a:cs typeface="LM Roman 10"/>
              </a:rPr>
              <a:t>)</a:t>
            </a:r>
            <a:r>
              <a:rPr sz="1100" i="1" spc="-20" dirty="0">
                <a:latin typeface="DejaVu Sans Condensed"/>
                <a:cs typeface="DejaVu Sans Condensed"/>
              </a:rPr>
              <a:t>|</a:t>
            </a:r>
            <a:r>
              <a:rPr sz="1100" i="1" spc="-20" dirty="0">
                <a:latin typeface="Georgia"/>
                <a:cs typeface="Georgia"/>
              </a:rPr>
              <a:t>G</a:t>
            </a:r>
            <a:endParaRPr sz="1100">
              <a:latin typeface="Georgia"/>
              <a:cs typeface="Georgia"/>
            </a:endParaRPr>
          </a:p>
        </p:txBody>
      </p:sp>
      <p:pic>
        <p:nvPicPr>
          <p:cNvPr id="33" name="object 3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144583" y="579234"/>
            <a:ext cx="63233" cy="63233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144583" y="789266"/>
            <a:ext cx="63233" cy="63233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144583" y="1171371"/>
            <a:ext cx="63233" cy="63233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44583" y="1553476"/>
            <a:ext cx="63233" cy="63233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144583" y="1854961"/>
            <a:ext cx="63233" cy="63233"/>
          </a:xfrm>
          <a:prstGeom prst="rect">
            <a:avLst/>
          </a:prstGeom>
        </p:spPr>
      </p:pic>
      <p:sp>
        <p:nvSpPr>
          <p:cNvPr id="38" name="object 38"/>
          <p:cNvSpPr txBox="1"/>
          <p:nvPr/>
        </p:nvSpPr>
        <p:spPr>
          <a:xfrm>
            <a:off x="3264395" y="1769477"/>
            <a:ext cx="226885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LM Roman 10"/>
                <a:cs typeface="LM Roman 10"/>
              </a:rPr>
              <a:t>Similarly</a:t>
            </a:r>
            <a:r>
              <a:rPr sz="1100" spc="-55" dirty="0">
                <a:latin typeface="LM Roman 10"/>
                <a:cs typeface="LM Roman 10"/>
              </a:rPr>
              <a:t> </a:t>
            </a:r>
            <a:r>
              <a:rPr sz="1100" spc="-35" dirty="0">
                <a:latin typeface="LM Roman 10"/>
                <a:cs typeface="LM Roman 10"/>
              </a:rPr>
              <a:t>we</a:t>
            </a:r>
            <a:r>
              <a:rPr sz="1100" spc="-5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can</a:t>
            </a:r>
            <a:r>
              <a:rPr sz="1100" spc="-5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argue</a:t>
            </a:r>
            <a:r>
              <a:rPr sz="1100" spc="-5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(</a:t>
            </a:r>
            <a:r>
              <a:rPr sz="1100" i="1" dirty="0">
                <a:latin typeface="Georgia"/>
                <a:cs typeface="Georgia"/>
              </a:rPr>
              <a:t>L</a:t>
            </a:r>
            <a:r>
              <a:rPr sz="1100" i="1" spc="80" dirty="0">
                <a:latin typeface="Georgia"/>
                <a:cs typeface="Georgia"/>
              </a:rPr>
              <a:t> </a:t>
            </a:r>
            <a:r>
              <a:rPr sz="1100" i="1" dirty="0">
                <a:latin typeface="DejaVu Sans Condensed"/>
                <a:cs typeface="DejaVu Sans Condensed"/>
              </a:rPr>
              <a:t>⊥</a:t>
            </a:r>
            <a:r>
              <a:rPr sz="1100" i="1" spc="30" dirty="0">
                <a:latin typeface="DejaVu Sans Condensed"/>
                <a:cs typeface="DejaVu Sans Condensed"/>
              </a:rPr>
              <a:t> </a:t>
            </a:r>
            <a:r>
              <a:rPr sz="1100" i="1" dirty="0">
                <a:latin typeface="Georgia"/>
                <a:cs typeface="Georgia"/>
              </a:rPr>
              <a:t>I</a:t>
            </a:r>
            <a:r>
              <a:rPr sz="1100" dirty="0">
                <a:latin typeface="LM Roman 10"/>
                <a:cs typeface="LM Roman 10"/>
              </a:rPr>
              <a:t>)</a:t>
            </a:r>
            <a:r>
              <a:rPr sz="1100" i="1" dirty="0">
                <a:latin typeface="DejaVu Sans Condensed"/>
                <a:cs typeface="DejaVu Sans Condensed"/>
              </a:rPr>
              <a:t>|</a:t>
            </a:r>
            <a:r>
              <a:rPr sz="1100" i="1" dirty="0">
                <a:latin typeface="Georgia"/>
                <a:cs typeface="Georgia"/>
              </a:rPr>
              <a:t>G</a:t>
            </a:r>
            <a:r>
              <a:rPr sz="1100" i="1" spc="50" dirty="0">
                <a:latin typeface="Georgia"/>
                <a:cs typeface="Georgia"/>
              </a:rPr>
              <a:t> </a:t>
            </a:r>
            <a:r>
              <a:rPr sz="1100" spc="-25" dirty="0">
                <a:latin typeface="LM Roman 10"/>
                <a:cs typeface="LM Roman 10"/>
              </a:rPr>
              <a:t>and </a:t>
            </a:r>
            <a:r>
              <a:rPr sz="1100" dirty="0">
                <a:latin typeface="LM Roman 10"/>
                <a:cs typeface="LM Roman 10"/>
              </a:rPr>
              <a:t>(</a:t>
            </a:r>
            <a:r>
              <a:rPr sz="1100" i="1" dirty="0">
                <a:latin typeface="Georgia"/>
                <a:cs typeface="Georgia"/>
              </a:rPr>
              <a:t>L</a:t>
            </a:r>
            <a:r>
              <a:rPr sz="1100" i="1" spc="60" dirty="0">
                <a:latin typeface="Georgia"/>
                <a:cs typeface="Georgia"/>
              </a:rPr>
              <a:t> </a:t>
            </a:r>
            <a:r>
              <a:rPr sz="1100" i="1" dirty="0">
                <a:latin typeface="DejaVu Sans Condensed"/>
                <a:cs typeface="DejaVu Sans Condensed"/>
              </a:rPr>
              <a:t>⊥</a:t>
            </a:r>
            <a:r>
              <a:rPr sz="1100" i="1" spc="10" dirty="0">
                <a:latin typeface="DejaVu Sans Condensed"/>
                <a:cs typeface="DejaVu Sans Condensed"/>
              </a:rPr>
              <a:t> </a:t>
            </a:r>
            <a:r>
              <a:rPr sz="1100" i="1" spc="-20" dirty="0">
                <a:latin typeface="Georgia"/>
                <a:cs typeface="Georgia"/>
              </a:rPr>
              <a:t>D</a:t>
            </a:r>
            <a:r>
              <a:rPr sz="1100" spc="-20" dirty="0">
                <a:latin typeface="LM Roman 10"/>
                <a:cs typeface="LM Roman 10"/>
              </a:rPr>
              <a:t>)</a:t>
            </a:r>
            <a:r>
              <a:rPr sz="1100" i="1" spc="-20" dirty="0">
                <a:latin typeface="DejaVu Sans Condensed"/>
                <a:cs typeface="DejaVu Sans Condensed"/>
              </a:rPr>
              <a:t>|</a:t>
            </a:r>
            <a:r>
              <a:rPr sz="1100" i="1" spc="-20" dirty="0">
                <a:latin typeface="Georgia"/>
                <a:cs typeface="Georgia"/>
              </a:rPr>
              <a:t>G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0" y="3121507"/>
            <a:ext cx="5760085" cy="118745"/>
            <a:chOff x="0" y="3121507"/>
            <a:chExt cx="5760085" cy="118745"/>
          </a:xfrm>
        </p:grpSpPr>
        <p:sp>
          <p:nvSpPr>
            <p:cNvPr id="40" name="object 40"/>
            <p:cNvSpPr/>
            <p:nvPr/>
          </p:nvSpPr>
          <p:spPr>
            <a:xfrm>
              <a:off x="0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880004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10" dirty="0"/>
              <a:t>47</a:t>
            </a:fld>
            <a:r>
              <a:rPr spc="-10" dirty="0"/>
              <a:t>/86</a:t>
            </a:r>
          </a:p>
        </p:txBody>
      </p: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Mitesh</a:t>
            </a:r>
            <a:r>
              <a:rPr spc="-10" dirty="0"/>
              <a:t> </a:t>
            </a:r>
            <a:r>
              <a:rPr dirty="0"/>
              <a:t>M.</a:t>
            </a:r>
            <a:r>
              <a:rPr spc="-10" dirty="0"/>
              <a:t> Khapra</a:t>
            </a:r>
          </a:p>
        </p:txBody>
      </p:sp>
      <p:sp>
        <p:nvSpPr>
          <p:cNvPr id="44" name="object 4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CS7015</a:t>
            </a:r>
            <a:r>
              <a:rPr spc="-10" dirty="0"/>
              <a:t> </a:t>
            </a:r>
            <a:r>
              <a:rPr dirty="0"/>
              <a:t>(Deep</a:t>
            </a:r>
            <a:r>
              <a:rPr spc="-5" dirty="0"/>
              <a:t> </a:t>
            </a:r>
            <a:r>
              <a:rPr dirty="0"/>
              <a:t>Learning)</a:t>
            </a:r>
            <a:r>
              <a:rPr spc="-5" dirty="0"/>
              <a:t> </a:t>
            </a:r>
            <a:r>
              <a:rPr dirty="0"/>
              <a:t>:</a:t>
            </a:r>
            <a:r>
              <a:rPr spc="75" dirty="0"/>
              <a:t> </a:t>
            </a:r>
            <a:r>
              <a:rPr dirty="0"/>
              <a:t>Lecture</a:t>
            </a:r>
            <a:r>
              <a:rPr spc="-5" dirty="0"/>
              <a:t> </a:t>
            </a:r>
            <a:r>
              <a:rPr spc="-2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18870" y="338721"/>
            <a:ext cx="291465" cy="291465"/>
            <a:chOff x="818870" y="338721"/>
            <a:chExt cx="291465" cy="291465"/>
          </a:xfrm>
        </p:grpSpPr>
        <p:sp>
          <p:nvSpPr>
            <p:cNvPr id="3" name="object 3"/>
            <p:cNvSpPr/>
            <p:nvPr/>
          </p:nvSpPr>
          <p:spPr>
            <a:xfrm>
              <a:off x="823950" y="343801"/>
              <a:ext cx="281305" cy="281305"/>
            </a:xfrm>
            <a:custGeom>
              <a:avLst/>
              <a:gdLst/>
              <a:ahLst/>
              <a:cxnLst/>
              <a:rect l="l" t="t" r="r" b="b"/>
              <a:pathLst>
                <a:path w="281305" h="281305">
                  <a:moveTo>
                    <a:pt x="140601" y="0"/>
                  </a:moveTo>
                  <a:lnTo>
                    <a:pt x="96162" y="7167"/>
                  </a:lnTo>
                  <a:lnTo>
                    <a:pt x="57566" y="27125"/>
                  </a:lnTo>
                  <a:lnTo>
                    <a:pt x="27129" y="57560"/>
                  </a:lnTo>
                  <a:lnTo>
                    <a:pt x="7168" y="96157"/>
                  </a:lnTo>
                  <a:lnTo>
                    <a:pt x="0" y="140601"/>
                  </a:lnTo>
                  <a:lnTo>
                    <a:pt x="7168" y="185041"/>
                  </a:lnTo>
                  <a:lnTo>
                    <a:pt x="27129" y="223637"/>
                  </a:lnTo>
                  <a:lnTo>
                    <a:pt x="57566" y="254074"/>
                  </a:lnTo>
                  <a:lnTo>
                    <a:pt x="96162" y="274035"/>
                  </a:lnTo>
                  <a:lnTo>
                    <a:pt x="140601" y="281203"/>
                  </a:lnTo>
                  <a:lnTo>
                    <a:pt x="185045" y="274035"/>
                  </a:lnTo>
                  <a:lnTo>
                    <a:pt x="223642" y="254074"/>
                  </a:lnTo>
                  <a:lnTo>
                    <a:pt x="254077" y="223637"/>
                  </a:lnTo>
                  <a:lnTo>
                    <a:pt x="274036" y="185041"/>
                  </a:lnTo>
                  <a:lnTo>
                    <a:pt x="281203" y="140601"/>
                  </a:lnTo>
                  <a:lnTo>
                    <a:pt x="274036" y="96157"/>
                  </a:lnTo>
                  <a:lnTo>
                    <a:pt x="254077" y="57560"/>
                  </a:lnTo>
                  <a:lnTo>
                    <a:pt x="223642" y="27125"/>
                  </a:lnTo>
                  <a:lnTo>
                    <a:pt x="185045" y="7167"/>
                  </a:lnTo>
                  <a:lnTo>
                    <a:pt x="140601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23950" y="343801"/>
              <a:ext cx="281305" cy="281305"/>
            </a:xfrm>
            <a:custGeom>
              <a:avLst/>
              <a:gdLst/>
              <a:ahLst/>
              <a:cxnLst/>
              <a:rect l="l" t="t" r="r" b="b"/>
              <a:pathLst>
                <a:path w="281305" h="281305">
                  <a:moveTo>
                    <a:pt x="281203" y="140601"/>
                  </a:moveTo>
                  <a:lnTo>
                    <a:pt x="274036" y="96157"/>
                  </a:lnTo>
                  <a:lnTo>
                    <a:pt x="254077" y="57560"/>
                  </a:lnTo>
                  <a:lnTo>
                    <a:pt x="223642" y="27125"/>
                  </a:lnTo>
                  <a:lnTo>
                    <a:pt x="185045" y="7167"/>
                  </a:lnTo>
                  <a:lnTo>
                    <a:pt x="140601" y="0"/>
                  </a:lnTo>
                  <a:lnTo>
                    <a:pt x="96162" y="7167"/>
                  </a:lnTo>
                  <a:lnTo>
                    <a:pt x="57566" y="27125"/>
                  </a:lnTo>
                  <a:lnTo>
                    <a:pt x="27129" y="57560"/>
                  </a:lnTo>
                  <a:lnTo>
                    <a:pt x="7168" y="96157"/>
                  </a:lnTo>
                  <a:lnTo>
                    <a:pt x="0" y="140601"/>
                  </a:lnTo>
                  <a:lnTo>
                    <a:pt x="7168" y="185041"/>
                  </a:lnTo>
                  <a:lnTo>
                    <a:pt x="27129" y="223637"/>
                  </a:lnTo>
                  <a:lnTo>
                    <a:pt x="57566" y="254074"/>
                  </a:lnTo>
                  <a:lnTo>
                    <a:pt x="96162" y="274035"/>
                  </a:lnTo>
                  <a:lnTo>
                    <a:pt x="140601" y="281203"/>
                  </a:lnTo>
                  <a:lnTo>
                    <a:pt x="185045" y="274035"/>
                  </a:lnTo>
                  <a:lnTo>
                    <a:pt x="223642" y="254074"/>
                  </a:lnTo>
                  <a:lnTo>
                    <a:pt x="254077" y="223637"/>
                  </a:lnTo>
                  <a:lnTo>
                    <a:pt x="274036" y="185041"/>
                  </a:lnTo>
                  <a:lnTo>
                    <a:pt x="281203" y="140601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892555" y="380503"/>
            <a:ext cx="1403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20" dirty="0">
                <a:latin typeface="Georgia"/>
                <a:cs typeface="Georgia"/>
              </a:rPr>
              <a:t>D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555445" y="355282"/>
            <a:ext cx="258445" cy="258445"/>
            <a:chOff x="1555445" y="355282"/>
            <a:chExt cx="258445" cy="25844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0525" y="360362"/>
              <a:ext cx="248081" cy="24806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560525" y="360362"/>
              <a:ext cx="248285" cy="248285"/>
            </a:xfrm>
            <a:custGeom>
              <a:avLst/>
              <a:gdLst/>
              <a:ahLst/>
              <a:cxnLst/>
              <a:rect l="l" t="t" r="r" b="b"/>
              <a:pathLst>
                <a:path w="248285" h="248284">
                  <a:moveTo>
                    <a:pt x="248081" y="124040"/>
                  </a:moveTo>
                  <a:lnTo>
                    <a:pt x="238333" y="75759"/>
                  </a:lnTo>
                  <a:lnTo>
                    <a:pt x="211750" y="36331"/>
                  </a:lnTo>
                  <a:lnTo>
                    <a:pt x="172322" y="9748"/>
                  </a:lnTo>
                  <a:lnTo>
                    <a:pt x="124040" y="0"/>
                  </a:lnTo>
                  <a:lnTo>
                    <a:pt x="75759" y="9748"/>
                  </a:lnTo>
                  <a:lnTo>
                    <a:pt x="36331" y="36331"/>
                  </a:lnTo>
                  <a:lnTo>
                    <a:pt x="9748" y="75759"/>
                  </a:lnTo>
                  <a:lnTo>
                    <a:pt x="0" y="124040"/>
                  </a:lnTo>
                  <a:lnTo>
                    <a:pt x="9748" y="172320"/>
                  </a:lnTo>
                  <a:lnTo>
                    <a:pt x="36331" y="211743"/>
                  </a:lnTo>
                  <a:lnTo>
                    <a:pt x="75759" y="238323"/>
                  </a:lnTo>
                  <a:lnTo>
                    <a:pt x="124040" y="248069"/>
                  </a:lnTo>
                  <a:lnTo>
                    <a:pt x="172322" y="238323"/>
                  </a:lnTo>
                  <a:lnTo>
                    <a:pt x="211750" y="211743"/>
                  </a:lnTo>
                  <a:lnTo>
                    <a:pt x="238333" y="172320"/>
                  </a:lnTo>
                  <a:lnTo>
                    <a:pt x="248081" y="124040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635950" y="380503"/>
            <a:ext cx="863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Georgia"/>
                <a:cs typeface="Georgia"/>
              </a:rPr>
              <a:t>I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183157" y="883008"/>
            <a:ext cx="283210" cy="283210"/>
            <a:chOff x="1183157" y="883008"/>
            <a:chExt cx="283210" cy="283210"/>
          </a:xfrm>
        </p:grpSpPr>
        <p:sp>
          <p:nvSpPr>
            <p:cNvPr id="11" name="object 11"/>
            <p:cNvSpPr/>
            <p:nvPr/>
          </p:nvSpPr>
          <p:spPr>
            <a:xfrm>
              <a:off x="1188237" y="888088"/>
              <a:ext cx="273050" cy="273050"/>
            </a:xfrm>
            <a:custGeom>
              <a:avLst/>
              <a:gdLst/>
              <a:ahLst/>
              <a:cxnLst/>
              <a:rect l="l" t="t" r="r" b="b"/>
              <a:pathLst>
                <a:path w="273050" h="273050">
                  <a:moveTo>
                    <a:pt x="136321" y="0"/>
                  </a:moveTo>
                  <a:lnTo>
                    <a:pt x="93234" y="6949"/>
                  </a:lnTo>
                  <a:lnTo>
                    <a:pt x="55813" y="26301"/>
                  </a:lnTo>
                  <a:lnTo>
                    <a:pt x="26303" y="55810"/>
                  </a:lnTo>
                  <a:lnTo>
                    <a:pt x="6950" y="93231"/>
                  </a:lnTo>
                  <a:lnTo>
                    <a:pt x="0" y="136319"/>
                  </a:lnTo>
                  <a:lnTo>
                    <a:pt x="6950" y="179407"/>
                  </a:lnTo>
                  <a:lnTo>
                    <a:pt x="26303" y="216828"/>
                  </a:lnTo>
                  <a:lnTo>
                    <a:pt x="55813" y="246337"/>
                  </a:lnTo>
                  <a:lnTo>
                    <a:pt x="93234" y="265688"/>
                  </a:lnTo>
                  <a:lnTo>
                    <a:pt x="136321" y="272638"/>
                  </a:lnTo>
                  <a:lnTo>
                    <a:pt x="179408" y="265688"/>
                  </a:lnTo>
                  <a:lnTo>
                    <a:pt x="216830" y="246337"/>
                  </a:lnTo>
                  <a:lnTo>
                    <a:pt x="246340" y="216828"/>
                  </a:lnTo>
                  <a:lnTo>
                    <a:pt x="265693" y="179407"/>
                  </a:lnTo>
                  <a:lnTo>
                    <a:pt x="272643" y="136319"/>
                  </a:lnTo>
                  <a:lnTo>
                    <a:pt x="265693" y="93231"/>
                  </a:lnTo>
                  <a:lnTo>
                    <a:pt x="246340" y="55810"/>
                  </a:lnTo>
                  <a:lnTo>
                    <a:pt x="216830" y="26301"/>
                  </a:lnTo>
                  <a:lnTo>
                    <a:pt x="179408" y="6949"/>
                  </a:lnTo>
                  <a:lnTo>
                    <a:pt x="136321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88237" y="888088"/>
              <a:ext cx="273050" cy="273050"/>
            </a:xfrm>
            <a:custGeom>
              <a:avLst/>
              <a:gdLst/>
              <a:ahLst/>
              <a:cxnLst/>
              <a:rect l="l" t="t" r="r" b="b"/>
              <a:pathLst>
                <a:path w="273050" h="273050">
                  <a:moveTo>
                    <a:pt x="272643" y="136319"/>
                  </a:moveTo>
                  <a:lnTo>
                    <a:pt x="265693" y="93231"/>
                  </a:lnTo>
                  <a:lnTo>
                    <a:pt x="246340" y="55810"/>
                  </a:lnTo>
                  <a:lnTo>
                    <a:pt x="216830" y="26301"/>
                  </a:lnTo>
                  <a:lnTo>
                    <a:pt x="179408" y="6949"/>
                  </a:lnTo>
                  <a:lnTo>
                    <a:pt x="136321" y="0"/>
                  </a:lnTo>
                  <a:lnTo>
                    <a:pt x="93234" y="6949"/>
                  </a:lnTo>
                  <a:lnTo>
                    <a:pt x="55813" y="26301"/>
                  </a:lnTo>
                  <a:lnTo>
                    <a:pt x="26303" y="55810"/>
                  </a:lnTo>
                  <a:lnTo>
                    <a:pt x="6950" y="93231"/>
                  </a:lnTo>
                  <a:lnTo>
                    <a:pt x="0" y="136319"/>
                  </a:lnTo>
                  <a:lnTo>
                    <a:pt x="6950" y="179407"/>
                  </a:lnTo>
                  <a:lnTo>
                    <a:pt x="26303" y="216828"/>
                  </a:lnTo>
                  <a:lnTo>
                    <a:pt x="55813" y="246337"/>
                  </a:lnTo>
                  <a:lnTo>
                    <a:pt x="93234" y="265688"/>
                  </a:lnTo>
                  <a:lnTo>
                    <a:pt x="136321" y="272638"/>
                  </a:lnTo>
                  <a:lnTo>
                    <a:pt x="179408" y="265688"/>
                  </a:lnTo>
                  <a:lnTo>
                    <a:pt x="216830" y="246337"/>
                  </a:lnTo>
                  <a:lnTo>
                    <a:pt x="246340" y="216828"/>
                  </a:lnTo>
                  <a:lnTo>
                    <a:pt x="265693" y="179407"/>
                  </a:lnTo>
                  <a:lnTo>
                    <a:pt x="272643" y="136319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257363" y="920507"/>
            <a:ext cx="1346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5" dirty="0">
                <a:latin typeface="Georgia"/>
                <a:cs typeface="Georgia"/>
              </a:rPr>
              <a:t>G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907959" y="887792"/>
            <a:ext cx="273685" cy="273685"/>
            <a:chOff x="1907959" y="887792"/>
            <a:chExt cx="273685" cy="273685"/>
          </a:xfrm>
        </p:grpSpPr>
        <p:sp>
          <p:nvSpPr>
            <p:cNvPr id="15" name="object 15"/>
            <p:cNvSpPr/>
            <p:nvPr/>
          </p:nvSpPr>
          <p:spPr>
            <a:xfrm>
              <a:off x="1913039" y="892872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131533" y="0"/>
                  </a:moveTo>
                  <a:lnTo>
                    <a:pt x="80335" y="10336"/>
                  </a:lnTo>
                  <a:lnTo>
                    <a:pt x="38525" y="38525"/>
                  </a:lnTo>
                  <a:lnTo>
                    <a:pt x="10336" y="80335"/>
                  </a:lnTo>
                  <a:lnTo>
                    <a:pt x="0" y="131535"/>
                  </a:lnTo>
                  <a:lnTo>
                    <a:pt x="10336" y="182734"/>
                  </a:lnTo>
                  <a:lnTo>
                    <a:pt x="38525" y="224544"/>
                  </a:lnTo>
                  <a:lnTo>
                    <a:pt x="80335" y="252732"/>
                  </a:lnTo>
                  <a:lnTo>
                    <a:pt x="131533" y="263069"/>
                  </a:lnTo>
                  <a:lnTo>
                    <a:pt x="182732" y="252732"/>
                  </a:lnTo>
                  <a:lnTo>
                    <a:pt x="224542" y="224544"/>
                  </a:lnTo>
                  <a:lnTo>
                    <a:pt x="252731" y="182734"/>
                  </a:lnTo>
                  <a:lnTo>
                    <a:pt x="263067" y="131535"/>
                  </a:lnTo>
                  <a:lnTo>
                    <a:pt x="252731" y="80335"/>
                  </a:lnTo>
                  <a:lnTo>
                    <a:pt x="224542" y="38525"/>
                  </a:lnTo>
                  <a:lnTo>
                    <a:pt x="182732" y="10336"/>
                  </a:lnTo>
                  <a:lnTo>
                    <a:pt x="131533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13039" y="892872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263067" y="131535"/>
                  </a:moveTo>
                  <a:lnTo>
                    <a:pt x="252731" y="80335"/>
                  </a:lnTo>
                  <a:lnTo>
                    <a:pt x="224542" y="38525"/>
                  </a:lnTo>
                  <a:lnTo>
                    <a:pt x="182732" y="10336"/>
                  </a:lnTo>
                  <a:lnTo>
                    <a:pt x="131533" y="0"/>
                  </a:lnTo>
                  <a:lnTo>
                    <a:pt x="80335" y="10336"/>
                  </a:lnTo>
                  <a:lnTo>
                    <a:pt x="38525" y="38525"/>
                  </a:lnTo>
                  <a:lnTo>
                    <a:pt x="10336" y="80335"/>
                  </a:lnTo>
                  <a:lnTo>
                    <a:pt x="0" y="131535"/>
                  </a:lnTo>
                  <a:lnTo>
                    <a:pt x="10336" y="182734"/>
                  </a:lnTo>
                  <a:lnTo>
                    <a:pt x="38525" y="224544"/>
                  </a:lnTo>
                  <a:lnTo>
                    <a:pt x="80335" y="252732"/>
                  </a:lnTo>
                  <a:lnTo>
                    <a:pt x="131533" y="263069"/>
                  </a:lnTo>
                  <a:lnTo>
                    <a:pt x="182732" y="252732"/>
                  </a:lnTo>
                  <a:lnTo>
                    <a:pt x="224542" y="224544"/>
                  </a:lnTo>
                  <a:lnTo>
                    <a:pt x="252731" y="182734"/>
                  </a:lnTo>
                  <a:lnTo>
                    <a:pt x="263067" y="131535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985365" y="920507"/>
            <a:ext cx="11048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5" dirty="0">
                <a:latin typeface="Georgia"/>
                <a:cs typeface="Georgia"/>
              </a:rPr>
              <a:t>S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187945" y="1517801"/>
            <a:ext cx="273685" cy="273685"/>
            <a:chOff x="1187945" y="1517801"/>
            <a:chExt cx="273685" cy="273685"/>
          </a:xfrm>
        </p:grpSpPr>
        <p:sp>
          <p:nvSpPr>
            <p:cNvPr id="19" name="object 19"/>
            <p:cNvSpPr/>
            <p:nvPr/>
          </p:nvSpPr>
          <p:spPr>
            <a:xfrm>
              <a:off x="1193025" y="1522881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131533" y="0"/>
                  </a:moveTo>
                  <a:lnTo>
                    <a:pt x="80335" y="10336"/>
                  </a:lnTo>
                  <a:lnTo>
                    <a:pt x="38525" y="38524"/>
                  </a:lnTo>
                  <a:lnTo>
                    <a:pt x="10336" y="80334"/>
                  </a:lnTo>
                  <a:lnTo>
                    <a:pt x="0" y="131533"/>
                  </a:lnTo>
                  <a:lnTo>
                    <a:pt x="10336" y="182733"/>
                  </a:lnTo>
                  <a:lnTo>
                    <a:pt x="38525" y="224542"/>
                  </a:lnTo>
                  <a:lnTo>
                    <a:pt x="80335" y="252731"/>
                  </a:lnTo>
                  <a:lnTo>
                    <a:pt x="131533" y="263067"/>
                  </a:lnTo>
                  <a:lnTo>
                    <a:pt x="182732" y="252731"/>
                  </a:lnTo>
                  <a:lnTo>
                    <a:pt x="224542" y="224542"/>
                  </a:lnTo>
                  <a:lnTo>
                    <a:pt x="252731" y="182733"/>
                  </a:lnTo>
                  <a:lnTo>
                    <a:pt x="263067" y="131533"/>
                  </a:lnTo>
                  <a:lnTo>
                    <a:pt x="252731" y="80334"/>
                  </a:lnTo>
                  <a:lnTo>
                    <a:pt x="224542" y="38524"/>
                  </a:lnTo>
                  <a:lnTo>
                    <a:pt x="182732" y="10336"/>
                  </a:lnTo>
                  <a:lnTo>
                    <a:pt x="131533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93025" y="1522881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263067" y="131533"/>
                  </a:moveTo>
                  <a:lnTo>
                    <a:pt x="252731" y="80334"/>
                  </a:lnTo>
                  <a:lnTo>
                    <a:pt x="224542" y="38524"/>
                  </a:lnTo>
                  <a:lnTo>
                    <a:pt x="182732" y="10336"/>
                  </a:lnTo>
                  <a:lnTo>
                    <a:pt x="131533" y="0"/>
                  </a:lnTo>
                  <a:lnTo>
                    <a:pt x="80335" y="10336"/>
                  </a:lnTo>
                  <a:lnTo>
                    <a:pt x="38525" y="38524"/>
                  </a:lnTo>
                  <a:lnTo>
                    <a:pt x="10336" y="80334"/>
                  </a:lnTo>
                  <a:lnTo>
                    <a:pt x="0" y="131533"/>
                  </a:lnTo>
                  <a:lnTo>
                    <a:pt x="10336" y="182733"/>
                  </a:lnTo>
                  <a:lnTo>
                    <a:pt x="38525" y="224542"/>
                  </a:lnTo>
                  <a:lnTo>
                    <a:pt x="80335" y="252731"/>
                  </a:lnTo>
                  <a:lnTo>
                    <a:pt x="131533" y="263067"/>
                  </a:lnTo>
                  <a:lnTo>
                    <a:pt x="182732" y="252731"/>
                  </a:lnTo>
                  <a:lnTo>
                    <a:pt x="224542" y="224542"/>
                  </a:lnTo>
                  <a:lnTo>
                    <a:pt x="252731" y="182733"/>
                  </a:lnTo>
                  <a:lnTo>
                    <a:pt x="263067" y="131533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264691" y="1550503"/>
            <a:ext cx="12001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20" dirty="0">
                <a:latin typeface="Georgia"/>
                <a:cs typeface="Georgia"/>
              </a:rPr>
              <a:t>L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036603" y="583150"/>
            <a:ext cx="957580" cy="934719"/>
            <a:chOff x="1036603" y="583150"/>
            <a:chExt cx="957580" cy="934719"/>
          </a:xfrm>
        </p:grpSpPr>
        <p:sp>
          <p:nvSpPr>
            <p:cNvPr id="23" name="object 23"/>
            <p:cNvSpPr/>
            <p:nvPr/>
          </p:nvSpPr>
          <p:spPr>
            <a:xfrm>
              <a:off x="1045603" y="605967"/>
              <a:ext cx="190500" cy="285750"/>
            </a:xfrm>
            <a:custGeom>
              <a:avLst/>
              <a:gdLst/>
              <a:ahLst/>
              <a:cxnLst/>
              <a:rect l="l" t="t" r="r" b="b"/>
              <a:pathLst>
                <a:path w="190500" h="285750">
                  <a:moveTo>
                    <a:pt x="0" y="0"/>
                  </a:moveTo>
                  <a:lnTo>
                    <a:pt x="190271" y="285422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3730" y="825049"/>
              <a:ext cx="107757" cy="82879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413243" y="592150"/>
              <a:ext cx="200025" cy="299720"/>
            </a:xfrm>
            <a:custGeom>
              <a:avLst/>
              <a:gdLst/>
              <a:ahLst/>
              <a:cxnLst/>
              <a:rect l="l" t="t" r="r" b="b"/>
              <a:pathLst>
                <a:path w="200025" h="299719">
                  <a:moveTo>
                    <a:pt x="199491" y="0"/>
                  </a:moveTo>
                  <a:lnTo>
                    <a:pt x="0" y="299239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7629" y="825050"/>
              <a:ext cx="107757" cy="82877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756397" y="592150"/>
              <a:ext cx="202565" cy="303530"/>
            </a:xfrm>
            <a:custGeom>
              <a:avLst/>
              <a:gdLst/>
              <a:ahLst/>
              <a:cxnLst/>
              <a:rect l="l" t="t" r="r" b="b"/>
              <a:pathLst>
                <a:path w="202564" h="303530">
                  <a:moveTo>
                    <a:pt x="0" y="0"/>
                  </a:moveTo>
                  <a:lnTo>
                    <a:pt x="202158" y="303232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86398" y="829042"/>
              <a:ext cx="107757" cy="82879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324559" y="1165787"/>
              <a:ext cx="0" cy="334645"/>
            </a:xfrm>
            <a:custGeom>
              <a:avLst/>
              <a:gdLst/>
              <a:ahLst/>
              <a:cxnLst/>
              <a:rect l="l" t="t" r="r" b="b"/>
              <a:pathLst>
                <a:path h="334644">
                  <a:moveTo>
                    <a:pt x="0" y="0"/>
                  </a:moveTo>
                  <a:lnTo>
                    <a:pt x="0" y="334031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70819" y="1466975"/>
              <a:ext cx="107950" cy="41910"/>
            </a:xfrm>
            <a:custGeom>
              <a:avLst/>
              <a:gdLst/>
              <a:ahLst/>
              <a:cxnLst/>
              <a:rect l="l" t="t" r="r" b="b"/>
              <a:pathLst>
                <a:path w="107950" h="41909">
                  <a:moveTo>
                    <a:pt x="107479" y="0"/>
                  </a:moveTo>
                  <a:lnTo>
                    <a:pt x="86361" y="7349"/>
                  </a:lnTo>
                  <a:lnTo>
                    <a:pt x="70869" y="17352"/>
                  </a:lnTo>
                  <a:lnTo>
                    <a:pt x="60247" y="29140"/>
                  </a:lnTo>
                  <a:lnTo>
                    <a:pt x="53739" y="41844"/>
                  </a:lnTo>
                  <a:lnTo>
                    <a:pt x="47232" y="29140"/>
                  </a:lnTo>
                  <a:lnTo>
                    <a:pt x="36610" y="17352"/>
                  </a:lnTo>
                  <a:lnTo>
                    <a:pt x="21118" y="7349"/>
                  </a:lnTo>
                  <a:lnTo>
                    <a:pt x="0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1" name="object 3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44583" y="369201"/>
            <a:ext cx="63233" cy="63233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3264395" y="239938"/>
            <a:ext cx="2268855" cy="193611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434"/>
              </a:spcBef>
            </a:pPr>
            <a:r>
              <a:rPr sz="1100" dirty="0">
                <a:latin typeface="LM Roman 10"/>
                <a:cs typeface="LM Roman 10"/>
              </a:rPr>
              <a:t>But,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wait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minute!</a:t>
            </a:r>
            <a:endParaRPr sz="1100">
              <a:latin typeface="LM Roman 10"/>
              <a:cs typeface="LM Roman 10"/>
            </a:endParaRPr>
          </a:p>
          <a:p>
            <a:pPr marL="12700" marR="5080" algn="just">
              <a:lnSpc>
                <a:spcPct val="102600"/>
              </a:lnSpc>
              <a:spcBef>
                <a:spcPts val="300"/>
              </a:spcBef>
            </a:pPr>
            <a:r>
              <a:rPr sz="1100" dirty="0">
                <a:latin typeface="LM Roman 10"/>
                <a:cs typeface="LM Roman 10"/>
              </a:rPr>
              <a:t>The</a:t>
            </a:r>
            <a:r>
              <a:rPr sz="1100" spc="-7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instructor</a:t>
            </a:r>
            <a:r>
              <a:rPr sz="1100" spc="-6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may</a:t>
            </a:r>
            <a:r>
              <a:rPr sz="1100" spc="-6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also</a:t>
            </a:r>
            <a:r>
              <a:rPr sz="1100" spc="-65" dirty="0">
                <a:latin typeface="LM Roman 10"/>
                <a:cs typeface="LM Roman 10"/>
              </a:rPr>
              <a:t> </a:t>
            </a:r>
            <a:r>
              <a:rPr sz="1100" spc="-20" dirty="0">
                <a:latin typeface="LM Roman 10"/>
                <a:cs typeface="LM Roman 10"/>
              </a:rPr>
              <a:t>want</a:t>
            </a:r>
            <a:r>
              <a:rPr sz="1100" spc="-6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to</a:t>
            </a:r>
            <a:r>
              <a:rPr sz="1100" spc="-70" dirty="0">
                <a:latin typeface="LM Roman 10"/>
                <a:cs typeface="LM Roman 10"/>
              </a:rPr>
              <a:t> </a:t>
            </a:r>
            <a:r>
              <a:rPr sz="1100" spc="-20" dirty="0">
                <a:latin typeface="LM Roman 10"/>
                <a:cs typeface="LM Roman 10"/>
              </a:rPr>
              <a:t>look </a:t>
            </a:r>
            <a:r>
              <a:rPr sz="1100" dirty="0">
                <a:latin typeface="LM Roman 10"/>
                <a:cs typeface="LM Roman 10"/>
              </a:rPr>
              <a:t>at</a:t>
            </a:r>
            <a:r>
              <a:rPr sz="1100" spc="7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the</a:t>
            </a:r>
            <a:r>
              <a:rPr sz="1100" spc="7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SAT</a:t>
            </a:r>
            <a:r>
              <a:rPr sz="1100" spc="8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score</a:t>
            </a:r>
            <a:r>
              <a:rPr sz="1100" spc="7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in</a:t>
            </a:r>
            <a:r>
              <a:rPr sz="1100" spc="7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addition</a:t>
            </a:r>
            <a:r>
              <a:rPr sz="1100" spc="8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to</a:t>
            </a:r>
            <a:r>
              <a:rPr sz="1100" spc="75" dirty="0">
                <a:latin typeface="LM Roman 10"/>
                <a:cs typeface="LM Roman 10"/>
              </a:rPr>
              <a:t> </a:t>
            </a:r>
            <a:r>
              <a:rPr sz="1100" spc="-25" dirty="0">
                <a:latin typeface="LM Roman 10"/>
                <a:cs typeface="LM Roman 10"/>
              </a:rPr>
              <a:t>the </a:t>
            </a:r>
            <a:r>
              <a:rPr sz="1100" spc="-10" dirty="0">
                <a:latin typeface="LM Roman 10"/>
                <a:cs typeface="LM Roman 10"/>
              </a:rPr>
              <a:t>grade</a:t>
            </a:r>
            <a:endParaRPr sz="1100">
              <a:latin typeface="LM Roman 10"/>
              <a:cs typeface="LM Roman 10"/>
            </a:endParaRPr>
          </a:p>
          <a:p>
            <a:pPr marL="12700" marR="5080" algn="just">
              <a:lnSpc>
                <a:spcPct val="102600"/>
              </a:lnSpc>
              <a:spcBef>
                <a:spcPts val="300"/>
              </a:spcBef>
            </a:pPr>
            <a:r>
              <a:rPr sz="1100" dirty="0">
                <a:latin typeface="LM Roman 10"/>
                <a:cs typeface="LM Roman 10"/>
              </a:rPr>
              <a:t>Well,</a:t>
            </a:r>
            <a:r>
              <a:rPr sz="1100" spc="49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we</a:t>
            </a:r>
            <a:r>
              <a:rPr sz="1100" spc="38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“assumed”</a:t>
            </a:r>
            <a:r>
              <a:rPr sz="1100" spc="39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that</a:t>
            </a:r>
            <a:r>
              <a:rPr sz="1100" spc="39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the</a:t>
            </a:r>
            <a:r>
              <a:rPr sz="1100" spc="385" dirty="0">
                <a:latin typeface="LM Roman 10"/>
                <a:cs typeface="LM Roman 10"/>
              </a:rPr>
              <a:t> </a:t>
            </a:r>
            <a:r>
              <a:rPr sz="1100" spc="-25" dirty="0">
                <a:latin typeface="LM Roman 10"/>
                <a:cs typeface="LM Roman 10"/>
              </a:rPr>
              <a:t>in- </a:t>
            </a:r>
            <a:r>
              <a:rPr sz="1100" dirty="0">
                <a:latin typeface="LM Roman 10"/>
                <a:cs typeface="LM Roman 10"/>
              </a:rPr>
              <a:t>structor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only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relies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on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the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grade.</a:t>
            </a:r>
            <a:endParaRPr sz="1100">
              <a:latin typeface="LM Roman 10"/>
              <a:cs typeface="LM Roman 10"/>
            </a:endParaRPr>
          </a:p>
          <a:p>
            <a:pPr marL="12700" marR="5080" algn="just">
              <a:lnSpc>
                <a:spcPct val="102600"/>
              </a:lnSpc>
              <a:spcBef>
                <a:spcPts val="300"/>
              </a:spcBef>
            </a:pPr>
            <a:r>
              <a:rPr sz="1100" dirty="0">
                <a:latin typeface="LM Roman 10"/>
                <a:cs typeface="LM Roman 10"/>
              </a:rPr>
              <a:t>That</a:t>
            </a:r>
            <a:r>
              <a:rPr sz="1100" spc="27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was</a:t>
            </a:r>
            <a:r>
              <a:rPr sz="1100" spc="27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our</a:t>
            </a:r>
            <a:r>
              <a:rPr sz="1100" spc="27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“belief”</a:t>
            </a:r>
            <a:r>
              <a:rPr sz="1100" spc="27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of</a:t>
            </a:r>
            <a:r>
              <a:rPr sz="1100" spc="27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how</a:t>
            </a:r>
            <a:r>
              <a:rPr sz="1100" spc="270" dirty="0">
                <a:latin typeface="LM Roman 10"/>
                <a:cs typeface="LM Roman 10"/>
              </a:rPr>
              <a:t> </a:t>
            </a:r>
            <a:r>
              <a:rPr sz="1100" spc="-25" dirty="0">
                <a:latin typeface="LM Roman 10"/>
                <a:cs typeface="LM Roman 10"/>
              </a:rPr>
              <a:t>the </a:t>
            </a:r>
            <a:r>
              <a:rPr sz="1100" dirty="0">
                <a:latin typeface="LM Roman 10"/>
                <a:cs typeface="LM Roman 10"/>
              </a:rPr>
              <a:t>world</a:t>
            </a:r>
            <a:r>
              <a:rPr sz="1100" spc="-7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works</a:t>
            </a:r>
            <a:endParaRPr sz="1100">
              <a:latin typeface="LM Roman 10"/>
              <a:cs typeface="LM Roman 10"/>
            </a:endParaRPr>
          </a:p>
          <a:p>
            <a:pPr marL="12700" marR="5080" algn="just">
              <a:lnSpc>
                <a:spcPct val="102600"/>
              </a:lnSpc>
              <a:spcBef>
                <a:spcPts val="295"/>
              </a:spcBef>
            </a:pPr>
            <a:r>
              <a:rPr sz="1100" dirty="0">
                <a:latin typeface="LM Roman 10"/>
                <a:cs typeface="LM Roman 10"/>
              </a:rPr>
              <a:t>And</a:t>
            </a:r>
            <a:r>
              <a:rPr sz="1100" spc="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hence</a:t>
            </a:r>
            <a:r>
              <a:rPr sz="1100" spc="4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we</a:t>
            </a:r>
            <a:r>
              <a:rPr sz="1100" spc="4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drew</a:t>
            </a:r>
            <a:r>
              <a:rPr sz="1100" spc="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the</a:t>
            </a:r>
            <a:r>
              <a:rPr sz="1100" spc="4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network</a:t>
            </a:r>
            <a:r>
              <a:rPr sz="1100" spc="40" dirty="0">
                <a:latin typeface="LM Roman 10"/>
                <a:cs typeface="LM Roman 10"/>
              </a:rPr>
              <a:t> </a:t>
            </a:r>
            <a:r>
              <a:rPr sz="1100" spc="-25" dirty="0">
                <a:latin typeface="LM Roman 10"/>
                <a:cs typeface="LM Roman 10"/>
              </a:rPr>
              <a:t>ac- </a:t>
            </a:r>
            <a:r>
              <a:rPr sz="1100" spc="-10" dirty="0">
                <a:latin typeface="LM Roman 10"/>
                <a:cs typeface="LM Roman 10"/>
              </a:rPr>
              <a:t>cordingly</a:t>
            </a:r>
            <a:endParaRPr sz="1100">
              <a:latin typeface="LM Roman 10"/>
              <a:cs typeface="LM Roman 10"/>
            </a:endParaRPr>
          </a:p>
        </p:txBody>
      </p:sp>
      <p:pic>
        <p:nvPicPr>
          <p:cNvPr id="33" name="object 3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144583" y="579234"/>
            <a:ext cx="63233" cy="63233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144583" y="1133411"/>
            <a:ext cx="63233" cy="63233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144583" y="1515529"/>
            <a:ext cx="63233" cy="63233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144583" y="1897633"/>
            <a:ext cx="63233" cy="63233"/>
          </a:xfrm>
          <a:prstGeom prst="rect">
            <a:avLst/>
          </a:prstGeom>
        </p:spPr>
      </p:pic>
      <p:grpSp>
        <p:nvGrpSpPr>
          <p:cNvPr id="37" name="object 37"/>
          <p:cNvGrpSpPr/>
          <p:nvPr/>
        </p:nvGrpSpPr>
        <p:grpSpPr>
          <a:xfrm>
            <a:off x="0" y="3121507"/>
            <a:ext cx="5760085" cy="118745"/>
            <a:chOff x="0" y="3121507"/>
            <a:chExt cx="5760085" cy="118745"/>
          </a:xfrm>
        </p:grpSpPr>
        <p:sp>
          <p:nvSpPr>
            <p:cNvPr id="38" name="object 38"/>
            <p:cNvSpPr/>
            <p:nvPr/>
          </p:nvSpPr>
          <p:spPr>
            <a:xfrm>
              <a:off x="0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880004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10" dirty="0"/>
              <a:t>48</a:t>
            </a:fld>
            <a:r>
              <a:rPr spc="-10" dirty="0"/>
              <a:t>/86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Mitesh</a:t>
            </a:r>
            <a:r>
              <a:rPr spc="-10" dirty="0"/>
              <a:t> </a:t>
            </a:r>
            <a:r>
              <a:rPr dirty="0"/>
              <a:t>M.</a:t>
            </a:r>
            <a:r>
              <a:rPr spc="-10" dirty="0"/>
              <a:t> Khapra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CS7015</a:t>
            </a:r>
            <a:r>
              <a:rPr spc="-10" dirty="0"/>
              <a:t> </a:t>
            </a:r>
            <a:r>
              <a:rPr dirty="0"/>
              <a:t>(Deep</a:t>
            </a:r>
            <a:r>
              <a:rPr spc="-5" dirty="0"/>
              <a:t> </a:t>
            </a:r>
            <a:r>
              <a:rPr dirty="0"/>
              <a:t>Learning)</a:t>
            </a:r>
            <a:r>
              <a:rPr spc="-5" dirty="0"/>
              <a:t> </a:t>
            </a:r>
            <a:r>
              <a:rPr dirty="0"/>
              <a:t>:</a:t>
            </a:r>
            <a:r>
              <a:rPr spc="75" dirty="0"/>
              <a:t> </a:t>
            </a:r>
            <a:r>
              <a:rPr dirty="0"/>
              <a:t>Lecture</a:t>
            </a:r>
            <a:r>
              <a:rPr spc="-5" dirty="0"/>
              <a:t> </a:t>
            </a:r>
            <a:r>
              <a:rPr spc="-2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96734" y="887361"/>
            <a:ext cx="291465" cy="291465"/>
            <a:chOff x="996734" y="887361"/>
            <a:chExt cx="291465" cy="291465"/>
          </a:xfrm>
        </p:grpSpPr>
        <p:sp>
          <p:nvSpPr>
            <p:cNvPr id="3" name="object 3"/>
            <p:cNvSpPr/>
            <p:nvPr/>
          </p:nvSpPr>
          <p:spPr>
            <a:xfrm>
              <a:off x="1001814" y="892441"/>
              <a:ext cx="281305" cy="281305"/>
            </a:xfrm>
            <a:custGeom>
              <a:avLst/>
              <a:gdLst/>
              <a:ahLst/>
              <a:cxnLst/>
              <a:rect l="l" t="t" r="r" b="b"/>
              <a:pathLst>
                <a:path w="281305" h="281305">
                  <a:moveTo>
                    <a:pt x="140601" y="0"/>
                  </a:moveTo>
                  <a:lnTo>
                    <a:pt x="96162" y="7167"/>
                  </a:lnTo>
                  <a:lnTo>
                    <a:pt x="57566" y="27125"/>
                  </a:lnTo>
                  <a:lnTo>
                    <a:pt x="27129" y="57560"/>
                  </a:lnTo>
                  <a:lnTo>
                    <a:pt x="7168" y="96157"/>
                  </a:lnTo>
                  <a:lnTo>
                    <a:pt x="0" y="140601"/>
                  </a:lnTo>
                  <a:lnTo>
                    <a:pt x="7168" y="185041"/>
                  </a:lnTo>
                  <a:lnTo>
                    <a:pt x="27129" y="223637"/>
                  </a:lnTo>
                  <a:lnTo>
                    <a:pt x="57566" y="254074"/>
                  </a:lnTo>
                  <a:lnTo>
                    <a:pt x="96162" y="274035"/>
                  </a:lnTo>
                  <a:lnTo>
                    <a:pt x="140601" y="281203"/>
                  </a:lnTo>
                  <a:lnTo>
                    <a:pt x="185045" y="274035"/>
                  </a:lnTo>
                  <a:lnTo>
                    <a:pt x="223642" y="254074"/>
                  </a:lnTo>
                  <a:lnTo>
                    <a:pt x="254077" y="223637"/>
                  </a:lnTo>
                  <a:lnTo>
                    <a:pt x="274036" y="185041"/>
                  </a:lnTo>
                  <a:lnTo>
                    <a:pt x="281203" y="140601"/>
                  </a:lnTo>
                  <a:lnTo>
                    <a:pt x="274036" y="96157"/>
                  </a:lnTo>
                  <a:lnTo>
                    <a:pt x="254077" y="57560"/>
                  </a:lnTo>
                  <a:lnTo>
                    <a:pt x="223642" y="27125"/>
                  </a:lnTo>
                  <a:lnTo>
                    <a:pt x="185045" y="7167"/>
                  </a:lnTo>
                  <a:lnTo>
                    <a:pt x="140601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01814" y="892441"/>
              <a:ext cx="281305" cy="281305"/>
            </a:xfrm>
            <a:custGeom>
              <a:avLst/>
              <a:gdLst/>
              <a:ahLst/>
              <a:cxnLst/>
              <a:rect l="l" t="t" r="r" b="b"/>
              <a:pathLst>
                <a:path w="281305" h="281305">
                  <a:moveTo>
                    <a:pt x="281203" y="140601"/>
                  </a:moveTo>
                  <a:lnTo>
                    <a:pt x="274036" y="96157"/>
                  </a:lnTo>
                  <a:lnTo>
                    <a:pt x="254077" y="57560"/>
                  </a:lnTo>
                  <a:lnTo>
                    <a:pt x="223642" y="27125"/>
                  </a:lnTo>
                  <a:lnTo>
                    <a:pt x="185045" y="7167"/>
                  </a:lnTo>
                  <a:lnTo>
                    <a:pt x="140601" y="0"/>
                  </a:lnTo>
                  <a:lnTo>
                    <a:pt x="96162" y="7167"/>
                  </a:lnTo>
                  <a:lnTo>
                    <a:pt x="57566" y="27125"/>
                  </a:lnTo>
                  <a:lnTo>
                    <a:pt x="27129" y="57560"/>
                  </a:lnTo>
                  <a:lnTo>
                    <a:pt x="7168" y="96157"/>
                  </a:lnTo>
                  <a:lnTo>
                    <a:pt x="0" y="140601"/>
                  </a:lnTo>
                  <a:lnTo>
                    <a:pt x="7168" y="185041"/>
                  </a:lnTo>
                  <a:lnTo>
                    <a:pt x="27129" y="223637"/>
                  </a:lnTo>
                  <a:lnTo>
                    <a:pt x="57566" y="254074"/>
                  </a:lnTo>
                  <a:lnTo>
                    <a:pt x="96162" y="274035"/>
                  </a:lnTo>
                  <a:lnTo>
                    <a:pt x="140601" y="281203"/>
                  </a:lnTo>
                  <a:lnTo>
                    <a:pt x="185045" y="274035"/>
                  </a:lnTo>
                  <a:lnTo>
                    <a:pt x="223642" y="254074"/>
                  </a:lnTo>
                  <a:lnTo>
                    <a:pt x="254077" y="223637"/>
                  </a:lnTo>
                  <a:lnTo>
                    <a:pt x="274036" y="185041"/>
                  </a:lnTo>
                  <a:lnTo>
                    <a:pt x="281203" y="140601"/>
                  </a:lnTo>
                  <a:close/>
                </a:path>
              </a:pathLst>
            </a:custGeom>
            <a:ln w="10122">
              <a:solidFill>
                <a:srgbClr val="4C4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070419" y="929156"/>
            <a:ext cx="1403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20" dirty="0">
                <a:latin typeface="Georgia"/>
                <a:cs typeface="Georgia"/>
              </a:rPr>
              <a:t>D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733308" y="903922"/>
            <a:ext cx="258445" cy="258445"/>
            <a:chOff x="1733308" y="903922"/>
            <a:chExt cx="258445" cy="25844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38388" y="909002"/>
              <a:ext cx="248069" cy="24806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738388" y="909002"/>
              <a:ext cx="248285" cy="248285"/>
            </a:xfrm>
            <a:custGeom>
              <a:avLst/>
              <a:gdLst/>
              <a:ahLst/>
              <a:cxnLst/>
              <a:rect l="l" t="t" r="r" b="b"/>
              <a:pathLst>
                <a:path w="248285" h="248284">
                  <a:moveTo>
                    <a:pt x="248069" y="124040"/>
                  </a:moveTo>
                  <a:lnTo>
                    <a:pt x="238323" y="75759"/>
                  </a:lnTo>
                  <a:lnTo>
                    <a:pt x="211743" y="36331"/>
                  </a:lnTo>
                  <a:lnTo>
                    <a:pt x="172320" y="9748"/>
                  </a:lnTo>
                  <a:lnTo>
                    <a:pt x="124040" y="0"/>
                  </a:lnTo>
                  <a:lnTo>
                    <a:pt x="75759" y="9748"/>
                  </a:lnTo>
                  <a:lnTo>
                    <a:pt x="36331" y="36331"/>
                  </a:lnTo>
                  <a:lnTo>
                    <a:pt x="9748" y="75759"/>
                  </a:lnTo>
                  <a:lnTo>
                    <a:pt x="0" y="124040"/>
                  </a:lnTo>
                  <a:lnTo>
                    <a:pt x="9748" y="172320"/>
                  </a:lnTo>
                  <a:lnTo>
                    <a:pt x="36331" y="211743"/>
                  </a:lnTo>
                  <a:lnTo>
                    <a:pt x="75759" y="238323"/>
                  </a:lnTo>
                  <a:lnTo>
                    <a:pt x="124040" y="248069"/>
                  </a:lnTo>
                  <a:lnTo>
                    <a:pt x="172320" y="238323"/>
                  </a:lnTo>
                  <a:lnTo>
                    <a:pt x="211743" y="211743"/>
                  </a:lnTo>
                  <a:lnTo>
                    <a:pt x="238323" y="172320"/>
                  </a:lnTo>
                  <a:lnTo>
                    <a:pt x="248069" y="124040"/>
                  </a:lnTo>
                  <a:close/>
                </a:path>
              </a:pathLst>
            </a:custGeom>
            <a:ln w="10122">
              <a:solidFill>
                <a:srgbClr val="4C4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813801" y="929156"/>
            <a:ext cx="863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Georgia"/>
                <a:cs typeface="Georgia"/>
              </a:rPr>
              <a:t>I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41007" y="1431648"/>
            <a:ext cx="283210" cy="283210"/>
            <a:chOff x="641007" y="1431648"/>
            <a:chExt cx="283210" cy="283210"/>
          </a:xfrm>
        </p:grpSpPr>
        <p:sp>
          <p:nvSpPr>
            <p:cNvPr id="11" name="object 11"/>
            <p:cNvSpPr/>
            <p:nvPr/>
          </p:nvSpPr>
          <p:spPr>
            <a:xfrm>
              <a:off x="646087" y="1436728"/>
              <a:ext cx="273050" cy="273050"/>
            </a:xfrm>
            <a:custGeom>
              <a:avLst/>
              <a:gdLst/>
              <a:ahLst/>
              <a:cxnLst/>
              <a:rect l="l" t="t" r="r" b="b"/>
              <a:pathLst>
                <a:path w="273050" h="273050">
                  <a:moveTo>
                    <a:pt x="136321" y="0"/>
                  </a:moveTo>
                  <a:lnTo>
                    <a:pt x="93234" y="6949"/>
                  </a:lnTo>
                  <a:lnTo>
                    <a:pt x="55813" y="26301"/>
                  </a:lnTo>
                  <a:lnTo>
                    <a:pt x="26303" y="55810"/>
                  </a:lnTo>
                  <a:lnTo>
                    <a:pt x="6950" y="93231"/>
                  </a:lnTo>
                  <a:lnTo>
                    <a:pt x="0" y="136319"/>
                  </a:lnTo>
                  <a:lnTo>
                    <a:pt x="6950" y="179407"/>
                  </a:lnTo>
                  <a:lnTo>
                    <a:pt x="26303" y="216828"/>
                  </a:lnTo>
                  <a:lnTo>
                    <a:pt x="55813" y="246337"/>
                  </a:lnTo>
                  <a:lnTo>
                    <a:pt x="93234" y="265688"/>
                  </a:lnTo>
                  <a:lnTo>
                    <a:pt x="136321" y="272638"/>
                  </a:lnTo>
                  <a:lnTo>
                    <a:pt x="179408" y="265688"/>
                  </a:lnTo>
                  <a:lnTo>
                    <a:pt x="216830" y="246337"/>
                  </a:lnTo>
                  <a:lnTo>
                    <a:pt x="246340" y="216828"/>
                  </a:lnTo>
                  <a:lnTo>
                    <a:pt x="265693" y="179407"/>
                  </a:lnTo>
                  <a:lnTo>
                    <a:pt x="272643" y="136319"/>
                  </a:lnTo>
                  <a:lnTo>
                    <a:pt x="265693" y="93231"/>
                  </a:lnTo>
                  <a:lnTo>
                    <a:pt x="246340" y="55810"/>
                  </a:lnTo>
                  <a:lnTo>
                    <a:pt x="216830" y="26301"/>
                  </a:lnTo>
                  <a:lnTo>
                    <a:pt x="179408" y="6949"/>
                  </a:lnTo>
                  <a:lnTo>
                    <a:pt x="136321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46087" y="1436728"/>
              <a:ext cx="273050" cy="273050"/>
            </a:xfrm>
            <a:custGeom>
              <a:avLst/>
              <a:gdLst/>
              <a:ahLst/>
              <a:cxnLst/>
              <a:rect l="l" t="t" r="r" b="b"/>
              <a:pathLst>
                <a:path w="273050" h="273050">
                  <a:moveTo>
                    <a:pt x="272643" y="136319"/>
                  </a:moveTo>
                  <a:lnTo>
                    <a:pt x="265693" y="93231"/>
                  </a:lnTo>
                  <a:lnTo>
                    <a:pt x="246340" y="55810"/>
                  </a:lnTo>
                  <a:lnTo>
                    <a:pt x="216830" y="26301"/>
                  </a:lnTo>
                  <a:lnTo>
                    <a:pt x="179408" y="6949"/>
                  </a:lnTo>
                  <a:lnTo>
                    <a:pt x="136321" y="0"/>
                  </a:lnTo>
                  <a:lnTo>
                    <a:pt x="93234" y="6949"/>
                  </a:lnTo>
                  <a:lnTo>
                    <a:pt x="55813" y="26301"/>
                  </a:lnTo>
                  <a:lnTo>
                    <a:pt x="26303" y="55810"/>
                  </a:lnTo>
                  <a:lnTo>
                    <a:pt x="6950" y="93231"/>
                  </a:lnTo>
                  <a:lnTo>
                    <a:pt x="0" y="136319"/>
                  </a:lnTo>
                  <a:lnTo>
                    <a:pt x="6950" y="179407"/>
                  </a:lnTo>
                  <a:lnTo>
                    <a:pt x="26303" y="216828"/>
                  </a:lnTo>
                  <a:lnTo>
                    <a:pt x="55813" y="246337"/>
                  </a:lnTo>
                  <a:lnTo>
                    <a:pt x="93234" y="265688"/>
                  </a:lnTo>
                  <a:lnTo>
                    <a:pt x="136321" y="272638"/>
                  </a:lnTo>
                  <a:lnTo>
                    <a:pt x="179408" y="265688"/>
                  </a:lnTo>
                  <a:lnTo>
                    <a:pt x="216830" y="246337"/>
                  </a:lnTo>
                  <a:lnTo>
                    <a:pt x="246340" y="216828"/>
                  </a:lnTo>
                  <a:lnTo>
                    <a:pt x="265693" y="179407"/>
                  </a:lnTo>
                  <a:lnTo>
                    <a:pt x="272643" y="136319"/>
                  </a:lnTo>
                  <a:close/>
                </a:path>
              </a:pathLst>
            </a:custGeom>
            <a:ln w="10122">
              <a:solidFill>
                <a:srgbClr val="4C4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15225" y="1469147"/>
            <a:ext cx="1244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10" dirty="0">
                <a:latin typeface="Georgia"/>
                <a:cs typeface="Georgia"/>
              </a:rPr>
              <a:t>C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361020" y="1431648"/>
            <a:ext cx="283210" cy="283210"/>
            <a:chOff x="1361020" y="1431648"/>
            <a:chExt cx="283210" cy="283210"/>
          </a:xfrm>
        </p:grpSpPr>
        <p:sp>
          <p:nvSpPr>
            <p:cNvPr id="15" name="object 15"/>
            <p:cNvSpPr/>
            <p:nvPr/>
          </p:nvSpPr>
          <p:spPr>
            <a:xfrm>
              <a:off x="1366100" y="1436728"/>
              <a:ext cx="273050" cy="273050"/>
            </a:xfrm>
            <a:custGeom>
              <a:avLst/>
              <a:gdLst/>
              <a:ahLst/>
              <a:cxnLst/>
              <a:rect l="l" t="t" r="r" b="b"/>
              <a:pathLst>
                <a:path w="273050" h="273050">
                  <a:moveTo>
                    <a:pt x="136321" y="0"/>
                  </a:moveTo>
                  <a:lnTo>
                    <a:pt x="93234" y="6949"/>
                  </a:lnTo>
                  <a:lnTo>
                    <a:pt x="55813" y="26301"/>
                  </a:lnTo>
                  <a:lnTo>
                    <a:pt x="26303" y="55810"/>
                  </a:lnTo>
                  <a:lnTo>
                    <a:pt x="6950" y="93231"/>
                  </a:lnTo>
                  <a:lnTo>
                    <a:pt x="0" y="136319"/>
                  </a:lnTo>
                  <a:lnTo>
                    <a:pt x="6950" y="179407"/>
                  </a:lnTo>
                  <a:lnTo>
                    <a:pt x="26303" y="216828"/>
                  </a:lnTo>
                  <a:lnTo>
                    <a:pt x="55813" y="246337"/>
                  </a:lnTo>
                  <a:lnTo>
                    <a:pt x="93234" y="265688"/>
                  </a:lnTo>
                  <a:lnTo>
                    <a:pt x="136321" y="272638"/>
                  </a:lnTo>
                  <a:lnTo>
                    <a:pt x="179408" y="265688"/>
                  </a:lnTo>
                  <a:lnTo>
                    <a:pt x="216830" y="246337"/>
                  </a:lnTo>
                  <a:lnTo>
                    <a:pt x="246340" y="216828"/>
                  </a:lnTo>
                  <a:lnTo>
                    <a:pt x="265693" y="179407"/>
                  </a:lnTo>
                  <a:lnTo>
                    <a:pt x="272643" y="136319"/>
                  </a:lnTo>
                  <a:lnTo>
                    <a:pt x="265693" y="93231"/>
                  </a:lnTo>
                  <a:lnTo>
                    <a:pt x="246340" y="55810"/>
                  </a:lnTo>
                  <a:lnTo>
                    <a:pt x="216830" y="26301"/>
                  </a:lnTo>
                  <a:lnTo>
                    <a:pt x="179408" y="6949"/>
                  </a:lnTo>
                  <a:lnTo>
                    <a:pt x="136321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66100" y="1436728"/>
              <a:ext cx="273050" cy="273050"/>
            </a:xfrm>
            <a:custGeom>
              <a:avLst/>
              <a:gdLst/>
              <a:ahLst/>
              <a:cxnLst/>
              <a:rect l="l" t="t" r="r" b="b"/>
              <a:pathLst>
                <a:path w="273050" h="273050">
                  <a:moveTo>
                    <a:pt x="272643" y="136319"/>
                  </a:moveTo>
                  <a:lnTo>
                    <a:pt x="265693" y="93231"/>
                  </a:lnTo>
                  <a:lnTo>
                    <a:pt x="246340" y="55810"/>
                  </a:lnTo>
                  <a:lnTo>
                    <a:pt x="216830" y="26301"/>
                  </a:lnTo>
                  <a:lnTo>
                    <a:pt x="179408" y="6949"/>
                  </a:lnTo>
                  <a:lnTo>
                    <a:pt x="136321" y="0"/>
                  </a:lnTo>
                  <a:lnTo>
                    <a:pt x="93234" y="6949"/>
                  </a:lnTo>
                  <a:lnTo>
                    <a:pt x="55813" y="26301"/>
                  </a:lnTo>
                  <a:lnTo>
                    <a:pt x="26303" y="55810"/>
                  </a:lnTo>
                  <a:lnTo>
                    <a:pt x="6950" y="93231"/>
                  </a:lnTo>
                  <a:lnTo>
                    <a:pt x="0" y="136319"/>
                  </a:lnTo>
                  <a:lnTo>
                    <a:pt x="6950" y="179407"/>
                  </a:lnTo>
                  <a:lnTo>
                    <a:pt x="26303" y="216828"/>
                  </a:lnTo>
                  <a:lnTo>
                    <a:pt x="55813" y="246337"/>
                  </a:lnTo>
                  <a:lnTo>
                    <a:pt x="93234" y="265688"/>
                  </a:lnTo>
                  <a:lnTo>
                    <a:pt x="136321" y="272638"/>
                  </a:lnTo>
                  <a:lnTo>
                    <a:pt x="179408" y="265688"/>
                  </a:lnTo>
                  <a:lnTo>
                    <a:pt x="216830" y="246337"/>
                  </a:lnTo>
                  <a:lnTo>
                    <a:pt x="246340" y="216828"/>
                  </a:lnTo>
                  <a:lnTo>
                    <a:pt x="265693" y="179407"/>
                  </a:lnTo>
                  <a:lnTo>
                    <a:pt x="272643" y="136319"/>
                  </a:lnTo>
                  <a:close/>
                </a:path>
              </a:pathLst>
            </a:custGeom>
            <a:ln w="10122">
              <a:solidFill>
                <a:srgbClr val="4C4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435227" y="1469147"/>
            <a:ext cx="1346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5" dirty="0">
                <a:latin typeface="Georgia"/>
                <a:cs typeface="Georgia"/>
              </a:rPr>
              <a:t>G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085809" y="1436432"/>
            <a:ext cx="273685" cy="273685"/>
            <a:chOff x="2085809" y="1436432"/>
            <a:chExt cx="273685" cy="273685"/>
          </a:xfrm>
        </p:grpSpPr>
        <p:sp>
          <p:nvSpPr>
            <p:cNvPr id="19" name="object 19"/>
            <p:cNvSpPr/>
            <p:nvPr/>
          </p:nvSpPr>
          <p:spPr>
            <a:xfrm>
              <a:off x="2090889" y="1441512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131533" y="0"/>
                  </a:moveTo>
                  <a:lnTo>
                    <a:pt x="80335" y="10336"/>
                  </a:lnTo>
                  <a:lnTo>
                    <a:pt x="38525" y="38525"/>
                  </a:lnTo>
                  <a:lnTo>
                    <a:pt x="10336" y="80335"/>
                  </a:lnTo>
                  <a:lnTo>
                    <a:pt x="0" y="131535"/>
                  </a:lnTo>
                  <a:lnTo>
                    <a:pt x="10336" y="182734"/>
                  </a:lnTo>
                  <a:lnTo>
                    <a:pt x="38525" y="224544"/>
                  </a:lnTo>
                  <a:lnTo>
                    <a:pt x="80335" y="252732"/>
                  </a:lnTo>
                  <a:lnTo>
                    <a:pt x="131533" y="263069"/>
                  </a:lnTo>
                  <a:lnTo>
                    <a:pt x="182740" y="252732"/>
                  </a:lnTo>
                  <a:lnTo>
                    <a:pt x="224553" y="224544"/>
                  </a:lnTo>
                  <a:lnTo>
                    <a:pt x="252743" y="182734"/>
                  </a:lnTo>
                  <a:lnTo>
                    <a:pt x="263080" y="131535"/>
                  </a:lnTo>
                  <a:lnTo>
                    <a:pt x="252743" y="80335"/>
                  </a:lnTo>
                  <a:lnTo>
                    <a:pt x="224553" y="38525"/>
                  </a:lnTo>
                  <a:lnTo>
                    <a:pt x="182740" y="10336"/>
                  </a:lnTo>
                  <a:lnTo>
                    <a:pt x="131533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090889" y="1441512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263080" y="131535"/>
                  </a:moveTo>
                  <a:lnTo>
                    <a:pt x="252743" y="80335"/>
                  </a:lnTo>
                  <a:lnTo>
                    <a:pt x="224553" y="38525"/>
                  </a:lnTo>
                  <a:lnTo>
                    <a:pt x="182740" y="10336"/>
                  </a:lnTo>
                  <a:lnTo>
                    <a:pt x="131533" y="0"/>
                  </a:lnTo>
                  <a:lnTo>
                    <a:pt x="80335" y="10336"/>
                  </a:lnTo>
                  <a:lnTo>
                    <a:pt x="38525" y="38525"/>
                  </a:lnTo>
                  <a:lnTo>
                    <a:pt x="10336" y="80335"/>
                  </a:lnTo>
                  <a:lnTo>
                    <a:pt x="0" y="131535"/>
                  </a:lnTo>
                  <a:lnTo>
                    <a:pt x="10336" y="182734"/>
                  </a:lnTo>
                  <a:lnTo>
                    <a:pt x="38525" y="224544"/>
                  </a:lnTo>
                  <a:lnTo>
                    <a:pt x="80335" y="252732"/>
                  </a:lnTo>
                  <a:lnTo>
                    <a:pt x="131533" y="263069"/>
                  </a:lnTo>
                  <a:lnTo>
                    <a:pt x="182740" y="252732"/>
                  </a:lnTo>
                  <a:lnTo>
                    <a:pt x="224553" y="224544"/>
                  </a:lnTo>
                  <a:lnTo>
                    <a:pt x="252743" y="182734"/>
                  </a:lnTo>
                  <a:lnTo>
                    <a:pt x="263080" y="131535"/>
                  </a:lnTo>
                  <a:close/>
                </a:path>
              </a:pathLst>
            </a:custGeom>
            <a:ln w="10122">
              <a:solidFill>
                <a:srgbClr val="4C4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163216" y="1469147"/>
            <a:ext cx="11048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5" dirty="0">
                <a:latin typeface="Georgia"/>
                <a:cs typeface="Georgia"/>
              </a:rPr>
              <a:t>S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365808" y="1976440"/>
            <a:ext cx="273685" cy="273685"/>
            <a:chOff x="1365808" y="1976440"/>
            <a:chExt cx="273685" cy="273685"/>
          </a:xfrm>
        </p:grpSpPr>
        <p:sp>
          <p:nvSpPr>
            <p:cNvPr id="23" name="object 23"/>
            <p:cNvSpPr/>
            <p:nvPr/>
          </p:nvSpPr>
          <p:spPr>
            <a:xfrm>
              <a:off x="1370888" y="1981520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131533" y="0"/>
                  </a:moveTo>
                  <a:lnTo>
                    <a:pt x="80335" y="10336"/>
                  </a:lnTo>
                  <a:lnTo>
                    <a:pt x="38525" y="38524"/>
                  </a:lnTo>
                  <a:lnTo>
                    <a:pt x="10336" y="80334"/>
                  </a:lnTo>
                  <a:lnTo>
                    <a:pt x="0" y="131533"/>
                  </a:lnTo>
                  <a:lnTo>
                    <a:pt x="10336" y="182733"/>
                  </a:lnTo>
                  <a:lnTo>
                    <a:pt x="38525" y="224542"/>
                  </a:lnTo>
                  <a:lnTo>
                    <a:pt x="80335" y="252731"/>
                  </a:lnTo>
                  <a:lnTo>
                    <a:pt x="131533" y="263067"/>
                  </a:lnTo>
                  <a:lnTo>
                    <a:pt x="182732" y="252731"/>
                  </a:lnTo>
                  <a:lnTo>
                    <a:pt x="224542" y="224542"/>
                  </a:lnTo>
                  <a:lnTo>
                    <a:pt x="252731" y="182733"/>
                  </a:lnTo>
                  <a:lnTo>
                    <a:pt x="263067" y="131533"/>
                  </a:lnTo>
                  <a:lnTo>
                    <a:pt x="252731" y="80334"/>
                  </a:lnTo>
                  <a:lnTo>
                    <a:pt x="224542" y="38524"/>
                  </a:lnTo>
                  <a:lnTo>
                    <a:pt x="182732" y="10336"/>
                  </a:lnTo>
                  <a:lnTo>
                    <a:pt x="131533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370888" y="1981520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263067" y="131533"/>
                  </a:moveTo>
                  <a:lnTo>
                    <a:pt x="252731" y="80334"/>
                  </a:lnTo>
                  <a:lnTo>
                    <a:pt x="224542" y="38524"/>
                  </a:lnTo>
                  <a:lnTo>
                    <a:pt x="182732" y="10336"/>
                  </a:lnTo>
                  <a:lnTo>
                    <a:pt x="131533" y="0"/>
                  </a:lnTo>
                  <a:lnTo>
                    <a:pt x="80335" y="10336"/>
                  </a:lnTo>
                  <a:lnTo>
                    <a:pt x="38525" y="38524"/>
                  </a:lnTo>
                  <a:lnTo>
                    <a:pt x="10336" y="80334"/>
                  </a:lnTo>
                  <a:lnTo>
                    <a:pt x="0" y="131533"/>
                  </a:lnTo>
                  <a:lnTo>
                    <a:pt x="10336" y="182733"/>
                  </a:lnTo>
                  <a:lnTo>
                    <a:pt x="38525" y="224542"/>
                  </a:lnTo>
                  <a:lnTo>
                    <a:pt x="80335" y="252731"/>
                  </a:lnTo>
                  <a:lnTo>
                    <a:pt x="131533" y="263067"/>
                  </a:lnTo>
                  <a:lnTo>
                    <a:pt x="182732" y="252731"/>
                  </a:lnTo>
                  <a:lnTo>
                    <a:pt x="224542" y="224542"/>
                  </a:lnTo>
                  <a:lnTo>
                    <a:pt x="252731" y="182733"/>
                  </a:lnTo>
                  <a:lnTo>
                    <a:pt x="263067" y="131533"/>
                  </a:lnTo>
                  <a:close/>
                </a:path>
              </a:pathLst>
            </a:custGeom>
            <a:ln w="10122">
              <a:solidFill>
                <a:srgbClr val="4C4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442542" y="2009151"/>
            <a:ext cx="12001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20" dirty="0">
                <a:latin typeface="Georgia"/>
                <a:cs typeface="Georgia"/>
              </a:rPr>
              <a:t>L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886515" y="1131790"/>
            <a:ext cx="1285875" cy="921385"/>
            <a:chOff x="886515" y="1131790"/>
            <a:chExt cx="1285875" cy="921385"/>
          </a:xfrm>
        </p:grpSpPr>
        <p:sp>
          <p:nvSpPr>
            <p:cNvPr id="27" name="object 27"/>
            <p:cNvSpPr/>
            <p:nvPr/>
          </p:nvSpPr>
          <p:spPr>
            <a:xfrm>
              <a:off x="1223467" y="1154607"/>
              <a:ext cx="190500" cy="285750"/>
            </a:xfrm>
            <a:custGeom>
              <a:avLst/>
              <a:gdLst/>
              <a:ahLst/>
              <a:cxnLst/>
              <a:rect l="l" t="t" r="r" b="b"/>
              <a:pathLst>
                <a:path w="190500" h="285750">
                  <a:moveTo>
                    <a:pt x="0" y="0"/>
                  </a:moveTo>
                  <a:lnTo>
                    <a:pt x="190271" y="285422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1581" y="1373689"/>
              <a:ext cx="107757" cy="82879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591106" y="1140790"/>
              <a:ext cx="200025" cy="299720"/>
            </a:xfrm>
            <a:custGeom>
              <a:avLst/>
              <a:gdLst/>
              <a:ahLst/>
              <a:cxnLst/>
              <a:rect l="l" t="t" r="r" b="b"/>
              <a:pathLst>
                <a:path w="200025" h="299719">
                  <a:moveTo>
                    <a:pt x="199491" y="0"/>
                  </a:moveTo>
                  <a:lnTo>
                    <a:pt x="0" y="299239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5492" y="1373691"/>
              <a:ext cx="107757" cy="82877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34248" y="1140790"/>
              <a:ext cx="202565" cy="303530"/>
            </a:xfrm>
            <a:custGeom>
              <a:avLst/>
              <a:gdLst/>
              <a:ahLst/>
              <a:cxnLst/>
              <a:rect l="l" t="t" r="r" b="b"/>
              <a:pathLst>
                <a:path w="202564" h="303530">
                  <a:moveTo>
                    <a:pt x="0" y="0"/>
                  </a:moveTo>
                  <a:lnTo>
                    <a:pt x="202158" y="303232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64262" y="1377682"/>
              <a:ext cx="107757" cy="82879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626095" y="1655009"/>
              <a:ext cx="487680" cy="365760"/>
            </a:xfrm>
            <a:custGeom>
              <a:avLst/>
              <a:gdLst/>
              <a:ahLst/>
              <a:cxnLst/>
              <a:rect l="l" t="t" r="r" b="b"/>
              <a:pathLst>
                <a:path w="487680" h="365760">
                  <a:moveTo>
                    <a:pt x="487057" y="0"/>
                  </a:moveTo>
                  <a:lnTo>
                    <a:pt x="0" y="365286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09894" y="1948595"/>
              <a:ext cx="83721" cy="103983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895515" y="1657880"/>
              <a:ext cx="483234" cy="362585"/>
            </a:xfrm>
            <a:custGeom>
              <a:avLst/>
              <a:gdLst/>
              <a:ahLst/>
              <a:cxnLst/>
              <a:rect l="l" t="t" r="r" b="b"/>
              <a:pathLst>
                <a:path w="483234" h="362585">
                  <a:moveTo>
                    <a:pt x="0" y="0"/>
                  </a:moveTo>
                  <a:lnTo>
                    <a:pt x="483158" y="362364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10835" y="1948202"/>
              <a:ext cx="84120" cy="104483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1502422" y="1714427"/>
              <a:ext cx="0" cy="244475"/>
            </a:xfrm>
            <a:custGeom>
              <a:avLst/>
              <a:gdLst/>
              <a:ahLst/>
              <a:cxnLst/>
              <a:rect l="l" t="t" r="r" b="b"/>
              <a:pathLst>
                <a:path h="244475">
                  <a:moveTo>
                    <a:pt x="0" y="0"/>
                  </a:moveTo>
                  <a:lnTo>
                    <a:pt x="0" y="24403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448682" y="1925614"/>
              <a:ext cx="107950" cy="41910"/>
            </a:xfrm>
            <a:custGeom>
              <a:avLst/>
              <a:gdLst/>
              <a:ahLst/>
              <a:cxnLst/>
              <a:rect l="l" t="t" r="r" b="b"/>
              <a:pathLst>
                <a:path w="107950" h="41910">
                  <a:moveTo>
                    <a:pt x="107479" y="0"/>
                  </a:moveTo>
                  <a:lnTo>
                    <a:pt x="86361" y="7349"/>
                  </a:lnTo>
                  <a:lnTo>
                    <a:pt x="70869" y="17352"/>
                  </a:lnTo>
                  <a:lnTo>
                    <a:pt x="60247" y="29140"/>
                  </a:lnTo>
                  <a:lnTo>
                    <a:pt x="53739" y="41844"/>
                  </a:lnTo>
                  <a:lnTo>
                    <a:pt x="47232" y="29140"/>
                  </a:lnTo>
                  <a:lnTo>
                    <a:pt x="36610" y="17352"/>
                  </a:lnTo>
                  <a:lnTo>
                    <a:pt x="21118" y="7349"/>
                  </a:lnTo>
                  <a:lnTo>
                    <a:pt x="0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9" name="object 3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144583" y="369201"/>
            <a:ext cx="63233" cy="63233"/>
          </a:xfrm>
          <a:prstGeom prst="rect">
            <a:avLst/>
          </a:prstGeom>
        </p:spPr>
      </p:pic>
      <p:sp>
        <p:nvSpPr>
          <p:cNvPr id="40" name="object 40"/>
          <p:cNvSpPr txBox="1"/>
          <p:nvPr/>
        </p:nvSpPr>
        <p:spPr>
          <a:xfrm>
            <a:off x="3264395" y="283716"/>
            <a:ext cx="226885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LM Roman 10"/>
                <a:cs typeface="LM Roman 10"/>
              </a:rPr>
              <a:t>Of</a:t>
            </a:r>
            <a:r>
              <a:rPr sz="1100" spc="7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course</a:t>
            </a:r>
            <a:r>
              <a:rPr sz="1100" spc="7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we</a:t>
            </a:r>
            <a:r>
              <a:rPr sz="1100" spc="7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are</a:t>
            </a:r>
            <a:r>
              <a:rPr sz="1100" spc="7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free</a:t>
            </a:r>
            <a:r>
              <a:rPr sz="1100" spc="7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to</a:t>
            </a:r>
            <a:r>
              <a:rPr sz="1100" spc="7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change</a:t>
            </a:r>
            <a:r>
              <a:rPr sz="1100" spc="70" dirty="0">
                <a:latin typeface="LM Roman 10"/>
                <a:cs typeface="LM Roman 10"/>
              </a:rPr>
              <a:t> </a:t>
            </a:r>
            <a:r>
              <a:rPr sz="1100" spc="-25" dirty="0">
                <a:latin typeface="LM Roman 10"/>
                <a:cs typeface="LM Roman 10"/>
              </a:rPr>
              <a:t>our </a:t>
            </a:r>
            <a:r>
              <a:rPr sz="1100" spc="-10" dirty="0">
                <a:latin typeface="LM Roman 10"/>
                <a:cs typeface="LM Roman 10"/>
              </a:rPr>
              <a:t>assumptions</a:t>
            </a:r>
            <a:endParaRPr sz="1100">
              <a:latin typeface="LM Roman 10"/>
              <a:cs typeface="LM Roman 10"/>
            </a:endParaRPr>
          </a:p>
        </p:txBody>
      </p:sp>
      <p:pic>
        <p:nvPicPr>
          <p:cNvPr id="41" name="object 4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144583" y="842759"/>
            <a:ext cx="63233" cy="63233"/>
          </a:xfrm>
          <a:prstGeom prst="rect">
            <a:avLst/>
          </a:prstGeom>
        </p:spPr>
      </p:pic>
      <p:sp>
        <p:nvSpPr>
          <p:cNvPr id="42" name="object 42"/>
          <p:cNvSpPr txBox="1"/>
          <p:nvPr/>
        </p:nvSpPr>
        <p:spPr>
          <a:xfrm>
            <a:off x="3264395" y="757274"/>
            <a:ext cx="2268855" cy="14725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LM Roman 10"/>
                <a:cs typeface="LM Roman 10"/>
              </a:rPr>
              <a:t>We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may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want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to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assume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that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the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spc="-25" dirty="0">
                <a:latin typeface="LM Roman 10"/>
                <a:cs typeface="LM Roman 10"/>
              </a:rPr>
              <a:t>in- </a:t>
            </a:r>
            <a:r>
              <a:rPr sz="1100" dirty="0">
                <a:latin typeface="LM Roman 10"/>
                <a:cs typeface="LM Roman 10"/>
              </a:rPr>
              <a:t>structor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also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looks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at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the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spc="-20" dirty="0">
                <a:latin typeface="LM Roman 10"/>
                <a:cs typeface="LM Roman 10"/>
              </a:rPr>
              <a:t>SAT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score</a:t>
            </a:r>
            <a:endParaRPr sz="1100">
              <a:latin typeface="LM Roman 10"/>
              <a:cs typeface="LM Roman 10"/>
            </a:endParaRPr>
          </a:p>
          <a:p>
            <a:pPr marL="12700" marR="5080" algn="just">
              <a:lnSpc>
                <a:spcPct val="102600"/>
              </a:lnSpc>
              <a:spcBef>
                <a:spcPts val="300"/>
              </a:spcBef>
            </a:pPr>
            <a:r>
              <a:rPr sz="1100" dirty="0">
                <a:latin typeface="LM Roman 10"/>
                <a:cs typeface="LM Roman 10"/>
              </a:rPr>
              <a:t>But</a:t>
            </a:r>
            <a:r>
              <a:rPr sz="1100" spc="18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if</a:t>
            </a:r>
            <a:r>
              <a:rPr sz="1100" spc="18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that</a:t>
            </a:r>
            <a:r>
              <a:rPr sz="1100" spc="18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is</a:t>
            </a:r>
            <a:r>
              <a:rPr sz="1100" spc="18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the</a:t>
            </a:r>
            <a:r>
              <a:rPr sz="1100" spc="18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case</a:t>
            </a:r>
            <a:r>
              <a:rPr sz="1100" spc="18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we</a:t>
            </a:r>
            <a:r>
              <a:rPr sz="1100" spc="18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have</a:t>
            </a:r>
            <a:r>
              <a:rPr sz="1100" spc="185" dirty="0">
                <a:latin typeface="LM Roman 10"/>
                <a:cs typeface="LM Roman 10"/>
              </a:rPr>
              <a:t> </a:t>
            </a:r>
            <a:r>
              <a:rPr sz="1100" spc="-25" dirty="0">
                <a:latin typeface="LM Roman 10"/>
                <a:cs typeface="LM Roman 10"/>
              </a:rPr>
              <a:t>to </a:t>
            </a:r>
            <a:r>
              <a:rPr sz="1100" spc="-10" dirty="0">
                <a:latin typeface="LM Roman 10"/>
                <a:cs typeface="LM Roman 10"/>
              </a:rPr>
              <a:t>change</a:t>
            </a:r>
            <a:r>
              <a:rPr sz="1100" spc="-6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the</a:t>
            </a:r>
            <a:r>
              <a:rPr sz="1100" spc="-6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network</a:t>
            </a:r>
            <a:r>
              <a:rPr sz="1100" spc="-5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to</a:t>
            </a:r>
            <a:r>
              <a:rPr sz="1100" spc="-6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reflect</a:t>
            </a:r>
            <a:r>
              <a:rPr sz="1100" spc="-5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this</a:t>
            </a:r>
            <a:r>
              <a:rPr sz="1100" spc="-60" dirty="0">
                <a:latin typeface="LM Roman 10"/>
                <a:cs typeface="LM Roman 10"/>
              </a:rPr>
              <a:t> </a:t>
            </a:r>
            <a:r>
              <a:rPr sz="1100" spc="-25" dirty="0">
                <a:latin typeface="LM Roman 10"/>
                <a:cs typeface="LM Roman 10"/>
              </a:rPr>
              <a:t>de- </a:t>
            </a:r>
            <a:r>
              <a:rPr sz="1100" spc="-10" dirty="0">
                <a:latin typeface="LM Roman 10"/>
                <a:cs typeface="LM Roman 10"/>
              </a:rPr>
              <a:t>pendence</a:t>
            </a:r>
            <a:endParaRPr sz="1100">
              <a:latin typeface="LM Roman 10"/>
              <a:cs typeface="LM Roman 10"/>
            </a:endParaRPr>
          </a:p>
          <a:p>
            <a:pPr marL="12700" marR="5080" algn="just">
              <a:lnSpc>
                <a:spcPct val="102600"/>
              </a:lnSpc>
              <a:spcBef>
                <a:spcPts val="300"/>
              </a:spcBef>
            </a:pPr>
            <a:r>
              <a:rPr sz="1100" dirty="0">
                <a:latin typeface="LM Roman 10"/>
                <a:cs typeface="LM Roman 10"/>
              </a:rPr>
              <a:t>Why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just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spc="-20" dirty="0">
                <a:latin typeface="LM Roman 10"/>
                <a:cs typeface="LM Roman 10"/>
              </a:rPr>
              <a:t>SAT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score?</a:t>
            </a:r>
            <a:r>
              <a:rPr sz="1100" spc="9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The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instructor </a:t>
            </a:r>
            <a:r>
              <a:rPr sz="1100" spc="-40" dirty="0">
                <a:latin typeface="LM Roman 10"/>
                <a:cs typeface="LM Roman 10"/>
              </a:rPr>
              <a:t>may</a:t>
            </a:r>
            <a:r>
              <a:rPr sz="1100" spc="-55" dirty="0">
                <a:latin typeface="LM Roman 10"/>
                <a:cs typeface="LM Roman 10"/>
              </a:rPr>
              <a:t> </a:t>
            </a:r>
            <a:r>
              <a:rPr sz="1100" spc="-25" dirty="0">
                <a:latin typeface="LM Roman 10"/>
                <a:cs typeface="LM Roman 10"/>
              </a:rPr>
              <a:t>even</a:t>
            </a:r>
            <a:r>
              <a:rPr sz="1100" spc="-6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consult</a:t>
            </a:r>
            <a:r>
              <a:rPr sz="1100" spc="-70" dirty="0">
                <a:latin typeface="LM Roman 10"/>
                <a:cs typeface="LM Roman 10"/>
              </a:rPr>
              <a:t> </a:t>
            </a:r>
            <a:r>
              <a:rPr sz="1100" spc="-20" dirty="0">
                <a:latin typeface="LM Roman 10"/>
                <a:cs typeface="LM Roman 10"/>
              </a:rPr>
              <a:t>one</a:t>
            </a:r>
            <a:r>
              <a:rPr sz="1100" spc="-60" dirty="0">
                <a:latin typeface="LM Roman 10"/>
                <a:cs typeface="LM Roman 10"/>
              </a:rPr>
              <a:t> </a:t>
            </a:r>
            <a:r>
              <a:rPr sz="1100" spc="-45" dirty="0">
                <a:latin typeface="LM Roman 10"/>
                <a:cs typeface="LM Roman 10"/>
              </a:rPr>
              <a:t>of </a:t>
            </a:r>
            <a:r>
              <a:rPr sz="1100" spc="-20" dirty="0">
                <a:latin typeface="LM Roman 10"/>
                <a:cs typeface="LM Roman 10"/>
              </a:rPr>
              <a:t>his</a:t>
            </a:r>
            <a:r>
              <a:rPr sz="1100" spc="-5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colleagues </a:t>
            </a:r>
            <a:r>
              <a:rPr sz="1100" dirty="0">
                <a:latin typeface="LM Roman 10"/>
                <a:cs typeface="LM Roman 10"/>
              </a:rPr>
              <a:t>and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seek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his/her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opinion</a:t>
            </a:r>
            <a:endParaRPr sz="1100">
              <a:latin typeface="LM Roman 10"/>
              <a:cs typeface="LM Roman 10"/>
            </a:endParaRPr>
          </a:p>
        </p:txBody>
      </p:sp>
      <p:pic>
        <p:nvPicPr>
          <p:cNvPr id="43" name="object 4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144583" y="1224864"/>
            <a:ext cx="63233" cy="63233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144583" y="1779041"/>
            <a:ext cx="63233" cy="63233"/>
          </a:xfrm>
          <a:prstGeom prst="rect">
            <a:avLst/>
          </a:prstGeom>
        </p:spPr>
      </p:pic>
      <p:grpSp>
        <p:nvGrpSpPr>
          <p:cNvPr id="45" name="object 45"/>
          <p:cNvGrpSpPr/>
          <p:nvPr/>
        </p:nvGrpSpPr>
        <p:grpSpPr>
          <a:xfrm>
            <a:off x="0" y="3121507"/>
            <a:ext cx="5760085" cy="118745"/>
            <a:chOff x="0" y="3121507"/>
            <a:chExt cx="5760085" cy="118745"/>
          </a:xfrm>
        </p:grpSpPr>
        <p:sp>
          <p:nvSpPr>
            <p:cNvPr id="46" name="object 46"/>
            <p:cNvSpPr/>
            <p:nvPr/>
          </p:nvSpPr>
          <p:spPr>
            <a:xfrm>
              <a:off x="0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880004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10" dirty="0"/>
              <a:t>49</a:t>
            </a:fld>
            <a:r>
              <a:rPr spc="-10" dirty="0"/>
              <a:t>/86</a:t>
            </a:r>
          </a:p>
        </p:txBody>
      </p:sp>
      <p:sp>
        <p:nvSpPr>
          <p:cNvPr id="49" name="object 4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Mitesh</a:t>
            </a:r>
            <a:r>
              <a:rPr spc="-10" dirty="0"/>
              <a:t> </a:t>
            </a:r>
            <a:r>
              <a:rPr dirty="0"/>
              <a:t>M.</a:t>
            </a:r>
            <a:r>
              <a:rPr spc="-10" dirty="0"/>
              <a:t> Khapra</a:t>
            </a:r>
          </a:p>
        </p:txBody>
      </p:sp>
      <p:sp>
        <p:nvSpPr>
          <p:cNvPr id="50" name="object 5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CS7015</a:t>
            </a:r>
            <a:r>
              <a:rPr spc="-10" dirty="0"/>
              <a:t> </a:t>
            </a:r>
            <a:r>
              <a:rPr dirty="0"/>
              <a:t>(Deep</a:t>
            </a:r>
            <a:r>
              <a:rPr spc="-5" dirty="0"/>
              <a:t> </a:t>
            </a:r>
            <a:r>
              <a:rPr dirty="0"/>
              <a:t>Learning)</a:t>
            </a:r>
            <a:r>
              <a:rPr spc="-5" dirty="0"/>
              <a:t> </a:t>
            </a:r>
            <a:r>
              <a:rPr dirty="0"/>
              <a:t>:</a:t>
            </a:r>
            <a:r>
              <a:rPr spc="75" dirty="0"/>
              <a:t> </a:t>
            </a:r>
            <a:r>
              <a:rPr dirty="0"/>
              <a:t>Lecture</a:t>
            </a:r>
            <a:r>
              <a:rPr spc="-5" dirty="0"/>
              <a:t> </a:t>
            </a:r>
            <a:r>
              <a:rPr spc="-2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539" y="1173398"/>
            <a:ext cx="1080135" cy="810260"/>
          </a:xfrm>
          <a:prstGeom prst="rect">
            <a:avLst/>
          </a:prstGeom>
          <a:ln w="506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4925">
              <a:lnSpc>
                <a:spcPts val="965"/>
              </a:lnSpc>
            </a:pPr>
            <a:r>
              <a:rPr sz="1000" spc="-50" dirty="0">
                <a:latin typeface="LM Roman 10"/>
                <a:cs typeface="LM Roman 10"/>
              </a:rPr>
              <a:t>Ω</a:t>
            </a:r>
            <a:endParaRPr sz="1000">
              <a:latin typeface="LM Roman 10"/>
              <a:cs typeface="LM Roman 1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8803" y="1410746"/>
            <a:ext cx="129511" cy="31572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78842" y="1410746"/>
            <a:ext cx="129511" cy="315723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008822" y="1194742"/>
            <a:ext cx="129539" cy="666750"/>
            <a:chOff x="1008822" y="1194742"/>
            <a:chExt cx="129539" cy="66675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8822" y="1545747"/>
              <a:ext cx="129512" cy="31573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8822" y="1194742"/>
              <a:ext cx="129512" cy="31571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133701" y="706163"/>
            <a:ext cx="3098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latin typeface="LM Roman 6"/>
                <a:cs typeface="LM Roman 6"/>
              </a:rPr>
              <a:t>Grades</a:t>
            </a:r>
            <a:endParaRPr sz="600">
              <a:latin typeface="LM Roman 6"/>
              <a:cs typeface="LM Roman 6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53564" y="903389"/>
            <a:ext cx="270510" cy="540385"/>
          </a:xfrm>
          <a:prstGeom prst="rect">
            <a:avLst/>
          </a:prstGeom>
          <a:ln w="5060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7790" marR="92075" indent="1905" algn="just">
              <a:lnSpc>
                <a:spcPct val="147600"/>
              </a:lnSpc>
              <a:spcBef>
                <a:spcPts val="325"/>
              </a:spcBef>
            </a:pPr>
            <a:r>
              <a:rPr sz="600" i="1" spc="100" dirty="0">
                <a:latin typeface="Georgia"/>
                <a:cs typeface="Georgia"/>
              </a:rPr>
              <a:t>A </a:t>
            </a:r>
            <a:r>
              <a:rPr sz="600" i="1" spc="110" dirty="0">
                <a:latin typeface="Georgia"/>
                <a:cs typeface="Georgia"/>
              </a:rPr>
              <a:t>B </a:t>
            </a:r>
            <a:r>
              <a:rPr sz="600" i="1" spc="85" dirty="0">
                <a:latin typeface="Georgia"/>
                <a:cs typeface="Georgia"/>
              </a:rPr>
              <a:t>C</a:t>
            </a:r>
            <a:endParaRPr sz="600">
              <a:latin typeface="Georgia"/>
              <a:cs typeface="Georgi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611012" y="1130008"/>
            <a:ext cx="542925" cy="532130"/>
            <a:chOff x="1611012" y="1130008"/>
            <a:chExt cx="542925" cy="532130"/>
          </a:xfrm>
        </p:grpSpPr>
        <p:sp>
          <p:nvSpPr>
            <p:cNvPr id="11" name="object 11"/>
            <p:cNvSpPr/>
            <p:nvPr/>
          </p:nvSpPr>
          <p:spPr>
            <a:xfrm>
              <a:off x="1613552" y="1139576"/>
              <a:ext cx="535940" cy="520065"/>
            </a:xfrm>
            <a:custGeom>
              <a:avLst/>
              <a:gdLst/>
              <a:ahLst/>
              <a:cxnLst/>
              <a:rect l="l" t="t" r="r" b="b"/>
              <a:pathLst>
                <a:path w="535939" h="520064">
                  <a:moveTo>
                    <a:pt x="0" y="519828"/>
                  </a:moveTo>
                  <a:lnTo>
                    <a:pt x="12790" y="476028"/>
                  </a:lnTo>
                  <a:lnTo>
                    <a:pt x="27927" y="431396"/>
                  </a:lnTo>
                  <a:lnTo>
                    <a:pt x="45298" y="386433"/>
                  </a:lnTo>
                  <a:lnTo>
                    <a:pt x="64792" y="341640"/>
                  </a:lnTo>
                  <a:lnTo>
                    <a:pt x="86295" y="297520"/>
                  </a:lnTo>
                  <a:lnTo>
                    <a:pt x="109697" y="254572"/>
                  </a:lnTo>
                  <a:lnTo>
                    <a:pt x="134884" y="213300"/>
                  </a:lnTo>
                  <a:lnTo>
                    <a:pt x="161746" y="174205"/>
                  </a:lnTo>
                  <a:lnTo>
                    <a:pt x="190168" y="137788"/>
                  </a:lnTo>
                  <a:lnTo>
                    <a:pt x="220040" y="104551"/>
                  </a:lnTo>
                  <a:lnTo>
                    <a:pt x="251250" y="74996"/>
                  </a:lnTo>
                  <a:lnTo>
                    <a:pt x="283684" y="49624"/>
                  </a:lnTo>
                  <a:lnTo>
                    <a:pt x="317231" y="28937"/>
                  </a:lnTo>
                  <a:lnTo>
                    <a:pt x="387216" y="3623"/>
                  </a:lnTo>
                  <a:lnTo>
                    <a:pt x="423428" y="0"/>
                  </a:lnTo>
                  <a:lnTo>
                    <a:pt x="460306" y="3067"/>
                  </a:lnTo>
                  <a:lnTo>
                    <a:pt x="497735" y="13328"/>
                  </a:lnTo>
                  <a:lnTo>
                    <a:pt x="535604" y="31283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13273" y="1132548"/>
              <a:ext cx="38100" cy="53340"/>
            </a:xfrm>
            <a:custGeom>
              <a:avLst/>
              <a:gdLst/>
              <a:ahLst/>
              <a:cxnLst/>
              <a:rect l="l" t="t" r="r" b="b"/>
              <a:pathLst>
                <a:path w="38100" h="53340">
                  <a:moveTo>
                    <a:pt x="30460" y="0"/>
                  </a:moveTo>
                  <a:lnTo>
                    <a:pt x="28491" y="12685"/>
                  </a:lnTo>
                  <a:lnTo>
                    <a:pt x="29566" y="23446"/>
                  </a:lnTo>
                  <a:lnTo>
                    <a:pt x="32997" y="32378"/>
                  </a:lnTo>
                  <a:lnTo>
                    <a:pt x="38094" y="39581"/>
                  </a:lnTo>
                  <a:lnTo>
                    <a:pt x="29308" y="38768"/>
                  </a:lnTo>
                  <a:lnTo>
                    <a:pt x="19857" y="40264"/>
                  </a:lnTo>
                  <a:lnTo>
                    <a:pt x="10001" y="44713"/>
                  </a:lnTo>
                  <a:lnTo>
                    <a:pt x="0" y="52762"/>
                  </a:lnTo>
                </a:path>
              </a:pathLst>
            </a:custGeom>
            <a:ln w="50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834667" y="1245735"/>
            <a:ext cx="977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80" dirty="0">
                <a:latin typeface="Georgia"/>
                <a:cs typeface="Georgia"/>
              </a:rPr>
              <a:t>G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41829" y="1589778"/>
            <a:ext cx="2940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latin typeface="LM Roman 6"/>
                <a:cs typeface="LM Roman 6"/>
              </a:rPr>
              <a:t>Height</a:t>
            </a:r>
            <a:endParaRPr sz="600">
              <a:latin typeface="LM Roman 6"/>
              <a:cs typeface="LM Roman 6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53564" y="1713405"/>
            <a:ext cx="270510" cy="405130"/>
          </a:xfrm>
          <a:prstGeom prst="rect">
            <a:avLst/>
          </a:prstGeom>
          <a:ln w="5060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algn="ctr">
              <a:lnSpc>
                <a:spcPts val="655"/>
              </a:lnSpc>
              <a:spcBef>
                <a:spcPts val="15"/>
              </a:spcBef>
            </a:pPr>
            <a:r>
              <a:rPr sz="600" spc="-10" dirty="0">
                <a:latin typeface="LM Roman 6"/>
                <a:cs typeface="LM Roman 6"/>
              </a:rPr>
              <a:t>120cm</a:t>
            </a:r>
            <a:endParaRPr sz="600">
              <a:latin typeface="LM Roman 6"/>
              <a:cs typeface="LM Roman 6"/>
            </a:endParaRPr>
          </a:p>
          <a:p>
            <a:pPr algn="ctr">
              <a:lnSpc>
                <a:spcPts val="495"/>
              </a:lnSpc>
            </a:pPr>
            <a:r>
              <a:rPr sz="600" spc="-50" dirty="0">
                <a:latin typeface="LM Roman 6"/>
                <a:cs typeface="LM Roman 6"/>
              </a:rPr>
              <a:t>.</a:t>
            </a:r>
            <a:endParaRPr sz="600">
              <a:latin typeface="LM Roman 6"/>
              <a:cs typeface="LM Roman 6"/>
            </a:endParaRPr>
          </a:p>
          <a:p>
            <a:pPr algn="ctr">
              <a:lnSpc>
                <a:spcPts val="400"/>
              </a:lnSpc>
            </a:pPr>
            <a:r>
              <a:rPr sz="600" spc="-50" dirty="0">
                <a:latin typeface="LM Roman 6"/>
                <a:cs typeface="LM Roman 6"/>
              </a:rPr>
              <a:t>.</a:t>
            </a:r>
            <a:endParaRPr sz="600">
              <a:latin typeface="LM Roman 6"/>
              <a:cs typeface="LM Roman 6"/>
            </a:endParaRPr>
          </a:p>
          <a:p>
            <a:pPr algn="ctr">
              <a:lnSpc>
                <a:spcPts val="560"/>
              </a:lnSpc>
            </a:pPr>
            <a:r>
              <a:rPr sz="600" spc="-50" dirty="0">
                <a:latin typeface="LM Roman 6"/>
                <a:cs typeface="LM Roman 6"/>
              </a:rPr>
              <a:t>.</a:t>
            </a:r>
            <a:endParaRPr sz="600">
              <a:latin typeface="LM Roman 6"/>
              <a:cs typeface="LM Roman 6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600" spc="-10" dirty="0">
                <a:latin typeface="LM Roman 6"/>
                <a:cs typeface="LM Roman 6"/>
              </a:rPr>
              <a:t>200cm</a:t>
            </a:r>
            <a:endParaRPr sz="600">
              <a:latin typeface="LM Roman 6"/>
              <a:cs typeface="LM Roman 6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611012" y="1656864"/>
            <a:ext cx="542925" cy="370205"/>
            <a:chOff x="1611012" y="1656864"/>
            <a:chExt cx="542925" cy="370205"/>
          </a:xfrm>
        </p:grpSpPr>
        <p:sp>
          <p:nvSpPr>
            <p:cNvPr id="17" name="object 17"/>
            <p:cNvSpPr/>
            <p:nvPr/>
          </p:nvSpPr>
          <p:spPr>
            <a:xfrm>
              <a:off x="1613552" y="1659404"/>
              <a:ext cx="535940" cy="360680"/>
            </a:xfrm>
            <a:custGeom>
              <a:avLst/>
              <a:gdLst/>
              <a:ahLst/>
              <a:cxnLst/>
              <a:rect l="l" t="t" r="r" b="b"/>
              <a:pathLst>
                <a:path w="535939" h="360680">
                  <a:moveTo>
                    <a:pt x="0" y="0"/>
                  </a:moveTo>
                  <a:lnTo>
                    <a:pt x="17536" y="42907"/>
                  </a:lnTo>
                  <a:lnTo>
                    <a:pt x="38544" y="85019"/>
                  </a:lnTo>
                  <a:lnTo>
                    <a:pt x="62734" y="125863"/>
                  </a:lnTo>
                  <a:lnTo>
                    <a:pt x="89818" y="164967"/>
                  </a:lnTo>
                  <a:lnTo>
                    <a:pt x="119508" y="201858"/>
                  </a:lnTo>
                  <a:lnTo>
                    <a:pt x="151516" y="236064"/>
                  </a:lnTo>
                  <a:lnTo>
                    <a:pt x="185553" y="267113"/>
                  </a:lnTo>
                  <a:lnTo>
                    <a:pt x="221330" y="294532"/>
                  </a:lnTo>
                  <a:lnTo>
                    <a:pt x="258560" y="317849"/>
                  </a:lnTo>
                  <a:lnTo>
                    <a:pt x="296953" y="336592"/>
                  </a:lnTo>
                  <a:lnTo>
                    <a:pt x="336222" y="350289"/>
                  </a:lnTo>
                  <a:lnTo>
                    <a:pt x="376078" y="358466"/>
                  </a:lnTo>
                  <a:lnTo>
                    <a:pt x="416233" y="360653"/>
                  </a:lnTo>
                  <a:lnTo>
                    <a:pt x="456398" y="356376"/>
                  </a:lnTo>
                  <a:lnTo>
                    <a:pt x="496284" y="345163"/>
                  </a:lnTo>
                  <a:lnTo>
                    <a:pt x="535604" y="326542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113273" y="1971495"/>
              <a:ext cx="38100" cy="53340"/>
            </a:xfrm>
            <a:custGeom>
              <a:avLst/>
              <a:gdLst/>
              <a:ahLst/>
              <a:cxnLst/>
              <a:rect l="l" t="t" r="r" b="b"/>
              <a:pathLst>
                <a:path w="38100" h="53339">
                  <a:moveTo>
                    <a:pt x="0" y="0"/>
                  </a:moveTo>
                  <a:lnTo>
                    <a:pt x="10001" y="8048"/>
                  </a:lnTo>
                  <a:lnTo>
                    <a:pt x="19857" y="12498"/>
                  </a:lnTo>
                  <a:lnTo>
                    <a:pt x="29308" y="13994"/>
                  </a:lnTo>
                  <a:lnTo>
                    <a:pt x="38094" y="13181"/>
                  </a:lnTo>
                  <a:lnTo>
                    <a:pt x="32997" y="20383"/>
                  </a:lnTo>
                  <a:lnTo>
                    <a:pt x="29566" y="29316"/>
                  </a:lnTo>
                  <a:lnTo>
                    <a:pt x="28491" y="40076"/>
                  </a:lnTo>
                  <a:lnTo>
                    <a:pt x="30460" y="52762"/>
                  </a:lnTo>
                </a:path>
              </a:pathLst>
            </a:custGeom>
            <a:ln w="50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830031" y="1785739"/>
            <a:ext cx="1016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55" dirty="0">
                <a:latin typeface="Georgia"/>
                <a:cs typeface="Georgia"/>
              </a:rPr>
              <a:t>H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33219" y="2237770"/>
            <a:ext cx="3111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latin typeface="LM Roman 6"/>
                <a:cs typeface="LM Roman 6"/>
              </a:rPr>
              <a:t>Weight</a:t>
            </a:r>
            <a:endParaRPr sz="600">
              <a:latin typeface="LM Roman 6"/>
              <a:cs typeface="LM Roman 6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53564" y="2388412"/>
            <a:ext cx="270510" cy="405130"/>
          </a:xfrm>
          <a:prstGeom prst="rect">
            <a:avLst/>
          </a:prstGeom>
          <a:ln w="506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545"/>
              </a:lnSpc>
            </a:pPr>
            <a:r>
              <a:rPr sz="600" spc="-10" dirty="0">
                <a:latin typeface="LM Roman 6"/>
                <a:cs typeface="LM Roman 6"/>
              </a:rPr>
              <a:t>120kg</a:t>
            </a:r>
            <a:endParaRPr sz="600">
              <a:latin typeface="LM Roman 6"/>
              <a:cs typeface="LM Roman 6"/>
            </a:endParaRPr>
          </a:p>
          <a:p>
            <a:pPr algn="ctr">
              <a:lnSpc>
                <a:spcPts val="409"/>
              </a:lnSpc>
            </a:pPr>
            <a:r>
              <a:rPr sz="600" spc="-50" dirty="0">
                <a:latin typeface="LM Roman 6"/>
                <a:cs typeface="LM Roman 6"/>
              </a:rPr>
              <a:t>.</a:t>
            </a:r>
            <a:endParaRPr sz="600">
              <a:latin typeface="LM Roman 6"/>
              <a:cs typeface="LM Roman 6"/>
            </a:endParaRPr>
          </a:p>
          <a:p>
            <a:pPr algn="ctr">
              <a:lnSpc>
                <a:spcPts val="400"/>
              </a:lnSpc>
            </a:pPr>
            <a:r>
              <a:rPr sz="600" spc="-50" dirty="0">
                <a:latin typeface="LM Roman 6"/>
                <a:cs typeface="LM Roman 6"/>
              </a:rPr>
              <a:t>.</a:t>
            </a:r>
            <a:endParaRPr sz="600">
              <a:latin typeface="LM Roman 6"/>
              <a:cs typeface="LM Roman 6"/>
            </a:endParaRPr>
          </a:p>
          <a:p>
            <a:pPr algn="ctr">
              <a:lnSpc>
                <a:spcPts val="560"/>
              </a:lnSpc>
            </a:pPr>
            <a:r>
              <a:rPr sz="600" spc="-50" dirty="0">
                <a:latin typeface="LM Roman 6"/>
                <a:cs typeface="LM Roman 6"/>
              </a:rPr>
              <a:t>.</a:t>
            </a:r>
            <a:endParaRPr sz="600">
              <a:latin typeface="LM Roman 6"/>
              <a:cs typeface="LM Roman 6"/>
            </a:endParaRPr>
          </a:p>
          <a:p>
            <a:pPr algn="ctr">
              <a:lnSpc>
                <a:spcPct val="100000"/>
              </a:lnSpc>
              <a:spcBef>
                <a:spcPts val="185"/>
              </a:spcBef>
            </a:pPr>
            <a:r>
              <a:rPr sz="600" spc="-20" dirty="0">
                <a:latin typeface="LM Roman 6"/>
                <a:cs typeface="LM Roman 6"/>
              </a:rPr>
              <a:t>45kg</a:t>
            </a:r>
            <a:endParaRPr sz="600">
              <a:latin typeface="LM Roman 6"/>
              <a:cs typeface="LM Roman 6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611022" y="1656874"/>
            <a:ext cx="542925" cy="1045210"/>
            <a:chOff x="1611022" y="1656874"/>
            <a:chExt cx="542925" cy="1045210"/>
          </a:xfrm>
        </p:grpSpPr>
        <p:sp>
          <p:nvSpPr>
            <p:cNvPr id="23" name="object 23"/>
            <p:cNvSpPr/>
            <p:nvPr/>
          </p:nvSpPr>
          <p:spPr>
            <a:xfrm>
              <a:off x="1613552" y="1659404"/>
              <a:ext cx="535940" cy="1038860"/>
            </a:xfrm>
            <a:custGeom>
              <a:avLst/>
              <a:gdLst/>
              <a:ahLst/>
              <a:cxnLst/>
              <a:rect l="l" t="t" r="r" b="b"/>
              <a:pathLst>
                <a:path w="535939" h="1038860">
                  <a:moveTo>
                    <a:pt x="0" y="0"/>
                  </a:moveTo>
                  <a:lnTo>
                    <a:pt x="13385" y="38875"/>
                  </a:lnTo>
                  <a:lnTo>
                    <a:pt x="26049" y="79652"/>
                  </a:lnTo>
                  <a:lnTo>
                    <a:pt x="38079" y="122096"/>
                  </a:lnTo>
                  <a:lnTo>
                    <a:pt x="49561" y="165969"/>
                  </a:lnTo>
                  <a:lnTo>
                    <a:pt x="60583" y="211038"/>
                  </a:lnTo>
                  <a:lnTo>
                    <a:pt x="71232" y="257066"/>
                  </a:lnTo>
                  <a:lnTo>
                    <a:pt x="81595" y="303817"/>
                  </a:lnTo>
                  <a:lnTo>
                    <a:pt x="91758" y="351056"/>
                  </a:lnTo>
                  <a:lnTo>
                    <a:pt x="101809" y="398548"/>
                  </a:lnTo>
                  <a:lnTo>
                    <a:pt x="111835" y="446057"/>
                  </a:lnTo>
                  <a:lnTo>
                    <a:pt x="121923" y="493347"/>
                  </a:lnTo>
                  <a:lnTo>
                    <a:pt x="132159" y="540183"/>
                  </a:lnTo>
                  <a:lnTo>
                    <a:pt x="142632" y="586329"/>
                  </a:lnTo>
                  <a:lnTo>
                    <a:pt x="153427" y="631549"/>
                  </a:lnTo>
                  <a:lnTo>
                    <a:pt x="164632" y="675609"/>
                  </a:lnTo>
                  <a:lnTo>
                    <a:pt x="176334" y="718271"/>
                  </a:lnTo>
                  <a:lnTo>
                    <a:pt x="188620" y="759302"/>
                  </a:lnTo>
                  <a:lnTo>
                    <a:pt x="201576" y="798464"/>
                  </a:lnTo>
                  <a:lnTo>
                    <a:pt x="215291" y="835523"/>
                  </a:lnTo>
                  <a:lnTo>
                    <a:pt x="245342" y="902388"/>
                  </a:lnTo>
                  <a:lnTo>
                    <a:pt x="279469" y="958012"/>
                  </a:lnTo>
                  <a:lnTo>
                    <a:pt x="318367" y="1000510"/>
                  </a:lnTo>
                  <a:lnTo>
                    <a:pt x="362734" y="1027998"/>
                  </a:lnTo>
                  <a:lnTo>
                    <a:pt x="413265" y="1038590"/>
                  </a:lnTo>
                  <a:lnTo>
                    <a:pt x="441060" y="1036961"/>
                  </a:lnTo>
                  <a:lnTo>
                    <a:pt x="470656" y="1030402"/>
                  </a:lnTo>
                  <a:lnTo>
                    <a:pt x="502142" y="1018677"/>
                  </a:lnTo>
                  <a:lnTo>
                    <a:pt x="535604" y="1001549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113272" y="2646504"/>
              <a:ext cx="38100" cy="53340"/>
            </a:xfrm>
            <a:custGeom>
              <a:avLst/>
              <a:gdLst/>
              <a:ahLst/>
              <a:cxnLst/>
              <a:rect l="l" t="t" r="r" b="b"/>
              <a:pathLst>
                <a:path w="38100" h="53339">
                  <a:moveTo>
                    <a:pt x="0" y="0"/>
                  </a:moveTo>
                  <a:lnTo>
                    <a:pt x="10001" y="8048"/>
                  </a:lnTo>
                  <a:lnTo>
                    <a:pt x="19857" y="12498"/>
                  </a:lnTo>
                  <a:lnTo>
                    <a:pt x="29308" y="13994"/>
                  </a:lnTo>
                  <a:lnTo>
                    <a:pt x="38094" y="13181"/>
                  </a:lnTo>
                  <a:lnTo>
                    <a:pt x="32997" y="20383"/>
                  </a:lnTo>
                  <a:lnTo>
                    <a:pt x="29566" y="29316"/>
                  </a:lnTo>
                  <a:lnTo>
                    <a:pt x="28492" y="40076"/>
                  </a:lnTo>
                  <a:lnTo>
                    <a:pt x="30461" y="52762"/>
                  </a:lnTo>
                </a:path>
              </a:pathLst>
            </a:custGeom>
            <a:ln w="50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835759" y="2406731"/>
            <a:ext cx="958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100" dirty="0">
                <a:latin typeface="Georgia"/>
                <a:cs typeface="Georgia"/>
              </a:rPr>
              <a:t>A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2987306" y="288542"/>
            <a:ext cx="238252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/>
              <a:t>Random</a:t>
            </a:r>
            <a:r>
              <a:rPr spc="-55" dirty="0"/>
              <a:t> </a:t>
            </a:r>
            <a:r>
              <a:rPr spc="-10" dirty="0"/>
              <a:t>Variable</a:t>
            </a:r>
            <a:r>
              <a:rPr spc="-55" dirty="0"/>
              <a:t> </a:t>
            </a:r>
            <a:r>
              <a:rPr spc="-10" dirty="0"/>
              <a:t>(continuous</a:t>
            </a:r>
            <a:r>
              <a:rPr spc="-50" dirty="0"/>
              <a:t> </a:t>
            </a:r>
            <a:r>
              <a:rPr spc="-25" dirty="0"/>
              <a:t>v/s </a:t>
            </a:r>
            <a:r>
              <a:rPr spc="-10" dirty="0"/>
              <a:t>discrete)</a:t>
            </a:r>
          </a:p>
        </p:txBody>
      </p:sp>
      <p:pic>
        <p:nvPicPr>
          <p:cNvPr id="27" name="object 2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44596" y="756132"/>
            <a:ext cx="63233" cy="63233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3264395" y="670647"/>
            <a:ext cx="22688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LM Roman 10"/>
                <a:cs typeface="LM Roman 10"/>
              </a:rPr>
              <a:t>A</a:t>
            </a:r>
            <a:r>
              <a:rPr sz="1100" spc="204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random</a:t>
            </a:r>
            <a:r>
              <a:rPr sz="1100" spc="204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variable</a:t>
            </a:r>
            <a:r>
              <a:rPr sz="1100" spc="21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can</a:t>
            </a:r>
            <a:r>
              <a:rPr sz="1100" spc="204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either</a:t>
            </a:r>
            <a:r>
              <a:rPr sz="1100" spc="210" dirty="0">
                <a:latin typeface="LM Roman 10"/>
                <a:cs typeface="LM Roman 10"/>
              </a:rPr>
              <a:t> </a:t>
            </a:r>
            <a:r>
              <a:rPr sz="1100" spc="-20" dirty="0">
                <a:latin typeface="LM Roman 10"/>
                <a:cs typeface="LM Roman 10"/>
              </a:rPr>
              <a:t>take</a:t>
            </a:r>
            <a:endParaRPr sz="1100">
              <a:latin typeface="LM Roman 10"/>
              <a:cs typeface="LM Roman 10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264395" y="842719"/>
            <a:ext cx="2268855" cy="11283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817880" algn="l"/>
                <a:tab pos="1342390" algn="l"/>
                <a:tab pos="1720214" algn="l"/>
              </a:tabLst>
            </a:pPr>
            <a:r>
              <a:rPr sz="1100" spc="-10" dirty="0">
                <a:latin typeface="LM Roman 10"/>
                <a:cs typeface="LM Roman 10"/>
              </a:rPr>
              <a:t>continuous</a:t>
            </a:r>
            <a:r>
              <a:rPr sz="1100" dirty="0">
                <a:latin typeface="LM Roman 10"/>
                <a:cs typeface="LM Roman 10"/>
              </a:rPr>
              <a:t>	</a:t>
            </a:r>
            <a:r>
              <a:rPr sz="1100" spc="-10" dirty="0">
                <a:latin typeface="LM Roman 10"/>
                <a:cs typeface="LM Roman 10"/>
              </a:rPr>
              <a:t>values</a:t>
            </a:r>
            <a:r>
              <a:rPr sz="1100" dirty="0">
                <a:latin typeface="LM Roman 10"/>
                <a:cs typeface="LM Roman 10"/>
              </a:rPr>
              <a:t>	</a:t>
            </a:r>
            <a:r>
              <a:rPr sz="1100" spc="-20" dirty="0">
                <a:latin typeface="LM Roman 10"/>
                <a:cs typeface="LM Roman 10"/>
              </a:rPr>
              <a:t>(for</a:t>
            </a:r>
            <a:r>
              <a:rPr sz="1100" dirty="0">
                <a:latin typeface="LM Roman 10"/>
                <a:cs typeface="LM Roman 10"/>
              </a:rPr>
              <a:t>	</a:t>
            </a:r>
            <a:r>
              <a:rPr sz="1100" spc="-10" dirty="0">
                <a:latin typeface="LM Roman 10"/>
                <a:cs typeface="LM Roman 10"/>
              </a:rPr>
              <a:t>example,</a:t>
            </a:r>
            <a:endParaRPr sz="1100">
              <a:latin typeface="LM Roman 10"/>
              <a:cs typeface="LM Roman 1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i="1" spc="-25" dirty="0">
                <a:latin typeface="Georgia"/>
                <a:cs typeface="Georgia"/>
              </a:rPr>
              <a:t>weight,</a:t>
            </a:r>
            <a:r>
              <a:rPr sz="1100" i="1" spc="-40" dirty="0">
                <a:latin typeface="Georgia"/>
                <a:cs typeface="Georgia"/>
              </a:rPr>
              <a:t> </a:t>
            </a:r>
            <a:r>
              <a:rPr sz="1100" i="1" spc="-10" dirty="0">
                <a:latin typeface="Georgia"/>
                <a:cs typeface="Georgia"/>
              </a:rPr>
              <a:t>height</a:t>
            </a:r>
            <a:r>
              <a:rPr sz="1100" spc="-10" dirty="0">
                <a:latin typeface="LM Roman 10"/>
                <a:cs typeface="LM Roman 10"/>
              </a:rPr>
              <a:t>)</a:t>
            </a:r>
            <a:endParaRPr sz="1100">
              <a:latin typeface="LM Roman 10"/>
              <a:cs typeface="LM Roman 10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z="1100" dirty="0">
                <a:latin typeface="LM Roman 10"/>
                <a:cs typeface="LM Roman 10"/>
              </a:rPr>
              <a:t>Or</a:t>
            </a:r>
            <a:r>
              <a:rPr sz="1100" spc="95" dirty="0">
                <a:latin typeface="LM Roman 10"/>
                <a:cs typeface="LM Roman 10"/>
              </a:rPr>
              <a:t>  </a:t>
            </a:r>
            <a:r>
              <a:rPr sz="1100" dirty="0">
                <a:latin typeface="LM Roman 10"/>
                <a:cs typeface="LM Roman 10"/>
              </a:rPr>
              <a:t>discrete</a:t>
            </a:r>
            <a:r>
              <a:rPr sz="1100" spc="100" dirty="0">
                <a:latin typeface="LM Roman 10"/>
                <a:cs typeface="LM Roman 10"/>
              </a:rPr>
              <a:t>  </a:t>
            </a:r>
            <a:r>
              <a:rPr sz="1100" dirty="0">
                <a:latin typeface="LM Roman 10"/>
                <a:cs typeface="LM Roman 10"/>
              </a:rPr>
              <a:t>values</a:t>
            </a:r>
            <a:r>
              <a:rPr sz="1100" spc="95" dirty="0">
                <a:latin typeface="LM Roman 10"/>
                <a:cs typeface="LM Roman 10"/>
              </a:rPr>
              <a:t>  </a:t>
            </a:r>
            <a:r>
              <a:rPr sz="1100" dirty="0">
                <a:latin typeface="LM Roman 10"/>
                <a:cs typeface="LM Roman 10"/>
              </a:rPr>
              <a:t>(for</a:t>
            </a:r>
            <a:r>
              <a:rPr sz="1100" spc="100" dirty="0">
                <a:latin typeface="LM Roman 10"/>
                <a:cs typeface="LM Roman 10"/>
              </a:rPr>
              <a:t>  </a:t>
            </a:r>
            <a:r>
              <a:rPr sz="1100" spc="-10" dirty="0">
                <a:latin typeface="LM Roman 10"/>
                <a:cs typeface="LM Roman 10"/>
              </a:rPr>
              <a:t>example,</a:t>
            </a:r>
            <a:endParaRPr sz="1100">
              <a:latin typeface="LM Roman 10"/>
              <a:cs typeface="LM Roman 1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i="1" spc="-40" dirty="0">
                <a:latin typeface="Georgia"/>
                <a:cs typeface="Georgia"/>
              </a:rPr>
              <a:t>grade,</a:t>
            </a:r>
            <a:r>
              <a:rPr sz="1100" i="1" spc="-50" dirty="0">
                <a:latin typeface="Georgia"/>
                <a:cs typeface="Georgia"/>
              </a:rPr>
              <a:t> </a:t>
            </a:r>
            <a:r>
              <a:rPr sz="1100" i="1" spc="-10" dirty="0">
                <a:latin typeface="Georgia"/>
                <a:cs typeface="Georgia"/>
              </a:rPr>
              <a:t>nationality</a:t>
            </a:r>
            <a:r>
              <a:rPr sz="1100" spc="-10" dirty="0">
                <a:latin typeface="LM Roman 10"/>
                <a:cs typeface="LM Roman 10"/>
              </a:rPr>
              <a:t>)</a:t>
            </a:r>
            <a:endParaRPr sz="1100">
              <a:latin typeface="LM Roman 10"/>
              <a:cs typeface="LM Roman 10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sz="1100" spc="-20" dirty="0">
                <a:latin typeface="LM Roman 10"/>
                <a:cs typeface="LM Roman 10"/>
              </a:rPr>
              <a:t>For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this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discussion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we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will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mainly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spc="-25" dirty="0">
                <a:latin typeface="LM Roman 10"/>
                <a:cs typeface="LM Roman 10"/>
              </a:rPr>
              <a:t>fo- </a:t>
            </a:r>
            <a:r>
              <a:rPr sz="1100" dirty="0">
                <a:latin typeface="LM Roman 10"/>
                <a:cs typeface="LM Roman 10"/>
              </a:rPr>
              <a:t>cus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on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discrete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random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variables</a:t>
            </a:r>
            <a:endParaRPr sz="1100">
              <a:latin typeface="LM Roman 10"/>
              <a:cs typeface="LM Roman 10"/>
            </a:endParaRPr>
          </a:p>
        </p:txBody>
      </p:sp>
      <p:pic>
        <p:nvPicPr>
          <p:cNvPr id="30" name="object 3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144596" y="1310309"/>
            <a:ext cx="63233" cy="63233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144596" y="1692414"/>
            <a:ext cx="63233" cy="63233"/>
          </a:xfrm>
          <a:prstGeom prst="rect">
            <a:avLst/>
          </a:prstGeom>
        </p:spPr>
      </p:pic>
      <p:grpSp>
        <p:nvGrpSpPr>
          <p:cNvPr id="32" name="object 32"/>
          <p:cNvGrpSpPr/>
          <p:nvPr/>
        </p:nvGrpSpPr>
        <p:grpSpPr>
          <a:xfrm>
            <a:off x="0" y="3121507"/>
            <a:ext cx="5760085" cy="118745"/>
            <a:chOff x="0" y="3121507"/>
            <a:chExt cx="5760085" cy="118745"/>
          </a:xfrm>
        </p:grpSpPr>
        <p:sp>
          <p:nvSpPr>
            <p:cNvPr id="33" name="object 33"/>
            <p:cNvSpPr/>
            <p:nvPr/>
          </p:nvSpPr>
          <p:spPr>
            <a:xfrm>
              <a:off x="0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880004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10" dirty="0"/>
              <a:t>5</a:t>
            </a:fld>
            <a:r>
              <a:rPr spc="-10" dirty="0"/>
              <a:t>/86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Mitesh</a:t>
            </a:r>
            <a:r>
              <a:rPr spc="-10" dirty="0"/>
              <a:t> </a:t>
            </a:r>
            <a:r>
              <a:rPr dirty="0"/>
              <a:t>M.</a:t>
            </a:r>
            <a:r>
              <a:rPr spc="-10" dirty="0"/>
              <a:t> Khapra</a:t>
            </a:r>
          </a:p>
        </p:txBody>
      </p:sp>
      <p:sp>
        <p:nvSpPr>
          <p:cNvPr id="37" name="object 3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CS7015</a:t>
            </a:r>
            <a:r>
              <a:rPr spc="-10" dirty="0"/>
              <a:t> </a:t>
            </a:r>
            <a:r>
              <a:rPr dirty="0"/>
              <a:t>(Deep</a:t>
            </a:r>
            <a:r>
              <a:rPr spc="-5" dirty="0"/>
              <a:t> </a:t>
            </a:r>
            <a:r>
              <a:rPr dirty="0"/>
              <a:t>Learning)</a:t>
            </a:r>
            <a:r>
              <a:rPr spc="-5" dirty="0"/>
              <a:t> </a:t>
            </a:r>
            <a:r>
              <a:rPr dirty="0"/>
              <a:t>:</a:t>
            </a:r>
            <a:r>
              <a:rPr spc="75" dirty="0"/>
              <a:t> </a:t>
            </a:r>
            <a:r>
              <a:rPr dirty="0"/>
              <a:t>Lecture</a:t>
            </a:r>
            <a:r>
              <a:rPr spc="-5" dirty="0"/>
              <a:t> </a:t>
            </a:r>
            <a:r>
              <a:rPr spc="-2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96734" y="887361"/>
            <a:ext cx="291465" cy="291465"/>
            <a:chOff x="996734" y="887361"/>
            <a:chExt cx="291465" cy="291465"/>
          </a:xfrm>
        </p:grpSpPr>
        <p:sp>
          <p:nvSpPr>
            <p:cNvPr id="3" name="object 3"/>
            <p:cNvSpPr/>
            <p:nvPr/>
          </p:nvSpPr>
          <p:spPr>
            <a:xfrm>
              <a:off x="1001814" y="892441"/>
              <a:ext cx="281305" cy="281305"/>
            </a:xfrm>
            <a:custGeom>
              <a:avLst/>
              <a:gdLst/>
              <a:ahLst/>
              <a:cxnLst/>
              <a:rect l="l" t="t" r="r" b="b"/>
              <a:pathLst>
                <a:path w="281305" h="281305">
                  <a:moveTo>
                    <a:pt x="140601" y="0"/>
                  </a:moveTo>
                  <a:lnTo>
                    <a:pt x="96162" y="7167"/>
                  </a:lnTo>
                  <a:lnTo>
                    <a:pt x="57566" y="27125"/>
                  </a:lnTo>
                  <a:lnTo>
                    <a:pt x="27129" y="57560"/>
                  </a:lnTo>
                  <a:lnTo>
                    <a:pt x="7168" y="96157"/>
                  </a:lnTo>
                  <a:lnTo>
                    <a:pt x="0" y="140601"/>
                  </a:lnTo>
                  <a:lnTo>
                    <a:pt x="7168" y="185041"/>
                  </a:lnTo>
                  <a:lnTo>
                    <a:pt x="27129" y="223637"/>
                  </a:lnTo>
                  <a:lnTo>
                    <a:pt x="57566" y="254074"/>
                  </a:lnTo>
                  <a:lnTo>
                    <a:pt x="96162" y="274035"/>
                  </a:lnTo>
                  <a:lnTo>
                    <a:pt x="140601" y="281203"/>
                  </a:lnTo>
                  <a:lnTo>
                    <a:pt x="185045" y="274035"/>
                  </a:lnTo>
                  <a:lnTo>
                    <a:pt x="223642" y="254074"/>
                  </a:lnTo>
                  <a:lnTo>
                    <a:pt x="254077" y="223637"/>
                  </a:lnTo>
                  <a:lnTo>
                    <a:pt x="274036" y="185041"/>
                  </a:lnTo>
                  <a:lnTo>
                    <a:pt x="281203" y="140601"/>
                  </a:lnTo>
                  <a:lnTo>
                    <a:pt x="274036" y="96157"/>
                  </a:lnTo>
                  <a:lnTo>
                    <a:pt x="254077" y="57560"/>
                  </a:lnTo>
                  <a:lnTo>
                    <a:pt x="223642" y="27125"/>
                  </a:lnTo>
                  <a:lnTo>
                    <a:pt x="185045" y="7167"/>
                  </a:lnTo>
                  <a:lnTo>
                    <a:pt x="140601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01814" y="892441"/>
              <a:ext cx="281305" cy="281305"/>
            </a:xfrm>
            <a:custGeom>
              <a:avLst/>
              <a:gdLst/>
              <a:ahLst/>
              <a:cxnLst/>
              <a:rect l="l" t="t" r="r" b="b"/>
              <a:pathLst>
                <a:path w="281305" h="281305">
                  <a:moveTo>
                    <a:pt x="281203" y="140601"/>
                  </a:moveTo>
                  <a:lnTo>
                    <a:pt x="274036" y="96157"/>
                  </a:lnTo>
                  <a:lnTo>
                    <a:pt x="254077" y="57560"/>
                  </a:lnTo>
                  <a:lnTo>
                    <a:pt x="223642" y="27125"/>
                  </a:lnTo>
                  <a:lnTo>
                    <a:pt x="185045" y="7167"/>
                  </a:lnTo>
                  <a:lnTo>
                    <a:pt x="140601" y="0"/>
                  </a:lnTo>
                  <a:lnTo>
                    <a:pt x="96162" y="7167"/>
                  </a:lnTo>
                  <a:lnTo>
                    <a:pt x="57566" y="27125"/>
                  </a:lnTo>
                  <a:lnTo>
                    <a:pt x="27129" y="57560"/>
                  </a:lnTo>
                  <a:lnTo>
                    <a:pt x="7168" y="96157"/>
                  </a:lnTo>
                  <a:lnTo>
                    <a:pt x="0" y="140601"/>
                  </a:lnTo>
                  <a:lnTo>
                    <a:pt x="7168" y="185041"/>
                  </a:lnTo>
                  <a:lnTo>
                    <a:pt x="27129" y="223637"/>
                  </a:lnTo>
                  <a:lnTo>
                    <a:pt x="57566" y="254074"/>
                  </a:lnTo>
                  <a:lnTo>
                    <a:pt x="96162" y="274035"/>
                  </a:lnTo>
                  <a:lnTo>
                    <a:pt x="140601" y="281203"/>
                  </a:lnTo>
                  <a:lnTo>
                    <a:pt x="185045" y="274035"/>
                  </a:lnTo>
                  <a:lnTo>
                    <a:pt x="223642" y="254074"/>
                  </a:lnTo>
                  <a:lnTo>
                    <a:pt x="254077" y="223637"/>
                  </a:lnTo>
                  <a:lnTo>
                    <a:pt x="274036" y="185041"/>
                  </a:lnTo>
                  <a:lnTo>
                    <a:pt x="281203" y="140601"/>
                  </a:lnTo>
                  <a:close/>
                </a:path>
              </a:pathLst>
            </a:custGeom>
            <a:ln w="10122">
              <a:solidFill>
                <a:srgbClr val="4C4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070419" y="929156"/>
            <a:ext cx="1403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20" dirty="0">
                <a:latin typeface="Georgia"/>
                <a:cs typeface="Georgia"/>
              </a:rPr>
              <a:t>D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733308" y="903922"/>
            <a:ext cx="258445" cy="258445"/>
            <a:chOff x="1733308" y="903922"/>
            <a:chExt cx="258445" cy="25844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38388" y="909002"/>
              <a:ext cx="248069" cy="24806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738388" y="909002"/>
              <a:ext cx="248285" cy="248285"/>
            </a:xfrm>
            <a:custGeom>
              <a:avLst/>
              <a:gdLst/>
              <a:ahLst/>
              <a:cxnLst/>
              <a:rect l="l" t="t" r="r" b="b"/>
              <a:pathLst>
                <a:path w="248285" h="248284">
                  <a:moveTo>
                    <a:pt x="248069" y="124040"/>
                  </a:moveTo>
                  <a:lnTo>
                    <a:pt x="238323" y="75759"/>
                  </a:lnTo>
                  <a:lnTo>
                    <a:pt x="211743" y="36331"/>
                  </a:lnTo>
                  <a:lnTo>
                    <a:pt x="172320" y="9748"/>
                  </a:lnTo>
                  <a:lnTo>
                    <a:pt x="124040" y="0"/>
                  </a:lnTo>
                  <a:lnTo>
                    <a:pt x="75759" y="9748"/>
                  </a:lnTo>
                  <a:lnTo>
                    <a:pt x="36331" y="36331"/>
                  </a:lnTo>
                  <a:lnTo>
                    <a:pt x="9748" y="75759"/>
                  </a:lnTo>
                  <a:lnTo>
                    <a:pt x="0" y="124040"/>
                  </a:lnTo>
                  <a:lnTo>
                    <a:pt x="9748" y="172320"/>
                  </a:lnTo>
                  <a:lnTo>
                    <a:pt x="36331" y="211743"/>
                  </a:lnTo>
                  <a:lnTo>
                    <a:pt x="75759" y="238323"/>
                  </a:lnTo>
                  <a:lnTo>
                    <a:pt x="124040" y="248069"/>
                  </a:lnTo>
                  <a:lnTo>
                    <a:pt x="172320" y="238323"/>
                  </a:lnTo>
                  <a:lnTo>
                    <a:pt x="211743" y="211743"/>
                  </a:lnTo>
                  <a:lnTo>
                    <a:pt x="238323" y="172320"/>
                  </a:lnTo>
                  <a:lnTo>
                    <a:pt x="248069" y="124040"/>
                  </a:lnTo>
                  <a:close/>
                </a:path>
              </a:pathLst>
            </a:custGeom>
            <a:ln w="10122">
              <a:solidFill>
                <a:srgbClr val="4C4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813801" y="929156"/>
            <a:ext cx="863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Georgia"/>
                <a:cs typeface="Georgia"/>
              </a:rPr>
              <a:t>I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41007" y="1431648"/>
            <a:ext cx="283210" cy="283210"/>
            <a:chOff x="641007" y="1431648"/>
            <a:chExt cx="283210" cy="283210"/>
          </a:xfrm>
        </p:grpSpPr>
        <p:sp>
          <p:nvSpPr>
            <p:cNvPr id="11" name="object 11"/>
            <p:cNvSpPr/>
            <p:nvPr/>
          </p:nvSpPr>
          <p:spPr>
            <a:xfrm>
              <a:off x="646087" y="1436728"/>
              <a:ext cx="273050" cy="273050"/>
            </a:xfrm>
            <a:custGeom>
              <a:avLst/>
              <a:gdLst/>
              <a:ahLst/>
              <a:cxnLst/>
              <a:rect l="l" t="t" r="r" b="b"/>
              <a:pathLst>
                <a:path w="273050" h="273050">
                  <a:moveTo>
                    <a:pt x="136321" y="0"/>
                  </a:moveTo>
                  <a:lnTo>
                    <a:pt x="93234" y="6949"/>
                  </a:lnTo>
                  <a:lnTo>
                    <a:pt x="55813" y="26301"/>
                  </a:lnTo>
                  <a:lnTo>
                    <a:pt x="26303" y="55810"/>
                  </a:lnTo>
                  <a:lnTo>
                    <a:pt x="6950" y="93231"/>
                  </a:lnTo>
                  <a:lnTo>
                    <a:pt x="0" y="136319"/>
                  </a:lnTo>
                  <a:lnTo>
                    <a:pt x="6950" y="179407"/>
                  </a:lnTo>
                  <a:lnTo>
                    <a:pt x="26303" y="216828"/>
                  </a:lnTo>
                  <a:lnTo>
                    <a:pt x="55813" y="246337"/>
                  </a:lnTo>
                  <a:lnTo>
                    <a:pt x="93234" y="265688"/>
                  </a:lnTo>
                  <a:lnTo>
                    <a:pt x="136321" y="272638"/>
                  </a:lnTo>
                  <a:lnTo>
                    <a:pt x="179408" y="265688"/>
                  </a:lnTo>
                  <a:lnTo>
                    <a:pt x="216830" y="246337"/>
                  </a:lnTo>
                  <a:lnTo>
                    <a:pt x="246340" y="216828"/>
                  </a:lnTo>
                  <a:lnTo>
                    <a:pt x="265693" y="179407"/>
                  </a:lnTo>
                  <a:lnTo>
                    <a:pt x="272643" y="136319"/>
                  </a:lnTo>
                  <a:lnTo>
                    <a:pt x="265693" y="93231"/>
                  </a:lnTo>
                  <a:lnTo>
                    <a:pt x="246340" y="55810"/>
                  </a:lnTo>
                  <a:lnTo>
                    <a:pt x="216830" y="26301"/>
                  </a:lnTo>
                  <a:lnTo>
                    <a:pt x="179408" y="6949"/>
                  </a:lnTo>
                  <a:lnTo>
                    <a:pt x="136321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46087" y="1436728"/>
              <a:ext cx="273050" cy="273050"/>
            </a:xfrm>
            <a:custGeom>
              <a:avLst/>
              <a:gdLst/>
              <a:ahLst/>
              <a:cxnLst/>
              <a:rect l="l" t="t" r="r" b="b"/>
              <a:pathLst>
                <a:path w="273050" h="273050">
                  <a:moveTo>
                    <a:pt x="272643" y="136319"/>
                  </a:moveTo>
                  <a:lnTo>
                    <a:pt x="265693" y="93231"/>
                  </a:lnTo>
                  <a:lnTo>
                    <a:pt x="246340" y="55810"/>
                  </a:lnTo>
                  <a:lnTo>
                    <a:pt x="216830" y="26301"/>
                  </a:lnTo>
                  <a:lnTo>
                    <a:pt x="179408" y="6949"/>
                  </a:lnTo>
                  <a:lnTo>
                    <a:pt x="136321" y="0"/>
                  </a:lnTo>
                  <a:lnTo>
                    <a:pt x="93234" y="6949"/>
                  </a:lnTo>
                  <a:lnTo>
                    <a:pt x="55813" y="26301"/>
                  </a:lnTo>
                  <a:lnTo>
                    <a:pt x="26303" y="55810"/>
                  </a:lnTo>
                  <a:lnTo>
                    <a:pt x="6950" y="93231"/>
                  </a:lnTo>
                  <a:lnTo>
                    <a:pt x="0" y="136319"/>
                  </a:lnTo>
                  <a:lnTo>
                    <a:pt x="6950" y="179407"/>
                  </a:lnTo>
                  <a:lnTo>
                    <a:pt x="26303" y="216828"/>
                  </a:lnTo>
                  <a:lnTo>
                    <a:pt x="55813" y="246337"/>
                  </a:lnTo>
                  <a:lnTo>
                    <a:pt x="93234" y="265688"/>
                  </a:lnTo>
                  <a:lnTo>
                    <a:pt x="136321" y="272638"/>
                  </a:lnTo>
                  <a:lnTo>
                    <a:pt x="179408" y="265688"/>
                  </a:lnTo>
                  <a:lnTo>
                    <a:pt x="216830" y="246337"/>
                  </a:lnTo>
                  <a:lnTo>
                    <a:pt x="246340" y="216828"/>
                  </a:lnTo>
                  <a:lnTo>
                    <a:pt x="265693" y="179407"/>
                  </a:lnTo>
                  <a:lnTo>
                    <a:pt x="272643" y="136319"/>
                  </a:lnTo>
                  <a:close/>
                </a:path>
              </a:pathLst>
            </a:custGeom>
            <a:ln w="10122">
              <a:solidFill>
                <a:srgbClr val="4C4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15225" y="1469147"/>
            <a:ext cx="1244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10" dirty="0">
                <a:latin typeface="Georgia"/>
                <a:cs typeface="Georgia"/>
              </a:rPr>
              <a:t>C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361020" y="1431648"/>
            <a:ext cx="283210" cy="283210"/>
            <a:chOff x="1361020" y="1431648"/>
            <a:chExt cx="283210" cy="283210"/>
          </a:xfrm>
        </p:grpSpPr>
        <p:sp>
          <p:nvSpPr>
            <p:cNvPr id="15" name="object 15"/>
            <p:cNvSpPr/>
            <p:nvPr/>
          </p:nvSpPr>
          <p:spPr>
            <a:xfrm>
              <a:off x="1366100" y="1436728"/>
              <a:ext cx="273050" cy="273050"/>
            </a:xfrm>
            <a:custGeom>
              <a:avLst/>
              <a:gdLst/>
              <a:ahLst/>
              <a:cxnLst/>
              <a:rect l="l" t="t" r="r" b="b"/>
              <a:pathLst>
                <a:path w="273050" h="273050">
                  <a:moveTo>
                    <a:pt x="136321" y="0"/>
                  </a:moveTo>
                  <a:lnTo>
                    <a:pt x="93234" y="6949"/>
                  </a:lnTo>
                  <a:lnTo>
                    <a:pt x="55813" y="26301"/>
                  </a:lnTo>
                  <a:lnTo>
                    <a:pt x="26303" y="55810"/>
                  </a:lnTo>
                  <a:lnTo>
                    <a:pt x="6950" y="93231"/>
                  </a:lnTo>
                  <a:lnTo>
                    <a:pt x="0" y="136319"/>
                  </a:lnTo>
                  <a:lnTo>
                    <a:pt x="6950" y="179407"/>
                  </a:lnTo>
                  <a:lnTo>
                    <a:pt x="26303" y="216828"/>
                  </a:lnTo>
                  <a:lnTo>
                    <a:pt x="55813" y="246337"/>
                  </a:lnTo>
                  <a:lnTo>
                    <a:pt x="93234" y="265688"/>
                  </a:lnTo>
                  <a:lnTo>
                    <a:pt x="136321" y="272638"/>
                  </a:lnTo>
                  <a:lnTo>
                    <a:pt x="179408" y="265688"/>
                  </a:lnTo>
                  <a:lnTo>
                    <a:pt x="216830" y="246337"/>
                  </a:lnTo>
                  <a:lnTo>
                    <a:pt x="246340" y="216828"/>
                  </a:lnTo>
                  <a:lnTo>
                    <a:pt x="265693" y="179407"/>
                  </a:lnTo>
                  <a:lnTo>
                    <a:pt x="272643" y="136319"/>
                  </a:lnTo>
                  <a:lnTo>
                    <a:pt x="265693" y="93231"/>
                  </a:lnTo>
                  <a:lnTo>
                    <a:pt x="246340" y="55810"/>
                  </a:lnTo>
                  <a:lnTo>
                    <a:pt x="216830" y="26301"/>
                  </a:lnTo>
                  <a:lnTo>
                    <a:pt x="179408" y="6949"/>
                  </a:lnTo>
                  <a:lnTo>
                    <a:pt x="136321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66100" y="1436728"/>
              <a:ext cx="273050" cy="273050"/>
            </a:xfrm>
            <a:custGeom>
              <a:avLst/>
              <a:gdLst/>
              <a:ahLst/>
              <a:cxnLst/>
              <a:rect l="l" t="t" r="r" b="b"/>
              <a:pathLst>
                <a:path w="273050" h="273050">
                  <a:moveTo>
                    <a:pt x="272643" y="136319"/>
                  </a:moveTo>
                  <a:lnTo>
                    <a:pt x="265693" y="93231"/>
                  </a:lnTo>
                  <a:lnTo>
                    <a:pt x="246340" y="55810"/>
                  </a:lnTo>
                  <a:lnTo>
                    <a:pt x="216830" y="26301"/>
                  </a:lnTo>
                  <a:lnTo>
                    <a:pt x="179408" y="6949"/>
                  </a:lnTo>
                  <a:lnTo>
                    <a:pt x="136321" y="0"/>
                  </a:lnTo>
                  <a:lnTo>
                    <a:pt x="93234" y="6949"/>
                  </a:lnTo>
                  <a:lnTo>
                    <a:pt x="55813" y="26301"/>
                  </a:lnTo>
                  <a:lnTo>
                    <a:pt x="26303" y="55810"/>
                  </a:lnTo>
                  <a:lnTo>
                    <a:pt x="6950" y="93231"/>
                  </a:lnTo>
                  <a:lnTo>
                    <a:pt x="0" y="136319"/>
                  </a:lnTo>
                  <a:lnTo>
                    <a:pt x="6950" y="179407"/>
                  </a:lnTo>
                  <a:lnTo>
                    <a:pt x="26303" y="216828"/>
                  </a:lnTo>
                  <a:lnTo>
                    <a:pt x="55813" y="246337"/>
                  </a:lnTo>
                  <a:lnTo>
                    <a:pt x="93234" y="265688"/>
                  </a:lnTo>
                  <a:lnTo>
                    <a:pt x="136321" y="272638"/>
                  </a:lnTo>
                  <a:lnTo>
                    <a:pt x="179408" y="265688"/>
                  </a:lnTo>
                  <a:lnTo>
                    <a:pt x="216830" y="246337"/>
                  </a:lnTo>
                  <a:lnTo>
                    <a:pt x="246340" y="216828"/>
                  </a:lnTo>
                  <a:lnTo>
                    <a:pt x="265693" y="179407"/>
                  </a:lnTo>
                  <a:lnTo>
                    <a:pt x="272643" y="136319"/>
                  </a:lnTo>
                  <a:close/>
                </a:path>
              </a:pathLst>
            </a:custGeom>
            <a:ln w="10122">
              <a:solidFill>
                <a:srgbClr val="4C4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435227" y="1469147"/>
            <a:ext cx="1346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5" dirty="0">
                <a:latin typeface="Georgia"/>
                <a:cs typeface="Georgia"/>
              </a:rPr>
              <a:t>G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085809" y="1436432"/>
            <a:ext cx="273685" cy="273685"/>
            <a:chOff x="2085809" y="1436432"/>
            <a:chExt cx="273685" cy="273685"/>
          </a:xfrm>
        </p:grpSpPr>
        <p:sp>
          <p:nvSpPr>
            <p:cNvPr id="19" name="object 19"/>
            <p:cNvSpPr/>
            <p:nvPr/>
          </p:nvSpPr>
          <p:spPr>
            <a:xfrm>
              <a:off x="2090889" y="1441512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131533" y="0"/>
                  </a:moveTo>
                  <a:lnTo>
                    <a:pt x="80335" y="10336"/>
                  </a:lnTo>
                  <a:lnTo>
                    <a:pt x="38525" y="38525"/>
                  </a:lnTo>
                  <a:lnTo>
                    <a:pt x="10336" y="80335"/>
                  </a:lnTo>
                  <a:lnTo>
                    <a:pt x="0" y="131535"/>
                  </a:lnTo>
                  <a:lnTo>
                    <a:pt x="10336" y="182734"/>
                  </a:lnTo>
                  <a:lnTo>
                    <a:pt x="38525" y="224544"/>
                  </a:lnTo>
                  <a:lnTo>
                    <a:pt x="80335" y="252732"/>
                  </a:lnTo>
                  <a:lnTo>
                    <a:pt x="131533" y="263069"/>
                  </a:lnTo>
                  <a:lnTo>
                    <a:pt x="182740" y="252732"/>
                  </a:lnTo>
                  <a:lnTo>
                    <a:pt x="224553" y="224544"/>
                  </a:lnTo>
                  <a:lnTo>
                    <a:pt x="252743" y="182734"/>
                  </a:lnTo>
                  <a:lnTo>
                    <a:pt x="263080" y="131535"/>
                  </a:lnTo>
                  <a:lnTo>
                    <a:pt x="252743" y="80335"/>
                  </a:lnTo>
                  <a:lnTo>
                    <a:pt x="224553" y="38525"/>
                  </a:lnTo>
                  <a:lnTo>
                    <a:pt x="182740" y="10336"/>
                  </a:lnTo>
                  <a:lnTo>
                    <a:pt x="131533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090889" y="1441512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263080" y="131535"/>
                  </a:moveTo>
                  <a:lnTo>
                    <a:pt x="252743" y="80335"/>
                  </a:lnTo>
                  <a:lnTo>
                    <a:pt x="224553" y="38525"/>
                  </a:lnTo>
                  <a:lnTo>
                    <a:pt x="182740" y="10336"/>
                  </a:lnTo>
                  <a:lnTo>
                    <a:pt x="131533" y="0"/>
                  </a:lnTo>
                  <a:lnTo>
                    <a:pt x="80335" y="10336"/>
                  </a:lnTo>
                  <a:lnTo>
                    <a:pt x="38525" y="38525"/>
                  </a:lnTo>
                  <a:lnTo>
                    <a:pt x="10336" y="80335"/>
                  </a:lnTo>
                  <a:lnTo>
                    <a:pt x="0" y="131535"/>
                  </a:lnTo>
                  <a:lnTo>
                    <a:pt x="10336" y="182734"/>
                  </a:lnTo>
                  <a:lnTo>
                    <a:pt x="38525" y="224544"/>
                  </a:lnTo>
                  <a:lnTo>
                    <a:pt x="80335" y="252732"/>
                  </a:lnTo>
                  <a:lnTo>
                    <a:pt x="131533" y="263069"/>
                  </a:lnTo>
                  <a:lnTo>
                    <a:pt x="182740" y="252732"/>
                  </a:lnTo>
                  <a:lnTo>
                    <a:pt x="224553" y="224544"/>
                  </a:lnTo>
                  <a:lnTo>
                    <a:pt x="252743" y="182734"/>
                  </a:lnTo>
                  <a:lnTo>
                    <a:pt x="263080" y="131535"/>
                  </a:lnTo>
                  <a:close/>
                </a:path>
              </a:pathLst>
            </a:custGeom>
            <a:ln w="10122">
              <a:solidFill>
                <a:srgbClr val="4C4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163216" y="1469147"/>
            <a:ext cx="11048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5" dirty="0">
                <a:latin typeface="Georgia"/>
                <a:cs typeface="Georgia"/>
              </a:rPr>
              <a:t>S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365808" y="1976440"/>
            <a:ext cx="273685" cy="273685"/>
            <a:chOff x="1365808" y="1976440"/>
            <a:chExt cx="273685" cy="273685"/>
          </a:xfrm>
        </p:grpSpPr>
        <p:sp>
          <p:nvSpPr>
            <p:cNvPr id="23" name="object 23"/>
            <p:cNvSpPr/>
            <p:nvPr/>
          </p:nvSpPr>
          <p:spPr>
            <a:xfrm>
              <a:off x="1370888" y="1981520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131533" y="0"/>
                  </a:moveTo>
                  <a:lnTo>
                    <a:pt x="80335" y="10336"/>
                  </a:lnTo>
                  <a:lnTo>
                    <a:pt x="38525" y="38524"/>
                  </a:lnTo>
                  <a:lnTo>
                    <a:pt x="10336" y="80334"/>
                  </a:lnTo>
                  <a:lnTo>
                    <a:pt x="0" y="131533"/>
                  </a:lnTo>
                  <a:lnTo>
                    <a:pt x="10336" y="182733"/>
                  </a:lnTo>
                  <a:lnTo>
                    <a:pt x="38525" y="224542"/>
                  </a:lnTo>
                  <a:lnTo>
                    <a:pt x="80335" y="252731"/>
                  </a:lnTo>
                  <a:lnTo>
                    <a:pt x="131533" y="263067"/>
                  </a:lnTo>
                  <a:lnTo>
                    <a:pt x="182732" y="252731"/>
                  </a:lnTo>
                  <a:lnTo>
                    <a:pt x="224542" y="224542"/>
                  </a:lnTo>
                  <a:lnTo>
                    <a:pt x="252731" y="182733"/>
                  </a:lnTo>
                  <a:lnTo>
                    <a:pt x="263067" y="131533"/>
                  </a:lnTo>
                  <a:lnTo>
                    <a:pt x="252731" y="80334"/>
                  </a:lnTo>
                  <a:lnTo>
                    <a:pt x="224542" y="38524"/>
                  </a:lnTo>
                  <a:lnTo>
                    <a:pt x="182732" y="10336"/>
                  </a:lnTo>
                  <a:lnTo>
                    <a:pt x="131533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370888" y="1981520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263067" y="131533"/>
                  </a:moveTo>
                  <a:lnTo>
                    <a:pt x="252731" y="80334"/>
                  </a:lnTo>
                  <a:lnTo>
                    <a:pt x="224542" y="38524"/>
                  </a:lnTo>
                  <a:lnTo>
                    <a:pt x="182732" y="10336"/>
                  </a:lnTo>
                  <a:lnTo>
                    <a:pt x="131533" y="0"/>
                  </a:lnTo>
                  <a:lnTo>
                    <a:pt x="80335" y="10336"/>
                  </a:lnTo>
                  <a:lnTo>
                    <a:pt x="38525" y="38524"/>
                  </a:lnTo>
                  <a:lnTo>
                    <a:pt x="10336" y="80334"/>
                  </a:lnTo>
                  <a:lnTo>
                    <a:pt x="0" y="131533"/>
                  </a:lnTo>
                  <a:lnTo>
                    <a:pt x="10336" y="182733"/>
                  </a:lnTo>
                  <a:lnTo>
                    <a:pt x="38525" y="224542"/>
                  </a:lnTo>
                  <a:lnTo>
                    <a:pt x="80335" y="252731"/>
                  </a:lnTo>
                  <a:lnTo>
                    <a:pt x="131533" y="263067"/>
                  </a:lnTo>
                  <a:lnTo>
                    <a:pt x="182732" y="252731"/>
                  </a:lnTo>
                  <a:lnTo>
                    <a:pt x="224542" y="224542"/>
                  </a:lnTo>
                  <a:lnTo>
                    <a:pt x="252731" y="182733"/>
                  </a:lnTo>
                  <a:lnTo>
                    <a:pt x="263067" y="131533"/>
                  </a:lnTo>
                  <a:close/>
                </a:path>
              </a:pathLst>
            </a:custGeom>
            <a:ln w="10122">
              <a:solidFill>
                <a:srgbClr val="4C4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442542" y="2009151"/>
            <a:ext cx="12001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20" dirty="0">
                <a:latin typeface="Georgia"/>
                <a:cs typeface="Georgia"/>
              </a:rPr>
              <a:t>L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886515" y="1131790"/>
            <a:ext cx="1285875" cy="921385"/>
            <a:chOff x="886515" y="1131790"/>
            <a:chExt cx="1285875" cy="921385"/>
          </a:xfrm>
        </p:grpSpPr>
        <p:sp>
          <p:nvSpPr>
            <p:cNvPr id="27" name="object 27"/>
            <p:cNvSpPr/>
            <p:nvPr/>
          </p:nvSpPr>
          <p:spPr>
            <a:xfrm>
              <a:off x="1223467" y="1154607"/>
              <a:ext cx="190500" cy="285750"/>
            </a:xfrm>
            <a:custGeom>
              <a:avLst/>
              <a:gdLst/>
              <a:ahLst/>
              <a:cxnLst/>
              <a:rect l="l" t="t" r="r" b="b"/>
              <a:pathLst>
                <a:path w="190500" h="285750">
                  <a:moveTo>
                    <a:pt x="0" y="0"/>
                  </a:moveTo>
                  <a:lnTo>
                    <a:pt x="190271" y="285422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1581" y="1373689"/>
              <a:ext cx="107757" cy="82879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591106" y="1140790"/>
              <a:ext cx="200025" cy="299720"/>
            </a:xfrm>
            <a:custGeom>
              <a:avLst/>
              <a:gdLst/>
              <a:ahLst/>
              <a:cxnLst/>
              <a:rect l="l" t="t" r="r" b="b"/>
              <a:pathLst>
                <a:path w="200025" h="299719">
                  <a:moveTo>
                    <a:pt x="199491" y="0"/>
                  </a:moveTo>
                  <a:lnTo>
                    <a:pt x="0" y="299239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5492" y="1373691"/>
              <a:ext cx="107757" cy="82877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34248" y="1140790"/>
              <a:ext cx="202565" cy="303530"/>
            </a:xfrm>
            <a:custGeom>
              <a:avLst/>
              <a:gdLst/>
              <a:ahLst/>
              <a:cxnLst/>
              <a:rect l="l" t="t" r="r" b="b"/>
              <a:pathLst>
                <a:path w="202564" h="303530">
                  <a:moveTo>
                    <a:pt x="0" y="0"/>
                  </a:moveTo>
                  <a:lnTo>
                    <a:pt x="202158" y="303232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64262" y="1377682"/>
              <a:ext cx="107757" cy="82879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626095" y="1655009"/>
              <a:ext cx="487680" cy="365760"/>
            </a:xfrm>
            <a:custGeom>
              <a:avLst/>
              <a:gdLst/>
              <a:ahLst/>
              <a:cxnLst/>
              <a:rect l="l" t="t" r="r" b="b"/>
              <a:pathLst>
                <a:path w="487680" h="365760">
                  <a:moveTo>
                    <a:pt x="487057" y="0"/>
                  </a:moveTo>
                  <a:lnTo>
                    <a:pt x="0" y="365286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09894" y="1948595"/>
              <a:ext cx="83721" cy="103983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895515" y="1657880"/>
              <a:ext cx="483234" cy="362585"/>
            </a:xfrm>
            <a:custGeom>
              <a:avLst/>
              <a:gdLst/>
              <a:ahLst/>
              <a:cxnLst/>
              <a:rect l="l" t="t" r="r" b="b"/>
              <a:pathLst>
                <a:path w="483234" h="362585">
                  <a:moveTo>
                    <a:pt x="0" y="0"/>
                  </a:moveTo>
                  <a:lnTo>
                    <a:pt x="483158" y="362364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10835" y="1948202"/>
              <a:ext cx="84120" cy="104483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1502422" y="1714427"/>
              <a:ext cx="0" cy="244475"/>
            </a:xfrm>
            <a:custGeom>
              <a:avLst/>
              <a:gdLst/>
              <a:ahLst/>
              <a:cxnLst/>
              <a:rect l="l" t="t" r="r" b="b"/>
              <a:pathLst>
                <a:path h="244475">
                  <a:moveTo>
                    <a:pt x="0" y="0"/>
                  </a:moveTo>
                  <a:lnTo>
                    <a:pt x="0" y="24403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448682" y="1925614"/>
              <a:ext cx="107950" cy="41910"/>
            </a:xfrm>
            <a:custGeom>
              <a:avLst/>
              <a:gdLst/>
              <a:ahLst/>
              <a:cxnLst/>
              <a:rect l="l" t="t" r="r" b="b"/>
              <a:pathLst>
                <a:path w="107950" h="41910">
                  <a:moveTo>
                    <a:pt x="107479" y="0"/>
                  </a:moveTo>
                  <a:lnTo>
                    <a:pt x="86361" y="7349"/>
                  </a:lnTo>
                  <a:lnTo>
                    <a:pt x="70869" y="17352"/>
                  </a:lnTo>
                  <a:lnTo>
                    <a:pt x="60247" y="29140"/>
                  </a:lnTo>
                  <a:lnTo>
                    <a:pt x="53739" y="41844"/>
                  </a:lnTo>
                  <a:lnTo>
                    <a:pt x="47232" y="29140"/>
                  </a:lnTo>
                  <a:lnTo>
                    <a:pt x="36610" y="17352"/>
                  </a:lnTo>
                  <a:lnTo>
                    <a:pt x="21118" y="7349"/>
                  </a:lnTo>
                  <a:lnTo>
                    <a:pt x="0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9" name="object 3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144583" y="369201"/>
            <a:ext cx="63233" cy="63233"/>
          </a:xfrm>
          <a:prstGeom prst="rect">
            <a:avLst/>
          </a:prstGeom>
        </p:spPr>
      </p:pic>
      <p:sp>
        <p:nvSpPr>
          <p:cNvPr id="40" name="object 40"/>
          <p:cNvSpPr txBox="1"/>
          <p:nvPr/>
        </p:nvSpPr>
        <p:spPr>
          <a:xfrm>
            <a:off x="3264395" y="283716"/>
            <a:ext cx="2269490" cy="535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LM Roman 10"/>
                <a:cs typeface="LM Roman 10"/>
              </a:rPr>
              <a:t>Remember:</a:t>
            </a:r>
            <a:r>
              <a:rPr sz="1100" spc="114" dirty="0">
                <a:latin typeface="LM Roman 10"/>
                <a:cs typeface="LM Roman 10"/>
              </a:rPr>
              <a:t>  </a:t>
            </a:r>
            <a:r>
              <a:rPr sz="1100" dirty="0">
                <a:latin typeface="LM Roman 10"/>
                <a:cs typeface="LM Roman 10"/>
              </a:rPr>
              <a:t>The</a:t>
            </a:r>
            <a:r>
              <a:rPr sz="1100" spc="229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graph</a:t>
            </a:r>
            <a:r>
              <a:rPr sz="1100" spc="2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is</a:t>
            </a:r>
            <a:r>
              <a:rPr sz="1100" spc="2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</a:t>
            </a:r>
            <a:r>
              <a:rPr sz="1100" spc="229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reflec- </a:t>
            </a:r>
            <a:r>
              <a:rPr sz="1100" dirty="0">
                <a:latin typeface="LM Roman 10"/>
                <a:cs typeface="LM Roman 10"/>
              </a:rPr>
              <a:t>tion</a:t>
            </a:r>
            <a:r>
              <a:rPr sz="1100" spc="16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of</a:t>
            </a:r>
            <a:r>
              <a:rPr sz="1100" spc="16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our</a:t>
            </a:r>
            <a:r>
              <a:rPr sz="1100" spc="16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assumptions</a:t>
            </a:r>
            <a:r>
              <a:rPr sz="1100" spc="16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about</a:t>
            </a:r>
            <a:r>
              <a:rPr sz="1100" spc="165" dirty="0">
                <a:latin typeface="LM Roman 10"/>
                <a:cs typeface="LM Roman 10"/>
              </a:rPr>
              <a:t> </a:t>
            </a:r>
            <a:r>
              <a:rPr sz="1100" spc="-25" dirty="0">
                <a:latin typeface="LM Roman 10"/>
                <a:cs typeface="LM Roman 10"/>
              </a:rPr>
              <a:t>how </a:t>
            </a:r>
            <a:r>
              <a:rPr sz="1100" dirty="0">
                <a:latin typeface="LM Roman 10"/>
                <a:cs typeface="LM Roman 10"/>
              </a:rPr>
              <a:t>the</a:t>
            </a:r>
            <a:r>
              <a:rPr sz="1100" spc="-5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world</a:t>
            </a:r>
            <a:r>
              <a:rPr sz="1100" spc="-50" dirty="0">
                <a:latin typeface="LM Roman 10"/>
                <a:cs typeface="LM Roman 10"/>
              </a:rPr>
              <a:t> </a:t>
            </a:r>
            <a:r>
              <a:rPr sz="1100" spc="-20" dirty="0">
                <a:latin typeface="LM Roman 10"/>
                <a:cs typeface="LM Roman 10"/>
              </a:rPr>
              <a:t>works</a:t>
            </a:r>
            <a:endParaRPr sz="1100">
              <a:latin typeface="LM Roman 10"/>
              <a:cs typeface="LM Roman 10"/>
            </a:endParaRPr>
          </a:p>
        </p:txBody>
      </p:sp>
      <p:pic>
        <p:nvPicPr>
          <p:cNvPr id="41" name="object 4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144583" y="1014831"/>
            <a:ext cx="63233" cy="63233"/>
          </a:xfrm>
          <a:prstGeom prst="rect">
            <a:avLst/>
          </a:prstGeom>
        </p:spPr>
      </p:pic>
      <p:sp>
        <p:nvSpPr>
          <p:cNvPr id="42" name="object 42"/>
          <p:cNvSpPr txBox="1"/>
          <p:nvPr/>
        </p:nvSpPr>
        <p:spPr>
          <a:xfrm>
            <a:off x="3264395" y="929346"/>
            <a:ext cx="226885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LM Roman 10"/>
                <a:cs typeface="LM Roman 10"/>
              </a:rPr>
              <a:t>Our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assumptions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about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dependencies </a:t>
            </a:r>
            <a:r>
              <a:rPr sz="1100" dirty="0">
                <a:latin typeface="LM Roman 10"/>
                <a:cs typeface="LM Roman 10"/>
              </a:rPr>
              <a:t>are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encoded</a:t>
            </a:r>
            <a:r>
              <a:rPr sz="1100" spc="-2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in</a:t>
            </a:r>
            <a:r>
              <a:rPr sz="1100" spc="-2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the</a:t>
            </a:r>
            <a:r>
              <a:rPr sz="1100" spc="-2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graph</a:t>
            </a:r>
            <a:endParaRPr sz="1100">
              <a:latin typeface="LM Roman 10"/>
              <a:cs typeface="LM Roman 10"/>
            </a:endParaRPr>
          </a:p>
        </p:txBody>
      </p:sp>
      <p:pic>
        <p:nvPicPr>
          <p:cNvPr id="43" name="object 4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144583" y="1488376"/>
            <a:ext cx="63233" cy="63233"/>
          </a:xfrm>
          <a:prstGeom prst="rect">
            <a:avLst/>
          </a:prstGeom>
        </p:spPr>
      </p:pic>
      <p:sp>
        <p:nvSpPr>
          <p:cNvPr id="44" name="object 44"/>
          <p:cNvSpPr txBox="1"/>
          <p:nvPr/>
        </p:nvSpPr>
        <p:spPr>
          <a:xfrm>
            <a:off x="3264395" y="1402904"/>
            <a:ext cx="2268220" cy="535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LM Roman 10"/>
                <a:cs typeface="LM Roman 10"/>
              </a:rPr>
              <a:t>Once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we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build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the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graph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we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freeze</a:t>
            </a:r>
            <a:r>
              <a:rPr sz="1100" spc="-25" dirty="0">
                <a:latin typeface="LM Roman 10"/>
                <a:cs typeface="LM Roman 10"/>
              </a:rPr>
              <a:t> it </a:t>
            </a:r>
            <a:r>
              <a:rPr sz="1100" dirty="0">
                <a:latin typeface="LM Roman 10"/>
                <a:cs typeface="LM Roman 10"/>
              </a:rPr>
              <a:t>and</a:t>
            </a:r>
            <a:r>
              <a:rPr sz="1100" spc="-5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do</a:t>
            </a:r>
            <a:r>
              <a:rPr sz="1100" spc="-4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all</a:t>
            </a:r>
            <a:r>
              <a:rPr sz="1100" spc="-4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the</a:t>
            </a:r>
            <a:r>
              <a:rPr sz="1100" spc="-5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reasoning</a:t>
            </a:r>
            <a:r>
              <a:rPr sz="1100" spc="-4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and</a:t>
            </a:r>
            <a:r>
              <a:rPr sz="1100" spc="-4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analysis </a:t>
            </a:r>
            <a:r>
              <a:rPr sz="1100" dirty="0">
                <a:latin typeface="LM Roman 10"/>
                <a:cs typeface="LM Roman 10"/>
              </a:rPr>
              <a:t>(independence)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on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this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spc="-20" dirty="0">
                <a:latin typeface="LM Roman 10"/>
                <a:cs typeface="LM Roman 10"/>
              </a:rPr>
              <a:t>graph</a:t>
            </a:r>
            <a:endParaRPr sz="1100">
              <a:latin typeface="LM Roman 10"/>
              <a:cs typeface="LM Roman 10"/>
            </a:endParaRPr>
          </a:p>
        </p:txBody>
      </p:sp>
      <p:pic>
        <p:nvPicPr>
          <p:cNvPr id="45" name="object 4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144583" y="2134006"/>
            <a:ext cx="63233" cy="63233"/>
          </a:xfrm>
          <a:prstGeom prst="rect">
            <a:avLst/>
          </a:prstGeom>
        </p:spPr>
      </p:pic>
      <p:sp>
        <p:nvSpPr>
          <p:cNvPr id="46" name="object 46"/>
          <p:cNvSpPr txBox="1"/>
          <p:nvPr/>
        </p:nvSpPr>
        <p:spPr>
          <a:xfrm>
            <a:off x="3264395" y="2048534"/>
            <a:ext cx="2269490" cy="7080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715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LM Roman 10"/>
                <a:cs typeface="LM Roman 10"/>
              </a:rPr>
              <a:t>It</a:t>
            </a:r>
            <a:r>
              <a:rPr sz="1100" spc="10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is</a:t>
            </a:r>
            <a:r>
              <a:rPr sz="1100" spc="10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not</a:t>
            </a:r>
            <a:r>
              <a:rPr sz="1100" spc="10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fair</a:t>
            </a:r>
            <a:r>
              <a:rPr sz="1100" spc="10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to</a:t>
            </a:r>
            <a:r>
              <a:rPr sz="1100" spc="10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ask</a:t>
            </a:r>
            <a:r>
              <a:rPr sz="1100" spc="10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“what</a:t>
            </a:r>
            <a:r>
              <a:rPr sz="1100" spc="10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if”</a:t>
            </a:r>
            <a:r>
              <a:rPr sz="1100" spc="9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ques- </a:t>
            </a:r>
            <a:r>
              <a:rPr sz="1100" dirty="0">
                <a:latin typeface="LM Roman 10"/>
                <a:cs typeface="LM Roman 10"/>
              </a:rPr>
              <a:t>tions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involving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other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factors</a:t>
            </a:r>
            <a:endParaRPr sz="1100">
              <a:latin typeface="LM Roman 10"/>
              <a:cs typeface="LM Roman 10"/>
            </a:endParaRPr>
          </a:p>
          <a:p>
            <a:pPr marL="12700" marR="5080">
              <a:lnSpc>
                <a:spcPct val="102600"/>
              </a:lnSpc>
            </a:pPr>
            <a:r>
              <a:rPr sz="1100" dirty="0">
                <a:latin typeface="LM Roman 10"/>
                <a:cs typeface="LM Roman 10"/>
              </a:rPr>
              <a:t>(For</a:t>
            </a:r>
            <a:r>
              <a:rPr sz="1100" spc="114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example,</a:t>
            </a:r>
            <a:r>
              <a:rPr sz="1100" spc="14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what</a:t>
            </a:r>
            <a:r>
              <a:rPr sz="1100" spc="12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if</a:t>
            </a:r>
            <a:r>
              <a:rPr sz="1100" spc="114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the</a:t>
            </a:r>
            <a:r>
              <a:rPr sz="1100" spc="114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professor </a:t>
            </a:r>
            <a:r>
              <a:rPr sz="1100" dirty="0">
                <a:latin typeface="LM Roman 10"/>
                <a:cs typeface="LM Roman 10"/>
              </a:rPr>
              <a:t>was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in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bad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mood?)</a:t>
            </a:r>
            <a:endParaRPr sz="1100">
              <a:latin typeface="LM Roman 10"/>
              <a:cs typeface="LM Roman 10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0" y="3121507"/>
            <a:ext cx="5760085" cy="118745"/>
            <a:chOff x="0" y="3121507"/>
            <a:chExt cx="5760085" cy="118745"/>
          </a:xfrm>
        </p:grpSpPr>
        <p:sp>
          <p:nvSpPr>
            <p:cNvPr id="48" name="object 48"/>
            <p:cNvSpPr/>
            <p:nvPr/>
          </p:nvSpPr>
          <p:spPr>
            <a:xfrm>
              <a:off x="0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880004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10" dirty="0"/>
              <a:t>50</a:t>
            </a:fld>
            <a:r>
              <a:rPr spc="-10" dirty="0"/>
              <a:t>/86</a:t>
            </a:r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Mitesh</a:t>
            </a:r>
            <a:r>
              <a:rPr spc="-10" dirty="0"/>
              <a:t> </a:t>
            </a:r>
            <a:r>
              <a:rPr dirty="0"/>
              <a:t>M.</a:t>
            </a:r>
            <a:r>
              <a:rPr spc="-10" dirty="0"/>
              <a:t> Khapra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CS7015</a:t>
            </a:r>
            <a:r>
              <a:rPr spc="-10" dirty="0"/>
              <a:t> </a:t>
            </a:r>
            <a:r>
              <a:rPr dirty="0"/>
              <a:t>(Deep</a:t>
            </a:r>
            <a:r>
              <a:rPr spc="-5" dirty="0"/>
              <a:t> </a:t>
            </a:r>
            <a:r>
              <a:rPr dirty="0"/>
              <a:t>Learning)</a:t>
            </a:r>
            <a:r>
              <a:rPr spc="-5" dirty="0"/>
              <a:t> </a:t>
            </a:r>
            <a:r>
              <a:rPr dirty="0"/>
              <a:t>:</a:t>
            </a:r>
            <a:r>
              <a:rPr spc="75" dirty="0"/>
              <a:t> </a:t>
            </a:r>
            <a:r>
              <a:rPr dirty="0"/>
              <a:t>Lecture</a:t>
            </a:r>
            <a:r>
              <a:rPr spc="-5" dirty="0"/>
              <a:t> </a:t>
            </a:r>
            <a:r>
              <a:rPr spc="-2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13867" y="887361"/>
            <a:ext cx="291465" cy="291465"/>
            <a:chOff x="413867" y="887361"/>
            <a:chExt cx="291465" cy="291465"/>
          </a:xfrm>
        </p:grpSpPr>
        <p:sp>
          <p:nvSpPr>
            <p:cNvPr id="3" name="object 3"/>
            <p:cNvSpPr/>
            <p:nvPr/>
          </p:nvSpPr>
          <p:spPr>
            <a:xfrm>
              <a:off x="418947" y="892441"/>
              <a:ext cx="281305" cy="281305"/>
            </a:xfrm>
            <a:custGeom>
              <a:avLst/>
              <a:gdLst/>
              <a:ahLst/>
              <a:cxnLst/>
              <a:rect l="l" t="t" r="r" b="b"/>
              <a:pathLst>
                <a:path w="281305" h="281305">
                  <a:moveTo>
                    <a:pt x="140601" y="0"/>
                  </a:moveTo>
                  <a:lnTo>
                    <a:pt x="96162" y="7167"/>
                  </a:lnTo>
                  <a:lnTo>
                    <a:pt x="57566" y="27125"/>
                  </a:lnTo>
                  <a:lnTo>
                    <a:pt x="27129" y="57560"/>
                  </a:lnTo>
                  <a:lnTo>
                    <a:pt x="7168" y="96157"/>
                  </a:lnTo>
                  <a:lnTo>
                    <a:pt x="0" y="140601"/>
                  </a:lnTo>
                  <a:lnTo>
                    <a:pt x="7168" y="185041"/>
                  </a:lnTo>
                  <a:lnTo>
                    <a:pt x="27129" y="223637"/>
                  </a:lnTo>
                  <a:lnTo>
                    <a:pt x="57566" y="254074"/>
                  </a:lnTo>
                  <a:lnTo>
                    <a:pt x="96162" y="274035"/>
                  </a:lnTo>
                  <a:lnTo>
                    <a:pt x="140601" y="281203"/>
                  </a:lnTo>
                  <a:lnTo>
                    <a:pt x="185047" y="274035"/>
                  </a:lnTo>
                  <a:lnTo>
                    <a:pt x="223647" y="254074"/>
                  </a:lnTo>
                  <a:lnTo>
                    <a:pt x="254086" y="223637"/>
                  </a:lnTo>
                  <a:lnTo>
                    <a:pt x="274047" y="185041"/>
                  </a:lnTo>
                  <a:lnTo>
                    <a:pt x="281216" y="140601"/>
                  </a:lnTo>
                  <a:lnTo>
                    <a:pt x="274047" y="96157"/>
                  </a:lnTo>
                  <a:lnTo>
                    <a:pt x="254086" y="57560"/>
                  </a:lnTo>
                  <a:lnTo>
                    <a:pt x="223647" y="27125"/>
                  </a:lnTo>
                  <a:lnTo>
                    <a:pt x="185047" y="7167"/>
                  </a:lnTo>
                  <a:lnTo>
                    <a:pt x="140601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18947" y="892441"/>
              <a:ext cx="281305" cy="281305"/>
            </a:xfrm>
            <a:custGeom>
              <a:avLst/>
              <a:gdLst/>
              <a:ahLst/>
              <a:cxnLst/>
              <a:rect l="l" t="t" r="r" b="b"/>
              <a:pathLst>
                <a:path w="281305" h="281305">
                  <a:moveTo>
                    <a:pt x="281216" y="140601"/>
                  </a:moveTo>
                  <a:lnTo>
                    <a:pt x="274047" y="96157"/>
                  </a:lnTo>
                  <a:lnTo>
                    <a:pt x="254086" y="57560"/>
                  </a:lnTo>
                  <a:lnTo>
                    <a:pt x="223647" y="27125"/>
                  </a:lnTo>
                  <a:lnTo>
                    <a:pt x="185047" y="7167"/>
                  </a:lnTo>
                  <a:lnTo>
                    <a:pt x="140601" y="0"/>
                  </a:lnTo>
                  <a:lnTo>
                    <a:pt x="96162" y="7167"/>
                  </a:lnTo>
                  <a:lnTo>
                    <a:pt x="57566" y="27125"/>
                  </a:lnTo>
                  <a:lnTo>
                    <a:pt x="27129" y="57560"/>
                  </a:lnTo>
                  <a:lnTo>
                    <a:pt x="7168" y="96157"/>
                  </a:lnTo>
                  <a:lnTo>
                    <a:pt x="0" y="140601"/>
                  </a:lnTo>
                  <a:lnTo>
                    <a:pt x="7168" y="185041"/>
                  </a:lnTo>
                  <a:lnTo>
                    <a:pt x="27129" y="223637"/>
                  </a:lnTo>
                  <a:lnTo>
                    <a:pt x="57566" y="254074"/>
                  </a:lnTo>
                  <a:lnTo>
                    <a:pt x="96162" y="274035"/>
                  </a:lnTo>
                  <a:lnTo>
                    <a:pt x="140601" y="281203"/>
                  </a:lnTo>
                  <a:lnTo>
                    <a:pt x="185047" y="274035"/>
                  </a:lnTo>
                  <a:lnTo>
                    <a:pt x="223647" y="254074"/>
                  </a:lnTo>
                  <a:lnTo>
                    <a:pt x="254086" y="223637"/>
                  </a:lnTo>
                  <a:lnTo>
                    <a:pt x="274047" y="185041"/>
                  </a:lnTo>
                  <a:lnTo>
                    <a:pt x="281216" y="140601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87552" y="929156"/>
            <a:ext cx="1403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20" dirty="0">
                <a:latin typeface="Georgia"/>
                <a:cs typeface="Georgia"/>
              </a:rPr>
              <a:t>D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70445" y="903922"/>
            <a:ext cx="258445" cy="258445"/>
            <a:chOff x="970445" y="903922"/>
            <a:chExt cx="258445" cy="25844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5525" y="909002"/>
              <a:ext cx="248069" cy="24806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75525" y="909002"/>
              <a:ext cx="248285" cy="248285"/>
            </a:xfrm>
            <a:custGeom>
              <a:avLst/>
              <a:gdLst/>
              <a:ahLst/>
              <a:cxnLst/>
              <a:rect l="l" t="t" r="r" b="b"/>
              <a:pathLst>
                <a:path w="248284" h="248284">
                  <a:moveTo>
                    <a:pt x="248069" y="124040"/>
                  </a:moveTo>
                  <a:lnTo>
                    <a:pt x="238323" y="75759"/>
                  </a:lnTo>
                  <a:lnTo>
                    <a:pt x="211743" y="36331"/>
                  </a:lnTo>
                  <a:lnTo>
                    <a:pt x="172320" y="9748"/>
                  </a:lnTo>
                  <a:lnTo>
                    <a:pt x="124040" y="0"/>
                  </a:lnTo>
                  <a:lnTo>
                    <a:pt x="75759" y="9748"/>
                  </a:lnTo>
                  <a:lnTo>
                    <a:pt x="36331" y="36331"/>
                  </a:lnTo>
                  <a:lnTo>
                    <a:pt x="9748" y="75759"/>
                  </a:lnTo>
                  <a:lnTo>
                    <a:pt x="0" y="124040"/>
                  </a:lnTo>
                  <a:lnTo>
                    <a:pt x="9748" y="172320"/>
                  </a:lnTo>
                  <a:lnTo>
                    <a:pt x="36331" y="211743"/>
                  </a:lnTo>
                  <a:lnTo>
                    <a:pt x="75759" y="238323"/>
                  </a:lnTo>
                  <a:lnTo>
                    <a:pt x="124040" y="248069"/>
                  </a:lnTo>
                  <a:lnTo>
                    <a:pt x="172320" y="238323"/>
                  </a:lnTo>
                  <a:lnTo>
                    <a:pt x="211743" y="211743"/>
                  </a:lnTo>
                  <a:lnTo>
                    <a:pt x="238323" y="172320"/>
                  </a:lnTo>
                  <a:lnTo>
                    <a:pt x="248069" y="124040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50950" y="929156"/>
            <a:ext cx="863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Georgia"/>
                <a:cs typeface="Georgia"/>
              </a:rPr>
              <a:t>I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88162" y="1341646"/>
            <a:ext cx="283210" cy="283210"/>
            <a:chOff x="688162" y="1341646"/>
            <a:chExt cx="283210" cy="283210"/>
          </a:xfrm>
        </p:grpSpPr>
        <p:sp>
          <p:nvSpPr>
            <p:cNvPr id="11" name="object 11"/>
            <p:cNvSpPr/>
            <p:nvPr/>
          </p:nvSpPr>
          <p:spPr>
            <a:xfrm>
              <a:off x="693242" y="1346726"/>
              <a:ext cx="273050" cy="273050"/>
            </a:xfrm>
            <a:custGeom>
              <a:avLst/>
              <a:gdLst/>
              <a:ahLst/>
              <a:cxnLst/>
              <a:rect l="l" t="t" r="r" b="b"/>
              <a:pathLst>
                <a:path w="273050" h="273050">
                  <a:moveTo>
                    <a:pt x="136321" y="0"/>
                  </a:moveTo>
                  <a:lnTo>
                    <a:pt x="93229" y="6949"/>
                  </a:lnTo>
                  <a:lnTo>
                    <a:pt x="55807" y="26301"/>
                  </a:lnTo>
                  <a:lnTo>
                    <a:pt x="26299" y="55810"/>
                  </a:lnTo>
                  <a:lnTo>
                    <a:pt x="6948" y="93231"/>
                  </a:lnTo>
                  <a:lnTo>
                    <a:pt x="0" y="136319"/>
                  </a:lnTo>
                  <a:lnTo>
                    <a:pt x="6948" y="179407"/>
                  </a:lnTo>
                  <a:lnTo>
                    <a:pt x="26299" y="216828"/>
                  </a:lnTo>
                  <a:lnTo>
                    <a:pt x="55807" y="246337"/>
                  </a:lnTo>
                  <a:lnTo>
                    <a:pt x="93229" y="265688"/>
                  </a:lnTo>
                  <a:lnTo>
                    <a:pt x="136321" y="272638"/>
                  </a:lnTo>
                  <a:lnTo>
                    <a:pt x="179407" y="265688"/>
                  </a:lnTo>
                  <a:lnTo>
                    <a:pt x="216825" y="246337"/>
                  </a:lnTo>
                  <a:lnTo>
                    <a:pt x="246332" y="216828"/>
                  </a:lnTo>
                  <a:lnTo>
                    <a:pt x="265682" y="179407"/>
                  </a:lnTo>
                  <a:lnTo>
                    <a:pt x="272630" y="136319"/>
                  </a:lnTo>
                  <a:lnTo>
                    <a:pt x="265682" y="93231"/>
                  </a:lnTo>
                  <a:lnTo>
                    <a:pt x="246332" y="55810"/>
                  </a:lnTo>
                  <a:lnTo>
                    <a:pt x="216825" y="26301"/>
                  </a:lnTo>
                  <a:lnTo>
                    <a:pt x="179407" y="6949"/>
                  </a:lnTo>
                  <a:lnTo>
                    <a:pt x="136321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93242" y="1346726"/>
              <a:ext cx="273050" cy="273050"/>
            </a:xfrm>
            <a:custGeom>
              <a:avLst/>
              <a:gdLst/>
              <a:ahLst/>
              <a:cxnLst/>
              <a:rect l="l" t="t" r="r" b="b"/>
              <a:pathLst>
                <a:path w="273050" h="273050">
                  <a:moveTo>
                    <a:pt x="272630" y="136319"/>
                  </a:moveTo>
                  <a:lnTo>
                    <a:pt x="265682" y="93231"/>
                  </a:lnTo>
                  <a:lnTo>
                    <a:pt x="246332" y="55810"/>
                  </a:lnTo>
                  <a:lnTo>
                    <a:pt x="216825" y="26301"/>
                  </a:lnTo>
                  <a:lnTo>
                    <a:pt x="179407" y="6949"/>
                  </a:lnTo>
                  <a:lnTo>
                    <a:pt x="136321" y="0"/>
                  </a:lnTo>
                  <a:lnTo>
                    <a:pt x="93229" y="6949"/>
                  </a:lnTo>
                  <a:lnTo>
                    <a:pt x="55807" y="26301"/>
                  </a:lnTo>
                  <a:lnTo>
                    <a:pt x="26299" y="55810"/>
                  </a:lnTo>
                  <a:lnTo>
                    <a:pt x="6948" y="93231"/>
                  </a:lnTo>
                  <a:lnTo>
                    <a:pt x="0" y="136319"/>
                  </a:lnTo>
                  <a:lnTo>
                    <a:pt x="6948" y="179407"/>
                  </a:lnTo>
                  <a:lnTo>
                    <a:pt x="26299" y="216828"/>
                  </a:lnTo>
                  <a:lnTo>
                    <a:pt x="55807" y="246337"/>
                  </a:lnTo>
                  <a:lnTo>
                    <a:pt x="93229" y="265688"/>
                  </a:lnTo>
                  <a:lnTo>
                    <a:pt x="136321" y="272638"/>
                  </a:lnTo>
                  <a:lnTo>
                    <a:pt x="179407" y="265688"/>
                  </a:lnTo>
                  <a:lnTo>
                    <a:pt x="216825" y="246337"/>
                  </a:lnTo>
                  <a:lnTo>
                    <a:pt x="246332" y="216828"/>
                  </a:lnTo>
                  <a:lnTo>
                    <a:pt x="265682" y="179407"/>
                  </a:lnTo>
                  <a:lnTo>
                    <a:pt x="272630" y="136319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62368" y="1379155"/>
            <a:ext cx="1346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5" dirty="0">
                <a:latin typeface="Georgia"/>
                <a:cs typeface="Georgia"/>
              </a:rPr>
              <a:t>G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232954" y="1346431"/>
            <a:ext cx="273685" cy="273685"/>
            <a:chOff x="1232954" y="1346431"/>
            <a:chExt cx="273685" cy="273685"/>
          </a:xfrm>
        </p:grpSpPr>
        <p:sp>
          <p:nvSpPr>
            <p:cNvPr id="15" name="object 15"/>
            <p:cNvSpPr/>
            <p:nvPr/>
          </p:nvSpPr>
          <p:spPr>
            <a:xfrm>
              <a:off x="1238034" y="1351511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131533" y="0"/>
                  </a:moveTo>
                  <a:lnTo>
                    <a:pt x="80335" y="10336"/>
                  </a:lnTo>
                  <a:lnTo>
                    <a:pt x="38525" y="38525"/>
                  </a:lnTo>
                  <a:lnTo>
                    <a:pt x="10336" y="80335"/>
                  </a:lnTo>
                  <a:lnTo>
                    <a:pt x="0" y="131535"/>
                  </a:lnTo>
                  <a:lnTo>
                    <a:pt x="10336" y="182734"/>
                  </a:lnTo>
                  <a:lnTo>
                    <a:pt x="38525" y="224544"/>
                  </a:lnTo>
                  <a:lnTo>
                    <a:pt x="80335" y="252732"/>
                  </a:lnTo>
                  <a:lnTo>
                    <a:pt x="131533" y="263069"/>
                  </a:lnTo>
                  <a:lnTo>
                    <a:pt x="182732" y="252732"/>
                  </a:lnTo>
                  <a:lnTo>
                    <a:pt x="224542" y="224544"/>
                  </a:lnTo>
                  <a:lnTo>
                    <a:pt x="252731" y="182734"/>
                  </a:lnTo>
                  <a:lnTo>
                    <a:pt x="263067" y="131535"/>
                  </a:lnTo>
                  <a:lnTo>
                    <a:pt x="252731" y="80335"/>
                  </a:lnTo>
                  <a:lnTo>
                    <a:pt x="224542" y="38525"/>
                  </a:lnTo>
                  <a:lnTo>
                    <a:pt x="182732" y="10336"/>
                  </a:lnTo>
                  <a:lnTo>
                    <a:pt x="131533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38034" y="1351511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263067" y="131535"/>
                  </a:moveTo>
                  <a:lnTo>
                    <a:pt x="252731" y="80335"/>
                  </a:lnTo>
                  <a:lnTo>
                    <a:pt x="224542" y="38525"/>
                  </a:lnTo>
                  <a:lnTo>
                    <a:pt x="182732" y="10336"/>
                  </a:lnTo>
                  <a:lnTo>
                    <a:pt x="131533" y="0"/>
                  </a:lnTo>
                  <a:lnTo>
                    <a:pt x="80335" y="10336"/>
                  </a:lnTo>
                  <a:lnTo>
                    <a:pt x="38525" y="38525"/>
                  </a:lnTo>
                  <a:lnTo>
                    <a:pt x="10336" y="80335"/>
                  </a:lnTo>
                  <a:lnTo>
                    <a:pt x="0" y="131535"/>
                  </a:lnTo>
                  <a:lnTo>
                    <a:pt x="10336" y="182734"/>
                  </a:lnTo>
                  <a:lnTo>
                    <a:pt x="38525" y="224544"/>
                  </a:lnTo>
                  <a:lnTo>
                    <a:pt x="80335" y="252732"/>
                  </a:lnTo>
                  <a:lnTo>
                    <a:pt x="131533" y="263069"/>
                  </a:lnTo>
                  <a:lnTo>
                    <a:pt x="182732" y="252732"/>
                  </a:lnTo>
                  <a:lnTo>
                    <a:pt x="224542" y="224544"/>
                  </a:lnTo>
                  <a:lnTo>
                    <a:pt x="252731" y="182734"/>
                  </a:lnTo>
                  <a:lnTo>
                    <a:pt x="263067" y="131535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310360" y="1379155"/>
            <a:ext cx="11048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5" dirty="0">
                <a:latin typeface="Georgia"/>
                <a:cs typeface="Georgia"/>
              </a:rPr>
              <a:t>S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92937" y="1796437"/>
            <a:ext cx="273685" cy="273685"/>
            <a:chOff x="692937" y="1796437"/>
            <a:chExt cx="273685" cy="273685"/>
          </a:xfrm>
        </p:grpSpPr>
        <p:sp>
          <p:nvSpPr>
            <p:cNvPr id="19" name="object 19"/>
            <p:cNvSpPr/>
            <p:nvPr/>
          </p:nvSpPr>
          <p:spPr>
            <a:xfrm>
              <a:off x="698017" y="1801517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131546" y="0"/>
                  </a:moveTo>
                  <a:lnTo>
                    <a:pt x="80340" y="10336"/>
                  </a:lnTo>
                  <a:lnTo>
                    <a:pt x="38527" y="38524"/>
                  </a:lnTo>
                  <a:lnTo>
                    <a:pt x="10336" y="80334"/>
                  </a:lnTo>
                  <a:lnTo>
                    <a:pt x="0" y="131533"/>
                  </a:lnTo>
                  <a:lnTo>
                    <a:pt x="10336" y="182733"/>
                  </a:lnTo>
                  <a:lnTo>
                    <a:pt x="38527" y="224542"/>
                  </a:lnTo>
                  <a:lnTo>
                    <a:pt x="80340" y="252731"/>
                  </a:lnTo>
                  <a:lnTo>
                    <a:pt x="131546" y="263067"/>
                  </a:lnTo>
                  <a:lnTo>
                    <a:pt x="182745" y="252731"/>
                  </a:lnTo>
                  <a:lnTo>
                    <a:pt x="224555" y="224542"/>
                  </a:lnTo>
                  <a:lnTo>
                    <a:pt x="252743" y="182733"/>
                  </a:lnTo>
                  <a:lnTo>
                    <a:pt x="263080" y="131533"/>
                  </a:lnTo>
                  <a:lnTo>
                    <a:pt x="252743" y="80334"/>
                  </a:lnTo>
                  <a:lnTo>
                    <a:pt x="224555" y="38524"/>
                  </a:lnTo>
                  <a:lnTo>
                    <a:pt x="182745" y="10336"/>
                  </a:lnTo>
                  <a:lnTo>
                    <a:pt x="131546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98017" y="1801517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263080" y="131533"/>
                  </a:moveTo>
                  <a:lnTo>
                    <a:pt x="252743" y="80334"/>
                  </a:lnTo>
                  <a:lnTo>
                    <a:pt x="224555" y="38524"/>
                  </a:lnTo>
                  <a:lnTo>
                    <a:pt x="182745" y="10336"/>
                  </a:lnTo>
                  <a:lnTo>
                    <a:pt x="131546" y="0"/>
                  </a:lnTo>
                  <a:lnTo>
                    <a:pt x="80340" y="10336"/>
                  </a:lnTo>
                  <a:lnTo>
                    <a:pt x="38527" y="38524"/>
                  </a:lnTo>
                  <a:lnTo>
                    <a:pt x="10336" y="80334"/>
                  </a:lnTo>
                  <a:lnTo>
                    <a:pt x="0" y="131533"/>
                  </a:lnTo>
                  <a:lnTo>
                    <a:pt x="10336" y="182733"/>
                  </a:lnTo>
                  <a:lnTo>
                    <a:pt x="38527" y="224542"/>
                  </a:lnTo>
                  <a:lnTo>
                    <a:pt x="80340" y="252731"/>
                  </a:lnTo>
                  <a:lnTo>
                    <a:pt x="131546" y="263067"/>
                  </a:lnTo>
                  <a:lnTo>
                    <a:pt x="182745" y="252731"/>
                  </a:lnTo>
                  <a:lnTo>
                    <a:pt x="224555" y="224542"/>
                  </a:lnTo>
                  <a:lnTo>
                    <a:pt x="252743" y="182733"/>
                  </a:lnTo>
                  <a:lnTo>
                    <a:pt x="263080" y="131533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69696" y="1829154"/>
            <a:ext cx="12001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20" dirty="0">
                <a:latin typeface="Georgia"/>
                <a:cs typeface="Georgia"/>
              </a:rPr>
              <a:t>L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16152" y="2176448"/>
            <a:ext cx="22732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25" dirty="0">
                <a:latin typeface="LM Roman 10"/>
                <a:cs typeface="LM Roman 10"/>
              </a:rPr>
              <a:t>(a)</a:t>
            </a:r>
            <a:endParaRPr sz="1100">
              <a:latin typeface="LM Roman 10"/>
              <a:cs typeface="LM Roman 10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493888" y="887361"/>
            <a:ext cx="291465" cy="291465"/>
            <a:chOff x="1493888" y="887361"/>
            <a:chExt cx="291465" cy="291465"/>
          </a:xfrm>
        </p:grpSpPr>
        <p:sp>
          <p:nvSpPr>
            <p:cNvPr id="24" name="object 24"/>
            <p:cNvSpPr/>
            <p:nvPr/>
          </p:nvSpPr>
          <p:spPr>
            <a:xfrm>
              <a:off x="1498968" y="892441"/>
              <a:ext cx="281305" cy="281305"/>
            </a:xfrm>
            <a:custGeom>
              <a:avLst/>
              <a:gdLst/>
              <a:ahLst/>
              <a:cxnLst/>
              <a:rect l="l" t="t" r="r" b="b"/>
              <a:pathLst>
                <a:path w="281305" h="281305">
                  <a:moveTo>
                    <a:pt x="140601" y="0"/>
                  </a:moveTo>
                  <a:lnTo>
                    <a:pt x="96157" y="7167"/>
                  </a:lnTo>
                  <a:lnTo>
                    <a:pt x="57560" y="27125"/>
                  </a:lnTo>
                  <a:lnTo>
                    <a:pt x="27125" y="57560"/>
                  </a:lnTo>
                  <a:lnTo>
                    <a:pt x="7167" y="96157"/>
                  </a:lnTo>
                  <a:lnTo>
                    <a:pt x="0" y="140601"/>
                  </a:lnTo>
                  <a:lnTo>
                    <a:pt x="7167" y="185041"/>
                  </a:lnTo>
                  <a:lnTo>
                    <a:pt x="27125" y="223637"/>
                  </a:lnTo>
                  <a:lnTo>
                    <a:pt x="57560" y="254074"/>
                  </a:lnTo>
                  <a:lnTo>
                    <a:pt x="96157" y="274035"/>
                  </a:lnTo>
                  <a:lnTo>
                    <a:pt x="140601" y="281203"/>
                  </a:lnTo>
                  <a:lnTo>
                    <a:pt x="185041" y="274035"/>
                  </a:lnTo>
                  <a:lnTo>
                    <a:pt x="223637" y="254074"/>
                  </a:lnTo>
                  <a:lnTo>
                    <a:pt x="254074" y="223637"/>
                  </a:lnTo>
                  <a:lnTo>
                    <a:pt x="274035" y="185041"/>
                  </a:lnTo>
                  <a:lnTo>
                    <a:pt x="281203" y="140601"/>
                  </a:lnTo>
                  <a:lnTo>
                    <a:pt x="274035" y="96157"/>
                  </a:lnTo>
                  <a:lnTo>
                    <a:pt x="254074" y="57560"/>
                  </a:lnTo>
                  <a:lnTo>
                    <a:pt x="223637" y="27125"/>
                  </a:lnTo>
                  <a:lnTo>
                    <a:pt x="185041" y="7167"/>
                  </a:lnTo>
                  <a:lnTo>
                    <a:pt x="140601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498968" y="892441"/>
              <a:ext cx="281305" cy="281305"/>
            </a:xfrm>
            <a:custGeom>
              <a:avLst/>
              <a:gdLst/>
              <a:ahLst/>
              <a:cxnLst/>
              <a:rect l="l" t="t" r="r" b="b"/>
              <a:pathLst>
                <a:path w="281305" h="281305">
                  <a:moveTo>
                    <a:pt x="281203" y="140601"/>
                  </a:moveTo>
                  <a:lnTo>
                    <a:pt x="274035" y="96157"/>
                  </a:lnTo>
                  <a:lnTo>
                    <a:pt x="254074" y="57560"/>
                  </a:lnTo>
                  <a:lnTo>
                    <a:pt x="223637" y="27125"/>
                  </a:lnTo>
                  <a:lnTo>
                    <a:pt x="185041" y="7167"/>
                  </a:lnTo>
                  <a:lnTo>
                    <a:pt x="140601" y="0"/>
                  </a:lnTo>
                  <a:lnTo>
                    <a:pt x="96157" y="7167"/>
                  </a:lnTo>
                  <a:lnTo>
                    <a:pt x="57560" y="27125"/>
                  </a:lnTo>
                  <a:lnTo>
                    <a:pt x="27125" y="57560"/>
                  </a:lnTo>
                  <a:lnTo>
                    <a:pt x="7167" y="96157"/>
                  </a:lnTo>
                  <a:lnTo>
                    <a:pt x="0" y="140601"/>
                  </a:lnTo>
                  <a:lnTo>
                    <a:pt x="7167" y="185041"/>
                  </a:lnTo>
                  <a:lnTo>
                    <a:pt x="27125" y="223637"/>
                  </a:lnTo>
                  <a:lnTo>
                    <a:pt x="57560" y="254074"/>
                  </a:lnTo>
                  <a:lnTo>
                    <a:pt x="96157" y="274035"/>
                  </a:lnTo>
                  <a:lnTo>
                    <a:pt x="140601" y="281203"/>
                  </a:lnTo>
                  <a:lnTo>
                    <a:pt x="185041" y="274035"/>
                  </a:lnTo>
                  <a:lnTo>
                    <a:pt x="223637" y="254074"/>
                  </a:lnTo>
                  <a:lnTo>
                    <a:pt x="254074" y="223637"/>
                  </a:lnTo>
                  <a:lnTo>
                    <a:pt x="274035" y="185041"/>
                  </a:lnTo>
                  <a:lnTo>
                    <a:pt x="281203" y="140601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567561" y="929156"/>
            <a:ext cx="1403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20" dirty="0">
                <a:latin typeface="Georgia"/>
                <a:cs typeface="Georgia"/>
              </a:rPr>
              <a:t>D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050453" y="903922"/>
            <a:ext cx="258445" cy="258445"/>
            <a:chOff x="2050453" y="903922"/>
            <a:chExt cx="258445" cy="258445"/>
          </a:xfrm>
        </p:grpSpPr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55533" y="909002"/>
              <a:ext cx="248081" cy="248069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2055533" y="909002"/>
              <a:ext cx="248285" cy="248285"/>
            </a:xfrm>
            <a:custGeom>
              <a:avLst/>
              <a:gdLst/>
              <a:ahLst/>
              <a:cxnLst/>
              <a:rect l="l" t="t" r="r" b="b"/>
              <a:pathLst>
                <a:path w="248285" h="248284">
                  <a:moveTo>
                    <a:pt x="248081" y="124040"/>
                  </a:moveTo>
                  <a:lnTo>
                    <a:pt x="238333" y="75759"/>
                  </a:lnTo>
                  <a:lnTo>
                    <a:pt x="211750" y="36331"/>
                  </a:lnTo>
                  <a:lnTo>
                    <a:pt x="172322" y="9748"/>
                  </a:lnTo>
                  <a:lnTo>
                    <a:pt x="124040" y="0"/>
                  </a:lnTo>
                  <a:lnTo>
                    <a:pt x="75759" y="9748"/>
                  </a:lnTo>
                  <a:lnTo>
                    <a:pt x="36331" y="36331"/>
                  </a:lnTo>
                  <a:lnTo>
                    <a:pt x="9748" y="75759"/>
                  </a:lnTo>
                  <a:lnTo>
                    <a:pt x="0" y="124040"/>
                  </a:lnTo>
                  <a:lnTo>
                    <a:pt x="9748" y="172320"/>
                  </a:lnTo>
                  <a:lnTo>
                    <a:pt x="36331" y="211743"/>
                  </a:lnTo>
                  <a:lnTo>
                    <a:pt x="75759" y="238323"/>
                  </a:lnTo>
                  <a:lnTo>
                    <a:pt x="124040" y="248069"/>
                  </a:lnTo>
                  <a:lnTo>
                    <a:pt x="172322" y="238323"/>
                  </a:lnTo>
                  <a:lnTo>
                    <a:pt x="211750" y="211743"/>
                  </a:lnTo>
                  <a:lnTo>
                    <a:pt x="238333" y="172320"/>
                  </a:lnTo>
                  <a:lnTo>
                    <a:pt x="248081" y="124040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130945" y="929156"/>
            <a:ext cx="863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Georgia"/>
                <a:cs typeface="Georgia"/>
              </a:rPr>
              <a:t>I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768170" y="1341646"/>
            <a:ext cx="283210" cy="283210"/>
            <a:chOff x="1768170" y="1341646"/>
            <a:chExt cx="283210" cy="283210"/>
          </a:xfrm>
        </p:grpSpPr>
        <p:sp>
          <p:nvSpPr>
            <p:cNvPr id="32" name="object 32"/>
            <p:cNvSpPr/>
            <p:nvPr/>
          </p:nvSpPr>
          <p:spPr>
            <a:xfrm>
              <a:off x="1773250" y="1346726"/>
              <a:ext cx="273050" cy="273050"/>
            </a:xfrm>
            <a:custGeom>
              <a:avLst/>
              <a:gdLst/>
              <a:ahLst/>
              <a:cxnLst/>
              <a:rect l="l" t="t" r="r" b="b"/>
              <a:pathLst>
                <a:path w="273050" h="273050">
                  <a:moveTo>
                    <a:pt x="136321" y="0"/>
                  </a:moveTo>
                  <a:lnTo>
                    <a:pt x="93234" y="6949"/>
                  </a:lnTo>
                  <a:lnTo>
                    <a:pt x="55813" y="26301"/>
                  </a:lnTo>
                  <a:lnTo>
                    <a:pt x="26303" y="55810"/>
                  </a:lnTo>
                  <a:lnTo>
                    <a:pt x="6950" y="93231"/>
                  </a:lnTo>
                  <a:lnTo>
                    <a:pt x="0" y="136319"/>
                  </a:lnTo>
                  <a:lnTo>
                    <a:pt x="6950" y="179407"/>
                  </a:lnTo>
                  <a:lnTo>
                    <a:pt x="26303" y="216828"/>
                  </a:lnTo>
                  <a:lnTo>
                    <a:pt x="55813" y="246337"/>
                  </a:lnTo>
                  <a:lnTo>
                    <a:pt x="93234" y="265688"/>
                  </a:lnTo>
                  <a:lnTo>
                    <a:pt x="136321" y="272638"/>
                  </a:lnTo>
                  <a:lnTo>
                    <a:pt x="179408" y="265688"/>
                  </a:lnTo>
                  <a:lnTo>
                    <a:pt x="216830" y="246337"/>
                  </a:lnTo>
                  <a:lnTo>
                    <a:pt x="246340" y="216828"/>
                  </a:lnTo>
                  <a:lnTo>
                    <a:pt x="265693" y="179407"/>
                  </a:lnTo>
                  <a:lnTo>
                    <a:pt x="272643" y="136319"/>
                  </a:lnTo>
                  <a:lnTo>
                    <a:pt x="265693" y="93231"/>
                  </a:lnTo>
                  <a:lnTo>
                    <a:pt x="246340" y="55810"/>
                  </a:lnTo>
                  <a:lnTo>
                    <a:pt x="216830" y="26301"/>
                  </a:lnTo>
                  <a:lnTo>
                    <a:pt x="179408" y="6949"/>
                  </a:lnTo>
                  <a:lnTo>
                    <a:pt x="136321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773250" y="1346726"/>
              <a:ext cx="273050" cy="273050"/>
            </a:xfrm>
            <a:custGeom>
              <a:avLst/>
              <a:gdLst/>
              <a:ahLst/>
              <a:cxnLst/>
              <a:rect l="l" t="t" r="r" b="b"/>
              <a:pathLst>
                <a:path w="273050" h="273050">
                  <a:moveTo>
                    <a:pt x="272643" y="136319"/>
                  </a:moveTo>
                  <a:lnTo>
                    <a:pt x="265693" y="93231"/>
                  </a:lnTo>
                  <a:lnTo>
                    <a:pt x="246340" y="55810"/>
                  </a:lnTo>
                  <a:lnTo>
                    <a:pt x="216830" y="26301"/>
                  </a:lnTo>
                  <a:lnTo>
                    <a:pt x="179408" y="6949"/>
                  </a:lnTo>
                  <a:lnTo>
                    <a:pt x="136321" y="0"/>
                  </a:lnTo>
                  <a:lnTo>
                    <a:pt x="93234" y="6949"/>
                  </a:lnTo>
                  <a:lnTo>
                    <a:pt x="55813" y="26301"/>
                  </a:lnTo>
                  <a:lnTo>
                    <a:pt x="26303" y="55810"/>
                  </a:lnTo>
                  <a:lnTo>
                    <a:pt x="6950" y="93231"/>
                  </a:lnTo>
                  <a:lnTo>
                    <a:pt x="0" y="136319"/>
                  </a:lnTo>
                  <a:lnTo>
                    <a:pt x="6950" y="179407"/>
                  </a:lnTo>
                  <a:lnTo>
                    <a:pt x="26303" y="216828"/>
                  </a:lnTo>
                  <a:lnTo>
                    <a:pt x="55813" y="246337"/>
                  </a:lnTo>
                  <a:lnTo>
                    <a:pt x="93234" y="265688"/>
                  </a:lnTo>
                  <a:lnTo>
                    <a:pt x="136321" y="272638"/>
                  </a:lnTo>
                  <a:lnTo>
                    <a:pt x="179408" y="265688"/>
                  </a:lnTo>
                  <a:lnTo>
                    <a:pt x="216830" y="246337"/>
                  </a:lnTo>
                  <a:lnTo>
                    <a:pt x="246340" y="216828"/>
                  </a:lnTo>
                  <a:lnTo>
                    <a:pt x="265693" y="179407"/>
                  </a:lnTo>
                  <a:lnTo>
                    <a:pt x="272643" y="136319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842363" y="1379155"/>
            <a:ext cx="1346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5" dirty="0">
                <a:latin typeface="Georgia"/>
                <a:cs typeface="Georgia"/>
              </a:rPr>
              <a:t>G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312962" y="1346431"/>
            <a:ext cx="273685" cy="273685"/>
            <a:chOff x="2312962" y="1346431"/>
            <a:chExt cx="273685" cy="273685"/>
          </a:xfrm>
        </p:grpSpPr>
        <p:sp>
          <p:nvSpPr>
            <p:cNvPr id="36" name="object 36"/>
            <p:cNvSpPr/>
            <p:nvPr/>
          </p:nvSpPr>
          <p:spPr>
            <a:xfrm>
              <a:off x="2318042" y="1351511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131533" y="0"/>
                  </a:moveTo>
                  <a:lnTo>
                    <a:pt x="80335" y="10336"/>
                  </a:lnTo>
                  <a:lnTo>
                    <a:pt x="38525" y="38525"/>
                  </a:lnTo>
                  <a:lnTo>
                    <a:pt x="10336" y="80335"/>
                  </a:lnTo>
                  <a:lnTo>
                    <a:pt x="0" y="131535"/>
                  </a:lnTo>
                  <a:lnTo>
                    <a:pt x="10336" y="182734"/>
                  </a:lnTo>
                  <a:lnTo>
                    <a:pt x="38525" y="224544"/>
                  </a:lnTo>
                  <a:lnTo>
                    <a:pt x="80335" y="252732"/>
                  </a:lnTo>
                  <a:lnTo>
                    <a:pt x="131533" y="263069"/>
                  </a:lnTo>
                  <a:lnTo>
                    <a:pt x="182732" y="252732"/>
                  </a:lnTo>
                  <a:lnTo>
                    <a:pt x="224542" y="224544"/>
                  </a:lnTo>
                  <a:lnTo>
                    <a:pt x="252731" y="182734"/>
                  </a:lnTo>
                  <a:lnTo>
                    <a:pt x="263067" y="131535"/>
                  </a:lnTo>
                  <a:lnTo>
                    <a:pt x="252731" y="80335"/>
                  </a:lnTo>
                  <a:lnTo>
                    <a:pt x="224542" y="38525"/>
                  </a:lnTo>
                  <a:lnTo>
                    <a:pt x="182732" y="10336"/>
                  </a:lnTo>
                  <a:lnTo>
                    <a:pt x="131533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318042" y="1351511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263067" y="131535"/>
                  </a:moveTo>
                  <a:lnTo>
                    <a:pt x="252731" y="80335"/>
                  </a:lnTo>
                  <a:lnTo>
                    <a:pt x="224542" y="38525"/>
                  </a:lnTo>
                  <a:lnTo>
                    <a:pt x="182732" y="10336"/>
                  </a:lnTo>
                  <a:lnTo>
                    <a:pt x="131533" y="0"/>
                  </a:lnTo>
                  <a:lnTo>
                    <a:pt x="80335" y="10336"/>
                  </a:lnTo>
                  <a:lnTo>
                    <a:pt x="38525" y="38525"/>
                  </a:lnTo>
                  <a:lnTo>
                    <a:pt x="10336" y="80335"/>
                  </a:lnTo>
                  <a:lnTo>
                    <a:pt x="0" y="131535"/>
                  </a:lnTo>
                  <a:lnTo>
                    <a:pt x="10336" y="182734"/>
                  </a:lnTo>
                  <a:lnTo>
                    <a:pt x="38525" y="224544"/>
                  </a:lnTo>
                  <a:lnTo>
                    <a:pt x="80335" y="252732"/>
                  </a:lnTo>
                  <a:lnTo>
                    <a:pt x="131533" y="263069"/>
                  </a:lnTo>
                  <a:lnTo>
                    <a:pt x="182732" y="252732"/>
                  </a:lnTo>
                  <a:lnTo>
                    <a:pt x="224542" y="224544"/>
                  </a:lnTo>
                  <a:lnTo>
                    <a:pt x="252731" y="182734"/>
                  </a:lnTo>
                  <a:lnTo>
                    <a:pt x="263067" y="131535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2390368" y="1379155"/>
            <a:ext cx="11048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5" dirty="0">
                <a:latin typeface="Georgia"/>
                <a:cs typeface="Georgia"/>
              </a:rPr>
              <a:t>S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772958" y="1796437"/>
            <a:ext cx="273685" cy="273685"/>
            <a:chOff x="1772958" y="1796437"/>
            <a:chExt cx="273685" cy="273685"/>
          </a:xfrm>
        </p:grpSpPr>
        <p:sp>
          <p:nvSpPr>
            <p:cNvPr id="40" name="object 40"/>
            <p:cNvSpPr/>
            <p:nvPr/>
          </p:nvSpPr>
          <p:spPr>
            <a:xfrm>
              <a:off x="1778038" y="1801517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131533" y="0"/>
                  </a:moveTo>
                  <a:lnTo>
                    <a:pt x="80335" y="10336"/>
                  </a:lnTo>
                  <a:lnTo>
                    <a:pt x="38525" y="38524"/>
                  </a:lnTo>
                  <a:lnTo>
                    <a:pt x="10336" y="80334"/>
                  </a:lnTo>
                  <a:lnTo>
                    <a:pt x="0" y="131533"/>
                  </a:lnTo>
                  <a:lnTo>
                    <a:pt x="10336" y="182733"/>
                  </a:lnTo>
                  <a:lnTo>
                    <a:pt x="38525" y="224542"/>
                  </a:lnTo>
                  <a:lnTo>
                    <a:pt x="80335" y="252731"/>
                  </a:lnTo>
                  <a:lnTo>
                    <a:pt x="131533" y="263067"/>
                  </a:lnTo>
                  <a:lnTo>
                    <a:pt x="182732" y="252731"/>
                  </a:lnTo>
                  <a:lnTo>
                    <a:pt x="224542" y="224542"/>
                  </a:lnTo>
                  <a:lnTo>
                    <a:pt x="252731" y="182733"/>
                  </a:lnTo>
                  <a:lnTo>
                    <a:pt x="263067" y="131533"/>
                  </a:lnTo>
                  <a:lnTo>
                    <a:pt x="252731" y="80334"/>
                  </a:lnTo>
                  <a:lnTo>
                    <a:pt x="224542" y="38524"/>
                  </a:lnTo>
                  <a:lnTo>
                    <a:pt x="182732" y="10336"/>
                  </a:lnTo>
                  <a:lnTo>
                    <a:pt x="131533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778038" y="1801517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263067" y="131533"/>
                  </a:moveTo>
                  <a:lnTo>
                    <a:pt x="252731" y="80334"/>
                  </a:lnTo>
                  <a:lnTo>
                    <a:pt x="224542" y="38524"/>
                  </a:lnTo>
                  <a:lnTo>
                    <a:pt x="182732" y="10336"/>
                  </a:lnTo>
                  <a:lnTo>
                    <a:pt x="131533" y="0"/>
                  </a:lnTo>
                  <a:lnTo>
                    <a:pt x="80335" y="10336"/>
                  </a:lnTo>
                  <a:lnTo>
                    <a:pt x="38525" y="38524"/>
                  </a:lnTo>
                  <a:lnTo>
                    <a:pt x="10336" y="80334"/>
                  </a:lnTo>
                  <a:lnTo>
                    <a:pt x="0" y="131533"/>
                  </a:lnTo>
                  <a:lnTo>
                    <a:pt x="10336" y="182733"/>
                  </a:lnTo>
                  <a:lnTo>
                    <a:pt x="38525" y="224542"/>
                  </a:lnTo>
                  <a:lnTo>
                    <a:pt x="80335" y="252731"/>
                  </a:lnTo>
                  <a:lnTo>
                    <a:pt x="131533" y="263067"/>
                  </a:lnTo>
                  <a:lnTo>
                    <a:pt x="182732" y="252731"/>
                  </a:lnTo>
                  <a:lnTo>
                    <a:pt x="224542" y="224542"/>
                  </a:lnTo>
                  <a:lnTo>
                    <a:pt x="252731" y="182733"/>
                  </a:lnTo>
                  <a:lnTo>
                    <a:pt x="263067" y="131533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849691" y="1829154"/>
            <a:ext cx="12001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20" dirty="0">
                <a:latin typeface="Georgia"/>
                <a:cs typeface="Georgia"/>
              </a:rPr>
              <a:t>L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790611" y="2176448"/>
            <a:ext cx="2381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25" dirty="0">
                <a:latin typeface="LM Roman 10"/>
                <a:cs typeface="LM Roman 10"/>
              </a:rPr>
              <a:t>(b)</a:t>
            </a:r>
            <a:endParaRPr sz="1100">
              <a:latin typeface="LM Roman 10"/>
              <a:cs typeface="LM Roman 10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625504" y="1134736"/>
            <a:ext cx="1782445" cy="728980"/>
            <a:chOff x="625504" y="1134736"/>
            <a:chExt cx="1782445" cy="728980"/>
          </a:xfrm>
        </p:grpSpPr>
        <p:pic>
          <p:nvPicPr>
            <p:cNvPr id="45" name="object 4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5504" y="1148947"/>
              <a:ext cx="160049" cy="213620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3561" y="1134736"/>
              <a:ext cx="168583" cy="227831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57279" y="1135231"/>
              <a:ext cx="170619" cy="231451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829564" y="1624426"/>
              <a:ext cx="0" cy="154305"/>
            </a:xfrm>
            <a:custGeom>
              <a:avLst/>
              <a:gdLst/>
              <a:ahLst/>
              <a:cxnLst/>
              <a:rect l="l" t="t" r="r" b="b"/>
              <a:pathLst>
                <a:path h="154305">
                  <a:moveTo>
                    <a:pt x="0" y="0"/>
                  </a:moveTo>
                  <a:lnTo>
                    <a:pt x="0" y="154029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75824" y="1745612"/>
              <a:ext cx="107950" cy="41910"/>
            </a:xfrm>
            <a:custGeom>
              <a:avLst/>
              <a:gdLst/>
              <a:ahLst/>
              <a:cxnLst/>
              <a:rect l="l" t="t" r="r" b="b"/>
              <a:pathLst>
                <a:path w="107950" h="41910">
                  <a:moveTo>
                    <a:pt x="107479" y="0"/>
                  </a:moveTo>
                  <a:lnTo>
                    <a:pt x="86361" y="7349"/>
                  </a:lnTo>
                  <a:lnTo>
                    <a:pt x="70869" y="17352"/>
                  </a:lnTo>
                  <a:lnTo>
                    <a:pt x="60247" y="29140"/>
                  </a:lnTo>
                  <a:lnTo>
                    <a:pt x="53739" y="41844"/>
                  </a:lnTo>
                  <a:lnTo>
                    <a:pt x="47232" y="29140"/>
                  </a:lnTo>
                  <a:lnTo>
                    <a:pt x="36610" y="17352"/>
                  </a:lnTo>
                  <a:lnTo>
                    <a:pt x="21118" y="7349"/>
                  </a:lnTo>
                  <a:lnTo>
                    <a:pt x="0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5512" y="1148947"/>
              <a:ext cx="160049" cy="213620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53582" y="1134736"/>
              <a:ext cx="168570" cy="227831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37287" y="1135231"/>
              <a:ext cx="170631" cy="231451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2028532" y="1570639"/>
              <a:ext cx="316230" cy="263525"/>
            </a:xfrm>
            <a:custGeom>
              <a:avLst/>
              <a:gdLst/>
              <a:ahLst/>
              <a:cxnLst/>
              <a:rect l="l" t="t" r="r" b="b"/>
              <a:pathLst>
                <a:path w="316230" h="263525">
                  <a:moveTo>
                    <a:pt x="315937" y="0"/>
                  </a:moveTo>
                  <a:lnTo>
                    <a:pt x="0" y="263278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10322" y="1762489"/>
              <a:ext cx="86949" cy="100734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1909572" y="1624426"/>
              <a:ext cx="0" cy="154305"/>
            </a:xfrm>
            <a:custGeom>
              <a:avLst/>
              <a:gdLst/>
              <a:ahLst/>
              <a:cxnLst/>
              <a:rect l="l" t="t" r="r" b="b"/>
              <a:pathLst>
                <a:path h="154305">
                  <a:moveTo>
                    <a:pt x="0" y="0"/>
                  </a:moveTo>
                  <a:lnTo>
                    <a:pt x="0" y="154029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855832" y="1745612"/>
              <a:ext cx="107950" cy="41910"/>
            </a:xfrm>
            <a:custGeom>
              <a:avLst/>
              <a:gdLst/>
              <a:ahLst/>
              <a:cxnLst/>
              <a:rect l="l" t="t" r="r" b="b"/>
              <a:pathLst>
                <a:path w="107950" h="41910">
                  <a:moveTo>
                    <a:pt x="107479" y="0"/>
                  </a:moveTo>
                  <a:lnTo>
                    <a:pt x="86361" y="7349"/>
                  </a:lnTo>
                  <a:lnTo>
                    <a:pt x="70869" y="17352"/>
                  </a:lnTo>
                  <a:lnTo>
                    <a:pt x="60247" y="29140"/>
                  </a:lnTo>
                  <a:lnTo>
                    <a:pt x="53739" y="41844"/>
                  </a:lnTo>
                  <a:lnTo>
                    <a:pt x="47232" y="29140"/>
                  </a:lnTo>
                  <a:lnTo>
                    <a:pt x="36610" y="17352"/>
                  </a:lnTo>
                  <a:lnTo>
                    <a:pt x="21118" y="7349"/>
                  </a:lnTo>
                  <a:lnTo>
                    <a:pt x="0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7" name="object 5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144583" y="834097"/>
            <a:ext cx="63233" cy="63233"/>
          </a:xfrm>
          <a:prstGeom prst="rect">
            <a:avLst/>
          </a:prstGeom>
        </p:spPr>
      </p:pic>
      <p:sp>
        <p:nvSpPr>
          <p:cNvPr id="58" name="object 58"/>
          <p:cNvSpPr txBox="1"/>
          <p:nvPr/>
        </p:nvSpPr>
        <p:spPr>
          <a:xfrm>
            <a:off x="3264395" y="748612"/>
            <a:ext cx="210248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sz="1100" dirty="0">
                <a:latin typeface="LM Roman 10"/>
                <a:cs typeface="LM Roman 10"/>
              </a:rPr>
              <a:t>If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we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believe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Graph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(a)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is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how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spc="-25" dirty="0">
                <a:latin typeface="LM Roman 10"/>
                <a:cs typeface="LM Roman 10"/>
              </a:rPr>
              <a:t>the </a:t>
            </a:r>
            <a:r>
              <a:rPr sz="1100" dirty="0">
                <a:latin typeface="LM Roman 10"/>
                <a:cs typeface="LM Roman 10"/>
              </a:rPr>
              <a:t>world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works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then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(</a:t>
            </a:r>
            <a:r>
              <a:rPr sz="1100" i="1" dirty="0">
                <a:latin typeface="Georgia"/>
                <a:cs typeface="Georgia"/>
              </a:rPr>
              <a:t>L</a:t>
            </a:r>
            <a:r>
              <a:rPr sz="1100" i="1" spc="15" dirty="0">
                <a:latin typeface="Georgia"/>
                <a:cs typeface="Georgia"/>
              </a:rPr>
              <a:t> </a:t>
            </a:r>
            <a:r>
              <a:rPr sz="1100" i="1" dirty="0">
                <a:latin typeface="DejaVu Sans Condensed"/>
                <a:cs typeface="DejaVu Sans Condensed"/>
              </a:rPr>
              <a:t>⊥</a:t>
            </a:r>
            <a:r>
              <a:rPr sz="1100" i="1" spc="-35" dirty="0">
                <a:latin typeface="DejaVu Sans Condensed"/>
                <a:cs typeface="DejaVu Sans Condensed"/>
              </a:rPr>
              <a:t> </a:t>
            </a:r>
            <a:r>
              <a:rPr sz="1100" i="1" spc="-20" dirty="0">
                <a:latin typeface="Georgia"/>
                <a:cs typeface="Georgia"/>
              </a:rPr>
              <a:t>S</a:t>
            </a:r>
            <a:r>
              <a:rPr sz="1100" spc="-20" dirty="0">
                <a:latin typeface="LM Roman 10"/>
                <a:cs typeface="LM Roman 10"/>
              </a:rPr>
              <a:t>)</a:t>
            </a:r>
            <a:r>
              <a:rPr sz="1100" i="1" spc="-20" dirty="0">
                <a:latin typeface="DejaVu Sans Condensed"/>
                <a:cs typeface="DejaVu Sans Condensed"/>
              </a:rPr>
              <a:t>|</a:t>
            </a:r>
            <a:r>
              <a:rPr sz="1100" i="1" spc="-20" dirty="0">
                <a:latin typeface="Georgia"/>
                <a:cs typeface="Georgia"/>
              </a:rPr>
              <a:t>G</a:t>
            </a:r>
            <a:endParaRPr sz="1100">
              <a:latin typeface="Georgia"/>
              <a:cs typeface="Georgia"/>
            </a:endParaRPr>
          </a:p>
        </p:txBody>
      </p:sp>
      <p:pic>
        <p:nvPicPr>
          <p:cNvPr id="59" name="object 5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144583" y="1307655"/>
            <a:ext cx="63233" cy="63233"/>
          </a:xfrm>
          <a:prstGeom prst="rect">
            <a:avLst/>
          </a:prstGeom>
        </p:spPr>
      </p:pic>
      <p:sp>
        <p:nvSpPr>
          <p:cNvPr id="60" name="object 60"/>
          <p:cNvSpPr txBox="1"/>
          <p:nvPr/>
        </p:nvSpPr>
        <p:spPr>
          <a:xfrm>
            <a:off x="3264395" y="1222170"/>
            <a:ext cx="206375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LM Roman 10"/>
                <a:cs typeface="LM Roman 10"/>
              </a:rPr>
              <a:t>If</a:t>
            </a:r>
            <a:r>
              <a:rPr sz="1100" spc="-4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we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believe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Graph(b)</a:t>
            </a:r>
            <a:r>
              <a:rPr sz="1100" spc="-4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is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how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spc="-25" dirty="0">
                <a:latin typeface="LM Roman 10"/>
                <a:cs typeface="LM Roman 10"/>
              </a:rPr>
              <a:t>the </a:t>
            </a:r>
            <a:r>
              <a:rPr sz="1100" dirty="0">
                <a:latin typeface="LM Roman 10"/>
                <a:cs typeface="LM Roman 10"/>
              </a:rPr>
              <a:t>world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works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then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(</a:t>
            </a:r>
            <a:r>
              <a:rPr sz="1100" i="1" dirty="0">
                <a:latin typeface="Georgia"/>
                <a:cs typeface="Georgia"/>
              </a:rPr>
              <a:t>L</a:t>
            </a:r>
            <a:r>
              <a:rPr sz="1100" i="1" spc="20" dirty="0">
                <a:latin typeface="Georgia"/>
                <a:cs typeface="Georgia"/>
              </a:rPr>
              <a:t> </a:t>
            </a:r>
            <a:r>
              <a:rPr sz="1100" i="1" spc="-180" dirty="0">
                <a:latin typeface="DejaVu Sans Condensed"/>
                <a:cs typeface="DejaVu Sans Condensed"/>
              </a:rPr>
              <a:t>/⊥</a:t>
            </a:r>
            <a:r>
              <a:rPr sz="1100" i="1" spc="-15" dirty="0">
                <a:latin typeface="DejaVu Sans Condensed"/>
                <a:cs typeface="DejaVu Sans Condensed"/>
              </a:rPr>
              <a:t> </a:t>
            </a:r>
            <a:r>
              <a:rPr sz="1100" i="1" spc="-20" dirty="0">
                <a:latin typeface="Georgia"/>
                <a:cs typeface="Georgia"/>
              </a:rPr>
              <a:t>S</a:t>
            </a:r>
            <a:r>
              <a:rPr sz="1100" spc="-20" dirty="0">
                <a:latin typeface="LM Roman 10"/>
                <a:cs typeface="LM Roman 10"/>
              </a:rPr>
              <a:t>)</a:t>
            </a:r>
            <a:r>
              <a:rPr sz="1100" i="1" spc="-20" dirty="0">
                <a:latin typeface="DejaVu Sans Condensed"/>
                <a:cs typeface="DejaVu Sans Condensed"/>
              </a:rPr>
              <a:t>|</a:t>
            </a:r>
            <a:r>
              <a:rPr sz="1100" i="1" spc="-20" dirty="0">
                <a:latin typeface="Georgia"/>
                <a:cs typeface="Georgia"/>
              </a:rPr>
              <a:t>G</a:t>
            </a:r>
            <a:endParaRPr sz="1100">
              <a:latin typeface="Georgia"/>
              <a:cs typeface="Georgia"/>
            </a:endParaRPr>
          </a:p>
        </p:txBody>
      </p:sp>
      <p:pic>
        <p:nvPicPr>
          <p:cNvPr id="61" name="object 6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144583" y="1781200"/>
            <a:ext cx="63233" cy="63233"/>
          </a:xfrm>
          <a:prstGeom prst="rect">
            <a:avLst/>
          </a:prstGeom>
        </p:spPr>
      </p:pic>
      <p:sp>
        <p:nvSpPr>
          <p:cNvPr id="62" name="object 62"/>
          <p:cNvSpPr txBox="1"/>
          <p:nvPr/>
        </p:nvSpPr>
        <p:spPr>
          <a:xfrm>
            <a:off x="3264395" y="1695728"/>
            <a:ext cx="203327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30" dirty="0">
                <a:latin typeface="LM Roman 10"/>
                <a:cs typeface="LM Roman 10"/>
              </a:rPr>
              <a:t>We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will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stick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to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Graph(a)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for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spc="-25" dirty="0">
                <a:latin typeface="LM Roman 10"/>
                <a:cs typeface="LM Roman 10"/>
              </a:rPr>
              <a:t>the </a:t>
            </a:r>
            <a:r>
              <a:rPr sz="1100" spc="-10" dirty="0">
                <a:latin typeface="LM Roman 10"/>
                <a:cs typeface="LM Roman 10"/>
              </a:rPr>
              <a:t>discussion</a:t>
            </a:r>
            <a:endParaRPr sz="1100">
              <a:latin typeface="LM Roman 10"/>
              <a:cs typeface="LM Roman 10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0" y="3121507"/>
            <a:ext cx="5760085" cy="118745"/>
            <a:chOff x="0" y="3121507"/>
            <a:chExt cx="5760085" cy="118745"/>
          </a:xfrm>
        </p:grpSpPr>
        <p:sp>
          <p:nvSpPr>
            <p:cNvPr id="64" name="object 64"/>
            <p:cNvSpPr/>
            <p:nvPr/>
          </p:nvSpPr>
          <p:spPr>
            <a:xfrm>
              <a:off x="0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880004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10" dirty="0"/>
              <a:t>51</a:t>
            </a:fld>
            <a:r>
              <a:rPr spc="-10" dirty="0"/>
              <a:t>/86</a:t>
            </a:r>
          </a:p>
        </p:txBody>
      </p:sp>
      <p:sp>
        <p:nvSpPr>
          <p:cNvPr id="67" name="object 6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Mitesh</a:t>
            </a:r>
            <a:r>
              <a:rPr spc="-10" dirty="0"/>
              <a:t> </a:t>
            </a:r>
            <a:r>
              <a:rPr dirty="0"/>
              <a:t>M.</a:t>
            </a:r>
            <a:r>
              <a:rPr spc="-10" dirty="0"/>
              <a:t> Khapra</a:t>
            </a:r>
          </a:p>
        </p:txBody>
      </p:sp>
      <p:sp>
        <p:nvSpPr>
          <p:cNvPr id="68" name="object 6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CS7015</a:t>
            </a:r>
            <a:r>
              <a:rPr spc="-10" dirty="0"/>
              <a:t> </a:t>
            </a:r>
            <a:r>
              <a:rPr dirty="0"/>
              <a:t>(Deep</a:t>
            </a:r>
            <a:r>
              <a:rPr spc="-5" dirty="0"/>
              <a:t> </a:t>
            </a:r>
            <a:r>
              <a:rPr dirty="0"/>
              <a:t>Learning)</a:t>
            </a:r>
            <a:r>
              <a:rPr spc="-5" dirty="0"/>
              <a:t> </a:t>
            </a:r>
            <a:r>
              <a:rPr dirty="0"/>
              <a:t>:</a:t>
            </a:r>
            <a:r>
              <a:rPr spc="75" dirty="0"/>
              <a:t> </a:t>
            </a:r>
            <a:r>
              <a:rPr dirty="0"/>
              <a:t>Lecture</a:t>
            </a:r>
            <a:r>
              <a:rPr spc="-5" dirty="0"/>
              <a:t> </a:t>
            </a:r>
            <a:r>
              <a:rPr spc="-2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9193" y="1045527"/>
            <a:ext cx="5142230" cy="82550"/>
          </a:xfrm>
          <a:custGeom>
            <a:avLst/>
            <a:gdLst/>
            <a:ahLst/>
            <a:cxnLst/>
            <a:rect l="l" t="t" r="r" b="b"/>
            <a:pathLst>
              <a:path w="5142230" h="82550">
                <a:moveTo>
                  <a:pt x="5090871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5141671" y="82384"/>
                </a:lnTo>
                <a:lnTo>
                  <a:pt x="5141671" y="50800"/>
                </a:lnTo>
                <a:lnTo>
                  <a:pt x="5137663" y="31075"/>
                </a:lnTo>
                <a:lnTo>
                  <a:pt x="5126749" y="14922"/>
                </a:lnTo>
                <a:lnTo>
                  <a:pt x="5110596" y="4008"/>
                </a:lnTo>
                <a:lnTo>
                  <a:pt x="5090871" y="0"/>
                </a:lnTo>
                <a:close/>
              </a:path>
            </a:pathLst>
          </a:custGeom>
          <a:solidFill>
            <a:srgbClr val="EAE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09193" y="1089950"/>
            <a:ext cx="5193030" cy="599440"/>
            <a:chOff x="309193" y="1089950"/>
            <a:chExt cx="5193030" cy="5994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9994" y="1587207"/>
              <a:ext cx="101600" cy="101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0794" y="1574507"/>
              <a:ext cx="5090807" cy="1143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50865" y="1096098"/>
              <a:ext cx="50736" cy="49110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09193" y="1089950"/>
              <a:ext cx="5142230" cy="548640"/>
            </a:xfrm>
            <a:custGeom>
              <a:avLst/>
              <a:gdLst/>
              <a:ahLst/>
              <a:cxnLst/>
              <a:rect l="l" t="t" r="r" b="b"/>
              <a:pathLst>
                <a:path w="5142230" h="548639">
                  <a:moveTo>
                    <a:pt x="5141671" y="0"/>
                  </a:moveTo>
                  <a:lnTo>
                    <a:pt x="0" y="0"/>
                  </a:lnTo>
                  <a:lnTo>
                    <a:pt x="0" y="497257"/>
                  </a:lnTo>
                  <a:lnTo>
                    <a:pt x="4008" y="516981"/>
                  </a:lnTo>
                  <a:lnTo>
                    <a:pt x="14922" y="533134"/>
                  </a:lnTo>
                  <a:lnTo>
                    <a:pt x="31075" y="544048"/>
                  </a:lnTo>
                  <a:lnTo>
                    <a:pt x="50800" y="548057"/>
                  </a:lnTo>
                  <a:lnTo>
                    <a:pt x="5090871" y="548057"/>
                  </a:lnTo>
                  <a:lnTo>
                    <a:pt x="5110596" y="544048"/>
                  </a:lnTo>
                  <a:lnTo>
                    <a:pt x="5126749" y="533134"/>
                  </a:lnTo>
                  <a:lnTo>
                    <a:pt x="5137663" y="516981"/>
                  </a:lnTo>
                  <a:lnTo>
                    <a:pt x="5141671" y="497257"/>
                  </a:lnTo>
                  <a:lnTo>
                    <a:pt x="5141671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50865" y="1134188"/>
              <a:ext cx="0" cy="472440"/>
            </a:xfrm>
            <a:custGeom>
              <a:avLst/>
              <a:gdLst/>
              <a:ahLst/>
              <a:cxnLst/>
              <a:rect l="l" t="t" r="r" b="b"/>
              <a:pathLst>
                <a:path h="472440">
                  <a:moveTo>
                    <a:pt x="0" y="47206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450865" y="112148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450865" y="110878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50865" y="109608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4583" y="1145705"/>
              <a:ext cx="63233" cy="6323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4583" y="1527822"/>
              <a:ext cx="63233" cy="63233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624395" y="1060232"/>
            <a:ext cx="4573905" cy="5740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LM Roman 10"/>
                <a:cs typeface="LM Roman 10"/>
              </a:rPr>
              <a:t>Let’s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return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back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to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our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discussion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of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finding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independence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relations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in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spc="-25" dirty="0">
                <a:latin typeface="LM Roman 10"/>
                <a:cs typeface="LM Roman 10"/>
              </a:rPr>
              <a:t>the </a:t>
            </a:r>
            <a:r>
              <a:rPr sz="1100" spc="-10" dirty="0">
                <a:latin typeface="LM Roman 10"/>
                <a:cs typeface="LM Roman 10"/>
              </a:rPr>
              <a:t>graph</a:t>
            </a:r>
            <a:endParaRPr sz="1100">
              <a:latin typeface="LM Roman 10"/>
              <a:cs typeface="LM Roman 10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dirty="0">
                <a:latin typeface="LM Roman 10"/>
                <a:cs typeface="LM Roman 10"/>
              </a:rPr>
              <a:t>So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far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we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have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seen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three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cases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as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summarized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in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the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next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module</a:t>
            </a:r>
            <a:endParaRPr sz="1100">
              <a:latin typeface="LM Roman 10"/>
              <a:cs typeface="LM Roman 10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0" y="3121507"/>
            <a:ext cx="5760085" cy="118745"/>
            <a:chOff x="0" y="3121507"/>
            <a:chExt cx="5760085" cy="118745"/>
          </a:xfrm>
        </p:grpSpPr>
        <p:sp>
          <p:nvSpPr>
            <p:cNvPr id="16" name="object 16"/>
            <p:cNvSpPr/>
            <p:nvPr/>
          </p:nvSpPr>
          <p:spPr>
            <a:xfrm>
              <a:off x="0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80004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10" dirty="0"/>
              <a:t>52</a:t>
            </a:fld>
            <a:r>
              <a:rPr spc="-10" dirty="0"/>
              <a:t>/86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Mitesh</a:t>
            </a:r>
            <a:r>
              <a:rPr spc="-10" dirty="0"/>
              <a:t> </a:t>
            </a:r>
            <a:r>
              <a:rPr dirty="0"/>
              <a:t>M.</a:t>
            </a:r>
            <a:r>
              <a:rPr spc="-10" dirty="0"/>
              <a:t> Khapra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CS7015</a:t>
            </a:r>
            <a:r>
              <a:rPr spc="-10" dirty="0"/>
              <a:t> </a:t>
            </a:r>
            <a:r>
              <a:rPr dirty="0"/>
              <a:t>(Deep</a:t>
            </a:r>
            <a:r>
              <a:rPr spc="-5" dirty="0"/>
              <a:t> </a:t>
            </a:r>
            <a:r>
              <a:rPr dirty="0"/>
              <a:t>Learning)</a:t>
            </a:r>
            <a:r>
              <a:rPr spc="-5" dirty="0"/>
              <a:t> </a:t>
            </a:r>
            <a:r>
              <a:rPr dirty="0"/>
              <a:t>:</a:t>
            </a:r>
            <a:r>
              <a:rPr spc="75" dirty="0"/>
              <a:t> </a:t>
            </a:r>
            <a:r>
              <a:rPr dirty="0"/>
              <a:t>Lecture</a:t>
            </a:r>
            <a:r>
              <a:rPr spc="-5" dirty="0"/>
              <a:t> </a:t>
            </a:r>
            <a:r>
              <a:rPr spc="-2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1139238"/>
            <a:ext cx="4759960" cy="416559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 marR="5080">
              <a:lnSpc>
                <a:spcPts val="1350"/>
              </a:lnSpc>
              <a:spcBef>
                <a:spcPts val="455"/>
              </a:spcBef>
            </a:pPr>
            <a:r>
              <a:rPr sz="1400" b="1" dirty="0">
                <a:latin typeface="LM Roman 12"/>
                <a:cs typeface="LM Roman 12"/>
              </a:rPr>
              <a:t>Module</a:t>
            </a:r>
            <a:r>
              <a:rPr sz="1400" b="1" spc="105" dirty="0">
                <a:latin typeface="LM Roman 12"/>
                <a:cs typeface="LM Roman 12"/>
              </a:rPr>
              <a:t> </a:t>
            </a:r>
            <a:r>
              <a:rPr sz="1400" b="1" dirty="0">
                <a:latin typeface="LM Roman 12"/>
                <a:cs typeface="LM Roman 12"/>
              </a:rPr>
              <a:t>17.8:</a:t>
            </a:r>
            <a:r>
              <a:rPr sz="1400" b="1" spc="320" dirty="0">
                <a:latin typeface="LM Roman 12"/>
                <a:cs typeface="LM Roman 12"/>
              </a:rPr>
              <a:t> </a:t>
            </a:r>
            <a:r>
              <a:rPr sz="1400" b="1" dirty="0">
                <a:latin typeface="LM Roman 12"/>
                <a:cs typeface="LM Roman 12"/>
              </a:rPr>
              <a:t>Independencies</a:t>
            </a:r>
            <a:r>
              <a:rPr sz="1400" b="1" spc="110" dirty="0">
                <a:latin typeface="LM Roman 12"/>
                <a:cs typeface="LM Roman 12"/>
              </a:rPr>
              <a:t> </a:t>
            </a:r>
            <a:r>
              <a:rPr sz="1400" b="1" dirty="0">
                <a:latin typeface="LM Roman 12"/>
                <a:cs typeface="LM Roman 12"/>
              </a:rPr>
              <a:t>encoded</a:t>
            </a:r>
            <a:r>
              <a:rPr sz="1400" b="1" spc="105" dirty="0">
                <a:latin typeface="LM Roman 12"/>
                <a:cs typeface="LM Roman 12"/>
              </a:rPr>
              <a:t> </a:t>
            </a:r>
            <a:r>
              <a:rPr sz="1400" b="1" dirty="0">
                <a:latin typeface="LM Roman 12"/>
                <a:cs typeface="LM Roman 12"/>
              </a:rPr>
              <a:t>by</a:t>
            </a:r>
            <a:r>
              <a:rPr sz="1400" b="1" spc="110" dirty="0">
                <a:latin typeface="LM Roman 12"/>
                <a:cs typeface="LM Roman 12"/>
              </a:rPr>
              <a:t> </a:t>
            </a:r>
            <a:r>
              <a:rPr sz="1400" b="1" dirty="0">
                <a:latin typeface="LM Roman 12"/>
                <a:cs typeface="LM Roman 12"/>
              </a:rPr>
              <a:t>a</a:t>
            </a:r>
            <a:r>
              <a:rPr sz="1400" b="1" spc="105" dirty="0">
                <a:latin typeface="LM Roman 12"/>
                <a:cs typeface="LM Roman 12"/>
              </a:rPr>
              <a:t> </a:t>
            </a:r>
            <a:r>
              <a:rPr sz="1400" b="1" spc="-10" dirty="0">
                <a:latin typeface="LM Roman 12"/>
                <a:cs typeface="LM Roman 12"/>
              </a:rPr>
              <a:t>Bayesian </a:t>
            </a:r>
            <a:r>
              <a:rPr sz="1400" b="1" dirty="0">
                <a:latin typeface="LM Roman 12"/>
                <a:cs typeface="LM Roman 12"/>
              </a:rPr>
              <a:t>network</a:t>
            </a:r>
            <a:r>
              <a:rPr sz="1400" b="1" spc="55" dirty="0">
                <a:latin typeface="LM Roman 12"/>
                <a:cs typeface="LM Roman 12"/>
              </a:rPr>
              <a:t> </a:t>
            </a:r>
            <a:r>
              <a:rPr sz="1400" b="1" dirty="0">
                <a:latin typeface="LM Roman 12"/>
                <a:cs typeface="LM Roman 12"/>
              </a:rPr>
              <a:t>(Case</a:t>
            </a:r>
            <a:r>
              <a:rPr sz="1400" b="1" spc="60" dirty="0">
                <a:latin typeface="LM Roman 12"/>
                <a:cs typeface="LM Roman 12"/>
              </a:rPr>
              <a:t> </a:t>
            </a:r>
            <a:r>
              <a:rPr sz="1400" b="1" dirty="0">
                <a:latin typeface="LM Roman 12"/>
                <a:cs typeface="LM Roman 12"/>
              </a:rPr>
              <a:t>3:</a:t>
            </a:r>
            <a:r>
              <a:rPr sz="1400" b="1" spc="250" dirty="0">
                <a:latin typeface="LM Roman 12"/>
                <a:cs typeface="LM Roman 12"/>
              </a:rPr>
              <a:t> </a:t>
            </a:r>
            <a:r>
              <a:rPr sz="1400" b="1" dirty="0">
                <a:latin typeface="LM Roman 12"/>
                <a:cs typeface="LM Roman 12"/>
              </a:rPr>
              <a:t>Node</a:t>
            </a:r>
            <a:r>
              <a:rPr sz="1400" b="1" spc="60" dirty="0">
                <a:latin typeface="LM Roman 12"/>
                <a:cs typeface="LM Roman 12"/>
              </a:rPr>
              <a:t> </a:t>
            </a:r>
            <a:r>
              <a:rPr sz="1400" b="1" dirty="0">
                <a:latin typeface="LM Roman 12"/>
                <a:cs typeface="LM Roman 12"/>
              </a:rPr>
              <a:t>and</a:t>
            </a:r>
            <a:r>
              <a:rPr sz="1400" b="1" spc="55" dirty="0">
                <a:latin typeface="LM Roman 12"/>
                <a:cs typeface="LM Roman 12"/>
              </a:rPr>
              <a:t> </a:t>
            </a:r>
            <a:r>
              <a:rPr sz="1400" b="1" dirty="0">
                <a:latin typeface="LM Roman 12"/>
                <a:cs typeface="LM Roman 12"/>
              </a:rPr>
              <a:t>its</a:t>
            </a:r>
            <a:r>
              <a:rPr sz="1400" b="1" spc="60" dirty="0">
                <a:latin typeface="LM Roman 12"/>
                <a:cs typeface="LM Roman 12"/>
              </a:rPr>
              <a:t> </a:t>
            </a:r>
            <a:r>
              <a:rPr sz="1400" b="1" spc="-10" dirty="0">
                <a:latin typeface="LM Roman 12"/>
                <a:cs typeface="LM Roman 12"/>
              </a:rPr>
              <a:t>descendants)</a:t>
            </a:r>
            <a:endParaRPr sz="1400">
              <a:latin typeface="LM Roman 12"/>
              <a:cs typeface="LM Roman 12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121507"/>
            <a:ext cx="5760085" cy="118745"/>
            <a:chOff x="0" y="3121507"/>
            <a:chExt cx="5760085" cy="118745"/>
          </a:xfrm>
        </p:grpSpPr>
        <p:sp>
          <p:nvSpPr>
            <p:cNvPr id="4" name="object 4"/>
            <p:cNvSpPr/>
            <p:nvPr/>
          </p:nvSpPr>
          <p:spPr>
            <a:xfrm>
              <a:off x="0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80004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10" dirty="0"/>
              <a:t>53</a:t>
            </a:fld>
            <a:r>
              <a:rPr spc="-10" dirty="0"/>
              <a:t>/86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Mitesh</a:t>
            </a:r>
            <a:r>
              <a:rPr spc="-10" dirty="0"/>
              <a:t> </a:t>
            </a:r>
            <a:r>
              <a:rPr dirty="0"/>
              <a:t>M.</a:t>
            </a:r>
            <a:r>
              <a:rPr spc="-10" dirty="0"/>
              <a:t> Khapra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CS7015</a:t>
            </a:r>
            <a:r>
              <a:rPr spc="-10" dirty="0"/>
              <a:t> </a:t>
            </a:r>
            <a:r>
              <a:rPr dirty="0"/>
              <a:t>(Deep</a:t>
            </a:r>
            <a:r>
              <a:rPr spc="-5" dirty="0"/>
              <a:t> </a:t>
            </a:r>
            <a:r>
              <a:rPr dirty="0"/>
              <a:t>Learning)</a:t>
            </a:r>
            <a:r>
              <a:rPr spc="-5" dirty="0"/>
              <a:t> </a:t>
            </a:r>
            <a:r>
              <a:rPr dirty="0"/>
              <a:t>:</a:t>
            </a:r>
            <a:r>
              <a:rPr spc="75" dirty="0"/>
              <a:t> </a:t>
            </a:r>
            <a:r>
              <a:rPr dirty="0"/>
              <a:t>Lecture</a:t>
            </a:r>
            <a:r>
              <a:rPr spc="-5" dirty="0"/>
              <a:t> </a:t>
            </a:r>
            <a:r>
              <a:rPr spc="-2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18883" y="887361"/>
            <a:ext cx="291465" cy="291465"/>
            <a:chOff x="818883" y="887361"/>
            <a:chExt cx="291465" cy="291465"/>
          </a:xfrm>
        </p:grpSpPr>
        <p:sp>
          <p:nvSpPr>
            <p:cNvPr id="3" name="object 3"/>
            <p:cNvSpPr/>
            <p:nvPr/>
          </p:nvSpPr>
          <p:spPr>
            <a:xfrm>
              <a:off x="823963" y="892441"/>
              <a:ext cx="281305" cy="281305"/>
            </a:xfrm>
            <a:custGeom>
              <a:avLst/>
              <a:gdLst/>
              <a:ahLst/>
              <a:cxnLst/>
              <a:rect l="l" t="t" r="r" b="b"/>
              <a:pathLst>
                <a:path w="281305" h="281305">
                  <a:moveTo>
                    <a:pt x="140601" y="0"/>
                  </a:moveTo>
                  <a:lnTo>
                    <a:pt x="96157" y="7167"/>
                  </a:lnTo>
                  <a:lnTo>
                    <a:pt x="57560" y="27125"/>
                  </a:lnTo>
                  <a:lnTo>
                    <a:pt x="27125" y="57560"/>
                  </a:lnTo>
                  <a:lnTo>
                    <a:pt x="7167" y="96157"/>
                  </a:lnTo>
                  <a:lnTo>
                    <a:pt x="0" y="140601"/>
                  </a:lnTo>
                  <a:lnTo>
                    <a:pt x="7167" y="185041"/>
                  </a:lnTo>
                  <a:lnTo>
                    <a:pt x="27125" y="223637"/>
                  </a:lnTo>
                  <a:lnTo>
                    <a:pt x="57560" y="254074"/>
                  </a:lnTo>
                  <a:lnTo>
                    <a:pt x="96157" y="274035"/>
                  </a:lnTo>
                  <a:lnTo>
                    <a:pt x="140601" y="281203"/>
                  </a:lnTo>
                  <a:lnTo>
                    <a:pt x="185041" y="274035"/>
                  </a:lnTo>
                  <a:lnTo>
                    <a:pt x="223637" y="254074"/>
                  </a:lnTo>
                  <a:lnTo>
                    <a:pt x="254074" y="223637"/>
                  </a:lnTo>
                  <a:lnTo>
                    <a:pt x="274035" y="185041"/>
                  </a:lnTo>
                  <a:lnTo>
                    <a:pt x="281203" y="140601"/>
                  </a:lnTo>
                  <a:lnTo>
                    <a:pt x="274035" y="96157"/>
                  </a:lnTo>
                  <a:lnTo>
                    <a:pt x="254074" y="57560"/>
                  </a:lnTo>
                  <a:lnTo>
                    <a:pt x="223637" y="27125"/>
                  </a:lnTo>
                  <a:lnTo>
                    <a:pt x="185041" y="7167"/>
                  </a:lnTo>
                  <a:lnTo>
                    <a:pt x="140601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23963" y="892441"/>
              <a:ext cx="281305" cy="281305"/>
            </a:xfrm>
            <a:custGeom>
              <a:avLst/>
              <a:gdLst/>
              <a:ahLst/>
              <a:cxnLst/>
              <a:rect l="l" t="t" r="r" b="b"/>
              <a:pathLst>
                <a:path w="281305" h="281305">
                  <a:moveTo>
                    <a:pt x="281203" y="140601"/>
                  </a:moveTo>
                  <a:lnTo>
                    <a:pt x="274035" y="96157"/>
                  </a:lnTo>
                  <a:lnTo>
                    <a:pt x="254074" y="57560"/>
                  </a:lnTo>
                  <a:lnTo>
                    <a:pt x="223637" y="27125"/>
                  </a:lnTo>
                  <a:lnTo>
                    <a:pt x="185041" y="7167"/>
                  </a:lnTo>
                  <a:lnTo>
                    <a:pt x="140601" y="0"/>
                  </a:lnTo>
                  <a:lnTo>
                    <a:pt x="96157" y="7167"/>
                  </a:lnTo>
                  <a:lnTo>
                    <a:pt x="57560" y="27125"/>
                  </a:lnTo>
                  <a:lnTo>
                    <a:pt x="27125" y="57560"/>
                  </a:lnTo>
                  <a:lnTo>
                    <a:pt x="7167" y="96157"/>
                  </a:lnTo>
                  <a:lnTo>
                    <a:pt x="0" y="140601"/>
                  </a:lnTo>
                  <a:lnTo>
                    <a:pt x="7167" y="185041"/>
                  </a:lnTo>
                  <a:lnTo>
                    <a:pt x="27125" y="223637"/>
                  </a:lnTo>
                  <a:lnTo>
                    <a:pt x="57560" y="254074"/>
                  </a:lnTo>
                  <a:lnTo>
                    <a:pt x="96157" y="274035"/>
                  </a:lnTo>
                  <a:lnTo>
                    <a:pt x="140601" y="281203"/>
                  </a:lnTo>
                  <a:lnTo>
                    <a:pt x="185041" y="274035"/>
                  </a:lnTo>
                  <a:lnTo>
                    <a:pt x="223637" y="254074"/>
                  </a:lnTo>
                  <a:lnTo>
                    <a:pt x="254074" y="223637"/>
                  </a:lnTo>
                  <a:lnTo>
                    <a:pt x="274035" y="185041"/>
                  </a:lnTo>
                  <a:lnTo>
                    <a:pt x="281203" y="140601"/>
                  </a:lnTo>
                  <a:close/>
                </a:path>
              </a:pathLst>
            </a:custGeom>
            <a:ln w="10122">
              <a:solidFill>
                <a:srgbClr val="4C4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892555" y="929156"/>
            <a:ext cx="1403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20" dirty="0">
                <a:latin typeface="Georgia"/>
                <a:cs typeface="Georgia"/>
              </a:rPr>
              <a:t>D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555457" y="903922"/>
            <a:ext cx="258445" cy="258445"/>
            <a:chOff x="1555457" y="903922"/>
            <a:chExt cx="258445" cy="25844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0537" y="909002"/>
              <a:ext cx="248069" cy="24806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560537" y="909002"/>
              <a:ext cx="248285" cy="248285"/>
            </a:xfrm>
            <a:custGeom>
              <a:avLst/>
              <a:gdLst/>
              <a:ahLst/>
              <a:cxnLst/>
              <a:rect l="l" t="t" r="r" b="b"/>
              <a:pathLst>
                <a:path w="248285" h="248284">
                  <a:moveTo>
                    <a:pt x="248069" y="124040"/>
                  </a:moveTo>
                  <a:lnTo>
                    <a:pt x="238322" y="75759"/>
                  </a:lnTo>
                  <a:lnTo>
                    <a:pt x="211742" y="36331"/>
                  </a:lnTo>
                  <a:lnTo>
                    <a:pt x="172314" y="9748"/>
                  </a:lnTo>
                  <a:lnTo>
                    <a:pt x="124028" y="0"/>
                  </a:lnTo>
                  <a:lnTo>
                    <a:pt x="75748" y="9748"/>
                  </a:lnTo>
                  <a:lnTo>
                    <a:pt x="36325" y="36331"/>
                  </a:lnTo>
                  <a:lnTo>
                    <a:pt x="9746" y="75759"/>
                  </a:lnTo>
                  <a:lnTo>
                    <a:pt x="0" y="124040"/>
                  </a:lnTo>
                  <a:lnTo>
                    <a:pt x="9746" y="172320"/>
                  </a:lnTo>
                  <a:lnTo>
                    <a:pt x="36325" y="211743"/>
                  </a:lnTo>
                  <a:lnTo>
                    <a:pt x="75748" y="238323"/>
                  </a:lnTo>
                  <a:lnTo>
                    <a:pt x="124028" y="248069"/>
                  </a:lnTo>
                  <a:lnTo>
                    <a:pt x="172314" y="238323"/>
                  </a:lnTo>
                  <a:lnTo>
                    <a:pt x="211742" y="211743"/>
                  </a:lnTo>
                  <a:lnTo>
                    <a:pt x="238322" y="172320"/>
                  </a:lnTo>
                  <a:lnTo>
                    <a:pt x="248069" y="124040"/>
                  </a:lnTo>
                  <a:close/>
                </a:path>
              </a:pathLst>
            </a:custGeom>
            <a:ln w="10122">
              <a:solidFill>
                <a:srgbClr val="4C4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635950" y="929156"/>
            <a:ext cx="863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Georgia"/>
                <a:cs typeface="Georgia"/>
              </a:rPr>
              <a:t>I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183170" y="1431648"/>
            <a:ext cx="283210" cy="283210"/>
            <a:chOff x="1183170" y="1431648"/>
            <a:chExt cx="283210" cy="283210"/>
          </a:xfrm>
        </p:grpSpPr>
        <p:sp>
          <p:nvSpPr>
            <p:cNvPr id="11" name="object 11"/>
            <p:cNvSpPr/>
            <p:nvPr/>
          </p:nvSpPr>
          <p:spPr>
            <a:xfrm>
              <a:off x="1188250" y="1436728"/>
              <a:ext cx="273050" cy="273050"/>
            </a:xfrm>
            <a:custGeom>
              <a:avLst/>
              <a:gdLst/>
              <a:ahLst/>
              <a:cxnLst/>
              <a:rect l="l" t="t" r="r" b="b"/>
              <a:pathLst>
                <a:path w="273050" h="273050">
                  <a:moveTo>
                    <a:pt x="136321" y="0"/>
                  </a:moveTo>
                  <a:lnTo>
                    <a:pt x="93229" y="6949"/>
                  </a:lnTo>
                  <a:lnTo>
                    <a:pt x="55807" y="26301"/>
                  </a:lnTo>
                  <a:lnTo>
                    <a:pt x="26299" y="55810"/>
                  </a:lnTo>
                  <a:lnTo>
                    <a:pt x="6948" y="93231"/>
                  </a:lnTo>
                  <a:lnTo>
                    <a:pt x="0" y="136319"/>
                  </a:lnTo>
                  <a:lnTo>
                    <a:pt x="6948" y="179407"/>
                  </a:lnTo>
                  <a:lnTo>
                    <a:pt x="26299" y="216828"/>
                  </a:lnTo>
                  <a:lnTo>
                    <a:pt x="55807" y="246337"/>
                  </a:lnTo>
                  <a:lnTo>
                    <a:pt x="93229" y="265688"/>
                  </a:lnTo>
                  <a:lnTo>
                    <a:pt x="136321" y="272638"/>
                  </a:lnTo>
                  <a:lnTo>
                    <a:pt x="179407" y="265688"/>
                  </a:lnTo>
                  <a:lnTo>
                    <a:pt x="216825" y="246337"/>
                  </a:lnTo>
                  <a:lnTo>
                    <a:pt x="246332" y="216828"/>
                  </a:lnTo>
                  <a:lnTo>
                    <a:pt x="265682" y="179407"/>
                  </a:lnTo>
                  <a:lnTo>
                    <a:pt x="272630" y="136319"/>
                  </a:lnTo>
                  <a:lnTo>
                    <a:pt x="265682" y="93231"/>
                  </a:lnTo>
                  <a:lnTo>
                    <a:pt x="246332" y="55810"/>
                  </a:lnTo>
                  <a:lnTo>
                    <a:pt x="216825" y="26301"/>
                  </a:lnTo>
                  <a:lnTo>
                    <a:pt x="179407" y="6949"/>
                  </a:lnTo>
                  <a:lnTo>
                    <a:pt x="136321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88250" y="1436728"/>
              <a:ext cx="273050" cy="273050"/>
            </a:xfrm>
            <a:custGeom>
              <a:avLst/>
              <a:gdLst/>
              <a:ahLst/>
              <a:cxnLst/>
              <a:rect l="l" t="t" r="r" b="b"/>
              <a:pathLst>
                <a:path w="273050" h="273050">
                  <a:moveTo>
                    <a:pt x="272630" y="136319"/>
                  </a:moveTo>
                  <a:lnTo>
                    <a:pt x="265682" y="93231"/>
                  </a:lnTo>
                  <a:lnTo>
                    <a:pt x="246332" y="55810"/>
                  </a:lnTo>
                  <a:lnTo>
                    <a:pt x="216825" y="26301"/>
                  </a:lnTo>
                  <a:lnTo>
                    <a:pt x="179407" y="6949"/>
                  </a:lnTo>
                  <a:lnTo>
                    <a:pt x="136321" y="0"/>
                  </a:lnTo>
                  <a:lnTo>
                    <a:pt x="93229" y="6949"/>
                  </a:lnTo>
                  <a:lnTo>
                    <a:pt x="55807" y="26301"/>
                  </a:lnTo>
                  <a:lnTo>
                    <a:pt x="26299" y="55810"/>
                  </a:lnTo>
                  <a:lnTo>
                    <a:pt x="6948" y="93231"/>
                  </a:lnTo>
                  <a:lnTo>
                    <a:pt x="0" y="136319"/>
                  </a:lnTo>
                  <a:lnTo>
                    <a:pt x="6948" y="179407"/>
                  </a:lnTo>
                  <a:lnTo>
                    <a:pt x="26299" y="216828"/>
                  </a:lnTo>
                  <a:lnTo>
                    <a:pt x="55807" y="246337"/>
                  </a:lnTo>
                  <a:lnTo>
                    <a:pt x="93229" y="265688"/>
                  </a:lnTo>
                  <a:lnTo>
                    <a:pt x="136321" y="272638"/>
                  </a:lnTo>
                  <a:lnTo>
                    <a:pt x="179407" y="265688"/>
                  </a:lnTo>
                  <a:lnTo>
                    <a:pt x="216825" y="246337"/>
                  </a:lnTo>
                  <a:lnTo>
                    <a:pt x="246332" y="216828"/>
                  </a:lnTo>
                  <a:lnTo>
                    <a:pt x="265682" y="179407"/>
                  </a:lnTo>
                  <a:lnTo>
                    <a:pt x="272630" y="136319"/>
                  </a:lnTo>
                  <a:close/>
                </a:path>
              </a:pathLst>
            </a:custGeom>
            <a:ln w="10122">
              <a:solidFill>
                <a:srgbClr val="4C4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257363" y="1469147"/>
            <a:ext cx="1346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5" dirty="0">
                <a:latin typeface="Georgia"/>
                <a:cs typeface="Georgia"/>
              </a:rPr>
              <a:t>G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907959" y="1436432"/>
            <a:ext cx="273685" cy="273685"/>
            <a:chOff x="1907959" y="1436432"/>
            <a:chExt cx="273685" cy="273685"/>
          </a:xfrm>
        </p:grpSpPr>
        <p:sp>
          <p:nvSpPr>
            <p:cNvPr id="15" name="object 15"/>
            <p:cNvSpPr/>
            <p:nvPr/>
          </p:nvSpPr>
          <p:spPr>
            <a:xfrm>
              <a:off x="1913039" y="1441512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131533" y="0"/>
                  </a:moveTo>
                  <a:lnTo>
                    <a:pt x="80335" y="10336"/>
                  </a:lnTo>
                  <a:lnTo>
                    <a:pt x="38525" y="38525"/>
                  </a:lnTo>
                  <a:lnTo>
                    <a:pt x="10336" y="80335"/>
                  </a:lnTo>
                  <a:lnTo>
                    <a:pt x="0" y="131535"/>
                  </a:lnTo>
                  <a:lnTo>
                    <a:pt x="10336" y="182734"/>
                  </a:lnTo>
                  <a:lnTo>
                    <a:pt x="38525" y="224544"/>
                  </a:lnTo>
                  <a:lnTo>
                    <a:pt x="80335" y="252732"/>
                  </a:lnTo>
                  <a:lnTo>
                    <a:pt x="131533" y="263069"/>
                  </a:lnTo>
                  <a:lnTo>
                    <a:pt x="182732" y="252732"/>
                  </a:lnTo>
                  <a:lnTo>
                    <a:pt x="224542" y="224544"/>
                  </a:lnTo>
                  <a:lnTo>
                    <a:pt x="252731" y="182734"/>
                  </a:lnTo>
                  <a:lnTo>
                    <a:pt x="263067" y="131535"/>
                  </a:lnTo>
                  <a:lnTo>
                    <a:pt x="252731" y="80335"/>
                  </a:lnTo>
                  <a:lnTo>
                    <a:pt x="224542" y="38525"/>
                  </a:lnTo>
                  <a:lnTo>
                    <a:pt x="182732" y="10336"/>
                  </a:lnTo>
                  <a:lnTo>
                    <a:pt x="131533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13039" y="1441512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263067" y="131535"/>
                  </a:moveTo>
                  <a:lnTo>
                    <a:pt x="252731" y="80335"/>
                  </a:lnTo>
                  <a:lnTo>
                    <a:pt x="224542" y="38525"/>
                  </a:lnTo>
                  <a:lnTo>
                    <a:pt x="182732" y="10336"/>
                  </a:lnTo>
                  <a:lnTo>
                    <a:pt x="131533" y="0"/>
                  </a:lnTo>
                  <a:lnTo>
                    <a:pt x="80335" y="10336"/>
                  </a:lnTo>
                  <a:lnTo>
                    <a:pt x="38525" y="38525"/>
                  </a:lnTo>
                  <a:lnTo>
                    <a:pt x="10336" y="80335"/>
                  </a:lnTo>
                  <a:lnTo>
                    <a:pt x="0" y="131535"/>
                  </a:lnTo>
                  <a:lnTo>
                    <a:pt x="10336" y="182734"/>
                  </a:lnTo>
                  <a:lnTo>
                    <a:pt x="38525" y="224544"/>
                  </a:lnTo>
                  <a:lnTo>
                    <a:pt x="80335" y="252732"/>
                  </a:lnTo>
                  <a:lnTo>
                    <a:pt x="131533" y="263069"/>
                  </a:lnTo>
                  <a:lnTo>
                    <a:pt x="182732" y="252732"/>
                  </a:lnTo>
                  <a:lnTo>
                    <a:pt x="224542" y="224544"/>
                  </a:lnTo>
                  <a:lnTo>
                    <a:pt x="252731" y="182734"/>
                  </a:lnTo>
                  <a:lnTo>
                    <a:pt x="263067" y="131535"/>
                  </a:lnTo>
                  <a:close/>
                </a:path>
              </a:pathLst>
            </a:custGeom>
            <a:ln w="10122">
              <a:solidFill>
                <a:srgbClr val="4C4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985365" y="1469147"/>
            <a:ext cx="11048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5" dirty="0">
                <a:latin typeface="Georgia"/>
                <a:cs typeface="Georgia"/>
              </a:rPr>
              <a:t>S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187958" y="1976440"/>
            <a:ext cx="273685" cy="273685"/>
            <a:chOff x="1187958" y="1976440"/>
            <a:chExt cx="273685" cy="273685"/>
          </a:xfrm>
        </p:grpSpPr>
        <p:sp>
          <p:nvSpPr>
            <p:cNvPr id="19" name="object 19"/>
            <p:cNvSpPr/>
            <p:nvPr/>
          </p:nvSpPr>
          <p:spPr>
            <a:xfrm>
              <a:off x="1193038" y="1981520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131533" y="0"/>
                  </a:moveTo>
                  <a:lnTo>
                    <a:pt x="80335" y="10336"/>
                  </a:lnTo>
                  <a:lnTo>
                    <a:pt x="38525" y="38524"/>
                  </a:lnTo>
                  <a:lnTo>
                    <a:pt x="10336" y="80334"/>
                  </a:lnTo>
                  <a:lnTo>
                    <a:pt x="0" y="131533"/>
                  </a:lnTo>
                  <a:lnTo>
                    <a:pt x="10336" y="182733"/>
                  </a:lnTo>
                  <a:lnTo>
                    <a:pt x="38525" y="224542"/>
                  </a:lnTo>
                  <a:lnTo>
                    <a:pt x="80335" y="252731"/>
                  </a:lnTo>
                  <a:lnTo>
                    <a:pt x="131533" y="263067"/>
                  </a:lnTo>
                  <a:lnTo>
                    <a:pt x="182732" y="252731"/>
                  </a:lnTo>
                  <a:lnTo>
                    <a:pt x="224542" y="224542"/>
                  </a:lnTo>
                  <a:lnTo>
                    <a:pt x="252731" y="182733"/>
                  </a:lnTo>
                  <a:lnTo>
                    <a:pt x="263067" y="131533"/>
                  </a:lnTo>
                  <a:lnTo>
                    <a:pt x="252731" y="80334"/>
                  </a:lnTo>
                  <a:lnTo>
                    <a:pt x="224542" y="38524"/>
                  </a:lnTo>
                  <a:lnTo>
                    <a:pt x="182732" y="10336"/>
                  </a:lnTo>
                  <a:lnTo>
                    <a:pt x="131533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93038" y="1981520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263067" y="131533"/>
                  </a:moveTo>
                  <a:lnTo>
                    <a:pt x="252731" y="80334"/>
                  </a:lnTo>
                  <a:lnTo>
                    <a:pt x="224542" y="38524"/>
                  </a:lnTo>
                  <a:lnTo>
                    <a:pt x="182732" y="10336"/>
                  </a:lnTo>
                  <a:lnTo>
                    <a:pt x="131533" y="0"/>
                  </a:lnTo>
                  <a:lnTo>
                    <a:pt x="80335" y="10336"/>
                  </a:lnTo>
                  <a:lnTo>
                    <a:pt x="38525" y="38524"/>
                  </a:lnTo>
                  <a:lnTo>
                    <a:pt x="10336" y="80334"/>
                  </a:lnTo>
                  <a:lnTo>
                    <a:pt x="0" y="131533"/>
                  </a:lnTo>
                  <a:lnTo>
                    <a:pt x="10336" y="182733"/>
                  </a:lnTo>
                  <a:lnTo>
                    <a:pt x="38525" y="224542"/>
                  </a:lnTo>
                  <a:lnTo>
                    <a:pt x="80335" y="252731"/>
                  </a:lnTo>
                  <a:lnTo>
                    <a:pt x="131533" y="263067"/>
                  </a:lnTo>
                  <a:lnTo>
                    <a:pt x="182732" y="252731"/>
                  </a:lnTo>
                  <a:lnTo>
                    <a:pt x="224542" y="224542"/>
                  </a:lnTo>
                  <a:lnTo>
                    <a:pt x="252731" y="182733"/>
                  </a:lnTo>
                  <a:lnTo>
                    <a:pt x="263067" y="131533"/>
                  </a:lnTo>
                  <a:close/>
                </a:path>
              </a:pathLst>
            </a:custGeom>
            <a:ln w="10122">
              <a:solidFill>
                <a:srgbClr val="4C4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264691" y="2009151"/>
            <a:ext cx="12001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20" dirty="0">
                <a:latin typeface="Georgia"/>
                <a:cs typeface="Georgia"/>
              </a:rPr>
              <a:t>L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036616" y="1131790"/>
            <a:ext cx="957580" cy="845185"/>
            <a:chOff x="1036616" y="1131790"/>
            <a:chExt cx="957580" cy="845185"/>
          </a:xfrm>
        </p:grpSpPr>
        <p:sp>
          <p:nvSpPr>
            <p:cNvPr id="23" name="object 23"/>
            <p:cNvSpPr/>
            <p:nvPr/>
          </p:nvSpPr>
          <p:spPr>
            <a:xfrm>
              <a:off x="1045616" y="1154607"/>
              <a:ext cx="190500" cy="285750"/>
            </a:xfrm>
            <a:custGeom>
              <a:avLst/>
              <a:gdLst/>
              <a:ahLst/>
              <a:cxnLst/>
              <a:rect l="l" t="t" r="r" b="b"/>
              <a:pathLst>
                <a:path w="190500" h="285750">
                  <a:moveTo>
                    <a:pt x="0" y="0"/>
                  </a:moveTo>
                  <a:lnTo>
                    <a:pt x="190271" y="285422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3730" y="1373689"/>
              <a:ext cx="107757" cy="82879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413243" y="1140790"/>
              <a:ext cx="200025" cy="299720"/>
            </a:xfrm>
            <a:custGeom>
              <a:avLst/>
              <a:gdLst/>
              <a:ahLst/>
              <a:cxnLst/>
              <a:rect l="l" t="t" r="r" b="b"/>
              <a:pathLst>
                <a:path w="200025" h="299719">
                  <a:moveTo>
                    <a:pt x="199491" y="0"/>
                  </a:moveTo>
                  <a:lnTo>
                    <a:pt x="0" y="299239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7641" y="1373691"/>
              <a:ext cx="107757" cy="82877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756397" y="1140790"/>
              <a:ext cx="202565" cy="303530"/>
            </a:xfrm>
            <a:custGeom>
              <a:avLst/>
              <a:gdLst/>
              <a:ahLst/>
              <a:cxnLst/>
              <a:rect l="l" t="t" r="r" b="b"/>
              <a:pathLst>
                <a:path w="202564" h="303530">
                  <a:moveTo>
                    <a:pt x="0" y="0"/>
                  </a:moveTo>
                  <a:lnTo>
                    <a:pt x="202158" y="303232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86398" y="1377682"/>
              <a:ext cx="107757" cy="82879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324571" y="1714427"/>
              <a:ext cx="0" cy="244475"/>
            </a:xfrm>
            <a:custGeom>
              <a:avLst/>
              <a:gdLst/>
              <a:ahLst/>
              <a:cxnLst/>
              <a:rect l="l" t="t" r="r" b="b"/>
              <a:pathLst>
                <a:path h="244475">
                  <a:moveTo>
                    <a:pt x="0" y="0"/>
                  </a:moveTo>
                  <a:lnTo>
                    <a:pt x="0" y="24403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70832" y="1925614"/>
              <a:ext cx="107950" cy="41910"/>
            </a:xfrm>
            <a:custGeom>
              <a:avLst/>
              <a:gdLst/>
              <a:ahLst/>
              <a:cxnLst/>
              <a:rect l="l" t="t" r="r" b="b"/>
              <a:pathLst>
                <a:path w="107950" h="41910">
                  <a:moveTo>
                    <a:pt x="107479" y="0"/>
                  </a:moveTo>
                  <a:lnTo>
                    <a:pt x="86361" y="7349"/>
                  </a:lnTo>
                  <a:lnTo>
                    <a:pt x="70869" y="17352"/>
                  </a:lnTo>
                  <a:lnTo>
                    <a:pt x="60247" y="29140"/>
                  </a:lnTo>
                  <a:lnTo>
                    <a:pt x="53739" y="41844"/>
                  </a:lnTo>
                  <a:lnTo>
                    <a:pt x="47232" y="29140"/>
                  </a:lnTo>
                  <a:lnTo>
                    <a:pt x="36610" y="17352"/>
                  </a:lnTo>
                  <a:lnTo>
                    <a:pt x="21118" y="7349"/>
                  </a:lnTo>
                  <a:lnTo>
                    <a:pt x="0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1" name="object 3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44583" y="376897"/>
            <a:ext cx="63233" cy="63233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3264395" y="291412"/>
            <a:ext cx="2268855" cy="5359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LM Roman 10"/>
                <a:cs typeface="LM Roman 10"/>
              </a:rPr>
              <a:t>(</a:t>
            </a:r>
            <a:r>
              <a:rPr sz="1100" i="1" dirty="0">
                <a:latin typeface="Georgia"/>
                <a:cs typeface="Georgia"/>
              </a:rPr>
              <a:t>G</a:t>
            </a:r>
            <a:r>
              <a:rPr sz="1100" i="1" spc="50" dirty="0">
                <a:latin typeface="Georgia"/>
                <a:cs typeface="Georgia"/>
              </a:rPr>
              <a:t> </a:t>
            </a:r>
            <a:r>
              <a:rPr sz="1100" i="1" spc="-180" dirty="0">
                <a:latin typeface="DejaVu Sans Condensed"/>
                <a:cs typeface="DejaVu Sans Condensed"/>
              </a:rPr>
              <a:t>/⊥</a:t>
            </a:r>
            <a:r>
              <a:rPr sz="1100" i="1" spc="5" dirty="0">
                <a:latin typeface="DejaVu Sans Condensed"/>
                <a:cs typeface="DejaVu Sans Condensed"/>
              </a:rPr>
              <a:t> </a:t>
            </a:r>
            <a:r>
              <a:rPr sz="1100" i="1" spc="50" dirty="0">
                <a:latin typeface="Georgia"/>
                <a:cs typeface="Georgia"/>
              </a:rPr>
              <a:t>D</a:t>
            </a:r>
            <a:r>
              <a:rPr sz="1100" spc="50" dirty="0">
                <a:latin typeface="LM Roman 10"/>
                <a:cs typeface="LM Roman 10"/>
              </a:rPr>
              <a:t>)</a:t>
            </a:r>
            <a:r>
              <a:rPr sz="1100" spc="2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(</a:t>
            </a:r>
            <a:r>
              <a:rPr sz="1100" i="1" dirty="0">
                <a:latin typeface="Georgia"/>
                <a:cs typeface="Georgia"/>
              </a:rPr>
              <a:t>G</a:t>
            </a:r>
            <a:r>
              <a:rPr sz="1100" i="1" spc="55" dirty="0">
                <a:latin typeface="Georgia"/>
                <a:cs typeface="Georgia"/>
              </a:rPr>
              <a:t> </a:t>
            </a:r>
            <a:r>
              <a:rPr sz="1100" i="1" spc="-180" dirty="0">
                <a:latin typeface="DejaVu Sans Condensed"/>
                <a:cs typeface="DejaVu Sans Condensed"/>
              </a:rPr>
              <a:t>/⊥</a:t>
            </a:r>
            <a:r>
              <a:rPr sz="1100" i="1" dirty="0">
                <a:latin typeface="DejaVu Sans Condensed"/>
                <a:cs typeface="DejaVu Sans Condensed"/>
              </a:rPr>
              <a:t> </a:t>
            </a:r>
            <a:r>
              <a:rPr sz="1100" i="1" spc="65" dirty="0">
                <a:latin typeface="Georgia"/>
                <a:cs typeface="Georgia"/>
              </a:rPr>
              <a:t>I</a:t>
            </a:r>
            <a:r>
              <a:rPr sz="1100" spc="65" dirty="0">
                <a:latin typeface="LM Roman 10"/>
                <a:cs typeface="LM Roman 10"/>
              </a:rPr>
              <a:t>)</a:t>
            </a:r>
            <a:r>
              <a:rPr sz="1100" spc="2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(</a:t>
            </a:r>
            <a:r>
              <a:rPr sz="1100" i="1" dirty="0">
                <a:latin typeface="Georgia"/>
                <a:cs typeface="Georgia"/>
              </a:rPr>
              <a:t>S</a:t>
            </a:r>
            <a:r>
              <a:rPr sz="1100" i="1" spc="125" dirty="0">
                <a:latin typeface="Georgia"/>
                <a:cs typeface="Georgia"/>
              </a:rPr>
              <a:t> </a:t>
            </a:r>
            <a:r>
              <a:rPr sz="1100" i="1" spc="-180" dirty="0">
                <a:latin typeface="DejaVu Sans Condensed"/>
                <a:cs typeface="DejaVu Sans Condensed"/>
              </a:rPr>
              <a:t>/⊥</a:t>
            </a:r>
            <a:r>
              <a:rPr sz="1100" i="1" spc="5" dirty="0">
                <a:latin typeface="DejaVu Sans Condensed"/>
                <a:cs typeface="DejaVu Sans Condensed"/>
              </a:rPr>
              <a:t> </a:t>
            </a:r>
            <a:r>
              <a:rPr sz="1100" i="1" spc="65" dirty="0">
                <a:latin typeface="Georgia"/>
                <a:cs typeface="Georgia"/>
              </a:rPr>
              <a:t>I</a:t>
            </a:r>
            <a:r>
              <a:rPr sz="1100" spc="65" dirty="0">
                <a:latin typeface="LM Roman 10"/>
                <a:cs typeface="LM Roman 10"/>
              </a:rPr>
              <a:t>)</a:t>
            </a:r>
            <a:r>
              <a:rPr sz="1100" spc="1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(</a:t>
            </a:r>
            <a:r>
              <a:rPr sz="1100" i="1" dirty="0">
                <a:latin typeface="Georgia"/>
                <a:cs typeface="Georgia"/>
              </a:rPr>
              <a:t>L</a:t>
            </a:r>
            <a:r>
              <a:rPr sz="1100" i="1" spc="55" dirty="0">
                <a:latin typeface="Georgia"/>
                <a:cs typeface="Georgia"/>
              </a:rPr>
              <a:t> </a:t>
            </a:r>
            <a:r>
              <a:rPr sz="1100" i="1" spc="-180" dirty="0">
                <a:latin typeface="DejaVu Sans Condensed"/>
                <a:cs typeface="DejaVu Sans Condensed"/>
              </a:rPr>
              <a:t>/⊥</a:t>
            </a:r>
            <a:r>
              <a:rPr sz="1100" i="1" spc="5" dirty="0">
                <a:latin typeface="DejaVu Sans Condensed"/>
                <a:cs typeface="DejaVu Sans Condensed"/>
              </a:rPr>
              <a:t> </a:t>
            </a:r>
            <a:r>
              <a:rPr sz="1100" i="1" spc="-25" dirty="0">
                <a:latin typeface="Georgia"/>
                <a:cs typeface="Georgia"/>
              </a:rPr>
              <a:t>G</a:t>
            </a:r>
            <a:r>
              <a:rPr sz="1100" spc="-25" dirty="0">
                <a:latin typeface="LM Roman 10"/>
                <a:cs typeface="LM Roman 10"/>
              </a:rPr>
              <a:t>)</a:t>
            </a:r>
            <a:endParaRPr sz="1100">
              <a:latin typeface="LM Roman 10"/>
              <a:cs typeface="LM Roman 10"/>
            </a:endParaRPr>
          </a:p>
          <a:p>
            <a:pPr marL="12700" marR="5080">
              <a:lnSpc>
                <a:spcPct val="102600"/>
              </a:lnSpc>
            </a:pPr>
            <a:r>
              <a:rPr sz="1100" dirty="0">
                <a:latin typeface="LM Roman 10"/>
                <a:cs typeface="LM Roman 10"/>
              </a:rPr>
              <a:t>A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node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is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not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independent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of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its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spc="-20" dirty="0">
                <a:latin typeface="LM Roman 10"/>
                <a:cs typeface="LM Roman 10"/>
              </a:rPr>
              <a:t>par- ents</a:t>
            </a:r>
            <a:endParaRPr sz="1100">
              <a:latin typeface="LM Roman 10"/>
              <a:cs typeface="LM Roman 10"/>
            </a:endParaRPr>
          </a:p>
        </p:txBody>
      </p:sp>
      <p:pic>
        <p:nvPicPr>
          <p:cNvPr id="33" name="object 3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144583" y="931087"/>
            <a:ext cx="63233" cy="63233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3264395" y="845602"/>
            <a:ext cx="2268855" cy="19507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LM Roman 10"/>
                <a:cs typeface="LM Roman 10"/>
              </a:rPr>
              <a:t>(</a:t>
            </a:r>
            <a:r>
              <a:rPr sz="1100" i="1" dirty="0">
                <a:latin typeface="Georgia"/>
                <a:cs typeface="Georgia"/>
              </a:rPr>
              <a:t>G</a:t>
            </a:r>
            <a:r>
              <a:rPr sz="1100" i="1" spc="95" dirty="0">
                <a:latin typeface="Georgia"/>
                <a:cs typeface="Georgia"/>
              </a:rPr>
              <a:t> </a:t>
            </a:r>
            <a:r>
              <a:rPr sz="1100" i="1" spc="-180" dirty="0">
                <a:latin typeface="DejaVu Sans Condensed"/>
                <a:cs typeface="DejaVu Sans Condensed"/>
              </a:rPr>
              <a:t>/⊥</a:t>
            </a:r>
            <a:r>
              <a:rPr sz="1100" i="1" spc="50" dirty="0">
                <a:latin typeface="DejaVu Sans Condensed"/>
                <a:cs typeface="DejaVu Sans Condensed"/>
              </a:rPr>
              <a:t> </a:t>
            </a:r>
            <a:r>
              <a:rPr sz="1100" i="1" spc="50" dirty="0">
                <a:latin typeface="Georgia"/>
                <a:cs typeface="Georgia"/>
              </a:rPr>
              <a:t>D,</a:t>
            </a:r>
            <a:r>
              <a:rPr sz="1100" i="1" spc="-45" dirty="0">
                <a:latin typeface="Georgia"/>
                <a:cs typeface="Georgia"/>
              </a:rPr>
              <a:t> </a:t>
            </a:r>
            <a:r>
              <a:rPr sz="1100" i="1" dirty="0">
                <a:latin typeface="Georgia"/>
                <a:cs typeface="Georgia"/>
              </a:rPr>
              <a:t>I</a:t>
            </a:r>
            <a:r>
              <a:rPr sz="1100" dirty="0">
                <a:latin typeface="LM Roman 10"/>
                <a:cs typeface="LM Roman 10"/>
              </a:rPr>
              <a:t>)</a:t>
            </a:r>
            <a:r>
              <a:rPr sz="1100" i="1" dirty="0">
                <a:latin typeface="DejaVu Sans Condensed"/>
                <a:cs typeface="DejaVu Sans Condensed"/>
              </a:rPr>
              <a:t>|</a:t>
            </a:r>
            <a:r>
              <a:rPr sz="1100" i="1" dirty="0">
                <a:latin typeface="Georgia"/>
                <a:cs typeface="Georgia"/>
              </a:rPr>
              <a:t>S,</a:t>
            </a:r>
            <a:r>
              <a:rPr sz="1100" i="1" spc="-45" dirty="0">
                <a:latin typeface="Georgia"/>
                <a:cs typeface="Georgia"/>
              </a:rPr>
              <a:t> </a:t>
            </a:r>
            <a:r>
              <a:rPr sz="1100" i="1" spc="20" dirty="0">
                <a:latin typeface="Georgia"/>
                <a:cs typeface="Georgia"/>
              </a:rPr>
              <a:t>L</a:t>
            </a:r>
            <a:endParaRPr sz="11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LM Roman 10"/>
                <a:cs typeface="LM Roman 10"/>
              </a:rPr>
              <a:t>(</a:t>
            </a:r>
            <a:r>
              <a:rPr sz="1100" i="1" dirty="0">
                <a:latin typeface="Georgia"/>
                <a:cs typeface="Georgia"/>
              </a:rPr>
              <a:t>S</a:t>
            </a:r>
            <a:r>
              <a:rPr sz="1100" i="1" spc="204" dirty="0">
                <a:latin typeface="Georgia"/>
                <a:cs typeface="Georgia"/>
              </a:rPr>
              <a:t> </a:t>
            </a:r>
            <a:r>
              <a:rPr sz="1100" i="1" spc="-180" dirty="0">
                <a:latin typeface="DejaVu Sans Condensed"/>
                <a:cs typeface="DejaVu Sans Condensed"/>
              </a:rPr>
              <a:t>/⊥</a:t>
            </a:r>
            <a:r>
              <a:rPr sz="1100" i="1" spc="75" dirty="0">
                <a:latin typeface="DejaVu Sans Condensed"/>
                <a:cs typeface="DejaVu Sans Condensed"/>
              </a:rPr>
              <a:t> </a:t>
            </a:r>
            <a:r>
              <a:rPr sz="1100" i="1" dirty="0">
                <a:latin typeface="Georgia"/>
                <a:cs typeface="Georgia"/>
              </a:rPr>
              <a:t>I</a:t>
            </a:r>
            <a:r>
              <a:rPr sz="1100" dirty="0">
                <a:latin typeface="LM Roman 10"/>
                <a:cs typeface="LM Roman 10"/>
              </a:rPr>
              <a:t>)</a:t>
            </a:r>
            <a:r>
              <a:rPr sz="1100" i="1" dirty="0">
                <a:latin typeface="DejaVu Sans Condensed"/>
                <a:cs typeface="DejaVu Sans Condensed"/>
              </a:rPr>
              <a:t>|</a:t>
            </a:r>
            <a:r>
              <a:rPr sz="1100" i="1" dirty="0">
                <a:latin typeface="Georgia"/>
                <a:cs typeface="Georgia"/>
              </a:rPr>
              <a:t>D,</a:t>
            </a:r>
            <a:r>
              <a:rPr sz="1100" i="1" spc="-30" dirty="0">
                <a:latin typeface="Georgia"/>
                <a:cs typeface="Georgia"/>
              </a:rPr>
              <a:t> </a:t>
            </a:r>
            <a:r>
              <a:rPr sz="1100" i="1" dirty="0">
                <a:latin typeface="Georgia"/>
                <a:cs typeface="Georgia"/>
              </a:rPr>
              <a:t>G,</a:t>
            </a:r>
            <a:r>
              <a:rPr sz="1100" i="1" spc="-35" dirty="0">
                <a:latin typeface="Georgia"/>
                <a:cs typeface="Georgia"/>
              </a:rPr>
              <a:t> </a:t>
            </a:r>
            <a:r>
              <a:rPr sz="1100" i="1" spc="20" dirty="0">
                <a:latin typeface="Georgia"/>
                <a:cs typeface="Georgia"/>
              </a:rPr>
              <a:t>L</a:t>
            </a:r>
            <a:endParaRPr sz="11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LM Roman 10"/>
                <a:cs typeface="LM Roman 10"/>
              </a:rPr>
              <a:t>(</a:t>
            </a:r>
            <a:r>
              <a:rPr sz="1100" i="1" dirty="0">
                <a:latin typeface="Georgia"/>
                <a:cs typeface="Georgia"/>
              </a:rPr>
              <a:t>L</a:t>
            </a:r>
            <a:r>
              <a:rPr sz="1100" i="1" spc="95" dirty="0">
                <a:latin typeface="Georgia"/>
                <a:cs typeface="Georgia"/>
              </a:rPr>
              <a:t> </a:t>
            </a:r>
            <a:r>
              <a:rPr sz="1100" i="1" spc="-180" dirty="0">
                <a:latin typeface="DejaVu Sans Condensed"/>
                <a:cs typeface="DejaVu Sans Condensed"/>
              </a:rPr>
              <a:t>/⊥</a:t>
            </a:r>
            <a:r>
              <a:rPr sz="1100" i="1" spc="45" dirty="0">
                <a:latin typeface="DejaVu Sans Condensed"/>
                <a:cs typeface="DejaVu Sans Condensed"/>
              </a:rPr>
              <a:t> </a:t>
            </a:r>
            <a:r>
              <a:rPr sz="1100" i="1" dirty="0">
                <a:latin typeface="Georgia"/>
                <a:cs typeface="Georgia"/>
              </a:rPr>
              <a:t>G</a:t>
            </a:r>
            <a:r>
              <a:rPr sz="1100" dirty="0">
                <a:latin typeface="LM Roman 10"/>
                <a:cs typeface="LM Roman 10"/>
              </a:rPr>
              <a:t>)</a:t>
            </a:r>
            <a:r>
              <a:rPr sz="1100" i="1" dirty="0">
                <a:latin typeface="DejaVu Sans Condensed"/>
                <a:cs typeface="DejaVu Sans Condensed"/>
              </a:rPr>
              <a:t>|</a:t>
            </a:r>
            <a:r>
              <a:rPr sz="1100" i="1" dirty="0">
                <a:latin typeface="Georgia"/>
                <a:cs typeface="Georgia"/>
              </a:rPr>
              <a:t>D,</a:t>
            </a:r>
            <a:r>
              <a:rPr sz="1100" i="1" spc="-50" dirty="0">
                <a:latin typeface="Georgia"/>
                <a:cs typeface="Georgia"/>
              </a:rPr>
              <a:t> </a:t>
            </a:r>
            <a:r>
              <a:rPr sz="1100" i="1" spc="65" dirty="0">
                <a:latin typeface="Georgia"/>
                <a:cs typeface="Georgia"/>
              </a:rPr>
              <a:t>I,</a:t>
            </a:r>
            <a:r>
              <a:rPr sz="1100" i="1" spc="-50" dirty="0">
                <a:latin typeface="Georgia"/>
                <a:cs typeface="Georgia"/>
              </a:rPr>
              <a:t> </a:t>
            </a:r>
            <a:r>
              <a:rPr sz="1100" i="1" spc="5" dirty="0">
                <a:latin typeface="Georgia"/>
                <a:cs typeface="Georgia"/>
              </a:rPr>
              <a:t>S</a:t>
            </a:r>
            <a:endParaRPr sz="1100">
              <a:latin typeface="Georgia"/>
              <a:cs typeface="Georgia"/>
            </a:endParaRPr>
          </a:p>
          <a:p>
            <a:pPr marL="12700" marR="5080" algn="just">
              <a:lnSpc>
                <a:spcPct val="102600"/>
              </a:lnSpc>
            </a:pPr>
            <a:r>
              <a:rPr sz="1100" dirty="0">
                <a:latin typeface="LM Roman 10"/>
                <a:cs typeface="LM Roman 10"/>
              </a:rPr>
              <a:t>A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node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is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not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independent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of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its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spc="-20" dirty="0">
                <a:latin typeface="LM Roman 10"/>
                <a:cs typeface="LM Roman 10"/>
              </a:rPr>
              <a:t>par- </a:t>
            </a:r>
            <a:r>
              <a:rPr sz="1100" dirty="0">
                <a:latin typeface="LM Roman 10"/>
                <a:cs typeface="LM Roman 10"/>
              </a:rPr>
              <a:t>ents</a:t>
            </a:r>
            <a:r>
              <a:rPr sz="1100" spc="17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even</a:t>
            </a:r>
            <a:r>
              <a:rPr sz="1100" spc="17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when</a:t>
            </a:r>
            <a:r>
              <a:rPr sz="1100" spc="17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other</a:t>
            </a:r>
            <a:r>
              <a:rPr sz="1100" spc="17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variables</a:t>
            </a:r>
            <a:r>
              <a:rPr sz="1100" spc="170" dirty="0">
                <a:latin typeface="LM Roman 10"/>
                <a:cs typeface="LM Roman 10"/>
              </a:rPr>
              <a:t> </a:t>
            </a:r>
            <a:r>
              <a:rPr sz="1100" spc="-25" dirty="0">
                <a:latin typeface="LM Roman 10"/>
                <a:cs typeface="LM Roman 10"/>
              </a:rPr>
              <a:t>are </a:t>
            </a:r>
            <a:r>
              <a:rPr sz="1100" spc="-10" dirty="0">
                <a:latin typeface="LM Roman 10"/>
                <a:cs typeface="LM Roman 10"/>
              </a:rPr>
              <a:t>given</a:t>
            </a:r>
            <a:endParaRPr sz="1100">
              <a:latin typeface="LM Roman 10"/>
              <a:cs typeface="LM Roman 10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dirty="0">
                <a:latin typeface="LM Roman 10"/>
                <a:cs typeface="LM Roman 10"/>
              </a:rPr>
              <a:t>(</a:t>
            </a:r>
            <a:r>
              <a:rPr sz="1100" i="1" dirty="0">
                <a:latin typeface="Georgia"/>
                <a:cs typeface="Georgia"/>
              </a:rPr>
              <a:t>S</a:t>
            </a:r>
            <a:r>
              <a:rPr sz="1100" i="1" spc="114" dirty="0">
                <a:latin typeface="Georgia"/>
                <a:cs typeface="Georgia"/>
              </a:rPr>
              <a:t> </a:t>
            </a:r>
            <a:r>
              <a:rPr sz="1100" i="1" dirty="0">
                <a:latin typeface="DejaVu Sans Condensed"/>
                <a:cs typeface="DejaVu Sans Condensed"/>
              </a:rPr>
              <a:t>⊥ </a:t>
            </a:r>
            <a:r>
              <a:rPr sz="1100" i="1" spc="-10" dirty="0">
                <a:latin typeface="Georgia"/>
                <a:cs typeface="Georgia"/>
              </a:rPr>
              <a:t>G</a:t>
            </a:r>
            <a:r>
              <a:rPr sz="1100" spc="-10" dirty="0">
                <a:latin typeface="LM Roman 10"/>
                <a:cs typeface="LM Roman 10"/>
              </a:rPr>
              <a:t>)</a:t>
            </a:r>
            <a:r>
              <a:rPr sz="1100" i="1" spc="-10" dirty="0">
                <a:latin typeface="DejaVu Sans Condensed"/>
                <a:cs typeface="DejaVu Sans Condensed"/>
              </a:rPr>
              <a:t>|</a:t>
            </a:r>
            <a:r>
              <a:rPr sz="1100" i="1" spc="-10" dirty="0">
                <a:latin typeface="Georgia"/>
                <a:cs typeface="Georgia"/>
              </a:rPr>
              <a:t>I</a:t>
            </a:r>
            <a:r>
              <a:rPr sz="1100" spc="-10" dirty="0">
                <a:latin typeface="LM Roman 10"/>
                <a:cs typeface="LM Roman 10"/>
              </a:rPr>
              <a:t>?</a:t>
            </a:r>
            <a:endParaRPr sz="1100">
              <a:latin typeface="LM Roman 10"/>
              <a:cs typeface="LM Roman 1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LM Roman 10"/>
                <a:cs typeface="LM Roman 10"/>
              </a:rPr>
              <a:t>(</a:t>
            </a:r>
            <a:r>
              <a:rPr sz="1100" i="1" dirty="0">
                <a:latin typeface="Georgia"/>
                <a:cs typeface="Georgia"/>
              </a:rPr>
              <a:t>L</a:t>
            </a:r>
            <a:r>
              <a:rPr sz="1100" i="1" spc="50" dirty="0">
                <a:latin typeface="Georgia"/>
                <a:cs typeface="Georgia"/>
              </a:rPr>
              <a:t> </a:t>
            </a:r>
            <a:r>
              <a:rPr sz="1100" i="1" dirty="0">
                <a:latin typeface="DejaVu Sans Condensed"/>
                <a:cs typeface="DejaVu Sans Condensed"/>
              </a:rPr>
              <a:t>⊥</a:t>
            </a:r>
            <a:r>
              <a:rPr sz="1100" i="1" spc="5" dirty="0">
                <a:latin typeface="DejaVu Sans Condensed"/>
                <a:cs typeface="DejaVu Sans Condensed"/>
              </a:rPr>
              <a:t> </a:t>
            </a:r>
            <a:r>
              <a:rPr sz="1100" i="1" spc="50" dirty="0">
                <a:latin typeface="Georgia"/>
                <a:cs typeface="Georgia"/>
              </a:rPr>
              <a:t>D,</a:t>
            </a:r>
            <a:r>
              <a:rPr sz="1100" i="1" spc="-70" dirty="0">
                <a:latin typeface="Georgia"/>
                <a:cs typeface="Georgia"/>
              </a:rPr>
              <a:t> </a:t>
            </a:r>
            <a:r>
              <a:rPr sz="1100" i="1" spc="65" dirty="0">
                <a:latin typeface="Georgia"/>
                <a:cs typeface="Georgia"/>
              </a:rPr>
              <a:t>I,</a:t>
            </a:r>
            <a:r>
              <a:rPr sz="1100" i="1" spc="-75" dirty="0">
                <a:latin typeface="Georgia"/>
                <a:cs typeface="Georgia"/>
              </a:rPr>
              <a:t> </a:t>
            </a:r>
            <a:r>
              <a:rPr sz="1100" i="1" spc="-20" dirty="0">
                <a:latin typeface="Georgia"/>
                <a:cs typeface="Georgia"/>
              </a:rPr>
              <a:t>S</a:t>
            </a:r>
            <a:r>
              <a:rPr sz="1100" spc="-20" dirty="0">
                <a:latin typeface="LM Roman 10"/>
                <a:cs typeface="LM Roman 10"/>
              </a:rPr>
              <a:t>)</a:t>
            </a:r>
            <a:r>
              <a:rPr sz="1100" i="1" spc="-20" dirty="0">
                <a:latin typeface="DejaVu Sans Condensed"/>
                <a:cs typeface="DejaVu Sans Condensed"/>
              </a:rPr>
              <a:t>|</a:t>
            </a:r>
            <a:r>
              <a:rPr sz="1100" i="1" spc="-20" dirty="0">
                <a:latin typeface="Georgia"/>
                <a:cs typeface="Georgia"/>
              </a:rPr>
              <a:t>G</a:t>
            </a:r>
            <a:r>
              <a:rPr sz="1100" spc="-20" dirty="0">
                <a:latin typeface="LM Roman 10"/>
                <a:cs typeface="LM Roman 10"/>
              </a:rPr>
              <a:t>?</a:t>
            </a:r>
            <a:endParaRPr sz="1100">
              <a:latin typeface="LM Roman 10"/>
              <a:cs typeface="LM Roman 1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LM Roman 10"/>
                <a:cs typeface="LM Roman 10"/>
              </a:rPr>
              <a:t>(</a:t>
            </a:r>
            <a:r>
              <a:rPr sz="1100" i="1" dirty="0">
                <a:latin typeface="Georgia"/>
                <a:cs typeface="Georgia"/>
              </a:rPr>
              <a:t>G</a:t>
            </a:r>
            <a:r>
              <a:rPr sz="1100" i="1" spc="100" dirty="0">
                <a:latin typeface="Georgia"/>
                <a:cs typeface="Georgia"/>
              </a:rPr>
              <a:t> </a:t>
            </a:r>
            <a:r>
              <a:rPr sz="1100" i="1" dirty="0">
                <a:latin typeface="DejaVu Sans Condensed"/>
                <a:cs typeface="DejaVu Sans Condensed"/>
              </a:rPr>
              <a:t>⊥</a:t>
            </a:r>
            <a:r>
              <a:rPr sz="1100" i="1" spc="50" dirty="0">
                <a:latin typeface="DejaVu Sans Condensed"/>
                <a:cs typeface="DejaVu Sans Condensed"/>
              </a:rPr>
              <a:t> </a:t>
            </a:r>
            <a:r>
              <a:rPr sz="1100" i="1" dirty="0">
                <a:latin typeface="Georgia"/>
                <a:cs typeface="Georgia"/>
              </a:rPr>
              <a:t>L</a:t>
            </a:r>
            <a:r>
              <a:rPr sz="1100" dirty="0">
                <a:latin typeface="LM Roman 10"/>
                <a:cs typeface="LM Roman 10"/>
              </a:rPr>
              <a:t>)</a:t>
            </a:r>
            <a:r>
              <a:rPr sz="1100" i="1" dirty="0">
                <a:latin typeface="DejaVu Sans Condensed"/>
                <a:cs typeface="DejaVu Sans Condensed"/>
              </a:rPr>
              <a:t>|</a:t>
            </a:r>
            <a:r>
              <a:rPr sz="1100" i="1" dirty="0">
                <a:latin typeface="Georgia"/>
                <a:cs typeface="Georgia"/>
              </a:rPr>
              <a:t>D,</a:t>
            </a:r>
            <a:r>
              <a:rPr sz="1100" i="1" spc="-45" dirty="0">
                <a:latin typeface="Georgia"/>
                <a:cs typeface="Georgia"/>
              </a:rPr>
              <a:t> </a:t>
            </a:r>
            <a:r>
              <a:rPr sz="1100" i="1" spc="35" dirty="0">
                <a:latin typeface="Georgia"/>
                <a:cs typeface="Georgia"/>
              </a:rPr>
              <a:t>I</a:t>
            </a:r>
            <a:r>
              <a:rPr sz="1100" spc="35" dirty="0">
                <a:latin typeface="LM Roman 10"/>
                <a:cs typeface="LM Roman 10"/>
              </a:rPr>
              <a:t>?</a:t>
            </a:r>
            <a:endParaRPr sz="1100">
              <a:latin typeface="LM Roman 10"/>
              <a:cs typeface="LM Roman 10"/>
            </a:endParaRPr>
          </a:p>
          <a:p>
            <a:pPr marL="12700" marR="5080" algn="just">
              <a:lnSpc>
                <a:spcPct val="102699"/>
              </a:lnSpc>
            </a:pPr>
            <a:r>
              <a:rPr sz="1100" dirty="0">
                <a:latin typeface="LM Roman 10"/>
                <a:cs typeface="LM Roman 10"/>
              </a:rPr>
              <a:t>A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node</a:t>
            </a:r>
            <a:r>
              <a:rPr sz="1100" spc="-20" dirty="0">
                <a:latin typeface="LM Roman 10"/>
                <a:cs typeface="LM Roman 10"/>
              </a:rPr>
              <a:t> </a:t>
            </a:r>
            <a:r>
              <a:rPr sz="1100" b="1" dirty="0">
                <a:latin typeface="LM Roman 10"/>
                <a:cs typeface="LM Roman 10"/>
              </a:rPr>
              <a:t>seems</a:t>
            </a:r>
            <a:r>
              <a:rPr sz="1100" b="1" spc="-25" dirty="0">
                <a:latin typeface="LM Roman 10"/>
                <a:cs typeface="LM Roman 10"/>
              </a:rPr>
              <a:t> </a:t>
            </a:r>
            <a:r>
              <a:rPr sz="1100" b="1" dirty="0">
                <a:latin typeface="LM Roman 10"/>
                <a:cs typeface="LM Roman 10"/>
              </a:rPr>
              <a:t>to</a:t>
            </a:r>
            <a:r>
              <a:rPr sz="1100" b="1" spc="-25" dirty="0">
                <a:latin typeface="LM Roman 10"/>
                <a:cs typeface="LM Roman 10"/>
              </a:rPr>
              <a:t> </a:t>
            </a:r>
            <a:r>
              <a:rPr sz="1100" b="1" dirty="0">
                <a:latin typeface="LM Roman 10"/>
                <a:cs typeface="LM Roman 10"/>
              </a:rPr>
              <a:t>be</a:t>
            </a:r>
            <a:r>
              <a:rPr sz="1100" b="1" spc="-8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independent</a:t>
            </a:r>
            <a:r>
              <a:rPr sz="1100" spc="-25" dirty="0">
                <a:latin typeface="LM Roman 10"/>
                <a:cs typeface="LM Roman 10"/>
              </a:rPr>
              <a:t> of </a:t>
            </a:r>
            <a:r>
              <a:rPr sz="1100" dirty="0">
                <a:latin typeface="LM Roman 10"/>
                <a:cs typeface="LM Roman 10"/>
              </a:rPr>
              <a:t>other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variables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given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its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parents</a:t>
            </a:r>
            <a:endParaRPr sz="1100">
              <a:latin typeface="LM Roman 10"/>
              <a:cs typeface="LM Roman 10"/>
            </a:endParaRPr>
          </a:p>
        </p:txBody>
      </p:sp>
      <p:pic>
        <p:nvPicPr>
          <p:cNvPr id="35" name="object 3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144583" y="2001494"/>
            <a:ext cx="63233" cy="63233"/>
          </a:xfrm>
          <a:prstGeom prst="rect">
            <a:avLst/>
          </a:prstGeom>
        </p:spPr>
      </p:pic>
      <p:grpSp>
        <p:nvGrpSpPr>
          <p:cNvPr id="36" name="object 36"/>
          <p:cNvGrpSpPr/>
          <p:nvPr/>
        </p:nvGrpSpPr>
        <p:grpSpPr>
          <a:xfrm>
            <a:off x="0" y="3121507"/>
            <a:ext cx="5760085" cy="118745"/>
            <a:chOff x="0" y="3121507"/>
            <a:chExt cx="5760085" cy="118745"/>
          </a:xfrm>
        </p:grpSpPr>
        <p:sp>
          <p:nvSpPr>
            <p:cNvPr id="37" name="object 37"/>
            <p:cNvSpPr/>
            <p:nvPr/>
          </p:nvSpPr>
          <p:spPr>
            <a:xfrm>
              <a:off x="0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880004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10" dirty="0"/>
              <a:t>54</a:t>
            </a:fld>
            <a:r>
              <a:rPr spc="-10" dirty="0"/>
              <a:t>/86</a:t>
            </a:r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Mitesh</a:t>
            </a:r>
            <a:r>
              <a:rPr spc="-10" dirty="0"/>
              <a:t> </a:t>
            </a:r>
            <a:r>
              <a:rPr dirty="0"/>
              <a:t>M.</a:t>
            </a:r>
            <a:r>
              <a:rPr spc="-10" dirty="0"/>
              <a:t> Khapra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CS7015</a:t>
            </a:r>
            <a:r>
              <a:rPr spc="-10" dirty="0"/>
              <a:t> </a:t>
            </a:r>
            <a:r>
              <a:rPr dirty="0"/>
              <a:t>(Deep</a:t>
            </a:r>
            <a:r>
              <a:rPr spc="-5" dirty="0"/>
              <a:t> </a:t>
            </a:r>
            <a:r>
              <a:rPr dirty="0"/>
              <a:t>Learning)</a:t>
            </a:r>
            <a:r>
              <a:rPr spc="-5" dirty="0"/>
              <a:t> </a:t>
            </a:r>
            <a:r>
              <a:rPr dirty="0"/>
              <a:t>:</a:t>
            </a:r>
            <a:r>
              <a:rPr spc="75" dirty="0"/>
              <a:t> </a:t>
            </a:r>
            <a:r>
              <a:rPr dirty="0"/>
              <a:t>Lecture</a:t>
            </a:r>
            <a:r>
              <a:rPr spc="-5" dirty="0"/>
              <a:t> </a:t>
            </a:r>
            <a:r>
              <a:rPr spc="-2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18883" y="887361"/>
            <a:ext cx="291465" cy="291465"/>
            <a:chOff x="818883" y="887361"/>
            <a:chExt cx="291465" cy="291465"/>
          </a:xfrm>
        </p:grpSpPr>
        <p:sp>
          <p:nvSpPr>
            <p:cNvPr id="3" name="object 3"/>
            <p:cNvSpPr/>
            <p:nvPr/>
          </p:nvSpPr>
          <p:spPr>
            <a:xfrm>
              <a:off x="823963" y="892441"/>
              <a:ext cx="281305" cy="281305"/>
            </a:xfrm>
            <a:custGeom>
              <a:avLst/>
              <a:gdLst/>
              <a:ahLst/>
              <a:cxnLst/>
              <a:rect l="l" t="t" r="r" b="b"/>
              <a:pathLst>
                <a:path w="281305" h="281305">
                  <a:moveTo>
                    <a:pt x="140601" y="0"/>
                  </a:moveTo>
                  <a:lnTo>
                    <a:pt x="96157" y="7167"/>
                  </a:lnTo>
                  <a:lnTo>
                    <a:pt x="57560" y="27125"/>
                  </a:lnTo>
                  <a:lnTo>
                    <a:pt x="27125" y="57560"/>
                  </a:lnTo>
                  <a:lnTo>
                    <a:pt x="7167" y="96157"/>
                  </a:lnTo>
                  <a:lnTo>
                    <a:pt x="0" y="140601"/>
                  </a:lnTo>
                  <a:lnTo>
                    <a:pt x="7167" y="185041"/>
                  </a:lnTo>
                  <a:lnTo>
                    <a:pt x="27125" y="223637"/>
                  </a:lnTo>
                  <a:lnTo>
                    <a:pt x="57560" y="254074"/>
                  </a:lnTo>
                  <a:lnTo>
                    <a:pt x="96157" y="274035"/>
                  </a:lnTo>
                  <a:lnTo>
                    <a:pt x="140601" y="281203"/>
                  </a:lnTo>
                  <a:lnTo>
                    <a:pt x="185041" y="274035"/>
                  </a:lnTo>
                  <a:lnTo>
                    <a:pt x="223637" y="254074"/>
                  </a:lnTo>
                  <a:lnTo>
                    <a:pt x="254074" y="223637"/>
                  </a:lnTo>
                  <a:lnTo>
                    <a:pt x="274035" y="185041"/>
                  </a:lnTo>
                  <a:lnTo>
                    <a:pt x="281203" y="140601"/>
                  </a:lnTo>
                  <a:lnTo>
                    <a:pt x="274035" y="96157"/>
                  </a:lnTo>
                  <a:lnTo>
                    <a:pt x="254074" y="57560"/>
                  </a:lnTo>
                  <a:lnTo>
                    <a:pt x="223637" y="27125"/>
                  </a:lnTo>
                  <a:lnTo>
                    <a:pt x="185041" y="7167"/>
                  </a:lnTo>
                  <a:lnTo>
                    <a:pt x="140601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23963" y="892441"/>
              <a:ext cx="281305" cy="281305"/>
            </a:xfrm>
            <a:custGeom>
              <a:avLst/>
              <a:gdLst/>
              <a:ahLst/>
              <a:cxnLst/>
              <a:rect l="l" t="t" r="r" b="b"/>
              <a:pathLst>
                <a:path w="281305" h="281305">
                  <a:moveTo>
                    <a:pt x="281203" y="140601"/>
                  </a:moveTo>
                  <a:lnTo>
                    <a:pt x="274035" y="96157"/>
                  </a:lnTo>
                  <a:lnTo>
                    <a:pt x="254074" y="57560"/>
                  </a:lnTo>
                  <a:lnTo>
                    <a:pt x="223637" y="27125"/>
                  </a:lnTo>
                  <a:lnTo>
                    <a:pt x="185041" y="7167"/>
                  </a:lnTo>
                  <a:lnTo>
                    <a:pt x="140601" y="0"/>
                  </a:lnTo>
                  <a:lnTo>
                    <a:pt x="96157" y="7167"/>
                  </a:lnTo>
                  <a:lnTo>
                    <a:pt x="57560" y="27125"/>
                  </a:lnTo>
                  <a:lnTo>
                    <a:pt x="27125" y="57560"/>
                  </a:lnTo>
                  <a:lnTo>
                    <a:pt x="7167" y="96157"/>
                  </a:lnTo>
                  <a:lnTo>
                    <a:pt x="0" y="140601"/>
                  </a:lnTo>
                  <a:lnTo>
                    <a:pt x="7167" y="185041"/>
                  </a:lnTo>
                  <a:lnTo>
                    <a:pt x="27125" y="223637"/>
                  </a:lnTo>
                  <a:lnTo>
                    <a:pt x="57560" y="254074"/>
                  </a:lnTo>
                  <a:lnTo>
                    <a:pt x="96157" y="274035"/>
                  </a:lnTo>
                  <a:lnTo>
                    <a:pt x="140601" y="281203"/>
                  </a:lnTo>
                  <a:lnTo>
                    <a:pt x="185041" y="274035"/>
                  </a:lnTo>
                  <a:lnTo>
                    <a:pt x="223637" y="254074"/>
                  </a:lnTo>
                  <a:lnTo>
                    <a:pt x="254074" y="223637"/>
                  </a:lnTo>
                  <a:lnTo>
                    <a:pt x="274035" y="185041"/>
                  </a:lnTo>
                  <a:lnTo>
                    <a:pt x="281203" y="140601"/>
                  </a:lnTo>
                  <a:close/>
                </a:path>
              </a:pathLst>
            </a:custGeom>
            <a:ln w="10122">
              <a:solidFill>
                <a:srgbClr val="4C4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892555" y="929156"/>
            <a:ext cx="1403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20" dirty="0">
                <a:latin typeface="Georgia"/>
                <a:cs typeface="Georgia"/>
              </a:rPr>
              <a:t>D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555457" y="903922"/>
            <a:ext cx="258445" cy="258445"/>
            <a:chOff x="1555457" y="903922"/>
            <a:chExt cx="258445" cy="25844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0537" y="909002"/>
              <a:ext cx="248069" cy="24806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560537" y="909002"/>
              <a:ext cx="248285" cy="248285"/>
            </a:xfrm>
            <a:custGeom>
              <a:avLst/>
              <a:gdLst/>
              <a:ahLst/>
              <a:cxnLst/>
              <a:rect l="l" t="t" r="r" b="b"/>
              <a:pathLst>
                <a:path w="248285" h="248284">
                  <a:moveTo>
                    <a:pt x="248069" y="124040"/>
                  </a:moveTo>
                  <a:lnTo>
                    <a:pt x="238322" y="75759"/>
                  </a:lnTo>
                  <a:lnTo>
                    <a:pt x="211742" y="36331"/>
                  </a:lnTo>
                  <a:lnTo>
                    <a:pt x="172314" y="9748"/>
                  </a:lnTo>
                  <a:lnTo>
                    <a:pt x="124028" y="0"/>
                  </a:lnTo>
                  <a:lnTo>
                    <a:pt x="75748" y="9748"/>
                  </a:lnTo>
                  <a:lnTo>
                    <a:pt x="36325" y="36331"/>
                  </a:lnTo>
                  <a:lnTo>
                    <a:pt x="9746" y="75759"/>
                  </a:lnTo>
                  <a:lnTo>
                    <a:pt x="0" y="124040"/>
                  </a:lnTo>
                  <a:lnTo>
                    <a:pt x="9746" y="172320"/>
                  </a:lnTo>
                  <a:lnTo>
                    <a:pt x="36325" y="211743"/>
                  </a:lnTo>
                  <a:lnTo>
                    <a:pt x="75748" y="238323"/>
                  </a:lnTo>
                  <a:lnTo>
                    <a:pt x="124028" y="248069"/>
                  </a:lnTo>
                  <a:lnTo>
                    <a:pt x="172314" y="238323"/>
                  </a:lnTo>
                  <a:lnTo>
                    <a:pt x="211742" y="211743"/>
                  </a:lnTo>
                  <a:lnTo>
                    <a:pt x="238322" y="172320"/>
                  </a:lnTo>
                  <a:lnTo>
                    <a:pt x="248069" y="124040"/>
                  </a:lnTo>
                  <a:close/>
                </a:path>
              </a:pathLst>
            </a:custGeom>
            <a:ln w="10122">
              <a:solidFill>
                <a:srgbClr val="4C4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635950" y="929156"/>
            <a:ext cx="863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Georgia"/>
                <a:cs typeface="Georgia"/>
              </a:rPr>
              <a:t>I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183170" y="1431648"/>
            <a:ext cx="283210" cy="283210"/>
            <a:chOff x="1183170" y="1431648"/>
            <a:chExt cx="283210" cy="283210"/>
          </a:xfrm>
        </p:grpSpPr>
        <p:sp>
          <p:nvSpPr>
            <p:cNvPr id="11" name="object 11"/>
            <p:cNvSpPr/>
            <p:nvPr/>
          </p:nvSpPr>
          <p:spPr>
            <a:xfrm>
              <a:off x="1188250" y="1436728"/>
              <a:ext cx="273050" cy="273050"/>
            </a:xfrm>
            <a:custGeom>
              <a:avLst/>
              <a:gdLst/>
              <a:ahLst/>
              <a:cxnLst/>
              <a:rect l="l" t="t" r="r" b="b"/>
              <a:pathLst>
                <a:path w="273050" h="273050">
                  <a:moveTo>
                    <a:pt x="136321" y="0"/>
                  </a:moveTo>
                  <a:lnTo>
                    <a:pt x="93229" y="6949"/>
                  </a:lnTo>
                  <a:lnTo>
                    <a:pt x="55807" y="26301"/>
                  </a:lnTo>
                  <a:lnTo>
                    <a:pt x="26299" y="55810"/>
                  </a:lnTo>
                  <a:lnTo>
                    <a:pt x="6948" y="93231"/>
                  </a:lnTo>
                  <a:lnTo>
                    <a:pt x="0" y="136319"/>
                  </a:lnTo>
                  <a:lnTo>
                    <a:pt x="6948" y="179407"/>
                  </a:lnTo>
                  <a:lnTo>
                    <a:pt x="26299" y="216828"/>
                  </a:lnTo>
                  <a:lnTo>
                    <a:pt x="55807" y="246337"/>
                  </a:lnTo>
                  <a:lnTo>
                    <a:pt x="93229" y="265688"/>
                  </a:lnTo>
                  <a:lnTo>
                    <a:pt x="136321" y="272638"/>
                  </a:lnTo>
                  <a:lnTo>
                    <a:pt x="179407" y="265688"/>
                  </a:lnTo>
                  <a:lnTo>
                    <a:pt x="216825" y="246337"/>
                  </a:lnTo>
                  <a:lnTo>
                    <a:pt x="246332" y="216828"/>
                  </a:lnTo>
                  <a:lnTo>
                    <a:pt x="265682" y="179407"/>
                  </a:lnTo>
                  <a:lnTo>
                    <a:pt x="272630" y="136319"/>
                  </a:lnTo>
                  <a:lnTo>
                    <a:pt x="265682" y="93231"/>
                  </a:lnTo>
                  <a:lnTo>
                    <a:pt x="246332" y="55810"/>
                  </a:lnTo>
                  <a:lnTo>
                    <a:pt x="216825" y="26301"/>
                  </a:lnTo>
                  <a:lnTo>
                    <a:pt x="179407" y="6949"/>
                  </a:lnTo>
                  <a:lnTo>
                    <a:pt x="136321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88250" y="1436728"/>
              <a:ext cx="273050" cy="273050"/>
            </a:xfrm>
            <a:custGeom>
              <a:avLst/>
              <a:gdLst/>
              <a:ahLst/>
              <a:cxnLst/>
              <a:rect l="l" t="t" r="r" b="b"/>
              <a:pathLst>
                <a:path w="273050" h="273050">
                  <a:moveTo>
                    <a:pt x="272630" y="136319"/>
                  </a:moveTo>
                  <a:lnTo>
                    <a:pt x="265682" y="93231"/>
                  </a:lnTo>
                  <a:lnTo>
                    <a:pt x="246332" y="55810"/>
                  </a:lnTo>
                  <a:lnTo>
                    <a:pt x="216825" y="26301"/>
                  </a:lnTo>
                  <a:lnTo>
                    <a:pt x="179407" y="6949"/>
                  </a:lnTo>
                  <a:lnTo>
                    <a:pt x="136321" y="0"/>
                  </a:lnTo>
                  <a:lnTo>
                    <a:pt x="93229" y="6949"/>
                  </a:lnTo>
                  <a:lnTo>
                    <a:pt x="55807" y="26301"/>
                  </a:lnTo>
                  <a:lnTo>
                    <a:pt x="26299" y="55810"/>
                  </a:lnTo>
                  <a:lnTo>
                    <a:pt x="6948" y="93231"/>
                  </a:lnTo>
                  <a:lnTo>
                    <a:pt x="0" y="136319"/>
                  </a:lnTo>
                  <a:lnTo>
                    <a:pt x="6948" y="179407"/>
                  </a:lnTo>
                  <a:lnTo>
                    <a:pt x="26299" y="216828"/>
                  </a:lnTo>
                  <a:lnTo>
                    <a:pt x="55807" y="246337"/>
                  </a:lnTo>
                  <a:lnTo>
                    <a:pt x="93229" y="265688"/>
                  </a:lnTo>
                  <a:lnTo>
                    <a:pt x="136321" y="272638"/>
                  </a:lnTo>
                  <a:lnTo>
                    <a:pt x="179407" y="265688"/>
                  </a:lnTo>
                  <a:lnTo>
                    <a:pt x="216825" y="246337"/>
                  </a:lnTo>
                  <a:lnTo>
                    <a:pt x="246332" y="216828"/>
                  </a:lnTo>
                  <a:lnTo>
                    <a:pt x="265682" y="179407"/>
                  </a:lnTo>
                  <a:lnTo>
                    <a:pt x="272630" y="136319"/>
                  </a:lnTo>
                  <a:close/>
                </a:path>
              </a:pathLst>
            </a:custGeom>
            <a:ln w="10122">
              <a:solidFill>
                <a:srgbClr val="4C4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257363" y="1469147"/>
            <a:ext cx="1346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5" dirty="0">
                <a:latin typeface="Georgia"/>
                <a:cs typeface="Georgia"/>
              </a:rPr>
              <a:t>G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907959" y="1436432"/>
            <a:ext cx="273685" cy="273685"/>
            <a:chOff x="1907959" y="1436432"/>
            <a:chExt cx="273685" cy="273685"/>
          </a:xfrm>
        </p:grpSpPr>
        <p:sp>
          <p:nvSpPr>
            <p:cNvPr id="15" name="object 15"/>
            <p:cNvSpPr/>
            <p:nvPr/>
          </p:nvSpPr>
          <p:spPr>
            <a:xfrm>
              <a:off x="1913039" y="1441512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131533" y="0"/>
                  </a:moveTo>
                  <a:lnTo>
                    <a:pt x="80335" y="10336"/>
                  </a:lnTo>
                  <a:lnTo>
                    <a:pt x="38525" y="38525"/>
                  </a:lnTo>
                  <a:lnTo>
                    <a:pt x="10336" y="80335"/>
                  </a:lnTo>
                  <a:lnTo>
                    <a:pt x="0" y="131535"/>
                  </a:lnTo>
                  <a:lnTo>
                    <a:pt x="10336" y="182734"/>
                  </a:lnTo>
                  <a:lnTo>
                    <a:pt x="38525" y="224544"/>
                  </a:lnTo>
                  <a:lnTo>
                    <a:pt x="80335" y="252732"/>
                  </a:lnTo>
                  <a:lnTo>
                    <a:pt x="131533" y="263069"/>
                  </a:lnTo>
                  <a:lnTo>
                    <a:pt x="182732" y="252732"/>
                  </a:lnTo>
                  <a:lnTo>
                    <a:pt x="224542" y="224544"/>
                  </a:lnTo>
                  <a:lnTo>
                    <a:pt x="252731" y="182734"/>
                  </a:lnTo>
                  <a:lnTo>
                    <a:pt x="263067" y="131535"/>
                  </a:lnTo>
                  <a:lnTo>
                    <a:pt x="252731" y="80335"/>
                  </a:lnTo>
                  <a:lnTo>
                    <a:pt x="224542" y="38525"/>
                  </a:lnTo>
                  <a:lnTo>
                    <a:pt x="182732" y="10336"/>
                  </a:lnTo>
                  <a:lnTo>
                    <a:pt x="131533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13039" y="1441512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263067" y="131535"/>
                  </a:moveTo>
                  <a:lnTo>
                    <a:pt x="252731" y="80335"/>
                  </a:lnTo>
                  <a:lnTo>
                    <a:pt x="224542" y="38525"/>
                  </a:lnTo>
                  <a:lnTo>
                    <a:pt x="182732" y="10336"/>
                  </a:lnTo>
                  <a:lnTo>
                    <a:pt x="131533" y="0"/>
                  </a:lnTo>
                  <a:lnTo>
                    <a:pt x="80335" y="10336"/>
                  </a:lnTo>
                  <a:lnTo>
                    <a:pt x="38525" y="38525"/>
                  </a:lnTo>
                  <a:lnTo>
                    <a:pt x="10336" y="80335"/>
                  </a:lnTo>
                  <a:lnTo>
                    <a:pt x="0" y="131535"/>
                  </a:lnTo>
                  <a:lnTo>
                    <a:pt x="10336" y="182734"/>
                  </a:lnTo>
                  <a:lnTo>
                    <a:pt x="38525" y="224544"/>
                  </a:lnTo>
                  <a:lnTo>
                    <a:pt x="80335" y="252732"/>
                  </a:lnTo>
                  <a:lnTo>
                    <a:pt x="131533" y="263069"/>
                  </a:lnTo>
                  <a:lnTo>
                    <a:pt x="182732" y="252732"/>
                  </a:lnTo>
                  <a:lnTo>
                    <a:pt x="224542" y="224544"/>
                  </a:lnTo>
                  <a:lnTo>
                    <a:pt x="252731" y="182734"/>
                  </a:lnTo>
                  <a:lnTo>
                    <a:pt x="263067" y="131535"/>
                  </a:lnTo>
                  <a:close/>
                </a:path>
              </a:pathLst>
            </a:custGeom>
            <a:ln w="10122">
              <a:solidFill>
                <a:srgbClr val="4C4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985365" y="1469147"/>
            <a:ext cx="11048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5" dirty="0">
                <a:latin typeface="Georgia"/>
                <a:cs typeface="Georgia"/>
              </a:rPr>
              <a:t>S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187958" y="1976440"/>
            <a:ext cx="273685" cy="273685"/>
            <a:chOff x="1187958" y="1976440"/>
            <a:chExt cx="273685" cy="273685"/>
          </a:xfrm>
        </p:grpSpPr>
        <p:sp>
          <p:nvSpPr>
            <p:cNvPr id="19" name="object 19"/>
            <p:cNvSpPr/>
            <p:nvPr/>
          </p:nvSpPr>
          <p:spPr>
            <a:xfrm>
              <a:off x="1193038" y="1981520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131533" y="0"/>
                  </a:moveTo>
                  <a:lnTo>
                    <a:pt x="80335" y="10336"/>
                  </a:lnTo>
                  <a:lnTo>
                    <a:pt x="38525" y="38524"/>
                  </a:lnTo>
                  <a:lnTo>
                    <a:pt x="10336" y="80334"/>
                  </a:lnTo>
                  <a:lnTo>
                    <a:pt x="0" y="131533"/>
                  </a:lnTo>
                  <a:lnTo>
                    <a:pt x="10336" y="182733"/>
                  </a:lnTo>
                  <a:lnTo>
                    <a:pt x="38525" y="224542"/>
                  </a:lnTo>
                  <a:lnTo>
                    <a:pt x="80335" y="252731"/>
                  </a:lnTo>
                  <a:lnTo>
                    <a:pt x="131533" y="263067"/>
                  </a:lnTo>
                  <a:lnTo>
                    <a:pt x="182732" y="252731"/>
                  </a:lnTo>
                  <a:lnTo>
                    <a:pt x="224542" y="224542"/>
                  </a:lnTo>
                  <a:lnTo>
                    <a:pt x="252731" y="182733"/>
                  </a:lnTo>
                  <a:lnTo>
                    <a:pt x="263067" y="131533"/>
                  </a:lnTo>
                  <a:lnTo>
                    <a:pt x="252731" y="80334"/>
                  </a:lnTo>
                  <a:lnTo>
                    <a:pt x="224542" y="38524"/>
                  </a:lnTo>
                  <a:lnTo>
                    <a:pt x="182732" y="10336"/>
                  </a:lnTo>
                  <a:lnTo>
                    <a:pt x="131533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93038" y="1981520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263067" y="131533"/>
                  </a:moveTo>
                  <a:lnTo>
                    <a:pt x="252731" y="80334"/>
                  </a:lnTo>
                  <a:lnTo>
                    <a:pt x="224542" y="38524"/>
                  </a:lnTo>
                  <a:lnTo>
                    <a:pt x="182732" y="10336"/>
                  </a:lnTo>
                  <a:lnTo>
                    <a:pt x="131533" y="0"/>
                  </a:lnTo>
                  <a:lnTo>
                    <a:pt x="80335" y="10336"/>
                  </a:lnTo>
                  <a:lnTo>
                    <a:pt x="38525" y="38524"/>
                  </a:lnTo>
                  <a:lnTo>
                    <a:pt x="10336" y="80334"/>
                  </a:lnTo>
                  <a:lnTo>
                    <a:pt x="0" y="131533"/>
                  </a:lnTo>
                  <a:lnTo>
                    <a:pt x="10336" y="182733"/>
                  </a:lnTo>
                  <a:lnTo>
                    <a:pt x="38525" y="224542"/>
                  </a:lnTo>
                  <a:lnTo>
                    <a:pt x="80335" y="252731"/>
                  </a:lnTo>
                  <a:lnTo>
                    <a:pt x="131533" y="263067"/>
                  </a:lnTo>
                  <a:lnTo>
                    <a:pt x="182732" y="252731"/>
                  </a:lnTo>
                  <a:lnTo>
                    <a:pt x="224542" y="224542"/>
                  </a:lnTo>
                  <a:lnTo>
                    <a:pt x="252731" y="182733"/>
                  </a:lnTo>
                  <a:lnTo>
                    <a:pt x="263067" y="131533"/>
                  </a:lnTo>
                  <a:close/>
                </a:path>
              </a:pathLst>
            </a:custGeom>
            <a:ln w="10122">
              <a:solidFill>
                <a:srgbClr val="4C4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264691" y="2009151"/>
            <a:ext cx="12001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20" dirty="0">
                <a:latin typeface="Georgia"/>
                <a:cs typeface="Georgia"/>
              </a:rPr>
              <a:t>L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036616" y="1131790"/>
            <a:ext cx="957580" cy="845185"/>
            <a:chOff x="1036616" y="1131790"/>
            <a:chExt cx="957580" cy="845185"/>
          </a:xfrm>
        </p:grpSpPr>
        <p:sp>
          <p:nvSpPr>
            <p:cNvPr id="23" name="object 23"/>
            <p:cNvSpPr/>
            <p:nvPr/>
          </p:nvSpPr>
          <p:spPr>
            <a:xfrm>
              <a:off x="1045616" y="1154607"/>
              <a:ext cx="190500" cy="285750"/>
            </a:xfrm>
            <a:custGeom>
              <a:avLst/>
              <a:gdLst/>
              <a:ahLst/>
              <a:cxnLst/>
              <a:rect l="l" t="t" r="r" b="b"/>
              <a:pathLst>
                <a:path w="190500" h="285750">
                  <a:moveTo>
                    <a:pt x="0" y="0"/>
                  </a:moveTo>
                  <a:lnTo>
                    <a:pt x="190271" y="285422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3730" y="1373689"/>
              <a:ext cx="107757" cy="82879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413243" y="1140790"/>
              <a:ext cx="200025" cy="299720"/>
            </a:xfrm>
            <a:custGeom>
              <a:avLst/>
              <a:gdLst/>
              <a:ahLst/>
              <a:cxnLst/>
              <a:rect l="l" t="t" r="r" b="b"/>
              <a:pathLst>
                <a:path w="200025" h="299719">
                  <a:moveTo>
                    <a:pt x="199491" y="0"/>
                  </a:moveTo>
                  <a:lnTo>
                    <a:pt x="0" y="299239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7641" y="1373691"/>
              <a:ext cx="107757" cy="82877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756397" y="1140790"/>
              <a:ext cx="202565" cy="303530"/>
            </a:xfrm>
            <a:custGeom>
              <a:avLst/>
              <a:gdLst/>
              <a:ahLst/>
              <a:cxnLst/>
              <a:rect l="l" t="t" r="r" b="b"/>
              <a:pathLst>
                <a:path w="202564" h="303530">
                  <a:moveTo>
                    <a:pt x="0" y="0"/>
                  </a:moveTo>
                  <a:lnTo>
                    <a:pt x="202158" y="303232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86398" y="1377682"/>
              <a:ext cx="107757" cy="82879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324571" y="1714427"/>
              <a:ext cx="0" cy="244475"/>
            </a:xfrm>
            <a:custGeom>
              <a:avLst/>
              <a:gdLst/>
              <a:ahLst/>
              <a:cxnLst/>
              <a:rect l="l" t="t" r="r" b="b"/>
              <a:pathLst>
                <a:path h="244475">
                  <a:moveTo>
                    <a:pt x="0" y="0"/>
                  </a:moveTo>
                  <a:lnTo>
                    <a:pt x="0" y="24403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70832" y="1925614"/>
              <a:ext cx="107950" cy="41910"/>
            </a:xfrm>
            <a:custGeom>
              <a:avLst/>
              <a:gdLst/>
              <a:ahLst/>
              <a:cxnLst/>
              <a:rect l="l" t="t" r="r" b="b"/>
              <a:pathLst>
                <a:path w="107950" h="41910">
                  <a:moveTo>
                    <a:pt x="107479" y="0"/>
                  </a:moveTo>
                  <a:lnTo>
                    <a:pt x="86361" y="7349"/>
                  </a:lnTo>
                  <a:lnTo>
                    <a:pt x="70869" y="17352"/>
                  </a:lnTo>
                  <a:lnTo>
                    <a:pt x="60247" y="29140"/>
                  </a:lnTo>
                  <a:lnTo>
                    <a:pt x="53739" y="41844"/>
                  </a:lnTo>
                  <a:lnTo>
                    <a:pt x="47232" y="29140"/>
                  </a:lnTo>
                  <a:lnTo>
                    <a:pt x="36610" y="17352"/>
                  </a:lnTo>
                  <a:lnTo>
                    <a:pt x="21118" y="7349"/>
                  </a:lnTo>
                  <a:lnTo>
                    <a:pt x="0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1" name="object 3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44583" y="369201"/>
            <a:ext cx="63233" cy="63233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3264395" y="283716"/>
            <a:ext cx="1689735" cy="4933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LM Roman 10"/>
                <a:cs typeface="LM Roman 10"/>
              </a:rPr>
              <a:t>Let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us</a:t>
            </a:r>
            <a:r>
              <a:rPr sz="1100" spc="-2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inspect</a:t>
            </a:r>
            <a:r>
              <a:rPr sz="1100" spc="-2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this</a:t>
            </a:r>
            <a:r>
              <a:rPr sz="1100" spc="-2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last</a:t>
            </a:r>
            <a:r>
              <a:rPr sz="1100" spc="-20" dirty="0">
                <a:latin typeface="LM Roman 10"/>
                <a:cs typeface="LM Roman 10"/>
              </a:rPr>
              <a:t> rule</a:t>
            </a:r>
            <a:endParaRPr sz="1100">
              <a:latin typeface="LM Roman 10"/>
              <a:cs typeface="LM Roman 10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1100" dirty="0">
                <a:latin typeface="LM Roman 10"/>
                <a:cs typeface="LM Roman 10"/>
              </a:rPr>
              <a:t>Is</a:t>
            </a:r>
            <a:r>
              <a:rPr sz="1100" spc="4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(</a:t>
            </a:r>
            <a:r>
              <a:rPr sz="1100" i="1" dirty="0">
                <a:latin typeface="Georgia"/>
                <a:cs typeface="Georgia"/>
              </a:rPr>
              <a:t>G</a:t>
            </a:r>
            <a:r>
              <a:rPr sz="1100" i="1" spc="75" dirty="0">
                <a:latin typeface="Georgia"/>
                <a:cs typeface="Georgia"/>
              </a:rPr>
              <a:t> </a:t>
            </a:r>
            <a:r>
              <a:rPr sz="1100" i="1" dirty="0">
                <a:latin typeface="DejaVu Sans Condensed"/>
                <a:cs typeface="DejaVu Sans Condensed"/>
              </a:rPr>
              <a:t>⊥</a:t>
            </a:r>
            <a:r>
              <a:rPr sz="1100" i="1" spc="25" dirty="0">
                <a:latin typeface="DejaVu Sans Condensed"/>
                <a:cs typeface="DejaVu Sans Condensed"/>
              </a:rPr>
              <a:t> </a:t>
            </a:r>
            <a:r>
              <a:rPr sz="1100" i="1" dirty="0">
                <a:latin typeface="Georgia"/>
                <a:cs typeface="Georgia"/>
              </a:rPr>
              <a:t>L</a:t>
            </a:r>
            <a:r>
              <a:rPr sz="1100" dirty="0">
                <a:latin typeface="LM Roman 10"/>
                <a:cs typeface="LM Roman 10"/>
              </a:rPr>
              <a:t>)</a:t>
            </a:r>
            <a:r>
              <a:rPr sz="1100" i="1" dirty="0">
                <a:latin typeface="DejaVu Sans Condensed"/>
                <a:cs typeface="DejaVu Sans Condensed"/>
              </a:rPr>
              <a:t>|</a:t>
            </a:r>
            <a:r>
              <a:rPr sz="1100" i="1" dirty="0">
                <a:latin typeface="Georgia"/>
                <a:cs typeface="Georgia"/>
              </a:rPr>
              <a:t>D,</a:t>
            </a:r>
            <a:r>
              <a:rPr sz="1100" i="1" spc="-60" dirty="0">
                <a:latin typeface="Georgia"/>
                <a:cs typeface="Georgia"/>
              </a:rPr>
              <a:t> </a:t>
            </a:r>
            <a:r>
              <a:rPr sz="1100" i="1" spc="35" dirty="0">
                <a:latin typeface="Georgia"/>
                <a:cs typeface="Georgia"/>
              </a:rPr>
              <a:t>I</a:t>
            </a:r>
            <a:r>
              <a:rPr sz="1100" spc="35" dirty="0">
                <a:latin typeface="LM Roman 10"/>
                <a:cs typeface="LM Roman 10"/>
              </a:rPr>
              <a:t>?</a:t>
            </a:r>
            <a:endParaRPr sz="1100">
              <a:latin typeface="LM Roman 10"/>
              <a:cs typeface="LM Roman 10"/>
            </a:endParaRPr>
          </a:p>
        </p:txBody>
      </p:sp>
      <p:pic>
        <p:nvPicPr>
          <p:cNvPr id="33" name="object 3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144583" y="670674"/>
            <a:ext cx="63233" cy="63233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144583" y="972159"/>
            <a:ext cx="63233" cy="63233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3264395" y="886674"/>
            <a:ext cx="2268855" cy="535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LM Roman 10"/>
                <a:cs typeface="LM Roman 10"/>
              </a:rPr>
              <a:t>If</a:t>
            </a:r>
            <a:r>
              <a:rPr sz="1100" spc="-90" dirty="0">
                <a:latin typeface="LM Roman 10"/>
                <a:cs typeface="LM Roman 10"/>
              </a:rPr>
              <a:t> </a:t>
            </a:r>
            <a:r>
              <a:rPr sz="1100" spc="-20" dirty="0">
                <a:latin typeface="LM Roman 10"/>
                <a:cs typeface="LM Roman 10"/>
              </a:rPr>
              <a:t>you</a:t>
            </a:r>
            <a:r>
              <a:rPr sz="1100" spc="-95" dirty="0">
                <a:latin typeface="LM Roman 10"/>
                <a:cs typeface="LM Roman 10"/>
              </a:rPr>
              <a:t> </a:t>
            </a:r>
            <a:r>
              <a:rPr sz="1100" spc="-20" dirty="0">
                <a:latin typeface="LM Roman 10"/>
                <a:cs typeface="LM Roman 10"/>
              </a:rPr>
              <a:t>know</a:t>
            </a:r>
            <a:r>
              <a:rPr sz="1100" spc="-95" dirty="0">
                <a:latin typeface="LM Roman 10"/>
                <a:cs typeface="LM Roman 10"/>
              </a:rPr>
              <a:t> </a:t>
            </a:r>
            <a:r>
              <a:rPr sz="1100" spc="-5" dirty="0">
                <a:latin typeface="LM Roman 10"/>
                <a:cs typeface="LM Roman 10"/>
              </a:rPr>
              <a:t>that</a:t>
            </a:r>
            <a:r>
              <a:rPr sz="1100" spc="-95" dirty="0">
                <a:latin typeface="LM Roman 10"/>
                <a:cs typeface="LM Roman 10"/>
              </a:rPr>
              <a:t> </a:t>
            </a:r>
            <a:r>
              <a:rPr sz="1100" i="1" spc="-80" dirty="0">
                <a:latin typeface="Georgia"/>
                <a:cs typeface="Georgia"/>
              </a:rPr>
              <a:t>d</a:t>
            </a:r>
            <a:r>
              <a:rPr sz="1100" i="1" spc="35" dirty="0">
                <a:latin typeface="Georgia"/>
                <a:cs typeface="Georgia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=</a:t>
            </a:r>
            <a:r>
              <a:rPr sz="1100" spc="-6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0</a:t>
            </a:r>
            <a:r>
              <a:rPr sz="1100" spc="-95" dirty="0">
                <a:latin typeface="LM Roman 10"/>
                <a:cs typeface="LM Roman 10"/>
              </a:rPr>
              <a:t> </a:t>
            </a:r>
            <a:r>
              <a:rPr sz="1100" spc="-15" dirty="0">
                <a:latin typeface="LM Roman 10"/>
                <a:cs typeface="LM Roman 10"/>
              </a:rPr>
              <a:t>and</a:t>
            </a:r>
            <a:r>
              <a:rPr sz="1100" spc="-95" dirty="0">
                <a:latin typeface="LM Roman 10"/>
                <a:cs typeface="LM Roman 10"/>
              </a:rPr>
              <a:t> </a:t>
            </a:r>
            <a:r>
              <a:rPr sz="1100" i="1" spc="45" dirty="0">
                <a:latin typeface="Georgia"/>
                <a:cs typeface="Georgia"/>
              </a:rPr>
              <a:t>i</a:t>
            </a:r>
            <a:r>
              <a:rPr sz="1100" i="1" spc="35" dirty="0">
                <a:latin typeface="Georgia"/>
                <a:cs typeface="Georgia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=</a:t>
            </a:r>
            <a:r>
              <a:rPr sz="1100" spc="-6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1</a:t>
            </a:r>
            <a:r>
              <a:rPr sz="1100" spc="-9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then</a:t>
            </a:r>
            <a:r>
              <a:rPr sz="1100" spc="-5" dirty="0">
                <a:latin typeface="LM Roman 10"/>
                <a:cs typeface="LM Roman 10"/>
              </a:rPr>
              <a:t> </a:t>
            </a:r>
            <a:r>
              <a:rPr sz="1100" spc="-20" dirty="0">
                <a:latin typeface="LM Roman 10"/>
                <a:cs typeface="LM Roman 10"/>
              </a:rPr>
              <a:t>you</a:t>
            </a:r>
            <a:r>
              <a:rPr sz="1100" spc="60" dirty="0">
                <a:latin typeface="LM Roman 10"/>
                <a:cs typeface="LM Roman 10"/>
              </a:rPr>
              <a:t> </a:t>
            </a:r>
            <a:r>
              <a:rPr sz="1100" spc="-15" dirty="0">
                <a:latin typeface="LM Roman 10"/>
                <a:cs typeface="LM Roman 10"/>
              </a:rPr>
              <a:t>would</a:t>
            </a:r>
            <a:r>
              <a:rPr sz="1100" spc="60" dirty="0">
                <a:latin typeface="LM Roman 10"/>
                <a:cs typeface="LM Roman 10"/>
              </a:rPr>
              <a:t> </a:t>
            </a:r>
            <a:r>
              <a:rPr sz="1100" spc="-5" dirty="0">
                <a:latin typeface="LM Roman 10"/>
                <a:cs typeface="LM Roman 10"/>
              </a:rPr>
              <a:t>expect</a:t>
            </a:r>
            <a:r>
              <a:rPr sz="1100" spc="6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the</a:t>
            </a:r>
            <a:r>
              <a:rPr sz="1100" spc="60" dirty="0">
                <a:latin typeface="LM Roman 10"/>
                <a:cs typeface="LM Roman 10"/>
              </a:rPr>
              <a:t> </a:t>
            </a:r>
            <a:r>
              <a:rPr sz="1100" spc="-15" dirty="0">
                <a:latin typeface="LM Roman 10"/>
                <a:cs typeface="LM Roman 10"/>
              </a:rPr>
              <a:t>student</a:t>
            </a:r>
            <a:r>
              <a:rPr sz="1100" spc="60" dirty="0">
                <a:latin typeface="LM Roman 10"/>
                <a:cs typeface="LM Roman 10"/>
              </a:rPr>
              <a:t> </a:t>
            </a:r>
            <a:r>
              <a:rPr sz="1100" spc="-5" dirty="0">
                <a:latin typeface="LM Roman 10"/>
                <a:cs typeface="LM Roman 10"/>
              </a:rPr>
              <a:t>to</a:t>
            </a:r>
            <a:r>
              <a:rPr sz="1100" spc="60" dirty="0">
                <a:latin typeface="LM Roman 10"/>
                <a:cs typeface="LM Roman 10"/>
              </a:rPr>
              <a:t> </a:t>
            </a:r>
            <a:r>
              <a:rPr sz="1100" spc="-5" dirty="0">
                <a:latin typeface="LM Roman 10"/>
                <a:cs typeface="LM Roman 10"/>
              </a:rPr>
              <a:t>get </a:t>
            </a:r>
            <a:r>
              <a:rPr sz="1100" spc="-10" dirty="0">
                <a:latin typeface="LM Roman 10"/>
                <a:cs typeface="LM Roman 10"/>
              </a:rPr>
              <a:t>a</a:t>
            </a:r>
            <a:r>
              <a:rPr sz="1100" spc="-5" dirty="0">
                <a:latin typeface="LM Roman 10"/>
                <a:cs typeface="LM Roman 10"/>
              </a:rPr>
              <a:t> </a:t>
            </a:r>
            <a:r>
              <a:rPr sz="1100" spc="5" dirty="0">
                <a:latin typeface="LM Roman 10"/>
                <a:cs typeface="LM Roman 10"/>
              </a:rPr>
              <a:t>good</a:t>
            </a:r>
            <a:r>
              <a:rPr sz="1100" spc="-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grade</a:t>
            </a:r>
            <a:endParaRPr sz="1100">
              <a:latin typeface="LM Roman 10"/>
              <a:cs typeface="LM Roman 10"/>
            </a:endParaRPr>
          </a:p>
        </p:txBody>
      </p:sp>
      <p:pic>
        <p:nvPicPr>
          <p:cNvPr id="36" name="object 3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144583" y="1617789"/>
            <a:ext cx="63233" cy="63233"/>
          </a:xfrm>
          <a:prstGeom prst="rect">
            <a:avLst/>
          </a:prstGeom>
        </p:spPr>
      </p:pic>
      <p:sp>
        <p:nvSpPr>
          <p:cNvPr id="37" name="object 37"/>
          <p:cNvSpPr txBox="1"/>
          <p:nvPr/>
        </p:nvSpPr>
        <p:spPr>
          <a:xfrm>
            <a:off x="3264395" y="1532304"/>
            <a:ext cx="2269490" cy="535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LM Roman 10"/>
                <a:cs typeface="LM Roman 10"/>
              </a:rPr>
              <a:t>But</a:t>
            </a:r>
            <a:r>
              <a:rPr sz="1100" spc="-70" dirty="0">
                <a:latin typeface="LM Roman 10"/>
                <a:cs typeface="LM Roman 10"/>
              </a:rPr>
              <a:t> </a:t>
            </a:r>
            <a:r>
              <a:rPr sz="1100" spc="-20" dirty="0">
                <a:latin typeface="LM Roman 10"/>
                <a:cs typeface="LM Roman 10"/>
              </a:rPr>
              <a:t>now</a:t>
            </a:r>
            <a:r>
              <a:rPr sz="1100" spc="-7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if</a:t>
            </a:r>
            <a:r>
              <a:rPr sz="1100" spc="-6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someone</a:t>
            </a:r>
            <a:r>
              <a:rPr sz="1100" spc="-7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tells</a:t>
            </a:r>
            <a:r>
              <a:rPr sz="1100" spc="-6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you</a:t>
            </a:r>
            <a:r>
              <a:rPr sz="1100" spc="-7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that</a:t>
            </a:r>
            <a:r>
              <a:rPr sz="1100" spc="-65" dirty="0">
                <a:latin typeface="LM Roman 10"/>
                <a:cs typeface="LM Roman 10"/>
              </a:rPr>
              <a:t> </a:t>
            </a:r>
            <a:r>
              <a:rPr sz="1100" spc="-25" dirty="0">
                <a:latin typeface="LM Roman 10"/>
                <a:cs typeface="LM Roman 10"/>
              </a:rPr>
              <a:t>the </a:t>
            </a:r>
            <a:r>
              <a:rPr sz="1100" dirty="0">
                <a:latin typeface="LM Roman 10"/>
                <a:cs typeface="LM Roman 10"/>
              </a:rPr>
              <a:t>student</a:t>
            </a:r>
            <a:r>
              <a:rPr sz="1100" spc="-1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got</a:t>
            </a:r>
            <a:r>
              <a:rPr sz="1100" spc="-1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</a:t>
            </a:r>
            <a:r>
              <a:rPr sz="1100" spc="-1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poor</a:t>
            </a:r>
            <a:r>
              <a:rPr sz="1100" spc="-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letter, your</a:t>
            </a:r>
            <a:r>
              <a:rPr sz="1100" spc="-10" dirty="0">
                <a:latin typeface="LM Roman 10"/>
                <a:cs typeface="LM Roman 10"/>
              </a:rPr>
              <a:t> belief </a:t>
            </a:r>
            <a:r>
              <a:rPr sz="1100" dirty="0">
                <a:latin typeface="LM Roman 10"/>
                <a:cs typeface="LM Roman 10"/>
              </a:rPr>
              <a:t>will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change</a:t>
            </a:r>
            <a:endParaRPr sz="1100">
              <a:latin typeface="LM Roman 10"/>
              <a:cs typeface="LM Roman 10"/>
            </a:endParaRPr>
          </a:p>
        </p:txBody>
      </p:sp>
      <p:pic>
        <p:nvPicPr>
          <p:cNvPr id="38" name="object 3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144583" y="2263419"/>
            <a:ext cx="63233" cy="63233"/>
          </a:xfrm>
          <a:prstGeom prst="rect">
            <a:avLst/>
          </a:prstGeom>
        </p:spPr>
      </p:pic>
      <p:sp>
        <p:nvSpPr>
          <p:cNvPr id="39" name="object 39"/>
          <p:cNvSpPr txBox="1"/>
          <p:nvPr/>
        </p:nvSpPr>
        <p:spPr>
          <a:xfrm>
            <a:off x="3264395" y="2177934"/>
            <a:ext cx="2269490" cy="6654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LM Roman 10"/>
                <a:cs typeface="LM Roman 10"/>
              </a:rPr>
              <a:t>So</a:t>
            </a:r>
            <a:r>
              <a:rPr sz="1100" spc="5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(</a:t>
            </a:r>
            <a:r>
              <a:rPr sz="1100" i="1" dirty="0">
                <a:latin typeface="Georgia"/>
                <a:cs typeface="Georgia"/>
              </a:rPr>
              <a:t>G</a:t>
            </a:r>
            <a:r>
              <a:rPr sz="1100" i="1" spc="80" dirty="0">
                <a:latin typeface="Georgia"/>
                <a:cs typeface="Georgia"/>
              </a:rPr>
              <a:t> </a:t>
            </a:r>
            <a:r>
              <a:rPr sz="1100" i="1" spc="-180" dirty="0">
                <a:latin typeface="DejaVu Sans Condensed"/>
                <a:cs typeface="DejaVu Sans Condensed"/>
              </a:rPr>
              <a:t>/⊥</a:t>
            </a:r>
            <a:r>
              <a:rPr sz="1100" i="1" spc="30" dirty="0">
                <a:latin typeface="DejaVu Sans Condensed"/>
                <a:cs typeface="DejaVu Sans Condensed"/>
              </a:rPr>
              <a:t> </a:t>
            </a:r>
            <a:r>
              <a:rPr sz="1100" i="1" dirty="0">
                <a:latin typeface="Georgia"/>
                <a:cs typeface="Georgia"/>
              </a:rPr>
              <a:t>L</a:t>
            </a:r>
            <a:r>
              <a:rPr sz="1100" dirty="0">
                <a:latin typeface="LM Roman 10"/>
                <a:cs typeface="LM Roman 10"/>
              </a:rPr>
              <a:t>)</a:t>
            </a:r>
            <a:r>
              <a:rPr sz="1100" i="1" dirty="0">
                <a:latin typeface="DejaVu Sans Condensed"/>
                <a:cs typeface="DejaVu Sans Condensed"/>
              </a:rPr>
              <a:t>|</a:t>
            </a:r>
            <a:r>
              <a:rPr sz="1100" i="1" dirty="0">
                <a:latin typeface="Georgia"/>
                <a:cs typeface="Georgia"/>
              </a:rPr>
              <a:t>D,</a:t>
            </a:r>
            <a:r>
              <a:rPr sz="1100" i="1" spc="-55" dirty="0">
                <a:latin typeface="Georgia"/>
                <a:cs typeface="Georgia"/>
              </a:rPr>
              <a:t> </a:t>
            </a:r>
            <a:r>
              <a:rPr sz="1100" i="1" dirty="0">
                <a:latin typeface="Georgia"/>
                <a:cs typeface="Georgia"/>
              </a:rPr>
              <a:t>I</a:t>
            </a:r>
            <a:endParaRPr sz="1100">
              <a:latin typeface="Georgia"/>
              <a:cs typeface="Georgia"/>
            </a:endParaRPr>
          </a:p>
          <a:p>
            <a:pPr marL="12700" marR="5080">
              <a:lnSpc>
                <a:spcPct val="102600"/>
              </a:lnSpc>
              <a:spcBef>
                <a:spcPts val="1019"/>
              </a:spcBef>
            </a:pPr>
            <a:r>
              <a:rPr sz="1100" spc="-20" dirty="0">
                <a:latin typeface="LM Roman 10"/>
                <a:cs typeface="LM Roman 10"/>
              </a:rPr>
              <a:t>The</a:t>
            </a:r>
            <a:r>
              <a:rPr sz="1100" spc="-10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effect</a:t>
            </a:r>
            <a:r>
              <a:rPr sz="1100" spc="-9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(letter)</a:t>
            </a:r>
            <a:r>
              <a:rPr sz="1100" spc="-9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actually</a:t>
            </a:r>
            <a:r>
              <a:rPr sz="1100" spc="-95" dirty="0">
                <a:latin typeface="LM Roman 10"/>
                <a:cs typeface="LM Roman 10"/>
              </a:rPr>
              <a:t> </a:t>
            </a:r>
            <a:r>
              <a:rPr sz="1100" spc="-20" dirty="0">
                <a:latin typeface="LM Roman 10"/>
                <a:cs typeface="LM Roman 10"/>
              </a:rPr>
              <a:t>gives</a:t>
            </a:r>
            <a:r>
              <a:rPr sz="1100" spc="-95" dirty="0">
                <a:latin typeface="LM Roman 10"/>
                <a:cs typeface="LM Roman 10"/>
              </a:rPr>
              <a:t> </a:t>
            </a:r>
            <a:r>
              <a:rPr sz="1100" spc="-20" dirty="0">
                <a:latin typeface="LM Roman 10"/>
                <a:cs typeface="LM Roman 10"/>
              </a:rPr>
              <a:t>us</a:t>
            </a:r>
            <a:r>
              <a:rPr sz="1100" spc="-95" dirty="0">
                <a:latin typeface="LM Roman 10"/>
                <a:cs typeface="LM Roman 10"/>
              </a:rPr>
              <a:t> </a:t>
            </a:r>
            <a:r>
              <a:rPr sz="1100" spc="-25" dirty="0">
                <a:latin typeface="LM Roman 10"/>
                <a:cs typeface="LM Roman 10"/>
              </a:rPr>
              <a:t>in- </a:t>
            </a:r>
            <a:r>
              <a:rPr sz="1100" dirty="0">
                <a:latin typeface="LM Roman 10"/>
                <a:cs typeface="LM Roman 10"/>
              </a:rPr>
              <a:t>formation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about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the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cause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(grade)</a:t>
            </a:r>
            <a:endParaRPr sz="1100">
              <a:latin typeface="LM Roman 10"/>
              <a:cs typeface="LM Roman 10"/>
            </a:endParaRPr>
          </a:p>
        </p:txBody>
      </p:sp>
      <p:pic>
        <p:nvPicPr>
          <p:cNvPr id="40" name="object 4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144583" y="2564891"/>
            <a:ext cx="63233" cy="63233"/>
          </a:xfrm>
          <a:prstGeom prst="rect">
            <a:avLst/>
          </a:prstGeom>
        </p:spPr>
      </p:pic>
      <p:grpSp>
        <p:nvGrpSpPr>
          <p:cNvPr id="41" name="object 41"/>
          <p:cNvGrpSpPr/>
          <p:nvPr/>
        </p:nvGrpSpPr>
        <p:grpSpPr>
          <a:xfrm>
            <a:off x="0" y="3121507"/>
            <a:ext cx="5760085" cy="118745"/>
            <a:chOff x="0" y="3121507"/>
            <a:chExt cx="5760085" cy="118745"/>
          </a:xfrm>
        </p:grpSpPr>
        <p:sp>
          <p:nvSpPr>
            <p:cNvPr id="42" name="object 42"/>
            <p:cNvSpPr/>
            <p:nvPr/>
          </p:nvSpPr>
          <p:spPr>
            <a:xfrm>
              <a:off x="0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880004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10" dirty="0"/>
              <a:t>55</a:t>
            </a:fld>
            <a:r>
              <a:rPr spc="-10" dirty="0"/>
              <a:t>/86</a:t>
            </a:r>
          </a:p>
        </p:txBody>
      </p:sp>
      <p:sp>
        <p:nvSpPr>
          <p:cNvPr id="45" name="object 4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Mitesh</a:t>
            </a:r>
            <a:r>
              <a:rPr spc="-10" dirty="0"/>
              <a:t> </a:t>
            </a:r>
            <a:r>
              <a:rPr dirty="0"/>
              <a:t>M.</a:t>
            </a:r>
            <a:r>
              <a:rPr spc="-10" dirty="0"/>
              <a:t> Khapra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CS7015</a:t>
            </a:r>
            <a:r>
              <a:rPr spc="-10" dirty="0"/>
              <a:t> </a:t>
            </a:r>
            <a:r>
              <a:rPr dirty="0"/>
              <a:t>(Deep</a:t>
            </a:r>
            <a:r>
              <a:rPr spc="-5" dirty="0"/>
              <a:t> </a:t>
            </a:r>
            <a:r>
              <a:rPr dirty="0"/>
              <a:t>Learning)</a:t>
            </a:r>
            <a:r>
              <a:rPr spc="-5" dirty="0"/>
              <a:t> </a:t>
            </a:r>
            <a:r>
              <a:rPr dirty="0"/>
              <a:t>:</a:t>
            </a:r>
            <a:r>
              <a:rPr spc="75" dirty="0"/>
              <a:t> </a:t>
            </a:r>
            <a:r>
              <a:rPr dirty="0"/>
              <a:t>Lecture</a:t>
            </a:r>
            <a:r>
              <a:rPr spc="-5" dirty="0"/>
              <a:t> </a:t>
            </a:r>
            <a:r>
              <a:rPr spc="-2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18883" y="887361"/>
            <a:ext cx="291465" cy="291465"/>
            <a:chOff x="818883" y="887361"/>
            <a:chExt cx="291465" cy="291465"/>
          </a:xfrm>
        </p:grpSpPr>
        <p:sp>
          <p:nvSpPr>
            <p:cNvPr id="3" name="object 3"/>
            <p:cNvSpPr/>
            <p:nvPr/>
          </p:nvSpPr>
          <p:spPr>
            <a:xfrm>
              <a:off x="823963" y="892441"/>
              <a:ext cx="281305" cy="281305"/>
            </a:xfrm>
            <a:custGeom>
              <a:avLst/>
              <a:gdLst/>
              <a:ahLst/>
              <a:cxnLst/>
              <a:rect l="l" t="t" r="r" b="b"/>
              <a:pathLst>
                <a:path w="281305" h="281305">
                  <a:moveTo>
                    <a:pt x="140601" y="0"/>
                  </a:moveTo>
                  <a:lnTo>
                    <a:pt x="96157" y="7167"/>
                  </a:lnTo>
                  <a:lnTo>
                    <a:pt x="57560" y="27125"/>
                  </a:lnTo>
                  <a:lnTo>
                    <a:pt x="27125" y="57560"/>
                  </a:lnTo>
                  <a:lnTo>
                    <a:pt x="7167" y="96157"/>
                  </a:lnTo>
                  <a:lnTo>
                    <a:pt x="0" y="140601"/>
                  </a:lnTo>
                  <a:lnTo>
                    <a:pt x="7167" y="185041"/>
                  </a:lnTo>
                  <a:lnTo>
                    <a:pt x="27125" y="223637"/>
                  </a:lnTo>
                  <a:lnTo>
                    <a:pt x="57560" y="254074"/>
                  </a:lnTo>
                  <a:lnTo>
                    <a:pt x="96157" y="274035"/>
                  </a:lnTo>
                  <a:lnTo>
                    <a:pt x="140601" y="281203"/>
                  </a:lnTo>
                  <a:lnTo>
                    <a:pt x="185041" y="274035"/>
                  </a:lnTo>
                  <a:lnTo>
                    <a:pt x="223637" y="254074"/>
                  </a:lnTo>
                  <a:lnTo>
                    <a:pt x="254074" y="223637"/>
                  </a:lnTo>
                  <a:lnTo>
                    <a:pt x="274035" y="185041"/>
                  </a:lnTo>
                  <a:lnTo>
                    <a:pt x="281203" y="140601"/>
                  </a:lnTo>
                  <a:lnTo>
                    <a:pt x="274035" y="96157"/>
                  </a:lnTo>
                  <a:lnTo>
                    <a:pt x="254074" y="57560"/>
                  </a:lnTo>
                  <a:lnTo>
                    <a:pt x="223637" y="27125"/>
                  </a:lnTo>
                  <a:lnTo>
                    <a:pt x="185041" y="7167"/>
                  </a:lnTo>
                  <a:lnTo>
                    <a:pt x="140601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23963" y="892441"/>
              <a:ext cx="281305" cy="281305"/>
            </a:xfrm>
            <a:custGeom>
              <a:avLst/>
              <a:gdLst/>
              <a:ahLst/>
              <a:cxnLst/>
              <a:rect l="l" t="t" r="r" b="b"/>
              <a:pathLst>
                <a:path w="281305" h="281305">
                  <a:moveTo>
                    <a:pt x="281203" y="140601"/>
                  </a:moveTo>
                  <a:lnTo>
                    <a:pt x="274035" y="96157"/>
                  </a:lnTo>
                  <a:lnTo>
                    <a:pt x="254074" y="57560"/>
                  </a:lnTo>
                  <a:lnTo>
                    <a:pt x="223637" y="27125"/>
                  </a:lnTo>
                  <a:lnTo>
                    <a:pt x="185041" y="7167"/>
                  </a:lnTo>
                  <a:lnTo>
                    <a:pt x="140601" y="0"/>
                  </a:lnTo>
                  <a:lnTo>
                    <a:pt x="96157" y="7167"/>
                  </a:lnTo>
                  <a:lnTo>
                    <a:pt x="57560" y="27125"/>
                  </a:lnTo>
                  <a:lnTo>
                    <a:pt x="27125" y="57560"/>
                  </a:lnTo>
                  <a:lnTo>
                    <a:pt x="7167" y="96157"/>
                  </a:lnTo>
                  <a:lnTo>
                    <a:pt x="0" y="140601"/>
                  </a:lnTo>
                  <a:lnTo>
                    <a:pt x="7167" y="185041"/>
                  </a:lnTo>
                  <a:lnTo>
                    <a:pt x="27125" y="223637"/>
                  </a:lnTo>
                  <a:lnTo>
                    <a:pt x="57560" y="254074"/>
                  </a:lnTo>
                  <a:lnTo>
                    <a:pt x="96157" y="274035"/>
                  </a:lnTo>
                  <a:lnTo>
                    <a:pt x="140601" y="281203"/>
                  </a:lnTo>
                  <a:lnTo>
                    <a:pt x="185041" y="274035"/>
                  </a:lnTo>
                  <a:lnTo>
                    <a:pt x="223637" y="254074"/>
                  </a:lnTo>
                  <a:lnTo>
                    <a:pt x="254074" y="223637"/>
                  </a:lnTo>
                  <a:lnTo>
                    <a:pt x="274035" y="185041"/>
                  </a:lnTo>
                  <a:lnTo>
                    <a:pt x="281203" y="140601"/>
                  </a:lnTo>
                  <a:close/>
                </a:path>
              </a:pathLst>
            </a:custGeom>
            <a:ln w="10122">
              <a:solidFill>
                <a:srgbClr val="4C4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892555" y="929156"/>
            <a:ext cx="1403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20" dirty="0">
                <a:latin typeface="Georgia"/>
                <a:cs typeface="Georgia"/>
              </a:rPr>
              <a:t>D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555457" y="903922"/>
            <a:ext cx="258445" cy="258445"/>
            <a:chOff x="1555457" y="903922"/>
            <a:chExt cx="258445" cy="25844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0537" y="909002"/>
              <a:ext cx="248069" cy="24806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560537" y="909002"/>
              <a:ext cx="248285" cy="248285"/>
            </a:xfrm>
            <a:custGeom>
              <a:avLst/>
              <a:gdLst/>
              <a:ahLst/>
              <a:cxnLst/>
              <a:rect l="l" t="t" r="r" b="b"/>
              <a:pathLst>
                <a:path w="248285" h="248284">
                  <a:moveTo>
                    <a:pt x="248069" y="124040"/>
                  </a:moveTo>
                  <a:lnTo>
                    <a:pt x="238322" y="75759"/>
                  </a:lnTo>
                  <a:lnTo>
                    <a:pt x="211742" y="36331"/>
                  </a:lnTo>
                  <a:lnTo>
                    <a:pt x="172314" y="9748"/>
                  </a:lnTo>
                  <a:lnTo>
                    <a:pt x="124028" y="0"/>
                  </a:lnTo>
                  <a:lnTo>
                    <a:pt x="75748" y="9748"/>
                  </a:lnTo>
                  <a:lnTo>
                    <a:pt x="36325" y="36331"/>
                  </a:lnTo>
                  <a:lnTo>
                    <a:pt x="9746" y="75759"/>
                  </a:lnTo>
                  <a:lnTo>
                    <a:pt x="0" y="124040"/>
                  </a:lnTo>
                  <a:lnTo>
                    <a:pt x="9746" y="172320"/>
                  </a:lnTo>
                  <a:lnTo>
                    <a:pt x="36325" y="211743"/>
                  </a:lnTo>
                  <a:lnTo>
                    <a:pt x="75748" y="238323"/>
                  </a:lnTo>
                  <a:lnTo>
                    <a:pt x="124028" y="248069"/>
                  </a:lnTo>
                  <a:lnTo>
                    <a:pt x="172314" y="238323"/>
                  </a:lnTo>
                  <a:lnTo>
                    <a:pt x="211742" y="211743"/>
                  </a:lnTo>
                  <a:lnTo>
                    <a:pt x="238322" y="172320"/>
                  </a:lnTo>
                  <a:lnTo>
                    <a:pt x="248069" y="124040"/>
                  </a:lnTo>
                  <a:close/>
                </a:path>
              </a:pathLst>
            </a:custGeom>
            <a:ln w="10122">
              <a:solidFill>
                <a:srgbClr val="4C4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635950" y="929156"/>
            <a:ext cx="863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Georgia"/>
                <a:cs typeface="Georgia"/>
              </a:rPr>
              <a:t>I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183170" y="1431648"/>
            <a:ext cx="283210" cy="283210"/>
            <a:chOff x="1183170" y="1431648"/>
            <a:chExt cx="283210" cy="283210"/>
          </a:xfrm>
        </p:grpSpPr>
        <p:sp>
          <p:nvSpPr>
            <p:cNvPr id="11" name="object 11"/>
            <p:cNvSpPr/>
            <p:nvPr/>
          </p:nvSpPr>
          <p:spPr>
            <a:xfrm>
              <a:off x="1188250" y="1436728"/>
              <a:ext cx="273050" cy="273050"/>
            </a:xfrm>
            <a:custGeom>
              <a:avLst/>
              <a:gdLst/>
              <a:ahLst/>
              <a:cxnLst/>
              <a:rect l="l" t="t" r="r" b="b"/>
              <a:pathLst>
                <a:path w="273050" h="273050">
                  <a:moveTo>
                    <a:pt x="136321" y="0"/>
                  </a:moveTo>
                  <a:lnTo>
                    <a:pt x="93229" y="6949"/>
                  </a:lnTo>
                  <a:lnTo>
                    <a:pt x="55807" y="26301"/>
                  </a:lnTo>
                  <a:lnTo>
                    <a:pt x="26299" y="55810"/>
                  </a:lnTo>
                  <a:lnTo>
                    <a:pt x="6948" y="93231"/>
                  </a:lnTo>
                  <a:lnTo>
                    <a:pt x="0" y="136319"/>
                  </a:lnTo>
                  <a:lnTo>
                    <a:pt x="6948" y="179407"/>
                  </a:lnTo>
                  <a:lnTo>
                    <a:pt x="26299" y="216828"/>
                  </a:lnTo>
                  <a:lnTo>
                    <a:pt x="55807" y="246337"/>
                  </a:lnTo>
                  <a:lnTo>
                    <a:pt x="93229" y="265688"/>
                  </a:lnTo>
                  <a:lnTo>
                    <a:pt x="136321" y="272638"/>
                  </a:lnTo>
                  <a:lnTo>
                    <a:pt x="179407" y="265688"/>
                  </a:lnTo>
                  <a:lnTo>
                    <a:pt x="216825" y="246337"/>
                  </a:lnTo>
                  <a:lnTo>
                    <a:pt x="246332" y="216828"/>
                  </a:lnTo>
                  <a:lnTo>
                    <a:pt x="265682" y="179407"/>
                  </a:lnTo>
                  <a:lnTo>
                    <a:pt x="272630" y="136319"/>
                  </a:lnTo>
                  <a:lnTo>
                    <a:pt x="265682" y="93231"/>
                  </a:lnTo>
                  <a:lnTo>
                    <a:pt x="246332" y="55810"/>
                  </a:lnTo>
                  <a:lnTo>
                    <a:pt x="216825" y="26301"/>
                  </a:lnTo>
                  <a:lnTo>
                    <a:pt x="179407" y="6949"/>
                  </a:lnTo>
                  <a:lnTo>
                    <a:pt x="136321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88250" y="1436728"/>
              <a:ext cx="273050" cy="273050"/>
            </a:xfrm>
            <a:custGeom>
              <a:avLst/>
              <a:gdLst/>
              <a:ahLst/>
              <a:cxnLst/>
              <a:rect l="l" t="t" r="r" b="b"/>
              <a:pathLst>
                <a:path w="273050" h="273050">
                  <a:moveTo>
                    <a:pt x="272630" y="136319"/>
                  </a:moveTo>
                  <a:lnTo>
                    <a:pt x="265682" y="93231"/>
                  </a:lnTo>
                  <a:lnTo>
                    <a:pt x="246332" y="55810"/>
                  </a:lnTo>
                  <a:lnTo>
                    <a:pt x="216825" y="26301"/>
                  </a:lnTo>
                  <a:lnTo>
                    <a:pt x="179407" y="6949"/>
                  </a:lnTo>
                  <a:lnTo>
                    <a:pt x="136321" y="0"/>
                  </a:lnTo>
                  <a:lnTo>
                    <a:pt x="93229" y="6949"/>
                  </a:lnTo>
                  <a:lnTo>
                    <a:pt x="55807" y="26301"/>
                  </a:lnTo>
                  <a:lnTo>
                    <a:pt x="26299" y="55810"/>
                  </a:lnTo>
                  <a:lnTo>
                    <a:pt x="6948" y="93231"/>
                  </a:lnTo>
                  <a:lnTo>
                    <a:pt x="0" y="136319"/>
                  </a:lnTo>
                  <a:lnTo>
                    <a:pt x="6948" y="179407"/>
                  </a:lnTo>
                  <a:lnTo>
                    <a:pt x="26299" y="216828"/>
                  </a:lnTo>
                  <a:lnTo>
                    <a:pt x="55807" y="246337"/>
                  </a:lnTo>
                  <a:lnTo>
                    <a:pt x="93229" y="265688"/>
                  </a:lnTo>
                  <a:lnTo>
                    <a:pt x="136321" y="272638"/>
                  </a:lnTo>
                  <a:lnTo>
                    <a:pt x="179407" y="265688"/>
                  </a:lnTo>
                  <a:lnTo>
                    <a:pt x="216825" y="246337"/>
                  </a:lnTo>
                  <a:lnTo>
                    <a:pt x="246332" y="216828"/>
                  </a:lnTo>
                  <a:lnTo>
                    <a:pt x="265682" y="179407"/>
                  </a:lnTo>
                  <a:lnTo>
                    <a:pt x="272630" y="136319"/>
                  </a:lnTo>
                  <a:close/>
                </a:path>
              </a:pathLst>
            </a:custGeom>
            <a:ln w="10122">
              <a:solidFill>
                <a:srgbClr val="4C4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257363" y="1469147"/>
            <a:ext cx="1346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5" dirty="0">
                <a:latin typeface="Georgia"/>
                <a:cs typeface="Georgia"/>
              </a:rPr>
              <a:t>G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907959" y="1436432"/>
            <a:ext cx="273685" cy="273685"/>
            <a:chOff x="1907959" y="1436432"/>
            <a:chExt cx="273685" cy="273685"/>
          </a:xfrm>
        </p:grpSpPr>
        <p:sp>
          <p:nvSpPr>
            <p:cNvPr id="15" name="object 15"/>
            <p:cNvSpPr/>
            <p:nvPr/>
          </p:nvSpPr>
          <p:spPr>
            <a:xfrm>
              <a:off x="1913039" y="1441512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131533" y="0"/>
                  </a:moveTo>
                  <a:lnTo>
                    <a:pt x="80335" y="10336"/>
                  </a:lnTo>
                  <a:lnTo>
                    <a:pt x="38525" y="38525"/>
                  </a:lnTo>
                  <a:lnTo>
                    <a:pt x="10336" y="80335"/>
                  </a:lnTo>
                  <a:lnTo>
                    <a:pt x="0" y="131535"/>
                  </a:lnTo>
                  <a:lnTo>
                    <a:pt x="10336" y="182734"/>
                  </a:lnTo>
                  <a:lnTo>
                    <a:pt x="38525" y="224544"/>
                  </a:lnTo>
                  <a:lnTo>
                    <a:pt x="80335" y="252732"/>
                  </a:lnTo>
                  <a:lnTo>
                    <a:pt x="131533" y="263069"/>
                  </a:lnTo>
                  <a:lnTo>
                    <a:pt x="182732" y="252732"/>
                  </a:lnTo>
                  <a:lnTo>
                    <a:pt x="224542" y="224544"/>
                  </a:lnTo>
                  <a:lnTo>
                    <a:pt x="252731" y="182734"/>
                  </a:lnTo>
                  <a:lnTo>
                    <a:pt x="263067" y="131535"/>
                  </a:lnTo>
                  <a:lnTo>
                    <a:pt x="252731" y="80335"/>
                  </a:lnTo>
                  <a:lnTo>
                    <a:pt x="224542" y="38525"/>
                  </a:lnTo>
                  <a:lnTo>
                    <a:pt x="182732" y="10336"/>
                  </a:lnTo>
                  <a:lnTo>
                    <a:pt x="131533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13039" y="1441512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263067" y="131535"/>
                  </a:moveTo>
                  <a:lnTo>
                    <a:pt x="252731" y="80335"/>
                  </a:lnTo>
                  <a:lnTo>
                    <a:pt x="224542" y="38525"/>
                  </a:lnTo>
                  <a:lnTo>
                    <a:pt x="182732" y="10336"/>
                  </a:lnTo>
                  <a:lnTo>
                    <a:pt x="131533" y="0"/>
                  </a:lnTo>
                  <a:lnTo>
                    <a:pt x="80335" y="10336"/>
                  </a:lnTo>
                  <a:lnTo>
                    <a:pt x="38525" y="38525"/>
                  </a:lnTo>
                  <a:lnTo>
                    <a:pt x="10336" y="80335"/>
                  </a:lnTo>
                  <a:lnTo>
                    <a:pt x="0" y="131535"/>
                  </a:lnTo>
                  <a:lnTo>
                    <a:pt x="10336" y="182734"/>
                  </a:lnTo>
                  <a:lnTo>
                    <a:pt x="38525" y="224544"/>
                  </a:lnTo>
                  <a:lnTo>
                    <a:pt x="80335" y="252732"/>
                  </a:lnTo>
                  <a:lnTo>
                    <a:pt x="131533" y="263069"/>
                  </a:lnTo>
                  <a:lnTo>
                    <a:pt x="182732" y="252732"/>
                  </a:lnTo>
                  <a:lnTo>
                    <a:pt x="224542" y="224544"/>
                  </a:lnTo>
                  <a:lnTo>
                    <a:pt x="252731" y="182734"/>
                  </a:lnTo>
                  <a:lnTo>
                    <a:pt x="263067" y="131535"/>
                  </a:lnTo>
                  <a:close/>
                </a:path>
              </a:pathLst>
            </a:custGeom>
            <a:ln w="10122">
              <a:solidFill>
                <a:srgbClr val="4C4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985365" y="1469147"/>
            <a:ext cx="11048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5" dirty="0">
                <a:latin typeface="Georgia"/>
                <a:cs typeface="Georgia"/>
              </a:rPr>
              <a:t>S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187958" y="1976440"/>
            <a:ext cx="273685" cy="273685"/>
            <a:chOff x="1187958" y="1976440"/>
            <a:chExt cx="273685" cy="273685"/>
          </a:xfrm>
        </p:grpSpPr>
        <p:sp>
          <p:nvSpPr>
            <p:cNvPr id="19" name="object 19"/>
            <p:cNvSpPr/>
            <p:nvPr/>
          </p:nvSpPr>
          <p:spPr>
            <a:xfrm>
              <a:off x="1193038" y="1981520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131533" y="0"/>
                  </a:moveTo>
                  <a:lnTo>
                    <a:pt x="80335" y="10336"/>
                  </a:lnTo>
                  <a:lnTo>
                    <a:pt x="38525" y="38524"/>
                  </a:lnTo>
                  <a:lnTo>
                    <a:pt x="10336" y="80334"/>
                  </a:lnTo>
                  <a:lnTo>
                    <a:pt x="0" y="131533"/>
                  </a:lnTo>
                  <a:lnTo>
                    <a:pt x="10336" y="182733"/>
                  </a:lnTo>
                  <a:lnTo>
                    <a:pt x="38525" y="224542"/>
                  </a:lnTo>
                  <a:lnTo>
                    <a:pt x="80335" y="252731"/>
                  </a:lnTo>
                  <a:lnTo>
                    <a:pt x="131533" y="263067"/>
                  </a:lnTo>
                  <a:lnTo>
                    <a:pt x="182732" y="252731"/>
                  </a:lnTo>
                  <a:lnTo>
                    <a:pt x="224542" y="224542"/>
                  </a:lnTo>
                  <a:lnTo>
                    <a:pt x="252731" y="182733"/>
                  </a:lnTo>
                  <a:lnTo>
                    <a:pt x="263067" y="131533"/>
                  </a:lnTo>
                  <a:lnTo>
                    <a:pt x="252731" y="80334"/>
                  </a:lnTo>
                  <a:lnTo>
                    <a:pt x="224542" y="38524"/>
                  </a:lnTo>
                  <a:lnTo>
                    <a:pt x="182732" y="10336"/>
                  </a:lnTo>
                  <a:lnTo>
                    <a:pt x="131533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93038" y="1981520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263067" y="131533"/>
                  </a:moveTo>
                  <a:lnTo>
                    <a:pt x="252731" y="80334"/>
                  </a:lnTo>
                  <a:lnTo>
                    <a:pt x="224542" y="38524"/>
                  </a:lnTo>
                  <a:lnTo>
                    <a:pt x="182732" y="10336"/>
                  </a:lnTo>
                  <a:lnTo>
                    <a:pt x="131533" y="0"/>
                  </a:lnTo>
                  <a:lnTo>
                    <a:pt x="80335" y="10336"/>
                  </a:lnTo>
                  <a:lnTo>
                    <a:pt x="38525" y="38524"/>
                  </a:lnTo>
                  <a:lnTo>
                    <a:pt x="10336" y="80334"/>
                  </a:lnTo>
                  <a:lnTo>
                    <a:pt x="0" y="131533"/>
                  </a:lnTo>
                  <a:lnTo>
                    <a:pt x="10336" y="182733"/>
                  </a:lnTo>
                  <a:lnTo>
                    <a:pt x="38525" y="224542"/>
                  </a:lnTo>
                  <a:lnTo>
                    <a:pt x="80335" y="252731"/>
                  </a:lnTo>
                  <a:lnTo>
                    <a:pt x="131533" y="263067"/>
                  </a:lnTo>
                  <a:lnTo>
                    <a:pt x="182732" y="252731"/>
                  </a:lnTo>
                  <a:lnTo>
                    <a:pt x="224542" y="224542"/>
                  </a:lnTo>
                  <a:lnTo>
                    <a:pt x="252731" y="182733"/>
                  </a:lnTo>
                  <a:lnTo>
                    <a:pt x="263067" y="131533"/>
                  </a:lnTo>
                  <a:close/>
                </a:path>
              </a:pathLst>
            </a:custGeom>
            <a:ln w="10122">
              <a:solidFill>
                <a:srgbClr val="4C4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264691" y="2009151"/>
            <a:ext cx="12001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20" dirty="0">
                <a:latin typeface="Georgia"/>
                <a:cs typeface="Georgia"/>
              </a:rPr>
              <a:t>L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036616" y="1131790"/>
            <a:ext cx="957580" cy="845185"/>
            <a:chOff x="1036616" y="1131790"/>
            <a:chExt cx="957580" cy="845185"/>
          </a:xfrm>
        </p:grpSpPr>
        <p:sp>
          <p:nvSpPr>
            <p:cNvPr id="23" name="object 23"/>
            <p:cNvSpPr/>
            <p:nvPr/>
          </p:nvSpPr>
          <p:spPr>
            <a:xfrm>
              <a:off x="1045616" y="1154607"/>
              <a:ext cx="190500" cy="285750"/>
            </a:xfrm>
            <a:custGeom>
              <a:avLst/>
              <a:gdLst/>
              <a:ahLst/>
              <a:cxnLst/>
              <a:rect l="l" t="t" r="r" b="b"/>
              <a:pathLst>
                <a:path w="190500" h="285750">
                  <a:moveTo>
                    <a:pt x="0" y="0"/>
                  </a:moveTo>
                  <a:lnTo>
                    <a:pt x="190271" y="285422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3730" y="1373689"/>
              <a:ext cx="107757" cy="82879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413243" y="1140790"/>
              <a:ext cx="200025" cy="299720"/>
            </a:xfrm>
            <a:custGeom>
              <a:avLst/>
              <a:gdLst/>
              <a:ahLst/>
              <a:cxnLst/>
              <a:rect l="l" t="t" r="r" b="b"/>
              <a:pathLst>
                <a:path w="200025" h="299719">
                  <a:moveTo>
                    <a:pt x="199491" y="0"/>
                  </a:moveTo>
                  <a:lnTo>
                    <a:pt x="0" y="299239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7641" y="1373691"/>
              <a:ext cx="107757" cy="82877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756397" y="1140790"/>
              <a:ext cx="202565" cy="303530"/>
            </a:xfrm>
            <a:custGeom>
              <a:avLst/>
              <a:gdLst/>
              <a:ahLst/>
              <a:cxnLst/>
              <a:rect l="l" t="t" r="r" b="b"/>
              <a:pathLst>
                <a:path w="202564" h="303530">
                  <a:moveTo>
                    <a:pt x="0" y="0"/>
                  </a:moveTo>
                  <a:lnTo>
                    <a:pt x="202158" y="303232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86398" y="1377682"/>
              <a:ext cx="107757" cy="82879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324571" y="1714427"/>
              <a:ext cx="0" cy="244475"/>
            </a:xfrm>
            <a:custGeom>
              <a:avLst/>
              <a:gdLst/>
              <a:ahLst/>
              <a:cxnLst/>
              <a:rect l="l" t="t" r="r" b="b"/>
              <a:pathLst>
                <a:path h="244475">
                  <a:moveTo>
                    <a:pt x="0" y="0"/>
                  </a:moveTo>
                  <a:lnTo>
                    <a:pt x="0" y="24403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70832" y="1925614"/>
              <a:ext cx="107950" cy="41910"/>
            </a:xfrm>
            <a:custGeom>
              <a:avLst/>
              <a:gdLst/>
              <a:ahLst/>
              <a:cxnLst/>
              <a:rect l="l" t="t" r="r" b="b"/>
              <a:pathLst>
                <a:path w="107950" h="41910">
                  <a:moveTo>
                    <a:pt x="107479" y="0"/>
                  </a:moveTo>
                  <a:lnTo>
                    <a:pt x="86361" y="7349"/>
                  </a:lnTo>
                  <a:lnTo>
                    <a:pt x="70869" y="17352"/>
                  </a:lnTo>
                  <a:lnTo>
                    <a:pt x="60247" y="29140"/>
                  </a:lnTo>
                  <a:lnTo>
                    <a:pt x="53739" y="41844"/>
                  </a:lnTo>
                  <a:lnTo>
                    <a:pt x="47232" y="29140"/>
                  </a:lnTo>
                  <a:lnTo>
                    <a:pt x="36610" y="17352"/>
                  </a:lnTo>
                  <a:lnTo>
                    <a:pt x="21118" y="7349"/>
                  </a:lnTo>
                  <a:lnTo>
                    <a:pt x="0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1" name="object 3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44583" y="194017"/>
            <a:ext cx="63233" cy="63233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3264395" y="108545"/>
            <a:ext cx="2268855" cy="746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LM Roman 10"/>
                <a:cs typeface="LM Roman 10"/>
              </a:rPr>
              <a:t>(</a:t>
            </a:r>
            <a:r>
              <a:rPr sz="1100" i="1" dirty="0">
                <a:latin typeface="Georgia"/>
                <a:cs typeface="Georgia"/>
              </a:rPr>
              <a:t>G</a:t>
            </a:r>
            <a:r>
              <a:rPr sz="1100" i="1" spc="50" dirty="0">
                <a:latin typeface="Georgia"/>
                <a:cs typeface="Georgia"/>
              </a:rPr>
              <a:t> </a:t>
            </a:r>
            <a:r>
              <a:rPr sz="1100" i="1" spc="-180" dirty="0">
                <a:latin typeface="DejaVu Sans Condensed"/>
                <a:cs typeface="DejaVu Sans Condensed"/>
              </a:rPr>
              <a:t>/⊥</a:t>
            </a:r>
            <a:r>
              <a:rPr sz="1100" i="1" spc="5" dirty="0">
                <a:latin typeface="DejaVu Sans Condensed"/>
                <a:cs typeface="DejaVu Sans Condensed"/>
              </a:rPr>
              <a:t> </a:t>
            </a:r>
            <a:r>
              <a:rPr sz="1100" i="1" spc="50" dirty="0">
                <a:latin typeface="Georgia"/>
                <a:cs typeface="Georgia"/>
              </a:rPr>
              <a:t>D</a:t>
            </a:r>
            <a:r>
              <a:rPr sz="1100" spc="50" dirty="0">
                <a:latin typeface="LM Roman 10"/>
                <a:cs typeface="LM Roman 10"/>
              </a:rPr>
              <a:t>)</a:t>
            </a:r>
            <a:r>
              <a:rPr sz="1100" spc="2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(</a:t>
            </a:r>
            <a:r>
              <a:rPr sz="1100" i="1" dirty="0">
                <a:latin typeface="Georgia"/>
                <a:cs typeface="Georgia"/>
              </a:rPr>
              <a:t>G</a:t>
            </a:r>
            <a:r>
              <a:rPr sz="1100" i="1" spc="55" dirty="0">
                <a:latin typeface="Georgia"/>
                <a:cs typeface="Georgia"/>
              </a:rPr>
              <a:t> </a:t>
            </a:r>
            <a:r>
              <a:rPr sz="1100" i="1" spc="-180" dirty="0">
                <a:latin typeface="DejaVu Sans Condensed"/>
                <a:cs typeface="DejaVu Sans Condensed"/>
              </a:rPr>
              <a:t>/⊥</a:t>
            </a:r>
            <a:r>
              <a:rPr sz="1100" i="1" dirty="0">
                <a:latin typeface="DejaVu Sans Condensed"/>
                <a:cs typeface="DejaVu Sans Condensed"/>
              </a:rPr>
              <a:t> </a:t>
            </a:r>
            <a:r>
              <a:rPr sz="1100" i="1" spc="65" dirty="0">
                <a:latin typeface="Georgia"/>
                <a:cs typeface="Georgia"/>
              </a:rPr>
              <a:t>I</a:t>
            </a:r>
            <a:r>
              <a:rPr sz="1100" spc="65" dirty="0">
                <a:latin typeface="LM Roman 10"/>
                <a:cs typeface="LM Roman 10"/>
              </a:rPr>
              <a:t>)</a:t>
            </a:r>
            <a:r>
              <a:rPr sz="1100" spc="2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(</a:t>
            </a:r>
            <a:r>
              <a:rPr sz="1100" i="1" dirty="0">
                <a:latin typeface="Georgia"/>
                <a:cs typeface="Georgia"/>
              </a:rPr>
              <a:t>S</a:t>
            </a:r>
            <a:r>
              <a:rPr sz="1100" i="1" spc="125" dirty="0">
                <a:latin typeface="Georgia"/>
                <a:cs typeface="Georgia"/>
              </a:rPr>
              <a:t> </a:t>
            </a:r>
            <a:r>
              <a:rPr sz="1100" i="1" spc="-180" dirty="0">
                <a:latin typeface="DejaVu Sans Condensed"/>
                <a:cs typeface="DejaVu Sans Condensed"/>
              </a:rPr>
              <a:t>/⊥</a:t>
            </a:r>
            <a:r>
              <a:rPr sz="1100" i="1" spc="5" dirty="0">
                <a:latin typeface="DejaVu Sans Condensed"/>
                <a:cs typeface="DejaVu Sans Condensed"/>
              </a:rPr>
              <a:t> </a:t>
            </a:r>
            <a:r>
              <a:rPr sz="1100" i="1" spc="65" dirty="0">
                <a:latin typeface="Georgia"/>
                <a:cs typeface="Georgia"/>
              </a:rPr>
              <a:t>I</a:t>
            </a:r>
            <a:r>
              <a:rPr sz="1100" spc="65" dirty="0">
                <a:latin typeface="LM Roman 10"/>
                <a:cs typeface="LM Roman 10"/>
              </a:rPr>
              <a:t>)</a:t>
            </a:r>
            <a:r>
              <a:rPr sz="1100" spc="1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(</a:t>
            </a:r>
            <a:r>
              <a:rPr sz="1100" i="1" dirty="0">
                <a:latin typeface="Georgia"/>
                <a:cs typeface="Georgia"/>
              </a:rPr>
              <a:t>L</a:t>
            </a:r>
            <a:r>
              <a:rPr sz="1100" i="1" spc="55" dirty="0">
                <a:latin typeface="Georgia"/>
                <a:cs typeface="Georgia"/>
              </a:rPr>
              <a:t> </a:t>
            </a:r>
            <a:r>
              <a:rPr sz="1100" i="1" spc="-180" dirty="0">
                <a:latin typeface="DejaVu Sans Condensed"/>
                <a:cs typeface="DejaVu Sans Condensed"/>
              </a:rPr>
              <a:t>/⊥</a:t>
            </a:r>
            <a:r>
              <a:rPr sz="1100" i="1" spc="5" dirty="0">
                <a:latin typeface="DejaVu Sans Condensed"/>
                <a:cs typeface="DejaVu Sans Condensed"/>
              </a:rPr>
              <a:t> </a:t>
            </a:r>
            <a:r>
              <a:rPr sz="1100" i="1" spc="-25" dirty="0">
                <a:latin typeface="Georgia"/>
                <a:cs typeface="Georgia"/>
              </a:rPr>
              <a:t>G</a:t>
            </a:r>
            <a:r>
              <a:rPr sz="1100" spc="-25" dirty="0">
                <a:latin typeface="LM Roman 10"/>
                <a:cs typeface="LM Roman 10"/>
              </a:rPr>
              <a:t>)</a:t>
            </a:r>
            <a:endParaRPr sz="1100">
              <a:latin typeface="LM Roman 10"/>
              <a:cs typeface="LM Roman 10"/>
            </a:endParaRPr>
          </a:p>
          <a:p>
            <a:pPr marL="12700" marR="5080">
              <a:lnSpc>
                <a:spcPct val="102600"/>
              </a:lnSpc>
            </a:pPr>
            <a:r>
              <a:rPr sz="1100" dirty="0">
                <a:latin typeface="LM Roman 10"/>
                <a:cs typeface="LM Roman 10"/>
              </a:rPr>
              <a:t>A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node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is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not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independent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of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its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spc="-20" dirty="0">
                <a:latin typeface="LM Roman 10"/>
                <a:cs typeface="LM Roman 10"/>
              </a:rPr>
              <a:t>par- ents</a:t>
            </a:r>
            <a:endParaRPr sz="1100">
              <a:latin typeface="LM Roman 10"/>
              <a:cs typeface="LM Roman 10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dirty="0">
                <a:latin typeface="LM Roman 10"/>
                <a:cs typeface="LM Roman 10"/>
              </a:rPr>
              <a:t>(</a:t>
            </a:r>
            <a:r>
              <a:rPr sz="1100" i="1" dirty="0">
                <a:latin typeface="Georgia"/>
                <a:cs typeface="Georgia"/>
              </a:rPr>
              <a:t>G</a:t>
            </a:r>
            <a:r>
              <a:rPr sz="1100" i="1" spc="95" dirty="0">
                <a:latin typeface="Georgia"/>
                <a:cs typeface="Georgia"/>
              </a:rPr>
              <a:t> </a:t>
            </a:r>
            <a:r>
              <a:rPr sz="1100" i="1" spc="-180" dirty="0">
                <a:latin typeface="DejaVu Sans Condensed"/>
                <a:cs typeface="DejaVu Sans Condensed"/>
              </a:rPr>
              <a:t>/⊥</a:t>
            </a:r>
            <a:r>
              <a:rPr sz="1100" i="1" spc="50" dirty="0">
                <a:latin typeface="DejaVu Sans Condensed"/>
                <a:cs typeface="DejaVu Sans Condensed"/>
              </a:rPr>
              <a:t> </a:t>
            </a:r>
            <a:r>
              <a:rPr sz="1100" i="1" spc="50" dirty="0">
                <a:latin typeface="Georgia"/>
                <a:cs typeface="Georgia"/>
              </a:rPr>
              <a:t>D,</a:t>
            </a:r>
            <a:r>
              <a:rPr sz="1100" i="1" spc="-45" dirty="0">
                <a:latin typeface="Georgia"/>
                <a:cs typeface="Georgia"/>
              </a:rPr>
              <a:t> </a:t>
            </a:r>
            <a:r>
              <a:rPr sz="1100" i="1" dirty="0">
                <a:latin typeface="Georgia"/>
                <a:cs typeface="Georgia"/>
              </a:rPr>
              <a:t>I</a:t>
            </a:r>
            <a:r>
              <a:rPr sz="1100" dirty="0">
                <a:latin typeface="LM Roman 10"/>
                <a:cs typeface="LM Roman 10"/>
              </a:rPr>
              <a:t>)</a:t>
            </a:r>
            <a:r>
              <a:rPr sz="1100" i="1" dirty="0">
                <a:latin typeface="DejaVu Sans Condensed"/>
                <a:cs typeface="DejaVu Sans Condensed"/>
              </a:rPr>
              <a:t>|</a:t>
            </a:r>
            <a:r>
              <a:rPr sz="1100" i="1" dirty="0">
                <a:latin typeface="Georgia"/>
                <a:cs typeface="Georgia"/>
              </a:rPr>
              <a:t>S,</a:t>
            </a:r>
            <a:r>
              <a:rPr sz="1100" i="1" spc="-45" dirty="0">
                <a:latin typeface="Georgia"/>
                <a:cs typeface="Georgia"/>
              </a:rPr>
              <a:t> </a:t>
            </a:r>
            <a:r>
              <a:rPr sz="1100" i="1" spc="20" dirty="0">
                <a:latin typeface="Georgia"/>
                <a:cs typeface="Georgia"/>
              </a:rPr>
              <a:t>L</a:t>
            </a:r>
            <a:endParaRPr sz="1100">
              <a:latin typeface="Georgia"/>
              <a:cs typeface="Georgia"/>
            </a:endParaRPr>
          </a:p>
        </p:txBody>
      </p:sp>
      <p:pic>
        <p:nvPicPr>
          <p:cNvPr id="33" name="object 3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144583" y="748207"/>
            <a:ext cx="63233" cy="63233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3264395" y="834794"/>
            <a:ext cx="2268855" cy="19507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LM Roman 10"/>
                <a:cs typeface="LM Roman 10"/>
              </a:rPr>
              <a:t>(</a:t>
            </a:r>
            <a:r>
              <a:rPr sz="1100" i="1" dirty="0">
                <a:latin typeface="Georgia"/>
                <a:cs typeface="Georgia"/>
              </a:rPr>
              <a:t>S</a:t>
            </a:r>
            <a:r>
              <a:rPr sz="1100" i="1" spc="204" dirty="0">
                <a:latin typeface="Georgia"/>
                <a:cs typeface="Georgia"/>
              </a:rPr>
              <a:t> </a:t>
            </a:r>
            <a:r>
              <a:rPr sz="1100" i="1" spc="-180" dirty="0">
                <a:latin typeface="DejaVu Sans Condensed"/>
                <a:cs typeface="DejaVu Sans Condensed"/>
              </a:rPr>
              <a:t>/⊥</a:t>
            </a:r>
            <a:r>
              <a:rPr sz="1100" i="1" spc="75" dirty="0">
                <a:latin typeface="DejaVu Sans Condensed"/>
                <a:cs typeface="DejaVu Sans Condensed"/>
              </a:rPr>
              <a:t> </a:t>
            </a:r>
            <a:r>
              <a:rPr sz="1100" i="1" dirty="0">
                <a:latin typeface="Georgia"/>
                <a:cs typeface="Georgia"/>
              </a:rPr>
              <a:t>I</a:t>
            </a:r>
            <a:r>
              <a:rPr sz="1100" dirty="0">
                <a:latin typeface="LM Roman 10"/>
                <a:cs typeface="LM Roman 10"/>
              </a:rPr>
              <a:t>)</a:t>
            </a:r>
            <a:r>
              <a:rPr sz="1100" i="1" dirty="0">
                <a:latin typeface="DejaVu Sans Condensed"/>
                <a:cs typeface="DejaVu Sans Condensed"/>
              </a:rPr>
              <a:t>|</a:t>
            </a:r>
            <a:r>
              <a:rPr sz="1100" i="1" dirty="0">
                <a:latin typeface="Georgia"/>
                <a:cs typeface="Georgia"/>
              </a:rPr>
              <a:t>D,</a:t>
            </a:r>
            <a:r>
              <a:rPr sz="1100" i="1" spc="-30" dirty="0">
                <a:latin typeface="Georgia"/>
                <a:cs typeface="Georgia"/>
              </a:rPr>
              <a:t> </a:t>
            </a:r>
            <a:r>
              <a:rPr sz="1100" i="1" dirty="0">
                <a:latin typeface="Georgia"/>
                <a:cs typeface="Georgia"/>
              </a:rPr>
              <a:t>G,</a:t>
            </a:r>
            <a:r>
              <a:rPr sz="1100" i="1" spc="-35" dirty="0">
                <a:latin typeface="Georgia"/>
                <a:cs typeface="Georgia"/>
              </a:rPr>
              <a:t> </a:t>
            </a:r>
            <a:r>
              <a:rPr sz="1100" i="1" spc="20" dirty="0">
                <a:latin typeface="Georgia"/>
                <a:cs typeface="Georgia"/>
              </a:rPr>
              <a:t>L</a:t>
            </a:r>
            <a:endParaRPr sz="11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LM Roman 10"/>
                <a:cs typeface="LM Roman 10"/>
              </a:rPr>
              <a:t>(</a:t>
            </a:r>
            <a:r>
              <a:rPr sz="1100" i="1" dirty="0">
                <a:latin typeface="Georgia"/>
                <a:cs typeface="Georgia"/>
              </a:rPr>
              <a:t>L</a:t>
            </a:r>
            <a:r>
              <a:rPr sz="1100" i="1" spc="95" dirty="0">
                <a:latin typeface="Georgia"/>
                <a:cs typeface="Georgia"/>
              </a:rPr>
              <a:t> </a:t>
            </a:r>
            <a:r>
              <a:rPr sz="1100" i="1" spc="-180" dirty="0">
                <a:latin typeface="DejaVu Sans Condensed"/>
                <a:cs typeface="DejaVu Sans Condensed"/>
              </a:rPr>
              <a:t>/⊥</a:t>
            </a:r>
            <a:r>
              <a:rPr sz="1100" i="1" spc="45" dirty="0">
                <a:latin typeface="DejaVu Sans Condensed"/>
                <a:cs typeface="DejaVu Sans Condensed"/>
              </a:rPr>
              <a:t> </a:t>
            </a:r>
            <a:r>
              <a:rPr sz="1100" i="1" dirty="0">
                <a:latin typeface="Georgia"/>
                <a:cs typeface="Georgia"/>
              </a:rPr>
              <a:t>G</a:t>
            </a:r>
            <a:r>
              <a:rPr sz="1100" dirty="0">
                <a:latin typeface="LM Roman 10"/>
                <a:cs typeface="LM Roman 10"/>
              </a:rPr>
              <a:t>)</a:t>
            </a:r>
            <a:r>
              <a:rPr sz="1100" i="1" dirty="0">
                <a:latin typeface="DejaVu Sans Condensed"/>
                <a:cs typeface="DejaVu Sans Condensed"/>
              </a:rPr>
              <a:t>|</a:t>
            </a:r>
            <a:r>
              <a:rPr sz="1100" i="1" dirty="0">
                <a:latin typeface="Georgia"/>
                <a:cs typeface="Georgia"/>
              </a:rPr>
              <a:t>D,</a:t>
            </a:r>
            <a:r>
              <a:rPr sz="1100" i="1" spc="-50" dirty="0">
                <a:latin typeface="Georgia"/>
                <a:cs typeface="Georgia"/>
              </a:rPr>
              <a:t> </a:t>
            </a:r>
            <a:r>
              <a:rPr sz="1100" i="1" spc="65" dirty="0">
                <a:latin typeface="Georgia"/>
                <a:cs typeface="Georgia"/>
              </a:rPr>
              <a:t>I,</a:t>
            </a:r>
            <a:r>
              <a:rPr sz="1100" i="1" spc="-50" dirty="0">
                <a:latin typeface="Georgia"/>
                <a:cs typeface="Georgia"/>
              </a:rPr>
              <a:t> </a:t>
            </a:r>
            <a:r>
              <a:rPr sz="1100" i="1" spc="5" dirty="0">
                <a:latin typeface="Georgia"/>
                <a:cs typeface="Georgia"/>
              </a:rPr>
              <a:t>S</a:t>
            </a:r>
            <a:endParaRPr sz="1100">
              <a:latin typeface="Georgia"/>
              <a:cs typeface="Georgia"/>
            </a:endParaRPr>
          </a:p>
          <a:p>
            <a:pPr marL="12700" marR="5080" algn="just">
              <a:lnSpc>
                <a:spcPct val="102600"/>
              </a:lnSpc>
            </a:pPr>
            <a:r>
              <a:rPr sz="1100" dirty="0">
                <a:latin typeface="LM Roman 10"/>
                <a:cs typeface="LM Roman 10"/>
              </a:rPr>
              <a:t>A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node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is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not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independent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of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its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spc="-20" dirty="0">
                <a:latin typeface="LM Roman 10"/>
                <a:cs typeface="LM Roman 10"/>
              </a:rPr>
              <a:t>par- </a:t>
            </a:r>
            <a:r>
              <a:rPr sz="1100" dirty="0">
                <a:latin typeface="LM Roman 10"/>
                <a:cs typeface="LM Roman 10"/>
              </a:rPr>
              <a:t>ents</a:t>
            </a:r>
            <a:r>
              <a:rPr sz="1100" spc="17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even</a:t>
            </a:r>
            <a:r>
              <a:rPr sz="1100" spc="17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when</a:t>
            </a:r>
            <a:r>
              <a:rPr sz="1100" spc="17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other</a:t>
            </a:r>
            <a:r>
              <a:rPr sz="1100" spc="17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variables</a:t>
            </a:r>
            <a:r>
              <a:rPr sz="1100" spc="170" dirty="0">
                <a:latin typeface="LM Roman 10"/>
                <a:cs typeface="LM Roman 10"/>
              </a:rPr>
              <a:t> </a:t>
            </a:r>
            <a:r>
              <a:rPr sz="1100" spc="-25" dirty="0">
                <a:latin typeface="LM Roman 10"/>
                <a:cs typeface="LM Roman 10"/>
              </a:rPr>
              <a:t>are </a:t>
            </a:r>
            <a:r>
              <a:rPr sz="1100" spc="-10" dirty="0">
                <a:latin typeface="LM Roman 10"/>
                <a:cs typeface="LM Roman 10"/>
              </a:rPr>
              <a:t>given</a:t>
            </a:r>
            <a:endParaRPr sz="1100">
              <a:latin typeface="LM Roman 10"/>
              <a:cs typeface="LM Roman 10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dirty="0">
                <a:latin typeface="LM Roman 10"/>
                <a:cs typeface="LM Roman 10"/>
              </a:rPr>
              <a:t>(</a:t>
            </a:r>
            <a:r>
              <a:rPr sz="1100" i="1" dirty="0">
                <a:latin typeface="Georgia"/>
                <a:cs typeface="Georgia"/>
              </a:rPr>
              <a:t>S</a:t>
            </a:r>
            <a:r>
              <a:rPr sz="1100" i="1" spc="114" dirty="0">
                <a:latin typeface="Georgia"/>
                <a:cs typeface="Georgia"/>
              </a:rPr>
              <a:t> </a:t>
            </a:r>
            <a:r>
              <a:rPr sz="1100" i="1" dirty="0">
                <a:latin typeface="DejaVu Sans Condensed"/>
                <a:cs typeface="DejaVu Sans Condensed"/>
              </a:rPr>
              <a:t>⊥ </a:t>
            </a:r>
            <a:r>
              <a:rPr sz="1100" i="1" spc="-20" dirty="0">
                <a:latin typeface="Georgia"/>
                <a:cs typeface="Georgia"/>
              </a:rPr>
              <a:t>G</a:t>
            </a:r>
            <a:r>
              <a:rPr sz="1100" spc="-20" dirty="0">
                <a:latin typeface="LM Roman 10"/>
                <a:cs typeface="LM Roman 10"/>
              </a:rPr>
              <a:t>)</a:t>
            </a:r>
            <a:r>
              <a:rPr sz="1100" i="1" spc="-20" dirty="0">
                <a:latin typeface="DejaVu Sans Condensed"/>
                <a:cs typeface="DejaVu Sans Condensed"/>
              </a:rPr>
              <a:t>|</a:t>
            </a:r>
            <a:r>
              <a:rPr sz="1100" i="1" spc="-20" dirty="0">
                <a:latin typeface="Georgia"/>
                <a:cs typeface="Georgia"/>
              </a:rPr>
              <a:t>I</a:t>
            </a:r>
            <a:endParaRPr sz="11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LM Roman 10"/>
                <a:cs typeface="LM Roman 10"/>
              </a:rPr>
              <a:t>(</a:t>
            </a:r>
            <a:r>
              <a:rPr sz="1100" i="1" dirty="0">
                <a:latin typeface="Georgia"/>
                <a:cs typeface="Georgia"/>
              </a:rPr>
              <a:t>L</a:t>
            </a:r>
            <a:r>
              <a:rPr sz="1100" i="1" spc="50" dirty="0">
                <a:latin typeface="Georgia"/>
                <a:cs typeface="Georgia"/>
              </a:rPr>
              <a:t> </a:t>
            </a:r>
            <a:r>
              <a:rPr sz="1100" i="1" dirty="0">
                <a:latin typeface="DejaVu Sans Condensed"/>
                <a:cs typeface="DejaVu Sans Condensed"/>
              </a:rPr>
              <a:t>⊥</a:t>
            </a:r>
            <a:r>
              <a:rPr sz="1100" i="1" spc="5" dirty="0">
                <a:latin typeface="DejaVu Sans Condensed"/>
                <a:cs typeface="DejaVu Sans Condensed"/>
              </a:rPr>
              <a:t> </a:t>
            </a:r>
            <a:r>
              <a:rPr sz="1100" i="1" spc="50" dirty="0">
                <a:latin typeface="Georgia"/>
                <a:cs typeface="Georgia"/>
              </a:rPr>
              <a:t>D,</a:t>
            </a:r>
            <a:r>
              <a:rPr sz="1100" i="1" spc="-70" dirty="0">
                <a:latin typeface="Georgia"/>
                <a:cs typeface="Georgia"/>
              </a:rPr>
              <a:t> </a:t>
            </a:r>
            <a:r>
              <a:rPr sz="1100" i="1" spc="65" dirty="0">
                <a:latin typeface="Georgia"/>
                <a:cs typeface="Georgia"/>
              </a:rPr>
              <a:t>I,</a:t>
            </a:r>
            <a:r>
              <a:rPr sz="1100" i="1" spc="-75" dirty="0">
                <a:latin typeface="Georgia"/>
                <a:cs typeface="Georgia"/>
              </a:rPr>
              <a:t> </a:t>
            </a:r>
            <a:r>
              <a:rPr sz="1100" i="1" spc="-20" dirty="0">
                <a:latin typeface="Georgia"/>
                <a:cs typeface="Georgia"/>
              </a:rPr>
              <a:t>S</a:t>
            </a:r>
            <a:r>
              <a:rPr sz="1100" spc="-20" dirty="0">
                <a:latin typeface="LM Roman 10"/>
                <a:cs typeface="LM Roman 10"/>
              </a:rPr>
              <a:t>)</a:t>
            </a:r>
            <a:r>
              <a:rPr sz="1100" i="1" spc="-20" dirty="0">
                <a:latin typeface="DejaVu Sans Condensed"/>
                <a:cs typeface="DejaVu Sans Condensed"/>
              </a:rPr>
              <a:t>|</a:t>
            </a:r>
            <a:r>
              <a:rPr sz="1100" i="1" spc="-20" dirty="0">
                <a:latin typeface="Georgia"/>
                <a:cs typeface="Georgia"/>
              </a:rPr>
              <a:t>G</a:t>
            </a:r>
            <a:endParaRPr sz="11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LM Roman 10"/>
                <a:cs typeface="LM Roman 10"/>
              </a:rPr>
              <a:t>(</a:t>
            </a:r>
            <a:r>
              <a:rPr sz="1100" i="1" dirty="0">
                <a:latin typeface="Georgia"/>
                <a:cs typeface="Georgia"/>
              </a:rPr>
              <a:t>G</a:t>
            </a:r>
            <a:r>
              <a:rPr sz="1100" i="1" spc="105" dirty="0">
                <a:latin typeface="Georgia"/>
                <a:cs typeface="Georgia"/>
              </a:rPr>
              <a:t> </a:t>
            </a:r>
            <a:r>
              <a:rPr sz="1100" i="1" spc="-180" dirty="0">
                <a:latin typeface="DejaVu Sans Condensed"/>
                <a:cs typeface="DejaVu Sans Condensed"/>
              </a:rPr>
              <a:t>/⊥</a:t>
            </a:r>
            <a:r>
              <a:rPr sz="1100" i="1" spc="55" dirty="0">
                <a:latin typeface="DejaVu Sans Condensed"/>
                <a:cs typeface="DejaVu Sans Condensed"/>
              </a:rPr>
              <a:t> </a:t>
            </a:r>
            <a:r>
              <a:rPr sz="1100" i="1" dirty="0">
                <a:latin typeface="Georgia"/>
                <a:cs typeface="Georgia"/>
              </a:rPr>
              <a:t>L</a:t>
            </a:r>
            <a:r>
              <a:rPr sz="1100" dirty="0">
                <a:latin typeface="LM Roman 10"/>
                <a:cs typeface="LM Roman 10"/>
              </a:rPr>
              <a:t>)</a:t>
            </a:r>
            <a:r>
              <a:rPr sz="1100" i="1" dirty="0">
                <a:latin typeface="DejaVu Sans Condensed"/>
                <a:cs typeface="DejaVu Sans Condensed"/>
              </a:rPr>
              <a:t>|</a:t>
            </a:r>
            <a:r>
              <a:rPr sz="1100" i="1" dirty="0">
                <a:latin typeface="Georgia"/>
                <a:cs typeface="Georgia"/>
              </a:rPr>
              <a:t>D,</a:t>
            </a:r>
            <a:r>
              <a:rPr sz="1100" i="1" spc="-40" dirty="0">
                <a:latin typeface="Georgia"/>
                <a:cs typeface="Georgia"/>
              </a:rPr>
              <a:t> </a:t>
            </a:r>
            <a:r>
              <a:rPr sz="1100" i="1" dirty="0">
                <a:latin typeface="Georgia"/>
                <a:cs typeface="Georgia"/>
              </a:rPr>
              <a:t>I</a:t>
            </a:r>
            <a:endParaRPr sz="1100">
              <a:latin typeface="Georgia"/>
              <a:cs typeface="Georgia"/>
            </a:endParaRPr>
          </a:p>
          <a:p>
            <a:pPr marL="12700" marR="5080" algn="just">
              <a:lnSpc>
                <a:spcPct val="102600"/>
              </a:lnSpc>
            </a:pPr>
            <a:r>
              <a:rPr sz="1100" dirty="0">
                <a:latin typeface="LM Roman 10"/>
                <a:cs typeface="LM Roman 10"/>
              </a:rPr>
              <a:t>Given</a:t>
            </a:r>
            <a:r>
              <a:rPr sz="1100" spc="229" dirty="0">
                <a:latin typeface="LM Roman 10"/>
                <a:cs typeface="LM Roman 10"/>
              </a:rPr>
              <a:t>  </a:t>
            </a:r>
            <a:r>
              <a:rPr sz="1100" dirty="0">
                <a:latin typeface="LM Roman 10"/>
                <a:cs typeface="LM Roman 10"/>
              </a:rPr>
              <a:t>its</a:t>
            </a:r>
            <a:r>
              <a:rPr sz="1100" spc="235" dirty="0">
                <a:latin typeface="LM Roman 10"/>
                <a:cs typeface="LM Roman 10"/>
              </a:rPr>
              <a:t>  </a:t>
            </a:r>
            <a:r>
              <a:rPr sz="1100" dirty="0">
                <a:latin typeface="LM Roman 10"/>
                <a:cs typeface="LM Roman 10"/>
              </a:rPr>
              <a:t>parents,</a:t>
            </a:r>
            <a:r>
              <a:rPr sz="1100" spc="335" dirty="0">
                <a:latin typeface="LM Roman 10"/>
                <a:cs typeface="LM Roman 10"/>
              </a:rPr>
              <a:t>  </a:t>
            </a:r>
            <a:r>
              <a:rPr sz="1100" dirty="0">
                <a:latin typeface="LM Roman 10"/>
                <a:cs typeface="LM Roman 10"/>
              </a:rPr>
              <a:t>a</a:t>
            </a:r>
            <a:r>
              <a:rPr sz="1100" spc="229" dirty="0">
                <a:latin typeface="LM Roman 10"/>
                <a:cs typeface="LM Roman 10"/>
              </a:rPr>
              <a:t>  </a:t>
            </a:r>
            <a:r>
              <a:rPr sz="1100" dirty="0">
                <a:latin typeface="LM Roman 10"/>
                <a:cs typeface="LM Roman 10"/>
              </a:rPr>
              <a:t>node</a:t>
            </a:r>
            <a:r>
              <a:rPr sz="1100" spc="229" dirty="0">
                <a:latin typeface="LM Roman 10"/>
                <a:cs typeface="LM Roman 10"/>
              </a:rPr>
              <a:t>  </a:t>
            </a:r>
            <a:r>
              <a:rPr sz="1100" spc="-25" dirty="0">
                <a:latin typeface="LM Roman 10"/>
                <a:cs typeface="LM Roman 10"/>
              </a:rPr>
              <a:t>is </a:t>
            </a:r>
            <a:r>
              <a:rPr sz="1100" dirty="0">
                <a:latin typeface="LM Roman 10"/>
                <a:cs typeface="LM Roman 10"/>
              </a:rPr>
              <a:t>independent</a:t>
            </a:r>
            <a:r>
              <a:rPr sz="1100" spc="245" dirty="0">
                <a:latin typeface="LM Roman 10"/>
                <a:cs typeface="LM Roman 10"/>
              </a:rPr>
              <a:t>   </a:t>
            </a:r>
            <a:r>
              <a:rPr sz="1100" dirty="0">
                <a:latin typeface="LM Roman 10"/>
                <a:cs typeface="LM Roman 10"/>
              </a:rPr>
              <a:t>of</a:t>
            </a:r>
            <a:r>
              <a:rPr sz="1100" spc="250" dirty="0">
                <a:latin typeface="LM Roman 10"/>
                <a:cs typeface="LM Roman 10"/>
              </a:rPr>
              <a:t>   </a:t>
            </a:r>
            <a:r>
              <a:rPr sz="1100" dirty="0">
                <a:latin typeface="LM Roman 10"/>
                <a:cs typeface="LM Roman 10"/>
              </a:rPr>
              <a:t>all</a:t>
            </a:r>
            <a:r>
              <a:rPr sz="1100" spc="250" dirty="0">
                <a:latin typeface="LM Roman 10"/>
                <a:cs typeface="LM Roman 10"/>
              </a:rPr>
              <a:t>   </a:t>
            </a:r>
            <a:r>
              <a:rPr sz="1100" spc="-10" dirty="0">
                <a:latin typeface="LM Roman 10"/>
                <a:cs typeface="LM Roman 10"/>
              </a:rPr>
              <a:t>variables </a:t>
            </a:r>
            <a:r>
              <a:rPr sz="1100" dirty="0">
                <a:latin typeface="LM Roman 10"/>
                <a:cs typeface="LM Roman 10"/>
              </a:rPr>
              <a:t>except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its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descendants</a:t>
            </a:r>
            <a:endParaRPr sz="1100">
              <a:latin typeface="LM Roman 10"/>
              <a:cs typeface="LM Roman 10"/>
            </a:endParaRPr>
          </a:p>
        </p:txBody>
      </p:sp>
      <p:pic>
        <p:nvPicPr>
          <p:cNvPr id="35" name="object 3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144583" y="1818614"/>
            <a:ext cx="63233" cy="63233"/>
          </a:xfrm>
          <a:prstGeom prst="rect">
            <a:avLst/>
          </a:prstGeom>
        </p:spPr>
      </p:pic>
      <p:sp>
        <p:nvSpPr>
          <p:cNvPr id="36" name="object 36"/>
          <p:cNvSpPr/>
          <p:nvPr/>
        </p:nvSpPr>
        <p:spPr>
          <a:xfrm>
            <a:off x="3277095" y="2791078"/>
            <a:ext cx="1349375" cy="0"/>
          </a:xfrm>
          <a:custGeom>
            <a:avLst/>
            <a:gdLst/>
            <a:ahLst/>
            <a:cxnLst/>
            <a:rect l="l" t="t" r="r" b="b"/>
            <a:pathLst>
              <a:path w="1349375">
                <a:moveTo>
                  <a:pt x="0" y="0"/>
                </a:moveTo>
                <a:lnTo>
                  <a:pt x="1349286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" name="object 37"/>
          <p:cNvGrpSpPr/>
          <p:nvPr/>
        </p:nvGrpSpPr>
        <p:grpSpPr>
          <a:xfrm>
            <a:off x="0" y="3121507"/>
            <a:ext cx="5760085" cy="118745"/>
            <a:chOff x="0" y="3121507"/>
            <a:chExt cx="5760085" cy="118745"/>
          </a:xfrm>
        </p:grpSpPr>
        <p:sp>
          <p:nvSpPr>
            <p:cNvPr id="38" name="object 38"/>
            <p:cNvSpPr/>
            <p:nvPr/>
          </p:nvSpPr>
          <p:spPr>
            <a:xfrm>
              <a:off x="0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880004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10" dirty="0"/>
              <a:t>56</a:t>
            </a:fld>
            <a:r>
              <a:rPr spc="-10" dirty="0"/>
              <a:t>/86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Mitesh</a:t>
            </a:r>
            <a:r>
              <a:rPr spc="-10" dirty="0"/>
              <a:t> </a:t>
            </a:r>
            <a:r>
              <a:rPr dirty="0"/>
              <a:t>M.</a:t>
            </a:r>
            <a:r>
              <a:rPr spc="-10" dirty="0"/>
              <a:t> Khapra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CS7015</a:t>
            </a:r>
            <a:r>
              <a:rPr spc="-10" dirty="0"/>
              <a:t> </a:t>
            </a:r>
            <a:r>
              <a:rPr dirty="0"/>
              <a:t>(Deep</a:t>
            </a:r>
            <a:r>
              <a:rPr spc="-5" dirty="0"/>
              <a:t> </a:t>
            </a:r>
            <a:r>
              <a:rPr dirty="0"/>
              <a:t>Learning)</a:t>
            </a:r>
            <a:r>
              <a:rPr spc="-5" dirty="0"/>
              <a:t> </a:t>
            </a:r>
            <a:r>
              <a:rPr dirty="0"/>
              <a:t>:</a:t>
            </a:r>
            <a:r>
              <a:rPr spc="75" dirty="0"/>
              <a:t> </a:t>
            </a:r>
            <a:r>
              <a:rPr dirty="0"/>
              <a:t>Lecture</a:t>
            </a:r>
            <a:r>
              <a:rPr spc="-5" dirty="0"/>
              <a:t> </a:t>
            </a:r>
            <a:r>
              <a:rPr spc="-2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1212123"/>
            <a:ext cx="47237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dirty="0">
                <a:latin typeface="LM Roman 12"/>
                <a:cs typeface="LM Roman 12"/>
              </a:rPr>
              <a:t>Module</a:t>
            </a:r>
            <a:r>
              <a:rPr sz="1400" b="1" spc="45" dirty="0">
                <a:latin typeface="LM Roman 12"/>
                <a:cs typeface="LM Roman 12"/>
              </a:rPr>
              <a:t> </a:t>
            </a:r>
            <a:r>
              <a:rPr sz="1400" b="1" dirty="0">
                <a:latin typeface="LM Roman 12"/>
                <a:cs typeface="LM Roman 12"/>
              </a:rPr>
              <a:t>17.9:</a:t>
            </a:r>
            <a:r>
              <a:rPr sz="1400" b="1" spc="240" dirty="0">
                <a:latin typeface="LM Roman 12"/>
                <a:cs typeface="LM Roman 12"/>
              </a:rPr>
              <a:t> </a:t>
            </a:r>
            <a:r>
              <a:rPr sz="1400" b="1" dirty="0">
                <a:latin typeface="LM Roman 12"/>
                <a:cs typeface="LM Roman 12"/>
              </a:rPr>
              <a:t>Bayesian</a:t>
            </a:r>
            <a:r>
              <a:rPr sz="1400" b="1" spc="50" dirty="0">
                <a:latin typeface="LM Roman 12"/>
                <a:cs typeface="LM Roman 12"/>
              </a:rPr>
              <a:t> </a:t>
            </a:r>
            <a:r>
              <a:rPr sz="1400" b="1" dirty="0">
                <a:latin typeface="LM Roman 12"/>
                <a:cs typeface="LM Roman 12"/>
              </a:rPr>
              <a:t>Networks:</a:t>
            </a:r>
            <a:r>
              <a:rPr sz="1400" b="1" spc="240" dirty="0">
                <a:latin typeface="LM Roman 12"/>
                <a:cs typeface="LM Roman 12"/>
              </a:rPr>
              <a:t> </a:t>
            </a:r>
            <a:r>
              <a:rPr sz="1400" b="1" dirty="0">
                <a:latin typeface="LM Roman 12"/>
                <a:cs typeface="LM Roman 12"/>
              </a:rPr>
              <a:t>Formal</a:t>
            </a:r>
            <a:r>
              <a:rPr sz="1400" b="1" spc="45" dirty="0">
                <a:latin typeface="LM Roman 12"/>
                <a:cs typeface="LM Roman 12"/>
              </a:rPr>
              <a:t> </a:t>
            </a:r>
            <a:r>
              <a:rPr sz="1400" b="1" spc="-10" dirty="0">
                <a:latin typeface="LM Roman 12"/>
                <a:cs typeface="LM Roman 12"/>
              </a:rPr>
              <a:t>Semantics</a:t>
            </a:r>
            <a:endParaRPr sz="1400">
              <a:latin typeface="LM Roman 12"/>
              <a:cs typeface="LM Roman 12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121507"/>
            <a:ext cx="5760085" cy="118745"/>
            <a:chOff x="0" y="3121507"/>
            <a:chExt cx="5760085" cy="118745"/>
          </a:xfrm>
        </p:grpSpPr>
        <p:sp>
          <p:nvSpPr>
            <p:cNvPr id="4" name="object 4"/>
            <p:cNvSpPr/>
            <p:nvPr/>
          </p:nvSpPr>
          <p:spPr>
            <a:xfrm>
              <a:off x="0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80004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10" dirty="0"/>
              <a:t>57</a:t>
            </a:fld>
            <a:r>
              <a:rPr spc="-10" dirty="0"/>
              <a:t>/86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Mitesh</a:t>
            </a:r>
            <a:r>
              <a:rPr spc="-10" dirty="0"/>
              <a:t> </a:t>
            </a:r>
            <a:r>
              <a:rPr dirty="0"/>
              <a:t>M.</a:t>
            </a:r>
            <a:r>
              <a:rPr spc="-10" dirty="0"/>
              <a:t> Khapra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CS7015</a:t>
            </a:r>
            <a:r>
              <a:rPr spc="-10" dirty="0"/>
              <a:t> </a:t>
            </a:r>
            <a:r>
              <a:rPr dirty="0"/>
              <a:t>(Deep</a:t>
            </a:r>
            <a:r>
              <a:rPr spc="-5" dirty="0"/>
              <a:t> </a:t>
            </a:r>
            <a:r>
              <a:rPr dirty="0"/>
              <a:t>Learning)</a:t>
            </a:r>
            <a:r>
              <a:rPr spc="-5" dirty="0"/>
              <a:t> </a:t>
            </a:r>
            <a:r>
              <a:rPr dirty="0"/>
              <a:t>:</a:t>
            </a:r>
            <a:r>
              <a:rPr spc="75" dirty="0"/>
              <a:t> </a:t>
            </a:r>
            <a:r>
              <a:rPr dirty="0"/>
              <a:t>Lecture</a:t>
            </a:r>
            <a:r>
              <a:rPr spc="-5" dirty="0"/>
              <a:t> </a:t>
            </a:r>
            <a:r>
              <a:rPr spc="-2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9193" y="866012"/>
            <a:ext cx="5142230" cy="186690"/>
          </a:xfrm>
          <a:custGeom>
            <a:avLst/>
            <a:gdLst/>
            <a:ahLst/>
            <a:cxnLst/>
            <a:rect l="l" t="t" r="r" b="b"/>
            <a:pathLst>
              <a:path w="5142230" h="186690">
                <a:moveTo>
                  <a:pt x="5090871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6558"/>
                </a:lnTo>
                <a:lnTo>
                  <a:pt x="5141671" y="186558"/>
                </a:lnTo>
                <a:lnTo>
                  <a:pt x="5141671" y="50800"/>
                </a:lnTo>
                <a:lnTo>
                  <a:pt x="5137663" y="31075"/>
                </a:lnTo>
                <a:lnTo>
                  <a:pt x="5126749" y="14922"/>
                </a:lnTo>
                <a:lnTo>
                  <a:pt x="5110596" y="4008"/>
                </a:lnTo>
                <a:lnTo>
                  <a:pt x="5090871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490281"/>
            <a:ext cx="4511675" cy="550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6600"/>
              </a:lnSpc>
              <a:spcBef>
                <a:spcPts val="100"/>
              </a:spcBef>
            </a:pPr>
            <a:r>
              <a:rPr b="0" spc="-30" dirty="0">
                <a:latin typeface="LM Roman 10"/>
                <a:cs typeface="LM Roman 10"/>
              </a:rPr>
              <a:t>We</a:t>
            </a:r>
            <a:r>
              <a:rPr b="0" spc="-50" dirty="0">
                <a:latin typeface="LM Roman 10"/>
                <a:cs typeface="LM Roman 10"/>
              </a:rPr>
              <a:t> </a:t>
            </a:r>
            <a:r>
              <a:rPr b="0" dirty="0">
                <a:latin typeface="LM Roman 10"/>
                <a:cs typeface="LM Roman 10"/>
              </a:rPr>
              <a:t>are</a:t>
            </a:r>
            <a:r>
              <a:rPr b="0" spc="-40" dirty="0">
                <a:latin typeface="LM Roman 10"/>
                <a:cs typeface="LM Roman 10"/>
              </a:rPr>
              <a:t> </a:t>
            </a:r>
            <a:r>
              <a:rPr b="0" dirty="0">
                <a:latin typeface="LM Roman 10"/>
                <a:cs typeface="LM Roman 10"/>
              </a:rPr>
              <a:t>now</a:t>
            </a:r>
            <a:r>
              <a:rPr b="0" spc="-35" dirty="0">
                <a:latin typeface="LM Roman 10"/>
                <a:cs typeface="LM Roman 10"/>
              </a:rPr>
              <a:t> </a:t>
            </a:r>
            <a:r>
              <a:rPr b="0" dirty="0">
                <a:latin typeface="LM Roman 10"/>
                <a:cs typeface="LM Roman 10"/>
              </a:rPr>
              <a:t>ready</a:t>
            </a:r>
            <a:r>
              <a:rPr b="0" spc="-40" dirty="0">
                <a:latin typeface="LM Roman 10"/>
                <a:cs typeface="LM Roman 10"/>
              </a:rPr>
              <a:t> </a:t>
            </a:r>
            <a:r>
              <a:rPr b="0" dirty="0">
                <a:latin typeface="LM Roman 10"/>
                <a:cs typeface="LM Roman 10"/>
              </a:rPr>
              <a:t>to</a:t>
            </a:r>
            <a:r>
              <a:rPr b="0" spc="-35" dirty="0">
                <a:latin typeface="LM Roman 10"/>
                <a:cs typeface="LM Roman 10"/>
              </a:rPr>
              <a:t> </a:t>
            </a:r>
            <a:r>
              <a:rPr b="0" dirty="0">
                <a:latin typeface="LM Roman 10"/>
                <a:cs typeface="LM Roman 10"/>
              </a:rPr>
              <a:t>formally</a:t>
            </a:r>
            <a:r>
              <a:rPr b="0" spc="-40" dirty="0">
                <a:latin typeface="LM Roman 10"/>
                <a:cs typeface="LM Roman 10"/>
              </a:rPr>
              <a:t> </a:t>
            </a:r>
            <a:r>
              <a:rPr b="0" dirty="0">
                <a:latin typeface="LM Roman 10"/>
                <a:cs typeface="LM Roman 10"/>
              </a:rPr>
              <a:t>define</a:t>
            </a:r>
            <a:r>
              <a:rPr b="0" spc="-40" dirty="0">
                <a:latin typeface="LM Roman 10"/>
                <a:cs typeface="LM Roman 10"/>
              </a:rPr>
              <a:t> </a:t>
            </a:r>
            <a:r>
              <a:rPr b="0" dirty="0">
                <a:latin typeface="LM Roman 10"/>
                <a:cs typeface="LM Roman 10"/>
              </a:rPr>
              <a:t>the</a:t>
            </a:r>
            <a:r>
              <a:rPr b="0" spc="-35" dirty="0">
                <a:latin typeface="LM Roman 10"/>
                <a:cs typeface="LM Roman 10"/>
              </a:rPr>
              <a:t> </a:t>
            </a:r>
            <a:r>
              <a:rPr b="0" dirty="0">
                <a:latin typeface="LM Roman 10"/>
                <a:cs typeface="LM Roman 10"/>
              </a:rPr>
              <a:t>semantics</a:t>
            </a:r>
            <a:r>
              <a:rPr b="0" spc="-40" dirty="0">
                <a:latin typeface="LM Roman 10"/>
                <a:cs typeface="LM Roman 10"/>
              </a:rPr>
              <a:t> </a:t>
            </a:r>
            <a:r>
              <a:rPr b="0" dirty="0">
                <a:latin typeface="LM Roman 10"/>
                <a:cs typeface="LM Roman 10"/>
              </a:rPr>
              <a:t>of</a:t>
            </a:r>
            <a:r>
              <a:rPr b="0" spc="-35" dirty="0">
                <a:latin typeface="LM Roman 10"/>
                <a:cs typeface="LM Roman 10"/>
              </a:rPr>
              <a:t> </a:t>
            </a:r>
            <a:r>
              <a:rPr b="0" dirty="0">
                <a:latin typeface="LM Roman 10"/>
                <a:cs typeface="LM Roman 10"/>
              </a:rPr>
              <a:t>a</a:t>
            </a:r>
            <a:r>
              <a:rPr b="0" spc="-40" dirty="0">
                <a:latin typeface="LM Roman 10"/>
                <a:cs typeface="LM Roman 10"/>
              </a:rPr>
              <a:t> </a:t>
            </a:r>
            <a:r>
              <a:rPr b="0" spc="-10" dirty="0">
                <a:latin typeface="LM Roman 10"/>
                <a:cs typeface="LM Roman 10"/>
              </a:rPr>
              <a:t>Bayesian</a:t>
            </a:r>
            <a:r>
              <a:rPr b="0" spc="-35" dirty="0">
                <a:latin typeface="LM Roman 10"/>
                <a:cs typeface="LM Roman 10"/>
              </a:rPr>
              <a:t> </a:t>
            </a:r>
            <a:r>
              <a:rPr b="0" spc="-10" dirty="0">
                <a:latin typeface="LM Roman 10"/>
                <a:cs typeface="LM Roman 10"/>
              </a:rPr>
              <a:t>Network </a:t>
            </a:r>
            <a:r>
              <a:rPr b="0" spc="-10" dirty="0">
                <a:solidFill>
                  <a:srgbClr val="3333B2"/>
                </a:solidFill>
                <a:latin typeface="LM Roman 10"/>
                <a:cs typeface="LM Roman 10"/>
              </a:rPr>
              <a:t>Bayesian</a:t>
            </a:r>
            <a:r>
              <a:rPr b="0" spc="-45" dirty="0">
                <a:solidFill>
                  <a:srgbClr val="3333B2"/>
                </a:solidFill>
                <a:latin typeface="LM Roman 10"/>
                <a:cs typeface="LM Roman 10"/>
              </a:rPr>
              <a:t> </a:t>
            </a:r>
            <a:r>
              <a:rPr b="0" spc="-10" dirty="0">
                <a:solidFill>
                  <a:srgbClr val="3333B2"/>
                </a:solidFill>
                <a:latin typeface="LM Roman 10"/>
                <a:cs typeface="LM Roman 10"/>
              </a:rPr>
              <a:t>Network</a:t>
            </a:r>
            <a:r>
              <a:rPr b="0" spc="-40" dirty="0">
                <a:solidFill>
                  <a:srgbClr val="3333B2"/>
                </a:solidFill>
                <a:latin typeface="LM Roman 10"/>
                <a:cs typeface="LM Roman 10"/>
              </a:rPr>
              <a:t> </a:t>
            </a:r>
            <a:r>
              <a:rPr b="0" spc="-10" dirty="0">
                <a:solidFill>
                  <a:srgbClr val="3333B2"/>
                </a:solidFill>
                <a:latin typeface="LM Roman 10"/>
                <a:cs typeface="LM Roman 10"/>
              </a:rPr>
              <a:t>Semantics: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09193" y="910222"/>
            <a:ext cx="5193030" cy="1346835"/>
            <a:chOff x="309193" y="910222"/>
            <a:chExt cx="5193030" cy="13468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9194" y="1039914"/>
              <a:ext cx="5141670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994" y="2155012"/>
              <a:ext cx="101600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0794" y="2142312"/>
              <a:ext cx="5090807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50865" y="910247"/>
              <a:ext cx="50736" cy="124476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09193" y="1084176"/>
              <a:ext cx="5142230" cy="1122045"/>
            </a:xfrm>
            <a:custGeom>
              <a:avLst/>
              <a:gdLst/>
              <a:ahLst/>
              <a:cxnLst/>
              <a:rect l="l" t="t" r="r" b="b"/>
              <a:pathLst>
                <a:path w="5142230" h="1122045">
                  <a:moveTo>
                    <a:pt x="5141671" y="0"/>
                  </a:moveTo>
                  <a:lnTo>
                    <a:pt x="0" y="0"/>
                  </a:lnTo>
                  <a:lnTo>
                    <a:pt x="0" y="1070836"/>
                  </a:lnTo>
                  <a:lnTo>
                    <a:pt x="4008" y="1090560"/>
                  </a:lnTo>
                  <a:lnTo>
                    <a:pt x="14922" y="1106713"/>
                  </a:lnTo>
                  <a:lnTo>
                    <a:pt x="31075" y="1117627"/>
                  </a:lnTo>
                  <a:lnTo>
                    <a:pt x="50800" y="1121636"/>
                  </a:lnTo>
                  <a:lnTo>
                    <a:pt x="5090871" y="1121636"/>
                  </a:lnTo>
                  <a:lnTo>
                    <a:pt x="5110596" y="1117627"/>
                  </a:lnTo>
                  <a:lnTo>
                    <a:pt x="5126749" y="1106713"/>
                  </a:lnTo>
                  <a:lnTo>
                    <a:pt x="5137663" y="1090560"/>
                  </a:lnTo>
                  <a:lnTo>
                    <a:pt x="5141671" y="1070836"/>
                  </a:lnTo>
                  <a:lnTo>
                    <a:pt x="5141671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450865" y="948322"/>
              <a:ext cx="0" cy="1226185"/>
            </a:xfrm>
            <a:custGeom>
              <a:avLst/>
              <a:gdLst/>
              <a:ahLst/>
              <a:cxnLst/>
              <a:rect l="l" t="t" r="r" b="b"/>
              <a:pathLst>
                <a:path h="1226185">
                  <a:moveTo>
                    <a:pt x="0" y="122573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50865" y="93562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450865" y="92292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450865" y="91022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47294" y="1054467"/>
            <a:ext cx="50304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LM Roman 10"/>
                <a:cs typeface="LM Roman 10"/>
              </a:rPr>
              <a:t>A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Bayesian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Network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structure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G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is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directed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acyclic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graph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where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nodes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represent</a:t>
            </a:r>
            <a:endParaRPr sz="1100">
              <a:latin typeface="LM Roman 10"/>
              <a:cs typeface="LM Roman 1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1894" y="1226539"/>
            <a:ext cx="47879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2626360" algn="l"/>
              </a:tabLst>
            </a:pPr>
            <a:r>
              <a:rPr sz="1100" dirty="0">
                <a:latin typeface="LM Roman 10"/>
                <a:cs typeface="LM Roman 10"/>
              </a:rPr>
              <a:t>random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variables </a:t>
            </a:r>
            <a:r>
              <a:rPr sz="1100" i="1" spc="50" dirty="0">
                <a:latin typeface="Georgia"/>
                <a:cs typeface="Georgia"/>
              </a:rPr>
              <a:t>X</a:t>
            </a:r>
            <a:r>
              <a:rPr sz="1200" spc="75" baseline="-10416" dirty="0">
                <a:latin typeface="LM Roman 8"/>
                <a:cs typeface="LM Roman 8"/>
              </a:rPr>
              <a:t>1</a:t>
            </a:r>
            <a:r>
              <a:rPr sz="1100" i="1" spc="50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i="1" spc="50" dirty="0">
                <a:latin typeface="Georgia"/>
                <a:cs typeface="Georgia"/>
              </a:rPr>
              <a:t>X</a:t>
            </a:r>
            <a:r>
              <a:rPr sz="1200" spc="75" baseline="-10416" dirty="0">
                <a:latin typeface="LM Roman 8"/>
                <a:cs typeface="LM Roman 8"/>
              </a:rPr>
              <a:t>2</a:t>
            </a:r>
            <a:r>
              <a:rPr sz="1100" i="1" spc="50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i="1" dirty="0">
                <a:latin typeface="Georgia"/>
                <a:cs typeface="Georgia"/>
              </a:rPr>
              <a:t>...,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i="1" spc="65" dirty="0">
                <a:latin typeface="Georgia"/>
                <a:cs typeface="Georgia"/>
              </a:rPr>
              <a:t>X</a:t>
            </a:r>
            <a:r>
              <a:rPr sz="1200" i="1" spc="97" baseline="-10416" dirty="0">
                <a:latin typeface="Georgia"/>
                <a:cs typeface="Georgia"/>
              </a:rPr>
              <a:t>n</a:t>
            </a:r>
            <a:r>
              <a:rPr sz="1100" spc="65" dirty="0">
                <a:latin typeface="LM Roman 10"/>
                <a:cs typeface="LM Roman 10"/>
              </a:rPr>
              <a:t>.</a:t>
            </a:r>
            <a:r>
              <a:rPr sz="1100" spc="10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Let</a:t>
            </a:r>
            <a:r>
              <a:rPr sz="1100" spc="-10" dirty="0">
                <a:latin typeface="LM Roman 10"/>
                <a:cs typeface="LM Roman 10"/>
              </a:rPr>
              <a:t> </a:t>
            </a:r>
            <a:r>
              <a:rPr sz="1100" i="1" spc="250" dirty="0">
                <a:latin typeface="Georgia"/>
                <a:cs typeface="Georgia"/>
              </a:rPr>
              <a:t>P</a:t>
            </a:r>
            <a:r>
              <a:rPr sz="1200" i="1" spc="375" baseline="27777" dirty="0">
                <a:latin typeface="Georgia"/>
                <a:cs typeface="Georgia"/>
              </a:rPr>
              <a:t>t</a:t>
            </a:r>
            <a:r>
              <a:rPr sz="1200" i="1" baseline="27777" dirty="0">
                <a:latin typeface="Georgia"/>
                <a:cs typeface="Georgia"/>
              </a:rPr>
              <a:t>	</a:t>
            </a:r>
            <a:r>
              <a:rPr sz="1100" dirty="0">
                <a:latin typeface="LM Roman 10"/>
                <a:cs typeface="LM Roman 10"/>
              </a:rPr>
              <a:t>denote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the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parents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of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i="1" spc="80" dirty="0">
                <a:latin typeface="Georgia"/>
                <a:cs typeface="Georgia"/>
              </a:rPr>
              <a:t>X</a:t>
            </a:r>
            <a:r>
              <a:rPr sz="1200" i="1" spc="120" baseline="-10416" dirty="0">
                <a:latin typeface="Georgia"/>
                <a:cs typeface="Georgia"/>
              </a:rPr>
              <a:t>i</a:t>
            </a:r>
            <a:r>
              <a:rPr sz="1200" i="1" spc="284" baseline="-10416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in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G</a:t>
            </a:r>
            <a:r>
              <a:rPr sz="1100" spc="315" dirty="0">
                <a:latin typeface="LM Roman 10"/>
                <a:cs typeface="LM Roman 10"/>
              </a:rPr>
              <a:t> </a:t>
            </a:r>
            <a:r>
              <a:rPr sz="1100" spc="-25" dirty="0">
                <a:latin typeface="LM Roman 10"/>
                <a:cs typeface="LM Roman 10"/>
              </a:rPr>
              <a:t>and</a:t>
            </a:r>
            <a:endParaRPr sz="1100">
              <a:latin typeface="LM Roman 10"/>
              <a:cs typeface="LM Roman 1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1894" y="1298116"/>
            <a:ext cx="5098415" cy="656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33985" algn="ctr">
              <a:lnSpc>
                <a:spcPts val="950"/>
              </a:lnSpc>
              <a:spcBef>
                <a:spcPts val="95"/>
              </a:spcBef>
            </a:pPr>
            <a:r>
              <a:rPr sz="800" i="1" spc="55" dirty="0">
                <a:latin typeface="Georgia"/>
                <a:cs typeface="Georgia"/>
              </a:rPr>
              <a:t>a</a:t>
            </a:r>
            <a:r>
              <a:rPr sz="900" i="1" spc="82" baseline="-13888" dirty="0">
                <a:latin typeface="Georgia"/>
                <a:cs typeface="Georgia"/>
              </a:rPr>
              <a:t>X</a:t>
            </a:r>
            <a:r>
              <a:rPr sz="900" i="1" spc="82" baseline="-27777" dirty="0">
                <a:latin typeface="Georgia"/>
                <a:cs typeface="Georgia"/>
              </a:rPr>
              <a:t>i</a:t>
            </a:r>
            <a:endParaRPr sz="900" baseline="-27777">
              <a:latin typeface="Georgia"/>
              <a:cs typeface="Georgia"/>
            </a:endParaRPr>
          </a:p>
          <a:p>
            <a:pPr marL="38100" marR="30480">
              <a:lnSpc>
                <a:spcPts val="1350"/>
              </a:lnSpc>
              <a:spcBef>
                <a:spcPts val="10"/>
              </a:spcBef>
            </a:pPr>
            <a:r>
              <a:rPr sz="1100" dirty="0">
                <a:latin typeface="LM Roman 10"/>
                <a:cs typeface="LM Roman 10"/>
              </a:rPr>
              <a:t>NonDescendants(</a:t>
            </a:r>
            <a:r>
              <a:rPr sz="1100" i="1" dirty="0">
                <a:latin typeface="Georgia"/>
                <a:cs typeface="Georgia"/>
              </a:rPr>
              <a:t>X</a:t>
            </a:r>
            <a:r>
              <a:rPr sz="1200" i="1" baseline="-10416" dirty="0">
                <a:latin typeface="Georgia"/>
                <a:cs typeface="Georgia"/>
              </a:rPr>
              <a:t>i</a:t>
            </a:r>
            <a:r>
              <a:rPr sz="1100" dirty="0">
                <a:latin typeface="LM Roman 10"/>
                <a:cs typeface="LM Roman 10"/>
              </a:rPr>
              <a:t>)</a:t>
            </a:r>
            <a:r>
              <a:rPr sz="1100" spc="-1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denote</a:t>
            </a:r>
            <a:r>
              <a:rPr sz="1100" spc="-1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the</a:t>
            </a:r>
            <a:r>
              <a:rPr sz="1100" spc="-1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variables </a:t>
            </a:r>
            <a:r>
              <a:rPr sz="1100" dirty="0">
                <a:latin typeface="LM Roman 10"/>
                <a:cs typeface="LM Roman 10"/>
              </a:rPr>
              <a:t>in</a:t>
            </a:r>
            <a:r>
              <a:rPr sz="1100" spc="-1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the</a:t>
            </a:r>
            <a:r>
              <a:rPr sz="1100" spc="-1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graph</a:t>
            </a:r>
            <a:r>
              <a:rPr sz="1100" spc="-1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that</a:t>
            </a:r>
            <a:r>
              <a:rPr sz="1100" spc="-1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are</a:t>
            </a:r>
            <a:r>
              <a:rPr sz="1100" spc="-1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not</a:t>
            </a:r>
            <a:r>
              <a:rPr sz="1100" spc="-1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descendants</a:t>
            </a:r>
            <a:r>
              <a:rPr sz="1100" spc="-15" dirty="0">
                <a:latin typeface="LM Roman 10"/>
                <a:cs typeface="LM Roman 10"/>
              </a:rPr>
              <a:t> </a:t>
            </a:r>
            <a:r>
              <a:rPr sz="1100" spc="-25" dirty="0">
                <a:latin typeface="LM Roman 10"/>
                <a:cs typeface="LM Roman 10"/>
              </a:rPr>
              <a:t>of </a:t>
            </a:r>
            <a:r>
              <a:rPr sz="1100" i="1" spc="70" dirty="0">
                <a:latin typeface="Georgia"/>
                <a:cs typeface="Georgia"/>
              </a:rPr>
              <a:t>X</a:t>
            </a:r>
            <a:r>
              <a:rPr sz="1200" i="1" spc="104" baseline="-10416" dirty="0">
                <a:latin typeface="Georgia"/>
                <a:cs typeface="Georgia"/>
              </a:rPr>
              <a:t>i</a:t>
            </a:r>
            <a:r>
              <a:rPr sz="1100" spc="70" dirty="0">
                <a:latin typeface="LM Roman 10"/>
                <a:cs typeface="LM Roman 10"/>
              </a:rPr>
              <a:t>. </a:t>
            </a:r>
            <a:r>
              <a:rPr sz="1100" dirty="0">
                <a:latin typeface="LM Roman 10"/>
                <a:cs typeface="LM Roman 10"/>
              </a:rPr>
              <a:t>Then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G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encodes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the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following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set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of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conditional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independence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assumptions </a:t>
            </a:r>
            <a:r>
              <a:rPr sz="1100" dirty="0">
                <a:latin typeface="LM Roman 10"/>
                <a:cs typeface="LM Roman 10"/>
              </a:rPr>
              <a:t>called</a:t>
            </a:r>
            <a:r>
              <a:rPr sz="1100" spc="-2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the</a:t>
            </a:r>
            <a:r>
              <a:rPr sz="1100" spc="-1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local</a:t>
            </a:r>
            <a:r>
              <a:rPr sz="1100" spc="-1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independencies</a:t>
            </a:r>
            <a:r>
              <a:rPr sz="1100" spc="-1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and</a:t>
            </a:r>
            <a:r>
              <a:rPr sz="1100" spc="-1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denoted</a:t>
            </a:r>
            <a:r>
              <a:rPr sz="1100" spc="-1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by</a:t>
            </a:r>
            <a:r>
              <a:rPr sz="1100" spc="-15" dirty="0">
                <a:latin typeface="LM Roman 10"/>
                <a:cs typeface="LM Roman 10"/>
              </a:rPr>
              <a:t> </a:t>
            </a:r>
            <a:r>
              <a:rPr sz="1100" i="1" dirty="0">
                <a:latin typeface="Georgia"/>
                <a:cs typeface="Georgia"/>
              </a:rPr>
              <a:t>I</a:t>
            </a:r>
            <a:r>
              <a:rPr sz="1200" i="1" baseline="-10416" dirty="0">
                <a:latin typeface="Georgia"/>
                <a:cs typeface="Georgia"/>
              </a:rPr>
              <a:t>i</a:t>
            </a:r>
            <a:r>
              <a:rPr sz="1100" dirty="0">
                <a:latin typeface="LM Roman 10"/>
                <a:cs typeface="LM Roman 10"/>
              </a:rPr>
              <a:t>(</a:t>
            </a:r>
            <a:r>
              <a:rPr sz="1100" i="1" dirty="0">
                <a:latin typeface="Georgia"/>
                <a:cs typeface="Georgia"/>
              </a:rPr>
              <a:t>G</a:t>
            </a:r>
            <a:r>
              <a:rPr sz="1100" dirty="0">
                <a:latin typeface="LM Roman 10"/>
                <a:cs typeface="LM Roman 10"/>
              </a:rPr>
              <a:t>)</a:t>
            </a:r>
            <a:r>
              <a:rPr sz="1100" spc="-1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for</a:t>
            </a:r>
            <a:r>
              <a:rPr sz="1100" spc="-1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each</a:t>
            </a:r>
            <a:r>
              <a:rPr sz="1100" spc="-1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variable</a:t>
            </a:r>
            <a:r>
              <a:rPr sz="1100" spc="-15" dirty="0">
                <a:latin typeface="LM Roman 10"/>
                <a:cs typeface="LM Roman 10"/>
              </a:rPr>
              <a:t> </a:t>
            </a:r>
            <a:r>
              <a:rPr sz="1100" i="1" spc="45" dirty="0">
                <a:latin typeface="Georgia"/>
                <a:cs typeface="Georgia"/>
              </a:rPr>
              <a:t>X</a:t>
            </a:r>
            <a:r>
              <a:rPr sz="1200" i="1" spc="67" baseline="-10416" dirty="0">
                <a:latin typeface="Georgia"/>
                <a:cs typeface="Georgia"/>
              </a:rPr>
              <a:t>i</a:t>
            </a:r>
            <a:r>
              <a:rPr sz="1100" spc="45" dirty="0">
                <a:latin typeface="LM Roman 10"/>
                <a:cs typeface="LM Roman 10"/>
              </a:rPr>
              <a:t>.</a:t>
            </a:r>
            <a:endParaRPr sz="1100">
              <a:latin typeface="LM Roman 10"/>
              <a:cs typeface="LM Roman 1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19058" y="2006306"/>
            <a:ext cx="243204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800" i="1" spc="55" dirty="0">
                <a:latin typeface="Georgia"/>
                <a:cs typeface="Georgia"/>
              </a:rPr>
              <a:t>a</a:t>
            </a:r>
            <a:r>
              <a:rPr sz="900" i="1" spc="82" baseline="-13888" dirty="0">
                <a:latin typeface="Georgia"/>
                <a:cs typeface="Georgia"/>
              </a:rPr>
              <a:t>X</a:t>
            </a:r>
            <a:r>
              <a:rPr sz="900" i="1" spc="82" baseline="-27777" dirty="0">
                <a:latin typeface="Georgia"/>
                <a:cs typeface="Georgia"/>
              </a:rPr>
              <a:t>i</a:t>
            </a:r>
            <a:endParaRPr sz="900" baseline="-27777">
              <a:latin typeface="Georgia"/>
              <a:cs typeface="Georg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1894" y="1934742"/>
            <a:ext cx="21132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50" dirty="0">
                <a:latin typeface="LM Roman 10"/>
                <a:cs typeface="LM Roman 10"/>
              </a:rPr>
              <a:t>(</a:t>
            </a:r>
            <a:r>
              <a:rPr sz="1100" i="1" spc="50" dirty="0">
                <a:latin typeface="Georgia"/>
                <a:cs typeface="Georgia"/>
              </a:rPr>
              <a:t>X</a:t>
            </a:r>
            <a:r>
              <a:rPr sz="1200" i="1" spc="75" baseline="-10416" dirty="0">
                <a:latin typeface="Georgia"/>
                <a:cs typeface="Georgia"/>
              </a:rPr>
              <a:t>i</a:t>
            </a:r>
            <a:r>
              <a:rPr sz="1200" i="1" spc="442" baseline="-10416" dirty="0">
                <a:latin typeface="Georgia"/>
                <a:cs typeface="Georgia"/>
              </a:rPr>
              <a:t> </a:t>
            </a:r>
            <a:r>
              <a:rPr sz="1100" i="1" dirty="0">
                <a:latin typeface="DejaVu Sans Condensed"/>
                <a:cs typeface="DejaVu Sans Condensed"/>
              </a:rPr>
              <a:t>⊥</a:t>
            </a:r>
            <a:r>
              <a:rPr sz="1100" i="1" spc="215" dirty="0">
                <a:latin typeface="DejaVu Sans Condensed"/>
                <a:cs typeface="DejaVu Sans Condensed"/>
              </a:rPr>
              <a:t> </a:t>
            </a:r>
            <a:r>
              <a:rPr sz="1100" dirty="0">
                <a:latin typeface="LM Roman 10"/>
                <a:cs typeface="LM Roman 10"/>
              </a:rPr>
              <a:t>NonDescendants(</a:t>
            </a:r>
            <a:r>
              <a:rPr sz="1100" i="1" dirty="0">
                <a:latin typeface="Georgia"/>
                <a:cs typeface="Georgia"/>
              </a:rPr>
              <a:t>X</a:t>
            </a:r>
            <a:r>
              <a:rPr sz="1200" i="1" baseline="-10416" dirty="0">
                <a:latin typeface="Georgia"/>
                <a:cs typeface="Georgia"/>
              </a:rPr>
              <a:t>i</a:t>
            </a:r>
            <a:r>
              <a:rPr sz="1100" dirty="0">
                <a:latin typeface="LM Roman 10"/>
                <a:cs typeface="LM Roman 10"/>
              </a:rPr>
              <a:t>)</a:t>
            </a:r>
            <a:r>
              <a:rPr sz="1100" i="1" dirty="0">
                <a:latin typeface="DejaVu Sans Condensed"/>
                <a:cs typeface="DejaVu Sans Condensed"/>
              </a:rPr>
              <a:t>|</a:t>
            </a:r>
            <a:r>
              <a:rPr sz="1100" i="1" dirty="0">
                <a:latin typeface="Georgia"/>
                <a:cs typeface="Georgia"/>
              </a:rPr>
              <a:t>P</a:t>
            </a:r>
            <a:r>
              <a:rPr sz="1200" i="1" baseline="27777" dirty="0">
                <a:latin typeface="Georgia"/>
                <a:cs typeface="Georgia"/>
              </a:rPr>
              <a:t>t</a:t>
            </a:r>
            <a:r>
              <a:rPr sz="1200" i="1" spc="397" baseline="27777" dirty="0">
                <a:latin typeface="Georgia"/>
                <a:cs typeface="Georgia"/>
              </a:rPr>
              <a:t>  </a:t>
            </a:r>
            <a:r>
              <a:rPr sz="1100" spc="-50" dirty="0">
                <a:latin typeface="LM Roman 10"/>
                <a:cs typeface="LM Roman 10"/>
              </a:rPr>
              <a:t>)</a:t>
            </a:r>
            <a:endParaRPr sz="1100">
              <a:latin typeface="LM Roman 10"/>
              <a:cs typeface="LM Roman 10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0" y="3121507"/>
            <a:ext cx="5760085" cy="118745"/>
            <a:chOff x="0" y="3121507"/>
            <a:chExt cx="5760085" cy="118745"/>
          </a:xfrm>
        </p:grpSpPr>
        <p:sp>
          <p:nvSpPr>
            <p:cNvPr id="20" name="object 20"/>
            <p:cNvSpPr/>
            <p:nvPr/>
          </p:nvSpPr>
          <p:spPr>
            <a:xfrm>
              <a:off x="0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880004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10" dirty="0"/>
              <a:t>58</a:t>
            </a:fld>
            <a:r>
              <a:rPr spc="-10" dirty="0"/>
              <a:t>/86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Mitesh</a:t>
            </a:r>
            <a:r>
              <a:rPr spc="-10" dirty="0"/>
              <a:t> </a:t>
            </a:r>
            <a:r>
              <a:rPr dirty="0"/>
              <a:t>M.</a:t>
            </a:r>
            <a:r>
              <a:rPr spc="-10" dirty="0"/>
              <a:t> Khapra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CS7015</a:t>
            </a:r>
            <a:r>
              <a:rPr spc="-10" dirty="0"/>
              <a:t> </a:t>
            </a:r>
            <a:r>
              <a:rPr dirty="0"/>
              <a:t>(Deep</a:t>
            </a:r>
            <a:r>
              <a:rPr spc="-5" dirty="0"/>
              <a:t> </a:t>
            </a:r>
            <a:r>
              <a:rPr dirty="0"/>
              <a:t>Learning)</a:t>
            </a:r>
            <a:r>
              <a:rPr spc="-5" dirty="0"/>
              <a:t> </a:t>
            </a:r>
            <a:r>
              <a:rPr dirty="0"/>
              <a:t>:</a:t>
            </a:r>
            <a:r>
              <a:rPr spc="75" dirty="0"/>
              <a:t> </a:t>
            </a:r>
            <a:r>
              <a:rPr dirty="0"/>
              <a:t>Lecture</a:t>
            </a:r>
            <a:r>
              <a:rPr spc="-5" dirty="0"/>
              <a:t> </a:t>
            </a:r>
            <a:r>
              <a:rPr spc="-2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9193" y="1118767"/>
            <a:ext cx="5142230" cy="82550"/>
          </a:xfrm>
          <a:custGeom>
            <a:avLst/>
            <a:gdLst/>
            <a:ahLst/>
            <a:cxnLst/>
            <a:rect l="l" t="t" r="r" b="b"/>
            <a:pathLst>
              <a:path w="5142230" h="82550">
                <a:moveTo>
                  <a:pt x="5090871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5141671" y="82384"/>
                </a:lnTo>
                <a:lnTo>
                  <a:pt x="5141671" y="50800"/>
                </a:lnTo>
                <a:lnTo>
                  <a:pt x="5137663" y="31075"/>
                </a:lnTo>
                <a:lnTo>
                  <a:pt x="5126749" y="14922"/>
                </a:lnTo>
                <a:lnTo>
                  <a:pt x="5110596" y="4008"/>
                </a:lnTo>
                <a:lnTo>
                  <a:pt x="5090871" y="0"/>
                </a:lnTo>
                <a:close/>
              </a:path>
            </a:pathLst>
          </a:custGeom>
          <a:solidFill>
            <a:srgbClr val="EAE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09193" y="1163191"/>
            <a:ext cx="5193030" cy="415925"/>
            <a:chOff x="309193" y="1163191"/>
            <a:chExt cx="5193030" cy="4159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9994" y="1477352"/>
              <a:ext cx="101600" cy="101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0794" y="1464652"/>
              <a:ext cx="5090807" cy="1143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50865" y="1169327"/>
              <a:ext cx="50736" cy="30802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09193" y="1163191"/>
              <a:ext cx="5142230" cy="365125"/>
            </a:xfrm>
            <a:custGeom>
              <a:avLst/>
              <a:gdLst/>
              <a:ahLst/>
              <a:cxnLst/>
              <a:rect l="l" t="t" r="r" b="b"/>
              <a:pathLst>
                <a:path w="5142230" h="365125">
                  <a:moveTo>
                    <a:pt x="5141671" y="0"/>
                  </a:moveTo>
                  <a:lnTo>
                    <a:pt x="0" y="0"/>
                  </a:lnTo>
                  <a:lnTo>
                    <a:pt x="0" y="314161"/>
                  </a:lnTo>
                  <a:lnTo>
                    <a:pt x="4008" y="333885"/>
                  </a:lnTo>
                  <a:lnTo>
                    <a:pt x="14922" y="350038"/>
                  </a:lnTo>
                  <a:lnTo>
                    <a:pt x="31075" y="360953"/>
                  </a:lnTo>
                  <a:lnTo>
                    <a:pt x="50800" y="364961"/>
                  </a:lnTo>
                  <a:lnTo>
                    <a:pt x="5090871" y="364961"/>
                  </a:lnTo>
                  <a:lnTo>
                    <a:pt x="5110596" y="360953"/>
                  </a:lnTo>
                  <a:lnTo>
                    <a:pt x="5126749" y="350038"/>
                  </a:lnTo>
                  <a:lnTo>
                    <a:pt x="5137663" y="333885"/>
                  </a:lnTo>
                  <a:lnTo>
                    <a:pt x="5141671" y="314161"/>
                  </a:lnTo>
                  <a:lnTo>
                    <a:pt x="5141671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50865" y="1207428"/>
              <a:ext cx="0" cy="289560"/>
            </a:xfrm>
            <a:custGeom>
              <a:avLst/>
              <a:gdLst/>
              <a:ahLst/>
              <a:cxnLst/>
              <a:rect l="l" t="t" r="r" b="b"/>
              <a:pathLst>
                <a:path h="289559">
                  <a:moveTo>
                    <a:pt x="0" y="28897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450865" y="119472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450865" y="118202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50865" y="116932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4583" y="1218945"/>
              <a:ext cx="63233" cy="63233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624395" y="1133460"/>
            <a:ext cx="462978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sz="1100" spc="-30" dirty="0">
                <a:latin typeface="LM Roman 10"/>
                <a:cs typeface="LM Roman 10"/>
              </a:rPr>
              <a:t>We </a:t>
            </a:r>
            <a:r>
              <a:rPr sz="1100" dirty="0">
                <a:latin typeface="LM Roman 10"/>
                <a:cs typeface="LM Roman 10"/>
              </a:rPr>
              <a:t>will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see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some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more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formal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definitions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and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then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return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to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the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question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spc="-25" dirty="0">
                <a:latin typeface="LM Roman 10"/>
                <a:cs typeface="LM Roman 10"/>
              </a:rPr>
              <a:t>of </a:t>
            </a:r>
            <a:r>
              <a:rPr sz="1100" spc="-10" dirty="0">
                <a:latin typeface="LM Roman 10"/>
                <a:cs typeface="LM Roman 10"/>
              </a:rPr>
              <a:t>independencies.</a:t>
            </a:r>
            <a:endParaRPr sz="1100">
              <a:latin typeface="LM Roman 10"/>
              <a:cs typeface="LM Roman 10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3121507"/>
            <a:ext cx="5760085" cy="118745"/>
            <a:chOff x="0" y="3121507"/>
            <a:chExt cx="5760085" cy="118745"/>
          </a:xfrm>
        </p:grpSpPr>
        <p:sp>
          <p:nvSpPr>
            <p:cNvPr id="15" name="object 15"/>
            <p:cNvSpPr/>
            <p:nvPr/>
          </p:nvSpPr>
          <p:spPr>
            <a:xfrm>
              <a:off x="0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80004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10" dirty="0"/>
              <a:t>59</a:t>
            </a:fld>
            <a:r>
              <a:rPr spc="-10" dirty="0"/>
              <a:t>/86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Mitesh</a:t>
            </a:r>
            <a:r>
              <a:rPr spc="-10" dirty="0"/>
              <a:t> </a:t>
            </a:r>
            <a:r>
              <a:rPr dirty="0"/>
              <a:t>M.</a:t>
            </a:r>
            <a:r>
              <a:rPr spc="-10" dirty="0"/>
              <a:t> Khapra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CS7015</a:t>
            </a:r>
            <a:r>
              <a:rPr spc="-10" dirty="0"/>
              <a:t> </a:t>
            </a:r>
            <a:r>
              <a:rPr dirty="0"/>
              <a:t>(Deep</a:t>
            </a:r>
            <a:r>
              <a:rPr spc="-5" dirty="0"/>
              <a:t> </a:t>
            </a:r>
            <a:r>
              <a:rPr dirty="0"/>
              <a:t>Learning)</a:t>
            </a:r>
            <a:r>
              <a:rPr spc="-5" dirty="0"/>
              <a:t> </a:t>
            </a:r>
            <a:r>
              <a:rPr dirty="0"/>
              <a:t>:</a:t>
            </a:r>
            <a:r>
              <a:rPr spc="75" dirty="0"/>
              <a:t> </a:t>
            </a:r>
            <a:r>
              <a:rPr dirty="0"/>
              <a:t>Lecture</a:t>
            </a:r>
            <a:r>
              <a:rPr spc="-5" dirty="0"/>
              <a:t> </a:t>
            </a:r>
            <a:r>
              <a:rPr spc="-2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44587" y="875880"/>
          <a:ext cx="1105535" cy="868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6890"/>
                <a:gridCol w="588645"/>
              </a:tblGrid>
              <a:tr h="348615">
                <a:tc>
                  <a:txBody>
                    <a:bodyPr/>
                    <a:lstStyle/>
                    <a:p>
                      <a:pPr marL="78105">
                        <a:lnSpc>
                          <a:spcPts val="1190"/>
                        </a:lnSpc>
                      </a:pPr>
                      <a:r>
                        <a:rPr sz="1100" i="1" spc="5" dirty="0">
                          <a:latin typeface="Georgia"/>
                          <a:cs typeface="Georgia"/>
                        </a:rPr>
                        <a:t>G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90"/>
                        </a:lnSpc>
                      </a:pPr>
                      <a:r>
                        <a:rPr sz="1100" i="1" dirty="0">
                          <a:latin typeface="Georgia"/>
                          <a:cs typeface="Georgia"/>
                        </a:rPr>
                        <a:t>P</a:t>
                      </a:r>
                      <a:r>
                        <a:rPr sz="1100" i="1" spc="-10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dirty="0">
                          <a:latin typeface="LM Roman 10"/>
                          <a:cs typeface="LM Roman 10"/>
                        </a:rPr>
                        <a:t>(</a:t>
                      </a:r>
                      <a:r>
                        <a:rPr sz="1100" i="1" dirty="0">
                          <a:latin typeface="Georgia"/>
                          <a:cs typeface="Georgia"/>
                        </a:rPr>
                        <a:t>G</a:t>
                      </a:r>
                      <a:r>
                        <a:rPr sz="1100" i="1" spc="20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spc="-50" dirty="0">
                          <a:latin typeface="LM Roman 10"/>
                          <a:cs typeface="LM Roman 10"/>
                        </a:rPr>
                        <a:t>=</a:t>
                      </a:r>
                      <a:endParaRPr sz="1100">
                        <a:latin typeface="LM Roman 10"/>
                        <a:cs typeface="LM Roman 10"/>
                      </a:endParaRPr>
                    </a:p>
                    <a:p>
                      <a:pPr marL="7810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i="1" spc="-25" dirty="0">
                          <a:latin typeface="Georgia"/>
                          <a:cs typeface="Georgia"/>
                        </a:rPr>
                        <a:t>g</a:t>
                      </a:r>
                      <a:r>
                        <a:rPr sz="1100" spc="-25" dirty="0">
                          <a:latin typeface="LM Roman 10"/>
                          <a:cs typeface="LM Roman 10"/>
                        </a:rPr>
                        <a:t>)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3990">
                <a:tc>
                  <a:txBody>
                    <a:bodyPr/>
                    <a:lstStyle/>
                    <a:p>
                      <a:pPr marL="78105">
                        <a:lnSpc>
                          <a:spcPts val="1190"/>
                        </a:lnSpc>
                      </a:pPr>
                      <a:r>
                        <a:rPr sz="1100" spc="-50" dirty="0">
                          <a:latin typeface="LM Roman 10"/>
                          <a:cs typeface="LM Roman 10"/>
                        </a:rPr>
                        <a:t>A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90"/>
                        </a:lnSpc>
                      </a:pPr>
                      <a:r>
                        <a:rPr sz="1100" spc="-25" dirty="0">
                          <a:latin typeface="LM Roman 10"/>
                          <a:cs typeface="LM Roman 10"/>
                        </a:rPr>
                        <a:t>0.1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78105">
                        <a:lnSpc>
                          <a:spcPts val="1170"/>
                        </a:lnSpc>
                      </a:pPr>
                      <a:r>
                        <a:rPr sz="1100" spc="-50" dirty="0">
                          <a:latin typeface="LM Roman 10"/>
                          <a:cs typeface="LM Roman 10"/>
                        </a:rPr>
                        <a:t>B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70"/>
                        </a:lnSpc>
                      </a:pPr>
                      <a:r>
                        <a:rPr sz="1100" spc="-25" dirty="0">
                          <a:latin typeface="LM Roman 10"/>
                          <a:cs typeface="LM Roman 10"/>
                        </a:rPr>
                        <a:t>0.2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78105">
                        <a:lnSpc>
                          <a:spcPts val="1170"/>
                        </a:lnSpc>
                      </a:pPr>
                      <a:r>
                        <a:rPr sz="1100" spc="-50" dirty="0">
                          <a:latin typeface="LM Roman 10"/>
                          <a:cs typeface="LM Roman 10"/>
                        </a:rPr>
                        <a:t>C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70"/>
                        </a:lnSpc>
                      </a:pPr>
                      <a:r>
                        <a:rPr sz="1100" spc="-25" dirty="0">
                          <a:latin typeface="LM Roman 10"/>
                          <a:cs typeface="LM Roman 10"/>
                        </a:rPr>
                        <a:t>0.7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4583" y="576363"/>
            <a:ext cx="63233" cy="632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44583" y="958469"/>
            <a:ext cx="63233" cy="6323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44583" y="1340573"/>
            <a:ext cx="63233" cy="6323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44583" y="2135149"/>
            <a:ext cx="63233" cy="6323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987294" y="237068"/>
            <a:ext cx="2546350" cy="217678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b="1" dirty="0">
                <a:latin typeface="LM Roman 10"/>
                <a:cs typeface="LM Roman 10"/>
              </a:rPr>
              <a:t>Marginal</a:t>
            </a:r>
            <a:r>
              <a:rPr sz="1100" b="1" spc="-55" dirty="0">
                <a:latin typeface="LM Roman 10"/>
                <a:cs typeface="LM Roman 10"/>
              </a:rPr>
              <a:t> </a:t>
            </a:r>
            <a:r>
              <a:rPr sz="1100" b="1" spc="-10" dirty="0">
                <a:latin typeface="LM Roman 10"/>
                <a:cs typeface="LM Roman 10"/>
              </a:rPr>
              <a:t>Distribution</a:t>
            </a:r>
            <a:endParaRPr sz="1100">
              <a:latin typeface="LM Roman 10"/>
              <a:cs typeface="LM Roman 10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sz="1100" dirty="0">
                <a:latin typeface="LM Roman 10"/>
                <a:cs typeface="LM Roman 10"/>
              </a:rPr>
              <a:t>What</a:t>
            </a:r>
            <a:r>
              <a:rPr sz="1100" spc="-7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do</a:t>
            </a:r>
            <a:r>
              <a:rPr sz="1100" spc="-7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we</a:t>
            </a:r>
            <a:r>
              <a:rPr sz="1100" spc="-7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mean</a:t>
            </a:r>
            <a:r>
              <a:rPr sz="1100" spc="-7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by</a:t>
            </a:r>
            <a:r>
              <a:rPr sz="1100" spc="-70" dirty="0">
                <a:latin typeface="LM Roman 10"/>
                <a:cs typeface="LM Roman 10"/>
              </a:rPr>
              <a:t> </a:t>
            </a:r>
            <a:r>
              <a:rPr sz="1100" b="1" i="1" spc="-10" dirty="0">
                <a:latin typeface="LM Roman 10"/>
                <a:cs typeface="LM Roman 10"/>
              </a:rPr>
              <a:t>marginal</a:t>
            </a:r>
            <a:r>
              <a:rPr sz="1100" b="1" i="1" spc="-80" dirty="0">
                <a:latin typeface="LM Roman 10"/>
                <a:cs typeface="LM Roman 10"/>
              </a:rPr>
              <a:t> </a:t>
            </a:r>
            <a:r>
              <a:rPr sz="1100" b="1" i="1" spc="-20" dirty="0">
                <a:latin typeface="LM Roman 10"/>
                <a:cs typeface="LM Roman 10"/>
              </a:rPr>
              <a:t>dis- </a:t>
            </a:r>
            <a:r>
              <a:rPr sz="1100" b="1" i="1" dirty="0">
                <a:latin typeface="LM Roman 10"/>
                <a:cs typeface="LM Roman 10"/>
              </a:rPr>
              <a:t>tribution</a:t>
            </a:r>
            <a:r>
              <a:rPr sz="1100" b="1" i="1" spc="-4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over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</a:t>
            </a:r>
            <a:r>
              <a:rPr sz="1100" spc="-4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random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variable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spc="-50" dirty="0">
                <a:latin typeface="LM Roman 10"/>
                <a:cs typeface="LM Roman 10"/>
              </a:rPr>
              <a:t>?</a:t>
            </a:r>
            <a:endParaRPr sz="1100">
              <a:latin typeface="LM Roman 10"/>
              <a:cs typeface="LM Roman 10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sz="1100" dirty="0">
                <a:latin typeface="LM Roman 10"/>
                <a:cs typeface="LM Roman 10"/>
              </a:rPr>
              <a:t>Consider</a:t>
            </a:r>
            <a:r>
              <a:rPr sz="1100" spc="6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our</a:t>
            </a:r>
            <a:r>
              <a:rPr sz="1100" spc="6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random</a:t>
            </a:r>
            <a:r>
              <a:rPr sz="1100" spc="6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variable</a:t>
            </a:r>
            <a:r>
              <a:rPr sz="1100" spc="65" dirty="0">
                <a:latin typeface="LM Roman 10"/>
                <a:cs typeface="LM Roman 10"/>
              </a:rPr>
              <a:t> </a:t>
            </a:r>
            <a:r>
              <a:rPr sz="1100" i="1" spc="55" dirty="0">
                <a:latin typeface="Georgia"/>
                <a:cs typeface="Georgia"/>
              </a:rPr>
              <a:t>G</a:t>
            </a:r>
            <a:r>
              <a:rPr sz="1100" i="1" spc="160" dirty="0">
                <a:latin typeface="Georgia"/>
                <a:cs typeface="Georgia"/>
              </a:rPr>
              <a:t> </a:t>
            </a:r>
            <a:r>
              <a:rPr sz="1100" spc="-25" dirty="0">
                <a:latin typeface="LM Roman 10"/>
                <a:cs typeface="LM Roman 10"/>
              </a:rPr>
              <a:t>for </a:t>
            </a:r>
            <a:r>
              <a:rPr sz="1100" spc="-10" dirty="0">
                <a:latin typeface="LM Roman 10"/>
                <a:cs typeface="LM Roman 10"/>
              </a:rPr>
              <a:t>grades</a:t>
            </a:r>
            <a:endParaRPr sz="1100">
              <a:latin typeface="LM Roman 10"/>
              <a:cs typeface="LM Roman 10"/>
            </a:endParaRPr>
          </a:p>
          <a:p>
            <a:pPr marL="289560" marR="5715">
              <a:lnSpc>
                <a:spcPct val="102600"/>
              </a:lnSpc>
              <a:spcBef>
                <a:spcPts val="300"/>
              </a:spcBef>
            </a:pPr>
            <a:r>
              <a:rPr sz="1100" dirty="0">
                <a:latin typeface="LM Roman 10"/>
                <a:cs typeface="LM Roman 10"/>
              </a:rPr>
              <a:t>Specifying</a:t>
            </a:r>
            <a:r>
              <a:rPr sz="1100" spc="10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the</a:t>
            </a:r>
            <a:r>
              <a:rPr sz="1100" spc="10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marginal</a:t>
            </a:r>
            <a:r>
              <a:rPr sz="1100" spc="10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distribution </a:t>
            </a:r>
            <a:r>
              <a:rPr sz="1100" dirty="0">
                <a:latin typeface="LM Roman 10"/>
                <a:cs typeface="LM Roman 10"/>
              </a:rPr>
              <a:t>over</a:t>
            </a:r>
            <a:r>
              <a:rPr sz="1100" spc="-45" dirty="0">
                <a:latin typeface="LM Roman 10"/>
                <a:cs typeface="LM Roman 10"/>
              </a:rPr>
              <a:t> </a:t>
            </a:r>
            <a:r>
              <a:rPr sz="1100" i="1" spc="55" dirty="0">
                <a:latin typeface="Georgia"/>
                <a:cs typeface="Georgia"/>
              </a:rPr>
              <a:t>G </a:t>
            </a:r>
            <a:r>
              <a:rPr sz="1100" dirty="0">
                <a:latin typeface="LM Roman 10"/>
                <a:cs typeface="LM Roman 10"/>
              </a:rPr>
              <a:t>means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specifying</a:t>
            </a:r>
            <a:endParaRPr sz="1100">
              <a:latin typeface="LM Roman 10"/>
              <a:cs typeface="LM Roman 10"/>
            </a:endParaRPr>
          </a:p>
          <a:p>
            <a:pPr marL="668655">
              <a:lnSpc>
                <a:spcPct val="100000"/>
              </a:lnSpc>
              <a:spcBef>
                <a:spcPts val="1130"/>
              </a:spcBef>
              <a:tabLst>
                <a:tab pos="1387475" algn="l"/>
              </a:tabLst>
            </a:pPr>
            <a:r>
              <a:rPr sz="1100" i="1" dirty="0">
                <a:latin typeface="Georgia"/>
                <a:cs typeface="Georgia"/>
              </a:rPr>
              <a:t>P</a:t>
            </a:r>
            <a:r>
              <a:rPr sz="1100" i="1" spc="-105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(</a:t>
            </a:r>
            <a:r>
              <a:rPr sz="1100" i="1" dirty="0">
                <a:latin typeface="Georgia"/>
                <a:cs typeface="Georgia"/>
              </a:rPr>
              <a:t>G</a:t>
            </a:r>
            <a:r>
              <a:rPr sz="1100" i="1" spc="60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=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i="1" spc="-25" dirty="0">
                <a:latin typeface="Georgia"/>
                <a:cs typeface="Georgia"/>
              </a:rPr>
              <a:t>g</a:t>
            </a:r>
            <a:r>
              <a:rPr sz="1100" spc="-25" dirty="0">
                <a:latin typeface="LM Roman 10"/>
                <a:cs typeface="LM Roman 10"/>
              </a:rPr>
              <a:t>)</a:t>
            </a:r>
            <a:r>
              <a:rPr sz="1100" dirty="0">
                <a:latin typeface="LM Roman 10"/>
                <a:cs typeface="LM Roman 10"/>
              </a:rPr>
              <a:t>	</a:t>
            </a:r>
            <a:r>
              <a:rPr sz="1100" i="1" spc="-40" dirty="0">
                <a:latin typeface="DejaVu Sans Condensed"/>
                <a:cs typeface="DejaVu Sans Condensed"/>
              </a:rPr>
              <a:t>∀</a:t>
            </a:r>
            <a:r>
              <a:rPr sz="1100" i="1" spc="-40" dirty="0">
                <a:latin typeface="Georgia"/>
                <a:cs typeface="Georgia"/>
              </a:rPr>
              <a:t>g</a:t>
            </a:r>
            <a:r>
              <a:rPr sz="1100" i="1" spc="60" dirty="0">
                <a:latin typeface="Georgia"/>
                <a:cs typeface="Georgia"/>
              </a:rPr>
              <a:t> </a:t>
            </a:r>
            <a:r>
              <a:rPr sz="1100" i="1" spc="-145" dirty="0">
                <a:latin typeface="DejaVu Sans Condensed"/>
                <a:cs typeface="DejaVu Sans Condensed"/>
              </a:rPr>
              <a:t>∈</a:t>
            </a:r>
            <a:r>
              <a:rPr sz="1100" i="1" spc="-15" dirty="0">
                <a:latin typeface="DejaVu Sans Condensed"/>
                <a:cs typeface="DejaVu Sans Condensed"/>
              </a:rPr>
              <a:t> </a:t>
            </a:r>
            <a:r>
              <a:rPr sz="1100" i="1" dirty="0">
                <a:latin typeface="Georgia"/>
                <a:cs typeface="Georgia"/>
              </a:rPr>
              <a:t>A,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i="1" spc="75" dirty="0">
                <a:latin typeface="Georgia"/>
                <a:cs typeface="Georgia"/>
              </a:rPr>
              <a:t>B,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i="1" spc="10" dirty="0">
                <a:latin typeface="Georgia"/>
                <a:cs typeface="Georgia"/>
              </a:rPr>
              <a:t>C</a:t>
            </a:r>
            <a:endParaRPr sz="1100">
              <a:latin typeface="Georgia"/>
              <a:cs typeface="Georgia"/>
            </a:endParaRPr>
          </a:p>
          <a:p>
            <a:pPr marL="289560" marR="5080">
              <a:lnSpc>
                <a:spcPct val="102600"/>
              </a:lnSpc>
              <a:spcBef>
                <a:spcPts val="1095"/>
              </a:spcBef>
            </a:pPr>
            <a:r>
              <a:rPr sz="1100" spc="-30" dirty="0">
                <a:latin typeface="LM Roman 10"/>
                <a:cs typeface="LM Roman 10"/>
              </a:rPr>
              <a:t>We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denote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this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marginal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distribution </a:t>
            </a:r>
            <a:r>
              <a:rPr sz="1100" dirty="0">
                <a:latin typeface="LM Roman 10"/>
                <a:cs typeface="LM Roman 10"/>
              </a:rPr>
              <a:t>compactly</a:t>
            </a:r>
            <a:r>
              <a:rPr sz="1100" spc="-5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by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i="1" dirty="0">
                <a:latin typeface="Georgia"/>
                <a:cs typeface="Georgia"/>
              </a:rPr>
              <a:t>P</a:t>
            </a:r>
            <a:r>
              <a:rPr sz="1100" i="1" spc="-114" dirty="0">
                <a:latin typeface="Georgia"/>
                <a:cs typeface="Georgia"/>
              </a:rPr>
              <a:t> </a:t>
            </a:r>
            <a:r>
              <a:rPr sz="1100" spc="-25" dirty="0">
                <a:latin typeface="LM Roman 10"/>
                <a:cs typeface="LM Roman 10"/>
              </a:rPr>
              <a:t>(</a:t>
            </a:r>
            <a:r>
              <a:rPr sz="1100" i="1" spc="-25" dirty="0">
                <a:latin typeface="Georgia"/>
                <a:cs typeface="Georgia"/>
              </a:rPr>
              <a:t>G</a:t>
            </a:r>
            <a:r>
              <a:rPr sz="1100" spc="-25" dirty="0">
                <a:latin typeface="LM Roman 10"/>
                <a:cs typeface="LM Roman 10"/>
              </a:rPr>
              <a:t>)</a:t>
            </a:r>
            <a:endParaRPr sz="1100">
              <a:latin typeface="LM Roman 10"/>
              <a:cs typeface="LM Roman 10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121507"/>
            <a:ext cx="5760085" cy="118745"/>
            <a:chOff x="0" y="3121507"/>
            <a:chExt cx="5760085" cy="118745"/>
          </a:xfrm>
        </p:grpSpPr>
        <p:sp>
          <p:nvSpPr>
            <p:cNvPr id="9" name="object 9"/>
            <p:cNvSpPr/>
            <p:nvPr/>
          </p:nvSpPr>
          <p:spPr>
            <a:xfrm>
              <a:off x="0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80004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10" dirty="0"/>
              <a:t>6</a:t>
            </a:fld>
            <a:r>
              <a:rPr spc="-10" dirty="0"/>
              <a:t>/86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Mitesh</a:t>
            </a:r>
            <a:r>
              <a:rPr spc="-10" dirty="0"/>
              <a:t> </a:t>
            </a:r>
            <a:r>
              <a:rPr dirty="0"/>
              <a:t>M.</a:t>
            </a:r>
            <a:r>
              <a:rPr spc="-10" dirty="0"/>
              <a:t> Khapra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CS7015</a:t>
            </a:r>
            <a:r>
              <a:rPr spc="-10" dirty="0"/>
              <a:t> </a:t>
            </a:r>
            <a:r>
              <a:rPr dirty="0"/>
              <a:t>(Deep</a:t>
            </a:r>
            <a:r>
              <a:rPr spc="-5" dirty="0"/>
              <a:t> </a:t>
            </a:r>
            <a:r>
              <a:rPr dirty="0"/>
              <a:t>Learning)</a:t>
            </a:r>
            <a:r>
              <a:rPr spc="-5" dirty="0"/>
              <a:t> </a:t>
            </a:r>
            <a:r>
              <a:rPr dirty="0"/>
              <a:t>:</a:t>
            </a:r>
            <a:r>
              <a:rPr spc="75" dirty="0"/>
              <a:t> </a:t>
            </a:r>
            <a:r>
              <a:rPr dirty="0"/>
              <a:t>Lecture</a:t>
            </a:r>
            <a:r>
              <a:rPr spc="-5" dirty="0"/>
              <a:t> </a:t>
            </a:r>
            <a:r>
              <a:rPr spc="-2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1212123"/>
            <a:ext cx="20237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dirty="0">
                <a:latin typeface="LM Roman 12"/>
                <a:cs typeface="LM Roman 12"/>
              </a:rPr>
              <a:t>Module</a:t>
            </a:r>
            <a:r>
              <a:rPr sz="1400" b="1" spc="80" dirty="0">
                <a:latin typeface="LM Roman 12"/>
                <a:cs typeface="LM Roman 12"/>
              </a:rPr>
              <a:t> </a:t>
            </a:r>
            <a:r>
              <a:rPr sz="1400" b="1" dirty="0">
                <a:latin typeface="LM Roman 12"/>
                <a:cs typeface="LM Roman 12"/>
              </a:rPr>
              <a:t>17.10:</a:t>
            </a:r>
            <a:r>
              <a:rPr sz="1400" b="1" spc="285" dirty="0">
                <a:latin typeface="LM Roman 12"/>
                <a:cs typeface="LM Roman 12"/>
              </a:rPr>
              <a:t> </a:t>
            </a:r>
            <a:r>
              <a:rPr sz="1400" b="1" dirty="0">
                <a:latin typeface="LM Roman 12"/>
                <a:cs typeface="LM Roman 12"/>
              </a:rPr>
              <a:t>I</a:t>
            </a:r>
            <a:r>
              <a:rPr sz="1400" b="1" spc="85" dirty="0">
                <a:latin typeface="LM Roman 12"/>
                <a:cs typeface="LM Roman 12"/>
              </a:rPr>
              <a:t> </a:t>
            </a:r>
            <a:r>
              <a:rPr sz="1400" b="1" spc="-20" dirty="0">
                <a:latin typeface="LM Roman 12"/>
                <a:cs typeface="LM Roman 12"/>
              </a:rPr>
              <a:t>Maps</a:t>
            </a:r>
            <a:endParaRPr sz="1400">
              <a:latin typeface="LM Roman 12"/>
              <a:cs typeface="LM Roman 12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121507"/>
            <a:ext cx="5760085" cy="118745"/>
            <a:chOff x="0" y="3121507"/>
            <a:chExt cx="5760085" cy="118745"/>
          </a:xfrm>
        </p:grpSpPr>
        <p:sp>
          <p:nvSpPr>
            <p:cNvPr id="4" name="object 4"/>
            <p:cNvSpPr/>
            <p:nvPr/>
          </p:nvSpPr>
          <p:spPr>
            <a:xfrm>
              <a:off x="0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80004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10" dirty="0"/>
              <a:t>60</a:t>
            </a:fld>
            <a:r>
              <a:rPr spc="-10" dirty="0"/>
              <a:t>/86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Mitesh</a:t>
            </a:r>
            <a:r>
              <a:rPr spc="-10" dirty="0"/>
              <a:t> </a:t>
            </a:r>
            <a:r>
              <a:rPr dirty="0"/>
              <a:t>M.</a:t>
            </a:r>
            <a:r>
              <a:rPr spc="-10" dirty="0"/>
              <a:t> Khapra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CS7015</a:t>
            </a:r>
            <a:r>
              <a:rPr spc="-10" dirty="0"/>
              <a:t> </a:t>
            </a:r>
            <a:r>
              <a:rPr dirty="0"/>
              <a:t>(Deep</a:t>
            </a:r>
            <a:r>
              <a:rPr spc="-5" dirty="0"/>
              <a:t> </a:t>
            </a:r>
            <a:r>
              <a:rPr dirty="0"/>
              <a:t>Learning)</a:t>
            </a:r>
            <a:r>
              <a:rPr spc="-5" dirty="0"/>
              <a:t> </a:t>
            </a:r>
            <a:r>
              <a:rPr dirty="0"/>
              <a:t>:</a:t>
            </a:r>
            <a:r>
              <a:rPr spc="75" dirty="0"/>
              <a:t> </a:t>
            </a:r>
            <a:r>
              <a:rPr dirty="0"/>
              <a:t>Lecture</a:t>
            </a:r>
            <a:r>
              <a:rPr spc="-5" dirty="0"/>
              <a:t> </a:t>
            </a:r>
            <a:r>
              <a:rPr spc="-2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18883" y="887361"/>
            <a:ext cx="291465" cy="291465"/>
            <a:chOff x="818883" y="887361"/>
            <a:chExt cx="291465" cy="291465"/>
          </a:xfrm>
        </p:grpSpPr>
        <p:sp>
          <p:nvSpPr>
            <p:cNvPr id="3" name="object 3"/>
            <p:cNvSpPr/>
            <p:nvPr/>
          </p:nvSpPr>
          <p:spPr>
            <a:xfrm>
              <a:off x="823963" y="892441"/>
              <a:ext cx="281305" cy="281305"/>
            </a:xfrm>
            <a:custGeom>
              <a:avLst/>
              <a:gdLst/>
              <a:ahLst/>
              <a:cxnLst/>
              <a:rect l="l" t="t" r="r" b="b"/>
              <a:pathLst>
                <a:path w="281305" h="281305">
                  <a:moveTo>
                    <a:pt x="140601" y="0"/>
                  </a:moveTo>
                  <a:lnTo>
                    <a:pt x="96157" y="7167"/>
                  </a:lnTo>
                  <a:lnTo>
                    <a:pt x="57560" y="27125"/>
                  </a:lnTo>
                  <a:lnTo>
                    <a:pt x="27125" y="57560"/>
                  </a:lnTo>
                  <a:lnTo>
                    <a:pt x="7167" y="96157"/>
                  </a:lnTo>
                  <a:lnTo>
                    <a:pt x="0" y="140601"/>
                  </a:lnTo>
                  <a:lnTo>
                    <a:pt x="7167" y="185041"/>
                  </a:lnTo>
                  <a:lnTo>
                    <a:pt x="27125" y="223637"/>
                  </a:lnTo>
                  <a:lnTo>
                    <a:pt x="57560" y="254074"/>
                  </a:lnTo>
                  <a:lnTo>
                    <a:pt x="96157" y="274035"/>
                  </a:lnTo>
                  <a:lnTo>
                    <a:pt x="140601" y="281203"/>
                  </a:lnTo>
                  <a:lnTo>
                    <a:pt x="185041" y="274035"/>
                  </a:lnTo>
                  <a:lnTo>
                    <a:pt x="223637" y="254074"/>
                  </a:lnTo>
                  <a:lnTo>
                    <a:pt x="254074" y="223637"/>
                  </a:lnTo>
                  <a:lnTo>
                    <a:pt x="274035" y="185041"/>
                  </a:lnTo>
                  <a:lnTo>
                    <a:pt x="281203" y="140601"/>
                  </a:lnTo>
                  <a:lnTo>
                    <a:pt x="274035" y="96157"/>
                  </a:lnTo>
                  <a:lnTo>
                    <a:pt x="254074" y="57560"/>
                  </a:lnTo>
                  <a:lnTo>
                    <a:pt x="223637" y="27125"/>
                  </a:lnTo>
                  <a:lnTo>
                    <a:pt x="185041" y="7167"/>
                  </a:lnTo>
                  <a:lnTo>
                    <a:pt x="140601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23963" y="892441"/>
              <a:ext cx="281305" cy="281305"/>
            </a:xfrm>
            <a:custGeom>
              <a:avLst/>
              <a:gdLst/>
              <a:ahLst/>
              <a:cxnLst/>
              <a:rect l="l" t="t" r="r" b="b"/>
              <a:pathLst>
                <a:path w="281305" h="281305">
                  <a:moveTo>
                    <a:pt x="281203" y="140601"/>
                  </a:moveTo>
                  <a:lnTo>
                    <a:pt x="274035" y="96157"/>
                  </a:lnTo>
                  <a:lnTo>
                    <a:pt x="254074" y="57560"/>
                  </a:lnTo>
                  <a:lnTo>
                    <a:pt x="223637" y="27125"/>
                  </a:lnTo>
                  <a:lnTo>
                    <a:pt x="185041" y="7167"/>
                  </a:lnTo>
                  <a:lnTo>
                    <a:pt x="140601" y="0"/>
                  </a:lnTo>
                  <a:lnTo>
                    <a:pt x="96157" y="7167"/>
                  </a:lnTo>
                  <a:lnTo>
                    <a:pt x="57560" y="27125"/>
                  </a:lnTo>
                  <a:lnTo>
                    <a:pt x="27125" y="57560"/>
                  </a:lnTo>
                  <a:lnTo>
                    <a:pt x="7167" y="96157"/>
                  </a:lnTo>
                  <a:lnTo>
                    <a:pt x="0" y="140601"/>
                  </a:lnTo>
                  <a:lnTo>
                    <a:pt x="7167" y="185041"/>
                  </a:lnTo>
                  <a:lnTo>
                    <a:pt x="27125" y="223637"/>
                  </a:lnTo>
                  <a:lnTo>
                    <a:pt x="57560" y="254074"/>
                  </a:lnTo>
                  <a:lnTo>
                    <a:pt x="96157" y="274035"/>
                  </a:lnTo>
                  <a:lnTo>
                    <a:pt x="140601" y="281203"/>
                  </a:lnTo>
                  <a:lnTo>
                    <a:pt x="185041" y="274035"/>
                  </a:lnTo>
                  <a:lnTo>
                    <a:pt x="223637" y="254074"/>
                  </a:lnTo>
                  <a:lnTo>
                    <a:pt x="254074" y="223637"/>
                  </a:lnTo>
                  <a:lnTo>
                    <a:pt x="274035" y="185041"/>
                  </a:lnTo>
                  <a:lnTo>
                    <a:pt x="281203" y="140601"/>
                  </a:lnTo>
                  <a:close/>
                </a:path>
              </a:pathLst>
            </a:custGeom>
            <a:ln w="10122">
              <a:solidFill>
                <a:srgbClr val="4C4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892555" y="929156"/>
            <a:ext cx="1403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20" dirty="0">
                <a:latin typeface="Georgia"/>
                <a:cs typeface="Georgia"/>
              </a:rPr>
              <a:t>D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555457" y="903922"/>
            <a:ext cx="258445" cy="258445"/>
            <a:chOff x="1555457" y="903922"/>
            <a:chExt cx="258445" cy="25844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0537" y="909002"/>
              <a:ext cx="248069" cy="24806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560537" y="909002"/>
              <a:ext cx="248285" cy="248285"/>
            </a:xfrm>
            <a:custGeom>
              <a:avLst/>
              <a:gdLst/>
              <a:ahLst/>
              <a:cxnLst/>
              <a:rect l="l" t="t" r="r" b="b"/>
              <a:pathLst>
                <a:path w="248285" h="248284">
                  <a:moveTo>
                    <a:pt x="248069" y="124040"/>
                  </a:moveTo>
                  <a:lnTo>
                    <a:pt x="238322" y="75759"/>
                  </a:lnTo>
                  <a:lnTo>
                    <a:pt x="211742" y="36331"/>
                  </a:lnTo>
                  <a:lnTo>
                    <a:pt x="172314" y="9748"/>
                  </a:lnTo>
                  <a:lnTo>
                    <a:pt x="124028" y="0"/>
                  </a:lnTo>
                  <a:lnTo>
                    <a:pt x="75748" y="9748"/>
                  </a:lnTo>
                  <a:lnTo>
                    <a:pt x="36325" y="36331"/>
                  </a:lnTo>
                  <a:lnTo>
                    <a:pt x="9746" y="75759"/>
                  </a:lnTo>
                  <a:lnTo>
                    <a:pt x="0" y="124040"/>
                  </a:lnTo>
                  <a:lnTo>
                    <a:pt x="9746" y="172320"/>
                  </a:lnTo>
                  <a:lnTo>
                    <a:pt x="36325" y="211743"/>
                  </a:lnTo>
                  <a:lnTo>
                    <a:pt x="75748" y="238323"/>
                  </a:lnTo>
                  <a:lnTo>
                    <a:pt x="124028" y="248069"/>
                  </a:lnTo>
                  <a:lnTo>
                    <a:pt x="172314" y="238323"/>
                  </a:lnTo>
                  <a:lnTo>
                    <a:pt x="211742" y="211743"/>
                  </a:lnTo>
                  <a:lnTo>
                    <a:pt x="238322" y="172320"/>
                  </a:lnTo>
                  <a:lnTo>
                    <a:pt x="248069" y="124040"/>
                  </a:lnTo>
                  <a:close/>
                </a:path>
              </a:pathLst>
            </a:custGeom>
            <a:ln w="10122">
              <a:solidFill>
                <a:srgbClr val="4C4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635950" y="929156"/>
            <a:ext cx="863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Georgia"/>
                <a:cs typeface="Georgia"/>
              </a:rPr>
              <a:t>I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183170" y="1431648"/>
            <a:ext cx="283210" cy="283210"/>
            <a:chOff x="1183170" y="1431648"/>
            <a:chExt cx="283210" cy="283210"/>
          </a:xfrm>
        </p:grpSpPr>
        <p:sp>
          <p:nvSpPr>
            <p:cNvPr id="11" name="object 11"/>
            <p:cNvSpPr/>
            <p:nvPr/>
          </p:nvSpPr>
          <p:spPr>
            <a:xfrm>
              <a:off x="1188250" y="1436728"/>
              <a:ext cx="273050" cy="273050"/>
            </a:xfrm>
            <a:custGeom>
              <a:avLst/>
              <a:gdLst/>
              <a:ahLst/>
              <a:cxnLst/>
              <a:rect l="l" t="t" r="r" b="b"/>
              <a:pathLst>
                <a:path w="273050" h="273050">
                  <a:moveTo>
                    <a:pt x="136321" y="0"/>
                  </a:moveTo>
                  <a:lnTo>
                    <a:pt x="93229" y="6949"/>
                  </a:lnTo>
                  <a:lnTo>
                    <a:pt x="55807" y="26301"/>
                  </a:lnTo>
                  <a:lnTo>
                    <a:pt x="26299" y="55810"/>
                  </a:lnTo>
                  <a:lnTo>
                    <a:pt x="6948" y="93231"/>
                  </a:lnTo>
                  <a:lnTo>
                    <a:pt x="0" y="136319"/>
                  </a:lnTo>
                  <a:lnTo>
                    <a:pt x="6948" y="179407"/>
                  </a:lnTo>
                  <a:lnTo>
                    <a:pt x="26299" y="216828"/>
                  </a:lnTo>
                  <a:lnTo>
                    <a:pt x="55807" y="246337"/>
                  </a:lnTo>
                  <a:lnTo>
                    <a:pt x="93229" y="265688"/>
                  </a:lnTo>
                  <a:lnTo>
                    <a:pt x="136321" y="272638"/>
                  </a:lnTo>
                  <a:lnTo>
                    <a:pt x="179407" y="265688"/>
                  </a:lnTo>
                  <a:lnTo>
                    <a:pt x="216825" y="246337"/>
                  </a:lnTo>
                  <a:lnTo>
                    <a:pt x="246332" y="216828"/>
                  </a:lnTo>
                  <a:lnTo>
                    <a:pt x="265682" y="179407"/>
                  </a:lnTo>
                  <a:lnTo>
                    <a:pt x="272630" y="136319"/>
                  </a:lnTo>
                  <a:lnTo>
                    <a:pt x="265682" y="93231"/>
                  </a:lnTo>
                  <a:lnTo>
                    <a:pt x="246332" y="55810"/>
                  </a:lnTo>
                  <a:lnTo>
                    <a:pt x="216825" y="26301"/>
                  </a:lnTo>
                  <a:lnTo>
                    <a:pt x="179407" y="6949"/>
                  </a:lnTo>
                  <a:lnTo>
                    <a:pt x="136321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88250" y="1436728"/>
              <a:ext cx="273050" cy="273050"/>
            </a:xfrm>
            <a:custGeom>
              <a:avLst/>
              <a:gdLst/>
              <a:ahLst/>
              <a:cxnLst/>
              <a:rect l="l" t="t" r="r" b="b"/>
              <a:pathLst>
                <a:path w="273050" h="273050">
                  <a:moveTo>
                    <a:pt x="272630" y="136319"/>
                  </a:moveTo>
                  <a:lnTo>
                    <a:pt x="265682" y="93231"/>
                  </a:lnTo>
                  <a:lnTo>
                    <a:pt x="246332" y="55810"/>
                  </a:lnTo>
                  <a:lnTo>
                    <a:pt x="216825" y="26301"/>
                  </a:lnTo>
                  <a:lnTo>
                    <a:pt x="179407" y="6949"/>
                  </a:lnTo>
                  <a:lnTo>
                    <a:pt x="136321" y="0"/>
                  </a:lnTo>
                  <a:lnTo>
                    <a:pt x="93229" y="6949"/>
                  </a:lnTo>
                  <a:lnTo>
                    <a:pt x="55807" y="26301"/>
                  </a:lnTo>
                  <a:lnTo>
                    <a:pt x="26299" y="55810"/>
                  </a:lnTo>
                  <a:lnTo>
                    <a:pt x="6948" y="93231"/>
                  </a:lnTo>
                  <a:lnTo>
                    <a:pt x="0" y="136319"/>
                  </a:lnTo>
                  <a:lnTo>
                    <a:pt x="6948" y="179407"/>
                  </a:lnTo>
                  <a:lnTo>
                    <a:pt x="26299" y="216828"/>
                  </a:lnTo>
                  <a:lnTo>
                    <a:pt x="55807" y="246337"/>
                  </a:lnTo>
                  <a:lnTo>
                    <a:pt x="93229" y="265688"/>
                  </a:lnTo>
                  <a:lnTo>
                    <a:pt x="136321" y="272638"/>
                  </a:lnTo>
                  <a:lnTo>
                    <a:pt x="179407" y="265688"/>
                  </a:lnTo>
                  <a:lnTo>
                    <a:pt x="216825" y="246337"/>
                  </a:lnTo>
                  <a:lnTo>
                    <a:pt x="246332" y="216828"/>
                  </a:lnTo>
                  <a:lnTo>
                    <a:pt x="265682" y="179407"/>
                  </a:lnTo>
                  <a:lnTo>
                    <a:pt x="272630" y="136319"/>
                  </a:lnTo>
                  <a:close/>
                </a:path>
              </a:pathLst>
            </a:custGeom>
            <a:ln w="10122">
              <a:solidFill>
                <a:srgbClr val="4C4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257363" y="1469147"/>
            <a:ext cx="1346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5" dirty="0">
                <a:latin typeface="Georgia"/>
                <a:cs typeface="Georgia"/>
              </a:rPr>
              <a:t>G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907959" y="1436432"/>
            <a:ext cx="273685" cy="273685"/>
            <a:chOff x="1907959" y="1436432"/>
            <a:chExt cx="273685" cy="273685"/>
          </a:xfrm>
        </p:grpSpPr>
        <p:sp>
          <p:nvSpPr>
            <p:cNvPr id="15" name="object 15"/>
            <p:cNvSpPr/>
            <p:nvPr/>
          </p:nvSpPr>
          <p:spPr>
            <a:xfrm>
              <a:off x="1913039" y="1441512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131533" y="0"/>
                  </a:moveTo>
                  <a:lnTo>
                    <a:pt x="80335" y="10336"/>
                  </a:lnTo>
                  <a:lnTo>
                    <a:pt x="38525" y="38525"/>
                  </a:lnTo>
                  <a:lnTo>
                    <a:pt x="10336" y="80335"/>
                  </a:lnTo>
                  <a:lnTo>
                    <a:pt x="0" y="131535"/>
                  </a:lnTo>
                  <a:lnTo>
                    <a:pt x="10336" y="182734"/>
                  </a:lnTo>
                  <a:lnTo>
                    <a:pt x="38525" y="224544"/>
                  </a:lnTo>
                  <a:lnTo>
                    <a:pt x="80335" y="252732"/>
                  </a:lnTo>
                  <a:lnTo>
                    <a:pt x="131533" y="263069"/>
                  </a:lnTo>
                  <a:lnTo>
                    <a:pt x="182732" y="252732"/>
                  </a:lnTo>
                  <a:lnTo>
                    <a:pt x="224542" y="224544"/>
                  </a:lnTo>
                  <a:lnTo>
                    <a:pt x="252731" y="182734"/>
                  </a:lnTo>
                  <a:lnTo>
                    <a:pt x="263067" y="131535"/>
                  </a:lnTo>
                  <a:lnTo>
                    <a:pt x="252731" y="80335"/>
                  </a:lnTo>
                  <a:lnTo>
                    <a:pt x="224542" y="38525"/>
                  </a:lnTo>
                  <a:lnTo>
                    <a:pt x="182732" y="10336"/>
                  </a:lnTo>
                  <a:lnTo>
                    <a:pt x="131533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13039" y="1441512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263067" y="131535"/>
                  </a:moveTo>
                  <a:lnTo>
                    <a:pt x="252731" y="80335"/>
                  </a:lnTo>
                  <a:lnTo>
                    <a:pt x="224542" y="38525"/>
                  </a:lnTo>
                  <a:lnTo>
                    <a:pt x="182732" y="10336"/>
                  </a:lnTo>
                  <a:lnTo>
                    <a:pt x="131533" y="0"/>
                  </a:lnTo>
                  <a:lnTo>
                    <a:pt x="80335" y="10336"/>
                  </a:lnTo>
                  <a:lnTo>
                    <a:pt x="38525" y="38525"/>
                  </a:lnTo>
                  <a:lnTo>
                    <a:pt x="10336" y="80335"/>
                  </a:lnTo>
                  <a:lnTo>
                    <a:pt x="0" y="131535"/>
                  </a:lnTo>
                  <a:lnTo>
                    <a:pt x="10336" y="182734"/>
                  </a:lnTo>
                  <a:lnTo>
                    <a:pt x="38525" y="224544"/>
                  </a:lnTo>
                  <a:lnTo>
                    <a:pt x="80335" y="252732"/>
                  </a:lnTo>
                  <a:lnTo>
                    <a:pt x="131533" y="263069"/>
                  </a:lnTo>
                  <a:lnTo>
                    <a:pt x="182732" y="252732"/>
                  </a:lnTo>
                  <a:lnTo>
                    <a:pt x="224542" y="224544"/>
                  </a:lnTo>
                  <a:lnTo>
                    <a:pt x="252731" y="182734"/>
                  </a:lnTo>
                  <a:lnTo>
                    <a:pt x="263067" y="131535"/>
                  </a:lnTo>
                  <a:close/>
                </a:path>
              </a:pathLst>
            </a:custGeom>
            <a:ln w="10122">
              <a:solidFill>
                <a:srgbClr val="4C4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985365" y="1469147"/>
            <a:ext cx="11048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5" dirty="0">
                <a:latin typeface="Georgia"/>
                <a:cs typeface="Georgia"/>
              </a:rPr>
              <a:t>S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187958" y="1976440"/>
            <a:ext cx="273685" cy="273685"/>
            <a:chOff x="1187958" y="1976440"/>
            <a:chExt cx="273685" cy="273685"/>
          </a:xfrm>
        </p:grpSpPr>
        <p:sp>
          <p:nvSpPr>
            <p:cNvPr id="19" name="object 19"/>
            <p:cNvSpPr/>
            <p:nvPr/>
          </p:nvSpPr>
          <p:spPr>
            <a:xfrm>
              <a:off x="1193038" y="1981520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131533" y="0"/>
                  </a:moveTo>
                  <a:lnTo>
                    <a:pt x="80335" y="10336"/>
                  </a:lnTo>
                  <a:lnTo>
                    <a:pt x="38525" y="38524"/>
                  </a:lnTo>
                  <a:lnTo>
                    <a:pt x="10336" y="80334"/>
                  </a:lnTo>
                  <a:lnTo>
                    <a:pt x="0" y="131533"/>
                  </a:lnTo>
                  <a:lnTo>
                    <a:pt x="10336" y="182733"/>
                  </a:lnTo>
                  <a:lnTo>
                    <a:pt x="38525" y="224542"/>
                  </a:lnTo>
                  <a:lnTo>
                    <a:pt x="80335" y="252731"/>
                  </a:lnTo>
                  <a:lnTo>
                    <a:pt x="131533" y="263067"/>
                  </a:lnTo>
                  <a:lnTo>
                    <a:pt x="182732" y="252731"/>
                  </a:lnTo>
                  <a:lnTo>
                    <a:pt x="224542" y="224542"/>
                  </a:lnTo>
                  <a:lnTo>
                    <a:pt x="252731" y="182733"/>
                  </a:lnTo>
                  <a:lnTo>
                    <a:pt x="263067" y="131533"/>
                  </a:lnTo>
                  <a:lnTo>
                    <a:pt x="252731" y="80334"/>
                  </a:lnTo>
                  <a:lnTo>
                    <a:pt x="224542" y="38524"/>
                  </a:lnTo>
                  <a:lnTo>
                    <a:pt x="182732" y="10336"/>
                  </a:lnTo>
                  <a:lnTo>
                    <a:pt x="131533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93038" y="1981520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263067" y="131533"/>
                  </a:moveTo>
                  <a:lnTo>
                    <a:pt x="252731" y="80334"/>
                  </a:lnTo>
                  <a:lnTo>
                    <a:pt x="224542" y="38524"/>
                  </a:lnTo>
                  <a:lnTo>
                    <a:pt x="182732" y="10336"/>
                  </a:lnTo>
                  <a:lnTo>
                    <a:pt x="131533" y="0"/>
                  </a:lnTo>
                  <a:lnTo>
                    <a:pt x="80335" y="10336"/>
                  </a:lnTo>
                  <a:lnTo>
                    <a:pt x="38525" y="38524"/>
                  </a:lnTo>
                  <a:lnTo>
                    <a:pt x="10336" y="80334"/>
                  </a:lnTo>
                  <a:lnTo>
                    <a:pt x="0" y="131533"/>
                  </a:lnTo>
                  <a:lnTo>
                    <a:pt x="10336" y="182733"/>
                  </a:lnTo>
                  <a:lnTo>
                    <a:pt x="38525" y="224542"/>
                  </a:lnTo>
                  <a:lnTo>
                    <a:pt x="80335" y="252731"/>
                  </a:lnTo>
                  <a:lnTo>
                    <a:pt x="131533" y="263067"/>
                  </a:lnTo>
                  <a:lnTo>
                    <a:pt x="182732" y="252731"/>
                  </a:lnTo>
                  <a:lnTo>
                    <a:pt x="224542" y="224542"/>
                  </a:lnTo>
                  <a:lnTo>
                    <a:pt x="252731" y="182733"/>
                  </a:lnTo>
                  <a:lnTo>
                    <a:pt x="263067" y="131533"/>
                  </a:lnTo>
                  <a:close/>
                </a:path>
              </a:pathLst>
            </a:custGeom>
            <a:ln w="10122">
              <a:solidFill>
                <a:srgbClr val="4C4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264691" y="2009151"/>
            <a:ext cx="12001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20" dirty="0">
                <a:latin typeface="Georgia"/>
                <a:cs typeface="Georgia"/>
              </a:rPr>
              <a:t>L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036616" y="1131790"/>
            <a:ext cx="957580" cy="845185"/>
            <a:chOff x="1036616" y="1131790"/>
            <a:chExt cx="957580" cy="845185"/>
          </a:xfrm>
        </p:grpSpPr>
        <p:sp>
          <p:nvSpPr>
            <p:cNvPr id="23" name="object 23"/>
            <p:cNvSpPr/>
            <p:nvPr/>
          </p:nvSpPr>
          <p:spPr>
            <a:xfrm>
              <a:off x="1045616" y="1154607"/>
              <a:ext cx="190500" cy="285750"/>
            </a:xfrm>
            <a:custGeom>
              <a:avLst/>
              <a:gdLst/>
              <a:ahLst/>
              <a:cxnLst/>
              <a:rect l="l" t="t" r="r" b="b"/>
              <a:pathLst>
                <a:path w="190500" h="285750">
                  <a:moveTo>
                    <a:pt x="0" y="0"/>
                  </a:moveTo>
                  <a:lnTo>
                    <a:pt x="190271" y="285422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3730" y="1373689"/>
              <a:ext cx="107757" cy="82879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413243" y="1140790"/>
              <a:ext cx="200025" cy="299720"/>
            </a:xfrm>
            <a:custGeom>
              <a:avLst/>
              <a:gdLst/>
              <a:ahLst/>
              <a:cxnLst/>
              <a:rect l="l" t="t" r="r" b="b"/>
              <a:pathLst>
                <a:path w="200025" h="299719">
                  <a:moveTo>
                    <a:pt x="199491" y="0"/>
                  </a:moveTo>
                  <a:lnTo>
                    <a:pt x="0" y="299239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7641" y="1373691"/>
              <a:ext cx="107757" cy="82877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756397" y="1140790"/>
              <a:ext cx="202565" cy="303530"/>
            </a:xfrm>
            <a:custGeom>
              <a:avLst/>
              <a:gdLst/>
              <a:ahLst/>
              <a:cxnLst/>
              <a:rect l="l" t="t" r="r" b="b"/>
              <a:pathLst>
                <a:path w="202564" h="303530">
                  <a:moveTo>
                    <a:pt x="0" y="0"/>
                  </a:moveTo>
                  <a:lnTo>
                    <a:pt x="202158" y="303232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86398" y="1377682"/>
              <a:ext cx="107757" cy="82879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324571" y="1714427"/>
              <a:ext cx="0" cy="244475"/>
            </a:xfrm>
            <a:custGeom>
              <a:avLst/>
              <a:gdLst/>
              <a:ahLst/>
              <a:cxnLst/>
              <a:rect l="l" t="t" r="r" b="b"/>
              <a:pathLst>
                <a:path h="244475">
                  <a:moveTo>
                    <a:pt x="0" y="0"/>
                  </a:moveTo>
                  <a:lnTo>
                    <a:pt x="0" y="24403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70832" y="1925614"/>
              <a:ext cx="107950" cy="41910"/>
            </a:xfrm>
            <a:custGeom>
              <a:avLst/>
              <a:gdLst/>
              <a:ahLst/>
              <a:cxnLst/>
              <a:rect l="l" t="t" r="r" b="b"/>
              <a:pathLst>
                <a:path w="107950" h="41910">
                  <a:moveTo>
                    <a:pt x="107479" y="0"/>
                  </a:moveTo>
                  <a:lnTo>
                    <a:pt x="86361" y="7349"/>
                  </a:lnTo>
                  <a:lnTo>
                    <a:pt x="70869" y="17352"/>
                  </a:lnTo>
                  <a:lnTo>
                    <a:pt x="60247" y="29140"/>
                  </a:lnTo>
                  <a:lnTo>
                    <a:pt x="53739" y="41844"/>
                  </a:lnTo>
                  <a:lnTo>
                    <a:pt x="47232" y="29140"/>
                  </a:lnTo>
                  <a:lnTo>
                    <a:pt x="36610" y="17352"/>
                  </a:lnTo>
                  <a:lnTo>
                    <a:pt x="21118" y="7349"/>
                  </a:lnTo>
                  <a:lnTo>
                    <a:pt x="0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1" name="object 3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44583" y="369201"/>
            <a:ext cx="63233" cy="63233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3238995" y="283716"/>
            <a:ext cx="2098675" cy="363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LM Roman 10"/>
                <a:cs typeface="LM Roman 10"/>
              </a:rPr>
              <a:t>Let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P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be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joint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distribution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spc="-20" dirty="0">
                <a:latin typeface="LM Roman 10"/>
                <a:cs typeface="LM Roman 10"/>
              </a:rPr>
              <a:t>over</a:t>
            </a:r>
            <a:endParaRPr sz="1100">
              <a:latin typeface="LM Roman 10"/>
              <a:cs typeface="LM Roman 10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1100" i="1" spc="110" dirty="0">
                <a:latin typeface="Georgia"/>
                <a:cs typeface="Georgia"/>
              </a:rPr>
              <a:t>X</a:t>
            </a:r>
            <a:r>
              <a:rPr sz="1100" i="1" spc="120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=</a:t>
            </a:r>
            <a:r>
              <a:rPr sz="1100" spc="-65" dirty="0">
                <a:latin typeface="LM Roman 10"/>
                <a:cs typeface="LM Roman 10"/>
              </a:rPr>
              <a:t> </a:t>
            </a:r>
            <a:r>
              <a:rPr sz="1100" i="1" spc="50" dirty="0">
                <a:latin typeface="Georgia"/>
                <a:cs typeface="Georgia"/>
              </a:rPr>
              <a:t>X</a:t>
            </a:r>
            <a:r>
              <a:rPr sz="1200" spc="75" baseline="-10416" dirty="0">
                <a:latin typeface="LM Roman 8"/>
                <a:cs typeface="LM Roman 8"/>
              </a:rPr>
              <a:t>1</a:t>
            </a:r>
            <a:r>
              <a:rPr sz="1100" i="1" spc="50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i="1" spc="50" dirty="0">
                <a:latin typeface="Georgia"/>
                <a:cs typeface="Georgia"/>
              </a:rPr>
              <a:t>X</a:t>
            </a:r>
            <a:r>
              <a:rPr sz="1200" spc="75" baseline="-10416" dirty="0">
                <a:latin typeface="LM Roman 8"/>
                <a:cs typeface="LM Roman 8"/>
              </a:rPr>
              <a:t>2</a:t>
            </a:r>
            <a:r>
              <a:rPr sz="1100" i="1" spc="50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i="1" dirty="0">
                <a:latin typeface="Georgia"/>
                <a:cs typeface="Georgia"/>
              </a:rPr>
              <a:t>...,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i="1" spc="45" dirty="0">
                <a:latin typeface="Georgia"/>
                <a:cs typeface="Georgia"/>
              </a:rPr>
              <a:t>X</a:t>
            </a:r>
            <a:r>
              <a:rPr sz="1200" i="1" spc="67" baseline="-10416" dirty="0">
                <a:latin typeface="Georgia"/>
                <a:cs typeface="Georgia"/>
              </a:rPr>
              <a:t>n</a:t>
            </a:r>
            <a:endParaRPr sz="1200" baseline="-10416">
              <a:latin typeface="Georgia"/>
              <a:cs typeface="Georgia"/>
            </a:endParaRPr>
          </a:p>
        </p:txBody>
      </p:sp>
      <p:pic>
        <p:nvPicPr>
          <p:cNvPr id="33" name="object 3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144583" y="842759"/>
            <a:ext cx="63233" cy="63233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3264395" y="757274"/>
            <a:ext cx="2233295" cy="9182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30" dirty="0">
                <a:latin typeface="LM Roman 10"/>
                <a:cs typeface="LM Roman 10"/>
              </a:rPr>
              <a:t>We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define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i="1" spc="50" dirty="0">
                <a:latin typeface="Georgia"/>
                <a:cs typeface="Georgia"/>
              </a:rPr>
              <a:t>I</a:t>
            </a:r>
            <a:r>
              <a:rPr sz="1100" spc="50" dirty="0">
                <a:latin typeface="LM Roman 10"/>
                <a:cs typeface="LM Roman 10"/>
              </a:rPr>
              <a:t>(</a:t>
            </a:r>
            <a:r>
              <a:rPr sz="1100" i="1" spc="50" dirty="0">
                <a:latin typeface="Georgia"/>
                <a:cs typeface="Georgia"/>
              </a:rPr>
              <a:t>P</a:t>
            </a:r>
            <a:r>
              <a:rPr sz="1100" i="1" spc="-114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)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as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the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set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spc="-25" dirty="0">
                <a:latin typeface="LM Roman 10"/>
                <a:cs typeface="LM Roman 10"/>
              </a:rPr>
              <a:t>of </a:t>
            </a:r>
            <a:r>
              <a:rPr sz="1100" dirty="0">
                <a:latin typeface="LM Roman 10"/>
                <a:cs typeface="LM Roman 10"/>
              </a:rPr>
              <a:t>independence</a:t>
            </a:r>
            <a:r>
              <a:rPr sz="1100" spc="-4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assumptions</a:t>
            </a:r>
            <a:r>
              <a:rPr sz="1100" spc="-4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that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spc="-20" dirty="0">
                <a:latin typeface="LM Roman 10"/>
                <a:cs typeface="LM Roman 10"/>
              </a:rPr>
              <a:t>hold </a:t>
            </a:r>
            <a:r>
              <a:rPr sz="1100" dirty="0">
                <a:latin typeface="LM Roman 10"/>
                <a:cs typeface="LM Roman 10"/>
              </a:rPr>
              <a:t>in </a:t>
            </a:r>
            <a:r>
              <a:rPr sz="1100" i="1" dirty="0">
                <a:latin typeface="Georgia"/>
                <a:cs typeface="Georgia"/>
              </a:rPr>
              <a:t>P</a:t>
            </a:r>
            <a:r>
              <a:rPr sz="1100" i="1" spc="-110" dirty="0">
                <a:latin typeface="Georgia"/>
                <a:cs typeface="Georgia"/>
              </a:rPr>
              <a:t> </a:t>
            </a:r>
            <a:r>
              <a:rPr sz="1100" spc="-50" dirty="0">
                <a:latin typeface="LM Roman 10"/>
                <a:cs typeface="LM Roman 10"/>
              </a:rPr>
              <a:t>.</a:t>
            </a:r>
            <a:endParaRPr sz="1100">
              <a:latin typeface="LM Roman 10"/>
              <a:cs typeface="LM Roman 10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20" dirty="0">
                <a:latin typeface="LM Roman 10"/>
                <a:cs typeface="LM Roman 10"/>
              </a:rPr>
              <a:t>For</a:t>
            </a:r>
            <a:r>
              <a:rPr sz="1100" spc="-5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Example:</a:t>
            </a:r>
            <a:endParaRPr sz="1100">
              <a:latin typeface="LM Roman 10"/>
              <a:cs typeface="LM Roman 1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i="1" spc="50" dirty="0">
                <a:latin typeface="Georgia"/>
                <a:cs typeface="Georgia"/>
              </a:rPr>
              <a:t>I</a:t>
            </a:r>
            <a:r>
              <a:rPr sz="1100" spc="50" dirty="0">
                <a:latin typeface="LM Roman 10"/>
                <a:cs typeface="LM Roman 10"/>
              </a:rPr>
              <a:t>(</a:t>
            </a:r>
            <a:r>
              <a:rPr sz="1100" i="1" spc="50" dirty="0">
                <a:latin typeface="Georgia"/>
                <a:cs typeface="Georgia"/>
              </a:rPr>
              <a:t>P</a:t>
            </a:r>
            <a:r>
              <a:rPr sz="1100" i="1" spc="-114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)</a:t>
            </a:r>
            <a:r>
              <a:rPr sz="1100" spc="-5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=</a:t>
            </a:r>
            <a:r>
              <a:rPr sz="1100" spc="-55" dirty="0">
                <a:latin typeface="LM Roman 10"/>
                <a:cs typeface="LM Roman 10"/>
              </a:rPr>
              <a:t> </a:t>
            </a:r>
            <a:r>
              <a:rPr sz="1100" i="1" dirty="0">
                <a:latin typeface="DejaVu Sans Condensed"/>
                <a:cs typeface="DejaVu Sans Condensed"/>
              </a:rPr>
              <a:t>{</a:t>
            </a:r>
            <a:r>
              <a:rPr sz="1100" dirty="0">
                <a:latin typeface="LM Roman 10"/>
                <a:cs typeface="LM Roman 10"/>
              </a:rPr>
              <a:t>(</a:t>
            </a:r>
            <a:r>
              <a:rPr sz="1100" i="1" dirty="0">
                <a:latin typeface="Georgia"/>
                <a:cs typeface="Georgia"/>
              </a:rPr>
              <a:t>G</a:t>
            </a:r>
            <a:r>
              <a:rPr sz="1100" i="1" spc="45" dirty="0">
                <a:latin typeface="Georgia"/>
                <a:cs typeface="Georgia"/>
              </a:rPr>
              <a:t> </a:t>
            </a:r>
            <a:r>
              <a:rPr sz="1100" i="1" dirty="0">
                <a:latin typeface="DejaVu Sans Condensed"/>
                <a:cs typeface="DejaVu Sans Condensed"/>
              </a:rPr>
              <a:t>⊥</a:t>
            </a:r>
            <a:r>
              <a:rPr sz="1100" i="1" spc="-5" dirty="0">
                <a:latin typeface="DejaVu Sans Condensed"/>
                <a:cs typeface="DejaVu Sans Condensed"/>
              </a:rPr>
              <a:t> </a:t>
            </a:r>
            <a:r>
              <a:rPr sz="1100" i="1" spc="50" dirty="0">
                <a:latin typeface="Georgia"/>
                <a:cs typeface="Georgia"/>
              </a:rPr>
              <a:t>S</a:t>
            </a:r>
            <a:r>
              <a:rPr sz="1100" i="1" spc="50" dirty="0">
                <a:latin typeface="DejaVu Sans Condensed"/>
                <a:cs typeface="DejaVu Sans Condensed"/>
              </a:rPr>
              <a:t>|</a:t>
            </a:r>
            <a:r>
              <a:rPr sz="1100" i="1" spc="50" dirty="0">
                <a:latin typeface="Georgia"/>
                <a:cs typeface="Georgia"/>
              </a:rPr>
              <a:t>I,</a:t>
            </a:r>
            <a:r>
              <a:rPr sz="1100" i="1" spc="-75" dirty="0">
                <a:latin typeface="Georgia"/>
                <a:cs typeface="Georgia"/>
              </a:rPr>
              <a:t> </a:t>
            </a:r>
            <a:r>
              <a:rPr sz="1100" i="1" dirty="0">
                <a:latin typeface="Georgia"/>
                <a:cs typeface="Georgia"/>
              </a:rPr>
              <a:t>D</a:t>
            </a:r>
            <a:r>
              <a:rPr sz="1100" dirty="0">
                <a:latin typeface="LM Roman 10"/>
                <a:cs typeface="LM Roman 10"/>
              </a:rPr>
              <a:t>)</a:t>
            </a:r>
            <a:r>
              <a:rPr sz="1100" i="1" dirty="0">
                <a:latin typeface="Georgia"/>
                <a:cs typeface="Georgia"/>
              </a:rPr>
              <a:t>,</a:t>
            </a:r>
            <a:r>
              <a:rPr sz="1100" i="1" spc="-80" dirty="0">
                <a:latin typeface="Georgia"/>
                <a:cs typeface="Georgia"/>
              </a:rPr>
              <a:t> </a:t>
            </a:r>
            <a:r>
              <a:rPr sz="1100" i="1" spc="-10" dirty="0">
                <a:latin typeface="Georgia"/>
                <a:cs typeface="Georgia"/>
              </a:rPr>
              <a:t>.....</a:t>
            </a:r>
            <a:r>
              <a:rPr sz="1100" i="1" spc="-10" dirty="0">
                <a:latin typeface="DejaVu Sans Condensed"/>
                <a:cs typeface="DejaVu Sans Condensed"/>
              </a:rPr>
              <a:t>}</a:t>
            </a:r>
            <a:endParaRPr sz="1100">
              <a:latin typeface="DejaVu Sans Condensed"/>
              <a:cs typeface="DejaVu Sans Condensed"/>
            </a:endParaRPr>
          </a:p>
        </p:txBody>
      </p:sp>
      <p:pic>
        <p:nvPicPr>
          <p:cNvPr id="35" name="object 3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144583" y="1396936"/>
            <a:ext cx="63233" cy="63233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144583" y="1870494"/>
            <a:ext cx="63233" cy="63233"/>
          </a:xfrm>
          <a:prstGeom prst="rect">
            <a:avLst/>
          </a:prstGeom>
        </p:spPr>
      </p:pic>
      <p:sp>
        <p:nvSpPr>
          <p:cNvPr id="37" name="object 37"/>
          <p:cNvSpPr txBox="1"/>
          <p:nvPr/>
        </p:nvSpPr>
        <p:spPr>
          <a:xfrm>
            <a:off x="3238995" y="1785009"/>
            <a:ext cx="206692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LM Roman 10"/>
                <a:cs typeface="LM Roman 10"/>
              </a:rPr>
              <a:t>Each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element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of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this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set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is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of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spc="-25" dirty="0">
                <a:latin typeface="LM Roman 10"/>
                <a:cs typeface="LM Roman 10"/>
              </a:rPr>
              <a:t>the </a:t>
            </a:r>
            <a:r>
              <a:rPr sz="1100" dirty="0">
                <a:latin typeface="LM Roman 10"/>
                <a:cs typeface="LM Roman 10"/>
              </a:rPr>
              <a:t>form</a:t>
            </a:r>
            <a:r>
              <a:rPr sz="1100" spc="-5" dirty="0">
                <a:latin typeface="LM Roman 10"/>
                <a:cs typeface="LM Roman 10"/>
              </a:rPr>
              <a:t> </a:t>
            </a:r>
            <a:r>
              <a:rPr sz="1100" i="1" spc="80" dirty="0">
                <a:latin typeface="Georgia"/>
                <a:cs typeface="Georgia"/>
              </a:rPr>
              <a:t>X</a:t>
            </a:r>
            <a:r>
              <a:rPr sz="1200" i="1" spc="120" baseline="-10416" dirty="0">
                <a:latin typeface="Georgia"/>
                <a:cs typeface="Georgia"/>
              </a:rPr>
              <a:t>i</a:t>
            </a:r>
            <a:r>
              <a:rPr sz="1200" i="1" spc="232" baseline="-10416" dirty="0">
                <a:latin typeface="Georgia"/>
                <a:cs typeface="Georgia"/>
              </a:rPr>
              <a:t> </a:t>
            </a:r>
            <a:r>
              <a:rPr sz="1100" i="1" dirty="0">
                <a:latin typeface="DejaVu Sans Condensed"/>
                <a:cs typeface="DejaVu Sans Condensed"/>
              </a:rPr>
              <a:t>⊥</a:t>
            </a:r>
            <a:r>
              <a:rPr sz="1100" i="1" spc="-15" dirty="0">
                <a:latin typeface="DejaVu Sans Condensed"/>
                <a:cs typeface="DejaVu Sans Condensed"/>
              </a:rPr>
              <a:t> </a:t>
            </a:r>
            <a:r>
              <a:rPr sz="1100" i="1" spc="70" dirty="0">
                <a:latin typeface="Georgia"/>
                <a:cs typeface="Georgia"/>
              </a:rPr>
              <a:t>X</a:t>
            </a:r>
            <a:r>
              <a:rPr sz="1200" i="1" spc="104" baseline="-10416" dirty="0">
                <a:latin typeface="Georgia"/>
                <a:cs typeface="Georgia"/>
              </a:rPr>
              <a:t>j</a:t>
            </a:r>
            <a:r>
              <a:rPr sz="1100" i="1" spc="70" dirty="0">
                <a:latin typeface="DejaVu Sans Condensed"/>
                <a:cs typeface="DejaVu Sans Condensed"/>
              </a:rPr>
              <a:t>|</a:t>
            </a:r>
            <a:r>
              <a:rPr sz="1100" i="1" spc="70" dirty="0">
                <a:latin typeface="Georgia"/>
                <a:cs typeface="Georgia"/>
              </a:rPr>
              <a:t>Z,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i="1" spc="75" dirty="0">
                <a:latin typeface="Georgia"/>
                <a:cs typeface="Georgia"/>
              </a:rPr>
              <a:t>Z</a:t>
            </a:r>
            <a:r>
              <a:rPr sz="1100" i="1" spc="120" dirty="0">
                <a:latin typeface="Georgia"/>
                <a:cs typeface="Georgia"/>
              </a:rPr>
              <a:t> </a:t>
            </a:r>
            <a:r>
              <a:rPr sz="1100" i="1" dirty="0">
                <a:latin typeface="DejaVu Sans Condensed"/>
                <a:cs typeface="DejaVu Sans Condensed"/>
              </a:rPr>
              <a:t>⊆</a:t>
            </a:r>
            <a:r>
              <a:rPr sz="1100" i="1" spc="-15" dirty="0">
                <a:latin typeface="DejaVu Sans Condensed"/>
                <a:cs typeface="DejaVu Sans Condensed"/>
              </a:rPr>
              <a:t> </a:t>
            </a:r>
            <a:r>
              <a:rPr sz="1100" i="1" spc="70" dirty="0">
                <a:latin typeface="Georgia"/>
                <a:cs typeface="Georgia"/>
              </a:rPr>
              <a:t>X</a:t>
            </a:r>
            <a:r>
              <a:rPr sz="1100" i="1" spc="70" dirty="0">
                <a:latin typeface="DejaVu Sans Condensed"/>
                <a:cs typeface="DejaVu Sans Condensed"/>
              </a:rPr>
              <a:t>|</a:t>
            </a:r>
            <a:r>
              <a:rPr sz="1100" i="1" spc="70" dirty="0">
                <a:latin typeface="Georgia"/>
                <a:cs typeface="Georgia"/>
              </a:rPr>
              <a:t>X</a:t>
            </a:r>
            <a:r>
              <a:rPr sz="1200" i="1" spc="104" baseline="-10416" dirty="0">
                <a:latin typeface="Georgia"/>
                <a:cs typeface="Georgia"/>
              </a:rPr>
              <a:t>i</a:t>
            </a:r>
            <a:r>
              <a:rPr sz="1100" i="1" spc="70" dirty="0">
                <a:latin typeface="Georgia"/>
                <a:cs typeface="Georgia"/>
              </a:rPr>
              <a:t>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i="1" spc="80" dirty="0">
                <a:latin typeface="Georgia"/>
                <a:cs typeface="Georgia"/>
              </a:rPr>
              <a:t>X</a:t>
            </a:r>
            <a:r>
              <a:rPr sz="1200" i="1" spc="120" baseline="-10416" dirty="0">
                <a:latin typeface="Georgia"/>
                <a:cs typeface="Georgia"/>
              </a:rPr>
              <a:t>j</a:t>
            </a:r>
            <a:endParaRPr sz="1200" baseline="-10416">
              <a:latin typeface="Georgia"/>
              <a:cs typeface="Georgia"/>
            </a:endParaRPr>
          </a:p>
        </p:txBody>
      </p:sp>
      <p:pic>
        <p:nvPicPr>
          <p:cNvPr id="38" name="object 3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144583" y="2344038"/>
            <a:ext cx="63233" cy="63233"/>
          </a:xfrm>
          <a:prstGeom prst="rect">
            <a:avLst/>
          </a:prstGeom>
        </p:spPr>
      </p:pic>
      <p:sp>
        <p:nvSpPr>
          <p:cNvPr id="39" name="object 39"/>
          <p:cNvSpPr txBox="1"/>
          <p:nvPr/>
        </p:nvSpPr>
        <p:spPr>
          <a:xfrm>
            <a:off x="3264395" y="2258566"/>
            <a:ext cx="2250440" cy="535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LM Roman 10"/>
                <a:cs typeface="LM Roman 10"/>
              </a:rPr>
              <a:t>Let</a:t>
            </a:r>
            <a:r>
              <a:rPr sz="1100" spc="15" dirty="0">
                <a:latin typeface="LM Roman 10"/>
                <a:cs typeface="LM Roman 10"/>
              </a:rPr>
              <a:t> </a:t>
            </a:r>
            <a:r>
              <a:rPr sz="1100" i="1" dirty="0">
                <a:latin typeface="Georgia"/>
                <a:cs typeface="Georgia"/>
              </a:rPr>
              <a:t>I</a:t>
            </a:r>
            <a:r>
              <a:rPr sz="1100" dirty="0">
                <a:latin typeface="LM Roman 10"/>
                <a:cs typeface="LM Roman 10"/>
              </a:rPr>
              <a:t>(</a:t>
            </a:r>
            <a:r>
              <a:rPr sz="1100" i="1" dirty="0">
                <a:latin typeface="Georgia"/>
                <a:cs typeface="Georgia"/>
              </a:rPr>
              <a:t>G</a:t>
            </a:r>
            <a:r>
              <a:rPr sz="1100" dirty="0">
                <a:latin typeface="LM Roman 10"/>
                <a:cs typeface="LM Roman 10"/>
              </a:rPr>
              <a:t>)</a:t>
            </a:r>
            <a:r>
              <a:rPr sz="1100" spc="1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be</a:t>
            </a:r>
            <a:r>
              <a:rPr sz="1100" spc="2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the</a:t>
            </a:r>
            <a:r>
              <a:rPr sz="1100" spc="1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set</a:t>
            </a:r>
            <a:r>
              <a:rPr sz="1100" spc="2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of</a:t>
            </a:r>
            <a:r>
              <a:rPr sz="1100" spc="1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independence </a:t>
            </a:r>
            <a:r>
              <a:rPr sz="1100" dirty="0">
                <a:latin typeface="LM Roman 10"/>
                <a:cs typeface="LM Roman 10"/>
              </a:rPr>
              <a:t>assumptions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associated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with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graph </a:t>
            </a:r>
            <a:r>
              <a:rPr sz="1100" spc="-25" dirty="0">
                <a:latin typeface="LM Roman 10"/>
                <a:cs typeface="LM Roman 10"/>
              </a:rPr>
              <a:t>G.</a:t>
            </a:r>
            <a:endParaRPr sz="1100">
              <a:latin typeface="LM Roman 10"/>
              <a:cs typeface="LM Roman 10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0" y="3121507"/>
            <a:ext cx="5760085" cy="118745"/>
            <a:chOff x="0" y="3121507"/>
            <a:chExt cx="5760085" cy="118745"/>
          </a:xfrm>
        </p:grpSpPr>
        <p:sp>
          <p:nvSpPr>
            <p:cNvPr id="41" name="object 41"/>
            <p:cNvSpPr/>
            <p:nvPr/>
          </p:nvSpPr>
          <p:spPr>
            <a:xfrm>
              <a:off x="0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880004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10" dirty="0"/>
              <a:t>61</a:t>
            </a:fld>
            <a:r>
              <a:rPr spc="-10" dirty="0"/>
              <a:t>/86</a:t>
            </a:r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Mitesh</a:t>
            </a:r>
            <a:r>
              <a:rPr spc="-10" dirty="0"/>
              <a:t> </a:t>
            </a:r>
            <a:r>
              <a:rPr dirty="0"/>
              <a:t>M.</a:t>
            </a:r>
            <a:r>
              <a:rPr spc="-10" dirty="0"/>
              <a:t> Khapra</a:t>
            </a:r>
          </a:p>
        </p:txBody>
      </p:sp>
      <p:sp>
        <p:nvSpPr>
          <p:cNvPr id="45" name="object 4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CS7015</a:t>
            </a:r>
            <a:r>
              <a:rPr spc="-10" dirty="0"/>
              <a:t> </a:t>
            </a:r>
            <a:r>
              <a:rPr dirty="0"/>
              <a:t>(Deep</a:t>
            </a:r>
            <a:r>
              <a:rPr spc="-5" dirty="0"/>
              <a:t> </a:t>
            </a:r>
            <a:r>
              <a:rPr dirty="0"/>
              <a:t>Learning)</a:t>
            </a:r>
            <a:r>
              <a:rPr spc="-5" dirty="0"/>
              <a:t> </a:t>
            </a:r>
            <a:r>
              <a:rPr dirty="0"/>
              <a:t>:</a:t>
            </a:r>
            <a:r>
              <a:rPr spc="75" dirty="0"/>
              <a:t> </a:t>
            </a:r>
            <a:r>
              <a:rPr dirty="0"/>
              <a:t>Lecture</a:t>
            </a:r>
            <a:r>
              <a:rPr spc="-5" dirty="0"/>
              <a:t> </a:t>
            </a:r>
            <a:r>
              <a:rPr spc="-2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18883" y="887361"/>
            <a:ext cx="291465" cy="291465"/>
            <a:chOff x="818883" y="887361"/>
            <a:chExt cx="291465" cy="291465"/>
          </a:xfrm>
        </p:grpSpPr>
        <p:sp>
          <p:nvSpPr>
            <p:cNvPr id="3" name="object 3"/>
            <p:cNvSpPr/>
            <p:nvPr/>
          </p:nvSpPr>
          <p:spPr>
            <a:xfrm>
              <a:off x="823963" y="892441"/>
              <a:ext cx="281305" cy="281305"/>
            </a:xfrm>
            <a:custGeom>
              <a:avLst/>
              <a:gdLst/>
              <a:ahLst/>
              <a:cxnLst/>
              <a:rect l="l" t="t" r="r" b="b"/>
              <a:pathLst>
                <a:path w="281305" h="281305">
                  <a:moveTo>
                    <a:pt x="140601" y="0"/>
                  </a:moveTo>
                  <a:lnTo>
                    <a:pt x="96157" y="7167"/>
                  </a:lnTo>
                  <a:lnTo>
                    <a:pt x="57560" y="27125"/>
                  </a:lnTo>
                  <a:lnTo>
                    <a:pt x="27125" y="57560"/>
                  </a:lnTo>
                  <a:lnTo>
                    <a:pt x="7167" y="96157"/>
                  </a:lnTo>
                  <a:lnTo>
                    <a:pt x="0" y="140601"/>
                  </a:lnTo>
                  <a:lnTo>
                    <a:pt x="7167" y="185041"/>
                  </a:lnTo>
                  <a:lnTo>
                    <a:pt x="27125" y="223637"/>
                  </a:lnTo>
                  <a:lnTo>
                    <a:pt x="57560" y="254074"/>
                  </a:lnTo>
                  <a:lnTo>
                    <a:pt x="96157" y="274035"/>
                  </a:lnTo>
                  <a:lnTo>
                    <a:pt x="140601" y="281203"/>
                  </a:lnTo>
                  <a:lnTo>
                    <a:pt x="185041" y="274035"/>
                  </a:lnTo>
                  <a:lnTo>
                    <a:pt x="223637" y="254074"/>
                  </a:lnTo>
                  <a:lnTo>
                    <a:pt x="254074" y="223637"/>
                  </a:lnTo>
                  <a:lnTo>
                    <a:pt x="274035" y="185041"/>
                  </a:lnTo>
                  <a:lnTo>
                    <a:pt x="281203" y="140601"/>
                  </a:lnTo>
                  <a:lnTo>
                    <a:pt x="274035" y="96157"/>
                  </a:lnTo>
                  <a:lnTo>
                    <a:pt x="254074" y="57560"/>
                  </a:lnTo>
                  <a:lnTo>
                    <a:pt x="223637" y="27125"/>
                  </a:lnTo>
                  <a:lnTo>
                    <a:pt x="185041" y="7167"/>
                  </a:lnTo>
                  <a:lnTo>
                    <a:pt x="140601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23963" y="892441"/>
              <a:ext cx="281305" cy="281305"/>
            </a:xfrm>
            <a:custGeom>
              <a:avLst/>
              <a:gdLst/>
              <a:ahLst/>
              <a:cxnLst/>
              <a:rect l="l" t="t" r="r" b="b"/>
              <a:pathLst>
                <a:path w="281305" h="281305">
                  <a:moveTo>
                    <a:pt x="281203" y="140601"/>
                  </a:moveTo>
                  <a:lnTo>
                    <a:pt x="274035" y="96157"/>
                  </a:lnTo>
                  <a:lnTo>
                    <a:pt x="254074" y="57560"/>
                  </a:lnTo>
                  <a:lnTo>
                    <a:pt x="223637" y="27125"/>
                  </a:lnTo>
                  <a:lnTo>
                    <a:pt x="185041" y="7167"/>
                  </a:lnTo>
                  <a:lnTo>
                    <a:pt x="140601" y="0"/>
                  </a:lnTo>
                  <a:lnTo>
                    <a:pt x="96157" y="7167"/>
                  </a:lnTo>
                  <a:lnTo>
                    <a:pt x="57560" y="27125"/>
                  </a:lnTo>
                  <a:lnTo>
                    <a:pt x="27125" y="57560"/>
                  </a:lnTo>
                  <a:lnTo>
                    <a:pt x="7167" y="96157"/>
                  </a:lnTo>
                  <a:lnTo>
                    <a:pt x="0" y="140601"/>
                  </a:lnTo>
                  <a:lnTo>
                    <a:pt x="7167" y="185041"/>
                  </a:lnTo>
                  <a:lnTo>
                    <a:pt x="27125" y="223637"/>
                  </a:lnTo>
                  <a:lnTo>
                    <a:pt x="57560" y="254074"/>
                  </a:lnTo>
                  <a:lnTo>
                    <a:pt x="96157" y="274035"/>
                  </a:lnTo>
                  <a:lnTo>
                    <a:pt x="140601" y="281203"/>
                  </a:lnTo>
                  <a:lnTo>
                    <a:pt x="185041" y="274035"/>
                  </a:lnTo>
                  <a:lnTo>
                    <a:pt x="223637" y="254074"/>
                  </a:lnTo>
                  <a:lnTo>
                    <a:pt x="254074" y="223637"/>
                  </a:lnTo>
                  <a:lnTo>
                    <a:pt x="274035" y="185041"/>
                  </a:lnTo>
                  <a:lnTo>
                    <a:pt x="281203" y="140601"/>
                  </a:lnTo>
                  <a:close/>
                </a:path>
              </a:pathLst>
            </a:custGeom>
            <a:ln w="10122">
              <a:solidFill>
                <a:srgbClr val="4C4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892555" y="929156"/>
            <a:ext cx="1403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20" dirty="0">
                <a:latin typeface="Georgia"/>
                <a:cs typeface="Georgia"/>
              </a:rPr>
              <a:t>D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555457" y="903922"/>
            <a:ext cx="258445" cy="258445"/>
            <a:chOff x="1555457" y="903922"/>
            <a:chExt cx="258445" cy="25844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0537" y="909002"/>
              <a:ext cx="248069" cy="24806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560537" y="909002"/>
              <a:ext cx="248285" cy="248285"/>
            </a:xfrm>
            <a:custGeom>
              <a:avLst/>
              <a:gdLst/>
              <a:ahLst/>
              <a:cxnLst/>
              <a:rect l="l" t="t" r="r" b="b"/>
              <a:pathLst>
                <a:path w="248285" h="248284">
                  <a:moveTo>
                    <a:pt x="248069" y="124040"/>
                  </a:moveTo>
                  <a:lnTo>
                    <a:pt x="238322" y="75759"/>
                  </a:lnTo>
                  <a:lnTo>
                    <a:pt x="211742" y="36331"/>
                  </a:lnTo>
                  <a:lnTo>
                    <a:pt x="172314" y="9748"/>
                  </a:lnTo>
                  <a:lnTo>
                    <a:pt x="124028" y="0"/>
                  </a:lnTo>
                  <a:lnTo>
                    <a:pt x="75748" y="9748"/>
                  </a:lnTo>
                  <a:lnTo>
                    <a:pt x="36325" y="36331"/>
                  </a:lnTo>
                  <a:lnTo>
                    <a:pt x="9746" y="75759"/>
                  </a:lnTo>
                  <a:lnTo>
                    <a:pt x="0" y="124040"/>
                  </a:lnTo>
                  <a:lnTo>
                    <a:pt x="9746" y="172320"/>
                  </a:lnTo>
                  <a:lnTo>
                    <a:pt x="36325" y="211743"/>
                  </a:lnTo>
                  <a:lnTo>
                    <a:pt x="75748" y="238323"/>
                  </a:lnTo>
                  <a:lnTo>
                    <a:pt x="124028" y="248069"/>
                  </a:lnTo>
                  <a:lnTo>
                    <a:pt x="172314" y="238323"/>
                  </a:lnTo>
                  <a:lnTo>
                    <a:pt x="211742" y="211743"/>
                  </a:lnTo>
                  <a:lnTo>
                    <a:pt x="238322" y="172320"/>
                  </a:lnTo>
                  <a:lnTo>
                    <a:pt x="248069" y="124040"/>
                  </a:lnTo>
                  <a:close/>
                </a:path>
              </a:pathLst>
            </a:custGeom>
            <a:ln w="10122">
              <a:solidFill>
                <a:srgbClr val="4C4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635950" y="929156"/>
            <a:ext cx="863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Georgia"/>
                <a:cs typeface="Georgia"/>
              </a:rPr>
              <a:t>I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183170" y="1431648"/>
            <a:ext cx="283210" cy="283210"/>
            <a:chOff x="1183170" y="1431648"/>
            <a:chExt cx="283210" cy="283210"/>
          </a:xfrm>
        </p:grpSpPr>
        <p:sp>
          <p:nvSpPr>
            <p:cNvPr id="11" name="object 11"/>
            <p:cNvSpPr/>
            <p:nvPr/>
          </p:nvSpPr>
          <p:spPr>
            <a:xfrm>
              <a:off x="1188250" y="1436728"/>
              <a:ext cx="273050" cy="273050"/>
            </a:xfrm>
            <a:custGeom>
              <a:avLst/>
              <a:gdLst/>
              <a:ahLst/>
              <a:cxnLst/>
              <a:rect l="l" t="t" r="r" b="b"/>
              <a:pathLst>
                <a:path w="273050" h="273050">
                  <a:moveTo>
                    <a:pt x="136321" y="0"/>
                  </a:moveTo>
                  <a:lnTo>
                    <a:pt x="93229" y="6949"/>
                  </a:lnTo>
                  <a:lnTo>
                    <a:pt x="55807" y="26301"/>
                  </a:lnTo>
                  <a:lnTo>
                    <a:pt x="26299" y="55810"/>
                  </a:lnTo>
                  <a:lnTo>
                    <a:pt x="6948" y="93231"/>
                  </a:lnTo>
                  <a:lnTo>
                    <a:pt x="0" y="136319"/>
                  </a:lnTo>
                  <a:lnTo>
                    <a:pt x="6948" y="179407"/>
                  </a:lnTo>
                  <a:lnTo>
                    <a:pt x="26299" y="216828"/>
                  </a:lnTo>
                  <a:lnTo>
                    <a:pt x="55807" y="246337"/>
                  </a:lnTo>
                  <a:lnTo>
                    <a:pt x="93229" y="265688"/>
                  </a:lnTo>
                  <a:lnTo>
                    <a:pt x="136321" y="272638"/>
                  </a:lnTo>
                  <a:lnTo>
                    <a:pt x="179407" y="265688"/>
                  </a:lnTo>
                  <a:lnTo>
                    <a:pt x="216825" y="246337"/>
                  </a:lnTo>
                  <a:lnTo>
                    <a:pt x="246332" y="216828"/>
                  </a:lnTo>
                  <a:lnTo>
                    <a:pt x="265682" y="179407"/>
                  </a:lnTo>
                  <a:lnTo>
                    <a:pt x="272630" y="136319"/>
                  </a:lnTo>
                  <a:lnTo>
                    <a:pt x="265682" y="93231"/>
                  </a:lnTo>
                  <a:lnTo>
                    <a:pt x="246332" y="55810"/>
                  </a:lnTo>
                  <a:lnTo>
                    <a:pt x="216825" y="26301"/>
                  </a:lnTo>
                  <a:lnTo>
                    <a:pt x="179407" y="6949"/>
                  </a:lnTo>
                  <a:lnTo>
                    <a:pt x="136321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88250" y="1436728"/>
              <a:ext cx="273050" cy="273050"/>
            </a:xfrm>
            <a:custGeom>
              <a:avLst/>
              <a:gdLst/>
              <a:ahLst/>
              <a:cxnLst/>
              <a:rect l="l" t="t" r="r" b="b"/>
              <a:pathLst>
                <a:path w="273050" h="273050">
                  <a:moveTo>
                    <a:pt x="272630" y="136319"/>
                  </a:moveTo>
                  <a:lnTo>
                    <a:pt x="265682" y="93231"/>
                  </a:lnTo>
                  <a:lnTo>
                    <a:pt x="246332" y="55810"/>
                  </a:lnTo>
                  <a:lnTo>
                    <a:pt x="216825" y="26301"/>
                  </a:lnTo>
                  <a:lnTo>
                    <a:pt x="179407" y="6949"/>
                  </a:lnTo>
                  <a:lnTo>
                    <a:pt x="136321" y="0"/>
                  </a:lnTo>
                  <a:lnTo>
                    <a:pt x="93229" y="6949"/>
                  </a:lnTo>
                  <a:lnTo>
                    <a:pt x="55807" y="26301"/>
                  </a:lnTo>
                  <a:lnTo>
                    <a:pt x="26299" y="55810"/>
                  </a:lnTo>
                  <a:lnTo>
                    <a:pt x="6948" y="93231"/>
                  </a:lnTo>
                  <a:lnTo>
                    <a:pt x="0" y="136319"/>
                  </a:lnTo>
                  <a:lnTo>
                    <a:pt x="6948" y="179407"/>
                  </a:lnTo>
                  <a:lnTo>
                    <a:pt x="26299" y="216828"/>
                  </a:lnTo>
                  <a:lnTo>
                    <a:pt x="55807" y="246337"/>
                  </a:lnTo>
                  <a:lnTo>
                    <a:pt x="93229" y="265688"/>
                  </a:lnTo>
                  <a:lnTo>
                    <a:pt x="136321" y="272638"/>
                  </a:lnTo>
                  <a:lnTo>
                    <a:pt x="179407" y="265688"/>
                  </a:lnTo>
                  <a:lnTo>
                    <a:pt x="216825" y="246337"/>
                  </a:lnTo>
                  <a:lnTo>
                    <a:pt x="246332" y="216828"/>
                  </a:lnTo>
                  <a:lnTo>
                    <a:pt x="265682" y="179407"/>
                  </a:lnTo>
                  <a:lnTo>
                    <a:pt x="272630" y="136319"/>
                  </a:lnTo>
                  <a:close/>
                </a:path>
              </a:pathLst>
            </a:custGeom>
            <a:ln w="10122">
              <a:solidFill>
                <a:srgbClr val="4C4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257363" y="1469147"/>
            <a:ext cx="1346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5" dirty="0">
                <a:latin typeface="Georgia"/>
                <a:cs typeface="Georgia"/>
              </a:rPr>
              <a:t>G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907959" y="1436432"/>
            <a:ext cx="273685" cy="273685"/>
            <a:chOff x="1907959" y="1436432"/>
            <a:chExt cx="273685" cy="273685"/>
          </a:xfrm>
        </p:grpSpPr>
        <p:sp>
          <p:nvSpPr>
            <p:cNvPr id="15" name="object 15"/>
            <p:cNvSpPr/>
            <p:nvPr/>
          </p:nvSpPr>
          <p:spPr>
            <a:xfrm>
              <a:off x="1913039" y="1441512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131533" y="0"/>
                  </a:moveTo>
                  <a:lnTo>
                    <a:pt x="80335" y="10336"/>
                  </a:lnTo>
                  <a:lnTo>
                    <a:pt x="38525" y="38525"/>
                  </a:lnTo>
                  <a:lnTo>
                    <a:pt x="10336" y="80335"/>
                  </a:lnTo>
                  <a:lnTo>
                    <a:pt x="0" y="131535"/>
                  </a:lnTo>
                  <a:lnTo>
                    <a:pt x="10336" y="182734"/>
                  </a:lnTo>
                  <a:lnTo>
                    <a:pt x="38525" y="224544"/>
                  </a:lnTo>
                  <a:lnTo>
                    <a:pt x="80335" y="252732"/>
                  </a:lnTo>
                  <a:lnTo>
                    <a:pt x="131533" y="263069"/>
                  </a:lnTo>
                  <a:lnTo>
                    <a:pt x="182732" y="252732"/>
                  </a:lnTo>
                  <a:lnTo>
                    <a:pt x="224542" y="224544"/>
                  </a:lnTo>
                  <a:lnTo>
                    <a:pt x="252731" y="182734"/>
                  </a:lnTo>
                  <a:lnTo>
                    <a:pt x="263067" y="131535"/>
                  </a:lnTo>
                  <a:lnTo>
                    <a:pt x="252731" y="80335"/>
                  </a:lnTo>
                  <a:lnTo>
                    <a:pt x="224542" y="38525"/>
                  </a:lnTo>
                  <a:lnTo>
                    <a:pt x="182732" y="10336"/>
                  </a:lnTo>
                  <a:lnTo>
                    <a:pt x="131533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13039" y="1441512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263067" y="131535"/>
                  </a:moveTo>
                  <a:lnTo>
                    <a:pt x="252731" y="80335"/>
                  </a:lnTo>
                  <a:lnTo>
                    <a:pt x="224542" y="38525"/>
                  </a:lnTo>
                  <a:lnTo>
                    <a:pt x="182732" y="10336"/>
                  </a:lnTo>
                  <a:lnTo>
                    <a:pt x="131533" y="0"/>
                  </a:lnTo>
                  <a:lnTo>
                    <a:pt x="80335" y="10336"/>
                  </a:lnTo>
                  <a:lnTo>
                    <a:pt x="38525" y="38525"/>
                  </a:lnTo>
                  <a:lnTo>
                    <a:pt x="10336" y="80335"/>
                  </a:lnTo>
                  <a:lnTo>
                    <a:pt x="0" y="131535"/>
                  </a:lnTo>
                  <a:lnTo>
                    <a:pt x="10336" y="182734"/>
                  </a:lnTo>
                  <a:lnTo>
                    <a:pt x="38525" y="224544"/>
                  </a:lnTo>
                  <a:lnTo>
                    <a:pt x="80335" y="252732"/>
                  </a:lnTo>
                  <a:lnTo>
                    <a:pt x="131533" y="263069"/>
                  </a:lnTo>
                  <a:lnTo>
                    <a:pt x="182732" y="252732"/>
                  </a:lnTo>
                  <a:lnTo>
                    <a:pt x="224542" y="224544"/>
                  </a:lnTo>
                  <a:lnTo>
                    <a:pt x="252731" y="182734"/>
                  </a:lnTo>
                  <a:lnTo>
                    <a:pt x="263067" y="131535"/>
                  </a:lnTo>
                  <a:close/>
                </a:path>
              </a:pathLst>
            </a:custGeom>
            <a:ln w="10122">
              <a:solidFill>
                <a:srgbClr val="4C4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985365" y="1469147"/>
            <a:ext cx="11048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5" dirty="0">
                <a:latin typeface="Georgia"/>
                <a:cs typeface="Georgia"/>
              </a:rPr>
              <a:t>S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187958" y="1976440"/>
            <a:ext cx="273685" cy="273685"/>
            <a:chOff x="1187958" y="1976440"/>
            <a:chExt cx="273685" cy="273685"/>
          </a:xfrm>
        </p:grpSpPr>
        <p:sp>
          <p:nvSpPr>
            <p:cNvPr id="19" name="object 19"/>
            <p:cNvSpPr/>
            <p:nvPr/>
          </p:nvSpPr>
          <p:spPr>
            <a:xfrm>
              <a:off x="1193038" y="1981520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131533" y="0"/>
                  </a:moveTo>
                  <a:lnTo>
                    <a:pt x="80335" y="10336"/>
                  </a:lnTo>
                  <a:lnTo>
                    <a:pt x="38525" y="38524"/>
                  </a:lnTo>
                  <a:lnTo>
                    <a:pt x="10336" y="80334"/>
                  </a:lnTo>
                  <a:lnTo>
                    <a:pt x="0" y="131533"/>
                  </a:lnTo>
                  <a:lnTo>
                    <a:pt x="10336" y="182733"/>
                  </a:lnTo>
                  <a:lnTo>
                    <a:pt x="38525" y="224542"/>
                  </a:lnTo>
                  <a:lnTo>
                    <a:pt x="80335" y="252731"/>
                  </a:lnTo>
                  <a:lnTo>
                    <a:pt x="131533" y="263067"/>
                  </a:lnTo>
                  <a:lnTo>
                    <a:pt x="182732" y="252731"/>
                  </a:lnTo>
                  <a:lnTo>
                    <a:pt x="224542" y="224542"/>
                  </a:lnTo>
                  <a:lnTo>
                    <a:pt x="252731" y="182733"/>
                  </a:lnTo>
                  <a:lnTo>
                    <a:pt x="263067" y="131533"/>
                  </a:lnTo>
                  <a:lnTo>
                    <a:pt x="252731" y="80334"/>
                  </a:lnTo>
                  <a:lnTo>
                    <a:pt x="224542" y="38524"/>
                  </a:lnTo>
                  <a:lnTo>
                    <a:pt x="182732" y="10336"/>
                  </a:lnTo>
                  <a:lnTo>
                    <a:pt x="131533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93038" y="1981520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263067" y="131533"/>
                  </a:moveTo>
                  <a:lnTo>
                    <a:pt x="252731" y="80334"/>
                  </a:lnTo>
                  <a:lnTo>
                    <a:pt x="224542" y="38524"/>
                  </a:lnTo>
                  <a:lnTo>
                    <a:pt x="182732" y="10336"/>
                  </a:lnTo>
                  <a:lnTo>
                    <a:pt x="131533" y="0"/>
                  </a:lnTo>
                  <a:lnTo>
                    <a:pt x="80335" y="10336"/>
                  </a:lnTo>
                  <a:lnTo>
                    <a:pt x="38525" y="38524"/>
                  </a:lnTo>
                  <a:lnTo>
                    <a:pt x="10336" y="80334"/>
                  </a:lnTo>
                  <a:lnTo>
                    <a:pt x="0" y="131533"/>
                  </a:lnTo>
                  <a:lnTo>
                    <a:pt x="10336" y="182733"/>
                  </a:lnTo>
                  <a:lnTo>
                    <a:pt x="38525" y="224542"/>
                  </a:lnTo>
                  <a:lnTo>
                    <a:pt x="80335" y="252731"/>
                  </a:lnTo>
                  <a:lnTo>
                    <a:pt x="131533" y="263067"/>
                  </a:lnTo>
                  <a:lnTo>
                    <a:pt x="182732" y="252731"/>
                  </a:lnTo>
                  <a:lnTo>
                    <a:pt x="224542" y="224542"/>
                  </a:lnTo>
                  <a:lnTo>
                    <a:pt x="252731" y="182733"/>
                  </a:lnTo>
                  <a:lnTo>
                    <a:pt x="263067" y="131533"/>
                  </a:lnTo>
                  <a:close/>
                </a:path>
              </a:pathLst>
            </a:custGeom>
            <a:ln w="10122">
              <a:solidFill>
                <a:srgbClr val="4C4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264691" y="2009151"/>
            <a:ext cx="12001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20" dirty="0">
                <a:latin typeface="Georgia"/>
                <a:cs typeface="Georgia"/>
              </a:rPr>
              <a:t>L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036616" y="1131790"/>
            <a:ext cx="957580" cy="845185"/>
            <a:chOff x="1036616" y="1131790"/>
            <a:chExt cx="957580" cy="845185"/>
          </a:xfrm>
        </p:grpSpPr>
        <p:sp>
          <p:nvSpPr>
            <p:cNvPr id="23" name="object 23"/>
            <p:cNvSpPr/>
            <p:nvPr/>
          </p:nvSpPr>
          <p:spPr>
            <a:xfrm>
              <a:off x="1045616" y="1154607"/>
              <a:ext cx="190500" cy="285750"/>
            </a:xfrm>
            <a:custGeom>
              <a:avLst/>
              <a:gdLst/>
              <a:ahLst/>
              <a:cxnLst/>
              <a:rect l="l" t="t" r="r" b="b"/>
              <a:pathLst>
                <a:path w="190500" h="285750">
                  <a:moveTo>
                    <a:pt x="0" y="0"/>
                  </a:moveTo>
                  <a:lnTo>
                    <a:pt x="190271" y="285422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3730" y="1373689"/>
              <a:ext cx="107757" cy="82879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413243" y="1140790"/>
              <a:ext cx="200025" cy="299720"/>
            </a:xfrm>
            <a:custGeom>
              <a:avLst/>
              <a:gdLst/>
              <a:ahLst/>
              <a:cxnLst/>
              <a:rect l="l" t="t" r="r" b="b"/>
              <a:pathLst>
                <a:path w="200025" h="299719">
                  <a:moveTo>
                    <a:pt x="199491" y="0"/>
                  </a:moveTo>
                  <a:lnTo>
                    <a:pt x="0" y="299239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7641" y="1373691"/>
              <a:ext cx="107757" cy="82877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756397" y="1140790"/>
              <a:ext cx="202565" cy="303530"/>
            </a:xfrm>
            <a:custGeom>
              <a:avLst/>
              <a:gdLst/>
              <a:ahLst/>
              <a:cxnLst/>
              <a:rect l="l" t="t" r="r" b="b"/>
              <a:pathLst>
                <a:path w="202564" h="303530">
                  <a:moveTo>
                    <a:pt x="0" y="0"/>
                  </a:moveTo>
                  <a:lnTo>
                    <a:pt x="202158" y="303232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86398" y="1377682"/>
              <a:ext cx="107757" cy="82879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324571" y="1714427"/>
              <a:ext cx="0" cy="244475"/>
            </a:xfrm>
            <a:custGeom>
              <a:avLst/>
              <a:gdLst/>
              <a:ahLst/>
              <a:cxnLst/>
              <a:rect l="l" t="t" r="r" b="b"/>
              <a:pathLst>
                <a:path h="244475">
                  <a:moveTo>
                    <a:pt x="0" y="0"/>
                  </a:moveTo>
                  <a:lnTo>
                    <a:pt x="0" y="24403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70832" y="1925614"/>
              <a:ext cx="107950" cy="41910"/>
            </a:xfrm>
            <a:custGeom>
              <a:avLst/>
              <a:gdLst/>
              <a:ahLst/>
              <a:cxnLst/>
              <a:rect l="l" t="t" r="r" b="b"/>
              <a:pathLst>
                <a:path w="107950" h="41910">
                  <a:moveTo>
                    <a:pt x="107479" y="0"/>
                  </a:moveTo>
                  <a:lnTo>
                    <a:pt x="86361" y="7349"/>
                  </a:lnTo>
                  <a:lnTo>
                    <a:pt x="70869" y="17352"/>
                  </a:lnTo>
                  <a:lnTo>
                    <a:pt x="60247" y="29140"/>
                  </a:lnTo>
                  <a:lnTo>
                    <a:pt x="53739" y="41844"/>
                  </a:lnTo>
                  <a:lnTo>
                    <a:pt x="47232" y="29140"/>
                  </a:lnTo>
                  <a:lnTo>
                    <a:pt x="36610" y="17352"/>
                  </a:lnTo>
                  <a:lnTo>
                    <a:pt x="21118" y="7349"/>
                  </a:lnTo>
                  <a:lnTo>
                    <a:pt x="0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1" name="object 3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44583" y="369201"/>
            <a:ext cx="63233" cy="63233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3264395" y="283716"/>
            <a:ext cx="2128520" cy="363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0" dirty="0">
                <a:latin typeface="LM Roman 10"/>
                <a:cs typeface="LM Roman 10"/>
              </a:rPr>
              <a:t>We </a:t>
            </a:r>
            <a:r>
              <a:rPr sz="1100" dirty="0">
                <a:latin typeface="LM Roman 10"/>
                <a:cs typeface="LM Roman 10"/>
              </a:rPr>
              <a:t>say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that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G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is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an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I-</a:t>
            </a:r>
            <a:r>
              <a:rPr sz="1100" dirty="0">
                <a:latin typeface="LM Roman 10"/>
                <a:cs typeface="LM Roman 10"/>
              </a:rPr>
              <a:t>map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for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P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spc="-25" dirty="0">
                <a:latin typeface="LM Roman 10"/>
                <a:cs typeface="LM Roman 10"/>
              </a:rPr>
              <a:t>if</a:t>
            </a:r>
            <a:endParaRPr sz="1100">
              <a:latin typeface="LM Roman 10"/>
              <a:cs typeface="LM Roman 1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i="1" dirty="0">
                <a:latin typeface="Georgia"/>
                <a:cs typeface="Georgia"/>
              </a:rPr>
              <a:t>I</a:t>
            </a:r>
            <a:r>
              <a:rPr sz="1100" dirty="0">
                <a:latin typeface="LM Roman 10"/>
                <a:cs typeface="LM Roman 10"/>
              </a:rPr>
              <a:t>(</a:t>
            </a:r>
            <a:r>
              <a:rPr sz="1100" i="1" dirty="0">
                <a:latin typeface="Georgia"/>
                <a:cs typeface="Georgia"/>
              </a:rPr>
              <a:t>G</a:t>
            </a:r>
            <a:r>
              <a:rPr sz="1100" dirty="0">
                <a:latin typeface="LM Roman 10"/>
                <a:cs typeface="LM Roman 10"/>
              </a:rPr>
              <a:t>)</a:t>
            </a:r>
            <a:r>
              <a:rPr sz="1100" spc="15" dirty="0">
                <a:latin typeface="LM Roman 10"/>
                <a:cs typeface="LM Roman 10"/>
              </a:rPr>
              <a:t> </a:t>
            </a:r>
            <a:r>
              <a:rPr sz="1100" i="1" dirty="0">
                <a:latin typeface="DejaVu Sans Condensed"/>
                <a:cs typeface="DejaVu Sans Condensed"/>
              </a:rPr>
              <a:t>⊆</a:t>
            </a:r>
            <a:r>
              <a:rPr sz="1100" i="1" spc="65" dirty="0">
                <a:latin typeface="DejaVu Sans Condensed"/>
                <a:cs typeface="DejaVu Sans Condensed"/>
              </a:rPr>
              <a:t> </a:t>
            </a:r>
            <a:r>
              <a:rPr sz="1100" i="1" spc="50" dirty="0">
                <a:latin typeface="Georgia"/>
                <a:cs typeface="Georgia"/>
              </a:rPr>
              <a:t>I</a:t>
            </a:r>
            <a:r>
              <a:rPr sz="1100" spc="50" dirty="0">
                <a:latin typeface="LM Roman 10"/>
                <a:cs typeface="LM Roman 10"/>
              </a:rPr>
              <a:t>(</a:t>
            </a:r>
            <a:r>
              <a:rPr sz="1100" i="1" spc="50" dirty="0">
                <a:latin typeface="Georgia"/>
                <a:cs typeface="Georgia"/>
              </a:rPr>
              <a:t>P</a:t>
            </a:r>
            <a:r>
              <a:rPr sz="1100" i="1" spc="-75" dirty="0">
                <a:latin typeface="Georgia"/>
                <a:cs typeface="Georgia"/>
              </a:rPr>
              <a:t> </a:t>
            </a:r>
            <a:r>
              <a:rPr sz="1100" spc="-50" dirty="0">
                <a:latin typeface="LM Roman 10"/>
                <a:cs typeface="LM Roman 10"/>
              </a:rPr>
              <a:t>)</a:t>
            </a:r>
            <a:endParaRPr sz="1100">
              <a:latin typeface="LM Roman 10"/>
              <a:cs typeface="LM Roman 10"/>
            </a:endParaRPr>
          </a:p>
        </p:txBody>
      </p:sp>
      <p:pic>
        <p:nvPicPr>
          <p:cNvPr id="33" name="object 3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144583" y="842759"/>
            <a:ext cx="63233" cy="63233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3264395" y="757274"/>
            <a:ext cx="176911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i="1" spc="55" dirty="0">
                <a:latin typeface="Georgia"/>
                <a:cs typeface="Georgia"/>
              </a:rPr>
              <a:t>G</a:t>
            </a:r>
            <a:r>
              <a:rPr sz="1100" i="1" spc="75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does</a:t>
            </a:r>
            <a:r>
              <a:rPr sz="1100" spc="-2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not</a:t>
            </a:r>
            <a:r>
              <a:rPr sz="1100" spc="-2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mislead</a:t>
            </a:r>
            <a:r>
              <a:rPr sz="1100" spc="-2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us</a:t>
            </a:r>
            <a:r>
              <a:rPr sz="1100" spc="-2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about </a:t>
            </a:r>
            <a:r>
              <a:rPr sz="1100" dirty="0">
                <a:latin typeface="LM Roman 10"/>
                <a:cs typeface="LM Roman 10"/>
              </a:rPr>
              <a:t>independencies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in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i="1" spc="-50" dirty="0">
                <a:latin typeface="Georgia"/>
                <a:cs typeface="Georgia"/>
              </a:rPr>
              <a:t>P</a:t>
            </a:r>
            <a:endParaRPr sz="1100">
              <a:latin typeface="Georgia"/>
              <a:cs typeface="Georgia"/>
            </a:endParaRPr>
          </a:p>
        </p:txBody>
      </p:sp>
      <p:pic>
        <p:nvPicPr>
          <p:cNvPr id="35" name="object 3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144583" y="1316304"/>
            <a:ext cx="63233" cy="63233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3264395" y="1230831"/>
            <a:ext cx="198310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LM Roman 10"/>
                <a:cs typeface="LM Roman 10"/>
              </a:rPr>
              <a:t>Any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independence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that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G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states </a:t>
            </a:r>
            <a:r>
              <a:rPr sz="1100" dirty="0">
                <a:latin typeface="LM Roman 10"/>
                <a:cs typeface="LM Roman 10"/>
              </a:rPr>
              <a:t>must</a:t>
            </a:r>
            <a:r>
              <a:rPr sz="1100" spc="-4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hold</a:t>
            </a:r>
            <a:r>
              <a:rPr sz="1100" spc="-4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in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i="1" spc="-50" dirty="0">
                <a:latin typeface="Georgia"/>
                <a:cs typeface="Georgia"/>
              </a:rPr>
              <a:t>P</a:t>
            </a:r>
            <a:endParaRPr sz="1100">
              <a:latin typeface="Georgia"/>
              <a:cs typeface="Georgia"/>
            </a:endParaRPr>
          </a:p>
        </p:txBody>
      </p:sp>
      <p:pic>
        <p:nvPicPr>
          <p:cNvPr id="37" name="object 3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144583" y="1789861"/>
            <a:ext cx="63233" cy="63233"/>
          </a:xfrm>
          <a:prstGeom prst="rect">
            <a:avLst/>
          </a:prstGeom>
        </p:spPr>
      </p:pic>
      <p:sp>
        <p:nvSpPr>
          <p:cNvPr id="38" name="object 38"/>
          <p:cNvSpPr txBox="1"/>
          <p:nvPr/>
        </p:nvSpPr>
        <p:spPr>
          <a:xfrm>
            <a:off x="3264395" y="1704376"/>
            <a:ext cx="163703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LM Roman 10"/>
                <a:cs typeface="LM Roman 10"/>
              </a:rPr>
              <a:t>But</a:t>
            </a:r>
            <a:r>
              <a:rPr sz="1100" spc="-20" dirty="0">
                <a:latin typeface="LM Roman 10"/>
                <a:cs typeface="LM Roman 10"/>
              </a:rPr>
              <a:t> </a:t>
            </a:r>
            <a:r>
              <a:rPr sz="1100" i="1" dirty="0">
                <a:latin typeface="Georgia"/>
                <a:cs typeface="Georgia"/>
              </a:rPr>
              <a:t>P</a:t>
            </a:r>
            <a:r>
              <a:rPr sz="1100" i="1" spc="220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can</a:t>
            </a:r>
            <a:r>
              <a:rPr sz="1100" spc="-2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have</a:t>
            </a:r>
            <a:r>
              <a:rPr sz="1100" spc="-2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additional independencies.</a:t>
            </a:r>
            <a:endParaRPr sz="1100">
              <a:latin typeface="LM Roman 10"/>
              <a:cs typeface="LM Roman 10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0" y="3121507"/>
            <a:ext cx="5760085" cy="118745"/>
            <a:chOff x="0" y="3121507"/>
            <a:chExt cx="5760085" cy="118745"/>
          </a:xfrm>
        </p:grpSpPr>
        <p:sp>
          <p:nvSpPr>
            <p:cNvPr id="40" name="object 40"/>
            <p:cNvSpPr/>
            <p:nvPr/>
          </p:nvSpPr>
          <p:spPr>
            <a:xfrm>
              <a:off x="0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880004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10" dirty="0"/>
              <a:t>62</a:t>
            </a:fld>
            <a:r>
              <a:rPr spc="-10" dirty="0"/>
              <a:t>/86</a:t>
            </a:r>
          </a:p>
        </p:txBody>
      </p: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Mitesh</a:t>
            </a:r>
            <a:r>
              <a:rPr spc="-10" dirty="0"/>
              <a:t> </a:t>
            </a:r>
            <a:r>
              <a:rPr dirty="0"/>
              <a:t>M.</a:t>
            </a:r>
            <a:r>
              <a:rPr spc="-10" dirty="0"/>
              <a:t> Khapra</a:t>
            </a:r>
          </a:p>
        </p:txBody>
      </p:sp>
      <p:sp>
        <p:nvSpPr>
          <p:cNvPr id="44" name="object 4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CS7015</a:t>
            </a:r>
            <a:r>
              <a:rPr spc="-10" dirty="0"/>
              <a:t> </a:t>
            </a:r>
            <a:r>
              <a:rPr dirty="0"/>
              <a:t>(Deep</a:t>
            </a:r>
            <a:r>
              <a:rPr spc="-5" dirty="0"/>
              <a:t> </a:t>
            </a:r>
            <a:r>
              <a:rPr dirty="0"/>
              <a:t>Learning)</a:t>
            </a:r>
            <a:r>
              <a:rPr spc="-5" dirty="0"/>
              <a:t> </a:t>
            </a:r>
            <a:r>
              <a:rPr dirty="0"/>
              <a:t>:</a:t>
            </a:r>
            <a:r>
              <a:rPr spc="75" dirty="0"/>
              <a:t> </a:t>
            </a:r>
            <a:r>
              <a:rPr dirty="0"/>
              <a:t>Lecture</a:t>
            </a:r>
            <a:r>
              <a:rPr spc="-5" dirty="0"/>
              <a:t> </a:t>
            </a:r>
            <a:r>
              <a:rPr spc="-2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07694" y="613079"/>
          <a:ext cx="979805" cy="827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490"/>
                <a:gridCol w="237490"/>
                <a:gridCol w="504825"/>
              </a:tblGrid>
              <a:tr h="1670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800" spc="-50" dirty="0">
                          <a:solidFill>
                            <a:srgbClr val="FFFFFF"/>
                          </a:solidFill>
                          <a:latin typeface="LM Roman 8"/>
                          <a:cs typeface="LM Roman 8"/>
                        </a:rPr>
                        <a:t>X</a:t>
                      </a:r>
                      <a:endParaRPr sz="800">
                        <a:latin typeface="LM Roman 8"/>
                        <a:cs typeface="LM Roman 8"/>
                      </a:endParaRPr>
                    </a:p>
                  </a:txBody>
                  <a:tcPr marL="0" marR="0" marT="158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800" spc="-50" dirty="0">
                          <a:solidFill>
                            <a:srgbClr val="FFFFFF"/>
                          </a:solidFill>
                          <a:latin typeface="LM Roman 8"/>
                          <a:cs typeface="LM Roman 8"/>
                        </a:rPr>
                        <a:t>Y</a:t>
                      </a:r>
                      <a:endParaRPr sz="800">
                        <a:latin typeface="LM Roman 8"/>
                        <a:cs typeface="LM Roman 8"/>
                      </a:endParaRPr>
                    </a:p>
                  </a:txBody>
                  <a:tcPr marL="0" marR="0" marT="158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800" spc="-10" dirty="0">
                          <a:solidFill>
                            <a:srgbClr val="FFFFFF"/>
                          </a:solidFill>
                          <a:latin typeface="LM Roman 8"/>
                          <a:cs typeface="LM Roman 8"/>
                        </a:rPr>
                        <a:t>P(X,Y)</a:t>
                      </a:r>
                      <a:endParaRPr sz="800">
                        <a:latin typeface="LM Roman 8"/>
                        <a:cs typeface="LM Roman 8"/>
                      </a:endParaRPr>
                    </a:p>
                  </a:txBody>
                  <a:tcPr marL="0" marR="0" marT="158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0000FF"/>
                    </a:solidFill>
                  </a:tcPr>
                </a:tc>
              </a:tr>
              <a:tr h="1644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800" spc="-50" dirty="0">
                          <a:latin typeface="LM Roman 8"/>
                          <a:cs typeface="LM Roman 8"/>
                        </a:rPr>
                        <a:t>0</a:t>
                      </a:r>
                      <a:endParaRPr sz="800">
                        <a:latin typeface="LM Roman 8"/>
                        <a:cs typeface="LM Roman 8"/>
                      </a:endParaRPr>
                    </a:p>
                  </a:txBody>
                  <a:tcPr marL="0" marR="0" marT="133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800" spc="-50" dirty="0">
                          <a:latin typeface="LM Roman 8"/>
                          <a:cs typeface="LM Roman 8"/>
                        </a:rPr>
                        <a:t>0</a:t>
                      </a:r>
                      <a:endParaRPr sz="800">
                        <a:latin typeface="LM Roman 8"/>
                        <a:cs typeface="LM Roman 8"/>
                      </a:endParaRPr>
                    </a:p>
                  </a:txBody>
                  <a:tcPr marL="0" marR="0" marT="133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800" spc="-20" dirty="0">
                          <a:latin typeface="LM Roman 8"/>
                          <a:cs typeface="LM Roman 8"/>
                        </a:rPr>
                        <a:t>0.08</a:t>
                      </a:r>
                      <a:endParaRPr sz="800">
                        <a:latin typeface="LM Roman 8"/>
                        <a:cs typeface="LM Roman 8"/>
                      </a:endParaRPr>
                    </a:p>
                  </a:txBody>
                  <a:tcPr marL="0" marR="0" marT="133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</a:tr>
              <a:tr h="1644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800" spc="-50" dirty="0">
                          <a:latin typeface="LM Roman 8"/>
                          <a:cs typeface="LM Roman 8"/>
                        </a:rPr>
                        <a:t>0</a:t>
                      </a:r>
                      <a:endParaRPr sz="800">
                        <a:latin typeface="LM Roman 8"/>
                        <a:cs typeface="LM Roman 8"/>
                      </a:endParaRPr>
                    </a:p>
                  </a:txBody>
                  <a:tcPr marL="0" marR="0" marT="133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800" spc="-50" dirty="0">
                          <a:latin typeface="LM Roman 8"/>
                          <a:cs typeface="LM Roman 8"/>
                        </a:rPr>
                        <a:t>1</a:t>
                      </a:r>
                      <a:endParaRPr sz="800">
                        <a:latin typeface="LM Roman 8"/>
                        <a:cs typeface="LM Roman 8"/>
                      </a:endParaRPr>
                    </a:p>
                  </a:txBody>
                  <a:tcPr marL="0" marR="0" marT="133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800" spc="-20" dirty="0">
                          <a:latin typeface="LM Roman 8"/>
                          <a:cs typeface="LM Roman 8"/>
                        </a:rPr>
                        <a:t>0.32</a:t>
                      </a:r>
                      <a:endParaRPr sz="800">
                        <a:latin typeface="LM Roman 8"/>
                        <a:cs typeface="LM Roman 8"/>
                      </a:endParaRPr>
                    </a:p>
                  </a:txBody>
                  <a:tcPr marL="0" marR="0" marT="133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644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800" spc="-50" dirty="0">
                          <a:latin typeface="LM Roman 8"/>
                          <a:cs typeface="LM Roman 8"/>
                        </a:rPr>
                        <a:t>1</a:t>
                      </a:r>
                      <a:endParaRPr sz="800">
                        <a:latin typeface="LM Roman 8"/>
                        <a:cs typeface="LM Roman 8"/>
                      </a:endParaRPr>
                    </a:p>
                  </a:txBody>
                  <a:tcPr marL="0" marR="0" marT="133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800" spc="-50" dirty="0">
                          <a:latin typeface="LM Roman 8"/>
                          <a:cs typeface="LM Roman 8"/>
                        </a:rPr>
                        <a:t>0</a:t>
                      </a:r>
                      <a:endParaRPr sz="800">
                        <a:latin typeface="LM Roman 8"/>
                        <a:cs typeface="LM Roman 8"/>
                      </a:endParaRPr>
                    </a:p>
                  </a:txBody>
                  <a:tcPr marL="0" marR="0" marT="133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800" spc="-20" dirty="0">
                          <a:latin typeface="LM Roman 8"/>
                          <a:cs typeface="LM Roman 8"/>
                        </a:rPr>
                        <a:t>0.12</a:t>
                      </a:r>
                      <a:endParaRPr sz="800">
                        <a:latin typeface="LM Roman 8"/>
                        <a:cs typeface="LM Roman 8"/>
                      </a:endParaRPr>
                    </a:p>
                  </a:txBody>
                  <a:tcPr marL="0" marR="0" marT="133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</a:tr>
              <a:tr h="1670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800" spc="-50" dirty="0">
                          <a:latin typeface="LM Roman 8"/>
                          <a:cs typeface="LM Roman 8"/>
                        </a:rPr>
                        <a:t>1</a:t>
                      </a:r>
                      <a:endParaRPr sz="800">
                        <a:latin typeface="LM Roman 8"/>
                        <a:cs typeface="LM Roman 8"/>
                      </a:endParaRPr>
                    </a:p>
                  </a:txBody>
                  <a:tcPr marL="0" marR="0" marT="133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800" spc="-50" dirty="0">
                          <a:latin typeface="LM Roman 8"/>
                          <a:cs typeface="LM Roman 8"/>
                        </a:rPr>
                        <a:t>1</a:t>
                      </a:r>
                      <a:endParaRPr sz="800">
                        <a:latin typeface="LM Roman 8"/>
                        <a:cs typeface="LM Roman 8"/>
                      </a:endParaRPr>
                    </a:p>
                  </a:txBody>
                  <a:tcPr marL="0" marR="0" marT="133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800" spc="-20" dirty="0">
                          <a:latin typeface="LM Roman 8"/>
                          <a:cs typeface="LM Roman 8"/>
                        </a:rPr>
                        <a:t>0.48</a:t>
                      </a:r>
                      <a:endParaRPr sz="800">
                        <a:latin typeface="LM Roman 8"/>
                        <a:cs typeface="LM Roman 8"/>
                      </a:endParaRPr>
                    </a:p>
                  </a:txBody>
                  <a:tcPr marL="0" marR="0" marT="133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4583" y="460654"/>
            <a:ext cx="63233" cy="6323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264395" y="375169"/>
            <a:ext cx="2204085" cy="11391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LM Roman 10"/>
                <a:cs typeface="LM Roman 10"/>
              </a:rPr>
              <a:t>Consider</a:t>
            </a:r>
            <a:r>
              <a:rPr sz="1100" spc="-5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this</a:t>
            </a:r>
            <a:r>
              <a:rPr sz="1100" spc="-4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joint</a:t>
            </a:r>
            <a:r>
              <a:rPr sz="1100" spc="-5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distribution</a:t>
            </a:r>
            <a:r>
              <a:rPr sz="1100" spc="-45" dirty="0">
                <a:latin typeface="LM Roman 10"/>
                <a:cs typeface="LM Roman 10"/>
              </a:rPr>
              <a:t> </a:t>
            </a:r>
            <a:r>
              <a:rPr sz="1100" spc="-20" dirty="0">
                <a:latin typeface="LM Roman 10"/>
                <a:cs typeface="LM Roman 10"/>
              </a:rPr>
              <a:t>over</a:t>
            </a:r>
            <a:endParaRPr sz="1100">
              <a:latin typeface="LM Roman 10"/>
              <a:cs typeface="LM Roman 1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i="1" spc="65" dirty="0">
                <a:latin typeface="Georgia"/>
                <a:cs typeface="Georgia"/>
              </a:rPr>
              <a:t>X,</a:t>
            </a:r>
            <a:r>
              <a:rPr sz="1100" i="1" spc="-80" dirty="0">
                <a:latin typeface="Georgia"/>
                <a:cs typeface="Georgia"/>
              </a:rPr>
              <a:t> </a:t>
            </a:r>
            <a:r>
              <a:rPr sz="1100" i="1" spc="-60" dirty="0">
                <a:latin typeface="Georgia"/>
                <a:cs typeface="Georgia"/>
              </a:rPr>
              <a:t>Y</a:t>
            </a:r>
            <a:endParaRPr sz="1100">
              <a:latin typeface="Georgia"/>
              <a:cs typeface="Georgia"/>
            </a:endParaRPr>
          </a:p>
          <a:p>
            <a:pPr marL="12700" marR="222250">
              <a:lnSpc>
                <a:spcPct val="102699"/>
              </a:lnSpc>
              <a:spcBef>
                <a:spcPts val="1015"/>
              </a:spcBef>
            </a:pPr>
            <a:r>
              <a:rPr sz="1100" spc="-30" dirty="0">
                <a:latin typeface="LM Roman 10"/>
                <a:cs typeface="LM Roman 10"/>
              </a:rPr>
              <a:t>We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need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to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find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i="1" spc="55" dirty="0">
                <a:latin typeface="Georgia"/>
                <a:cs typeface="Georgia"/>
              </a:rPr>
              <a:t>G</a:t>
            </a:r>
            <a:r>
              <a:rPr sz="1100" i="1" spc="65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which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is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spc="-25" dirty="0">
                <a:latin typeface="LM Roman 10"/>
                <a:cs typeface="LM Roman 10"/>
              </a:rPr>
              <a:t>an </a:t>
            </a:r>
            <a:r>
              <a:rPr sz="1100" spc="-10" dirty="0">
                <a:latin typeface="LM Roman 10"/>
                <a:cs typeface="LM Roman 10"/>
              </a:rPr>
              <a:t>I-</a:t>
            </a:r>
            <a:r>
              <a:rPr sz="1100" dirty="0">
                <a:latin typeface="LM Roman 10"/>
                <a:cs typeface="LM Roman 10"/>
              </a:rPr>
              <a:t>map</a:t>
            </a:r>
            <a:r>
              <a:rPr sz="1100" spc="-2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for</a:t>
            </a:r>
            <a:r>
              <a:rPr sz="1100" spc="-2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this</a:t>
            </a:r>
            <a:r>
              <a:rPr sz="1100" spc="-15" dirty="0">
                <a:latin typeface="LM Roman 10"/>
                <a:cs typeface="LM Roman 10"/>
              </a:rPr>
              <a:t> </a:t>
            </a:r>
            <a:r>
              <a:rPr sz="1100" i="1" spc="-50" dirty="0">
                <a:latin typeface="Georgia"/>
                <a:cs typeface="Georgia"/>
              </a:rPr>
              <a:t>P</a:t>
            </a:r>
            <a:endParaRPr sz="11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1100" dirty="0">
                <a:latin typeface="LM Roman 10"/>
                <a:cs typeface="LM Roman 10"/>
              </a:rPr>
              <a:t>How</a:t>
            </a:r>
            <a:r>
              <a:rPr sz="1100" spc="-5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do</a:t>
            </a:r>
            <a:r>
              <a:rPr sz="1100" spc="-5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we</a:t>
            </a:r>
            <a:r>
              <a:rPr sz="1100" spc="-5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find</a:t>
            </a:r>
            <a:r>
              <a:rPr sz="1100" spc="-5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such</a:t>
            </a:r>
            <a:r>
              <a:rPr sz="1100" spc="-5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</a:t>
            </a:r>
            <a:r>
              <a:rPr sz="1100" spc="-50" dirty="0">
                <a:latin typeface="LM Roman 10"/>
                <a:cs typeface="LM Roman 10"/>
              </a:rPr>
              <a:t> </a:t>
            </a:r>
            <a:r>
              <a:rPr sz="1100" i="1" spc="-25" dirty="0">
                <a:latin typeface="Georgia"/>
                <a:cs typeface="Georgia"/>
              </a:rPr>
              <a:t>G</a:t>
            </a:r>
            <a:r>
              <a:rPr sz="1100" spc="-25" dirty="0">
                <a:latin typeface="LM Roman 10"/>
                <a:cs typeface="LM Roman 10"/>
              </a:rPr>
              <a:t>?</a:t>
            </a:r>
            <a:endParaRPr sz="1100">
              <a:latin typeface="LM Roman 10"/>
              <a:cs typeface="LM Roman 10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44583" y="934199"/>
            <a:ext cx="63233" cy="6323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44583" y="1407756"/>
            <a:ext cx="63233" cy="63233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0" y="3121507"/>
            <a:ext cx="5760085" cy="118745"/>
            <a:chOff x="0" y="3121507"/>
            <a:chExt cx="5760085" cy="118745"/>
          </a:xfrm>
        </p:grpSpPr>
        <p:sp>
          <p:nvSpPr>
            <p:cNvPr id="8" name="object 8"/>
            <p:cNvSpPr/>
            <p:nvPr/>
          </p:nvSpPr>
          <p:spPr>
            <a:xfrm>
              <a:off x="0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80004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10" dirty="0"/>
              <a:t>63</a:t>
            </a:fld>
            <a:r>
              <a:rPr spc="-10" dirty="0"/>
              <a:t>/86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Mitesh</a:t>
            </a:r>
            <a:r>
              <a:rPr spc="-10" dirty="0"/>
              <a:t> </a:t>
            </a:r>
            <a:r>
              <a:rPr dirty="0"/>
              <a:t>M.</a:t>
            </a:r>
            <a:r>
              <a:rPr spc="-10" dirty="0"/>
              <a:t> Khapra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CS7015</a:t>
            </a:r>
            <a:r>
              <a:rPr spc="-10" dirty="0"/>
              <a:t> </a:t>
            </a:r>
            <a:r>
              <a:rPr dirty="0"/>
              <a:t>(Deep</a:t>
            </a:r>
            <a:r>
              <a:rPr spc="-5" dirty="0"/>
              <a:t> </a:t>
            </a:r>
            <a:r>
              <a:rPr dirty="0"/>
              <a:t>Learning)</a:t>
            </a:r>
            <a:r>
              <a:rPr spc="-5" dirty="0"/>
              <a:t> </a:t>
            </a:r>
            <a:r>
              <a:rPr dirty="0"/>
              <a:t>:</a:t>
            </a:r>
            <a:r>
              <a:rPr spc="75" dirty="0"/>
              <a:t> </a:t>
            </a:r>
            <a:r>
              <a:rPr dirty="0"/>
              <a:t>Lecture</a:t>
            </a:r>
            <a:r>
              <a:rPr spc="-5" dirty="0"/>
              <a:t> </a:t>
            </a:r>
            <a:r>
              <a:rPr spc="-2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07694" y="613079"/>
          <a:ext cx="979805" cy="827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490"/>
                <a:gridCol w="237490"/>
                <a:gridCol w="504825"/>
              </a:tblGrid>
              <a:tr h="1670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800" spc="-50" dirty="0">
                          <a:solidFill>
                            <a:srgbClr val="FFFFFF"/>
                          </a:solidFill>
                          <a:latin typeface="LM Roman 8"/>
                          <a:cs typeface="LM Roman 8"/>
                        </a:rPr>
                        <a:t>X</a:t>
                      </a:r>
                      <a:endParaRPr sz="800">
                        <a:latin typeface="LM Roman 8"/>
                        <a:cs typeface="LM Roman 8"/>
                      </a:endParaRPr>
                    </a:p>
                  </a:txBody>
                  <a:tcPr marL="0" marR="0" marT="158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800" spc="-50" dirty="0">
                          <a:solidFill>
                            <a:srgbClr val="FFFFFF"/>
                          </a:solidFill>
                          <a:latin typeface="LM Roman 8"/>
                          <a:cs typeface="LM Roman 8"/>
                        </a:rPr>
                        <a:t>Y</a:t>
                      </a:r>
                      <a:endParaRPr sz="800">
                        <a:latin typeface="LM Roman 8"/>
                        <a:cs typeface="LM Roman 8"/>
                      </a:endParaRPr>
                    </a:p>
                  </a:txBody>
                  <a:tcPr marL="0" marR="0" marT="158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800" spc="-10" dirty="0">
                          <a:solidFill>
                            <a:srgbClr val="FFFFFF"/>
                          </a:solidFill>
                          <a:latin typeface="LM Roman 8"/>
                          <a:cs typeface="LM Roman 8"/>
                        </a:rPr>
                        <a:t>P(X,Y)</a:t>
                      </a:r>
                      <a:endParaRPr sz="800">
                        <a:latin typeface="LM Roman 8"/>
                        <a:cs typeface="LM Roman 8"/>
                      </a:endParaRPr>
                    </a:p>
                  </a:txBody>
                  <a:tcPr marL="0" marR="0" marT="158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0000FF"/>
                    </a:solidFill>
                  </a:tcPr>
                </a:tc>
              </a:tr>
              <a:tr h="1644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800" spc="-50" dirty="0">
                          <a:latin typeface="LM Roman 8"/>
                          <a:cs typeface="LM Roman 8"/>
                        </a:rPr>
                        <a:t>0</a:t>
                      </a:r>
                      <a:endParaRPr sz="800">
                        <a:latin typeface="LM Roman 8"/>
                        <a:cs typeface="LM Roman 8"/>
                      </a:endParaRPr>
                    </a:p>
                  </a:txBody>
                  <a:tcPr marL="0" marR="0" marT="133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800" spc="-50" dirty="0">
                          <a:latin typeface="LM Roman 8"/>
                          <a:cs typeface="LM Roman 8"/>
                        </a:rPr>
                        <a:t>0</a:t>
                      </a:r>
                      <a:endParaRPr sz="800">
                        <a:latin typeface="LM Roman 8"/>
                        <a:cs typeface="LM Roman 8"/>
                      </a:endParaRPr>
                    </a:p>
                  </a:txBody>
                  <a:tcPr marL="0" marR="0" marT="133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800" spc="-20" dirty="0">
                          <a:latin typeface="LM Roman 8"/>
                          <a:cs typeface="LM Roman 8"/>
                        </a:rPr>
                        <a:t>0.08</a:t>
                      </a:r>
                      <a:endParaRPr sz="800">
                        <a:latin typeface="LM Roman 8"/>
                        <a:cs typeface="LM Roman 8"/>
                      </a:endParaRPr>
                    </a:p>
                  </a:txBody>
                  <a:tcPr marL="0" marR="0" marT="133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</a:tr>
              <a:tr h="1644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800" spc="-50" dirty="0">
                          <a:latin typeface="LM Roman 8"/>
                          <a:cs typeface="LM Roman 8"/>
                        </a:rPr>
                        <a:t>0</a:t>
                      </a:r>
                      <a:endParaRPr sz="800">
                        <a:latin typeface="LM Roman 8"/>
                        <a:cs typeface="LM Roman 8"/>
                      </a:endParaRPr>
                    </a:p>
                  </a:txBody>
                  <a:tcPr marL="0" marR="0" marT="133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800" spc="-50" dirty="0">
                          <a:latin typeface="LM Roman 8"/>
                          <a:cs typeface="LM Roman 8"/>
                        </a:rPr>
                        <a:t>1</a:t>
                      </a:r>
                      <a:endParaRPr sz="800">
                        <a:latin typeface="LM Roman 8"/>
                        <a:cs typeface="LM Roman 8"/>
                      </a:endParaRPr>
                    </a:p>
                  </a:txBody>
                  <a:tcPr marL="0" marR="0" marT="133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800" spc="-20" dirty="0">
                          <a:latin typeface="LM Roman 8"/>
                          <a:cs typeface="LM Roman 8"/>
                        </a:rPr>
                        <a:t>0.32</a:t>
                      </a:r>
                      <a:endParaRPr sz="800">
                        <a:latin typeface="LM Roman 8"/>
                        <a:cs typeface="LM Roman 8"/>
                      </a:endParaRPr>
                    </a:p>
                  </a:txBody>
                  <a:tcPr marL="0" marR="0" marT="133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644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800" spc="-50" dirty="0">
                          <a:latin typeface="LM Roman 8"/>
                          <a:cs typeface="LM Roman 8"/>
                        </a:rPr>
                        <a:t>1</a:t>
                      </a:r>
                      <a:endParaRPr sz="800">
                        <a:latin typeface="LM Roman 8"/>
                        <a:cs typeface="LM Roman 8"/>
                      </a:endParaRPr>
                    </a:p>
                  </a:txBody>
                  <a:tcPr marL="0" marR="0" marT="133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800" spc="-50" dirty="0">
                          <a:latin typeface="LM Roman 8"/>
                          <a:cs typeface="LM Roman 8"/>
                        </a:rPr>
                        <a:t>0</a:t>
                      </a:r>
                      <a:endParaRPr sz="800">
                        <a:latin typeface="LM Roman 8"/>
                        <a:cs typeface="LM Roman 8"/>
                      </a:endParaRPr>
                    </a:p>
                  </a:txBody>
                  <a:tcPr marL="0" marR="0" marT="133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800" spc="-20" dirty="0">
                          <a:latin typeface="LM Roman 8"/>
                          <a:cs typeface="LM Roman 8"/>
                        </a:rPr>
                        <a:t>0.12</a:t>
                      </a:r>
                      <a:endParaRPr sz="800">
                        <a:latin typeface="LM Roman 8"/>
                        <a:cs typeface="LM Roman 8"/>
                      </a:endParaRPr>
                    </a:p>
                  </a:txBody>
                  <a:tcPr marL="0" marR="0" marT="133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</a:tr>
              <a:tr h="1670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800" spc="-50" dirty="0">
                          <a:latin typeface="LM Roman 8"/>
                          <a:cs typeface="LM Roman 8"/>
                        </a:rPr>
                        <a:t>1</a:t>
                      </a:r>
                      <a:endParaRPr sz="800">
                        <a:latin typeface="LM Roman 8"/>
                        <a:cs typeface="LM Roman 8"/>
                      </a:endParaRPr>
                    </a:p>
                  </a:txBody>
                  <a:tcPr marL="0" marR="0" marT="133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800" spc="-50" dirty="0">
                          <a:latin typeface="LM Roman 8"/>
                          <a:cs typeface="LM Roman 8"/>
                        </a:rPr>
                        <a:t>1</a:t>
                      </a:r>
                      <a:endParaRPr sz="800">
                        <a:latin typeface="LM Roman 8"/>
                        <a:cs typeface="LM Roman 8"/>
                      </a:endParaRPr>
                    </a:p>
                  </a:txBody>
                  <a:tcPr marL="0" marR="0" marT="133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800" spc="-20" dirty="0">
                          <a:latin typeface="LM Roman 8"/>
                          <a:cs typeface="LM Roman 8"/>
                        </a:rPr>
                        <a:t>0.48</a:t>
                      </a:r>
                      <a:endParaRPr sz="800">
                        <a:latin typeface="LM Roman 8"/>
                        <a:cs typeface="LM Roman 8"/>
                      </a:endParaRPr>
                    </a:p>
                  </a:txBody>
                  <a:tcPr marL="0" marR="0" marT="133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4583" y="460654"/>
            <a:ext cx="63233" cy="6323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264395" y="375169"/>
            <a:ext cx="2214245" cy="17849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LM Roman 10"/>
                <a:cs typeface="LM Roman 10"/>
              </a:rPr>
              <a:t>Well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since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there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are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only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2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variables </a:t>
            </a:r>
            <a:r>
              <a:rPr sz="1100" dirty="0">
                <a:latin typeface="LM Roman 10"/>
                <a:cs typeface="LM Roman 10"/>
              </a:rPr>
              <a:t>here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the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only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possibilities</a:t>
            </a:r>
            <a:r>
              <a:rPr sz="1100" spc="-25" dirty="0">
                <a:latin typeface="LM Roman 10"/>
                <a:cs typeface="LM Roman 10"/>
              </a:rPr>
              <a:t> are</a:t>
            </a:r>
            <a:endParaRPr sz="1100">
              <a:latin typeface="LM Roman 10"/>
              <a:cs typeface="LM Roman 1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i="1" spc="50" dirty="0">
                <a:latin typeface="Georgia"/>
                <a:cs typeface="Georgia"/>
              </a:rPr>
              <a:t>I</a:t>
            </a:r>
            <a:r>
              <a:rPr sz="1100" spc="50" dirty="0">
                <a:latin typeface="LM Roman 10"/>
                <a:cs typeface="LM Roman 10"/>
              </a:rPr>
              <a:t>(</a:t>
            </a:r>
            <a:r>
              <a:rPr sz="1100" i="1" spc="50" dirty="0">
                <a:latin typeface="Georgia"/>
                <a:cs typeface="Georgia"/>
              </a:rPr>
              <a:t>P</a:t>
            </a:r>
            <a:r>
              <a:rPr sz="1100" i="1" spc="-114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)</a:t>
            </a:r>
            <a:r>
              <a:rPr sz="1100" spc="-9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=</a:t>
            </a:r>
            <a:r>
              <a:rPr sz="1100" spc="-75" dirty="0">
                <a:latin typeface="LM Roman 10"/>
                <a:cs typeface="LM Roman 10"/>
              </a:rPr>
              <a:t> </a:t>
            </a:r>
            <a:r>
              <a:rPr sz="1100" i="1" dirty="0">
                <a:latin typeface="DejaVu Sans Condensed"/>
                <a:cs typeface="DejaVu Sans Condensed"/>
              </a:rPr>
              <a:t>{</a:t>
            </a:r>
            <a:r>
              <a:rPr sz="1100" dirty="0">
                <a:latin typeface="LM Roman 10"/>
                <a:cs typeface="LM Roman 10"/>
              </a:rPr>
              <a:t>(</a:t>
            </a:r>
            <a:r>
              <a:rPr sz="1100" i="1" dirty="0">
                <a:latin typeface="Georgia"/>
                <a:cs typeface="Georgia"/>
              </a:rPr>
              <a:t>X</a:t>
            </a:r>
            <a:r>
              <a:rPr sz="1100" i="1" spc="105" dirty="0">
                <a:latin typeface="Georgia"/>
                <a:cs typeface="Georgia"/>
              </a:rPr>
              <a:t> </a:t>
            </a:r>
            <a:r>
              <a:rPr sz="1100" i="1" dirty="0">
                <a:latin typeface="DejaVu Sans Condensed"/>
                <a:cs typeface="DejaVu Sans Condensed"/>
              </a:rPr>
              <a:t>⊥</a:t>
            </a:r>
            <a:r>
              <a:rPr sz="1100" i="1" spc="-25" dirty="0">
                <a:latin typeface="DejaVu Sans Condensed"/>
                <a:cs typeface="DejaVu Sans Condensed"/>
              </a:rPr>
              <a:t> </a:t>
            </a:r>
            <a:r>
              <a:rPr sz="1100" i="1" spc="-50" dirty="0">
                <a:latin typeface="Georgia"/>
                <a:cs typeface="Georgia"/>
              </a:rPr>
              <a:t>Y</a:t>
            </a:r>
            <a:r>
              <a:rPr sz="1100" i="1" spc="-25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)</a:t>
            </a:r>
            <a:r>
              <a:rPr sz="1100" i="1" dirty="0">
                <a:latin typeface="DejaVu Sans Condensed"/>
                <a:cs typeface="DejaVu Sans Condensed"/>
              </a:rPr>
              <a:t>}</a:t>
            </a:r>
            <a:r>
              <a:rPr sz="1100" i="1" spc="35" dirty="0">
                <a:latin typeface="DejaVu Sans Condensed"/>
                <a:cs typeface="DejaVu Sans Condensed"/>
              </a:rPr>
              <a:t> </a:t>
            </a:r>
            <a:r>
              <a:rPr sz="1100" dirty="0">
                <a:latin typeface="LM Roman 10"/>
                <a:cs typeface="LM Roman 10"/>
              </a:rPr>
              <a:t>or</a:t>
            </a:r>
            <a:r>
              <a:rPr sz="1100" spc="-20" dirty="0">
                <a:latin typeface="LM Roman 10"/>
                <a:cs typeface="LM Roman 10"/>
              </a:rPr>
              <a:t> </a:t>
            </a:r>
            <a:r>
              <a:rPr sz="1100" i="1" spc="50" dirty="0">
                <a:latin typeface="Georgia"/>
                <a:cs typeface="Georgia"/>
              </a:rPr>
              <a:t>I</a:t>
            </a:r>
            <a:r>
              <a:rPr sz="1100" spc="50" dirty="0">
                <a:latin typeface="LM Roman 10"/>
                <a:cs typeface="LM Roman 10"/>
              </a:rPr>
              <a:t>(</a:t>
            </a:r>
            <a:r>
              <a:rPr sz="1100" i="1" spc="50" dirty="0">
                <a:latin typeface="Georgia"/>
                <a:cs typeface="Georgia"/>
              </a:rPr>
              <a:t>P</a:t>
            </a:r>
            <a:r>
              <a:rPr sz="1100" i="1" spc="-114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)</a:t>
            </a:r>
            <a:r>
              <a:rPr sz="1100" spc="-7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=</a:t>
            </a:r>
            <a:r>
              <a:rPr sz="1100" spc="-75" dirty="0">
                <a:latin typeface="LM Roman 10"/>
                <a:cs typeface="LM Roman 10"/>
              </a:rPr>
              <a:t> </a:t>
            </a:r>
            <a:r>
              <a:rPr sz="1100" spc="-50" dirty="0">
                <a:latin typeface="LM Roman 10"/>
                <a:cs typeface="LM Roman 10"/>
              </a:rPr>
              <a:t>Φ</a:t>
            </a:r>
            <a:endParaRPr sz="1100">
              <a:latin typeface="LM Roman 10"/>
              <a:cs typeface="LM Roman 10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1100" spc="-20" dirty="0">
                <a:latin typeface="LM Roman 10"/>
                <a:cs typeface="LM Roman 10"/>
              </a:rPr>
              <a:t>From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the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table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we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can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easily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spc="-20" dirty="0">
                <a:latin typeface="LM Roman 10"/>
                <a:cs typeface="LM Roman 10"/>
              </a:rPr>
              <a:t>check</a:t>
            </a:r>
            <a:endParaRPr sz="1100">
              <a:latin typeface="LM Roman 10"/>
              <a:cs typeface="LM Roman 1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i="1" dirty="0">
                <a:latin typeface="Georgia"/>
                <a:cs typeface="Georgia"/>
              </a:rPr>
              <a:t>P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(</a:t>
            </a:r>
            <a:r>
              <a:rPr sz="1100" i="1" dirty="0">
                <a:latin typeface="Georgia"/>
                <a:cs typeface="Georgia"/>
              </a:rPr>
              <a:t>X,</a:t>
            </a:r>
            <a:r>
              <a:rPr sz="1100" i="1" spc="-50" dirty="0">
                <a:latin typeface="Georgia"/>
                <a:cs typeface="Georgia"/>
              </a:rPr>
              <a:t> Y</a:t>
            </a:r>
            <a:r>
              <a:rPr sz="1100" i="1" spc="25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) =</a:t>
            </a:r>
            <a:r>
              <a:rPr sz="1100" spc="-5" dirty="0">
                <a:latin typeface="LM Roman 10"/>
                <a:cs typeface="LM Roman 10"/>
              </a:rPr>
              <a:t> </a:t>
            </a:r>
            <a:r>
              <a:rPr sz="1100" i="1" dirty="0">
                <a:latin typeface="Georgia"/>
                <a:cs typeface="Georgia"/>
              </a:rPr>
              <a:t>P</a:t>
            </a:r>
            <a:r>
              <a:rPr sz="1100" i="1" spc="-80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(</a:t>
            </a:r>
            <a:r>
              <a:rPr sz="1100" i="1" dirty="0">
                <a:latin typeface="Georgia"/>
                <a:cs typeface="Georgia"/>
              </a:rPr>
              <a:t>X</a:t>
            </a:r>
            <a:r>
              <a:rPr sz="1100" dirty="0">
                <a:latin typeface="LM Roman 10"/>
                <a:cs typeface="LM Roman 10"/>
              </a:rPr>
              <a:t>)</a:t>
            </a:r>
            <a:r>
              <a:rPr sz="1100" i="1" dirty="0">
                <a:latin typeface="Georgia"/>
                <a:cs typeface="Georgia"/>
              </a:rPr>
              <a:t>.P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spc="-20" dirty="0">
                <a:latin typeface="LM Roman 10"/>
                <a:cs typeface="LM Roman 10"/>
              </a:rPr>
              <a:t>(</a:t>
            </a:r>
            <a:r>
              <a:rPr sz="1100" i="1" spc="-20" dirty="0">
                <a:latin typeface="Georgia"/>
                <a:cs typeface="Georgia"/>
              </a:rPr>
              <a:t>Y</a:t>
            </a:r>
            <a:r>
              <a:rPr sz="1100" i="1" spc="25" dirty="0">
                <a:latin typeface="Georgia"/>
                <a:cs typeface="Georgia"/>
              </a:rPr>
              <a:t> </a:t>
            </a:r>
            <a:r>
              <a:rPr sz="1100" spc="-50" dirty="0">
                <a:latin typeface="LM Roman 10"/>
                <a:cs typeface="LM Roman 10"/>
              </a:rPr>
              <a:t>)</a:t>
            </a:r>
            <a:endParaRPr sz="1100">
              <a:latin typeface="LM Roman 10"/>
              <a:cs typeface="LM Roman 10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1100" i="1" spc="50" dirty="0">
                <a:latin typeface="Georgia"/>
                <a:cs typeface="Georgia"/>
              </a:rPr>
              <a:t>I</a:t>
            </a:r>
            <a:r>
              <a:rPr sz="1100" spc="50" dirty="0">
                <a:latin typeface="LM Roman 10"/>
                <a:cs typeface="LM Roman 10"/>
              </a:rPr>
              <a:t>(</a:t>
            </a:r>
            <a:r>
              <a:rPr sz="1100" i="1" spc="50" dirty="0">
                <a:latin typeface="Georgia"/>
                <a:cs typeface="Georgia"/>
              </a:rPr>
              <a:t>P</a:t>
            </a:r>
            <a:r>
              <a:rPr sz="1100" i="1" spc="-114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)</a:t>
            </a:r>
            <a:r>
              <a:rPr sz="1100" spc="-7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=</a:t>
            </a:r>
            <a:r>
              <a:rPr sz="1100" spc="-65" dirty="0">
                <a:latin typeface="LM Roman 10"/>
                <a:cs typeface="LM Roman 10"/>
              </a:rPr>
              <a:t> </a:t>
            </a:r>
            <a:r>
              <a:rPr sz="1100" i="1" dirty="0">
                <a:latin typeface="DejaVu Sans Condensed"/>
                <a:cs typeface="DejaVu Sans Condensed"/>
              </a:rPr>
              <a:t>{</a:t>
            </a:r>
            <a:r>
              <a:rPr sz="1100" dirty="0">
                <a:latin typeface="LM Roman 10"/>
                <a:cs typeface="LM Roman 10"/>
              </a:rPr>
              <a:t>(</a:t>
            </a:r>
            <a:r>
              <a:rPr sz="1100" i="1" dirty="0">
                <a:latin typeface="Georgia"/>
                <a:cs typeface="Georgia"/>
              </a:rPr>
              <a:t>X</a:t>
            </a:r>
            <a:r>
              <a:rPr sz="1100" i="1" spc="120" dirty="0">
                <a:latin typeface="Georgia"/>
                <a:cs typeface="Georgia"/>
              </a:rPr>
              <a:t> </a:t>
            </a:r>
            <a:r>
              <a:rPr sz="1100" i="1" dirty="0">
                <a:latin typeface="DejaVu Sans Condensed"/>
                <a:cs typeface="DejaVu Sans Condensed"/>
              </a:rPr>
              <a:t>⊥</a:t>
            </a:r>
            <a:r>
              <a:rPr sz="1100" i="1" spc="-15" dirty="0">
                <a:latin typeface="DejaVu Sans Condensed"/>
                <a:cs typeface="DejaVu Sans Condensed"/>
              </a:rPr>
              <a:t> </a:t>
            </a:r>
            <a:r>
              <a:rPr sz="1100" i="1" spc="-50" dirty="0">
                <a:latin typeface="Georgia"/>
                <a:cs typeface="Georgia"/>
              </a:rPr>
              <a:t>Y</a:t>
            </a:r>
            <a:r>
              <a:rPr sz="1100" i="1" spc="-25" dirty="0">
                <a:latin typeface="Georgia"/>
                <a:cs typeface="Georgia"/>
              </a:rPr>
              <a:t> </a:t>
            </a:r>
            <a:r>
              <a:rPr sz="1100" spc="-25" dirty="0">
                <a:latin typeface="LM Roman 10"/>
                <a:cs typeface="LM Roman 10"/>
              </a:rPr>
              <a:t>)</a:t>
            </a:r>
            <a:r>
              <a:rPr sz="1100" i="1" spc="-25" dirty="0">
                <a:latin typeface="DejaVu Sans Condensed"/>
                <a:cs typeface="DejaVu Sans Condensed"/>
              </a:rPr>
              <a:t>}</a:t>
            </a:r>
            <a:endParaRPr sz="1100">
              <a:latin typeface="DejaVu Sans Condensed"/>
              <a:cs typeface="DejaVu Sans Condensed"/>
            </a:endParaRPr>
          </a:p>
          <a:p>
            <a:pPr marL="12700" marR="267970">
              <a:lnSpc>
                <a:spcPct val="102600"/>
              </a:lnSpc>
              <a:spcBef>
                <a:spcPts val="1015"/>
              </a:spcBef>
            </a:pPr>
            <a:r>
              <a:rPr sz="1100" dirty="0">
                <a:latin typeface="LM Roman 10"/>
                <a:cs typeface="LM Roman 10"/>
              </a:rPr>
              <a:t>Now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can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you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come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up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with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spc="-50" dirty="0">
                <a:latin typeface="LM Roman 10"/>
                <a:cs typeface="LM Roman 10"/>
              </a:rPr>
              <a:t>G </a:t>
            </a:r>
            <a:r>
              <a:rPr sz="1100" dirty="0">
                <a:latin typeface="LM Roman 10"/>
                <a:cs typeface="LM Roman 10"/>
              </a:rPr>
              <a:t>which</a:t>
            </a:r>
            <a:r>
              <a:rPr sz="1100" spc="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satisfies</a:t>
            </a:r>
            <a:r>
              <a:rPr sz="1100" spc="5" dirty="0">
                <a:latin typeface="LM Roman 10"/>
                <a:cs typeface="LM Roman 10"/>
              </a:rPr>
              <a:t> </a:t>
            </a:r>
            <a:r>
              <a:rPr sz="1100" i="1" dirty="0">
                <a:latin typeface="Georgia"/>
                <a:cs typeface="Georgia"/>
              </a:rPr>
              <a:t>I</a:t>
            </a:r>
            <a:r>
              <a:rPr sz="1100" dirty="0">
                <a:latin typeface="LM Roman 10"/>
                <a:cs typeface="LM Roman 10"/>
              </a:rPr>
              <a:t>(</a:t>
            </a:r>
            <a:r>
              <a:rPr sz="1100" i="1" dirty="0">
                <a:latin typeface="Georgia"/>
                <a:cs typeface="Georgia"/>
              </a:rPr>
              <a:t>G</a:t>
            </a:r>
            <a:r>
              <a:rPr sz="1100" dirty="0">
                <a:latin typeface="LM Roman 10"/>
                <a:cs typeface="LM Roman 10"/>
              </a:rPr>
              <a:t>)</a:t>
            </a:r>
            <a:r>
              <a:rPr sz="1100" spc="-50" dirty="0">
                <a:latin typeface="LM Roman 10"/>
                <a:cs typeface="LM Roman 10"/>
              </a:rPr>
              <a:t> </a:t>
            </a:r>
            <a:r>
              <a:rPr sz="1100" i="1" dirty="0">
                <a:latin typeface="DejaVu Sans Condensed"/>
                <a:cs typeface="DejaVu Sans Condensed"/>
              </a:rPr>
              <a:t>⊆</a:t>
            </a:r>
            <a:r>
              <a:rPr sz="1100" i="1" spc="-5" dirty="0">
                <a:latin typeface="DejaVu Sans Condensed"/>
                <a:cs typeface="DejaVu Sans Condensed"/>
              </a:rPr>
              <a:t> </a:t>
            </a:r>
            <a:r>
              <a:rPr sz="1100" i="1" spc="50" dirty="0">
                <a:latin typeface="Georgia"/>
                <a:cs typeface="Georgia"/>
              </a:rPr>
              <a:t>I</a:t>
            </a:r>
            <a:r>
              <a:rPr sz="1100" spc="50" dirty="0">
                <a:latin typeface="LM Roman 10"/>
                <a:cs typeface="LM Roman 10"/>
              </a:rPr>
              <a:t>(</a:t>
            </a:r>
            <a:r>
              <a:rPr sz="1100" i="1" spc="50" dirty="0">
                <a:latin typeface="Georgia"/>
                <a:cs typeface="Georgia"/>
              </a:rPr>
              <a:t>P</a:t>
            </a:r>
            <a:r>
              <a:rPr sz="1100" i="1" spc="-110" dirty="0">
                <a:latin typeface="Georgia"/>
                <a:cs typeface="Georgia"/>
              </a:rPr>
              <a:t> </a:t>
            </a:r>
            <a:r>
              <a:rPr sz="1100" spc="-25" dirty="0">
                <a:latin typeface="LM Roman 10"/>
                <a:cs typeface="LM Roman 10"/>
              </a:rPr>
              <a:t>)?</a:t>
            </a:r>
            <a:endParaRPr sz="1100">
              <a:latin typeface="LM Roman 10"/>
              <a:cs typeface="LM Roman 10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44583" y="1106271"/>
            <a:ext cx="63233" cy="6323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44583" y="1579829"/>
            <a:ext cx="63233" cy="6323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44583" y="1881301"/>
            <a:ext cx="63233" cy="63233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0" y="3121507"/>
            <a:ext cx="5760085" cy="118745"/>
            <a:chOff x="0" y="3121507"/>
            <a:chExt cx="5760085" cy="118745"/>
          </a:xfrm>
        </p:grpSpPr>
        <p:sp>
          <p:nvSpPr>
            <p:cNvPr id="9" name="object 9"/>
            <p:cNvSpPr/>
            <p:nvPr/>
          </p:nvSpPr>
          <p:spPr>
            <a:xfrm>
              <a:off x="0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80004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10" dirty="0"/>
              <a:t>64</a:t>
            </a:fld>
            <a:r>
              <a:rPr spc="-10" dirty="0"/>
              <a:t>/86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Mitesh</a:t>
            </a:r>
            <a:r>
              <a:rPr spc="-10" dirty="0"/>
              <a:t> </a:t>
            </a:r>
            <a:r>
              <a:rPr dirty="0"/>
              <a:t>M.</a:t>
            </a:r>
            <a:r>
              <a:rPr spc="-10" dirty="0"/>
              <a:t> Khapra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CS7015</a:t>
            </a:r>
            <a:r>
              <a:rPr spc="-10" dirty="0"/>
              <a:t> </a:t>
            </a:r>
            <a:r>
              <a:rPr dirty="0"/>
              <a:t>(Deep</a:t>
            </a:r>
            <a:r>
              <a:rPr spc="-5" dirty="0"/>
              <a:t> </a:t>
            </a:r>
            <a:r>
              <a:rPr dirty="0"/>
              <a:t>Learning)</a:t>
            </a:r>
            <a:r>
              <a:rPr spc="-5" dirty="0"/>
              <a:t> </a:t>
            </a:r>
            <a:r>
              <a:rPr dirty="0"/>
              <a:t>:</a:t>
            </a:r>
            <a:r>
              <a:rPr spc="75" dirty="0"/>
              <a:t> </a:t>
            </a:r>
            <a:r>
              <a:rPr dirty="0"/>
              <a:t>Lecture</a:t>
            </a:r>
            <a:r>
              <a:rPr spc="-5" dirty="0"/>
              <a:t> </a:t>
            </a:r>
            <a:r>
              <a:rPr spc="-2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4917" y="782046"/>
            <a:ext cx="226123" cy="22612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4918" y="782046"/>
            <a:ext cx="226136" cy="22612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74932" y="782046"/>
            <a:ext cx="226123" cy="22612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4917" y="1322050"/>
            <a:ext cx="226123" cy="22612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54918" y="1322050"/>
            <a:ext cx="226136" cy="22612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874932" y="1322050"/>
            <a:ext cx="226123" cy="226123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503409" y="1003109"/>
            <a:ext cx="89535" cy="324485"/>
            <a:chOff x="503409" y="1003109"/>
            <a:chExt cx="89535" cy="324485"/>
          </a:xfrm>
        </p:grpSpPr>
        <p:sp>
          <p:nvSpPr>
            <p:cNvPr id="9" name="object 9"/>
            <p:cNvSpPr/>
            <p:nvPr/>
          </p:nvSpPr>
          <p:spPr>
            <a:xfrm>
              <a:off x="547979" y="1003109"/>
              <a:ext cx="0" cy="314325"/>
            </a:xfrm>
            <a:custGeom>
              <a:avLst/>
              <a:gdLst/>
              <a:ahLst/>
              <a:cxnLst/>
              <a:rect l="l" t="t" r="r" b="b"/>
              <a:pathLst>
                <a:path h="314325">
                  <a:moveTo>
                    <a:pt x="0" y="0"/>
                  </a:moveTo>
                  <a:lnTo>
                    <a:pt x="0" y="313880"/>
                  </a:lnTo>
                </a:path>
              </a:pathLst>
            </a:custGeom>
            <a:ln w="10122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08470" y="1289666"/>
              <a:ext cx="79375" cy="32384"/>
            </a:xfrm>
            <a:custGeom>
              <a:avLst/>
              <a:gdLst/>
              <a:ahLst/>
              <a:cxnLst/>
              <a:rect l="l" t="t" r="r" b="b"/>
              <a:pathLst>
                <a:path w="79375" h="32384">
                  <a:moveTo>
                    <a:pt x="79018" y="0"/>
                  </a:moveTo>
                  <a:lnTo>
                    <a:pt x="63492" y="5689"/>
                  </a:lnTo>
                  <a:lnTo>
                    <a:pt x="52102" y="13432"/>
                  </a:lnTo>
                  <a:lnTo>
                    <a:pt x="44293" y="22556"/>
                  </a:lnTo>
                  <a:lnTo>
                    <a:pt x="39509" y="32390"/>
                  </a:lnTo>
                  <a:lnTo>
                    <a:pt x="34724" y="22556"/>
                  </a:lnTo>
                  <a:lnTo>
                    <a:pt x="26915" y="13432"/>
                  </a:lnTo>
                  <a:lnTo>
                    <a:pt x="15525" y="5689"/>
                  </a:lnTo>
                  <a:lnTo>
                    <a:pt x="0" y="0"/>
                  </a:lnTo>
                </a:path>
              </a:pathLst>
            </a:custGeom>
            <a:ln w="10122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223423" y="1003109"/>
            <a:ext cx="89535" cy="324485"/>
            <a:chOff x="1223423" y="1003109"/>
            <a:chExt cx="89535" cy="324485"/>
          </a:xfrm>
        </p:grpSpPr>
        <p:sp>
          <p:nvSpPr>
            <p:cNvPr id="12" name="object 12"/>
            <p:cNvSpPr/>
            <p:nvPr/>
          </p:nvSpPr>
          <p:spPr>
            <a:xfrm>
              <a:off x="1267993" y="1003109"/>
              <a:ext cx="0" cy="314325"/>
            </a:xfrm>
            <a:custGeom>
              <a:avLst/>
              <a:gdLst/>
              <a:ahLst/>
              <a:cxnLst/>
              <a:rect l="l" t="t" r="r" b="b"/>
              <a:pathLst>
                <a:path h="314325">
                  <a:moveTo>
                    <a:pt x="0" y="0"/>
                  </a:moveTo>
                  <a:lnTo>
                    <a:pt x="0" y="313880"/>
                  </a:lnTo>
                </a:path>
              </a:pathLst>
            </a:custGeom>
            <a:ln w="10122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28484" y="1289666"/>
              <a:ext cx="79375" cy="32384"/>
            </a:xfrm>
            <a:custGeom>
              <a:avLst/>
              <a:gdLst/>
              <a:ahLst/>
              <a:cxnLst/>
              <a:rect l="l" t="t" r="r" b="b"/>
              <a:pathLst>
                <a:path w="79375" h="32384">
                  <a:moveTo>
                    <a:pt x="79018" y="0"/>
                  </a:moveTo>
                  <a:lnTo>
                    <a:pt x="63492" y="5689"/>
                  </a:lnTo>
                  <a:lnTo>
                    <a:pt x="52102" y="13432"/>
                  </a:lnTo>
                  <a:lnTo>
                    <a:pt x="44293" y="22556"/>
                  </a:lnTo>
                  <a:lnTo>
                    <a:pt x="39509" y="32390"/>
                  </a:lnTo>
                  <a:lnTo>
                    <a:pt x="34724" y="22556"/>
                  </a:lnTo>
                  <a:lnTo>
                    <a:pt x="26915" y="13432"/>
                  </a:lnTo>
                  <a:lnTo>
                    <a:pt x="15525" y="5689"/>
                  </a:lnTo>
                  <a:lnTo>
                    <a:pt x="0" y="0"/>
                  </a:lnTo>
                </a:path>
              </a:pathLst>
            </a:custGeom>
            <a:ln w="10122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943424" y="1003109"/>
            <a:ext cx="89535" cy="324485"/>
            <a:chOff x="1943424" y="1003109"/>
            <a:chExt cx="89535" cy="324485"/>
          </a:xfrm>
        </p:grpSpPr>
        <p:sp>
          <p:nvSpPr>
            <p:cNvPr id="15" name="object 15"/>
            <p:cNvSpPr/>
            <p:nvPr/>
          </p:nvSpPr>
          <p:spPr>
            <a:xfrm>
              <a:off x="1987994" y="1003109"/>
              <a:ext cx="0" cy="314325"/>
            </a:xfrm>
            <a:custGeom>
              <a:avLst/>
              <a:gdLst/>
              <a:ahLst/>
              <a:cxnLst/>
              <a:rect l="l" t="t" r="r" b="b"/>
              <a:pathLst>
                <a:path h="314325">
                  <a:moveTo>
                    <a:pt x="0" y="0"/>
                  </a:moveTo>
                  <a:lnTo>
                    <a:pt x="0" y="313880"/>
                  </a:lnTo>
                </a:path>
              </a:pathLst>
            </a:custGeom>
            <a:ln w="10122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48485" y="1289666"/>
              <a:ext cx="79375" cy="32384"/>
            </a:xfrm>
            <a:custGeom>
              <a:avLst/>
              <a:gdLst/>
              <a:ahLst/>
              <a:cxnLst/>
              <a:rect l="l" t="t" r="r" b="b"/>
              <a:pathLst>
                <a:path w="79375" h="32384">
                  <a:moveTo>
                    <a:pt x="79018" y="0"/>
                  </a:moveTo>
                  <a:lnTo>
                    <a:pt x="63492" y="5689"/>
                  </a:lnTo>
                  <a:lnTo>
                    <a:pt x="52102" y="13432"/>
                  </a:lnTo>
                  <a:lnTo>
                    <a:pt x="44293" y="22556"/>
                  </a:lnTo>
                  <a:lnTo>
                    <a:pt x="39509" y="32390"/>
                  </a:lnTo>
                  <a:lnTo>
                    <a:pt x="34724" y="22556"/>
                  </a:lnTo>
                  <a:lnTo>
                    <a:pt x="26915" y="13432"/>
                  </a:lnTo>
                  <a:lnTo>
                    <a:pt x="15525" y="5689"/>
                  </a:lnTo>
                  <a:lnTo>
                    <a:pt x="0" y="0"/>
                  </a:lnTo>
                </a:path>
              </a:pathLst>
            </a:custGeom>
            <a:ln w="10122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254431" y="663473"/>
          <a:ext cx="2567305" cy="13474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45"/>
                <a:gridCol w="730885"/>
                <a:gridCol w="1196975"/>
              </a:tblGrid>
              <a:tr h="513080">
                <a:tc>
                  <a:txBody>
                    <a:bodyPr/>
                    <a:lstStyle/>
                    <a:p>
                      <a:pPr marR="54610" algn="ctr">
                        <a:lnSpc>
                          <a:spcPts val="944"/>
                        </a:lnSpc>
                      </a:pPr>
                      <a:r>
                        <a:rPr sz="1000" i="1" spc="55" dirty="0">
                          <a:latin typeface="Georgia"/>
                          <a:cs typeface="Georgia"/>
                        </a:rPr>
                        <a:t>X</a:t>
                      </a:r>
                      <a:endParaRPr sz="10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ts val="944"/>
                        </a:lnSpc>
                      </a:pPr>
                      <a:r>
                        <a:rPr sz="1000" i="1" spc="-50" dirty="0">
                          <a:latin typeface="Georgia"/>
                          <a:cs typeface="Georgia"/>
                        </a:rPr>
                        <a:t>Y</a:t>
                      </a:r>
                      <a:endParaRPr sz="10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6070">
                        <a:lnSpc>
                          <a:spcPts val="944"/>
                        </a:lnSpc>
                      </a:pPr>
                      <a:r>
                        <a:rPr sz="1000" i="1" spc="55" dirty="0">
                          <a:latin typeface="Georgia"/>
                          <a:cs typeface="Georgia"/>
                        </a:rPr>
                        <a:t>X</a:t>
                      </a:r>
                      <a:endParaRPr sz="10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</a:tr>
              <a:tr h="6057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R="72390" algn="ctr">
                        <a:lnSpc>
                          <a:spcPct val="100000"/>
                        </a:lnSpc>
                      </a:pPr>
                      <a:r>
                        <a:rPr sz="1000" i="1" spc="-50" dirty="0">
                          <a:latin typeface="Georgia"/>
                          <a:cs typeface="Georgia"/>
                        </a:rPr>
                        <a:t>Y</a:t>
                      </a:r>
                      <a:endParaRPr sz="10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7620" algn="ctr">
                        <a:lnSpc>
                          <a:spcPct val="100000"/>
                        </a:lnSpc>
                      </a:pPr>
                      <a:r>
                        <a:rPr sz="1000" i="1" spc="55" dirty="0">
                          <a:latin typeface="Georgia"/>
                          <a:cs typeface="Georgia"/>
                        </a:rPr>
                        <a:t>X</a:t>
                      </a:r>
                      <a:endParaRPr sz="10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312420">
                        <a:lnSpc>
                          <a:spcPct val="100000"/>
                        </a:lnSpc>
                      </a:pPr>
                      <a:r>
                        <a:rPr sz="1000" i="1" spc="-50" dirty="0">
                          <a:latin typeface="Georgia"/>
                          <a:cs typeface="Georgia"/>
                        </a:rPr>
                        <a:t>Y</a:t>
                      </a:r>
                      <a:endParaRPr sz="10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</a:tr>
              <a:tr h="228600">
                <a:tc>
                  <a:txBody>
                    <a:bodyPr/>
                    <a:lstStyle/>
                    <a:p>
                      <a:pPr marR="4445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00" i="1" dirty="0">
                          <a:latin typeface="Georgia"/>
                          <a:cs typeface="Georgia"/>
                        </a:rPr>
                        <a:t>I</a:t>
                      </a:r>
                      <a:r>
                        <a:rPr sz="1000" dirty="0">
                          <a:latin typeface="LM Roman 10"/>
                          <a:cs typeface="LM Roman 10"/>
                        </a:rPr>
                        <a:t>(</a:t>
                      </a:r>
                      <a:r>
                        <a:rPr sz="1000" i="1" dirty="0">
                          <a:latin typeface="Georgia"/>
                          <a:cs typeface="Georgia"/>
                        </a:rPr>
                        <a:t>G</a:t>
                      </a:r>
                      <a:r>
                        <a:rPr sz="1000" dirty="0">
                          <a:latin typeface="LM Roman 10"/>
                          <a:cs typeface="LM Roman 10"/>
                        </a:rPr>
                        <a:t>)</a:t>
                      </a:r>
                      <a:r>
                        <a:rPr sz="1000" spc="20" dirty="0">
                          <a:latin typeface="LM Roman 10"/>
                          <a:cs typeface="LM Roman 10"/>
                        </a:rPr>
                        <a:t> </a:t>
                      </a:r>
                      <a:r>
                        <a:rPr sz="1000" dirty="0">
                          <a:latin typeface="LM Roman 10"/>
                          <a:cs typeface="LM Roman 10"/>
                        </a:rPr>
                        <a:t>=</a:t>
                      </a:r>
                      <a:r>
                        <a:rPr sz="1000" spc="20" dirty="0">
                          <a:latin typeface="LM Roman 10"/>
                          <a:cs typeface="LM Roman 10"/>
                        </a:rPr>
                        <a:t> </a:t>
                      </a:r>
                      <a:r>
                        <a:rPr sz="1000" spc="-50" dirty="0">
                          <a:latin typeface="LM Roman 10"/>
                          <a:cs typeface="LM Roman 10"/>
                        </a:rPr>
                        <a:t>Φ</a:t>
                      </a:r>
                      <a:endParaRPr sz="1000">
                        <a:latin typeface="LM Roman 10"/>
                        <a:cs typeface="LM Roman 10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00" i="1" dirty="0">
                          <a:latin typeface="Georgia"/>
                          <a:cs typeface="Georgia"/>
                        </a:rPr>
                        <a:t>I</a:t>
                      </a:r>
                      <a:r>
                        <a:rPr sz="1000" dirty="0">
                          <a:latin typeface="LM Roman 10"/>
                          <a:cs typeface="LM Roman 10"/>
                        </a:rPr>
                        <a:t>(</a:t>
                      </a:r>
                      <a:r>
                        <a:rPr sz="1000" i="1" dirty="0">
                          <a:latin typeface="Georgia"/>
                          <a:cs typeface="Georgia"/>
                        </a:rPr>
                        <a:t>G</a:t>
                      </a:r>
                      <a:r>
                        <a:rPr sz="1050" baseline="-11904" dirty="0">
                          <a:latin typeface="LM Roman 7"/>
                          <a:cs typeface="LM Roman 7"/>
                        </a:rPr>
                        <a:t>2</a:t>
                      </a:r>
                      <a:r>
                        <a:rPr sz="1000" dirty="0">
                          <a:latin typeface="LM Roman 10"/>
                          <a:cs typeface="LM Roman 10"/>
                        </a:rPr>
                        <a:t>)</a:t>
                      </a:r>
                      <a:r>
                        <a:rPr sz="1000" spc="35" dirty="0">
                          <a:latin typeface="LM Roman 10"/>
                          <a:cs typeface="LM Roman 10"/>
                        </a:rPr>
                        <a:t> </a:t>
                      </a:r>
                      <a:r>
                        <a:rPr sz="1000" dirty="0">
                          <a:latin typeface="LM Roman 10"/>
                          <a:cs typeface="LM Roman 10"/>
                        </a:rPr>
                        <a:t>=</a:t>
                      </a:r>
                      <a:r>
                        <a:rPr sz="1000" spc="45" dirty="0">
                          <a:latin typeface="LM Roman 10"/>
                          <a:cs typeface="LM Roman 10"/>
                        </a:rPr>
                        <a:t> </a:t>
                      </a:r>
                      <a:r>
                        <a:rPr sz="1000" spc="-50" dirty="0">
                          <a:latin typeface="LM Roman 10"/>
                          <a:cs typeface="LM Roman 10"/>
                        </a:rPr>
                        <a:t>Φ</a:t>
                      </a:r>
                      <a:endParaRPr sz="1000">
                        <a:latin typeface="LM Roman 10"/>
                        <a:cs typeface="LM Roman 10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00" i="1" dirty="0">
                          <a:latin typeface="Georgia"/>
                          <a:cs typeface="Georgia"/>
                        </a:rPr>
                        <a:t>I</a:t>
                      </a:r>
                      <a:r>
                        <a:rPr sz="1000" dirty="0">
                          <a:latin typeface="LM Roman 10"/>
                          <a:cs typeface="LM Roman 10"/>
                        </a:rPr>
                        <a:t>(</a:t>
                      </a:r>
                      <a:r>
                        <a:rPr sz="1000" i="1" dirty="0">
                          <a:latin typeface="Georgia"/>
                          <a:cs typeface="Georgia"/>
                        </a:rPr>
                        <a:t>G</a:t>
                      </a:r>
                      <a:r>
                        <a:rPr sz="1050" baseline="-11904" dirty="0">
                          <a:latin typeface="LM Roman 7"/>
                          <a:cs typeface="LM Roman 7"/>
                        </a:rPr>
                        <a:t>3</a:t>
                      </a:r>
                      <a:r>
                        <a:rPr sz="1000" dirty="0">
                          <a:latin typeface="LM Roman 10"/>
                          <a:cs typeface="LM Roman 10"/>
                        </a:rPr>
                        <a:t>)</a:t>
                      </a:r>
                      <a:r>
                        <a:rPr sz="1000" spc="-25" dirty="0">
                          <a:latin typeface="LM Roman 10"/>
                          <a:cs typeface="LM Roman 10"/>
                        </a:rPr>
                        <a:t> </a:t>
                      </a:r>
                      <a:r>
                        <a:rPr sz="1000" dirty="0">
                          <a:latin typeface="LM Roman 10"/>
                          <a:cs typeface="LM Roman 10"/>
                        </a:rPr>
                        <a:t>=</a:t>
                      </a:r>
                      <a:r>
                        <a:rPr sz="1000" spc="-25" dirty="0">
                          <a:latin typeface="LM Roman 10"/>
                          <a:cs typeface="LM Roman 10"/>
                        </a:rPr>
                        <a:t> </a:t>
                      </a:r>
                      <a:r>
                        <a:rPr sz="1000" i="1" dirty="0">
                          <a:latin typeface="DejaVu Sans Condensed"/>
                          <a:cs typeface="DejaVu Sans Condensed"/>
                        </a:rPr>
                        <a:t>{</a:t>
                      </a:r>
                      <a:r>
                        <a:rPr sz="1000" dirty="0">
                          <a:latin typeface="LM Roman 10"/>
                          <a:cs typeface="LM Roman 10"/>
                        </a:rPr>
                        <a:t>(</a:t>
                      </a:r>
                      <a:r>
                        <a:rPr sz="1000" i="1" dirty="0">
                          <a:latin typeface="Georgia"/>
                          <a:cs typeface="Georgia"/>
                        </a:rPr>
                        <a:t>X</a:t>
                      </a:r>
                      <a:r>
                        <a:rPr sz="1000" i="1" spc="15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000" i="1" dirty="0">
                          <a:latin typeface="DejaVu Sans Condensed"/>
                          <a:cs typeface="DejaVu Sans Condensed"/>
                        </a:rPr>
                        <a:t>⊥</a:t>
                      </a:r>
                      <a:r>
                        <a:rPr sz="1000" i="1" spc="25" dirty="0">
                          <a:latin typeface="DejaVu Sans Condensed"/>
                          <a:cs typeface="DejaVu Sans Condensed"/>
                        </a:rPr>
                        <a:t> </a:t>
                      </a:r>
                      <a:r>
                        <a:rPr sz="1000" i="1" dirty="0">
                          <a:latin typeface="Georgia"/>
                          <a:cs typeface="Georgia"/>
                        </a:rPr>
                        <a:t>Y</a:t>
                      </a:r>
                      <a:r>
                        <a:rPr sz="1000" i="1" spc="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000" spc="-25" dirty="0">
                          <a:latin typeface="LM Roman 10"/>
                          <a:cs typeface="LM Roman 10"/>
                        </a:rPr>
                        <a:t>)</a:t>
                      </a:r>
                      <a:r>
                        <a:rPr sz="1000" i="1" spc="-25" dirty="0">
                          <a:latin typeface="DejaVu Sans Condensed"/>
                          <a:cs typeface="DejaVu Sans Condensed"/>
                        </a:rPr>
                        <a:t>}</a:t>
                      </a:r>
                      <a:endParaRPr sz="1000">
                        <a:latin typeface="DejaVu Sans Condensed"/>
                        <a:cs typeface="DejaVu Sans Condensed"/>
                      </a:endParaRPr>
                    </a:p>
                  </a:txBody>
                  <a:tcPr marL="0" marR="0" marT="60325" marB="0"/>
                </a:tc>
              </a:tr>
            </a:tbl>
          </a:graphicData>
        </a:graphic>
      </p:graphicFrame>
      <p:pic>
        <p:nvPicPr>
          <p:cNvPr id="18" name="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144596" y="460654"/>
            <a:ext cx="63233" cy="63233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3264395" y="375169"/>
            <a:ext cx="2110105" cy="144081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177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LM Roman 10"/>
                <a:cs typeface="LM Roman 10"/>
              </a:rPr>
              <a:t>Since</a:t>
            </a:r>
            <a:r>
              <a:rPr sz="1100" spc="-5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we</a:t>
            </a:r>
            <a:r>
              <a:rPr sz="1100" spc="-4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have</a:t>
            </a:r>
            <a:r>
              <a:rPr sz="1100" spc="-4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only</a:t>
            </a:r>
            <a:r>
              <a:rPr sz="1100" spc="-4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two</a:t>
            </a:r>
            <a:r>
              <a:rPr sz="1100" spc="-4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variables </a:t>
            </a:r>
            <a:r>
              <a:rPr sz="1100" dirty="0">
                <a:latin typeface="LM Roman 10"/>
                <a:cs typeface="LM Roman 10"/>
              </a:rPr>
              <a:t>there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are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only</a:t>
            </a:r>
            <a:r>
              <a:rPr sz="1100" spc="-2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3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possibilities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for</a:t>
            </a:r>
            <a:r>
              <a:rPr sz="1100" spc="-20" dirty="0">
                <a:latin typeface="LM Roman 10"/>
                <a:cs typeface="LM Roman 10"/>
              </a:rPr>
              <a:t> </a:t>
            </a:r>
            <a:r>
              <a:rPr sz="1100" i="1" spc="5" dirty="0">
                <a:latin typeface="Georgia"/>
                <a:cs typeface="Georgia"/>
              </a:rPr>
              <a:t>G</a:t>
            </a:r>
            <a:endParaRPr sz="1100">
              <a:latin typeface="Georgia"/>
              <a:cs typeface="Georgia"/>
            </a:endParaRPr>
          </a:p>
          <a:p>
            <a:pPr marL="12700" marR="5080">
              <a:lnSpc>
                <a:spcPct val="179800"/>
              </a:lnSpc>
            </a:pPr>
            <a:r>
              <a:rPr sz="1100" dirty="0">
                <a:latin typeface="LM Roman 10"/>
                <a:cs typeface="LM Roman 10"/>
              </a:rPr>
              <a:t>Which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of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these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is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an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I-</a:t>
            </a:r>
            <a:r>
              <a:rPr sz="1100" dirty="0">
                <a:latin typeface="LM Roman 10"/>
                <a:cs typeface="LM Roman 10"/>
              </a:rPr>
              <a:t>Map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for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i="1" dirty="0">
                <a:latin typeface="Georgia"/>
                <a:cs typeface="Georgia"/>
              </a:rPr>
              <a:t>P</a:t>
            </a:r>
            <a:r>
              <a:rPr sz="1100" i="1" spc="-114" dirty="0">
                <a:latin typeface="Georgia"/>
                <a:cs typeface="Georgia"/>
              </a:rPr>
              <a:t> </a:t>
            </a:r>
            <a:r>
              <a:rPr sz="1100" spc="-50" dirty="0">
                <a:latin typeface="LM Roman 10"/>
                <a:cs typeface="LM Roman 10"/>
              </a:rPr>
              <a:t>? </a:t>
            </a:r>
            <a:r>
              <a:rPr sz="1100" spc="-10" dirty="0">
                <a:latin typeface="LM Roman 10"/>
                <a:cs typeface="LM Roman 10"/>
              </a:rPr>
              <a:t>Well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all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three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are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I-</a:t>
            </a:r>
            <a:r>
              <a:rPr sz="1100" dirty="0">
                <a:latin typeface="LM Roman 10"/>
                <a:cs typeface="LM Roman 10"/>
              </a:rPr>
              <a:t>Maps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for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i="1" spc="-50" dirty="0">
                <a:latin typeface="Georgia"/>
                <a:cs typeface="Georgia"/>
              </a:rPr>
              <a:t>P </a:t>
            </a:r>
            <a:r>
              <a:rPr sz="1100" dirty="0">
                <a:latin typeface="LM Roman 10"/>
                <a:cs typeface="LM Roman 10"/>
              </a:rPr>
              <a:t>They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all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satisfy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the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condition</a:t>
            </a:r>
            <a:endParaRPr sz="1100">
              <a:latin typeface="LM Roman 10"/>
              <a:cs typeface="LM Roman 1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i="1" dirty="0">
                <a:latin typeface="Georgia"/>
                <a:cs typeface="Georgia"/>
              </a:rPr>
              <a:t>I</a:t>
            </a:r>
            <a:r>
              <a:rPr sz="1100" dirty="0">
                <a:latin typeface="LM Roman 10"/>
                <a:cs typeface="LM Roman 10"/>
              </a:rPr>
              <a:t>(</a:t>
            </a:r>
            <a:r>
              <a:rPr sz="1100" i="1" dirty="0">
                <a:latin typeface="Georgia"/>
                <a:cs typeface="Georgia"/>
              </a:rPr>
              <a:t>G</a:t>
            </a:r>
            <a:r>
              <a:rPr sz="1100" dirty="0">
                <a:latin typeface="LM Roman 10"/>
                <a:cs typeface="LM Roman 10"/>
              </a:rPr>
              <a:t>)</a:t>
            </a:r>
            <a:r>
              <a:rPr sz="1100" spc="15" dirty="0">
                <a:latin typeface="LM Roman 10"/>
                <a:cs typeface="LM Roman 10"/>
              </a:rPr>
              <a:t> </a:t>
            </a:r>
            <a:r>
              <a:rPr sz="1100" i="1" dirty="0">
                <a:latin typeface="DejaVu Sans Condensed"/>
                <a:cs typeface="DejaVu Sans Condensed"/>
              </a:rPr>
              <a:t>⊆</a:t>
            </a:r>
            <a:r>
              <a:rPr sz="1100" i="1" spc="65" dirty="0">
                <a:latin typeface="DejaVu Sans Condensed"/>
                <a:cs typeface="DejaVu Sans Condensed"/>
              </a:rPr>
              <a:t> </a:t>
            </a:r>
            <a:r>
              <a:rPr sz="1100" i="1" spc="50" dirty="0">
                <a:latin typeface="Georgia"/>
                <a:cs typeface="Georgia"/>
              </a:rPr>
              <a:t>I</a:t>
            </a:r>
            <a:r>
              <a:rPr sz="1100" spc="50" dirty="0">
                <a:latin typeface="LM Roman 10"/>
                <a:cs typeface="LM Roman 10"/>
              </a:rPr>
              <a:t>(</a:t>
            </a:r>
            <a:r>
              <a:rPr sz="1100" i="1" spc="50" dirty="0">
                <a:latin typeface="Georgia"/>
                <a:cs typeface="Georgia"/>
              </a:rPr>
              <a:t>P</a:t>
            </a:r>
            <a:r>
              <a:rPr sz="1100" i="1" spc="-75" dirty="0">
                <a:latin typeface="Georgia"/>
                <a:cs typeface="Georgia"/>
              </a:rPr>
              <a:t> </a:t>
            </a:r>
            <a:r>
              <a:rPr sz="1100" spc="-50" dirty="0">
                <a:latin typeface="LM Roman 10"/>
                <a:cs typeface="LM Roman 10"/>
              </a:rPr>
              <a:t>)</a:t>
            </a:r>
            <a:endParaRPr sz="1100">
              <a:latin typeface="LM Roman 10"/>
              <a:cs typeface="LM Roman 10"/>
            </a:endParaRPr>
          </a:p>
        </p:txBody>
      </p:sp>
      <p:pic>
        <p:nvPicPr>
          <p:cNvPr id="20" name="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144596" y="934199"/>
            <a:ext cx="63233" cy="63233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144596" y="1235684"/>
            <a:ext cx="63233" cy="63233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144583" y="1537157"/>
            <a:ext cx="63233" cy="63233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0" y="3121507"/>
            <a:ext cx="5760085" cy="118745"/>
            <a:chOff x="0" y="3121507"/>
            <a:chExt cx="5760085" cy="118745"/>
          </a:xfrm>
        </p:grpSpPr>
        <p:sp>
          <p:nvSpPr>
            <p:cNvPr id="24" name="object 24"/>
            <p:cNvSpPr/>
            <p:nvPr/>
          </p:nvSpPr>
          <p:spPr>
            <a:xfrm>
              <a:off x="0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880004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10" dirty="0"/>
              <a:t>65</a:t>
            </a:fld>
            <a:r>
              <a:rPr spc="-10" dirty="0"/>
              <a:t>/86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Mitesh</a:t>
            </a:r>
            <a:r>
              <a:rPr spc="-10" dirty="0"/>
              <a:t> </a:t>
            </a:r>
            <a:r>
              <a:rPr dirty="0"/>
              <a:t>M.</a:t>
            </a:r>
            <a:r>
              <a:rPr spc="-10" dirty="0"/>
              <a:t> Khapra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CS7015</a:t>
            </a:r>
            <a:r>
              <a:rPr spc="-10" dirty="0"/>
              <a:t> </a:t>
            </a:r>
            <a:r>
              <a:rPr dirty="0"/>
              <a:t>(Deep</a:t>
            </a:r>
            <a:r>
              <a:rPr spc="-5" dirty="0"/>
              <a:t> </a:t>
            </a:r>
            <a:r>
              <a:rPr dirty="0"/>
              <a:t>Learning)</a:t>
            </a:r>
            <a:r>
              <a:rPr spc="-5" dirty="0"/>
              <a:t> </a:t>
            </a:r>
            <a:r>
              <a:rPr dirty="0"/>
              <a:t>:</a:t>
            </a:r>
            <a:r>
              <a:rPr spc="75" dirty="0"/>
              <a:t> </a:t>
            </a:r>
            <a:r>
              <a:rPr dirty="0"/>
              <a:t>Lecture</a:t>
            </a:r>
            <a:r>
              <a:rPr spc="-5" dirty="0"/>
              <a:t> </a:t>
            </a:r>
            <a:r>
              <a:rPr spc="-2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07694" y="613079"/>
          <a:ext cx="979805" cy="827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490"/>
                <a:gridCol w="237490"/>
                <a:gridCol w="504825"/>
              </a:tblGrid>
              <a:tr h="1670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800" spc="-50" dirty="0">
                          <a:solidFill>
                            <a:srgbClr val="FFFFFF"/>
                          </a:solidFill>
                          <a:latin typeface="LM Roman 8"/>
                          <a:cs typeface="LM Roman 8"/>
                        </a:rPr>
                        <a:t>X</a:t>
                      </a:r>
                      <a:endParaRPr sz="800">
                        <a:latin typeface="LM Roman 8"/>
                        <a:cs typeface="LM Roman 8"/>
                      </a:endParaRPr>
                    </a:p>
                  </a:txBody>
                  <a:tcPr marL="0" marR="0" marT="158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800" spc="-50" dirty="0">
                          <a:solidFill>
                            <a:srgbClr val="FFFFFF"/>
                          </a:solidFill>
                          <a:latin typeface="LM Roman 8"/>
                          <a:cs typeface="LM Roman 8"/>
                        </a:rPr>
                        <a:t>Y</a:t>
                      </a:r>
                      <a:endParaRPr sz="800">
                        <a:latin typeface="LM Roman 8"/>
                        <a:cs typeface="LM Roman 8"/>
                      </a:endParaRPr>
                    </a:p>
                  </a:txBody>
                  <a:tcPr marL="0" marR="0" marT="158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800" spc="-10" dirty="0">
                          <a:solidFill>
                            <a:srgbClr val="FFFFFF"/>
                          </a:solidFill>
                          <a:latin typeface="LM Roman 8"/>
                          <a:cs typeface="LM Roman 8"/>
                        </a:rPr>
                        <a:t>P(X,Y)</a:t>
                      </a:r>
                      <a:endParaRPr sz="800">
                        <a:latin typeface="LM Roman 8"/>
                        <a:cs typeface="LM Roman 8"/>
                      </a:endParaRPr>
                    </a:p>
                  </a:txBody>
                  <a:tcPr marL="0" marR="0" marT="158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0000FF"/>
                    </a:solidFill>
                  </a:tcPr>
                </a:tc>
              </a:tr>
              <a:tr h="1644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800" spc="-50" dirty="0">
                          <a:latin typeface="LM Roman 8"/>
                          <a:cs typeface="LM Roman 8"/>
                        </a:rPr>
                        <a:t>0</a:t>
                      </a:r>
                      <a:endParaRPr sz="800">
                        <a:latin typeface="LM Roman 8"/>
                        <a:cs typeface="LM Roman 8"/>
                      </a:endParaRPr>
                    </a:p>
                  </a:txBody>
                  <a:tcPr marL="0" marR="0" marT="133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800" spc="-50" dirty="0">
                          <a:latin typeface="LM Roman 8"/>
                          <a:cs typeface="LM Roman 8"/>
                        </a:rPr>
                        <a:t>0</a:t>
                      </a:r>
                      <a:endParaRPr sz="800">
                        <a:latin typeface="LM Roman 8"/>
                        <a:cs typeface="LM Roman 8"/>
                      </a:endParaRPr>
                    </a:p>
                  </a:txBody>
                  <a:tcPr marL="0" marR="0" marT="133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800" spc="-20" dirty="0">
                          <a:latin typeface="LM Roman 8"/>
                          <a:cs typeface="LM Roman 8"/>
                        </a:rPr>
                        <a:t>0.08</a:t>
                      </a:r>
                      <a:endParaRPr sz="800">
                        <a:latin typeface="LM Roman 8"/>
                        <a:cs typeface="LM Roman 8"/>
                      </a:endParaRPr>
                    </a:p>
                  </a:txBody>
                  <a:tcPr marL="0" marR="0" marT="133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</a:tr>
              <a:tr h="1644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800" spc="-50" dirty="0">
                          <a:latin typeface="LM Roman 8"/>
                          <a:cs typeface="LM Roman 8"/>
                        </a:rPr>
                        <a:t>0</a:t>
                      </a:r>
                      <a:endParaRPr sz="800">
                        <a:latin typeface="LM Roman 8"/>
                        <a:cs typeface="LM Roman 8"/>
                      </a:endParaRPr>
                    </a:p>
                  </a:txBody>
                  <a:tcPr marL="0" marR="0" marT="133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800" spc="-50" dirty="0">
                          <a:latin typeface="LM Roman 8"/>
                          <a:cs typeface="LM Roman 8"/>
                        </a:rPr>
                        <a:t>1</a:t>
                      </a:r>
                      <a:endParaRPr sz="800">
                        <a:latin typeface="LM Roman 8"/>
                        <a:cs typeface="LM Roman 8"/>
                      </a:endParaRPr>
                    </a:p>
                  </a:txBody>
                  <a:tcPr marL="0" marR="0" marT="133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800" spc="-20" dirty="0">
                          <a:latin typeface="LM Roman 8"/>
                          <a:cs typeface="LM Roman 8"/>
                        </a:rPr>
                        <a:t>0.32</a:t>
                      </a:r>
                      <a:endParaRPr sz="800">
                        <a:latin typeface="LM Roman 8"/>
                        <a:cs typeface="LM Roman 8"/>
                      </a:endParaRPr>
                    </a:p>
                  </a:txBody>
                  <a:tcPr marL="0" marR="0" marT="133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644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800" spc="-50" dirty="0">
                          <a:latin typeface="LM Roman 8"/>
                          <a:cs typeface="LM Roman 8"/>
                        </a:rPr>
                        <a:t>1</a:t>
                      </a:r>
                      <a:endParaRPr sz="800">
                        <a:latin typeface="LM Roman 8"/>
                        <a:cs typeface="LM Roman 8"/>
                      </a:endParaRPr>
                    </a:p>
                  </a:txBody>
                  <a:tcPr marL="0" marR="0" marT="133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800" spc="-50" dirty="0">
                          <a:latin typeface="LM Roman 8"/>
                          <a:cs typeface="LM Roman 8"/>
                        </a:rPr>
                        <a:t>0</a:t>
                      </a:r>
                      <a:endParaRPr sz="800">
                        <a:latin typeface="LM Roman 8"/>
                        <a:cs typeface="LM Roman 8"/>
                      </a:endParaRPr>
                    </a:p>
                  </a:txBody>
                  <a:tcPr marL="0" marR="0" marT="133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800" spc="-20" dirty="0">
                          <a:latin typeface="LM Roman 8"/>
                          <a:cs typeface="LM Roman 8"/>
                        </a:rPr>
                        <a:t>0.12</a:t>
                      </a:r>
                      <a:endParaRPr sz="800">
                        <a:latin typeface="LM Roman 8"/>
                        <a:cs typeface="LM Roman 8"/>
                      </a:endParaRPr>
                    </a:p>
                  </a:txBody>
                  <a:tcPr marL="0" marR="0" marT="133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</a:tr>
              <a:tr h="1670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800" spc="-50" dirty="0">
                          <a:latin typeface="LM Roman 8"/>
                          <a:cs typeface="LM Roman 8"/>
                        </a:rPr>
                        <a:t>1</a:t>
                      </a:r>
                      <a:endParaRPr sz="800">
                        <a:latin typeface="LM Roman 8"/>
                        <a:cs typeface="LM Roman 8"/>
                      </a:endParaRPr>
                    </a:p>
                  </a:txBody>
                  <a:tcPr marL="0" marR="0" marT="133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800" spc="-50" dirty="0">
                          <a:latin typeface="LM Roman 8"/>
                          <a:cs typeface="LM Roman 8"/>
                        </a:rPr>
                        <a:t>1</a:t>
                      </a:r>
                      <a:endParaRPr sz="800">
                        <a:latin typeface="LM Roman 8"/>
                        <a:cs typeface="LM Roman 8"/>
                      </a:endParaRPr>
                    </a:p>
                  </a:txBody>
                  <a:tcPr marL="0" marR="0" marT="133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800" spc="-20" dirty="0">
                          <a:latin typeface="LM Roman 8"/>
                          <a:cs typeface="LM Roman 8"/>
                        </a:rPr>
                        <a:t>0.48</a:t>
                      </a:r>
                      <a:endParaRPr sz="800">
                        <a:latin typeface="LM Roman 8"/>
                        <a:cs typeface="LM Roman 8"/>
                      </a:endParaRPr>
                    </a:p>
                  </a:txBody>
                  <a:tcPr marL="0" marR="0" marT="133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4583" y="935799"/>
            <a:ext cx="63233" cy="6323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264395" y="850314"/>
            <a:ext cx="2174240" cy="148336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37592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LM Roman 10"/>
                <a:cs typeface="LM Roman 10"/>
              </a:rPr>
              <a:t>Of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course,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this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was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just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spc="-25" dirty="0">
                <a:latin typeface="LM Roman 10"/>
                <a:cs typeface="LM Roman 10"/>
              </a:rPr>
              <a:t>toy </a:t>
            </a:r>
            <a:r>
              <a:rPr sz="1100" spc="-10" dirty="0">
                <a:latin typeface="LM Roman 10"/>
                <a:cs typeface="LM Roman 10"/>
              </a:rPr>
              <a:t>example</a:t>
            </a:r>
            <a:endParaRPr sz="1100">
              <a:latin typeface="LM Roman 10"/>
              <a:cs typeface="LM Roman 10"/>
            </a:endParaRPr>
          </a:p>
          <a:p>
            <a:pPr marL="12700" marR="36195">
              <a:lnSpc>
                <a:spcPct val="102600"/>
              </a:lnSpc>
              <a:spcBef>
                <a:spcPts val="1019"/>
              </a:spcBef>
            </a:pPr>
            <a:r>
              <a:rPr sz="1100" dirty="0">
                <a:latin typeface="LM Roman 10"/>
                <a:cs typeface="LM Roman 10"/>
              </a:rPr>
              <a:t>In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practice,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we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do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not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know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i="1" dirty="0">
                <a:latin typeface="Georgia"/>
                <a:cs typeface="Georgia"/>
              </a:rPr>
              <a:t>P</a:t>
            </a:r>
            <a:r>
              <a:rPr sz="1100" i="1" spc="200" dirty="0">
                <a:latin typeface="Georgia"/>
                <a:cs typeface="Georgia"/>
              </a:rPr>
              <a:t> </a:t>
            </a:r>
            <a:r>
              <a:rPr sz="1100" spc="-25" dirty="0">
                <a:latin typeface="LM Roman 10"/>
                <a:cs typeface="LM Roman 10"/>
              </a:rPr>
              <a:t>and </a:t>
            </a:r>
            <a:r>
              <a:rPr sz="1100" dirty="0">
                <a:latin typeface="LM Roman 10"/>
                <a:cs typeface="LM Roman 10"/>
              </a:rPr>
              <a:t>hence</a:t>
            </a:r>
            <a:r>
              <a:rPr sz="1100" spc="-4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can’t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compute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i="1" spc="50" dirty="0">
                <a:latin typeface="Georgia"/>
                <a:cs typeface="Georgia"/>
              </a:rPr>
              <a:t>I</a:t>
            </a:r>
            <a:r>
              <a:rPr sz="1100" spc="50" dirty="0">
                <a:latin typeface="LM Roman 10"/>
                <a:cs typeface="LM Roman 10"/>
              </a:rPr>
              <a:t>(</a:t>
            </a:r>
            <a:r>
              <a:rPr sz="1100" i="1" spc="50" dirty="0">
                <a:latin typeface="Georgia"/>
                <a:cs typeface="Georgia"/>
              </a:rPr>
              <a:t>P</a:t>
            </a:r>
            <a:r>
              <a:rPr sz="1100" i="1" spc="-114" dirty="0">
                <a:latin typeface="Georgia"/>
                <a:cs typeface="Georgia"/>
              </a:rPr>
              <a:t> </a:t>
            </a:r>
            <a:r>
              <a:rPr sz="1100" spc="-50" dirty="0">
                <a:latin typeface="LM Roman 10"/>
                <a:cs typeface="LM Roman 10"/>
              </a:rPr>
              <a:t>)</a:t>
            </a:r>
            <a:endParaRPr sz="1100">
              <a:latin typeface="LM Roman 10"/>
              <a:cs typeface="LM Roman 10"/>
            </a:endParaRPr>
          </a:p>
          <a:p>
            <a:pPr marL="12700" marR="5080">
              <a:lnSpc>
                <a:spcPct val="102600"/>
              </a:lnSpc>
              <a:spcBef>
                <a:spcPts val="1019"/>
              </a:spcBef>
            </a:pPr>
            <a:r>
              <a:rPr sz="1100" spc="-30" dirty="0">
                <a:latin typeface="LM Roman 10"/>
                <a:cs typeface="LM Roman 10"/>
              </a:rPr>
              <a:t>We</a:t>
            </a:r>
            <a:r>
              <a:rPr sz="1100" spc="-5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just</a:t>
            </a:r>
            <a:r>
              <a:rPr sz="1100" spc="-4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make</a:t>
            </a:r>
            <a:r>
              <a:rPr sz="1100" spc="-4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some</a:t>
            </a:r>
            <a:r>
              <a:rPr sz="1100" spc="-4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assumptions </a:t>
            </a:r>
            <a:r>
              <a:rPr sz="1100" dirty="0">
                <a:latin typeface="LM Roman 10"/>
                <a:cs typeface="LM Roman 10"/>
              </a:rPr>
              <a:t>about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i="1" spc="50" dirty="0">
                <a:latin typeface="Georgia"/>
                <a:cs typeface="Georgia"/>
              </a:rPr>
              <a:t>I</a:t>
            </a:r>
            <a:r>
              <a:rPr sz="1100" spc="50" dirty="0">
                <a:latin typeface="LM Roman 10"/>
                <a:cs typeface="LM Roman 10"/>
              </a:rPr>
              <a:t>(</a:t>
            </a:r>
            <a:r>
              <a:rPr sz="1100" i="1" spc="50" dirty="0">
                <a:latin typeface="Georgia"/>
                <a:cs typeface="Georgia"/>
              </a:rPr>
              <a:t>P</a:t>
            </a:r>
            <a:r>
              <a:rPr sz="1100" i="1" spc="-114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)</a:t>
            </a:r>
            <a:r>
              <a:rPr sz="1100" spc="-2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and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then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construct</a:t>
            </a:r>
            <a:r>
              <a:rPr sz="1100" spc="-2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i="1" spc="5" dirty="0">
                <a:latin typeface="Georgia"/>
                <a:cs typeface="Georgia"/>
              </a:rPr>
              <a:t>G </a:t>
            </a:r>
            <a:r>
              <a:rPr sz="1100" dirty="0">
                <a:latin typeface="LM Roman 10"/>
                <a:cs typeface="LM Roman 10"/>
              </a:rPr>
              <a:t>such</a:t>
            </a:r>
            <a:r>
              <a:rPr sz="1100" spc="1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that</a:t>
            </a:r>
            <a:r>
              <a:rPr sz="1100" spc="20" dirty="0">
                <a:latin typeface="LM Roman 10"/>
                <a:cs typeface="LM Roman 10"/>
              </a:rPr>
              <a:t> </a:t>
            </a:r>
            <a:r>
              <a:rPr sz="1100" i="1" dirty="0">
                <a:latin typeface="Georgia"/>
                <a:cs typeface="Georgia"/>
              </a:rPr>
              <a:t>I</a:t>
            </a:r>
            <a:r>
              <a:rPr sz="1100" dirty="0">
                <a:latin typeface="LM Roman 10"/>
                <a:cs typeface="LM Roman 10"/>
              </a:rPr>
              <a:t>(</a:t>
            </a:r>
            <a:r>
              <a:rPr sz="1100" i="1" dirty="0">
                <a:latin typeface="Georgia"/>
                <a:cs typeface="Georgia"/>
              </a:rPr>
              <a:t>G</a:t>
            </a:r>
            <a:r>
              <a:rPr sz="1100" dirty="0">
                <a:latin typeface="LM Roman 10"/>
                <a:cs typeface="LM Roman 10"/>
              </a:rPr>
              <a:t>)</a:t>
            </a:r>
            <a:r>
              <a:rPr sz="1100" spc="-45" dirty="0">
                <a:latin typeface="LM Roman 10"/>
                <a:cs typeface="LM Roman 10"/>
              </a:rPr>
              <a:t> </a:t>
            </a:r>
            <a:r>
              <a:rPr sz="1100" i="1" dirty="0">
                <a:latin typeface="DejaVu Sans Condensed"/>
                <a:cs typeface="DejaVu Sans Condensed"/>
              </a:rPr>
              <a:t>⊆</a:t>
            </a:r>
            <a:r>
              <a:rPr sz="1100" i="1" spc="5" dirty="0">
                <a:latin typeface="DejaVu Sans Condensed"/>
                <a:cs typeface="DejaVu Sans Condensed"/>
              </a:rPr>
              <a:t> </a:t>
            </a:r>
            <a:r>
              <a:rPr sz="1100" i="1" spc="50" dirty="0">
                <a:latin typeface="Georgia"/>
                <a:cs typeface="Georgia"/>
              </a:rPr>
              <a:t>I</a:t>
            </a:r>
            <a:r>
              <a:rPr sz="1100" spc="50" dirty="0">
                <a:latin typeface="LM Roman 10"/>
                <a:cs typeface="LM Roman 10"/>
              </a:rPr>
              <a:t>(</a:t>
            </a:r>
            <a:r>
              <a:rPr sz="1100" i="1" spc="50" dirty="0">
                <a:latin typeface="Georgia"/>
                <a:cs typeface="Georgia"/>
              </a:rPr>
              <a:t>P</a:t>
            </a:r>
            <a:r>
              <a:rPr sz="1100" i="1" spc="-105" dirty="0">
                <a:latin typeface="Georgia"/>
                <a:cs typeface="Georgia"/>
              </a:rPr>
              <a:t> </a:t>
            </a:r>
            <a:r>
              <a:rPr sz="1100" spc="-50" dirty="0">
                <a:latin typeface="LM Roman 10"/>
                <a:cs typeface="LM Roman 10"/>
              </a:rPr>
              <a:t>)</a:t>
            </a:r>
            <a:endParaRPr sz="1100">
              <a:latin typeface="LM Roman 10"/>
              <a:cs typeface="LM Roman 10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44583" y="1409344"/>
            <a:ext cx="63233" cy="6323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44583" y="1882901"/>
            <a:ext cx="63233" cy="63233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0" y="3121507"/>
            <a:ext cx="5760085" cy="118745"/>
            <a:chOff x="0" y="3121507"/>
            <a:chExt cx="5760085" cy="118745"/>
          </a:xfrm>
        </p:grpSpPr>
        <p:sp>
          <p:nvSpPr>
            <p:cNvPr id="8" name="object 8"/>
            <p:cNvSpPr/>
            <p:nvPr/>
          </p:nvSpPr>
          <p:spPr>
            <a:xfrm>
              <a:off x="0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80004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10" dirty="0"/>
              <a:t>66</a:t>
            </a:fld>
            <a:r>
              <a:rPr spc="-10" dirty="0"/>
              <a:t>/86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Mitesh</a:t>
            </a:r>
            <a:r>
              <a:rPr spc="-10" dirty="0"/>
              <a:t> </a:t>
            </a:r>
            <a:r>
              <a:rPr dirty="0"/>
              <a:t>M.</a:t>
            </a:r>
            <a:r>
              <a:rPr spc="-10" dirty="0"/>
              <a:t> Khapra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CS7015</a:t>
            </a:r>
            <a:r>
              <a:rPr spc="-10" dirty="0"/>
              <a:t> </a:t>
            </a:r>
            <a:r>
              <a:rPr dirty="0"/>
              <a:t>(Deep</a:t>
            </a:r>
            <a:r>
              <a:rPr spc="-5" dirty="0"/>
              <a:t> </a:t>
            </a:r>
            <a:r>
              <a:rPr dirty="0"/>
              <a:t>Learning)</a:t>
            </a:r>
            <a:r>
              <a:rPr spc="-5" dirty="0"/>
              <a:t> </a:t>
            </a:r>
            <a:r>
              <a:rPr dirty="0"/>
              <a:t>:</a:t>
            </a:r>
            <a:r>
              <a:rPr spc="75" dirty="0"/>
              <a:t> </a:t>
            </a:r>
            <a:r>
              <a:rPr dirty="0"/>
              <a:t>Lecture</a:t>
            </a:r>
            <a:r>
              <a:rPr spc="-5" dirty="0"/>
              <a:t> </a:t>
            </a:r>
            <a:r>
              <a:rPr spc="-2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18883" y="887361"/>
            <a:ext cx="291465" cy="291465"/>
            <a:chOff x="818883" y="887361"/>
            <a:chExt cx="291465" cy="291465"/>
          </a:xfrm>
        </p:grpSpPr>
        <p:sp>
          <p:nvSpPr>
            <p:cNvPr id="3" name="object 3"/>
            <p:cNvSpPr/>
            <p:nvPr/>
          </p:nvSpPr>
          <p:spPr>
            <a:xfrm>
              <a:off x="823963" y="892441"/>
              <a:ext cx="281305" cy="281305"/>
            </a:xfrm>
            <a:custGeom>
              <a:avLst/>
              <a:gdLst/>
              <a:ahLst/>
              <a:cxnLst/>
              <a:rect l="l" t="t" r="r" b="b"/>
              <a:pathLst>
                <a:path w="281305" h="281305">
                  <a:moveTo>
                    <a:pt x="140601" y="0"/>
                  </a:moveTo>
                  <a:lnTo>
                    <a:pt x="96157" y="7167"/>
                  </a:lnTo>
                  <a:lnTo>
                    <a:pt x="57560" y="27125"/>
                  </a:lnTo>
                  <a:lnTo>
                    <a:pt x="27125" y="57560"/>
                  </a:lnTo>
                  <a:lnTo>
                    <a:pt x="7167" y="96157"/>
                  </a:lnTo>
                  <a:lnTo>
                    <a:pt x="0" y="140601"/>
                  </a:lnTo>
                  <a:lnTo>
                    <a:pt x="7167" y="185041"/>
                  </a:lnTo>
                  <a:lnTo>
                    <a:pt x="27125" y="223637"/>
                  </a:lnTo>
                  <a:lnTo>
                    <a:pt x="57560" y="254074"/>
                  </a:lnTo>
                  <a:lnTo>
                    <a:pt x="96157" y="274035"/>
                  </a:lnTo>
                  <a:lnTo>
                    <a:pt x="140601" y="281203"/>
                  </a:lnTo>
                  <a:lnTo>
                    <a:pt x="185041" y="274035"/>
                  </a:lnTo>
                  <a:lnTo>
                    <a:pt x="223637" y="254074"/>
                  </a:lnTo>
                  <a:lnTo>
                    <a:pt x="254074" y="223637"/>
                  </a:lnTo>
                  <a:lnTo>
                    <a:pt x="274035" y="185041"/>
                  </a:lnTo>
                  <a:lnTo>
                    <a:pt x="281203" y="140601"/>
                  </a:lnTo>
                  <a:lnTo>
                    <a:pt x="274035" y="96157"/>
                  </a:lnTo>
                  <a:lnTo>
                    <a:pt x="254074" y="57560"/>
                  </a:lnTo>
                  <a:lnTo>
                    <a:pt x="223637" y="27125"/>
                  </a:lnTo>
                  <a:lnTo>
                    <a:pt x="185041" y="7167"/>
                  </a:lnTo>
                  <a:lnTo>
                    <a:pt x="140601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23963" y="892441"/>
              <a:ext cx="281305" cy="281305"/>
            </a:xfrm>
            <a:custGeom>
              <a:avLst/>
              <a:gdLst/>
              <a:ahLst/>
              <a:cxnLst/>
              <a:rect l="l" t="t" r="r" b="b"/>
              <a:pathLst>
                <a:path w="281305" h="281305">
                  <a:moveTo>
                    <a:pt x="281203" y="140601"/>
                  </a:moveTo>
                  <a:lnTo>
                    <a:pt x="274035" y="96157"/>
                  </a:lnTo>
                  <a:lnTo>
                    <a:pt x="254074" y="57560"/>
                  </a:lnTo>
                  <a:lnTo>
                    <a:pt x="223637" y="27125"/>
                  </a:lnTo>
                  <a:lnTo>
                    <a:pt x="185041" y="7167"/>
                  </a:lnTo>
                  <a:lnTo>
                    <a:pt x="140601" y="0"/>
                  </a:lnTo>
                  <a:lnTo>
                    <a:pt x="96157" y="7167"/>
                  </a:lnTo>
                  <a:lnTo>
                    <a:pt x="57560" y="27125"/>
                  </a:lnTo>
                  <a:lnTo>
                    <a:pt x="27125" y="57560"/>
                  </a:lnTo>
                  <a:lnTo>
                    <a:pt x="7167" y="96157"/>
                  </a:lnTo>
                  <a:lnTo>
                    <a:pt x="0" y="140601"/>
                  </a:lnTo>
                  <a:lnTo>
                    <a:pt x="7167" y="185041"/>
                  </a:lnTo>
                  <a:lnTo>
                    <a:pt x="27125" y="223637"/>
                  </a:lnTo>
                  <a:lnTo>
                    <a:pt x="57560" y="254074"/>
                  </a:lnTo>
                  <a:lnTo>
                    <a:pt x="96157" y="274035"/>
                  </a:lnTo>
                  <a:lnTo>
                    <a:pt x="140601" y="281203"/>
                  </a:lnTo>
                  <a:lnTo>
                    <a:pt x="185041" y="274035"/>
                  </a:lnTo>
                  <a:lnTo>
                    <a:pt x="223637" y="254074"/>
                  </a:lnTo>
                  <a:lnTo>
                    <a:pt x="254074" y="223637"/>
                  </a:lnTo>
                  <a:lnTo>
                    <a:pt x="274035" y="185041"/>
                  </a:lnTo>
                  <a:lnTo>
                    <a:pt x="281203" y="140601"/>
                  </a:lnTo>
                  <a:close/>
                </a:path>
              </a:pathLst>
            </a:custGeom>
            <a:ln w="10122">
              <a:solidFill>
                <a:srgbClr val="4C4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892555" y="929156"/>
            <a:ext cx="1403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20" dirty="0">
                <a:latin typeface="Georgia"/>
                <a:cs typeface="Georgia"/>
              </a:rPr>
              <a:t>D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555457" y="903922"/>
            <a:ext cx="258445" cy="258445"/>
            <a:chOff x="1555457" y="903922"/>
            <a:chExt cx="258445" cy="25844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0537" y="909002"/>
              <a:ext cx="248069" cy="24806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560537" y="909002"/>
              <a:ext cx="248285" cy="248285"/>
            </a:xfrm>
            <a:custGeom>
              <a:avLst/>
              <a:gdLst/>
              <a:ahLst/>
              <a:cxnLst/>
              <a:rect l="l" t="t" r="r" b="b"/>
              <a:pathLst>
                <a:path w="248285" h="248284">
                  <a:moveTo>
                    <a:pt x="248069" y="124040"/>
                  </a:moveTo>
                  <a:lnTo>
                    <a:pt x="238322" y="75759"/>
                  </a:lnTo>
                  <a:lnTo>
                    <a:pt x="211742" y="36331"/>
                  </a:lnTo>
                  <a:lnTo>
                    <a:pt x="172314" y="9748"/>
                  </a:lnTo>
                  <a:lnTo>
                    <a:pt x="124028" y="0"/>
                  </a:lnTo>
                  <a:lnTo>
                    <a:pt x="75748" y="9748"/>
                  </a:lnTo>
                  <a:lnTo>
                    <a:pt x="36325" y="36331"/>
                  </a:lnTo>
                  <a:lnTo>
                    <a:pt x="9746" y="75759"/>
                  </a:lnTo>
                  <a:lnTo>
                    <a:pt x="0" y="124040"/>
                  </a:lnTo>
                  <a:lnTo>
                    <a:pt x="9746" y="172320"/>
                  </a:lnTo>
                  <a:lnTo>
                    <a:pt x="36325" y="211743"/>
                  </a:lnTo>
                  <a:lnTo>
                    <a:pt x="75748" y="238323"/>
                  </a:lnTo>
                  <a:lnTo>
                    <a:pt x="124028" y="248069"/>
                  </a:lnTo>
                  <a:lnTo>
                    <a:pt x="172314" y="238323"/>
                  </a:lnTo>
                  <a:lnTo>
                    <a:pt x="211742" y="211743"/>
                  </a:lnTo>
                  <a:lnTo>
                    <a:pt x="238322" y="172320"/>
                  </a:lnTo>
                  <a:lnTo>
                    <a:pt x="248069" y="124040"/>
                  </a:lnTo>
                  <a:close/>
                </a:path>
              </a:pathLst>
            </a:custGeom>
            <a:ln w="10122">
              <a:solidFill>
                <a:srgbClr val="4C4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635950" y="929156"/>
            <a:ext cx="863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Georgia"/>
                <a:cs typeface="Georgia"/>
              </a:rPr>
              <a:t>I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183170" y="1431648"/>
            <a:ext cx="283210" cy="283210"/>
            <a:chOff x="1183170" y="1431648"/>
            <a:chExt cx="283210" cy="283210"/>
          </a:xfrm>
        </p:grpSpPr>
        <p:sp>
          <p:nvSpPr>
            <p:cNvPr id="11" name="object 11"/>
            <p:cNvSpPr/>
            <p:nvPr/>
          </p:nvSpPr>
          <p:spPr>
            <a:xfrm>
              <a:off x="1188250" y="1436728"/>
              <a:ext cx="273050" cy="273050"/>
            </a:xfrm>
            <a:custGeom>
              <a:avLst/>
              <a:gdLst/>
              <a:ahLst/>
              <a:cxnLst/>
              <a:rect l="l" t="t" r="r" b="b"/>
              <a:pathLst>
                <a:path w="273050" h="273050">
                  <a:moveTo>
                    <a:pt x="136321" y="0"/>
                  </a:moveTo>
                  <a:lnTo>
                    <a:pt x="93229" y="6949"/>
                  </a:lnTo>
                  <a:lnTo>
                    <a:pt x="55807" y="26301"/>
                  </a:lnTo>
                  <a:lnTo>
                    <a:pt x="26299" y="55810"/>
                  </a:lnTo>
                  <a:lnTo>
                    <a:pt x="6948" y="93231"/>
                  </a:lnTo>
                  <a:lnTo>
                    <a:pt x="0" y="136319"/>
                  </a:lnTo>
                  <a:lnTo>
                    <a:pt x="6948" y="179407"/>
                  </a:lnTo>
                  <a:lnTo>
                    <a:pt x="26299" y="216828"/>
                  </a:lnTo>
                  <a:lnTo>
                    <a:pt x="55807" y="246337"/>
                  </a:lnTo>
                  <a:lnTo>
                    <a:pt x="93229" y="265688"/>
                  </a:lnTo>
                  <a:lnTo>
                    <a:pt x="136321" y="272638"/>
                  </a:lnTo>
                  <a:lnTo>
                    <a:pt x="179407" y="265688"/>
                  </a:lnTo>
                  <a:lnTo>
                    <a:pt x="216825" y="246337"/>
                  </a:lnTo>
                  <a:lnTo>
                    <a:pt x="246332" y="216828"/>
                  </a:lnTo>
                  <a:lnTo>
                    <a:pt x="265682" y="179407"/>
                  </a:lnTo>
                  <a:lnTo>
                    <a:pt x="272630" y="136319"/>
                  </a:lnTo>
                  <a:lnTo>
                    <a:pt x="265682" y="93231"/>
                  </a:lnTo>
                  <a:lnTo>
                    <a:pt x="246332" y="55810"/>
                  </a:lnTo>
                  <a:lnTo>
                    <a:pt x="216825" y="26301"/>
                  </a:lnTo>
                  <a:lnTo>
                    <a:pt x="179407" y="6949"/>
                  </a:lnTo>
                  <a:lnTo>
                    <a:pt x="136321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88250" y="1436728"/>
              <a:ext cx="273050" cy="273050"/>
            </a:xfrm>
            <a:custGeom>
              <a:avLst/>
              <a:gdLst/>
              <a:ahLst/>
              <a:cxnLst/>
              <a:rect l="l" t="t" r="r" b="b"/>
              <a:pathLst>
                <a:path w="273050" h="273050">
                  <a:moveTo>
                    <a:pt x="272630" y="136319"/>
                  </a:moveTo>
                  <a:lnTo>
                    <a:pt x="265682" y="93231"/>
                  </a:lnTo>
                  <a:lnTo>
                    <a:pt x="246332" y="55810"/>
                  </a:lnTo>
                  <a:lnTo>
                    <a:pt x="216825" y="26301"/>
                  </a:lnTo>
                  <a:lnTo>
                    <a:pt x="179407" y="6949"/>
                  </a:lnTo>
                  <a:lnTo>
                    <a:pt x="136321" y="0"/>
                  </a:lnTo>
                  <a:lnTo>
                    <a:pt x="93229" y="6949"/>
                  </a:lnTo>
                  <a:lnTo>
                    <a:pt x="55807" y="26301"/>
                  </a:lnTo>
                  <a:lnTo>
                    <a:pt x="26299" y="55810"/>
                  </a:lnTo>
                  <a:lnTo>
                    <a:pt x="6948" y="93231"/>
                  </a:lnTo>
                  <a:lnTo>
                    <a:pt x="0" y="136319"/>
                  </a:lnTo>
                  <a:lnTo>
                    <a:pt x="6948" y="179407"/>
                  </a:lnTo>
                  <a:lnTo>
                    <a:pt x="26299" y="216828"/>
                  </a:lnTo>
                  <a:lnTo>
                    <a:pt x="55807" y="246337"/>
                  </a:lnTo>
                  <a:lnTo>
                    <a:pt x="93229" y="265688"/>
                  </a:lnTo>
                  <a:lnTo>
                    <a:pt x="136321" y="272638"/>
                  </a:lnTo>
                  <a:lnTo>
                    <a:pt x="179407" y="265688"/>
                  </a:lnTo>
                  <a:lnTo>
                    <a:pt x="216825" y="246337"/>
                  </a:lnTo>
                  <a:lnTo>
                    <a:pt x="246332" y="216828"/>
                  </a:lnTo>
                  <a:lnTo>
                    <a:pt x="265682" y="179407"/>
                  </a:lnTo>
                  <a:lnTo>
                    <a:pt x="272630" y="136319"/>
                  </a:lnTo>
                  <a:close/>
                </a:path>
              </a:pathLst>
            </a:custGeom>
            <a:ln w="10122">
              <a:solidFill>
                <a:srgbClr val="4C4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257363" y="1469147"/>
            <a:ext cx="1346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5" dirty="0">
                <a:latin typeface="Georgia"/>
                <a:cs typeface="Georgia"/>
              </a:rPr>
              <a:t>G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907959" y="1436432"/>
            <a:ext cx="273685" cy="273685"/>
            <a:chOff x="1907959" y="1436432"/>
            <a:chExt cx="273685" cy="273685"/>
          </a:xfrm>
        </p:grpSpPr>
        <p:sp>
          <p:nvSpPr>
            <p:cNvPr id="15" name="object 15"/>
            <p:cNvSpPr/>
            <p:nvPr/>
          </p:nvSpPr>
          <p:spPr>
            <a:xfrm>
              <a:off x="1913039" y="1441512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131533" y="0"/>
                  </a:moveTo>
                  <a:lnTo>
                    <a:pt x="80335" y="10336"/>
                  </a:lnTo>
                  <a:lnTo>
                    <a:pt x="38525" y="38525"/>
                  </a:lnTo>
                  <a:lnTo>
                    <a:pt x="10336" y="80335"/>
                  </a:lnTo>
                  <a:lnTo>
                    <a:pt x="0" y="131535"/>
                  </a:lnTo>
                  <a:lnTo>
                    <a:pt x="10336" y="182734"/>
                  </a:lnTo>
                  <a:lnTo>
                    <a:pt x="38525" y="224544"/>
                  </a:lnTo>
                  <a:lnTo>
                    <a:pt x="80335" y="252732"/>
                  </a:lnTo>
                  <a:lnTo>
                    <a:pt x="131533" y="263069"/>
                  </a:lnTo>
                  <a:lnTo>
                    <a:pt x="182732" y="252732"/>
                  </a:lnTo>
                  <a:lnTo>
                    <a:pt x="224542" y="224544"/>
                  </a:lnTo>
                  <a:lnTo>
                    <a:pt x="252731" y="182734"/>
                  </a:lnTo>
                  <a:lnTo>
                    <a:pt x="263067" y="131535"/>
                  </a:lnTo>
                  <a:lnTo>
                    <a:pt x="252731" y="80335"/>
                  </a:lnTo>
                  <a:lnTo>
                    <a:pt x="224542" y="38525"/>
                  </a:lnTo>
                  <a:lnTo>
                    <a:pt x="182732" y="10336"/>
                  </a:lnTo>
                  <a:lnTo>
                    <a:pt x="131533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13039" y="1441512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263067" y="131535"/>
                  </a:moveTo>
                  <a:lnTo>
                    <a:pt x="252731" y="80335"/>
                  </a:lnTo>
                  <a:lnTo>
                    <a:pt x="224542" y="38525"/>
                  </a:lnTo>
                  <a:lnTo>
                    <a:pt x="182732" y="10336"/>
                  </a:lnTo>
                  <a:lnTo>
                    <a:pt x="131533" y="0"/>
                  </a:lnTo>
                  <a:lnTo>
                    <a:pt x="80335" y="10336"/>
                  </a:lnTo>
                  <a:lnTo>
                    <a:pt x="38525" y="38525"/>
                  </a:lnTo>
                  <a:lnTo>
                    <a:pt x="10336" y="80335"/>
                  </a:lnTo>
                  <a:lnTo>
                    <a:pt x="0" y="131535"/>
                  </a:lnTo>
                  <a:lnTo>
                    <a:pt x="10336" y="182734"/>
                  </a:lnTo>
                  <a:lnTo>
                    <a:pt x="38525" y="224544"/>
                  </a:lnTo>
                  <a:lnTo>
                    <a:pt x="80335" y="252732"/>
                  </a:lnTo>
                  <a:lnTo>
                    <a:pt x="131533" y="263069"/>
                  </a:lnTo>
                  <a:lnTo>
                    <a:pt x="182732" y="252732"/>
                  </a:lnTo>
                  <a:lnTo>
                    <a:pt x="224542" y="224544"/>
                  </a:lnTo>
                  <a:lnTo>
                    <a:pt x="252731" y="182734"/>
                  </a:lnTo>
                  <a:lnTo>
                    <a:pt x="263067" y="131535"/>
                  </a:lnTo>
                  <a:close/>
                </a:path>
              </a:pathLst>
            </a:custGeom>
            <a:ln w="10122">
              <a:solidFill>
                <a:srgbClr val="4C4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985365" y="1469147"/>
            <a:ext cx="11048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5" dirty="0">
                <a:latin typeface="Georgia"/>
                <a:cs typeface="Georgia"/>
              </a:rPr>
              <a:t>S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187958" y="1976440"/>
            <a:ext cx="273685" cy="273685"/>
            <a:chOff x="1187958" y="1976440"/>
            <a:chExt cx="273685" cy="273685"/>
          </a:xfrm>
        </p:grpSpPr>
        <p:sp>
          <p:nvSpPr>
            <p:cNvPr id="19" name="object 19"/>
            <p:cNvSpPr/>
            <p:nvPr/>
          </p:nvSpPr>
          <p:spPr>
            <a:xfrm>
              <a:off x="1193038" y="1981520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131533" y="0"/>
                  </a:moveTo>
                  <a:lnTo>
                    <a:pt x="80335" y="10336"/>
                  </a:lnTo>
                  <a:lnTo>
                    <a:pt x="38525" y="38524"/>
                  </a:lnTo>
                  <a:lnTo>
                    <a:pt x="10336" y="80334"/>
                  </a:lnTo>
                  <a:lnTo>
                    <a:pt x="0" y="131533"/>
                  </a:lnTo>
                  <a:lnTo>
                    <a:pt x="10336" y="182733"/>
                  </a:lnTo>
                  <a:lnTo>
                    <a:pt x="38525" y="224542"/>
                  </a:lnTo>
                  <a:lnTo>
                    <a:pt x="80335" y="252731"/>
                  </a:lnTo>
                  <a:lnTo>
                    <a:pt x="131533" y="263067"/>
                  </a:lnTo>
                  <a:lnTo>
                    <a:pt x="182732" y="252731"/>
                  </a:lnTo>
                  <a:lnTo>
                    <a:pt x="224542" y="224542"/>
                  </a:lnTo>
                  <a:lnTo>
                    <a:pt x="252731" y="182733"/>
                  </a:lnTo>
                  <a:lnTo>
                    <a:pt x="263067" y="131533"/>
                  </a:lnTo>
                  <a:lnTo>
                    <a:pt x="252731" y="80334"/>
                  </a:lnTo>
                  <a:lnTo>
                    <a:pt x="224542" y="38524"/>
                  </a:lnTo>
                  <a:lnTo>
                    <a:pt x="182732" y="10336"/>
                  </a:lnTo>
                  <a:lnTo>
                    <a:pt x="131533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93038" y="1981520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263067" y="131533"/>
                  </a:moveTo>
                  <a:lnTo>
                    <a:pt x="252731" y="80334"/>
                  </a:lnTo>
                  <a:lnTo>
                    <a:pt x="224542" y="38524"/>
                  </a:lnTo>
                  <a:lnTo>
                    <a:pt x="182732" y="10336"/>
                  </a:lnTo>
                  <a:lnTo>
                    <a:pt x="131533" y="0"/>
                  </a:lnTo>
                  <a:lnTo>
                    <a:pt x="80335" y="10336"/>
                  </a:lnTo>
                  <a:lnTo>
                    <a:pt x="38525" y="38524"/>
                  </a:lnTo>
                  <a:lnTo>
                    <a:pt x="10336" y="80334"/>
                  </a:lnTo>
                  <a:lnTo>
                    <a:pt x="0" y="131533"/>
                  </a:lnTo>
                  <a:lnTo>
                    <a:pt x="10336" y="182733"/>
                  </a:lnTo>
                  <a:lnTo>
                    <a:pt x="38525" y="224542"/>
                  </a:lnTo>
                  <a:lnTo>
                    <a:pt x="80335" y="252731"/>
                  </a:lnTo>
                  <a:lnTo>
                    <a:pt x="131533" y="263067"/>
                  </a:lnTo>
                  <a:lnTo>
                    <a:pt x="182732" y="252731"/>
                  </a:lnTo>
                  <a:lnTo>
                    <a:pt x="224542" y="224542"/>
                  </a:lnTo>
                  <a:lnTo>
                    <a:pt x="252731" y="182733"/>
                  </a:lnTo>
                  <a:lnTo>
                    <a:pt x="263067" y="131533"/>
                  </a:lnTo>
                  <a:close/>
                </a:path>
              </a:pathLst>
            </a:custGeom>
            <a:ln w="10122">
              <a:solidFill>
                <a:srgbClr val="4C4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264691" y="2009151"/>
            <a:ext cx="12001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20" dirty="0">
                <a:latin typeface="Georgia"/>
                <a:cs typeface="Georgia"/>
              </a:rPr>
              <a:t>L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036616" y="1131790"/>
            <a:ext cx="957580" cy="845185"/>
            <a:chOff x="1036616" y="1131790"/>
            <a:chExt cx="957580" cy="845185"/>
          </a:xfrm>
        </p:grpSpPr>
        <p:sp>
          <p:nvSpPr>
            <p:cNvPr id="23" name="object 23"/>
            <p:cNvSpPr/>
            <p:nvPr/>
          </p:nvSpPr>
          <p:spPr>
            <a:xfrm>
              <a:off x="1045616" y="1154607"/>
              <a:ext cx="190500" cy="285750"/>
            </a:xfrm>
            <a:custGeom>
              <a:avLst/>
              <a:gdLst/>
              <a:ahLst/>
              <a:cxnLst/>
              <a:rect l="l" t="t" r="r" b="b"/>
              <a:pathLst>
                <a:path w="190500" h="285750">
                  <a:moveTo>
                    <a:pt x="0" y="0"/>
                  </a:moveTo>
                  <a:lnTo>
                    <a:pt x="190271" y="285422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3730" y="1373689"/>
              <a:ext cx="107757" cy="82879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413243" y="1140790"/>
              <a:ext cx="200025" cy="299720"/>
            </a:xfrm>
            <a:custGeom>
              <a:avLst/>
              <a:gdLst/>
              <a:ahLst/>
              <a:cxnLst/>
              <a:rect l="l" t="t" r="r" b="b"/>
              <a:pathLst>
                <a:path w="200025" h="299719">
                  <a:moveTo>
                    <a:pt x="199491" y="0"/>
                  </a:moveTo>
                  <a:lnTo>
                    <a:pt x="0" y="299239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7641" y="1373691"/>
              <a:ext cx="107757" cy="82877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756397" y="1140790"/>
              <a:ext cx="202565" cy="303530"/>
            </a:xfrm>
            <a:custGeom>
              <a:avLst/>
              <a:gdLst/>
              <a:ahLst/>
              <a:cxnLst/>
              <a:rect l="l" t="t" r="r" b="b"/>
              <a:pathLst>
                <a:path w="202564" h="303530">
                  <a:moveTo>
                    <a:pt x="0" y="0"/>
                  </a:moveTo>
                  <a:lnTo>
                    <a:pt x="202158" y="303232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86398" y="1377682"/>
              <a:ext cx="107757" cy="82879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324571" y="1714427"/>
              <a:ext cx="0" cy="244475"/>
            </a:xfrm>
            <a:custGeom>
              <a:avLst/>
              <a:gdLst/>
              <a:ahLst/>
              <a:cxnLst/>
              <a:rect l="l" t="t" r="r" b="b"/>
              <a:pathLst>
                <a:path h="244475">
                  <a:moveTo>
                    <a:pt x="0" y="0"/>
                  </a:moveTo>
                  <a:lnTo>
                    <a:pt x="0" y="24403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70832" y="1925614"/>
              <a:ext cx="107950" cy="41910"/>
            </a:xfrm>
            <a:custGeom>
              <a:avLst/>
              <a:gdLst/>
              <a:ahLst/>
              <a:cxnLst/>
              <a:rect l="l" t="t" r="r" b="b"/>
              <a:pathLst>
                <a:path w="107950" h="41910">
                  <a:moveTo>
                    <a:pt x="107479" y="0"/>
                  </a:moveTo>
                  <a:lnTo>
                    <a:pt x="86361" y="7349"/>
                  </a:lnTo>
                  <a:lnTo>
                    <a:pt x="70869" y="17352"/>
                  </a:lnTo>
                  <a:lnTo>
                    <a:pt x="60247" y="29140"/>
                  </a:lnTo>
                  <a:lnTo>
                    <a:pt x="53739" y="41844"/>
                  </a:lnTo>
                  <a:lnTo>
                    <a:pt x="47232" y="29140"/>
                  </a:lnTo>
                  <a:lnTo>
                    <a:pt x="36610" y="17352"/>
                  </a:lnTo>
                  <a:lnTo>
                    <a:pt x="21118" y="7349"/>
                  </a:lnTo>
                  <a:lnTo>
                    <a:pt x="0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1" name="object 3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44583" y="369201"/>
            <a:ext cx="63233" cy="63233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3264395" y="283716"/>
            <a:ext cx="203136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LM Roman 10"/>
                <a:cs typeface="LM Roman 10"/>
              </a:rPr>
              <a:t>So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why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do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we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care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about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I-</a:t>
            </a:r>
            <a:r>
              <a:rPr sz="1100" spc="-20" dirty="0">
                <a:latin typeface="LM Roman 10"/>
                <a:cs typeface="LM Roman 10"/>
              </a:rPr>
              <a:t>Map?</a:t>
            </a:r>
            <a:endParaRPr sz="1100">
              <a:latin typeface="LM Roman 10"/>
              <a:cs typeface="LM Roman 10"/>
            </a:endParaRPr>
          </a:p>
        </p:txBody>
      </p:sp>
      <p:pic>
        <p:nvPicPr>
          <p:cNvPr id="33" name="object 3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144583" y="670674"/>
            <a:ext cx="63233" cy="63233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3264395" y="585201"/>
            <a:ext cx="2240915" cy="535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LM Roman 10"/>
                <a:cs typeface="LM Roman 10"/>
              </a:rPr>
              <a:t>If</a:t>
            </a:r>
            <a:r>
              <a:rPr sz="1100" spc="-20" dirty="0">
                <a:latin typeface="LM Roman 10"/>
                <a:cs typeface="LM Roman 10"/>
              </a:rPr>
              <a:t> </a:t>
            </a:r>
            <a:r>
              <a:rPr sz="1100" i="1" spc="55" dirty="0">
                <a:latin typeface="Georgia"/>
                <a:cs typeface="Georgia"/>
              </a:rPr>
              <a:t>G</a:t>
            </a:r>
            <a:r>
              <a:rPr sz="1100" i="1" spc="80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is</a:t>
            </a:r>
            <a:r>
              <a:rPr sz="1100" spc="-1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an</a:t>
            </a:r>
            <a:r>
              <a:rPr sz="1100" spc="-2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I-</a:t>
            </a:r>
            <a:r>
              <a:rPr sz="1100" dirty="0">
                <a:latin typeface="LM Roman 10"/>
                <a:cs typeface="LM Roman 10"/>
              </a:rPr>
              <a:t>Map</a:t>
            </a:r>
            <a:r>
              <a:rPr sz="1100" spc="-1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for</a:t>
            </a:r>
            <a:r>
              <a:rPr sz="1100" spc="-2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</a:t>
            </a:r>
            <a:r>
              <a:rPr sz="1100" spc="-20" dirty="0">
                <a:latin typeface="LM Roman 10"/>
                <a:cs typeface="LM Roman 10"/>
              </a:rPr>
              <a:t> joint </a:t>
            </a:r>
            <a:r>
              <a:rPr sz="1100" dirty="0">
                <a:latin typeface="LM Roman 10"/>
                <a:cs typeface="LM Roman 10"/>
              </a:rPr>
              <a:t>distribution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P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then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P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factorizes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spc="-20" dirty="0">
                <a:latin typeface="LM Roman 10"/>
                <a:cs typeface="LM Roman 10"/>
              </a:rPr>
              <a:t>over </a:t>
            </a:r>
            <a:r>
              <a:rPr sz="1100" i="1" spc="5" dirty="0">
                <a:latin typeface="Georgia"/>
                <a:cs typeface="Georgia"/>
              </a:rPr>
              <a:t>G</a:t>
            </a:r>
            <a:endParaRPr sz="1100">
              <a:latin typeface="Georgia"/>
              <a:cs typeface="Georgia"/>
            </a:endParaRPr>
          </a:p>
        </p:txBody>
      </p:sp>
      <p:pic>
        <p:nvPicPr>
          <p:cNvPr id="35" name="object 3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144583" y="1316304"/>
            <a:ext cx="63233" cy="63233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3264395" y="1230831"/>
            <a:ext cx="14160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LM Roman 10"/>
                <a:cs typeface="LM Roman 10"/>
              </a:rPr>
              <a:t>What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does</a:t>
            </a:r>
            <a:r>
              <a:rPr sz="1100" spc="-2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that</a:t>
            </a:r>
            <a:r>
              <a:rPr sz="1100" spc="-2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mean?</a:t>
            </a:r>
            <a:endParaRPr sz="1100">
              <a:latin typeface="LM Roman 10"/>
              <a:cs typeface="LM Roman 10"/>
            </a:endParaRPr>
          </a:p>
        </p:txBody>
      </p:sp>
      <p:pic>
        <p:nvPicPr>
          <p:cNvPr id="37" name="object 3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144583" y="1617789"/>
            <a:ext cx="63233" cy="63233"/>
          </a:xfrm>
          <a:prstGeom prst="rect">
            <a:avLst/>
          </a:prstGeom>
        </p:spPr>
      </p:pic>
      <p:sp>
        <p:nvSpPr>
          <p:cNvPr id="38" name="object 38"/>
          <p:cNvSpPr txBox="1"/>
          <p:nvPr/>
        </p:nvSpPr>
        <p:spPr>
          <a:xfrm>
            <a:off x="3264395" y="1532304"/>
            <a:ext cx="2268855" cy="7080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LM Roman 10"/>
                <a:cs typeface="LM Roman 10"/>
              </a:rPr>
              <a:t>Well,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it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just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means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that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P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can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spc="-25" dirty="0">
                <a:latin typeface="LM Roman 10"/>
                <a:cs typeface="LM Roman 10"/>
              </a:rPr>
              <a:t>be </a:t>
            </a:r>
            <a:r>
              <a:rPr sz="1100" dirty="0">
                <a:latin typeface="LM Roman 10"/>
                <a:cs typeface="LM Roman 10"/>
              </a:rPr>
              <a:t>written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as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product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of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factors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where </a:t>
            </a:r>
            <a:r>
              <a:rPr sz="1100" dirty="0">
                <a:latin typeface="LM Roman 10"/>
                <a:cs typeface="LM Roman 10"/>
              </a:rPr>
              <a:t>each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factor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is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c.p.d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associated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spc="-20" dirty="0">
                <a:latin typeface="LM Roman 10"/>
                <a:cs typeface="LM Roman 10"/>
              </a:rPr>
              <a:t>with </a:t>
            </a:r>
            <a:r>
              <a:rPr sz="1100" dirty="0">
                <a:latin typeface="LM Roman 10"/>
                <a:cs typeface="LM Roman 10"/>
              </a:rPr>
              <a:t>the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nodes</a:t>
            </a:r>
            <a:r>
              <a:rPr sz="1100" spc="-2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of</a:t>
            </a:r>
            <a:r>
              <a:rPr sz="1100" spc="-20" dirty="0">
                <a:latin typeface="LM Roman 10"/>
                <a:cs typeface="LM Roman 10"/>
              </a:rPr>
              <a:t> </a:t>
            </a:r>
            <a:r>
              <a:rPr sz="1100" i="1" spc="5" dirty="0">
                <a:latin typeface="Georgia"/>
                <a:cs typeface="Georgia"/>
              </a:rPr>
              <a:t>G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0" y="3121507"/>
            <a:ext cx="5760085" cy="118745"/>
            <a:chOff x="0" y="3121507"/>
            <a:chExt cx="5760085" cy="118745"/>
          </a:xfrm>
        </p:grpSpPr>
        <p:sp>
          <p:nvSpPr>
            <p:cNvPr id="40" name="object 40"/>
            <p:cNvSpPr/>
            <p:nvPr/>
          </p:nvSpPr>
          <p:spPr>
            <a:xfrm>
              <a:off x="0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880004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10" dirty="0"/>
              <a:t>67</a:t>
            </a:fld>
            <a:r>
              <a:rPr spc="-10" dirty="0"/>
              <a:t>/86</a:t>
            </a:r>
          </a:p>
        </p:txBody>
      </p: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Mitesh</a:t>
            </a:r>
            <a:r>
              <a:rPr spc="-10" dirty="0"/>
              <a:t> </a:t>
            </a:r>
            <a:r>
              <a:rPr dirty="0"/>
              <a:t>M.</a:t>
            </a:r>
            <a:r>
              <a:rPr spc="-10" dirty="0"/>
              <a:t> Khapra</a:t>
            </a:r>
          </a:p>
        </p:txBody>
      </p:sp>
      <p:sp>
        <p:nvSpPr>
          <p:cNvPr id="44" name="object 4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CS7015</a:t>
            </a:r>
            <a:r>
              <a:rPr spc="-10" dirty="0"/>
              <a:t> </a:t>
            </a:r>
            <a:r>
              <a:rPr dirty="0"/>
              <a:t>(Deep</a:t>
            </a:r>
            <a:r>
              <a:rPr spc="-5" dirty="0"/>
              <a:t> </a:t>
            </a:r>
            <a:r>
              <a:rPr dirty="0"/>
              <a:t>Learning)</a:t>
            </a:r>
            <a:r>
              <a:rPr spc="-5" dirty="0"/>
              <a:t> </a:t>
            </a:r>
            <a:r>
              <a:rPr dirty="0"/>
              <a:t>:</a:t>
            </a:r>
            <a:r>
              <a:rPr spc="75" dirty="0"/>
              <a:t> </a:t>
            </a:r>
            <a:r>
              <a:rPr dirty="0"/>
              <a:t>Lecture</a:t>
            </a:r>
            <a:r>
              <a:rPr spc="-5" dirty="0"/>
              <a:t> </a:t>
            </a:r>
            <a:r>
              <a:rPr spc="-2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9203" y="810678"/>
            <a:ext cx="2621915" cy="179070"/>
          </a:xfrm>
          <a:custGeom>
            <a:avLst/>
            <a:gdLst/>
            <a:ahLst/>
            <a:cxnLst/>
            <a:rect l="l" t="t" r="r" b="b"/>
            <a:pathLst>
              <a:path w="2621915" h="179069">
                <a:moveTo>
                  <a:pt x="257083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8597"/>
                </a:lnTo>
                <a:lnTo>
                  <a:pt x="2621636" y="178597"/>
                </a:lnTo>
                <a:lnTo>
                  <a:pt x="2621636" y="50800"/>
                </a:lnTo>
                <a:lnTo>
                  <a:pt x="2617627" y="31075"/>
                </a:lnTo>
                <a:lnTo>
                  <a:pt x="2606713" y="14922"/>
                </a:lnTo>
                <a:lnTo>
                  <a:pt x="2590560" y="4008"/>
                </a:lnTo>
                <a:lnTo>
                  <a:pt x="2570836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27304" y="793748"/>
            <a:ext cx="5645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3333B2"/>
                </a:solidFill>
                <a:latin typeface="LM Roman 10"/>
                <a:cs typeface="LM Roman 10"/>
              </a:rPr>
              <a:t>Theorem</a:t>
            </a:r>
            <a:endParaRPr sz="1100">
              <a:latin typeface="LM Roman 10"/>
              <a:cs typeface="LM Roman 1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89203" y="854905"/>
            <a:ext cx="2672715" cy="1243330"/>
            <a:chOff x="189203" y="854905"/>
            <a:chExt cx="2672715" cy="12433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9204" y="976630"/>
              <a:ext cx="2621634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0004" y="1996427"/>
              <a:ext cx="101600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0805" y="1983727"/>
              <a:ext cx="2570796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10840" y="854913"/>
              <a:ext cx="50761" cy="114151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89203" y="1020897"/>
              <a:ext cx="2621915" cy="1026794"/>
            </a:xfrm>
            <a:custGeom>
              <a:avLst/>
              <a:gdLst/>
              <a:ahLst/>
              <a:cxnLst/>
              <a:rect l="l" t="t" r="r" b="b"/>
              <a:pathLst>
                <a:path w="2621915" h="1026794">
                  <a:moveTo>
                    <a:pt x="2621636" y="0"/>
                  </a:moveTo>
                  <a:lnTo>
                    <a:pt x="0" y="0"/>
                  </a:lnTo>
                  <a:lnTo>
                    <a:pt x="0" y="975530"/>
                  </a:lnTo>
                  <a:lnTo>
                    <a:pt x="4008" y="995254"/>
                  </a:lnTo>
                  <a:lnTo>
                    <a:pt x="14922" y="1011407"/>
                  </a:lnTo>
                  <a:lnTo>
                    <a:pt x="31075" y="1022322"/>
                  </a:lnTo>
                  <a:lnTo>
                    <a:pt x="50800" y="1026330"/>
                  </a:lnTo>
                  <a:lnTo>
                    <a:pt x="2570836" y="1026330"/>
                  </a:lnTo>
                  <a:lnTo>
                    <a:pt x="2590560" y="1022322"/>
                  </a:lnTo>
                  <a:lnTo>
                    <a:pt x="2606713" y="1011407"/>
                  </a:lnTo>
                  <a:lnTo>
                    <a:pt x="2617627" y="995254"/>
                  </a:lnTo>
                  <a:lnTo>
                    <a:pt x="2621636" y="975530"/>
                  </a:lnTo>
                  <a:lnTo>
                    <a:pt x="262163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10840" y="893004"/>
              <a:ext cx="0" cy="1122680"/>
            </a:xfrm>
            <a:custGeom>
              <a:avLst/>
              <a:gdLst/>
              <a:ahLst/>
              <a:cxnLst/>
              <a:rect l="l" t="t" r="r" b="b"/>
              <a:pathLst>
                <a:path h="1122680">
                  <a:moveTo>
                    <a:pt x="0" y="112247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10840" y="88030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10840" y="86760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10840" y="85490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27304" y="991182"/>
            <a:ext cx="2449830" cy="10521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LM Roman 10"/>
                <a:cs typeface="LM Roman 10"/>
              </a:rPr>
              <a:t>Let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G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be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BN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structure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over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set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spc="-25" dirty="0">
                <a:latin typeface="LM Roman 10"/>
                <a:cs typeface="LM Roman 10"/>
              </a:rPr>
              <a:t>of </a:t>
            </a:r>
            <a:r>
              <a:rPr sz="1100" dirty="0">
                <a:latin typeface="LM Roman 10"/>
                <a:cs typeface="LM Roman 10"/>
              </a:rPr>
              <a:t>random</a:t>
            </a:r>
            <a:r>
              <a:rPr sz="1100" spc="-2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variables</a:t>
            </a:r>
            <a:r>
              <a:rPr sz="1100" spc="-2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X</a:t>
            </a:r>
            <a:r>
              <a:rPr sz="1100" spc="-2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and</a:t>
            </a:r>
            <a:r>
              <a:rPr sz="1100" spc="-2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let</a:t>
            </a:r>
            <a:r>
              <a:rPr sz="1100" spc="-2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P</a:t>
            </a:r>
            <a:r>
              <a:rPr sz="1100" spc="-1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be</a:t>
            </a:r>
            <a:r>
              <a:rPr sz="1100" spc="-2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</a:t>
            </a:r>
            <a:r>
              <a:rPr sz="1100" spc="-2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joint </a:t>
            </a:r>
            <a:r>
              <a:rPr sz="1100" dirty="0">
                <a:latin typeface="LM Roman 10"/>
                <a:cs typeface="LM Roman 10"/>
              </a:rPr>
              <a:t>distribution</a:t>
            </a:r>
            <a:r>
              <a:rPr sz="1100" spc="-5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over</a:t>
            </a:r>
            <a:r>
              <a:rPr sz="1100" spc="-5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these</a:t>
            </a:r>
            <a:r>
              <a:rPr sz="1100" spc="-5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variables.</a:t>
            </a:r>
            <a:r>
              <a:rPr sz="1100" spc="5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If</a:t>
            </a:r>
            <a:r>
              <a:rPr sz="1100" spc="-5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G</a:t>
            </a:r>
            <a:r>
              <a:rPr sz="1100" spc="-55" dirty="0">
                <a:latin typeface="LM Roman 10"/>
                <a:cs typeface="LM Roman 10"/>
              </a:rPr>
              <a:t> </a:t>
            </a:r>
            <a:r>
              <a:rPr sz="1100" spc="-25" dirty="0">
                <a:latin typeface="LM Roman 10"/>
                <a:cs typeface="LM Roman 10"/>
              </a:rPr>
              <a:t>is </a:t>
            </a:r>
            <a:r>
              <a:rPr sz="1100" dirty="0">
                <a:latin typeface="LM Roman 10"/>
                <a:cs typeface="LM Roman 10"/>
              </a:rPr>
              <a:t>an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I-</a:t>
            </a:r>
            <a:r>
              <a:rPr sz="1100" dirty="0">
                <a:latin typeface="LM Roman 10"/>
                <a:cs typeface="LM Roman 10"/>
              </a:rPr>
              <a:t>Map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for</a:t>
            </a:r>
            <a:r>
              <a:rPr sz="1100" spc="-30" dirty="0">
                <a:latin typeface="LM Roman 10"/>
                <a:cs typeface="LM Roman 10"/>
              </a:rPr>
              <a:t> P, </a:t>
            </a:r>
            <a:r>
              <a:rPr sz="1100" dirty="0">
                <a:latin typeface="LM Roman 10"/>
                <a:cs typeface="LM Roman 10"/>
              </a:rPr>
              <a:t>then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P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factorizes </a:t>
            </a:r>
            <a:r>
              <a:rPr sz="1100" dirty="0">
                <a:latin typeface="LM Roman 10"/>
                <a:cs typeface="LM Roman 10"/>
              </a:rPr>
              <a:t>according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to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spc="-50" dirty="0">
                <a:latin typeface="LM Roman 10"/>
                <a:cs typeface="LM Roman 10"/>
              </a:rPr>
              <a:t>G</a:t>
            </a:r>
            <a:endParaRPr sz="1100">
              <a:latin typeface="LM Roman 10"/>
              <a:cs typeface="LM Roman 1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b="1" spc="-10" dirty="0">
                <a:latin typeface="LM Roman 10"/>
                <a:cs typeface="LM Roman 10"/>
              </a:rPr>
              <a:t>Proof:Exercise</a:t>
            </a:r>
            <a:endParaRPr sz="1100">
              <a:latin typeface="LM Roman 10"/>
              <a:cs typeface="LM Roman 1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949206" y="810678"/>
            <a:ext cx="2621915" cy="179070"/>
          </a:xfrm>
          <a:custGeom>
            <a:avLst/>
            <a:gdLst/>
            <a:ahLst/>
            <a:cxnLst/>
            <a:rect l="l" t="t" r="r" b="b"/>
            <a:pathLst>
              <a:path w="2621915" h="179069">
                <a:moveTo>
                  <a:pt x="257083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8597"/>
                </a:lnTo>
                <a:lnTo>
                  <a:pt x="2621636" y="178597"/>
                </a:lnTo>
                <a:lnTo>
                  <a:pt x="2621636" y="50800"/>
                </a:lnTo>
                <a:lnTo>
                  <a:pt x="2617627" y="31075"/>
                </a:lnTo>
                <a:lnTo>
                  <a:pt x="2606713" y="14922"/>
                </a:lnTo>
                <a:lnTo>
                  <a:pt x="2590560" y="4008"/>
                </a:lnTo>
                <a:lnTo>
                  <a:pt x="2570836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987306" y="793748"/>
            <a:ext cx="5645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3333B2"/>
                </a:solidFill>
                <a:latin typeface="LM Roman 10"/>
                <a:cs typeface="LM Roman 10"/>
              </a:rPr>
              <a:t>Theorem</a:t>
            </a:r>
            <a:endParaRPr sz="1100">
              <a:latin typeface="LM Roman 10"/>
              <a:cs typeface="LM Roman 10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949206" y="854905"/>
            <a:ext cx="2672715" cy="1243330"/>
            <a:chOff x="2949206" y="854905"/>
            <a:chExt cx="2672715" cy="1243330"/>
          </a:xfrm>
        </p:grpSpPr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49206" y="976630"/>
              <a:ext cx="2621634" cy="5060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00006" y="1996427"/>
              <a:ext cx="101600" cy="1016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50807" y="1983727"/>
              <a:ext cx="2570796" cy="1143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70842" y="854913"/>
              <a:ext cx="50761" cy="1141514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949206" y="1020897"/>
              <a:ext cx="2621915" cy="1026794"/>
            </a:xfrm>
            <a:custGeom>
              <a:avLst/>
              <a:gdLst/>
              <a:ahLst/>
              <a:cxnLst/>
              <a:rect l="l" t="t" r="r" b="b"/>
              <a:pathLst>
                <a:path w="2621915" h="1026794">
                  <a:moveTo>
                    <a:pt x="2621636" y="0"/>
                  </a:moveTo>
                  <a:lnTo>
                    <a:pt x="0" y="0"/>
                  </a:lnTo>
                  <a:lnTo>
                    <a:pt x="0" y="975530"/>
                  </a:lnTo>
                  <a:lnTo>
                    <a:pt x="4008" y="995254"/>
                  </a:lnTo>
                  <a:lnTo>
                    <a:pt x="14922" y="1011407"/>
                  </a:lnTo>
                  <a:lnTo>
                    <a:pt x="31075" y="1022322"/>
                  </a:lnTo>
                  <a:lnTo>
                    <a:pt x="50800" y="1026330"/>
                  </a:lnTo>
                  <a:lnTo>
                    <a:pt x="2570836" y="1026330"/>
                  </a:lnTo>
                  <a:lnTo>
                    <a:pt x="2590560" y="1022322"/>
                  </a:lnTo>
                  <a:lnTo>
                    <a:pt x="2606713" y="1011407"/>
                  </a:lnTo>
                  <a:lnTo>
                    <a:pt x="2617627" y="995254"/>
                  </a:lnTo>
                  <a:lnTo>
                    <a:pt x="2621636" y="975530"/>
                  </a:lnTo>
                  <a:lnTo>
                    <a:pt x="262163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570842" y="893004"/>
              <a:ext cx="0" cy="1122680"/>
            </a:xfrm>
            <a:custGeom>
              <a:avLst/>
              <a:gdLst/>
              <a:ahLst/>
              <a:cxnLst/>
              <a:rect l="l" t="t" r="r" b="b"/>
              <a:pathLst>
                <a:path h="1122680">
                  <a:moveTo>
                    <a:pt x="0" y="112247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570842" y="88030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570842" y="86760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570842" y="85490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987306" y="991182"/>
            <a:ext cx="2449830" cy="10521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LM Roman 10"/>
                <a:cs typeface="LM Roman 10"/>
              </a:rPr>
              <a:t>Let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G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be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BN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structure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over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set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spc="-25" dirty="0">
                <a:latin typeface="LM Roman 10"/>
                <a:cs typeface="LM Roman 10"/>
              </a:rPr>
              <a:t>of </a:t>
            </a:r>
            <a:r>
              <a:rPr sz="1100" dirty="0">
                <a:latin typeface="LM Roman 10"/>
                <a:cs typeface="LM Roman 10"/>
              </a:rPr>
              <a:t>random</a:t>
            </a:r>
            <a:r>
              <a:rPr sz="1100" spc="-2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variables</a:t>
            </a:r>
            <a:r>
              <a:rPr sz="1100" spc="-2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X</a:t>
            </a:r>
            <a:r>
              <a:rPr sz="1100" spc="-2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and</a:t>
            </a:r>
            <a:r>
              <a:rPr sz="1100" spc="-2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let</a:t>
            </a:r>
            <a:r>
              <a:rPr sz="1100" spc="-2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P</a:t>
            </a:r>
            <a:r>
              <a:rPr sz="1100" spc="-1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be</a:t>
            </a:r>
            <a:r>
              <a:rPr sz="1100" spc="-2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</a:t>
            </a:r>
            <a:r>
              <a:rPr sz="1100" spc="-2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joint </a:t>
            </a:r>
            <a:r>
              <a:rPr sz="1100" dirty="0">
                <a:latin typeface="LM Roman 10"/>
                <a:cs typeface="LM Roman 10"/>
              </a:rPr>
              <a:t>distribution</a:t>
            </a:r>
            <a:r>
              <a:rPr sz="1100" spc="-6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over</a:t>
            </a:r>
            <a:r>
              <a:rPr sz="1100" spc="-6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these</a:t>
            </a:r>
            <a:r>
              <a:rPr sz="1100" spc="-5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variables.</a:t>
            </a:r>
            <a:r>
              <a:rPr sz="1100" spc="4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If</a:t>
            </a:r>
            <a:r>
              <a:rPr sz="1100" spc="-60" dirty="0">
                <a:latin typeface="LM Roman 10"/>
                <a:cs typeface="LM Roman 10"/>
              </a:rPr>
              <a:t> </a:t>
            </a:r>
            <a:r>
              <a:rPr sz="1100" spc="-50" dirty="0">
                <a:latin typeface="LM Roman 10"/>
                <a:cs typeface="LM Roman 10"/>
              </a:rPr>
              <a:t>P </a:t>
            </a:r>
            <a:r>
              <a:rPr sz="1100" dirty="0">
                <a:latin typeface="LM Roman 10"/>
                <a:cs typeface="LM Roman 10"/>
              </a:rPr>
              <a:t>factorizes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according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to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G,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then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G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is</a:t>
            </a:r>
            <a:r>
              <a:rPr sz="1100" spc="-25" dirty="0">
                <a:latin typeface="LM Roman 10"/>
                <a:cs typeface="LM Roman 10"/>
              </a:rPr>
              <a:t> an </a:t>
            </a:r>
            <a:r>
              <a:rPr sz="1100" spc="-10" dirty="0">
                <a:latin typeface="LM Roman 10"/>
                <a:cs typeface="LM Roman 10"/>
              </a:rPr>
              <a:t>I-</a:t>
            </a:r>
            <a:r>
              <a:rPr sz="1100" dirty="0">
                <a:latin typeface="LM Roman 10"/>
                <a:cs typeface="LM Roman 10"/>
              </a:rPr>
              <a:t>Map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of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spc="-50" dirty="0">
                <a:latin typeface="LM Roman 10"/>
                <a:cs typeface="LM Roman 10"/>
              </a:rPr>
              <a:t>P</a:t>
            </a:r>
            <a:endParaRPr sz="1100">
              <a:latin typeface="LM Roman 10"/>
              <a:cs typeface="LM Roman 1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b="1" spc="-10" dirty="0">
                <a:latin typeface="LM Roman 10"/>
                <a:cs typeface="LM Roman 10"/>
              </a:rPr>
              <a:t>Proof:Exercise</a:t>
            </a:r>
            <a:endParaRPr sz="1100">
              <a:latin typeface="LM Roman 10"/>
              <a:cs typeface="LM Roman 10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0" y="3121507"/>
            <a:ext cx="5760085" cy="118745"/>
            <a:chOff x="0" y="3121507"/>
            <a:chExt cx="5760085" cy="118745"/>
          </a:xfrm>
        </p:grpSpPr>
        <p:sp>
          <p:nvSpPr>
            <p:cNvPr id="29" name="object 29"/>
            <p:cNvSpPr/>
            <p:nvPr/>
          </p:nvSpPr>
          <p:spPr>
            <a:xfrm>
              <a:off x="0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880004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10" dirty="0"/>
              <a:t>68</a:t>
            </a:fld>
            <a:r>
              <a:rPr spc="-10" dirty="0"/>
              <a:t>/86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Mitesh</a:t>
            </a:r>
            <a:r>
              <a:rPr spc="-10" dirty="0"/>
              <a:t> </a:t>
            </a:r>
            <a:r>
              <a:rPr dirty="0"/>
              <a:t>M.</a:t>
            </a:r>
            <a:r>
              <a:rPr spc="-10" dirty="0"/>
              <a:t> Khapra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CS7015</a:t>
            </a:r>
            <a:r>
              <a:rPr spc="-10" dirty="0"/>
              <a:t> </a:t>
            </a:r>
            <a:r>
              <a:rPr dirty="0"/>
              <a:t>(Deep</a:t>
            </a:r>
            <a:r>
              <a:rPr spc="-5" dirty="0"/>
              <a:t> </a:t>
            </a:r>
            <a:r>
              <a:rPr dirty="0"/>
              <a:t>Learning)</a:t>
            </a:r>
            <a:r>
              <a:rPr spc="-5" dirty="0"/>
              <a:t> </a:t>
            </a:r>
            <a:r>
              <a:rPr dirty="0"/>
              <a:t>:</a:t>
            </a:r>
            <a:r>
              <a:rPr spc="75" dirty="0"/>
              <a:t> </a:t>
            </a:r>
            <a:r>
              <a:rPr dirty="0"/>
              <a:t>Lecture</a:t>
            </a:r>
            <a:r>
              <a:rPr spc="-5" dirty="0"/>
              <a:t> </a:t>
            </a:r>
            <a:r>
              <a:rPr spc="-2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79338" y="2988619"/>
            <a:ext cx="2578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ADADE0"/>
                </a:solidFill>
                <a:latin typeface="LM Roman 6"/>
                <a:cs typeface="LM Roman 6"/>
              </a:rPr>
              <a:t>86/86</a:t>
            </a:r>
            <a:endParaRPr sz="600">
              <a:latin typeface="LM Roman 6"/>
              <a:cs typeface="LM Roman 6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759996" cy="4808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874232" y="577588"/>
            <a:ext cx="347345" cy="347345"/>
            <a:chOff x="1874232" y="577588"/>
            <a:chExt cx="347345" cy="347345"/>
          </a:xfrm>
        </p:grpSpPr>
        <p:sp>
          <p:nvSpPr>
            <p:cNvPr id="5" name="object 5"/>
            <p:cNvSpPr/>
            <p:nvPr/>
          </p:nvSpPr>
          <p:spPr>
            <a:xfrm>
              <a:off x="1879312" y="582668"/>
              <a:ext cx="337185" cy="337185"/>
            </a:xfrm>
            <a:custGeom>
              <a:avLst/>
              <a:gdLst/>
              <a:ahLst/>
              <a:cxnLst/>
              <a:rect l="l" t="t" r="r" b="b"/>
              <a:pathLst>
                <a:path w="337185" h="337184">
                  <a:moveTo>
                    <a:pt x="168504" y="0"/>
                  </a:moveTo>
                  <a:lnTo>
                    <a:pt x="123709" y="6019"/>
                  </a:lnTo>
                  <a:lnTo>
                    <a:pt x="83456" y="23005"/>
                  </a:lnTo>
                  <a:lnTo>
                    <a:pt x="49353" y="49353"/>
                  </a:lnTo>
                  <a:lnTo>
                    <a:pt x="23005" y="83456"/>
                  </a:lnTo>
                  <a:lnTo>
                    <a:pt x="6019" y="123708"/>
                  </a:lnTo>
                  <a:lnTo>
                    <a:pt x="0" y="168503"/>
                  </a:lnTo>
                  <a:lnTo>
                    <a:pt x="6019" y="213298"/>
                  </a:lnTo>
                  <a:lnTo>
                    <a:pt x="23005" y="253551"/>
                  </a:lnTo>
                  <a:lnTo>
                    <a:pt x="49353" y="287654"/>
                  </a:lnTo>
                  <a:lnTo>
                    <a:pt x="83456" y="314002"/>
                  </a:lnTo>
                  <a:lnTo>
                    <a:pt x="123709" y="330988"/>
                  </a:lnTo>
                  <a:lnTo>
                    <a:pt x="168504" y="337007"/>
                  </a:lnTo>
                  <a:lnTo>
                    <a:pt x="213300" y="330988"/>
                  </a:lnTo>
                  <a:lnTo>
                    <a:pt x="253552" y="314002"/>
                  </a:lnTo>
                  <a:lnTo>
                    <a:pt x="287655" y="287654"/>
                  </a:lnTo>
                  <a:lnTo>
                    <a:pt x="314003" y="253551"/>
                  </a:lnTo>
                  <a:lnTo>
                    <a:pt x="330989" y="213298"/>
                  </a:lnTo>
                  <a:lnTo>
                    <a:pt x="337008" y="168503"/>
                  </a:lnTo>
                  <a:lnTo>
                    <a:pt x="330989" y="123708"/>
                  </a:lnTo>
                  <a:lnTo>
                    <a:pt x="314003" y="83456"/>
                  </a:lnTo>
                  <a:lnTo>
                    <a:pt x="287655" y="49353"/>
                  </a:lnTo>
                  <a:lnTo>
                    <a:pt x="253552" y="23005"/>
                  </a:lnTo>
                  <a:lnTo>
                    <a:pt x="213300" y="6019"/>
                  </a:lnTo>
                  <a:lnTo>
                    <a:pt x="168504" y="0"/>
                  </a:lnTo>
                  <a:close/>
                </a:path>
              </a:pathLst>
            </a:custGeom>
            <a:solidFill>
              <a:srgbClr val="E1F4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79312" y="582668"/>
              <a:ext cx="337185" cy="337185"/>
            </a:xfrm>
            <a:custGeom>
              <a:avLst/>
              <a:gdLst/>
              <a:ahLst/>
              <a:cxnLst/>
              <a:rect l="l" t="t" r="r" b="b"/>
              <a:pathLst>
                <a:path w="337185" h="337184">
                  <a:moveTo>
                    <a:pt x="337008" y="168503"/>
                  </a:moveTo>
                  <a:lnTo>
                    <a:pt x="330989" y="123708"/>
                  </a:lnTo>
                  <a:lnTo>
                    <a:pt x="314003" y="83456"/>
                  </a:lnTo>
                  <a:lnTo>
                    <a:pt x="287655" y="49353"/>
                  </a:lnTo>
                  <a:lnTo>
                    <a:pt x="253552" y="23005"/>
                  </a:lnTo>
                  <a:lnTo>
                    <a:pt x="213300" y="6019"/>
                  </a:lnTo>
                  <a:lnTo>
                    <a:pt x="168504" y="0"/>
                  </a:lnTo>
                  <a:lnTo>
                    <a:pt x="123709" y="6019"/>
                  </a:lnTo>
                  <a:lnTo>
                    <a:pt x="83456" y="23005"/>
                  </a:lnTo>
                  <a:lnTo>
                    <a:pt x="49353" y="49353"/>
                  </a:lnTo>
                  <a:lnTo>
                    <a:pt x="23005" y="83456"/>
                  </a:lnTo>
                  <a:lnTo>
                    <a:pt x="6019" y="123708"/>
                  </a:lnTo>
                  <a:lnTo>
                    <a:pt x="0" y="168503"/>
                  </a:lnTo>
                  <a:lnTo>
                    <a:pt x="6019" y="213298"/>
                  </a:lnTo>
                  <a:lnTo>
                    <a:pt x="23005" y="253551"/>
                  </a:lnTo>
                  <a:lnTo>
                    <a:pt x="49353" y="287654"/>
                  </a:lnTo>
                  <a:lnTo>
                    <a:pt x="83456" y="314002"/>
                  </a:lnTo>
                  <a:lnTo>
                    <a:pt x="123709" y="330988"/>
                  </a:lnTo>
                  <a:lnTo>
                    <a:pt x="168504" y="337007"/>
                  </a:lnTo>
                  <a:lnTo>
                    <a:pt x="213300" y="330988"/>
                  </a:lnTo>
                  <a:lnTo>
                    <a:pt x="253552" y="314002"/>
                  </a:lnTo>
                  <a:lnTo>
                    <a:pt x="287655" y="287654"/>
                  </a:lnTo>
                  <a:lnTo>
                    <a:pt x="314003" y="253551"/>
                  </a:lnTo>
                  <a:lnTo>
                    <a:pt x="330989" y="213298"/>
                  </a:lnTo>
                  <a:lnTo>
                    <a:pt x="337008" y="168503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922272" y="636878"/>
            <a:ext cx="245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25" dirty="0">
                <a:latin typeface="Georgia"/>
                <a:cs typeface="Georgia"/>
              </a:rPr>
              <a:t>X</a:t>
            </a:r>
            <a:r>
              <a:rPr sz="1200" spc="37" baseline="-10416" dirty="0">
                <a:latin typeface="LM Roman 8"/>
                <a:cs typeface="LM Roman 8"/>
              </a:rPr>
              <a:t>1</a:t>
            </a:r>
            <a:endParaRPr sz="1200" baseline="-10416">
              <a:latin typeface="LM Roman 8"/>
              <a:cs typeface="LM Roman 8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87845" y="1221587"/>
            <a:ext cx="347345" cy="347345"/>
            <a:chOff x="987845" y="1221587"/>
            <a:chExt cx="347345" cy="347345"/>
          </a:xfrm>
        </p:grpSpPr>
        <p:sp>
          <p:nvSpPr>
            <p:cNvPr id="9" name="object 9"/>
            <p:cNvSpPr/>
            <p:nvPr/>
          </p:nvSpPr>
          <p:spPr>
            <a:xfrm>
              <a:off x="992925" y="1226667"/>
              <a:ext cx="337185" cy="337185"/>
            </a:xfrm>
            <a:custGeom>
              <a:avLst/>
              <a:gdLst/>
              <a:ahLst/>
              <a:cxnLst/>
              <a:rect l="l" t="t" r="r" b="b"/>
              <a:pathLst>
                <a:path w="337184" h="337184">
                  <a:moveTo>
                    <a:pt x="168503" y="0"/>
                  </a:moveTo>
                  <a:lnTo>
                    <a:pt x="123708" y="6019"/>
                  </a:lnTo>
                  <a:lnTo>
                    <a:pt x="83456" y="23005"/>
                  </a:lnTo>
                  <a:lnTo>
                    <a:pt x="49353" y="49353"/>
                  </a:lnTo>
                  <a:lnTo>
                    <a:pt x="23005" y="83456"/>
                  </a:lnTo>
                  <a:lnTo>
                    <a:pt x="6019" y="123709"/>
                  </a:lnTo>
                  <a:lnTo>
                    <a:pt x="0" y="168504"/>
                  </a:lnTo>
                  <a:lnTo>
                    <a:pt x="6019" y="213300"/>
                  </a:lnTo>
                  <a:lnTo>
                    <a:pt x="23005" y="253552"/>
                  </a:lnTo>
                  <a:lnTo>
                    <a:pt x="49353" y="287655"/>
                  </a:lnTo>
                  <a:lnTo>
                    <a:pt x="83456" y="314003"/>
                  </a:lnTo>
                  <a:lnTo>
                    <a:pt x="123708" y="330989"/>
                  </a:lnTo>
                  <a:lnTo>
                    <a:pt x="168503" y="337008"/>
                  </a:lnTo>
                  <a:lnTo>
                    <a:pt x="213299" y="330989"/>
                  </a:lnTo>
                  <a:lnTo>
                    <a:pt x="253551" y="314003"/>
                  </a:lnTo>
                  <a:lnTo>
                    <a:pt x="287655" y="287655"/>
                  </a:lnTo>
                  <a:lnTo>
                    <a:pt x="314002" y="253552"/>
                  </a:lnTo>
                  <a:lnTo>
                    <a:pt x="330989" y="213300"/>
                  </a:lnTo>
                  <a:lnTo>
                    <a:pt x="337008" y="168504"/>
                  </a:lnTo>
                  <a:lnTo>
                    <a:pt x="330989" y="123709"/>
                  </a:lnTo>
                  <a:lnTo>
                    <a:pt x="314002" y="83456"/>
                  </a:lnTo>
                  <a:lnTo>
                    <a:pt x="287655" y="49353"/>
                  </a:lnTo>
                  <a:lnTo>
                    <a:pt x="253551" y="23005"/>
                  </a:lnTo>
                  <a:lnTo>
                    <a:pt x="213299" y="6019"/>
                  </a:lnTo>
                  <a:lnTo>
                    <a:pt x="168503" y="0"/>
                  </a:lnTo>
                  <a:close/>
                </a:path>
              </a:pathLst>
            </a:custGeom>
            <a:solidFill>
              <a:srgbClr val="E1F4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92925" y="1226667"/>
              <a:ext cx="337185" cy="337185"/>
            </a:xfrm>
            <a:custGeom>
              <a:avLst/>
              <a:gdLst/>
              <a:ahLst/>
              <a:cxnLst/>
              <a:rect l="l" t="t" r="r" b="b"/>
              <a:pathLst>
                <a:path w="337184" h="337184">
                  <a:moveTo>
                    <a:pt x="337008" y="168504"/>
                  </a:moveTo>
                  <a:lnTo>
                    <a:pt x="330989" y="123709"/>
                  </a:lnTo>
                  <a:lnTo>
                    <a:pt x="314002" y="83456"/>
                  </a:lnTo>
                  <a:lnTo>
                    <a:pt x="287655" y="49353"/>
                  </a:lnTo>
                  <a:lnTo>
                    <a:pt x="253551" y="23005"/>
                  </a:lnTo>
                  <a:lnTo>
                    <a:pt x="213299" y="6019"/>
                  </a:lnTo>
                  <a:lnTo>
                    <a:pt x="168503" y="0"/>
                  </a:lnTo>
                  <a:lnTo>
                    <a:pt x="123708" y="6019"/>
                  </a:lnTo>
                  <a:lnTo>
                    <a:pt x="83456" y="23005"/>
                  </a:lnTo>
                  <a:lnTo>
                    <a:pt x="49353" y="49353"/>
                  </a:lnTo>
                  <a:lnTo>
                    <a:pt x="23005" y="83456"/>
                  </a:lnTo>
                  <a:lnTo>
                    <a:pt x="6019" y="123709"/>
                  </a:lnTo>
                  <a:lnTo>
                    <a:pt x="0" y="168504"/>
                  </a:lnTo>
                  <a:lnTo>
                    <a:pt x="6019" y="213300"/>
                  </a:lnTo>
                  <a:lnTo>
                    <a:pt x="23005" y="253552"/>
                  </a:lnTo>
                  <a:lnTo>
                    <a:pt x="49353" y="287655"/>
                  </a:lnTo>
                  <a:lnTo>
                    <a:pt x="83456" y="314003"/>
                  </a:lnTo>
                  <a:lnTo>
                    <a:pt x="123708" y="330989"/>
                  </a:lnTo>
                  <a:lnTo>
                    <a:pt x="168503" y="337008"/>
                  </a:lnTo>
                  <a:lnTo>
                    <a:pt x="213299" y="330989"/>
                  </a:lnTo>
                  <a:lnTo>
                    <a:pt x="253551" y="314003"/>
                  </a:lnTo>
                  <a:lnTo>
                    <a:pt x="287655" y="287655"/>
                  </a:lnTo>
                  <a:lnTo>
                    <a:pt x="314002" y="253552"/>
                  </a:lnTo>
                  <a:lnTo>
                    <a:pt x="330989" y="213300"/>
                  </a:lnTo>
                  <a:lnTo>
                    <a:pt x="337008" y="168504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035900" y="1280869"/>
            <a:ext cx="245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25" dirty="0">
                <a:latin typeface="Georgia"/>
                <a:cs typeface="Georgia"/>
              </a:rPr>
              <a:t>X</a:t>
            </a:r>
            <a:r>
              <a:rPr sz="1200" spc="37" baseline="-10416" dirty="0">
                <a:latin typeface="LM Roman 8"/>
                <a:cs typeface="LM Roman 8"/>
              </a:rPr>
              <a:t>2</a:t>
            </a:r>
            <a:endParaRPr sz="1200" baseline="-10416">
              <a:latin typeface="LM Roman 8"/>
              <a:cs typeface="LM Roman 8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326413" y="179579"/>
            <a:ext cx="347345" cy="347345"/>
            <a:chOff x="1326413" y="179579"/>
            <a:chExt cx="347345" cy="347345"/>
          </a:xfrm>
        </p:grpSpPr>
        <p:sp>
          <p:nvSpPr>
            <p:cNvPr id="13" name="object 13"/>
            <p:cNvSpPr/>
            <p:nvPr/>
          </p:nvSpPr>
          <p:spPr>
            <a:xfrm>
              <a:off x="1331493" y="184659"/>
              <a:ext cx="337185" cy="337185"/>
            </a:xfrm>
            <a:custGeom>
              <a:avLst/>
              <a:gdLst/>
              <a:ahLst/>
              <a:cxnLst/>
              <a:rect l="l" t="t" r="r" b="b"/>
              <a:pathLst>
                <a:path w="337185" h="337184">
                  <a:moveTo>
                    <a:pt x="168503" y="0"/>
                  </a:moveTo>
                  <a:lnTo>
                    <a:pt x="123708" y="6019"/>
                  </a:lnTo>
                  <a:lnTo>
                    <a:pt x="83456" y="23005"/>
                  </a:lnTo>
                  <a:lnTo>
                    <a:pt x="49353" y="49353"/>
                  </a:lnTo>
                  <a:lnTo>
                    <a:pt x="23005" y="83456"/>
                  </a:lnTo>
                  <a:lnTo>
                    <a:pt x="6019" y="123708"/>
                  </a:lnTo>
                  <a:lnTo>
                    <a:pt x="0" y="168503"/>
                  </a:lnTo>
                  <a:lnTo>
                    <a:pt x="6019" y="213299"/>
                  </a:lnTo>
                  <a:lnTo>
                    <a:pt x="23005" y="253551"/>
                  </a:lnTo>
                  <a:lnTo>
                    <a:pt x="49353" y="287654"/>
                  </a:lnTo>
                  <a:lnTo>
                    <a:pt x="83456" y="314002"/>
                  </a:lnTo>
                  <a:lnTo>
                    <a:pt x="123708" y="330989"/>
                  </a:lnTo>
                  <a:lnTo>
                    <a:pt x="168503" y="337008"/>
                  </a:lnTo>
                  <a:lnTo>
                    <a:pt x="213298" y="330989"/>
                  </a:lnTo>
                  <a:lnTo>
                    <a:pt x="253551" y="314002"/>
                  </a:lnTo>
                  <a:lnTo>
                    <a:pt x="287654" y="287654"/>
                  </a:lnTo>
                  <a:lnTo>
                    <a:pt x="314001" y="253551"/>
                  </a:lnTo>
                  <a:lnTo>
                    <a:pt x="330988" y="213299"/>
                  </a:lnTo>
                  <a:lnTo>
                    <a:pt x="337007" y="168503"/>
                  </a:lnTo>
                  <a:lnTo>
                    <a:pt x="330988" y="123708"/>
                  </a:lnTo>
                  <a:lnTo>
                    <a:pt x="314001" y="83456"/>
                  </a:lnTo>
                  <a:lnTo>
                    <a:pt x="287654" y="49353"/>
                  </a:lnTo>
                  <a:lnTo>
                    <a:pt x="253551" y="23005"/>
                  </a:lnTo>
                  <a:lnTo>
                    <a:pt x="213298" y="6019"/>
                  </a:lnTo>
                  <a:lnTo>
                    <a:pt x="168503" y="0"/>
                  </a:lnTo>
                  <a:close/>
                </a:path>
              </a:pathLst>
            </a:custGeom>
            <a:solidFill>
              <a:srgbClr val="E1F4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31493" y="184659"/>
              <a:ext cx="337185" cy="337185"/>
            </a:xfrm>
            <a:custGeom>
              <a:avLst/>
              <a:gdLst/>
              <a:ahLst/>
              <a:cxnLst/>
              <a:rect l="l" t="t" r="r" b="b"/>
              <a:pathLst>
                <a:path w="337185" h="337184">
                  <a:moveTo>
                    <a:pt x="337007" y="168503"/>
                  </a:moveTo>
                  <a:lnTo>
                    <a:pt x="330988" y="123708"/>
                  </a:lnTo>
                  <a:lnTo>
                    <a:pt x="314001" y="83456"/>
                  </a:lnTo>
                  <a:lnTo>
                    <a:pt x="287654" y="49353"/>
                  </a:lnTo>
                  <a:lnTo>
                    <a:pt x="253551" y="23005"/>
                  </a:lnTo>
                  <a:lnTo>
                    <a:pt x="213298" y="6019"/>
                  </a:lnTo>
                  <a:lnTo>
                    <a:pt x="168503" y="0"/>
                  </a:lnTo>
                  <a:lnTo>
                    <a:pt x="123708" y="6019"/>
                  </a:lnTo>
                  <a:lnTo>
                    <a:pt x="83456" y="23005"/>
                  </a:lnTo>
                  <a:lnTo>
                    <a:pt x="49353" y="49353"/>
                  </a:lnTo>
                  <a:lnTo>
                    <a:pt x="23005" y="83456"/>
                  </a:lnTo>
                  <a:lnTo>
                    <a:pt x="6019" y="123708"/>
                  </a:lnTo>
                  <a:lnTo>
                    <a:pt x="0" y="168503"/>
                  </a:lnTo>
                  <a:lnTo>
                    <a:pt x="6019" y="213299"/>
                  </a:lnTo>
                  <a:lnTo>
                    <a:pt x="23005" y="253551"/>
                  </a:lnTo>
                  <a:lnTo>
                    <a:pt x="49353" y="287654"/>
                  </a:lnTo>
                  <a:lnTo>
                    <a:pt x="83456" y="314002"/>
                  </a:lnTo>
                  <a:lnTo>
                    <a:pt x="123708" y="330989"/>
                  </a:lnTo>
                  <a:lnTo>
                    <a:pt x="168503" y="337008"/>
                  </a:lnTo>
                  <a:lnTo>
                    <a:pt x="213298" y="330989"/>
                  </a:lnTo>
                  <a:lnTo>
                    <a:pt x="253551" y="314002"/>
                  </a:lnTo>
                  <a:lnTo>
                    <a:pt x="287654" y="287654"/>
                  </a:lnTo>
                  <a:lnTo>
                    <a:pt x="314001" y="253551"/>
                  </a:lnTo>
                  <a:lnTo>
                    <a:pt x="330988" y="213299"/>
                  </a:lnTo>
                  <a:lnTo>
                    <a:pt x="337007" y="168503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374457" y="238873"/>
            <a:ext cx="245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25" dirty="0">
                <a:latin typeface="Georgia"/>
                <a:cs typeface="Georgia"/>
              </a:rPr>
              <a:t>X</a:t>
            </a:r>
            <a:r>
              <a:rPr sz="1200" spc="37" baseline="-10416" dirty="0">
                <a:latin typeface="LM Roman 8"/>
                <a:cs typeface="LM Roman 8"/>
              </a:rPr>
              <a:t>3</a:t>
            </a:r>
            <a:endParaRPr sz="1200" baseline="-10416">
              <a:latin typeface="LM Roman 8"/>
              <a:cs typeface="LM Roman 8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664980" y="1221587"/>
            <a:ext cx="347345" cy="347345"/>
            <a:chOff x="1664980" y="1221587"/>
            <a:chExt cx="347345" cy="347345"/>
          </a:xfrm>
        </p:grpSpPr>
        <p:sp>
          <p:nvSpPr>
            <p:cNvPr id="17" name="object 17"/>
            <p:cNvSpPr/>
            <p:nvPr/>
          </p:nvSpPr>
          <p:spPr>
            <a:xfrm>
              <a:off x="1670060" y="1226667"/>
              <a:ext cx="337185" cy="337185"/>
            </a:xfrm>
            <a:custGeom>
              <a:avLst/>
              <a:gdLst/>
              <a:ahLst/>
              <a:cxnLst/>
              <a:rect l="l" t="t" r="r" b="b"/>
              <a:pathLst>
                <a:path w="337185" h="337184">
                  <a:moveTo>
                    <a:pt x="168504" y="0"/>
                  </a:moveTo>
                  <a:lnTo>
                    <a:pt x="123709" y="6019"/>
                  </a:lnTo>
                  <a:lnTo>
                    <a:pt x="83456" y="23005"/>
                  </a:lnTo>
                  <a:lnTo>
                    <a:pt x="49353" y="49353"/>
                  </a:lnTo>
                  <a:lnTo>
                    <a:pt x="23005" y="83456"/>
                  </a:lnTo>
                  <a:lnTo>
                    <a:pt x="6019" y="123709"/>
                  </a:lnTo>
                  <a:lnTo>
                    <a:pt x="0" y="168504"/>
                  </a:lnTo>
                  <a:lnTo>
                    <a:pt x="6019" y="213300"/>
                  </a:lnTo>
                  <a:lnTo>
                    <a:pt x="23005" y="253552"/>
                  </a:lnTo>
                  <a:lnTo>
                    <a:pt x="49353" y="287655"/>
                  </a:lnTo>
                  <a:lnTo>
                    <a:pt x="83456" y="314003"/>
                  </a:lnTo>
                  <a:lnTo>
                    <a:pt x="123709" y="330989"/>
                  </a:lnTo>
                  <a:lnTo>
                    <a:pt x="168504" y="337008"/>
                  </a:lnTo>
                  <a:lnTo>
                    <a:pt x="213300" y="330989"/>
                  </a:lnTo>
                  <a:lnTo>
                    <a:pt x="253552" y="314003"/>
                  </a:lnTo>
                  <a:lnTo>
                    <a:pt x="287655" y="287655"/>
                  </a:lnTo>
                  <a:lnTo>
                    <a:pt x="314003" y="253552"/>
                  </a:lnTo>
                  <a:lnTo>
                    <a:pt x="330989" y="213300"/>
                  </a:lnTo>
                  <a:lnTo>
                    <a:pt x="337008" y="168504"/>
                  </a:lnTo>
                  <a:lnTo>
                    <a:pt x="330989" y="123709"/>
                  </a:lnTo>
                  <a:lnTo>
                    <a:pt x="314003" y="83456"/>
                  </a:lnTo>
                  <a:lnTo>
                    <a:pt x="287655" y="49353"/>
                  </a:lnTo>
                  <a:lnTo>
                    <a:pt x="253552" y="23005"/>
                  </a:lnTo>
                  <a:lnTo>
                    <a:pt x="213300" y="6019"/>
                  </a:lnTo>
                  <a:lnTo>
                    <a:pt x="168504" y="0"/>
                  </a:lnTo>
                  <a:close/>
                </a:path>
              </a:pathLst>
            </a:custGeom>
            <a:solidFill>
              <a:srgbClr val="E1F4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670060" y="1226667"/>
              <a:ext cx="337185" cy="337185"/>
            </a:xfrm>
            <a:custGeom>
              <a:avLst/>
              <a:gdLst/>
              <a:ahLst/>
              <a:cxnLst/>
              <a:rect l="l" t="t" r="r" b="b"/>
              <a:pathLst>
                <a:path w="337185" h="337184">
                  <a:moveTo>
                    <a:pt x="337008" y="168504"/>
                  </a:moveTo>
                  <a:lnTo>
                    <a:pt x="330989" y="123709"/>
                  </a:lnTo>
                  <a:lnTo>
                    <a:pt x="314003" y="83456"/>
                  </a:lnTo>
                  <a:lnTo>
                    <a:pt x="287655" y="49353"/>
                  </a:lnTo>
                  <a:lnTo>
                    <a:pt x="253552" y="23005"/>
                  </a:lnTo>
                  <a:lnTo>
                    <a:pt x="213300" y="6019"/>
                  </a:lnTo>
                  <a:lnTo>
                    <a:pt x="168504" y="0"/>
                  </a:lnTo>
                  <a:lnTo>
                    <a:pt x="123709" y="6019"/>
                  </a:lnTo>
                  <a:lnTo>
                    <a:pt x="83456" y="23005"/>
                  </a:lnTo>
                  <a:lnTo>
                    <a:pt x="49353" y="49353"/>
                  </a:lnTo>
                  <a:lnTo>
                    <a:pt x="23005" y="83456"/>
                  </a:lnTo>
                  <a:lnTo>
                    <a:pt x="6019" y="123709"/>
                  </a:lnTo>
                  <a:lnTo>
                    <a:pt x="0" y="168504"/>
                  </a:lnTo>
                  <a:lnTo>
                    <a:pt x="6019" y="213300"/>
                  </a:lnTo>
                  <a:lnTo>
                    <a:pt x="23005" y="253552"/>
                  </a:lnTo>
                  <a:lnTo>
                    <a:pt x="49353" y="287655"/>
                  </a:lnTo>
                  <a:lnTo>
                    <a:pt x="83456" y="314003"/>
                  </a:lnTo>
                  <a:lnTo>
                    <a:pt x="123709" y="330989"/>
                  </a:lnTo>
                  <a:lnTo>
                    <a:pt x="168504" y="337008"/>
                  </a:lnTo>
                  <a:lnTo>
                    <a:pt x="213300" y="330989"/>
                  </a:lnTo>
                  <a:lnTo>
                    <a:pt x="253552" y="314003"/>
                  </a:lnTo>
                  <a:lnTo>
                    <a:pt x="287655" y="287655"/>
                  </a:lnTo>
                  <a:lnTo>
                    <a:pt x="314003" y="253552"/>
                  </a:lnTo>
                  <a:lnTo>
                    <a:pt x="330989" y="213300"/>
                  </a:lnTo>
                  <a:lnTo>
                    <a:pt x="337008" y="168504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713026" y="1280869"/>
            <a:ext cx="245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25" dirty="0">
                <a:latin typeface="Georgia"/>
                <a:cs typeface="Georgia"/>
              </a:rPr>
              <a:t>X</a:t>
            </a:r>
            <a:r>
              <a:rPr sz="1200" spc="37" baseline="-10416" dirty="0">
                <a:latin typeface="LM Roman 8"/>
                <a:cs typeface="LM Roman 8"/>
              </a:rPr>
              <a:t>4</a:t>
            </a:r>
            <a:endParaRPr sz="1200" baseline="-10416">
              <a:latin typeface="LM Roman 8"/>
              <a:cs typeface="LM Roman 8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78592" y="577588"/>
            <a:ext cx="347345" cy="347345"/>
            <a:chOff x="778592" y="577588"/>
            <a:chExt cx="347345" cy="347345"/>
          </a:xfrm>
        </p:grpSpPr>
        <p:sp>
          <p:nvSpPr>
            <p:cNvPr id="21" name="object 21"/>
            <p:cNvSpPr/>
            <p:nvPr/>
          </p:nvSpPr>
          <p:spPr>
            <a:xfrm>
              <a:off x="783672" y="582668"/>
              <a:ext cx="337185" cy="337185"/>
            </a:xfrm>
            <a:custGeom>
              <a:avLst/>
              <a:gdLst/>
              <a:ahLst/>
              <a:cxnLst/>
              <a:rect l="l" t="t" r="r" b="b"/>
              <a:pathLst>
                <a:path w="337184" h="337184">
                  <a:moveTo>
                    <a:pt x="168503" y="0"/>
                  </a:moveTo>
                  <a:lnTo>
                    <a:pt x="123708" y="6019"/>
                  </a:lnTo>
                  <a:lnTo>
                    <a:pt x="83456" y="23005"/>
                  </a:lnTo>
                  <a:lnTo>
                    <a:pt x="49353" y="49353"/>
                  </a:lnTo>
                  <a:lnTo>
                    <a:pt x="23005" y="83456"/>
                  </a:lnTo>
                  <a:lnTo>
                    <a:pt x="6019" y="123708"/>
                  </a:lnTo>
                  <a:lnTo>
                    <a:pt x="0" y="168503"/>
                  </a:lnTo>
                  <a:lnTo>
                    <a:pt x="6019" y="213298"/>
                  </a:lnTo>
                  <a:lnTo>
                    <a:pt x="23005" y="253551"/>
                  </a:lnTo>
                  <a:lnTo>
                    <a:pt x="49353" y="287654"/>
                  </a:lnTo>
                  <a:lnTo>
                    <a:pt x="83456" y="314002"/>
                  </a:lnTo>
                  <a:lnTo>
                    <a:pt x="123708" y="330988"/>
                  </a:lnTo>
                  <a:lnTo>
                    <a:pt x="168503" y="337007"/>
                  </a:lnTo>
                  <a:lnTo>
                    <a:pt x="213299" y="330988"/>
                  </a:lnTo>
                  <a:lnTo>
                    <a:pt x="253551" y="314002"/>
                  </a:lnTo>
                  <a:lnTo>
                    <a:pt x="287655" y="287654"/>
                  </a:lnTo>
                  <a:lnTo>
                    <a:pt x="314002" y="253551"/>
                  </a:lnTo>
                  <a:lnTo>
                    <a:pt x="330989" y="213298"/>
                  </a:lnTo>
                  <a:lnTo>
                    <a:pt x="337008" y="168503"/>
                  </a:lnTo>
                  <a:lnTo>
                    <a:pt x="330989" y="123708"/>
                  </a:lnTo>
                  <a:lnTo>
                    <a:pt x="314002" y="83456"/>
                  </a:lnTo>
                  <a:lnTo>
                    <a:pt x="287655" y="49353"/>
                  </a:lnTo>
                  <a:lnTo>
                    <a:pt x="253551" y="23005"/>
                  </a:lnTo>
                  <a:lnTo>
                    <a:pt x="213299" y="6019"/>
                  </a:lnTo>
                  <a:lnTo>
                    <a:pt x="168503" y="0"/>
                  </a:lnTo>
                  <a:close/>
                </a:path>
              </a:pathLst>
            </a:custGeom>
            <a:solidFill>
              <a:srgbClr val="E1F4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83672" y="582668"/>
              <a:ext cx="337185" cy="337185"/>
            </a:xfrm>
            <a:custGeom>
              <a:avLst/>
              <a:gdLst/>
              <a:ahLst/>
              <a:cxnLst/>
              <a:rect l="l" t="t" r="r" b="b"/>
              <a:pathLst>
                <a:path w="337184" h="337184">
                  <a:moveTo>
                    <a:pt x="337008" y="168503"/>
                  </a:moveTo>
                  <a:lnTo>
                    <a:pt x="330989" y="123708"/>
                  </a:lnTo>
                  <a:lnTo>
                    <a:pt x="314002" y="83456"/>
                  </a:lnTo>
                  <a:lnTo>
                    <a:pt x="287655" y="49353"/>
                  </a:lnTo>
                  <a:lnTo>
                    <a:pt x="253551" y="23005"/>
                  </a:lnTo>
                  <a:lnTo>
                    <a:pt x="213299" y="6019"/>
                  </a:lnTo>
                  <a:lnTo>
                    <a:pt x="168503" y="0"/>
                  </a:lnTo>
                  <a:lnTo>
                    <a:pt x="123708" y="6019"/>
                  </a:lnTo>
                  <a:lnTo>
                    <a:pt x="83456" y="23005"/>
                  </a:lnTo>
                  <a:lnTo>
                    <a:pt x="49353" y="49353"/>
                  </a:lnTo>
                  <a:lnTo>
                    <a:pt x="23005" y="83456"/>
                  </a:lnTo>
                  <a:lnTo>
                    <a:pt x="6019" y="123708"/>
                  </a:lnTo>
                  <a:lnTo>
                    <a:pt x="0" y="168503"/>
                  </a:lnTo>
                  <a:lnTo>
                    <a:pt x="6019" y="213298"/>
                  </a:lnTo>
                  <a:lnTo>
                    <a:pt x="23005" y="253551"/>
                  </a:lnTo>
                  <a:lnTo>
                    <a:pt x="49353" y="287654"/>
                  </a:lnTo>
                  <a:lnTo>
                    <a:pt x="83456" y="314002"/>
                  </a:lnTo>
                  <a:lnTo>
                    <a:pt x="123708" y="330988"/>
                  </a:lnTo>
                  <a:lnTo>
                    <a:pt x="168503" y="337007"/>
                  </a:lnTo>
                  <a:lnTo>
                    <a:pt x="213299" y="330988"/>
                  </a:lnTo>
                  <a:lnTo>
                    <a:pt x="253551" y="314002"/>
                  </a:lnTo>
                  <a:lnTo>
                    <a:pt x="287655" y="287654"/>
                  </a:lnTo>
                  <a:lnTo>
                    <a:pt x="314002" y="253551"/>
                  </a:lnTo>
                  <a:lnTo>
                    <a:pt x="330989" y="213298"/>
                  </a:lnTo>
                  <a:lnTo>
                    <a:pt x="337008" y="168503"/>
                  </a:lnTo>
                  <a:close/>
                </a:path>
              </a:pathLst>
            </a:custGeom>
            <a:ln w="10122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826642" y="636878"/>
            <a:ext cx="245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25" dirty="0">
                <a:latin typeface="Georgia"/>
                <a:cs typeface="Georgia"/>
              </a:rPr>
              <a:t>X</a:t>
            </a:r>
            <a:r>
              <a:rPr sz="1200" spc="37" baseline="-10416" dirty="0">
                <a:latin typeface="LM Roman 8"/>
                <a:cs typeface="LM Roman 8"/>
              </a:rPr>
              <a:t>5</a:t>
            </a:r>
            <a:endParaRPr sz="1200" baseline="-10416">
              <a:latin typeface="LM Roman 8"/>
              <a:cs typeface="LM Roman 8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000827" y="450430"/>
            <a:ext cx="998855" cy="989330"/>
            <a:chOff x="1000827" y="450430"/>
            <a:chExt cx="998855" cy="989330"/>
          </a:xfrm>
        </p:grpSpPr>
        <p:sp>
          <p:nvSpPr>
            <p:cNvPr id="25" name="object 25"/>
            <p:cNvSpPr/>
            <p:nvPr/>
          </p:nvSpPr>
          <p:spPr>
            <a:xfrm>
              <a:off x="1310499" y="853508"/>
              <a:ext cx="596900" cy="433705"/>
            </a:xfrm>
            <a:custGeom>
              <a:avLst/>
              <a:gdLst/>
              <a:ahLst/>
              <a:cxnLst/>
              <a:rect l="l" t="t" r="r" b="b"/>
              <a:pathLst>
                <a:path w="596900" h="433705">
                  <a:moveTo>
                    <a:pt x="596463" y="0"/>
                  </a:moveTo>
                  <a:lnTo>
                    <a:pt x="0" y="433353"/>
                  </a:lnTo>
                </a:path>
              </a:pathLst>
            </a:custGeom>
            <a:ln w="10122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306391" y="1238683"/>
              <a:ext cx="50165" cy="64135"/>
            </a:xfrm>
            <a:custGeom>
              <a:avLst/>
              <a:gdLst/>
              <a:ahLst/>
              <a:cxnLst/>
              <a:rect l="l" t="t" r="r" b="b"/>
              <a:pathLst>
                <a:path w="50165" h="64134">
                  <a:moveTo>
                    <a:pt x="49582" y="64126"/>
                  </a:moveTo>
                  <a:lnTo>
                    <a:pt x="35811" y="54881"/>
                  </a:lnTo>
                  <a:lnTo>
                    <a:pt x="22811" y="50203"/>
                  </a:lnTo>
                  <a:lnTo>
                    <a:pt x="10801" y="49246"/>
                  </a:lnTo>
                  <a:lnTo>
                    <a:pt x="0" y="51162"/>
                  </a:lnTo>
                  <a:lnTo>
                    <a:pt x="5159" y="41481"/>
                  </a:lnTo>
                  <a:lnTo>
                    <a:pt x="7959" y="29763"/>
                  </a:lnTo>
                  <a:lnTo>
                    <a:pt x="7527" y="15954"/>
                  </a:lnTo>
                  <a:lnTo>
                    <a:pt x="2989" y="0"/>
                  </a:lnTo>
                </a:path>
              </a:pathLst>
            </a:custGeom>
            <a:ln w="10153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895403" y="916479"/>
              <a:ext cx="99060" cy="304165"/>
            </a:xfrm>
            <a:custGeom>
              <a:avLst/>
              <a:gdLst/>
              <a:ahLst/>
              <a:cxnLst/>
              <a:rect l="l" t="t" r="r" b="b"/>
              <a:pathLst>
                <a:path w="99060" h="304165">
                  <a:moveTo>
                    <a:pt x="98701" y="0"/>
                  </a:moveTo>
                  <a:lnTo>
                    <a:pt x="0" y="303745"/>
                  </a:lnTo>
                </a:path>
              </a:pathLst>
            </a:custGeom>
            <a:ln w="10122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866232" y="1181968"/>
              <a:ext cx="75565" cy="43180"/>
            </a:xfrm>
            <a:custGeom>
              <a:avLst/>
              <a:gdLst/>
              <a:ahLst/>
              <a:cxnLst/>
              <a:rect l="l" t="t" r="r" b="b"/>
              <a:pathLst>
                <a:path w="75564" h="43180">
                  <a:moveTo>
                    <a:pt x="75258" y="24452"/>
                  </a:moveTo>
                  <a:lnTo>
                    <a:pt x="58710" y="25066"/>
                  </a:lnTo>
                  <a:lnTo>
                    <a:pt x="45466" y="28916"/>
                  </a:lnTo>
                  <a:lnTo>
                    <a:pt x="35205" y="35190"/>
                  </a:lnTo>
                  <a:lnTo>
                    <a:pt x="27605" y="43076"/>
                  </a:lnTo>
                  <a:lnTo>
                    <a:pt x="26092" y="32229"/>
                  </a:lnTo>
                  <a:lnTo>
                    <a:pt x="21478" y="21122"/>
                  </a:lnTo>
                  <a:lnTo>
                    <a:pt x="13026" y="10223"/>
                  </a:lnTo>
                  <a:lnTo>
                    <a:pt x="0" y="0"/>
                  </a:lnTo>
                </a:path>
              </a:pathLst>
            </a:custGeom>
            <a:ln w="1013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334994" y="1395172"/>
              <a:ext cx="320040" cy="0"/>
            </a:xfrm>
            <a:custGeom>
              <a:avLst/>
              <a:gdLst/>
              <a:ahLst/>
              <a:cxnLst/>
              <a:rect l="l" t="t" r="r" b="b"/>
              <a:pathLst>
                <a:path w="320039">
                  <a:moveTo>
                    <a:pt x="0" y="0"/>
                  </a:moveTo>
                  <a:lnTo>
                    <a:pt x="319882" y="0"/>
                  </a:lnTo>
                </a:path>
              </a:pathLst>
            </a:custGeom>
            <a:ln w="10122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627547" y="1355663"/>
              <a:ext cx="32384" cy="79375"/>
            </a:xfrm>
            <a:custGeom>
              <a:avLst/>
              <a:gdLst/>
              <a:ahLst/>
              <a:cxnLst/>
              <a:rect l="l" t="t" r="r" b="b"/>
              <a:pathLst>
                <a:path w="32385" h="79375">
                  <a:moveTo>
                    <a:pt x="0" y="0"/>
                  </a:moveTo>
                  <a:lnTo>
                    <a:pt x="5689" y="15525"/>
                  </a:lnTo>
                  <a:lnTo>
                    <a:pt x="13432" y="26915"/>
                  </a:lnTo>
                  <a:lnTo>
                    <a:pt x="22556" y="34724"/>
                  </a:lnTo>
                  <a:lnTo>
                    <a:pt x="32390" y="39509"/>
                  </a:lnTo>
                  <a:lnTo>
                    <a:pt x="22556" y="44293"/>
                  </a:lnTo>
                  <a:lnTo>
                    <a:pt x="13432" y="52102"/>
                  </a:lnTo>
                  <a:lnTo>
                    <a:pt x="5689" y="63492"/>
                  </a:lnTo>
                  <a:lnTo>
                    <a:pt x="0" y="79018"/>
                  </a:lnTo>
                </a:path>
              </a:pathLst>
            </a:custGeom>
            <a:ln w="10122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640851" y="455491"/>
              <a:ext cx="258445" cy="187960"/>
            </a:xfrm>
            <a:custGeom>
              <a:avLst/>
              <a:gdLst/>
              <a:ahLst/>
              <a:cxnLst/>
              <a:rect l="l" t="t" r="r" b="b"/>
              <a:pathLst>
                <a:path w="258444" h="187959">
                  <a:moveTo>
                    <a:pt x="0" y="0"/>
                  </a:moveTo>
                  <a:lnTo>
                    <a:pt x="257896" y="187373"/>
                  </a:lnTo>
                </a:path>
              </a:pathLst>
            </a:custGeom>
            <a:ln w="10122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853273" y="594685"/>
              <a:ext cx="50165" cy="64135"/>
            </a:xfrm>
            <a:custGeom>
              <a:avLst/>
              <a:gdLst/>
              <a:ahLst/>
              <a:cxnLst/>
              <a:rect l="l" t="t" r="r" b="b"/>
              <a:pathLst>
                <a:path w="50164" h="64134">
                  <a:moveTo>
                    <a:pt x="46593" y="0"/>
                  </a:moveTo>
                  <a:lnTo>
                    <a:pt x="42055" y="15954"/>
                  </a:lnTo>
                  <a:lnTo>
                    <a:pt x="41623" y="29763"/>
                  </a:lnTo>
                  <a:lnTo>
                    <a:pt x="44423" y="41481"/>
                  </a:lnTo>
                  <a:lnTo>
                    <a:pt x="49582" y="51162"/>
                  </a:lnTo>
                  <a:lnTo>
                    <a:pt x="38781" y="49246"/>
                  </a:lnTo>
                  <a:lnTo>
                    <a:pt x="26771" y="50203"/>
                  </a:lnTo>
                  <a:lnTo>
                    <a:pt x="13771" y="54881"/>
                  </a:lnTo>
                  <a:lnTo>
                    <a:pt x="0" y="64126"/>
                  </a:lnTo>
                </a:path>
              </a:pathLst>
            </a:custGeom>
            <a:ln w="10153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218267" y="518469"/>
              <a:ext cx="228600" cy="702310"/>
            </a:xfrm>
            <a:custGeom>
              <a:avLst/>
              <a:gdLst/>
              <a:ahLst/>
              <a:cxnLst/>
              <a:rect l="l" t="t" r="r" b="b"/>
              <a:pathLst>
                <a:path w="228600" h="702310">
                  <a:moveTo>
                    <a:pt x="228019" y="0"/>
                  </a:moveTo>
                  <a:lnTo>
                    <a:pt x="0" y="701755"/>
                  </a:lnTo>
                </a:path>
              </a:pathLst>
            </a:custGeom>
            <a:ln w="10122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189096" y="1181968"/>
              <a:ext cx="75565" cy="43180"/>
            </a:xfrm>
            <a:custGeom>
              <a:avLst/>
              <a:gdLst/>
              <a:ahLst/>
              <a:cxnLst/>
              <a:rect l="l" t="t" r="r" b="b"/>
              <a:pathLst>
                <a:path w="75565" h="43180">
                  <a:moveTo>
                    <a:pt x="75258" y="24452"/>
                  </a:moveTo>
                  <a:lnTo>
                    <a:pt x="58710" y="25066"/>
                  </a:lnTo>
                  <a:lnTo>
                    <a:pt x="45466" y="28916"/>
                  </a:lnTo>
                  <a:lnTo>
                    <a:pt x="35205" y="35190"/>
                  </a:lnTo>
                  <a:lnTo>
                    <a:pt x="27605" y="43076"/>
                  </a:lnTo>
                  <a:lnTo>
                    <a:pt x="26092" y="32229"/>
                  </a:lnTo>
                  <a:lnTo>
                    <a:pt x="21478" y="21122"/>
                  </a:lnTo>
                  <a:lnTo>
                    <a:pt x="13026" y="10223"/>
                  </a:lnTo>
                  <a:lnTo>
                    <a:pt x="0" y="0"/>
                  </a:lnTo>
                </a:path>
              </a:pathLst>
            </a:custGeom>
            <a:ln w="1013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553706" y="518469"/>
              <a:ext cx="228600" cy="702310"/>
            </a:xfrm>
            <a:custGeom>
              <a:avLst/>
              <a:gdLst/>
              <a:ahLst/>
              <a:cxnLst/>
              <a:rect l="l" t="t" r="r" b="b"/>
              <a:pathLst>
                <a:path w="228600" h="702310">
                  <a:moveTo>
                    <a:pt x="0" y="0"/>
                  </a:moveTo>
                  <a:lnTo>
                    <a:pt x="228019" y="701755"/>
                  </a:lnTo>
                </a:path>
              </a:pathLst>
            </a:custGeom>
            <a:ln w="10122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735639" y="1181968"/>
              <a:ext cx="75565" cy="43180"/>
            </a:xfrm>
            <a:custGeom>
              <a:avLst/>
              <a:gdLst/>
              <a:ahLst/>
              <a:cxnLst/>
              <a:rect l="l" t="t" r="r" b="b"/>
              <a:pathLst>
                <a:path w="75564" h="43180">
                  <a:moveTo>
                    <a:pt x="75258" y="0"/>
                  </a:moveTo>
                  <a:lnTo>
                    <a:pt x="62231" y="10223"/>
                  </a:lnTo>
                  <a:lnTo>
                    <a:pt x="53780" y="21122"/>
                  </a:lnTo>
                  <a:lnTo>
                    <a:pt x="49166" y="32229"/>
                  </a:lnTo>
                  <a:lnTo>
                    <a:pt x="47652" y="43076"/>
                  </a:lnTo>
                  <a:lnTo>
                    <a:pt x="40053" y="35190"/>
                  </a:lnTo>
                  <a:lnTo>
                    <a:pt x="29791" y="28916"/>
                  </a:lnTo>
                  <a:lnTo>
                    <a:pt x="16547" y="25066"/>
                  </a:lnTo>
                  <a:lnTo>
                    <a:pt x="0" y="24452"/>
                  </a:lnTo>
                </a:path>
              </a:pathLst>
            </a:custGeom>
            <a:ln w="1013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101246" y="455491"/>
              <a:ext cx="258445" cy="187960"/>
            </a:xfrm>
            <a:custGeom>
              <a:avLst/>
              <a:gdLst/>
              <a:ahLst/>
              <a:cxnLst/>
              <a:rect l="l" t="t" r="r" b="b"/>
              <a:pathLst>
                <a:path w="258444" h="187959">
                  <a:moveTo>
                    <a:pt x="257896" y="0"/>
                  </a:moveTo>
                  <a:lnTo>
                    <a:pt x="0" y="187373"/>
                  </a:lnTo>
                </a:path>
              </a:pathLst>
            </a:custGeom>
            <a:ln w="10122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97137" y="594685"/>
              <a:ext cx="50165" cy="64135"/>
            </a:xfrm>
            <a:custGeom>
              <a:avLst/>
              <a:gdLst/>
              <a:ahLst/>
              <a:cxnLst/>
              <a:rect l="l" t="t" r="r" b="b"/>
              <a:pathLst>
                <a:path w="50165" h="64134">
                  <a:moveTo>
                    <a:pt x="49582" y="64126"/>
                  </a:moveTo>
                  <a:lnTo>
                    <a:pt x="35811" y="54881"/>
                  </a:lnTo>
                  <a:lnTo>
                    <a:pt x="22811" y="50203"/>
                  </a:lnTo>
                  <a:lnTo>
                    <a:pt x="10801" y="49246"/>
                  </a:lnTo>
                  <a:lnTo>
                    <a:pt x="0" y="51162"/>
                  </a:lnTo>
                  <a:lnTo>
                    <a:pt x="5159" y="41481"/>
                  </a:lnTo>
                  <a:lnTo>
                    <a:pt x="7959" y="29763"/>
                  </a:lnTo>
                  <a:lnTo>
                    <a:pt x="7527" y="15954"/>
                  </a:lnTo>
                  <a:lnTo>
                    <a:pt x="2989" y="0"/>
                  </a:lnTo>
                </a:path>
              </a:pathLst>
            </a:custGeom>
            <a:ln w="10153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25742" y="751171"/>
              <a:ext cx="738505" cy="0"/>
            </a:xfrm>
            <a:custGeom>
              <a:avLst/>
              <a:gdLst/>
              <a:ahLst/>
              <a:cxnLst/>
              <a:rect l="l" t="t" r="r" b="b"/>
              <a:pathLst>
                <a:path w="738505">
                  <a:moveTo>
                    <a:pt x="0" y="0"/>
                  </a:moveTo>
                  <a:lnTo>
                    <a:pt x="738388" y="0"/>
                  </a:lnTo>
                </a:path>
              </a:pathLst>
            </a:custGeom>
            <a:ln w="10122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836800" y="711662"/>
              <a:ext cx="32384" cy="79375"/>
            </a:xfrm>
            <a:custGeom>
              <a:avLst/>
              <a:gdLst/>
              <a:ahLst/>
              <a:cxnLst/>
              <a:rect l="l" t="t" r="r" b="b"/>
              <a:pathLst>
                <a:path w="32385" h="79375">
                  <a:moveTo>
                    <a:pt x="0" y="0"/>
                  </a:moveTo>
                  <a:lnTo>
                    <a:pt x="5689" y="15525"/>
                  </a:lnTo>
                  <a:lnTo>
                    <a:pt x="13432" y="26915"/>
                  </a:lnTo>
                  <a:lnTo>
                    <a:pt x="22556" y="34724"/>
                  </a:lnTo>
                  <a:lnTo>
                    <a:pt x="32390" y="39509"/>
                  </a:lnTo>
                  <a:lnTo>
                    <a:pt x="22556" y="44293"/>
                  </a:lnTo>
                  <a:lnTo>
                    <a:pt x="13432" y="52102"/>
                  </a:lnTo>
                  <a:lnTo>
                    <a:pt x="5689" y="63492"/>
                  </a:lnTo>
                  <a:lnTo>
                    <a:pt x="0" y="79018"/>
                  </a:lnTo>
                </a:path>
              </a:pathLst>
            </a:custGeom>
            <a:ln w="10122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005888" y="916479"/>
              <a:ext cx="99060" cy="304165"/>
            </a:xfrm>
            <a:custGeom>
              <a:avLst/>
              <a:gdLst/>
              <a:ahLst/>
              <a:cxnLst/>
              <a:rect l="l" t="t" r="r" b="b"/>
              <a:pathLst>
                <a:path w="99059" h="304165">
                  <a:moveTo>
                    <a:pt x="0" y="0"/>
                  </a:moveTo>
                  <a:lnTo>
                    <a:pt x="98701" y="303745"/>
                  </a:lnTo>
                </a:path>
              </a:pathLst>
            </a:custGeom>
            <a:ln w="10122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058503" y="1181968"/>
              <a:ext cx="75565" cy="43180"/>
            </a:xfrm>
            <a:custGeom>
              <a:avLst/>
              <a:gdLst/>
              <a:ahLst/>
              <a:cxnLst/>
              <a:rect l="l" t="t" r="r" b="b"/>
              <a:pathLst>
                <a:path w="75565" h="43180">
                  <a:moveTo>
                    <a:pt x="75258" y="0"/>
                  </a:moveTo>
                  <a:lnTo>
                    <a:pt x="62231" y="10223"/>
                  </a:lnTo>
                  <a:lnTo>
                    <a:pt x="53780" y="21122"/>
                  </a:lnTo>
                  <a:lnTo>
                    <a:pt x="49166" y="32229"/>
                  </a:lnTo>
                  <a:lnTo>
                    <a:pt x="47652" y="43076"/>
                  </a:lnTo>
                  <a:lnTo>
                    <a:pt x="40053" y="35190"/>
                  </a:lnTo>
                  <a:lnTo>
                    <a:pt x="29791" y="28916"/>
                  </a:lnTo>
                  <a:lnTo>
                    <a:pt x="16547" y="25066"/>
                  </a:lnTo>
                  <a:lnTo>
                    <a:pt x="0" y="24452"/>
                  </a:lnTo>
                </a:path>
              </a:pathLst>
            </a:custGeom>
            <a:ln w="1013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093031" y="853508"/>
              <a:ext cx="596900" cy="433705"/>
            </a:xfrm>
            <a:custGeom>
              <a:avLst/>
              <a:gdLst/>
              <a:ahLst/>
              <a:cxnLst/>
              <a:rect l="l" t="t" r="r" b="b"/>
              <a:pathLst>
                <a:path w="596900" h="433705">
                  <a:moveTo>
                    <a:pt x="0" y="0"/>
                  </a:moveTo>
                  <a:lnTo>
                    <a:pt x="596463" y="433353"/>
                  </a:lnTo>
                </a:path>
              </a:pathLst>
            </a:custGeom>
            <a:ln w="10122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644019" y="1238683"/>
              <a:ext cx="50165" cy="64135"/>
            </a:xfrm>
            <a:custGeom>
              <a:avLst/>
              <a:gdLst/>
              <a:ahLst/>
              <a:cxnLst/>
              <a:rect l="l" t="t" r="r" b="b"/>
              <a:pathLst>
                <a:path w="50164" h="64134">
                  <a:moveTo>
                    <a:pt x="46593" y="0"/>
                  </a:moveTo>
                  <a:lnTo>
                    <a:pt x="42055" y="15954"/>
                  </a:lnTo>
                  <a:lnTo>
                    <a:pt x="41623" y="29763"/>
                  </a:lnTo>
                  <a:lnTo>
                    <a:pt x="44423" y="41481"/>
                  </a:lnTo>
                  <a:lnTo>
                    <a:pt x="49582" y="51162"/>
                  </a:lnTo>
                  <a:lnTo>
                    <a:pt x="38781" y="49246"/>
                  </a:lnTo>
                  <a:lnTo>
                    <a:pt x="26771" y="50203"/>
                  </a:lnTo>
                  <a:lnTo>
                    <a:pt x="13771" y="54881"/>
                  </a:lnTo>
                  <a:lnTo>
                    <a:pt x="0" y="64126"/>
                  </a:lnTo>
                </a:path>
              </a:pathLst>
            </a:custGeom>
            <a:ln w="10153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5" name="object 4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4594" y="1864829"/>
            <a:ext cx="63233" cy="63233"/>
          </a:xfrm>
          <a:prstGeom prst="rect">
            <a:avLst/>
          </a:prstGeom>
        </p:spPr>
      </p:pic>
      <p:sp>
        <p:nvSpPr>
          <p:cNvPr id="46" name="object 46"/>
          <p:cNvSpPr txBox="1"/>
          <p:nvPr/>
        </p:nvSpPr>
        <p:spPr>
          <a:xfrm>
            <a:off x="478993" y="1735567"/>
            <a:ext cx="2466975" cy="134429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1100" dirty="0">
                <a:latin typeface="LM Roman 10"/>
                <a:cs typeface="LM Roman 10"/>
              </a:rPr>
              <a:t>Answer:</a:t>
            </a:r>
            <a:r>
              <a:rPr sz="1100" spc="6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</a:t>
            </a:r>
            <a:r>
              <a:rPr sz="1100" spc="-4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complete</a:t>
            </a:r>
            <a:r>
              <a:rPr sz="1100" spc="-4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graph</a:t>
            </a:r>
            <a:endParaRPr sz="1100">
              <a:latin typeface="LM Roman 10"/>
              <a:cs typeface="LM Roman 10"/>
            </a:endParaRPr>
          </a:p>
          <a:p>
            <a:pPr marL="38100" marR="426720">
              <a:lnSpc>
                <a:spcPct val="102600"/>
              </a:lnSpc>
              <a:spcBef>
                <a:spcPts val="300"/>
              </a:spcBef>
            </a:pPr>
            <a:r>
              <a:rPr sz="1100" dirty="0">
                <a:latin typeface="LM Roman 10"/>
                <a:cs typeface="LM Roman 10"/>
              </a:rPr>
              <a:t>The</a:t>
            </a:r>
            <a:r>
              <a:rPr sz="1100" spc="-6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factorization</a:t>
            </a:r>
            <a:r>
              <a:rPr sz="1100" spc="-6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entailed</a:t>
            </a:r>
            <a:r>
              <a:rPr sz="1100" spc="-6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by</a:t>
            </a:r>
            <a:r>
              <a:rPr sz="1100" spc="-55" dirty="0">
                <a:latin typeface="LM Roman 10"/>
                <a:cs typeface="LM Roman 10"/>
              </a:rPr>
              <a:t> </a:t>
            </a:r>
            <a:r>
              <a:rPr sz="1100" spc="-25" dirty="0">
                <a:latin typeface="LM Roman 10"/>
                <a:cs typeface="LM Roman 10"/>
              </a:rPr>
              <a:t>the </a:t>
            </a:r>
            <a:r>
              <a:rPr sz="1100" dirty="0">
                <a:latin typeface="LM Roman 10"/>
                <a:cs typeface="LM Roman 10"/>
              </a:rPr>
              <a:t>above</a:t>
            </a:r>
            <a:r>
              <a:rPr sz="1100" spc="-6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graph</a:t>
            </a:r>
            <a:r>
              <a:rPr sz="1100" spc="-60" dirty="0">
                <a:latin typeface="LM Roman 10"/>
                <a:cs typeface="LM Roman 10"/>
              </a:rPr>
              <a:t> </a:t>
            </a:r>
            <a:r>
              <a:rPr sz="1100" spc="-25" dirty="0">
                <a:latin typeface="LM Roman 10"/>
                <a:cs typeface="LM Roman 10"/>
              </a:rPr>
              <a:t>is</a:t>
            </a:r>
            <a:r>
              <a:rPr sz="1100" spc="500" dirty="0">
                <a:latin typeface="LM Roman 10"/>
                <a:cs typeface="LM Roman 10"/>
              </a:rPr>
              <a:t>          </a:t>
            </a:r>
            <a:r>
              <a:rPr sz="1100" i="1" spc="20" dirty="0">
                <a:latin typeface="Georgia"/>
                <a:cs typeface="Georgia"/>
              </a:rPr>
              <a:t>P</a:t>
            </a:r>
            <a:r>
              <a:rPr sz="1100" i="1" spc="-40" dirty="0">
                <a:latin typeface="Georgia"/>
                <a:cs typeface="Georgia"/>
              </a:rPr>
              <a:t> </a:t>
            </a:r>
            <a:r>
              <a:rPr sz="1100" spc="20" dirty="0">
                <a:latin typeface="LM Roman 10"/>
                <a:cs typeface="LM Roman 10"/>
              </a:rPr>
              <a:t>(</a:t>
            </a:r>
            <a:r>
              <a:rPr sz="1100" i="1" spc="20" dirty="0">
                <a:latin typeface="Georgia"/>
                <a:cs typeface="Georgia"/>
              </a:rPr>
              <a:t>X</a:t>
            </a:r>
            <a:r>
              <a:rPr sz="1200" spc="30" baseline="-10416" dirty="0">
                <a:latin typeface="LM Roman 8"/>
                <a:cs typeface="LM Roman 8"/>
              </a:rPr>
              <a:t>3</a:t>
            </a:r>
            <a:r>
              <a:rPr sz="1100" spc="20" dirty="0">
                <a:latin typeface="LM Roman 10"/>
                <a:cs typeface="LM Roman 10"/>
              </a:rPr>
              <a:t>)</a:t>
            </a:r>
            <a:r>
              <a:rPr sz="1100" i="1" spc="20" dirty="0">
                <a:latin typeface="Georgia"/>
                <a:cs typeface="Georgia"/>
              </a:rPr>
              <a:t>P</a:t>
            </a:r>
            <a:r>
              <a:rPr sz="1100" i="1" spc="-40" dirty="0">
                <a:latin typeface="Georgia"/>
                <a:cs typeface="Georgia"/>
              </a:rPr>
              <a:t> </a:t>
            </a:r>
            <a:r>
              <a:rPr sz="1100" spc="20" dirty="0">
                <a:latin typeface="LM Roman 10"/>
                <a:cs typeface="LM Roman 10"/>
              </a:rPr>
              <a:t>(</a:t>
            </a:r>
            <a:r>
              <a:rPr sz="1100" i="1" spc="20" dirty="0">
                <a:latin typeface="Georgia"/>
                <a:cs typeface="Georgia"/>
              </a:rPr>
              <a:t>X</a:t>
            </a:r>
            <a:r>
              <a:rPr sz="1200" spc="30" baseline="-10416" dirty="0">
                <a:latin typeface="LM Roman 8"/>
                <a:cs typeface="LM Roman 8"/>
              </a:rPr>
              <a:t>5</a:t>
            </a:r>
            <a:r>
              <a:rPr sz="1100" i="1" spc="20" dirty="0">
                <a:latin typeface="DejaVu Sans Condensed"/>
                <a:cs typeface="DejaVu Sans Condensed"/>
              </a:rPr>
              <a:t>|</a:t>
            </a:r>
            <a:r>
              <a:rPr sz="1100" i="1" spc="20" dirty="0">
                <a:latin typeface="Georgia"/>
                <a:cs typeface="Georgia"/>
              </a:rPr>
              <a:t>X</a:t>
            </a:r>
            <a:r>
              <a:rPr sz="1200" spc="30" baseline="-10416" dirty="0">
                <a:latin typeface="LM Roman 8"/>
                <a:cs typeface="LM Roman 8"/>
              </a:rPr>
              <a:t>3</a:t>
            </a:r>
            <a:r>
              <a:rPr sz="1100" spc="20" dirty="0">
                <a:latin typeface="LM Roman 10"/>
                <a:cs typeface="LM Roman 10"/>
              </a:rPr>
              <a:t>)</a:t>
            </a:r>
            <a:r>
              <a:rPr sz="1100" i="1" spc="20" dirty="0">
                <a:latin typeface="Georgia"/>
                <a:cs typeface="Georgia"/>
              </a:rPr>
              <a:t>P</a:t>
            </a:r>
            <a:r>
              <a:rPr sz="1100" i="1" spc="-35" dirty="0">
                <a:latin typeface="Georgia"/>
                <a:cs typeface="Georgia"/>
              </a:rPr>
              <a:t> </a:t>
            </a:r>
            <a:r>
              <a:rPr sz="1100" spc="20" dirty="0">
                <a:latin typeface="LM Roman 10"/>
                <a:cs typeface="LM Roman 10"/>
              </a:rPr>
              <a:t>(</a:t>
            </a:r>
            <a:r>
              <a:rPr sz="1100" i="1" spc="20" dirty="0">
                <a:latin typeface="Georgia"/>
                <a:cs typeface="Georgia"/>
              </a:rPr>
              <a:t>X</a:t>
            </a:r>
            <a:r>
              <a:rPr sz="1200" spc="30" baseline="-10416" dirty="0">
                <a:latin typeface="LM Roman 8"/>
                <a:cs typeface="LM Roman 8"/>
              </a:rPr>
              <a:t>1</a:t>
            </a:r>
            <a:r>
              <a:rPr sz="1100" i="1" spc="20" dirty="0">
                <a:latin typeface="DejaVu Sans Condensed"/>
                <a:cs typeface="DejaVu Sans Condensed"/>
              </a:rPr>
              <a:t>|</a:t>
            </a:r>
            <a:r>
              <a:rPr sz="1100" i="1" spc="20" dirty="0">
                <a:latin typeface="Georgia"/>
                <a:cs typeface="Georgia"/>
              </a:rPr>
              <a:t>X</a:t>
            </a:r>
            <a:r>
              <a:rPr sz="1200" spc="30" baseline="-10416" dirty="0">
                <a:latin typeface="LM Roman 8"/>
                <a:cs typeface="LM Roman 8"/>
              </a:rPr>
              <a:t>3</a:t>
            </a:r>
            <a:r>
              <a:rPr sz="1100" i="1" spc="20" dirty="0">
                <a:latin typeface="Georgia"/>
                <a:cs typeface="Georgia"/>
              </a:rPr>
              <a:t>,</a:t>
            </a:r>
            <a:r>
              <a:rPr sz="1100" i="1" spc="10" dirty="0">
                <a:latin typeface="Georgia"/>
                <a:cs typeface="Georgia"/>
              </a:rPr>
              <a:t> </a:t>
            </a:r>
            <a:r>
              <a:rPr sz="1100" i="1" spc="25" dirty="0">
                <a:latin typeface="Georgia"/>
                <a:cs typeface="Georgia"/>
              </a:rPr>
              <a:t>X</a:t>
            </a:r>
            <a:r>
              <a:rPr sz="1200" spc="37" baseline="-10416" dirty="0">
                <a:latin typeface="LM Roman 8"/>
                <a:cs typeface="LM Roman 8"/>
              </a:rPr>
              <a:t>5</a:t>
            </a:r>
            <a:r>
              <a:rPr sz="1100" spc="25" dirty="0">
                <a:latin typeface="LM Roman 10"/>
                <a:cs typeface="LM Roman 10"/>
              </a:rPr>
              <a:t>)</a:t>
            </a:r>
            <a:endParaRPr sz="1100">
              <a:latin typeface="LM Roman 10"/>
              <a:cs typeface="LM Roman 10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1100" i="1" spc="20" dirty="0">
                <a:latin typeface="Georgia"/>
                <a:cs typeface="Georgia"/>
              </a:rPr>
              <a:t>P</a:t>
            </a:r>
            <a:r>
              <a:rPr sz="1100" i="1" spc="-70" dirty="0">
                <a:latin typeface="Georgia"/>
                <a:cs typeface="Georgia"/>
              </a:rPr>
              <a:t> </a:t>
            </a:r>
            <a:r>
              <a:rPr sz="1100" spc="20" dirty="0">
                <a:latin typeface="LM Roman 10"/>
                <a:cs typeface="LM Roman 10"/>
              </a:rPr>
              <a:t>(</a:t>
            </a:r>
            <a:r>
              <a:rPr sz="1100" i="1" spc="20" dirty="0">
                <a:latin typeface="Georgia"/>
                <a:cs typeface="Georgia"/>
              </a:rPr>
              <a:t>X</a:t>
            </a:r>
            <a:r>
              <a:rPr sz="1200" spc="30" baseline="-10416" dirty="0">
                <a:latin typeface="LM Roman 8"/>
                <a:cs typeface="LM Roman 8"/>
              </a:rPr>
              <a:t>2</a:t>
            </a:r>
            <a:r>
              <a:rPr sz="1100" i="1" spc="20" dirty="0">
                <a:latin typeface="DejaVu Sans Condensed"/>
                <a:cs typeface="DejaVu Sans Condensed"/>
              </a:rPr>
              <a:t>|</a:t>
            </a:r>
            <a:r>
              <a:rPr sz="1100" i="1" spc="20" dirty="0">
                <a:latin typeface="Georgia"/>
                <a:cs typeface="Georgia"/>
              </a:rPr>
              <a:t>X</a:t>
            </a:r>
            <a:r>
              <a:rPr sz="1200" spc="30" baseline="-10416" dirty="0">
                <a:latin typeface="LM Roman 8"/>
                <a:cs typeface="LM Roman 8"/>
              </a:rPr>
              <a:t>1</a:t>
            </a:r>
            <a:r>
              <a:rPr sz="1100" i="1" spc="20" dirty="0">
                <a:latin typeface="Georgia"/>
                <a:cs typeface="Georgia"/>
              </a:rPr>
              <a:t>,</a:t>
            </a:r>
            <a:r>
              <a:rPr sz="1100" i="1" spc="-30" dirty="0">
                <a:latin typeface="Georgia"/>
                <a:cs typeface="Georgia"/>
              </a:rPr>
              <a:t> </a:t>
            </a:r>
            <a:r>
              <a:rPr sz="1100" i="1" spc="50" dirty="0">
                <a:latin typeface="Georgia"/>
                <a:cs typeface="Georgia"/>
              </a:rPr>
              <a:t>X</a:t>
            </a:r>
            <a:r>
              <a:rPr sz="1200" spc="75" baseline="-10416" dirty="0">
                <a:latin typeface="LM Roman 8"/>
                <a:cs typeface="LM Roman 8"/>
              </a:rPr>
              <a:t>3</a:t>
            </a:r>
            <a:r>
              <a:rPr sz="1100" i="1" spc="50" dirty="0">
                <a:latin typeface="Georgia"/>
                <a:cs typeface="Georgia"/>
              </a:rPr>
              <a:t>,</a:t>
            </a:r>
            <a:r>
              <a:rPr sz="1100" i="1" spc="-30" dirty="0">
                <a:latin typeface="Georgia"/>
                <a:cs typeface="Georgia"/>
              </a:rPr>
              <a:t> </a:t>
            </a:r>
            <a:r>
              <a:rPr sz="1100" i="1" spc="20" dirty="0">
                <a:latin typeface="Georgia"/>
                <a:cs typeface="Georgia"/>
              </a:rPr>
              <a:t>X</a:t>
            </a:r>
            <a:r>
              <a:rPr sz="1200" spc="30" baseline="-10416" dirty="0">
                <a:latin typeface="LM Roman 8"/>
                <a:cs typeface="LM Roman 8"/>
              </a:rPr>
              <a:t>5</a:t>
            </a:r>
            <a:r>
              <a:rPr sz="1100" spc="20" dirty="0">
                <a:latin typeface="LM Roman 10"/>
                <a:cs typeface="LM Roman 10"/>
              </a:rPr>
              <a:t>)</a:t>
            </a:r>
            <a:r>
              <a:rPr sz="1100" i="1" spc="20" dirty="0">
                <a:latin typeface="Georgia"/>
                <a:cs typeface="Georgia"/>
              </a:rPr>
              <a:t>P</a:t>
            </a:r>
            <a:r>
              <a:rPr sz="1100" i="1" spc="-70" dirty="0">
                <a:latin typeface="Georgia"/>
                <a:cs typeface="Georgia"/>
              </a:rPr>
              <a:t> </a:t>
            </a:r>
            <a:r>
              <a:rPr sz="1100" spc="20" dirty="0">
                <a:latin typeface="LM Roman 10"/>
                <a:cs typeface="LM Roman 10"/>
              </a:rPr>
              <a:t>(</a:t>
            </a:r>
            <a:r>
              <a:rPr sz="1100" i="1" spc="20" dirty="0">
                <a:latin typeface="Georgia"/>
                <a:cs typeface="Georgia"/>
              </a:rPr>
              <a:t>X</a:t>
            </a:r>
            <a:r>
              <a:rPr sz="1200" spc="30" baseline="-10416" dirty="0">
                <a:latin typeface="LM Roman 8"/>
                <a:cs typeface="LM Roman 8"/>
              </a:rPr>
              <a:t>4</a:t>
            </a:r>
            <a:r>
              <a:rPr sz="1100" i="1" spc="20" dirty="0">
                <a:latin typeface="DejaVu Sans Condensed"/>
                <a:cs typeface="DejaVu Sans Condensed"/>
              </a:rPr>
              <a:t>|</a:t>
            </a:r>
            <a:r>
              <a:rPr sz="1100" i="1" spc="20" dirty="0">
                <a:latin typeface="Georgia"/>
                <a:cs typeface="Georgia"/>
              </a:rPr>
              <a:t>X</a:t>
            </a:r>
            <a:r>
              <a:rPr sz="1200" spc="30" baseline="-10416" dirty="0">
                <a:latin typeface="LM Roman 8"/>
                <a:cs typeface="LM Roman 8"/>
              </a:rPr>
              <a:t>1</a:t>
            </a:r>
            <a:r>
              <a:rPr sz="1100" i="1" spc="20" dirty="0">
                <a:latin typeface="Georgia"/>
                <a:cs typeface="Georgia"/>
              </a:rPr>
              <a:t>,</a:t>
            </a:r>
            <a:r>
              <a:rPr sz="1100" i="1" spc="-25" dirty="0">
                <a:latin typeface="Georgia"/>
                <a:cs typeface="Georgia"/>
              </a:rPr>
              <a:t> </a:t>
            </a:r>
            <a:r>
              <a:rPr sz="1100" i="1" spc="50" dirty="0">
                <a:latin typeface="Georgia"/>
                <a:cs typeface="Georgia"/>
              </a:rPr>
              <a:t>X</a:t>
            </a:r>
            <a:r>
              <a:rPr sz="1200" spc="75" baseline="-10416" dirty="0">
                <a:latin typeface="LM Roman 8"/>
                <a:cs typeface="LM Roman 8"/>
              </a:rPr>
              <a:t>2</a:t>
            </a:r>
            <a:r>
              <a:rPr sz="1100" i="1" spc="50" dirty="0">
                <a:latin typeface="Georgia"/>
                <a:cs typeface="Georgia"/>
              </a:rPr>
              <a:t>,</a:t>
            </a:r>
            <a:r>
              <a:rPr sz="1100" i="1" spc="-30" dirty="0">
                <a:latin typeface="Georgia"/>
                <a:cs typeface="Georgia"/>
              </a:rPr>
              <a:t> </a:t>
            </a:r>
            <a:r>
              <a:rPr sz="1100" i="1" spc="50" dirty="0">
                <a:latin typeface="Georgia"/>
                <a:cs typeface="Georgia"/>
              </a:rPr>
              <a:t>X</a:t>
            </a:r>
            <a:r>
              <a:rPr sz="1200" spc="75" baseline="-10416" dirty="0">
                <a:latin typeface="LM Roman 8"/>
                <a:cs typeface="LM Roman 8"/>
              </a:rPr>
              <a:t>3</a:t>
            </a:r>
            <a:r>
              <a:rPr sz="1100" i="1" spc="50" dirty="0">
                <a:latin typeface="Georgia"/>
                <a:cs typeface="Georgia"/>
              </a:rPr>
              <a:t>,</a:t>
            </a:r>
            <a:r>
              <a:rPr sz="1100" i="1" spc="-30" dirty="0">
                <a:latin typeface="Georgia"/>
                <a:cs typeface="Georgia"/>
              </a:rPr>
              <a:t> </a:t>
            </a:r>
            <a:r>
              <a:rPr sz="1100" i="1" spc="25" dirty="0">
                <a:latin typeface="Georgia"/>
                <a:cs typeface="Georgia"/>
              </a:rPr>
              <a:t>X</a:t>
            </a:r>
            <a:r>
              <a:rPr sz="1200" spc="37" baseline="-10416" dirty="0">
                <a:latin typeface="LM Roman 8"/>
                <a:cs typeface="LM Roman 8"/>
              </a:rPr>
              <a:t>5</a:t>
            </a:r>
            <a:r>
              <a:rPr sz="1100" spc="25" dirty="0">
                <a:latin typeface="LM Roman 10"/>
                <a:cs typeface="LM Roman 10"/>
              </a:rPr>
              <a:t>)</a:t>
            </a:r>
            <a:endParaRPr sz="1100">
              <a:latin typeface="LM Roman 10"/>
              <a:cs typeface="LM Roman 10"/>
            </a:endParaRPr>
          </a:p>
          <a:p>
            <a:pPr marL="38100" marR="177800">
              <a:lnSpc>
                <a:spcPct val="102600"/>
              </a:lnSpc>
              <a:spcBef>
                <a:spcPts val="300"/>
              </a:spcBef>
            </a:pPr>
            <a:r>
              <a:rPr sz="1100" spc="-10" dirty="0">
                <a:latin typeface="LM Roman 10"/>
                <a:cs typeface="LM Roman 10"/>
              </a:rPr>
              <a:t>which</a:t>
            </a:r>
            <a:r>
              <a:rPr sz="1100" spc="-6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is</a:t>
            </a:r>
            <a:r>
              <a:rPr sz="1100" spc="-6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just</a:t>
            </a:r>
            <a:r>
              <a:rPr sz="1100" spc="-6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chain</a:t>
            </a:r>
            <a:r>
              <a:rPr sz="1100" spc="-6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rule</a:t>
            </a:r>
            <a:r>
              <a:rPr sz="1100" spc="-6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of</a:t>
            </a:r>
            <a:r>
              <a:rPr sz="1100" spc="-6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probability </a:t>
            </a:r>
            <a:r>
              <a:rPr sz="1100" dirty="0">
                <a:latin typeface="LM Roman 10"/>
                <a:cs typeface="LM Roman 10"/>
              </a:rPr>
              <a:t>which</a:t>
            </a:r>
            <a:r>
              <a:rPr sz="1100" spc="-5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holds</a:t>
            </a:r>
            <a:r>
              <a:rPr sz="1100" spc="-4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for</a:t>
            </a:r>
            <a:r>
              <a:rPr sz="1100" spc="-4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any</a:t>
            </a:r>
            <a:r>
              <a:rPr sz="1100" spc="-5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distribution</a:t>
            </a:r>
            <a:endParaRPr sz="1100">
              <a:latin typeface="LM Roman 10"/>
              <a:cs typeface="LM Roman 10"/>
            </a:endParaRPr>
          </a:p>
        </p:txBody>
      </p:sp>
      <p:pic>
        <p:nvPicPr>
          <p:cNvPr id="47" name="object 4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4594" y="2074862"/>
            <a:ext cx="63233" cy="63233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84594" y="2801124"/>
            <a:ext cx="63233" cy="63233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44583" y="369201"/>
            <a:ext cx="63233" cy="63233"/>
          </a:xfrm>
          <a:prstGeom prst="rect">
            <a:avLst/>
          </a:prstGeom>
        </p:spPr>
      </p:pic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xfrm>
            <a:off x="3238995" y="283716"/>
            <a:ext cx="2181860" cy="363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b="0" dirty="0">
                <a:latin typeface="LM Roman 10"/>
                <a:cs typeface="LM Roman 10"/>
              </a:rPr>
              <a:t>Consider</a:t>
            </a:r>
            <a:r>
              <a:rPr b="0" spc="-30" dirty="0">
                <a:latin typeface="LM Roman 10"/>
                <a:cs typeface="LM Roman 10"/>
              </a:rPr>
              <a:t> </a:t>
            </a:r>
            <a:r>
              <a:rPr b="0" dirty="0">
                <a:latin typeface="LM Roman 10"/>
                <a:cs typeface="LM Roman 10"/>
              </a:rPr>
              <a:t>a</a:t>
            </a:r>
            <a:r>
              <a:rPr b="0" spc="-30" dirty="0">
                <a:latin typeface="LM Roman 10"/>
                <a:cs typeface="LM Roman 10"/>
              </a:rPr>
              <a:t> </a:t>
            </a:r>
            <a:r>
              <a:rPr b="0" dirty="0">
                <a:latin typeface="LM Roman 10"/>
                <a:cs typeface="LM Roman 10"/>
              </a:rPr>
              <a:t>set</a:t>
            </a:r>
            <a:r>
              <a:rPr b="0" spc="-25" dirty="0">
                <a:latin typeface="LM Roman 10"/>
                <a:cs typeface="LM Roman 10"/>
              </a:rPr>
              <a:t> </a:t>
            </a:r>
            <a:r>
              <a:rPr b="0" dirty="0">
                <a:latin typeface="LM Roman 10"/>
                <a:cs typeface="LM Roman 10"/>
              </a:rPr>
              <a:t>of</a:t>
            </a:r>
            <a:r>
              <a:rPr b="0" spc="-30" dirty="0">
                <a:latin typeface="LM Roman 10"/>
                <a:cs typeface="LM Roman 10"/>
              </a:rPr>
              <a:t> </a:t>
            </a:r>
            <a:r>
              <a:rPr b="0" dirty="0">
                <a:latin typeface="LM Roman 10"/>
                <a:cs typeface="LM Roman 10"/>
              </a:rPr>
              <a:t>random</a:t>
            </a:r>
            <a:r>
              <a:rPr b="0" spc="-30" dirty="0">
                <a:latin typeface="LM Roman 10"/>
                <a:cs typeface="LM Roman 10"/>
              </a:rPr>
              <a:t> </a:t>
            </a:r>
            <a:r>
              <a:rPr b="0" spc="-10" dirty="0">
                <a:latin typeface="LM Roman 10"/>
                <a:cs typeface="LM Roman 10"/>
              </a:rPr>
              <a:t>variables</a:t>
            </a: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b="0" i="1" spc="50" dirty="0">
                <a:latin typeface="Georgia"/>
                <a:cs typeface="Georgia"/>
              </a:rPr>
              <a:t>X</a:t>
            </a:r>
            <a:r>
              <a:rPr sz="1200" b="0" spc="75" baseline="-10416" dirty="0">
                <a:latin typeface="LM Roman 8"/>
                <a:cs typeface="LM Roman 8"/>
              </a:rPr>
              <a:t>1</a:t>
            </a:r>
            <a:r>
              <a:rPr sz="1100" b="0" i="1" spc="50" dirty="0">
                <a:latin typeface="Georgia"/>
                <a:cs typeface="Georgia"/>
              </a:rPr>
              <a:t>,</a:t>
            </a:r>
            <a:r>
              <a:rPr sz="1100" b="0" i="1" spc="-80" dirty="0">
                <a:latin typeface="Georgia"/>
                <a:cs typeface="Georgia"/>
              </a:rPr>
              <a:t> </a:t>
            </a:r>
            <a:r>
              <a:rPr sz="1100" b="0" i="1" spc="50" dirty="0">
                <a:latin typeface="Georgia"/>
                <a:cs typeface="Georgia"/>
              </a:rPr>
              <a:t>X</a:t>
            </a:r>
            <a:r>
              <a:rPr sz="1200" b="0" spc="75" baseline="-10416" dirty="0">
                <a:latin typeface="LM Roman 8"/>
                <a:cs typeface="LM Roman 8"/>
              </a:rPr>
              <a:t>2</a:t>
            </a:r>
            <a:r>
              <a:rPr sz="1100" b="0" i="1" spc="50" dirty="0">
                <a:latin typeface="Georgia"/>
                <a:cs typeface="Georgia"/>
              </a:rPr>
              <a:t>,</a:t>
            </a:r>
            <a:r>
              <a:rPr sz="1100" b="0" i="1" spc="-80" dirty="0">
                <a:latin typeface="Georgia"/>
                <a:cs typeface="Georgia"/>
              </a:rPr>
              <a:t> </a:t>
            </a:r>
            <a:r>
              <a:rPr sz="1100" b="0" i="1" spc="50" dirty="0">
                <a:latin typeface="Georgia"/>
                <a:cs typeface="Georgia"/>
              </a:rPr>
              <a:t>X</a:t>
            </a:r>
            <a:r>
              <a:rPr sz="1200" b="0" spc="75" baseline="-10416" dirty="0">
                <a:latin typeface="LM Roman 8"/>
                <a:cs typeface="LM Roman 8"/>
              </a:rPr>
              <a:t>3</a:t>
            </a:r>
            <a:r>
              <a:rPr sz="1100" b="0" i="1" spc="50" dirty="0">
                <a:latin typeface="Georgia"/>
                <a:cs typeface="Georgia"/>
              </a:rPr>
              <a:t>,</a:t>
            </a:r>
            <a:r>
              <a:rPr sz="1100" b="0" i="1" spc="-80" dirty="0">
                <a:latin typeface="Georgia"/>
                <a:cs typeface="Georgia"/>
              </a:rPr>
              <a:t> </a:t>
            </a:r>
            <a:r>
              <a:rPr sz="1100" b="0" i="1" spc="50" dirty="0">
                <a:latin typeface="Georgia"/>
                <a:cs typeface="Georgia"/>
              </a:rPr>
              <a:t>X</a:t>
            </a:r>
            <a:r>
              <a:rPr sz="1200" b="0" spc="75" baseline="-10416" dirty="0">
                <a:latin typeface="LM Roman 8"/>
                <a:cs typeface="LM Roman 8"/>
              </a:rPr>
              <a:t>4</a:t>
            </a:r>
            <a:r>
              <a:rPr sz="1100" b="0" i="1" spc="50" dirty="0">
                <a:latin typeface="Georgia"/>
                <a:cs typeface="Georgia"/>
              </a:rPr>
              <a:t>,</a:t>
            </a:r>
            <a:r>
              <a:rPr sz="1100" b="0" i="1" spc="-80" dirty="0">
                <a:latin typeface="Georgia"/>
                <a:cs typeface="Georgia"/>
              </a:rPr>
              <a:t> </a:t>
            </a:r>
            <a:r>
              <a:rPr sz="1100" b="0" i="1" spc="25" dirty="0">
                <a:latin typeface="Georgia"/>
                <a:cs typeface="Georgia"/>
              </a:rPr>
              <a:t>X</a:t>
            </a:r>
            <a:r>
              <a:rPr sz="1200" b="0" spc="37" baseline="-10416" dirty="0">
                <a:latin typeface="LM Roman 8"/>
                <a:cs typeface="LM Roman 8"/>
              </a:rPr>
              <a:t>5</a:t>
            </a:r>
            <a:endParaRPr sz="1200" baseline="-10416">
              <a:latin typeface="LM Roman 8"/>
              <a:cs typeface="LM Roman 8"/>
            </a:endParaRPr>
          </a:p>
        </p:txBody>
      </p:sp>
      <p:pic>
        <p:nvPicPr>
          <p:cNvPr id="51" name="object 5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144583" y="842759"/>
            <a:ext cx="63233" cy="63233"/>
          </a:xfrm>
          <a:prstGeom prst="rect">
            <a:avLst/>
          </a:prstGeom>
        </p:spPr>
      </p:pic>
      <p:sp>
        <p:nvSpPr>
          <p:cNvPr id="52" name="object 52"/>
          <p:cNvSpPr txBox="1"/>
          <p:nvPr/>
        </p:nvSpPr>
        <p:spPr>
          <a:xfrm>
            <a:off x="3264395" y="757274"/>
            <a:ext cx="212217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LM Roman 10"/>
                <a:cs typeface="LM Roman 10"/>
              </a:rPr>
              <a:t>There</a:t>
            </a:r>
            <a:r>
              <a:rPr sz="1100" spc="-4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are</a:t>
            </a:r>
            <a:r>
              <a:rPr sz="1100" spc="-4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many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joint</a:t>
            </a:r>
            <a:r>
              <a:rPr sz="1100" spc="-4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distributions possible</a:t>
            </a:r>
            <a:endParaRPr sz="1100">
              <a:latin typeface="LM Roman 10"/>
              <a:cs typeface="LM Roman 10"/>
            </a:endParaRPr>
          </a:p>
        </p:txBody>
      </p:sp>
      <p:pic>
        <p:nvPicPr>
          <p:cNvPr id="53" name="object 5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144583" y="1316304"/>
            <a:ext cx="63233" cy="63233"/>
          </a:xfrm>
          <a:prstGeom prst="rect">
            <a:avLst/>
          </a:prstGeom>
        </p:spPr>
      </p:pic>
      <p:sp>
        <p:nvSpPr>
          <p:cNvPr id="54" name="object 54"/>
          <p:cNvSpPr txBox="1"/>
          <p:nvPr/>
        </p:nvSpPr>
        <p:spPr>
          <a:xfrm>
            <a:off x="3264395" y="1230831"/>
            <a:ext cx="155194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LM Roman 10"/>
                <a:cs typeface="LM Roman 10"/>
              </a:rPr>
              <a:t>Each</a:t>
            </a:r>
            <a:r>
              <a:rPr sz="1100" spc="-6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may</a:t>
            </a:r>
            <a:r>
              <a:rPr sz="1100" spc="-6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entail</a:t>
            </a:r>
            <a:r>
              <a:rPr sz="1100" spc="-6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different </a:t>
            </a:r>
            <a:r>
              <a:rPr sz="1100" dirty="0">
                <a:latin typeface="LM Roman 10"/>
                <a:cs typeface="LM Roman 10"/>
              </a:rPr>
              <a:t>independence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relations</a:t>
            </a:r>
            <a:endParaRPr sz="1100">
              <a:latin typeface="LM Roman 10"/>
              <a:cs typeface="LM Roman 10"/>
            </a:endParaRPr>
          </a:p>
        </p:txBody>
      </p:sp>
      <p:pic>
        <p:nvPicPr>
          <p:cNvPr id="55" name="object 5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144583" y="1789861"/>
            <a:ext cx="63233" cy="63233"/>
          </a:xfrm>
          <a:prstGeom prst="rect">
            <a:avLst/>
          </a:prstGeom>
        </p:spPr>
      </p:pic>
      <p:sp>
        <p:nvSpPr>
          <p:cNvPr id="56" name="object 56"/>
          <p:cNvSpPr txBox="1"/>
          <p:nvPr/>
        </p:nvSpPr>
        <p:spPr>
          <a:xfrm>
            <a:off x="3264395" y="1704376"/>
            <a:ext cx="217614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20" dirty="0">
                <a:latin typeface="LM Roman 10"/>
                <a:cs typeface="LM Roman 10"/>
              </a:rPr>
              <a:t>For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example,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in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some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cases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i="1" spc="70" dirty="0">
                <a:latin typeface="Georgia"/>
                <a:cs typeface="Georgia"/>
              </a:rPr>
              <a:t>L</a:t>
            </a:r>
            <a:r>
              <a:rPr sz="1100" i="1" spc="65" dirty="0">
                <a:latin typeface="Georgia"/>
                <a:cs typeface="Georgia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could </a:t>
            </a:r>
            <a:r>
              <a:rPr sz="1100" dirty="0">
                <a:latin typeface="LM Roman 10"/>
                <a:cs typeface="LM Roman 10"/>
              </a:rPr>
              <a:t>be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independent</a:t>
            </a:r>
            <a:r>
              <a:rPr sz="1100" spc="-2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of</a:t>
            </a:r>
            <a:r>
              <a:rPr sz="1100" spc="-20" dirty="0">
                <a:latin typeface="LM Roman 10"/>
                <a:cs typeface="LM Roman 10"/>
              </a:rPr>
              <a:t> </a:t>
            </a:r>
            <a:r>
              <a:rPr sz="1100" i="1" spc="55" dirty="0">
                <a:latin typeface="Georgia"/>
                <a:cs typeface="Georgia"/>
              </a:rPr>
              <a:t>S</a:t>
            </a:r>
            <a:r>
              <a:rPr sz="1100" spc="55" dirty="0">
                <a:latin typeface="LM Roman 10"/>
                <a:cs typeface="LM Roman 10"/>
              </a:rPr>
              <a:t>;</a:t>
            </a:r>
            <a:r>
              <a:rPr sz="1100" spc="-2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in</a:t>
            </a:r>
            <a:r>
              <a:rPr sz="1100" spc="-2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some</a:t>
            </a:r>
            <a:r>
              <a:rPr sz="1100" spc="-20" dirty="0">
                <a:latin typeface="LM Roman 10"/>
                <a:cs typeface="LM Roman 10"/>
              </a:rPr>
              <a:t> not.</a:t>
            </a:r>
            <a:endParaRPr sz="1100">
              <a:latin typeface="LM Roman 10"/>
              <a:cs typeface="LM Roman 10"/>
            </a:endParaRPr>
          </a:p>
        </p:txBody>
      </p:sp>
      <p:pic>
        <p:nvPicPr>
          <p:cNvPr id="57" name="object 5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144583" y="2263419"/>
            <a:ext cx="63233" cy="63233"/>
          </a:xfrm>
          <a:prstGeom prst="rect">
            <a:avLst/>
          </a:prstGeom>
        </p:spPr>
      </p:pic>
      <p:sp>
        <p:nvSpPr>
          <p:cNvPr id="58" name="object 58"/>
          <p:cNvSpPr txBox="1"/>
          <p:nvPr/>
        </p:nvSpPr>
        <p:spPr>
          <a:xfrm>
            <a:off x="3264395" y="2177934"/>
            <a:ext cx="2174240" cy="535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LM Roman 10"/>
                <a:cs typeface="LM Roman 10"/>
              </a:rPr>
              <a:t>Can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you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think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of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i="1" spc="55" dirty="0">
                <a:latin typeface="Georgia"/>
                <a:cs typeface="Georgia"/>
              </a:rPr>
              <a:t>G</a:t>
            </a:r>
            <a:r>
              <a:rPr sz="1100" i="1" spc="70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which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will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spc="-25" dirty="0">
                <a:latin typeface="LM Roman 10"/>
                <a:cs typeface="LM Roman 10"/>
              </a:rPr>
              <a:t>be </a:t>
            </a:r>
            <a:r>
              <a:rPr sz="1100" dirty="0">
                <a:latin typeface="LM Roman 10"/>
                <a:cs typeface="LM Roman 10"/>
              </a:rPr>
              <a:t>an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I-</a:t>
            </a:r>
            <a:r>
              <a:rPr sz="1100" dirty="0">
                <a:latin typeface="LM Roman 10"/>
                <a:cs typeface="LM Roman 10"/>
              </a:rPr>
              <a:t>Map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for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any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distribution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spc="-20" dirty="0">
                <a:latin typeface="LM Roman 10"/>
                <a:cs typeface="LM Roman 10"/>
              </a:rPr>
              <a:t>over </a:t>
            </a:r>
            <a:r>
              <a:rPr sz="1100" i="1" dirty="0">
                <a:latin typeface="Georgia"/>
                <a:cs typeface="Georgia"/>
              </a:rPr>
              <a:t>P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50" dirty="0">
                <a:latin typeface="LM Roman 10"/>
                <a:cs typeface="LM Roman 10"/>
              </a:rPr>
              <a:t>?</a:t>
            </a:r>
            <a:endParaRPr sz="1100">
              <a:latin typeface="LM Roman 10"/>
              <a:cs typeface="LM Roman 10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0" y="3121507"/>
            <a:ext cx="5760085" cy="118745"/>
            <a:chOff x="0" y="3121507"/>
            <a:chExt cx="5760085" cy="118745"/>
          </a:xfrm>
        </p:grpSpPr>
        <p:sp>
          <p:nvSpPr>
            <p:cNvPr id="60" name="object 60"/>
            <p:cNvSpPr/>
            <p:nvPr/>
          </p:nvSpPr>
          <p:spPr>
            <a:xfrm>
              <a:off x="0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880004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Mitesh</a:t>
            </a:r>
            <a:r>
              <a:rPr spc="-10" dirty="0"/>
              <a:t> </a:t>
            </a:r>
            <a:r>
              <a:rPr dirty="0"/>
              <a:t>M.</a:t>
            </a:r>
            <a:r>
              <a:rPr spc="-10" dirty="0"/>
              <a:t> Khapra</a:t>
            </a:r>
          </a:p>
        </p:txBody>
      </p:sp>
      <p:sp>
        <p:nvSpPr>
          <p:cNvPr id="63" name="object 6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CS7015</a:t>
            </a:r>
            <a:r>
              <a:rPr spc="-10" dirty="0"/>
              <a:t> </a:t>
            </a:r>
            <a:r>
              <a:rPr dirty="0"/>
              <a:t>(Deep</a:t>
            </a:r>
            <a:r>
              <a:rPr spc="-5" dirty="0"/>
              <a:t> </a:t>
            </a:r>
            <a:r>
              <a:rPr dirty="0"/>
              <a:t>Learning)</a:t>
            </a:r>
            <a:r>
              <a:rPr spc="-5" dirty="0"/>
              <a:t> </a:t>
            </a:r>
            <a:r>
              <a:rPr dirty="0"/>
              <a:t>:</a:t>
            </a:r>
            <a:r>
              <a:rPr spc="75" dirty="0"/>
              <a:t> </a:t>
            </a:r>
            <a:r>
              <a:rPr dirty="0"/>
              <a:t>Lecture</a:t>
            </a:r>
            <a:r>
              <a:rPr spc="-5" dirty="0"/>
              <a:t> </a:t>
            </a:r>
            <a:r>
              <a:rPr spc="-2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40004" y="888530"/>
          <a:ext cx="2198370" cy="1210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6890"/>
                <a:gridCol w="516890"/>
                <a:gridCol w="1164590"/>
              </a:tblGrid>
              <a:tr h="176530">
                <a:tc>
                  <a:txBody>
                    <a:bodyPr/>
                    <a:lstStyle/>
                    <a:p>
                      <a:pPr marL="78105">
                        <a:lnSpc>
                          <a:spcPts val="1190"/>
                        </a:lnSpc>
                      </a:pPr>
                      <a:r>
                        <a:rPr sz="1100" i="1" spc="5" dirty="0">
                          <a:latin typeface="Georgia"/>
                          <a:cs typeface="Georgia"/>
                        </a:rPr>
                        <a:t>G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90"/>
                        </a:lnSpc>
                      </a:pPr>
                      <a:r>
                        <a:rPr sz="1100" i="1" dirty="0">
                          <a:latin typeface="Georgia"/>
                          <a:cs typeface="Georgia"/>
                        </a:rPr>
                        <a:t>I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90"/>
                        </a:lnSpc>
                      </a:pPr>
                      <a:r>
                        <a:rPr sz="1100" i="1" dirty="0">
                          <a:latin typeface="Georgia"/>
                          <a:cs typeface="Georgia"/>
                        </a:rPr>
                        <a:t>P</a:t>
                      </a:r>
                      <a:r>
                        <a:rPr sz="1100" i="1" spc="-1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dirty="0">
                          <a:latin typeface="LM Roman 10"/>
                          <a:cs typeface="LM Roman 10"/>
                        </a:rPr>
                        <a:t>(</a:t>
                      </a:r>
                      <a:r>
                        <a:rPr sz="1100" i="1" dirty="0">
                          <a:latin typeface="Georgia"/>
                          <a:cs typeface="Georgia"/>
                        </a:rPr>
                        <a:t>G</a:t>
                      </a:r>
                      <a:r>
                        <a:rPr sz="1100" i="1" spc="4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dirty="0">
                          <a:latin typeface="LM Roman 10"/>
                          <a:cs typeface="LM Roman 10"/>
                        </a:rPr>
                        <a:t>=</a:t>
                      </a:r>
                      <a:r>
                        <a:rPr sz="1100" spc="-50" dirty="0">
                          <a:latin typeface="LM Roman 10"/>
                          <a:cs typeface="LM Roman 10"/>
                        </a:rPr>
                        <a:t> </a:t>
                      </a:r>
                      <a:r>
                        <a:rPr sz="1100" i="1" spc="-40" dirty="0">
                          <a:latin typeface="Georgia"/>
                          <a:cs typeface="Georgia"/>
                        </a:rPr>
                        <a:t>g,</a:t>
                      </a:r>
                      <a:r>
                        <a:rPr sz="1100" i="1" spc="-7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i="1" spc="50" dirty="0">
                          <a:latin typeface="Georgia"/>
                          <a:cs typeface="Georgia"/>
                        </a:rPr>
                        <a:t>I</a:t>
                      </a:r>
                      <a:r>
                        <a:rPr sz="1100" i="1" spc="13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dirty="0">
                          <a:latin typeface="LM Roman 10"/>
                          <a:cs typeface="LM Roman 10"/>
                        </a:rPr>
                        <a:t>=</a:t>
                      </a:r>
                      <a:r>
                        <a:rPr sz="1100" spc="-55" dirty="0">
                          <a:latin typeface="LM Roman 10"/>
                          <a:cs typeface="LM Roman 10"/>
                        </a:rPr>
                        <a:t> </a:t>
                      </a:r>
                      <a:r>
                        <a:rPr sz="1100" i="1" spc="-25" dirty="0">
                          <a:latin typeface="Georgia"/>
                          <a:cs typeface="Georgia"/>
                        </a:rPr>
                        <a:t>i</a:t>
                      </a:r>
                      <a:r>
                        <a:rPr sz="1100" spc="-25" dirty="0">
                          <a:latin typeface="LM Roman 10"/>
                          <a:cs typeface="LM Roman 10"/>
                        </a:rPr>
                        <a:t>)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3990">
                <a:tc>
                  <a:txBody>
                    <a:bodyPr/>
                    <a:lstStyle/>
                    <a:p>
                      <a:pPr marL="78105">
                        <a:lnSpc>
                          <a:spcPts val="1190"/>
                        </a:lnSpc>
                      </a:pPr>
                      <a:r>
                        <a:rPr sz="1100" spc="-50" dirty="0">
                          <a:latin typeface="LM Roman 10"/>
                          <a:cs typeface="LM Roman 10"/>
                        </a:rPr>
                        <a:t>A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90"/>
                        </a:lnSpc>
                      </a:pPr>
                      <a:r>
                        <a:rPr sz="1100" spc="-20" dirty="0">
                          <a:latin typeface="LM Roman 10"/>
                          <a:cs typeface="LM Roman 10"/>
                        </a:rPr>
                        <a:t>High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90"/>
                        </a:lnSpc>
                      </a:pPr>
                      <a:r>
                        <a:rPr sz="1100" spc="-25" dirty="0">
                          <a:latin typeface="LM Roman 10"/>
                          <a:cs typeface="LM Roman 10"/>
                        </a:rPr>
                        <a:t>0</a:t>
                      </a:r>
                      <a:r>
                        <a:rPr sz="1100" i="1" spc="-25" dirty="0">
                          <a:latin typeface="Georgia"/>
                          <a:cs typeface="Georgia"/>
                        </a:rPr>
                        <a:t>.</a:t>
                      </a:r>
                      <a:r>
                        <a:rPr sz="1100" spc="-25" dirty="0">
                          <a:latin typeface="LM Roman 10"/>
                          <a:cs typeface="LM Roman 10"/>
                        </a:rPr>
                        <a:t>3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78105">
                        <a:lnSpc>
                          <a:spcPts val="1170"/>
                        </a:lnSpc>
                      </a:pPr>
                      <a:r>
                        <a:rPr sz="1100" spc="-50" dirty="0">
                          <a:latin typeface="LM Roman 10"/>
                          <a:cs typeface="LM Roman 10"/>
                        </a:rPr>
                        <a:t>A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70"/>
                        </a:lnSpc>
                      </a:pPr>
                      <a:r>
                        <a:rPr sz="1100" spc="-25" dirty="0">
                          <a:latin typeface="LM Roman 10"/>
                          <a:cs typeface="LM Roman 10"/>
                        </a:rPr>
                        <a:t>Low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70"/>
                        </a:lnSpc>
                      </a:pPr>
                      <a:r>
                        <a:rPr sz="1100" spc="-25" dirty="0">
                          <a:latin typeface="LM Roman 10"/>
                          <a:cs typeface="LM Roman 10"/>
                        </a:rPr>
                        <a:t>0</a:t>
                      </a:r>
                      <a:r>
                        <a:rPr sz="1100" i="1" spc="-25" dirty="0">
                          <a:latin typeface="Georgia"/>
                          <a:cs typeface="Georgia"/>
                        </a:rPr>
                        <a:t>.</a:t>
                      </a:r>
                      <a:r>
                        <a:rPr sz="1100" spc="-25" dirty="0">
                          <a:latin typeface="LM Roman 10"/>
                          <a:cs typeface="LM Roman 10"/>
                        </a:rPr>
                        <a:t>1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78105">
                        <a:lnSpc>
                          <a:spcPts val="1170"/>
                        </a:lnSpc>
                      </a:pPr>
                      <a:r>
                        <a:rPr sz="1100" spc="-50" dirty="0">
                          <a:latin typeface="LM Roman 10"/>
                          <a:cs typeface="LM Roman 10"/>
                        </a:rPr>
                        <a:t>B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70"/>
                        </a:lnSpc>
                      </a:pPr>
                      <a:r>
                        <a:rPr sz="1100" spc="-20" dirty="0">
                          <a:latin typeface="LM Roman 10"/>
                          <a:cs typeface="LM Roman 10"/>
                        </a:rPr>
                        <a:t>High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70"/>
                        </a:lnSpc>
                      </a:pPr>
                      <a:r>
                        <a:rPr sz="1100" spc="-20" dirty="0">
                          <a:latin typeface="LM Roman 10"/>
                          <a:cs typeface="LM Roman 10"/>
                        </a:rPr>
                        <a:t>0</a:t>
                      </a:r>
                      <a:r>
                        <a:rPr sz="1100" i="1" spc="-20" dirty="0">
                          <a:latin typeface="Georgia"/>
                          <a:cs typeface="Georgia"/>
                        </a:rPr>
                        <a:t>.</a:t>
                      </a:r>
                      <a:r>
                        <a:rPr sz="1100" spc="-20" dirty="0">
                          <a:latin typeface="LM Roman 10"/>
                          <a:cs typeface="LM Roman 10"/>
                        </a:rPr>
                        <a:t>15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78105">
                        <a:lnSpc>
                          <a:spcPts val="1170"/>
                        </a:lnSpc>
                      </a:pPr>
                      <a:r>
                        <a:rPr sz="1100" spc="-50" dirty="0">
                          <a:latin typeface="LM Roman 10"/>
                          <a:cs typeface="LM Roman 10"/>
                        </a:rPr>
                        <a:t>B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70"/>
                        </a:lnSpc>
                      </a:pPr>
                      <a:r>
                        <a:rPr sz="1100" spc="-25" dirty="0">
                          <a:latin typeface="LM Roman 10"/>
                          <a:cs typeface="LM Roman 10"/>
                        </a:rPr>
                        <a:t>Low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70"/>
                        </a:lnSpc>
                      </a:pPr>
                      <a:r>
                        <a:rPr sz="1100" spc="-20" dirty="0">
                          <a:latin typeface="LM Roman 10"/>
                          <a:cs typeface="LM Roman 10"/>
                        </a:rPr>
                        <a:t>0</a:t>
                      </a:r>
                      <a:r>
                        <a:rPr sz="1100" i="1" spc="-20" dirty="0">
                          <a:latin typeface="Georgia"/>
                          <a:cs typeface="Georgia"/>
                        </a:rPr>
                        <a:t>.</a:t>
                      </a:r>
                      <a:r>
                        <a:rPr sz="1100" spc="-20" dirty="0">
                          <a:latin typeface="LM Roman 10"/>
                          <a:cs typeface="LM Roman 10"/>
                        </a:rPr>
                        <a:t>15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78105">
                        <a:lnSpc>
                          <a:spcPts val="1170"/>
                        </a:lnSpc>
                      </a:pPr>
                      <a:r>
                        <a:rPr sz="1100" spc="-50" dirty="0">
                          <a:latin typeface="LM Roman 10"/>
                          <a:cs typeface="LM Roman 10"/>
                        </a:rPr>
                        <a:t>C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70"/>
                        </a:lnSpc>
                      </a:pPr>
                      <a:r>
                        <a:rPr sz="1100" spc="-20" dirty="0">
                          <a:latin typeface="LM Roman 10"/>
                          <a:cs typeface="LM Roman 10"/>
                        </a:rPr>
                        <a:t>High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70"/>
                        </a:lnSpc>
                      </a:pPr>
                      <a:r>
                        <a:rPr sz="1100" spc="-25" dirty="0">
                          <a:latin typeface="LM Roman 10"/>
                          <a:cs typeface="LM Roman 10"/>
                        </a:rPr>
                        <a:t>0</a:t>
                      </a:r>
                      <a:r>
                        <a:rPr sz="1100" i="1" spc="-25" dirty="0">
                          <a:latin typeface="Georgia"/>
                          <a:cs typeface="Georgia"/>
                        </a:rPr>
                        <a:t>.</a:t>
                      </a:r>
                      <a:r>
                        <a:rPr sz="1100" spc="-25" dirty="0">
                          <a:latin typeface="LM Roman 10"/>
                          <a:cs typeface="LM Roman 10"/>
                        </a:rPr>
                        <a:t>1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78105">
                        <a:lnSpc>
                          <a:spcPts val="1170"/>
                        </a:lnSpc>
                      </a:pPr>
                      <a:r>
                        <a:rPr sz="1100" spc="-50" dirty="0">
                          <a:latin typeface="LM Roman 10"/>
                          <a:cs typeface="LM Roman 10"/>
                        </a:rPr>
                        <a:t>C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70"/>
                        </a:lnSpc>
                      </a:pPr>
                      <a:r>
                        <a:rPr sz="1100" spc="-25" dirty="0">
                          <a:latin typeface="LM Roman 10"/>
                          <a:cs typeface="LM Roman 10"/>
                        </a:rPr>
                        <a:t>Low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70"/>
                        </a:lnSpc>
                      </a:pPr>
                      <a:r>
                        <a:rPr sz="1100" spc="-25" dirty="0">
                          <a:latin typeface="LM Roman 10"/>
                          <a:cs typeface="LM Roman 10"/>
                        </a:rPr>
                        <a:t>0</a:t>
                      </a:r>
                      <a:r>
                        <a:rPr sz="1100" i="1" spc="-25" dirty="0">
                          <a:latin typeface="Georgia"/>
                          <a:cs typeface="Georgia"/>
                        </a:rPr>
                        <a:t>.</a:t>
                      </a:r>
                      <a:r>
                        <a:rPr sz="1100" spc="-25" dirty="0">
                          <a:latin typeface="LM Roman 10"/>
                          <a:cs typeface="LM Roman 10"/>
                        </a:rPr>
                        <a:t>2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40558" y="576363"/>
            <a:ext cx="63233" cy="632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40558" y="958469"/>
            <a:ext cx="63233" cy="6323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40558" y="1925116"/>
            <a:ext cx="63233" cy="6323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483269" y="237068"/>
            <a:ext cx="3091180" cy="196659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434"/>
              </a:spcBef>
            </a:pPr>
            <a:r>
              <a:rPr sz="1100" b="1" dirty="0">
                <a:latin typeface="LM Roman 10"/>
                <a:cs typeface="LM Roman 10"/>
              </a:rPr>
              <a:t>Joint</a:t>
            </a:r>
            <a:r>
              <a:rPr sz="1100" b="1" spc="-65" dirty="0">
                <a:latin typeface="LM Roman 10"/>
                <a:cs typeface="LM Roman 10"/>
              </a:rPr>
              <a:t> </a:t>
            </a:r>
            <a:r>
              <a:rPr sz="1100" b="1" spc="-10" dirty="0">
                <a:latin typeface="LM Roman 10"/>
                <a:cs typeface="LM Roman 10"/>
              </a:rPr>
              <a:t>Distribution</a:t>
            </a:r>
            <a:endParaRPr sz="1100">
              <a:latin typeface="LM Roman 10"/>
              <a:cs typeface="LM Roman 10"/>
            </a:endParaRPr>
          </a:p>
          <a:p>
            <a:pPr marL="289560" algn="just">
              <a:lnSpc>
                <a:spcPct val="100000"/>
              </a:lnSpc>
              <a:spcBef>
                <a:spcPts val="334"/>
              </a:spcBef>
            </a:pPr>
            <a:r>
              <a:rPr sz="1100" dirty="0">
                <a:latin typeface="LM Roman 10"/>
                <a:cs typeface="LM Roman 10"/>
              </a:rPr>
              <a:t>Consider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two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random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variable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i="1" spc="55" dirty="0">
                <a:latin typeface="Georgia"/>
                <a:cs typeface="Georgia"/>
              </a:rPr>
              <a:t>G</a:t>
            </a:r>
            <a:r>
              <a:rPr sz="1100" i="1" spc="65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(grade)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spc="-25" dirty="0">
                <a:latin typeface="LM Roman 10"/>
                <a:cs typeface="LM Roman 10"/>
              </a:rPr>
              <a:t>and</a:t>
            </a:r>
            <a:endParaRPr sz="1100">
              <a:latin typeface="LM Roman 10"/>
              <a:cs typeface="LM Roman 10"/>
            </a:endParaRPr>
          </a:p>
          <a:p>
            <a:pPr marL="289560" algn="just">
              <a:lnSpc>
                <a:spcPct val="100000"/>
              </a:lnSpc>
              <a:spcBef>
                <a:spcPts val="35"/>
              </a:spcBef>
            </a:pPr>
            <a:r>
              <a:rPr sz="1100" i="1" spc="50" dirty="0">
                <a:latin typeface="Georgia"/>
                <a:cs typeface="Georgia"/>
              </a:rPr>
              <a:t>I</a:t>
            </a:r>
            <a:r>
              <a:rPr sz="1100" i="1" spc="170" dirty="0">
                <a:latin typeface="Georgia"/>
                <a:cs typeface="Georgia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(intellegence</a:t>
            </a:r>
            <a:r>
              <a:rPr sz="1100" spc="-5" dirty="0">
                <a:latin typeface="LM Roman 10"/>
                <a:cs typeface="LM Roman 10"/>
              </a:rPr>
              <a:t> </a:t>
            </a:r>
            <a:r>
              <a:rPr sz="1100" i="1" spc="-140" dirty="0">
                <a:latin typeface="DejaVu Sans Condensed"/>
                <a:cs typeface="DejaVu Sans Condensed"/>
              </a:rPr>
              <a:t>∈</a:t>
            </a:r>
            <a:r>
              <a:rPr sz="1100" i="1" spc="45" dirty="0">
                <a:latin typeface="DejaVu Sans Condensed"/>
                <a:cs typeface="DejaVu Sans Condensed"/>
              </a:rPr>
              <a:t> </a:t>
            </a:r>
            <a:r>
              <a:rPr sz="1100" i="1" spc="-10" dirty="0">
                <a:latin typeface="DejaVu Sans Condensed"/>
                <a:cs typeface="DejaVu Sans Condensed"/>
              </a:rPr>
              <a:t>{</a:t>
            </a:r>
            <a:r>
              <a:rPr sz="1100" b="1" spc="-10" dirty="0">
                <a:latin typeface="LM Roman 10"/>
                <a:cs typeface="LM Roman 10"/>
              </a:rPr>
              <a:t>H</a:t>
            </a:r>
            <a:r>
              <a:rPr sz="1100" spc="-10" dirty="0">
                <a:latin typeface="LM Roman 10"/>
                <a:cs typeface="LM Roman 10"/>
              </a:rPr>
              <a:t>igh, </a:t>
            </a:r>
            <a:r>
              <a:rPr sz="1100" b="1" spc="-20" dirty="0">
                <a:latin typeface="LM Roman 10"/>
                <a:cs typeface="LM Roman 10"/>
              </a:rPr>
              <a:t>L</a:t>
            </a:r>
            <a:r>
              <a:rPr sz="1100" spc="-20" dirty="0">
                <a:latin typeface="LM Roman 10"/>
                <a:cs typeface="LM Roman 10"/>
              </a:rPr>
              <a:t>ow</a:t>
            </a:r>
            <a:r>
              <a:rPr sz="1100" i="1" spc="-20" dirty="0">
                <a:latin typeface="DejaVu Sans Condensed"/>
                <a:cs typeface="DejaVu Sans Condensed"/>
              </a:rPr>
              <a:t>}</a:t>
            </a:r>
            <a:r>
              <a:rPr sz="1100" spc="-20" dirty="0">
                <a:latin typeface="LM Roman 10"/>
                <a:cs typeface="LM Roman 10"/>
              </a:rPr>
              <a:t>)</a:t>
            </a:r>
            <a:endParaRPr sz="1100">
              <a:latin typeface="LM Roman 10"/>
              <a:cs typeface="LM Roman 10"/>
            </a:endParaRPr>
          </a:p>
          <a:p>
            <a:pPr marL="289560" marR="46355" algn="just">
              <a:lnSpc>
                <a:spcPct val="102600"/>
              </a:lnSpc>
              <a:spcBef>
                <a:spcPts val="295"/>
              </a:spcBef>
            </a:pPr>
            <a:r>
              <a:rPr sz="1100" dirty="0">
                <a:latin typeface="LM Roman 10"/>
                <a:cs typeface="LM Roman 10"/>
              </a:rPr>
              <a:t>The</a:t>
            </a:r>
            <a:r>
              <a:rPr sz="1100" spc="-5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joint</a:t>
            </a:r>
            <a:r>
              <a:rPr sz="1100" spc="-5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distribution</a:t>
            </a:r>
            <a:r>
              <a:rPr sz="1100" spc="-5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over</a:t>
            </a:r>
            <a:r>
              <a:rPr sz="1100" spc="-5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these</a:t>
            </a:r>
            <a:r>
              <a:rPr sz="1100" spc="-5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two</a:t>
            </a:r>
            <a:r>
              <a:rPr sz="1100" spc="-5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random variables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assigns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probabilities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to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all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spc="-20" dirty="0">
                <a:latin typeface="LM Roman 10"/>
                <a:cs typeface="LM Roman 10"/>
              </a:rPr>
              <a:t>events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spc="-25" dirty="0">
                <a:latin typeface="LM Roman 10"/>
                <a:cs typeface="LM Roman 10"/>
              </a:rPr>
              <a:t>in- </a:t>
            </a:r>
            <a:r>
              <a:rPr sz="1100" dirty="0">
                <a:latin typeface="LM Roman 10"/>
                <a:cs typeface="LM Roman 10"/>
              </a:rPr>
              <a:t>volving</a:t>
            </a:r>
            <a:r>
              <a:rPr sz="1100" spc="-5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these</a:t>
            </a:r>
            <a:r>
              <a:rPr sz="1100" spc="-5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two</a:t>
            </a:r>
            <a:r>
              <a:rPr sz="1100" spc="-5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random</a:t>
            </a:r>
            <a:r>
              <a:rPr sz="1100" spc="-5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variables</a:t>
            </a:r>
            <a:endParaRPr sz="1100">
              <a:latin typeface="LM Roman 10"/>
              <a:cs typeface="LM Roman 10"/>
            </a:endParaRPr>
          </a:p>
          <a:p>
            <a:pPr marL="289560" algn="just">
              <a:lnSpc>
                <a:spcPct val="100000"/>
              </a:lnSpc>
              <a:spcBef>
                <a:spcPts val="1135"/>
              </a:spcBef>
            </a:pPr>
            <a:r>
              <a:rPr sz="1100" i="1" dirty="0">
                <a:latin typeface="Georgia"/>
                <a:cs typeface="Georgia"/>
              </a:rPr>
              <a:t>P</a:t>
            </a:r>
            <a:r>
              <a:rPr sz="1100" i="1" spc="-105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(</a:t>
            </a:r>
            <a:r>
              <a:rPr sz="1100" i="1" dirty="0">
                <a:latin typeface="Georgia"/>
                <a:cs typeface="Georgia"/>
              </a:rPr>
              <a:t>G</a:t>
            </a:r>
            <a:r>
              <a:rPr sz="1100" i="1" spc="55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=</a:t>
            </a:r>
            <a:r>
              <a:rPr sz="1100" spc="-45" dirty="0">
                <a:latin typeface="LM Roman 10"/>
                <a:cs typeface="LM Roman 10"/>
              </a:rPr>
              <a:t> </a:t>
            </a:r>
            <a:r>
              <a:rPr sz="1100" i="1" spc="-40" dirty="0">
                <a:latin typeface="Georgia"/>
                <a:cs typeface="Georgia"/>
              </a:rPr>
              <a:t>g,</a:t>
            </a:r>
            <a:r>
              <a:rPr sz="1100" i="1" spc="-70" dirty="0">
                <a:latin typeface="Georgia"/>
                <a:cs typeface="Georgia"/>
              </a:rPr>
              <a:t> </a:t>
            </a:r>
            <a:r>
              <a:rPr sz="1100" i="1" spc="50" dirty="0">
                <a:latin typeface="Georgia"/>
                <a:cs typeface="Georgia"/>
              </a:rPr>
              <a:t>I</a:t>
            </a:r>
            <a:r>
              <a:rPr sz="1100" i="1" spc="145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=</a:t>
            </a:r>
            <a:r>
              <a:rPr sz="1100" spc="-45" dirty="0">
                <a:latin typeface="LM Roman 10"/>
                <a:cs typeface="LM Roman 10"/>
              </a:rPr>
              <a:t> </a:t>
            </a:r>
            <a:r>
              <a:rPr sz="1100" i="1" dirty="0">
                <a:latin typeface="Georgia"/>
                <a:cs typeface="Georgia"/>
              </a:rPr>
              <a:t>i</a:t>
            </a:r>
            <a:r>
              <a:rPr sz="1100" dirty="0">
                <a:latin typeface="LM Roman 10"/>
                <a:cs typeface="LM Roman 10"/>
              </a:rPr>
              <a:t>)</a:t>
            </a:r>
            <a:r>
              <a:rPr sz="1100" spc="215" dirty="0">
                <a:latin typeface="LM Roman 10"/>
                <a:cs typeface="LM Roman 10"/>
              </a:rPr>
              <a:t>  </a:t>
            </a:r>
            <a:r>
              <a:rPr sz="1100" i="1" spc="-45" dirty="0">
                <a:latin typeface="DejaVu Sans Condensed"/>
                <a:cs typeface="DejaVu Sans Condensed"/>
              </a:rPr>
              <a:t>∀</a:t>
            </a:r>
            <a:r>
              <a:rPr sz="1100" spc="-45" dirty="0">
                <a:latin typeface="LM Roman 10"/>
                <a:cs typeface="LM Roman 10"/>
              </a:rPr>
              <a:t>(</a:t>
            </a:r>
            <a:r>
              <a:rPr sz="1100" i="1" spc="-45" dirty="0">
                <a:latin typeface="Georgia"/>
                <a:cs typeface="Georgia"/>
              </a:rPr>
              <a:t>g,</a:t>
            </a:r>
            <a:r>
              <a:rPr sz="1100" i="1" spc="-70" dirty="0">
                <a:latin typeface="Georgia"/>
                <a:cs typeface="Georgia"/>
              </a:rPr>
              <a:t> </a:t>
            </a:r>
            <a:r>
              <a:rPr sz="1100" i="1" dirty="0">
                <a:latin typeface="Georgia"/>
                <a:cs typeface="Georgia"/>
              </a:rPr>
              <a:t>i</a:t>
            </a:r>
            <a:r>
              <a:rPr sz="1100" dirty="0">
                <a:latin typeface="LM Roman 10"/>
                <a:cs typeface="LM Roman 10"/>
              </a:rPr>
              <a:t>)</a:t>
            </a:r>
            <a:r>
              <a:rPr sz="1100" spc="-45" dirty="0">
                <a:latin typeface="LM Roman 10"/>
                <a:cs typeface="LM Roman 10"/>
              </a:rPr>
              <a:t> </a:t>
            </a:r>
            <a:r>
              <a:rPr sz="1100" i="1" spc="-145" dirty="0">
                <a:latin typeface="DejaVu Sans Condensed"/>
                <a:cs typeface="DejaVu Sans Condensed"/>
              </a:rPr>
              <a:t>∈</a:t>
            </a:r>
            <a:r>
              <a:rPr sz="1100" i="1" spc="5" dirty="0">
                <a:latin typeface="DejaVu Sans Condensed"/>
                <a:cs typeface="DejaVu Sans Condensed"/>
              </a:rPr>
              <a:t> </a:t>
            </a:r>
            <a:r>
              <a:rPr sz="1100" i="1" spc="-10" dirty="0">
                <a:latin typeface="DejaVu Sans Condensed"/>
                <a:cs typeface="DejaVu Sans Condensed"/>
              </a:rPr>
              <a:t>{</a:t>
            </a:r>
            <a:r>
              <a:rPr sz="1100" i="1" spc="-10" dirty="0">
                <a:latin typeface="Georgia"/>
                <a:cs typeface="Georgia"/>
              </a:rPr>
              <a:t>A,</a:t>
            </a:r>
            <a:r>
              <a:rPr sz="1100" i="1" spc="-70" dirty="0">
                <a:latin typeface="Georgia"/>
                <a:cs typeface="Georgia"/>
              </a:rPr>
              <a:t> </a:t>
            </a:r>
            <a:r>
              <a:rPr sz="1100" i="1" spc="75" dirty="0">
                <a:latin typeface="Georgia"/>
                <a:cs typeface="Georgia"/>
              </a:rPr>
              <a:t>B,</a:t>
            </a:r>
            <a:r>
              <a:rPr sz="1100" i="1" spc="-75" dirty="0">
                <a:latin typeface="Georgia"/>
                <a:cs typeface="Georgia"/>
              </a:rPr>
              <a:t> </a:t>
            </a:r>
            <a:r>
              <a:rPr sz="1100" i="1" dirty="0">
                <a:latin typeface="Georgia"/>
                <a:cs typeface="Georgia"/>
              </a:rPr>
              <a:t>C</a:t>
            </a:r>
            <a:r>
              <a:rPr sz="1100" i="1" dirty="0">
                <a:latin typeface="DejaVu Sans Condensed"/>
                <a:cs typeface="DejaVu Sans Condensed"/>
              </a:rPr>
              <a:t>}</a:t>
            </a:r>
            <a:r>
              <a:rPr sz="1100" i="1" spc="-55" dirty="0">
                <a:latin typeface="DejaVu Sans Condensed"/>
                <a:cs typeface="DejaVu Sans Condensed"/>
              </a:rPr>
              <a:t> </a:t>
            </a:r>
            <a:r>
              <a:rPr sz="1100" i="1" dirty="0">
                <a:latin typeface="DejaVu Sans Condensed"/>
                <a:cs typeface="DejaVu Sans Condensed"/>
              </a:rPr>
              <a:t>×</a:t>
            </a:r>
            <a:r>
              <a:rPr sz="1100" i="1" spc="-60" dirty="0">
                <a:latin typeface="DejaVu Sans Condensed"/>
                <a:cs typeface="DejaVu Sans Condensed"/>
              </a:rPr>
              <a:t> </a:t>
            </a:r>
            <a:r>
              <a:rPr sz="1100" i="1" spc="-25" dirty="0">
                <a:latin typeface="DejaVu Sans Condensed"/>
                <a:cs typeface="DejaVu Sans Condensed"/>
              </a:rPr>
              <a:t>{</a:t>
            </a:r>
            <a:r>
              <a:rPr sz="1100" i="1" spc="-25" dirty="0">
                <a:latin typeface="Georgia"/>
                <a:cs typeface="Georgia"/>
              </a:rPr>
              <a:t>H,</a:t>
            </a:r>
            <a:r>
              <a:rPr sz="1100" i="1" spc="-75" dirty="0">
                <a:latin typeface="Georgia"/>
                <a:cs typeface="Georgia"/>
              </a:rPr>
              <a:t> </a:t>
            </a:r>
            <a:r>
              <a:rPr sz="1100" i="1" spc="-25" dirty="0">
                <a:latin typeface="Georgia"/>
                <a:cs typeface="Georgia"/>
              </a:rPr>
              <a:t>L</a:t>
            </a:r>
            <a:r>
              <a:rPr sz="1100" i="1" spc="-25" dirty="0">
                <a:latin typeface="DejaVu Sans Condensed"/>
                <a:cs typeface="DejaVu Sans Condensed"/>
              </a:rPr>
              <a:t>}</a:t>
            </a:r>
            <a:endParaRPr sz="1100">
              <a:latin typeface="DejaVu Sans Condensed"/>
              <a:cs typeface="DejaVu Sans Condensed"/>
            </a:endParaRPr>
          </a:p>
          <a:p>
            <a:pPr marL="289560" marR="46355" algn="just">
              <a:lnSpc>
                <a:spcPct val="102600"/>
              </a:lnSpc>
              <a:spcBef>
                <a:spcPts val="1095"/>
              </a:spcBef>
            </a:pPr>
            <a:r>
              <a:rPr sz="1100" dirty="0">
                <a:latin typeface="LM Roman 10"/>
                <a:cs typeface="LM Roman 10"/>
              </a:rPr>
              <a:t>We</a:t>
            </a:r>
            <a:r>
              <a:rPr sz="1100" spc="8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denote</a:t>
            </a:r>
            <a:r>
              <a:rPr sz="1100" spc="8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this</a:t>
            </a:r>
            <a:r>
              <a:rPr sz="1100" spc="9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joint</a:t>
            </a:r>
            <a:r>
              <a:rPr sz="1100" spc="9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distribution</a:t>
            </a:r>
            <a:r>
              <a:rPr sz="1100" spc="9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compactly </a:t>
            </a:r>
            <a:r>
              <a:rPr sz="1100" dirty="0">
                <a:latin typeface="LM Roman 10"/>
                <a:cs typeface="LM Roman 10"/>
              </a:rPr>
              <a:t>by</a:t>
            </a:r>
            <a:r>
              <a:rPr sz="1100" spc="5" dirty="0">
                <a:latin typeface="LM Roman 10"/>
                <a:cs typeface="LM Roman 10"/>
              </a:rPr>
              <a:t> </a:t>
            </a:r>
            <a:r>
              <a:rPr sz="1100" i="1" dirty="0">
                <a:latin typeface="Georgia"/>
                <a:cs typeface="Georgia"/>
              </a:rPr>
              <a:t>P</a:t>
            </a:r>
            <a:r>
              <a:rPr sz="1100" i="1" spc="-110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(</a:t>
            </a:r>
            <a:r>
              <a:rPr sz="1100" i="1" dirty="0">
                <a:latin typeface="Georgia"/>
                <a:cs typeface="Georgia"/>
              </a:rPr>
              <a:t>G,</a:t>
            </a:r>
            <a:r>
              <a:rPr sz="1100" i="1" spc="-80" dirty="0">
                <a:latin typeface="Georgia"/>
                <a:cs typeface="Georgia"/>
              </a:rPr>
              <a:t> </a:t>
            </a:r>
            <a:r>
              <a:rPr sz="1100" i="1" spc="40" dirty="0">
                <a:latin typeface="Georgia"/>
                <a:cs typeface="Georgia"/>
              </a:rPr>
              <a:t>I</a:t>
            </a:r>
            <a:r>
              <a:rPr sz="1100" spc="40" dirty="0">
                <a:latin typeface="LM Roman 10"/>
                <a:cs typeface="LM Roman 10"/>
              </a:rPr>
              <a:t>)</a:t>
            </a:r>
            <a:endParaRPr sz="1100">
              <a:latin typeface="LM Roman 10"/>
              <a:cs typeface="LM Roman 10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121507"/>
            <a:ext cx="5760085" cy="118745"/>
            <a:chOff x="0" y="3121507"/>
            <a:chExt cx="5760085" cy="118745"/>
          </a:xfrm>
        </p:grpSpPr>
        <p:sp>
          <p:nvSpPr>
            <p:cNvPr id="8" name="object 8"/>
            <p:cNvSpPr/>
            <p:nvPr/>
          </p:nvSpPr>
          <p:spPr>
            <a:xfrm>
              <a:off x="0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80004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10" dirty="0"/>
              <a:t>7</a:t>
            </a:fld>
            <a:r>
              <a:rPr spc="-10" dirty="0"/>
              <a:t>/86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Mitesh</a:t>
            </a:r>
            <a:r>
              <a:rPr spc="-10" dirty="0"/>
              <a:t> </a:t>
            </a:r>
            <a:r>
              <a:rPr dirty="0"/>
              <a:t>M.</a:t>
            </a:r>
            <a:r>
              <a:rPr spc="-10" dirty="0"/>
              <a:t> Khapra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CS7015</a:t>
            </a:r>
            <a:r>
              <a:rPr spc="-10" dirty="0"/>
              <a:t> </a:t>
            </a:r>
            <a:r>
              <a:rPr dirty="0"/>
              <a:t>(Deep</a:t>
            </a:r>
            <a:r>
              <a:rPr spc="-5" dirty="0"/>
              <a:t> </a:t>
            </a:r>
            <a:r>
              <a:rPr dirty="0"/>
              <a:t>Learning)</a:t>
            </a:r>
            <a:r>
              <a:rPr spc="-5" dirty="0"/>
              <a:t> </a:t>
            </a:r>
            <a:r>
              <a:rPr dirty="0"/>
              <a:t>:</a:t>
            </a:r>
            <a:r>
              <a:rPr spc="75" dirty="0"/>
              <a:t> </a:t>
            </a:r>
            <a:r>
              <a:rPr dirty="0"/>
              <a:t>Lecture</a:t>
            </a:r>
            <a:r>
              <a:rPr spc="-5" dirty="0"/>
              <a:t> </a:t>
            </a:r>
            <a:r>
              <a:rPr spc="-2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40004" y="515886"/>
          <a:ext cx="1465580" cy="14236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6890"/>
                <a:gridCol w="948690"/>
              </a:tblGrid>
              <a:tr h="176530">
                <a:tc>
                  <a:txBody>
                    <a:bodyPr/>
                    <a:lstStyle/>
                    <a:p>
                      <a:pPr marL="78105">
                        <a:lnSpc>
                          <a:spcPts val="1190"/>
                        </a:lnSpc>
                      </a:pPr>
                      <a:r>
                        <a:rPr sz="1100" i="1" spc="5" dirty="0">
                          <a:latin typeface="Georgia"/>
                          <a:cs typeface="Georgia"/>
                        </a:rPr>
                        <a:t>G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90"/>
                        </a:lnSpc>
                      </a:pPr>
                      <a:r>
                        <a:rPr sz="1100" i="1" dirty="0">
                          <a:latin typeface="Georgia"/>
                          <a:cs typeface="Georgia"/>
                        </a:rPr>
                        <a:t>P</a:t>
                      </a:r>
                      <a:r>
                        <a:rPr sz="1100" i="1" spc="-10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dirty="0">
                          <a:latin typeface="LM Roman 10"/>
                          <a:cs typeface="LM Roman 10"/>
                        </a:rPr>
                        <a:t>(</a:t>
                      </a:r>
                      <a:r>
                        <a:rPr sz="1100" i="1" dirty="0">
                          <a:latin typeface="Georgia"/>
                          <a:cs typeface="Georgia"/>
                        </a:rPr>
                        <a:t>G</a:t>
                      </a:r>
                      <a:r>
                        <a:rPr sz="1100" i="1" dirty="0">
                          <a:latin typeface="DejaVu Sans Condensed"/>
                          <a:cs typeface="DejaVu Sans Condensed"/>
                        </a:rPr>
                        <a:t>|</a:t>
                      </a:r>
                      <a:r>
                        <a:rPr sz="1100" i="1" dirty="0">
                          <a:latin typeface="Georgia"/>
                          <a:cs typeface="Georgia"/>
                        </a:rPr>
                        <a:t>I</a:t>
                      </a:r>
                      <a:r>
                        <a:rPr sz="1100" i="1" spc="15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dirty="0">
                          <a:latin typeface="LM Roman 10"/>
                          <a:cs typeface="LM Roman 10"/>
                        </a:rPr>
                        <a:t>=</a:t>
                      </a:r>
                      <a:r>
                        <a:rPr sz="1100" spc="-35" dirty="0">
                          <a:latin typeface="LM Roman 10"/>
                          <a:cs typeface="LM Roman 10"/>
                        </a:rPr>
                        <a:t> </a:t>
                      </a:r>
                      <a:r>
                        <a:rPr sz="1100" i="1" spc="-25" dirty="0">
                          <a:latin typeface="Georgia"/>
                          <a:cs typeface="Georgia"/>
                        </a:rPr>
                        <a:t>H</a:t>
                      </a:r>
                      <a:r>
                        <a:rPr sz="1100" spc="-25" dirty="0">
                          <a:latin typeface="LM Roman 10"/>
                          <a:cs typeface="LM Roman 10"/>
                        </a:rPr>
                        <a:t>)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3990">
                <a:tc>
                  <a:txBody>
                    <a:bodyPr/>
                    <a:lstStyle/>
                    <a:p>
                      <a:pPr marL="78105">
                        <a:lnSpc>
                          <a:spcPts val="1190"/>
                        </a:lnSpc>
                      </a:pPr>
                      <a:r>
                        <a:rPr sz="1100" spc="-50" dirty="0">
                          <a:latin typeface="LM Roman 10"/>
                          <a:cs typeface="LM Roman 10"/>
                        </a:rPr>
                        <a:t>A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90"/>
                        </a:lnSpc>
                      </a:pPr>
                      <a:r>
                        <a:rPr sz="1100" spc="-25" dirty="0">
                          <a:latin typeface="LM Roman 10"/>
                          <a:cs typeface="LM Roman 10"/>
                        </a:rPr>
                        <a:t>0.6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78105">
                        <a:lnSpc>
                          <a:spcPts val="1170"/>
                        </a:lnSpc>
                      </a:pPr>
                      <a:r>
                        <a:rPr sz="1100" spc="-50" dirty="0">
                          <a:latin typeface="LM Roman 10"/>
                          <a:cs typeface="LM Roman 10"/>
                        </a:rPr>
                        <a:t>B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70"/>
                        </a:lnSpc>
                      </a:pPr>
                      <a:r>
                        <a:rPr sz="1100" spc="-25" dirty="0">
                          <a:latin typeface="LM Roman 10"/>
                          <a:cs typeface="LM Roman 10"/>
                        </a:rPr>
                        <a:t>0.3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89865">
                <a:tc>
                  <a:txBody>
                    <a:bodyPr/>
                    <a:lstStyle/>
                    <a:p>
                      <a:pPr marL="78105">
                        <a:lnSpc>
                          <a:spcPts val="1170"/>
                        </a:lnSpc>
                      </a:pPr>
                      <a:r>
                        <a:rPr sz="1100" spc="-50" dirty="0">
                          <a:latin typeface="LM Roman 10"/>
                          <a:cs typeface="LM Roman 10"/>
                        </a:rPr>
                        <a:t>C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70"/>
                        </a:lnSpc>
                      </a:pPr>
                      <a:r>
                        <a:rPr sz="1100" spc="-25" dirty="0">
                          <a:latin typeface="LM Roman 10"/>
                          <a:cs typeface="LM Roman 10"/>
                        </a:rPr>
                        <a:t>0.1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marL="78105">
                        <a:lnSpc>
                          <a:spcPts val="1310"/>
                        </a:lnSpc>
                      </a:pPr>
                      <a:r>
                        <a:rPr sz="1100" i="1" spc="5" dirty="0">
                          <a:latin typeface="Georgia"/>
                          <a:cs typeface="Georgia"/>
                        </a:rPr>
                        <a:t>G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310"/>
                        </a:lnSpc>
                      </a:pPr>
                      <a:r>
                        <a:rPr sz="1100" i="1" dirty="0">
                          <a:latin typeface="Georgia"/>
                          <a:cs typeface="Georgia"/>
                        </a:rPr>
                        <a:t>P</a:t>
                      </a:r>
                      <a:r>
                        <a:rPr sz="1100" i="1" spc="-10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dirty="0">
                          <a:latin typeface="LM Roman 10"/>
                          <a:cs typeface="LM Roman 10"/>
                        </a:rPr>
                        <a:t>(</a:t>
                      </a:r>
                      <a:r>
                        <a:rPr sz="1100" i="1" dirty="0">
                          <a:latin typeface="Georgia"/>
                          <a:cs typeface="Georgia"/>
                        </a:rPr>
                        <a:t>G</a:t>
                      </a:r>
                      <a:r>
                        <a:rPr sz="1100" i="1" dirty="0">
                          <a:latin typeface="DejaVu Sans Condensed"/>
                          <a:cs typeface="DejaVu Sans Condensed"/>
                        </a:rPr>
                        <a:t>|</a:t>
                      </a:r>
                      <a:r>
                        <a:rPr sz="1100" i="1" dirty="0">
                          <a:latin typeface="Georgia"/>
                          <a:cs typeface="Georgia"/>
                        </a:rPr>
                        <a:t>I</a:t>
                      </a:r>
                      <a:r>
                        <a:rPr sz="1100" i="1" spc="15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dirty="0">
                          <a:latin typeface="LM Roman 10"/>
                          <a:cs typeface="LM Roman 10"/>
                        </a:rPr>
                        <a:t>=</a:t>
                      </a:r>
                      <a:r>
                        <a:rPr sz="1100" spc="-35" dirty="0">
                          <a:latin typeface="LM Roman 10"/>
                          <a:cs typeface="LM Roman 10"/>
                        </a:rPr>
                        <a:t> </a:t>
                      </a:r>
                      <a:r>
                        <a:rPr sz="1100" i="1" spc="-25" dirty="0">
                          <a:latin typeface="Georgia"/>
                          <a:cs typeface="Georgia"/>
                        </a:rPr>
                        <a:t>L</a:t>
                      </a:r>
                      <a:r>
                        <a:rPr sz="1100" spc="-25" dirty="0">
                          <a:latin typeface="LM Roman 10"/>
                          <a:cs typeface="LM Roman 10"/>
                        </a:rPr>
                        <a:t>)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3990">
                <a:tc>
                  <a:txBody>
                    <a:bodyPr/>
                    <a:lstStyle/>
                    <a:p>
                      <a:pPr marL="78105">
                        <a:lnSpc>
                          <a:spcPts val="1190"/>
                        </a:lnSpc>
                      </a:pPr>
                      <a:r>
                        <a:rPr sz="1100" spc="-50" dirty="0">
                          <a:latin typeface="LM Roman 10"/>
                          <a:cs typeface="LM Roman 10"/>
                        </a:rPr>
                        <a:t>A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90"/>
                        </a:lnSpc>
                      </a:pPr>
                      <a:r>
                        <a:rPr sz="1100" spc="-25" dirty="0">
                          <a:latin typeface="LM Roman 10"/>
                          <a:cs typeface="LM Roman 10"/>
                        </a:rPr>
                        <a:t>0.3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78105">
                        <a:lnSpc>
                          <a:spcPts val="1170"/>
                        </a:lnSpc>
                      </a:pPr>
                      <a:r>
                        <a:rPr sz="1100" spc="-50" dirty="0">
                          <a:latin typeface="LM Roman 10"/>
                          <a:cs typeface="LM Roman 10"/>
                        </a:rPr>
                        <a:t>B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70"/>
                        </a:lnSpc>
                      </a:pPr>
                      <a:r>
                        <a:rPr sz="1100" spc="-25" dirty="0">
                          <a:latin typeface="LM Roman 10"/>
                          <a:cs typeface="LM Roman 10"/>
                        </a:rPr>
                        <a:t>0.4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78105">
                        <a:lnSpc>
                          <a:spcPts val="1170"/>
                        </a:lnSpc>
                      </a:pPr>
                      <a:r>
                        <a:rPr sz="1100" spc="-50" dirty="0">
                          <a:latin typeface="LM Roman 10"/>
                          <a:cs typeface="LM Roman 10"/>
                        </a:rPr>
                        <a:t>C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70"/>
                        </a:lnSpc>
                      </a:pPr>
                      <a:r>
                        <a:rPr sz="1100" spc="-25" dirty="0">
                          <a:latin typeface="LM Roman 10"/>
                          <a:cs typeface="LM Roman 10"/>
                        </a:rPr>
                        <a:t>0.3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6609" y="576363"/>
            <a:ext cx="63233" cy="632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36609" y="958469"/>
            <a:ext cx="63233" cy="6323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979320" y="237068"/>
            <a:ext cx="3553460" cy="100012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b="1" dirty="0">
                <a:latin typeface="LM Roman 10"/>
                <a:cs typeface="LM Roman 10"/>
              </a:rPr>
              <a:t>Conditional</a:t>
            </a:r>
            <a:r>
              <a:rPr sz="1100" b="1" spc="-70" dirty="0">
                <a:latin typeface="LM Roman 10"/>
                <a:cs typeface="LM Roman 10"/>
              </a:rPr>
              <a:t> </a:t>
            </a:r>
            <a:r>
              <a:rPr sz="1100" b="1" spc="-10" dirty="0">
                <a:latin typeface="LM Roman 10"/>
                <a:cs typeface="LM Roman 10"/>
              </a:rPr>
              <a:t>Distribution</a:t>
            </a:r>
            <a:endParaRPr sz="1100">
              <a:latin typeface="LM Roman 10"/>
              <a:cs typeface="LM Roman 10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sz="1100" dirty="0">
                <a:latin typeface="LM Roman 10"/>
                <a:cs typeface="LM Roman 10"/>
              </a:rPr>
              <a:t>Consider</a:t>
            </a:r>
            <a:r>
              <a:rPr sz="1100" spc="-4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two</a:t>
            </a:r>
            <a:r>
              <a:rPr sz="1100" spc="-4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random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variable</a:t>
            </a:r>
            <a:r>
              <a:rPr sz="1100" spc="-45" dirty="0">
                <a:latin typeface="LM Roman 10"/>
                <a:cs typeface="LM Roman 10"/>
              </a:rPr>
              <a:t> </a:t>
            </a:r>
            <a:r>
              <a:rPr sz="1100" i="1" spc="55" dirty="0">
                <a:latin typeface="Georgia"/>
                <a:cs typeface="Georgia"/>
              </a:rPr>
              <a:t>G </a:t>
            </a:r>
            <a:r>
              <a:rPr sz="1100" dirty="0">
                <a:latin typeface="LM Roman 10"/>
                <a:cs typeface="LM Roman 10"/>
              </a:rPr>
              <a:t>(grade)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and</a:t>
            </a:r>
            <a:r>
              <a:rPr sz="1100" spc="-50" dirty="0">
                <a:latin typeface="LM Roman 10"/>
                <a:cs typeface="LM Roman 10"/>
              </a:rPr>
              <a:t> </a:t>
            </a:r>
            <a:r>
              <a:rPr sz="1100" i="1" spc="50" dirty="0">
                <a:latin typeface="Georgia"/>
                <a:cs typeface="Georgia"/>
              </a:rPr>
              <a:t>I</a:t>
            </a:r>
            <a:r>
              <a:rPr sz="1100" i="1" spc="130" dirty="0">
                <a:latin typeface="Georgia"/>
                <a:cs typeface="Georgia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(intel- legence)</a:t>
            </a:r>
            <a:endParaRPr sz="1100">
              <a:latin typeface="LM Roman 10"/>
              <a:cs typeface="LM Roman 10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sz="1100" dirty="0">
                <a:latin typeface="LM Roman 10"/>
                <a:cs typeface="LM Roman 10"/>
              </a:rPr>
              <a:t>Suppose</a:t>
            </a:r>
            <a:r>
              <a:rPr sz="1100" spc="-5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we</a:t>
            </a:r>
            <a:r>
              <a:rPr sz="1100" spc="-4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are</a:t>
            </a:r>
            <a:r>
              <a:rPr sz="1100" spc="-4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given</a:t>
            </a:r>
            <a:r>
              <a:rPr sz="1100" spc="-4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the</a:t>
            </a:r>
            <a:r>
              <a:rPr sz="1100" spc="-4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value</a:t>
            </a:r>
            <a:r>
              <a:rPr sz="1100" spc="-4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of</a:t>
            </a:r>
            <a:r>
              <a:rPr sz="1100" spc="-50" dirty="0">
                <a:latin typeface="LM Roman 10"/>
                <a:cs typeface="LM Roman 10"/>
              </a:rPr>
              <a:t> </a:t>
            </a:r>
            <a:r>
              <a:rPr sz="1100" i="1" spc="50" dirty="0">
                <a:latin typeface="Georgia"/>
                <a:cs typeface="Georgia"/>
              </a:rPr>
              <a:t>I</a:t>
            </a:r>
            <a:r>
              <a:rPr sz="1100" i="1" spc="130" dirty="0">
                <a:latin typeface="Georgia"/>
                <a:cs typeface="Georgia"/>
              </a:rPr>
              <a:t> </a:t>
            </a:r>
            <a:r>
              <a:rPr sz="1100" spc="-25" dirty="0">
                <a:latin typeface="LM Roman 10"/>
                <a:cs typeface="LM Roman 10"/>
              </a:rPr>
              <a:t>(say,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i="1" spc="50" dirty="0">
                <a:latin typeface="Georgia"/>
                <a:cs typeface="Georgia"/>
              </a:rPr>
              <a:t>I</a:t>
            </a:r>
            <a:r>
              <a:rPr sz="1100" i="1" spc="105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=</a:t>
            </a:r>
            <a:r>
              <a:rPr sz="1100" spc="-80" dirty="0">
                <a:latin typeface="LM Roman 10"/>
                <a:cs typeface="LM Roman 10"/>
              </a:rPr>
              <a:t> </a:t>
            </a:r>
            <a:r>
              <a:rPr sz="1100" i="1" dirty="0">
                <a:latin typeface="Georgia"/>
                <a:cs typeface="Georgia"/>
              </a:rPr>
              <a:t>H</a:t>
            </a:r>
            <a:r>
              <a:rPr sz="1100" dirty="0">
                <a:latin typeface="LM Roman 10"/>
                <a:cs typeface="LM Roman 10"/>
              </a:rPr>
              <a:t>)</a:t>
            </a:r>
            <a:r>
              <a:rPr sz="1100" spc="-45" dirty="0">
                <a:latin typeface="LM Roman 10"/>
                <a:cs typeface="LM Roman 10"/>
              </a:rPr>
              <a:t> </a:t>
            </a:r>
            <a:r>
              <a:rPr sz="1100" spc="-20" dirty="0">
                <a:latin typeface="LM Roman 10"/>
                <a:cs typeface="LM Roman 10"/>
              </a:rPr>
              <a:t>then </a:t>
            </a:r>
            <a:r>
              <a:rPr sz="1100" dirty="0">
                <a:latin typeface="LM Roman 10"/>
                <a:cs typeface="LM Roman 10"/>
              </a:rPr>
              <a:t>the</a:t>
            </a:r>
            <a:r>
              <a:rPr sz="1100" spc="-1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conditional</a:t>
            </a:r>
            <a:r>
              <a:rPr sz="1100" spc="-1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distribution</a:t>
            </a:r>
            <a:r>
              <a:rPr sz="1100" spc="-10" dirty="0">
                <a:latin typeface="LM Roman 10"/>
                <a:cs typeface="LM Roman 10"/>
              </a:rPr>
              <a:t> </a:t>
            </a:r>
            <a:r>
              <a:rPr sz="1100" i="1" dirty="0">
                <a:latin typeface="Georgia"/>
                <a:cs typeface="Georgia"/>
              </a:rPr>
              <a:t>P</a:t>
            </a:r>
            <a:r>
              <a:rPr sz="1100" i="1" spc="-114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(</a:t>
            </a:r>
            <a:r>
              <a:rPr sz="1100" i="1" dirty="0">
                <a:latin typeface="Georgia"/>
                <a:cs typeface="Georgia"/>
              </a:rPr>
              <a:t>G</a:t>
            </a:r>
            <a:r>
              <a:rPr sz="1100" i="1" dirty="0">
                <a:latin typeface="DejaVu Sans Condensed"/>
                <a:cs typeface="DejaVu Sans Condensed"/>
              </a:rPr>
              <a:t>|</a:t>
            </a:r>
            <a:r>
              <a:rPr sz="1100" i="1" dirty="0">
                <a:latin typeface="Georgia"/>
                <a:cs typeface="Georgia"/>
              </a:rPr>
              <a:t>I</a:t>
            </a:r>
            <a:r>
              <a:rPr sz="1100" dirty="0">
                <a:latin typeface="LM Roman 10"/>
                <a:cs typeface="LM Roman 10"/>
              </a:rPr>
              <a:t>)</a:t>
            </a:r>
            <a:r>
              <a:rPr sz="1100" spc="-1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is</a:t>
            </a:r>
            <a:r>
              <a:rPr sz="1100" spc="-1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defined</a:t>
            </a:r>
            <a:r>
              <a:rPr sz="1100" spc="-10" dirty="0">
                <a:latin typeface="LM Roman 10"/>
                <a:cs typeface="LM Roman 10"/>
              </a:rPr>
              <a:t> </a:t>
            </a:r>
            <a:r>
              <a:rPr sz="1100" spc="-25" dirty="0">
                <a:latin typeface="LM Roman 10"/>
                <a:cs typeface="LM Roman 10"/>
              </a:rPr>
              <a:t>as</a:t>
            </a:r>
            <a:endParaRPr sz="1100">
              <a:latin typeface="LM Roman 10"/>
              <a:cs typeface="LM Roman 1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23411" y="1545767"/>
            <a:ext cx="1025525" cy="0"/>
          </a:xfrm>
          <a:custGeom>
            <a:avLst/>
            <a:gdLst/>
            <a:ahLst/>
            <a:cxnLst/>
            <a:rect l="l" t="t" r="r" b="b"/>
            <a:pathLst>
              <a:path w="1025525">
                <a:moveTo>
                  <a:pt x="0" y="0"/>
                </a:moveTo>
                <a:lnTo>
                  <a:pt x="1025156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723843" y="1524201"/>
            <a:ext cx="6242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Georgia"/>
                <a:cs typeface="Georgia"/>
              </a:rPr>
              <a:t>P</a:t>
            </a:r>
            <a:r>
              <a:rPr sz="1100" i="1" spc="-105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(</a:t>
            </a:r>
            <a:r>
              <a:rPr sz="1100" i="1" dirty="0">
                <a:latin typeface="Georgia"/>
                <a:cs typeface="Georgia"/>
              </a:rPr>
              <a:t>I</a:t>
            </a:r>
            <a:r>
              <a:rPr sz="1100" i="1" spc="145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=</a:t>
            </a:r>
            <a:r>
              <a:rPr sz="1100" spc="-45" dirty="0">
                <a:latin typeface="LM Roman 10"/>
                <a:cs typeface="LM Roman 10"/>
              </a:rPr>
              <a:t> </a:t>
            </a:r>
            <a:r>
              <a:rPr sz="1100" i="1" spc="-25" dirty="0">
                <a:latin typeface="Georgia"/>
                <a:cs typeface="Georgia"/>
              </a:rPr>
              <a:t>H</a:t>
            </a:r>
            <a:r>
              <a:rPr sz="1100" spc="-25" dirty="0">
                <a:latin typeface="LM Roman 10"/>
                <a:cs typeface="LM Roman 10"/>
              </a:rPr>
              <a:t>)</a:t>
            </a:r>
            <a:endParaRPr sz="1100">
              <a:latin typeface="LM Roman 10"/>
              <a:cs typeface="LM Roman 1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08732" y="1335428"/>
            <a:ext cx="3171825" cy="285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14120">
              <a:lnSpc>
                <a:spcPts val="1030"/>
              </a:lnSpc>
              <a:spcBef>
                <a:spcPts val="90"/>
              </a:spcBef>
            </a:pPr>
            <a:r>
              <a:rPr sz="1100" i="1" dirty="0">
                <a:latin typeface="Georgia"/>
                <a:cs typeface="Georgia"/>
              </a:rPr>
              <a:t>P</a:t>
            </a:r>
            <a:r>
              <a:rPr sz="1100" i="1" spc="-110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(</a:t>
            </a:r>
            <a:r>
              <a:rPr sz="1100" i="1" dirty="0">
                <a:latin typeface="Georgia"/>
                <a:cs typeface="Georgia"/>
              </a:rPr>
              <a:t>G</a:t>
            </a:r>
            <a:r>
              <a:rPr sz="1100" i="1" spc="45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=</a:t>
            </a:r>
            <a:r>
              <a:rPr sz="1100" spc="-50" dirty="0">
                <a:latin typeface="LM Roman 10"/>
                <a:cs typeface="LM Roman 10"/>
              </a:rPr>
              <a:t> </a:t>
            </a:r>
            <a:r>
              <a:rPr sz="1100" i="1" spc="-40" dirty="0">
                <a:latin typeface="Georgia"/>
                <a:cs typeface="Georgia"/>
              </a:rPr>
              <a:t>g,</a:t>
            </a:r>
            <a:r>
              <a:rPr sz="1100" i="1" spc="-75" dirty="0">
                <a:latin typeface="Georgia"/>
                <a:cs typeface="Georgia"/>
              </a:rPr>
              <a:t> </a:t>
            </a:r>
            <a:r>
              <a:rPr sz="1100" i="1" spc="50" dirty="0">
                <a:latin typeface="Georgia"/>
                <a:cs typeface="Georgia"/>
              </a:rPr>
              <a:t>I</a:t>
            </a:r>
            <a:r>
              <a:rPr sz="1100" i="1" spc="135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=</a:t>
            </a:r>
            <a:r>
              <a:rPr sz="1100" spc="-55" dirty="0">
                <a:latin typeface="LM Roman 10"/>
                <a:cs typeface="LM Roman 10"/>
              </a:rPr>
              <a:t> </a:t>
            </a:r>
            <a:r>
              <a:rPr sz="1100" i="1" spc="-25" dirty="0">
                <a:latin typeface="Georgia"/>
                <a:cs typeface="Georgia"/>
              </a:rPr>
              <a:t>H</a:t>
            </a:r>
            <a:r>
              <a:rPr sz="1100" spc="-25" dirty="0">
                <a:latin typeface="LM Roman 10"/>
                <a:cs typeface="LM Roman 10"/>
              </a:rPr>
              <a:t>)</a:t>
            </a:r>
            <a:endParaRPr sz="1100">
              <a:latin typeface="LM Roman 10"/>
              <a:cs typeface="LM Roman 10"/>
            </a:endParaRPr>
          </a:p>
          <a:p>
            <a:pPr marL="12700">
              <a:lnSpc>
                <a:spcPts val="1030"/>
              </a:lnSpc>
              <a:tabLst>
                <a:tab pos="2254885" algn="l"/>
              </a:tabLst>
            </a:pPr>
            <a:r>
              <a:rPr sz="1100" i="1" dirty="0">
                <a:latin typeface="Georgia"/>
                <a:cs typeface="Georgia"/>
              </a:rPr>
              <a:t>P</a:t>
            </a:r>
            <a:r>
              <a:rPr sz="1100" i="1" spc="-110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(</a:t>
            </a:r>
            <a:r>
              <a:rPr sz="1100" i="1" dirty="0">
                <a:latin typeface="Georgia"/>
                <a:cs typeface="Georgia"/>
              </a:rPr>
              <a:t>G</a:t>
            </a:r>
            <a:r>
              <a:rPr sz="1100" i="1" spc="50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=</a:t>
            </a:r>
            <a:r>
              <a:rPr sz="1100" spc="-50" dirty="0">
                <a:latin typeface="LM Roman 10"/>
                <a:cs typeface="LM Roman 10"/>
              </a:rPr>
              <a:t> </a:t>
            </a:r>
            <a:r>
              <a:rPr sz="1100" i="1" dirty="0">
                <a:latin typeface="Georgia"/>
                <a:cs typeface="Georgia"/>
              </a:rPr>
              <a:t>g</a:t>
            </a:r>
            <a:r>
              <a:rPr sz="1100" i="1" dirty="0">
                <a:latin typeface="DejaVu Sans Condensed"/>
                <a:cs typeface="DejaVu Sans Condensed"/>
              </a:rPr>
              <a:t>|</a:t>
            </a:r>
            <a:r>
              <a:rPr sz="1100" i="1" dirty="0">
                <a:latin typeface="Georgia"/>
                <a:cs typeface="Georgia"/>
              </a:rPr>
              <a:t>I</a:t>
            </a:r>
            <a:r>
              <a:rPr sz="1100" i="1" spc="135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=</a:t>
            </a:r>
            <a:r>
              <a:rPr sz="1100" spc="-50" dirty="0">
                <a:latin typeface="LM Roman 10"/>
                <a:cs typeface="LM Roman 10"/>
              </a:rPr>
              <a:t> </a:t>
            </a:r>
            <a:r>
              <a:rPr sz="1100" i="1" dirty="0">
                <a:latin typeface="Georgia"/>
                <a:cs typeface="Georgia"/>
              </a:rPr>
              <a:t>H</a:t>
            </a:r>
            <a:r>
              <a:rPr sz="1100" dirty="0">
                <a:latin typeface="LM Roman 10"/>
                <a:cs typeface="LM Roman 10"/>
              </a:rPr>
              <a:t>)</a:t>
            </a:r>
            <a:r>
              <a:rPr sz="1100" spc="-50" dirty="0">
                <a:latin typeface="LM Roman 10"/>
                <a:cs typeface="LM Roman 10"/>
              </a:rPr>
              <a:t> =</a:t>
            </a:r>
            <a:r>
              <a:rPr sz="1100" dirty="0">
                <a:latin typeface="LM Roman 10"/>
                <a:cs typeface="LM Roman 10"/>
              </a:rPr>
              <a:t>	</a:t>
            </a:r>
            <a:r>
              <a:rPr sz="1100" i="1" spc="-40" dirty="0">
                <a:latin typeface="DejaVu Sans Condensed"/>
                <a:cs typeface="DejaVu Sans Condensed"/>
              </a:rPr>
              <a:t>∀</a:t>
            </a:r>
            <a:r>
              <a:rPr sz="1100" i="1" spc="-40" dirty="0">
                <a:latin typeface="Georgia"/>
                <a:cs typeface="Georgia"/>
              </a:rPr>
              <a:t>g</a:t>
            </a:r>
            <a:r>
              <a:rPr sz="1100" i="1" dirty="0">
                <a:latin typeface="Georgia"/>
                <a:cs typeface="Georgia"/>
              </a:rPr>
              <a:t> </a:t>
            </a:r>
            <a:r>
              <a:rPr sz="1100" i="1" spc="-145" dirty="0">
                <a:latin typeface="DejaVu Sans Condensed"/>
                <a:cs typeface="DejaVu Sans Condensed"/>
              </a:rPr>
              <a:t>∈</a:t>
            </a:r>
            <a:r>
              <a:rPr sz="1100" i="1" spc="-15" dirty="0">
                <a:latin typeface="DejaVu Sans Condensed"/>
                <a:cs typeface="DejaVu Sans Condensed"/>
              </a:rPr>
              <a:t> </a:t>
            </a:r>
            <a:r>
              <a:rPr sz="1100" i="1" spc="-10" dirty="0">
                <a:latin typeface="DejaVu Sans Condensed"/>
                <a:cs typeface="DejaVu Sans Condensed"/>
              </a:rPr>
              <a:t>{</a:t>
            </a:r>
            <a:r>
              <a:rPr sz="1100" i="1" spc="-10" dirty="0">
                <a:latin typeface="Georgia"/>
                <a:cs typeface="Georgia"/>
              </a:rPr>
              <a:t>A,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i="1" spc="75" dirty="0">
                <a:latin typeface="Georgia"/>
                <a:cs typeface="Georgia"/>
              </a:rPr>
              <a:t>B,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i="1" spc="-25" dirty="0">
                <a:latin typeface="Georgia"/>
                <a:cs typeface="Georgia"/>
              </a:rPr>
              <a:t>C</a:t>
            </a:r>
            <a:r>
              <a:rPr sz="1100" i="1" spc="-25" dirty="0">
                <a:latin typeface="DejaVu Sans Condensed"/>
                <a:cs typeface="DejaVu Sans Condensed"/>
              </a:rPr>
              <a:t>}</a:t>
            </a:r>
            <a:endParaRPr sz="1100">
              <a:latin typeface="DejaVu Sans Condensed"/>
              <a:cs typeface="DejaVu Sans Condensed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36609" y="1892350"/>
            <a:ext cx="63233" cy="6323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256408" y="1806878"/>
            <a:ext cx="16516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LM Roman 10"/>
                <a:cs typeface="LM Roman 10"/>
              </a:rPr>
              <a:t>More</a:t>
            </a:r>
            <a:r>
              <a:rPr sz="1100" spc="-5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compactly</a:t>
            </a:r>
            <a:r>
              <a:rPr sz="1100" spc="-5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defined</a:t>
            </a:r>
            <a:r>
              <a:rPr sz="1100" spc="-50" dirty="0">
                <a:latin typeface="LM Roman 10"/>
                <a:cs typeface="LM Roman 10"/>
              </a:rPr>
              <a:t> </a:t>
            </a:r>
            <a:r>
              <a:rPr sz="1100" spc="-35" dirty="0">
                <a:latin typeface="LM Roman 10"/>
                <a:cs typeface="LM Roman 10"/>
              </a:rPr>
              <a:t>as</a:t>
            </a:r>
            <a:endParaRPr sz="1100">
              <a:latin typeface="LM Roman 10"/>
              <a:cs typeface="LM Roman 1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78429" y="2183281"/>
            <a:ext cx="607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Georgia"/>
                <a:cs typeface="Georgia"/>
              </a:rPr>
              <a:t>P</a:t>
            </a:r>
            <a:r>
              <a:rPr sz="1100" i="1" spc="-60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(</a:t>
            </a:r>
            <a:r>
              <a:rPr sz="1100" i="1" dirty="0">
                <a:latin typeface="Georgia"/>
                <a:cs typeface="Georgia"/>
              </a:rPr>
              <a:t>G</a:t>
            </a:r>
            <a:r>
              <a:rPr sz="1100" i="1" dirty="0">
                <a:latin typeface="DejaVu Sans Condensed"/>
                <a:cs typeface="DejaVu Sans Condensed"/>
              </a:rPr>
              <a:t>|</a:t>
            </a:r>
            <a:r>
              <a:rPr sz="1100" i="1" dirty="0">
                <a:latin typeface="Georgia"/>
                <a:cs typeface="Georgia"/>
              </a:rPr>
              <a:t>I</a:t>
            </a:r>
            <a:r>
              <a:rPr sz="1100" dirty="0">
                <a:latin typeface="LM Roman 10"/>
                <a:cs typeface="LM Roman 10"/>
              </a:rPr>
              <a:t>)</a:t>
            </a:r>
            <a:r>
              <a:rPr sz="1100" spc="45" dirty="0">
                <a:latin typeface="LM Roman 10"/>
                <a:cs typeface="LM Roman 10"/>
              </a:rPr>
              <a:t> </a:t>
            </a:r>
            <a:r>
              <a:rPr sz="1100" spc="-50" dirty="0">
                <a:latin typeface="LM Roman 10"/>
                <a:cs typeface="LM Roman 10"/>
              </a:rPr>
              <a:t>=</a:t>
            </a:r>
            <a:endParaRPr sz="1100">
              <a:latin typeface="LM Roman 10"/>
              <a:cs typeface="LM Roman 1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13479" y="2089555"/>
            <a:ext cx="4838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Georgia"/>
                <a:cs typeface="Georgia"/>
              </a:rPr>
              <a:t>P</a:t>
            </a:r>
            <a:r>
              <a:rPr sz="1100" i="1" spc="-85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(</a:t>
            </a:r>
            <a:r>
              <a:rPr sz="1100" i="1" dirty="0">
                <a:latin typeface="Georgia"/>
                <a:cs typeface="Georgia"/>
              </a:rPr>
              <a:t>G,</a:t>
            </a:r>
            <a:r>
              <a:rPr sz="1100" i="1" spc="-45" dirty="0">
                <a:latin typeface="Georgia"/>
                <a:cs typeface="Georgia"/>
              </a:rPr>
              <a:t> </a:t>
            </a:r>
            <a:r>
              <a:rPr sz="1100" i="1" spc="40" dirty="0">
                <a:latin typeface="Georgia"/>
                <a:cs typeface="Georgia"/>
              </a:rPr>
              <a:t>I</a:t>
            </a:r>
            <a:r>
              <a:rPr sz="1100" spc="40" dirty="0">
                <a:latin typeface="LM Roman 10"/>
                <a:cs typeface="LM Roman 10"/>
              </a:rPr>
              <a:t>)</a:t>
            </a:r>
            <a:endParaRPr sz="1100">
              <a:latin typeface="LM Roman 10"/>
              <a:cs typeface="LM Roman 1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826179" y="2299893"/>
            <a:ext cx="458470" cy="0"/>
          </a:xfrm>
          <a:custGeom>
            <a:avLst/>
            <a:gdLst/>
            <a:ahLst/>
            <a:cxnLst/>
            <a:rect l="l" t="t" r="r" b="b"/>
            <a:pathLst>
              <a:path w="458470">
                <a:moveTo>
                  <a:pt x="0" y="0"/>
                </a:moveTo>
                <a:lnTo>
                  <a:pt x="45822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898734" y="2278315"/>
            <a:ext cx="3130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Georgia"/>
                <a:cs typeface="Georgia"/>
              </a:rPr>
              <a:t>P</a:t>
            </a:r>
            <a:r>
              <a:rPr sz="1100" i="1" spc="-95" dirty="0">
                <a:latin typeface="Georgia"/>
                <a:cs typeface="Georgia"/>
              </a:rPr>
              <a:t> </a:t>
            </a:r>
            <a:r>
              <a:rPr sz="1100" spc="-25" dirty="0">
                <a:latin typeface="LM Roman 10"/>
                <a:cs typeface="LM Roman 10"/>
              </a:rPr>
              <a:t>(</a:t>
            </a:r>
            <a:r>
              <a:rPr sz="1100" i="1" spc="-25" dirty="0">
                <a:latin typeface="Georgia"/>
                <a:cs typeface="Georgia"/>
              </a:rPr>
              <a:t>I</a:t>
            </a:r>
            <a:r>
              <a:rPr sz="1100" spc="-25" dirty="0">
                <a:latin typeface="LM Roman 10"/>
                <a:cs typeface="LM Roman 10"/>
              </a:rPr>
              <a:t>)</a:t>
            </a:r>
            <a:endParaRPr sz="1100">
              <a:latin typeface="LM Roman 10"/>
              <a:cs typeface="LM Roman 1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230384" y="2707855"/>
            <a:ext cx="104775" cy="17145"/>
          </a:xfrm>
          <a:custGeom>
            <a:avLst/>
            <a:gdLst/>
            <a:ahLst/>
            <a:cxnLst/>
            <a:rect l="l" t="t" r="r" b="b"/>
            <a:pathLst>
              <a:path w="104775" h="17144">
                <a:moveTo>
                  <a:pt x="104419" y="0"/>
                </a:moveTo>
                <a:lnTo>
                  <a:pt x="0" y="0"/>
                </a:lnTo>
                <a:lnTo>
                  <a:pt x="0" y="16624"/>
                </a:lnTo>
                <a:lnTo>
                  <a:pt x="104419" y="16624"/>
                </a:lnTo>
                <a:lnTo>
                  <a:pt x="1044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59492" y="2707855"/>
            <a:ext cx="104775" cy="17145"/>
          </a:xfrm>
          <a:custGeom>
            <a:avLst/>
            <a:gdLst/>
            <a:ahLst/>
            <a:cxnLst/>
            <a:rect l="l" t="t" r="r" b="b"/>
            <a:pathLst>
              <a:path w="104775" h="17144">
                <a:moveTo>
                  <a:pt x="104419" y="0"/>
                </a:moveTo>
                <a:lnTo>
                  <a:pt x="0" y="0"/>
                </a:lnTo>
                <a:lnTo>
                  <a:pt x="0" y="16624"/>
                </a:lnTo>
                <a:lnTo>
                  <a:pt x="104419" y="16624"/>
                </a:lnTo>
                <a:lnTo>
                  <a:pt x="1044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25214" y="2707855"/>
            <a:ext cx="93345" cy="17145"/>
          </a:xfrm>
          <a:custGeom>
            <a:avLst/>
            <a:gdLst/>
            <a:ahLst/>
            <a:cxnLst/>
            <a:rect l="l" t="t" r="r" b="b"/>
            <a:pathLst>
              <a:path w="93345" h="17144">
                <a:moveTo>
                  <a:pt x="92875" y="0"/>
                </a:moveTo>
                <a:lnTo>
                  <a:pt x="0" y="0"/>
                </a:lnTo>
                <a:lnTo>
                  <a:pt x="0" y="16624"/>
                </a:lnTo>
                <a:lnTo>
                  <a:pt x="92875" y="16624"/>
                </a:lnTo>
                <a:lnTo>
                  <a:pt x="92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42778" y="2707855"/>
            <a:ext cx="93345" cy="17145"/>
          </a:xfrm>
          <a:custGeom>
            <a:avLst/>
            <a:gdLst/>
            <a:ahLst/>
            <a:cxnLst/>
            <a:rect l="l" t="t" r="r" b="b"/>
            <a:pathLst>
              <a:path w="93345" h="17144">
                <a:moveTo>
                  <a:pt x="92875" y="0"/>
                </a:moveTo>
                <a:lnTo>
                  <a:pt x="0" y="0"/>
                </a:lnTo>
                <a:lnTo>
                  <a:pt x="0" y="16624"/>
                </a:lnTo>
                <a:lnTo>
                  <a:pt x="92875" y="16624"/>
                </a:lnTo>
                <a:lnTo>
                  <a:pt x="92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09261" y="2707855"/>
            <a:ext cx="19685" cy="17145"/>
          </a:xfrm>
          <a:custGeom>
            <a:avLst/>
            <a:gdLst/>
            <a:ahLst/>
            <a:cxnLst/>
            <a:rect l="l" t="t" r="r" b="b"/>
            <a:pathLst>
              <a:path w="19685" h="17144">
                <a:moveTo>
                  <a:pt x="19164" y="0"/>
                </a:moveTo>
                <a:lnTo>
                  <a:pt x="0" y="0"/>
                </a:lnTo>
                <a:lnTo>
                  <a:pt x="0" y="16624"/>
                </a:lnTo>
                <a:lnTo>
                  <a:pt x="19164" y="16624"/>
                </a:lnTo>
                <a:lnTo>
                  <a:pt x="191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53114" y="2707855"/>
            <a:ext cx="19685" cy="17145"/>
          </a:xfrm>
          <a:custGeom>
            <a:avLst/>
            <a:gdLst/>
            <a:ahLst/>
            <a:cxnLst/>
            <a:rect l="l" t="t" r="r" b="b"/>
            <a:pathLst>
              <a:path w="19685" h="17144">
                <a:moveTo>
                  <a:pt x="19164" y="0"/>
                </a:moveTo>
                <a:lnTo>
                  <a:pt x="0" y="0"/>
                </a:lnTo>
                <a:lnTo>
                  <a:pt x="0" y="16624"/>
                </a:lnTo>
                <a:lnTo>
                  <a:pt x="19164" y="16624"/>
                </a:lnTo>
                <a:lnTo>
                  <a:pt x="191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834792" y="2429710"/>
            <a:ext cx="2156460" cy="46672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15"/>
              </a:spcBef>
              <a:tabLst>
                <a:tab pos="332740" algn="l"/>
              </a:tabLst>
            </a:pPr>
            <a:r>
              <a:rPr sz="1100" i="1" spc="-25" dirty="0">
                <a:latin typeface="Georgia"/>
                <a:cs typeface="Georgia"/>
              </a:rPr>
              <a:t>or</a:t>
            </a:r>
            <a:r>
              <a:rPr sz="1100" i="1" dirty="0">
                <a:latin typeface="Georgia"/>
                <a:cs typeface="Georgia"/>
              </a:rPr>
              <a:t>	P</a:t>
            </a:r>
            <a:r>
              <a:rPr sz="1100" i="1" spc="-105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(</a:t>
            </a:r>
            <a:r>
              <a:rPr sz="1100" i="1" dirty="0">
                <a:latin typeface="Georgia"/>
                <a:cs typeface="Georgia"/>
              </a:rPr>
              <a:t>G,</a:t>
            </a:r>
            <a:r>
              <a:rPr sz="1100" i="1" spc="-70" dirty="0">
                <a:latin typeface="Georgia"/>
                <a:cs typeface="Georgia"/>
              </a:rPr>
              <a:t> </a:t>
            </a:r>
            <a:r>
              <a:rPr sz="1100" i="1" spc="65" dirty="0">
                <a:latin typeface="Georgia"/>
                <a:cs typeface="Georgia"/>
              </a:rPr>
              <a:t>I</a:t>
            </a:r>
            <a:r>
              <a:rPr sz="1100" spc="65" dirty="0">
                <a:latin typeface="LM Roman 10"/>
                <a:cs typeface="LM Roman 10"/>
              </a:rPr>
              <a:t>)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=</a:t>
            </a:r>
            <a:r>
              <a:rPr sz="1100" spc="395" dirty="0">
                <a:latin typeface="LM Roman 10"/>
                <a:cs typeface="LM Roman 10"/>
              </a:rPr>
              <a:t> </a:t>
            </a:r>
            <a:r>
              <a:rPr sz="1100" i="1" dirty="0">
                <a:latin typeface="Georgia"/>
                <a:cs typeface="Georgia"/>
              </a:rPr>
              <a:t>P</a:t>
            </a:r>
            <a:r>
              <a:rPr sz="1100" i="1" spc="-105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(</a:t>
            </a:r>
            <a:r>
              <a:rPr sz="1100" i="1" dirty="0">
                <a:latin typeface="Georgia"/>
                <a:cs typeface="Georgia"/>
              </a:rPr>
              <a:t>G</a:t>
            </a:r>
            <a:r>
              <a:rPr sz="1100" i="1" dirty="0">
                <a:latin typeface="DejaVu Sans Condensed"/>
                <a:cs typeface="DejaVu Sans Condensed"/>
              </a:rPr>
              <a:t>|</a:t>
            </a:r>
            <a:r>
              <a:rPr sz="1100" i="1" dirty="0">
                <a:latin typeface="Georgia"/>
                <a:cs typeface="Georgia"/>
              </a:rPr>
              <a:t>I</a:t>
            </a:r>
            <a:r>
              <a:rPr sz="1100" dirty="0">
                <a:latin typeface="LM Roman 10"/>
                <a:cs typeface="LM Roman 10"/>
              </a:rPr>
              <a:t>)</a:t>
            </a:r>
            <a:r>
              <a:rPr sz="1100" spc="265" dirty="0">
                <a:latin typeface="LM Roman 10"/>
                <a:cs typeface="LM Roman 10"/>
              </a:rPr>
              <a:t> </a:t>
            </a:r>
            <a:r>
              <a:rPr sz="1100" i="1" spc="-285" dirty="0">
                <a:latin typeface="DejaVu Sans Condensed"/>
                <a:cs typeface="DejaVu Sans Condensed"/>
              </a:rPr>
              <a:t>∗</a:t>
            </a:r>
            <a:r>
              <a:rPr sz="1100" i="1" spc="130" dirty="0">
                <a:latin typeface="DejaVu Sans Condensed"/>
                <a:cs typeface="DejaVu Sans Condensed"/>
              </a:rPr>
              <a:t>  </a:t>
            </a:r>
            <a:r>
              <a:rPr sz="1100" i="1" dirty="0">
                <a:latin typeface="Georgia"/>
                <a:cs typeface="Georgia"/>
              </a:rPr>
              <a:t>P</a:t>
            </a:r>
            <a:r>
              <a:rPr sz="1100" i="1" spc="-100" dirty="0">
                <a:latin typeface="Georgia"/>
                <a:cs typeface="Georgia"/>
              </a:rPr>
              <a:t> </a:t>
            </a:r>
            <a:r>
              <a:rPr sz="1100" spc="-25" dirty="0">
                <a:latin typeface="LM Roman 10"/>
                <a:cs typeface="LM Roman 10"/>
              </a:rPr>
              <a:t>(</a:t>
            </a:r>
            <a:r>
              <a:rPr sz="1100" i="1" spc="-25" dirty="0">
                <a:latin typeface="Georgia"/>
                <a:cs typeface="Georgia"/>
              </a:rPr>
              <a:t>I</a:t>
            </a:r>
            <a:r>
              <a:rPr sz="1100" spc="-25" dirty="0">
                <a:latin typeface="LM Roman 10"/>
                <a:cs typeface="LM Roman 10"/>
              </a:rPr>
              <a:t>)</a:t>
            </a:r>
            <a:endParaRPr sz="1100">
              <a:latin typeface="LM Roman 10"/>
              <a:cs typeface="LM Roman 10"/>
            </a:endParaRPr>
          </a:p>
          <a:p>
            <a:pPr marL="332740">
              <a:lnSpc>
                <a:spcPct val="100000"/>
              </a:lnSpc>
              <a:spcBef>
                <a:spcPts val="420"/>
              </a:spcBef>
              <a:tabLst>
                <a:tab pos="975994" algn="l"/>
              </a:tabLst>
            </a:pPr>
            <a:r>
              <a:rPr sz="1650" baseline="53030" dirty="0">
                <a:latin typeface="Trebuchet MS"/>
                <a:cs typeface="Trebuchet MS"/>
              </a:rPr>
              <a:t>`</a:t>
            </a:r>
            <a:r>
              <a:rPr sz="1650" spc="-89" baseline="53030" dirty="0">
                <a:latin typeface="Trebuchet MS"/>
                <a:cs typeface="Trebuchet MS"/>
              </a:rPr>
              <a:t> </a:t>
            </a:r>
            <a:r>
              <a:rPr sz="1200" i="1" spc="-179" baseline="3472" dirty="0">
                <a:latin typeface="Georgia"/>
                <a:cs typeface="Georgia"/>
              </a:rPr>
              <a:t>jo</a:t>
            </a:r>
            <a:r>
              <a:rPr sz="1650" spc="-179" baseline="53030" dirty="0">
                <a:latin typeface="Trebuchet MS"/>
                <a:cs typeface="Trebuchet MS"/>
              </a:rPr>
              <a:t>˛</a:t>
            </a:r>
            <a:r>
              <a:rPr sz="1200" i="1" spc="-179" baseline="3472" dirty="0">
                <a:latin typeface="Georgia"/>
                <a:cs typeface="Georgia"/>
              </a:rPr>
              <a:t>i</a:t>
            </a:r>
            <a:r>
              <a:rPr sz="1650" spc="-179" baseline="53030" dirty="0">
                <a:latin typeface="Trebuchet MS"/>
                <a:cs typeface="Trebuchet MS"/>
              </a:rPr>
              <a:t>¸</a:t>
            </a:r>
            <a:r>
              <a:rPr sz="1200" i="1" spc="-179" baseline="3472" dirty="0">
                <a:latin typeface="Georgia"/>
                <a:cs typeface="Georgia"/>
              </a:rPr>
              <a:t>nt</a:t>
            </a:r>
            <a:r>
              <a:rPr sz="1200" i="1" spc="112" baseline="3472" dirty="0">
                <a:latin typeface="Georgia"/>
                <a:cs typeface="Georgia"/>
              </a:rPr>
              <a:t> </a:t>
            </a:r>
            <a:r>
              <a:rPr sz="1650" spc="-75" baseline="53030" dirty="0">
                <a:latin typeface="Trebuchet MS"/>
                <a:cs typeface="Trebuchet MS"/>
              </a:rPr>
              <a:t>x</a:t>
            </a:r>
            <a:r>
              <a:rPr sz="1650" baseline="53030" dirty="0">
                <a:latin typeface="Trebuchet MS"/>
                <a:cs typeface="Trebuchet MS"/>
              </a:rPr>
              <a:t>	</a:t>
            </a:r>
            <a:r>
              <a:rPr sz="800" i="1" spc="-130" dirty="0">
                <a:latin typeface="Georgia"/>
                <a:cs typeface="Georgia"/>
              </a:rPr>
              <a:t>co</a:t>
            </a:r>
            <a:r>
              <a:rPr sz="1650" spc="-195" baseline="53030" dirty="0">
                <a:latin typeface="Trebuchet MS"/>
                <a:cs typeface="Trebuchet MS"/>
              </a:rPr>
              <a:t>`</a:t>
            </a:r>
            <a:r>
              <a:rPr sz="800" i="1" spc="-130" dirty="0">
                <a:latin typeface="Georgia"/>
                <a:cs typeface="Georgia"/>
              </a:rPr>
              <a:t>nd</a:t>
            </a:r>
            <a:r>
              <a:rPr sz="1650" spc="-195" baseline="53030" dirty="0">
                <a:latin typeface="Trebuchet MS"/>
                <a:cs typeface="Trebuchet MS"/>
              </a:rPr>
              <a:t>˛</a:t>
            </a:r>
            <a:r>
              <a:rPr sz="800" i="1" spc="-130" dirty="0">
                <a:latin typeface="Georgia"/>
                <a:cs typeface="Georgia"/>
              </a:rPr>
              <a:t>it</a:t>
            </a:r>
            <a:r>
              <a:rPr sz="1650" spc="-195" baseline="53030" dirty="0">
                <a:latin typeface="Trebuchet MS"/>
                <a:cs typeface="Trebuchet MS"/>
              </a:rPr>
              <a:t>¸</a:t>
            </a:r>
            <a:r>
              <a:rPr sz="800" i="1" spc="-130" dirty="0">
                <a:latin typeface="Georgia"/>
                <a:cs typeface="Georgia"/>
              </a:rPr>
              <a:t>ion</a:t>
            </a:r>
            <a:r>
              <a:rPr sz="1650" spc="-195" baseline="53030" dirty="0">
                <a:latin typeface="Trebuchet MS"/>
                <a:cs typeface="Trebuchet MS"/>
              </a:rPr>
              <a:t>x</a:t>
            </a:r>
            <a:r>
              <a:rPr sz="800" i="1" spc="-130" dirty="0">
                <a:latin typeface="Georgia"/>
                <a:cs typeface="Georgia"/>
              </a:rPr>
              <a:t>al</a:t>
            </a:r>
            <a:r>
              <a:rPr sz="800" i="1" spc="160" dirty="0">
                <a:latin typeface="Georgia"/>
                <a:cs typeface="Georgia"/>
              </a:rPr>
              <a:t>  </a:t>
            </a:r>
            <a:r>
              <a:rPr sz="800" i="1" spc="-135" dirty="0">
                <a:latin typeface="Georgia"/>
                <a:cs typeface="Georgia"/>
              </a:rPr>
              <a:t>m</a:t>
            </a:r>
            <a:r>
              <a:rPr sz="1650" spc="-202" baseline="53030" dirty="0">
                <a:latin typeface="Trebuchet MS"/>
                <a:cs typeface="Trebuchet MS"/>
              </a:rPr>
              <a:t>`</a:t>
            </a:r>
            <a:r>
              <a:rPr sz="800" i="1" spc="-135" dirty="0">
                <a:latin typeface="Georgia"/>
                <a:cs typeface="Georgia"/>
              </a:rPr>
              <a:t>ar</a:t>
            </a:r>
            <a:r>
              <a:rPr sz="1650" spc="-202" baseline="53030" dirty="0">
                <a:latin typeface="Trebuchet MS"/>
                <a:cs typeface="Trebuchet MS"/>
              </a:rPr>
              <a:t>˛</a:t>
            </a:r>
            <a:r>
              <a:rPr sz="800" i="1" spc="-135" dirty="0">
                <a:latin typeface="Georgia"/>
                <a:cs typeface="Georgia"/>
              </a:rPr>
              <a:t>g</a:t>
            </a:r>
            <a:r>
              <a:rPr sz="1650" spc="-202" baseline="53030" dirty="0">
                <a:latin typeface="Trebuchet MS"/>
                <a:cs typeface="Trebuchet MS"/>
              </a:rPr>
              <a:t>¸</a:t>
            </a:r>
            <a:r>
              <a:rPr sz="800" i="1" spc="-135" dirty="0">
                <a:latin typeface="Georgia"/>
                <a:cs typeface="Georgia"/>
              </a:rPr>
              <a:t>in</a:t>
            </a:r>
            <a:r>
              <a:rPr sz="1650" spc="-202" baseline="53030" dirty="0">
                <a:latin typeface="Trebuchet MS"/>
                <a:cs typeface="Trebuchet MS"/>
              </a:rPr>
              <a:t>x</a:t>
            </a:r>
            <a:r>
              <a:rPr sz="800" i="1" spc="-135" dirty="0">
                <a:latin typeface="Georgia"/>
                <a:cs typeface="Georgia"/>
              </a:rPr>
              <a:t>al</a:t>
            </a:r>
            <a:endParaRPr sz="800">
              <a:latin typeface="Georgia"/>
              <a:cs typeface="Georgi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0" y="3121507"/>
            <a:ext cx="5760085" cy="118745"/>
            <a:chOff x="0" y="3121507"/>
            <a:chExt cx="5760085" cy="118745"/>
          </a:xfrm>
        </p:grpSpPr>
        <p:sp>
          <p:nvSpPr>
            <p:cNvPr id="23" name="object 23"/>
            <p:cNvSpPr/>
            <p:nvPr/>
          </p:nvSpPr>
          <p:spPr>
            <a:xfrm>
              <a:off x="0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880004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10" dirty="0"/>
              <a:t>8</a:t>
            </a:fld>
            <a:r>
              <a:rPr spc="-10" dirty="0"/>
              <a:t>/86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Mitesh</a:t>
            </a:r>
            <a:r>
              <a:rPr spc="-10" dirty="0"/>
              <a:t> </a:t>
            </a:r>
            <a:r>
              <a:rPr dirty="0"/>
              <a:t>M.</a:t>
            </a:r>
            <a:r>
              <a:rPr spc="-10" dirty="0"/>
              <a:t> Khapra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CS7015</a:t>
            </a:r>
            <a:r>
              <a:rPr spc="-10" dirty="0"/>
              <a:t> </a:t>
            </a:r>
            <a:r>
              <a:rPr dirty="0"/>
              <a:t>(Deep</a:t>
            </a:r>
            <a:r>
              <a:rPr spc="-5" dirty="0"/>
              <a:t> </a:t>
            </a:r>
            <a:r>
              <a:rPr dirty="0"/>
              <a:t>Learning)</a:t>
            </a:r>
            <a:r>
              <a:rPr spc="-5" dirty="0"/>
              <a:t> </a:t>
            </a:r>
            <a:r>
              <a:rPr dirty="0"/>
              <a:t>:</a:t>
            </a:r>
            <a:r>
              <a:rPr spc="75" dirty="0"/>
              <a:t> </a:t>
            </a:r>
            <a:r>
              <a:rPr dirty="0"/>
              <a:t>Lecture</a:t>
            </a:r>
            <a:r>
              <a:rPr spc="-5" dirty="0"/>
              <a:t> </a:t>
            </a:r>
            <a:r>
              <a:rPr spc="-2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40004" y="888530"/>
          <a:ext cx="2212975" cy="697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7185"/>
                <a:gridCol w="337185"/>
                <a:gridCol w="337185"/>
                <a:gridCol w="1201420"/>
              </a:tblGrid>
              <a:tr h="176530">
                <a:tc>
                  <a:txBody>
                    <a:bodyPr/>
                    <a:lstStyle/>
                    <a:p>
                      <a:pPr marL="78105">
                        <a:lnSpc>
                          <a:spcPts val="1190"/>
                        </a:lnSpc>
                      </a:pPr>
                      <a:r>
                        <a:rPr sz="1100" i="1" spc="25" dirty="0">
                          <a:latin typeface="Georgia"/>
                          <a:cs typeface="Georgia"/>
                        </a:rPr>
                        <a:t>X</a:t>
                      </a:r>
                      <a:r>
                        <a:rPr sz="1200" spc="37" baseline="-10416" dirty="0">
                          <a:latin typeface="LM Roman 8"/>
                          <a:cs typeface="LM Roman 8"/>
                        </a:rPr>
                        <a:t>1</a:t>
                      </a:r>
                      <a:endParaRPr sz="1200" baseline="-10416">
                        <a:latin typeface="LM Roman 8"/>
                        <a:cs typeface="LM Roman 8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90"/>
                        </a:lnSpc>
                      </a:pPr>
                      <a:r>
                        <a:rPr sz="1100" i="1" dirty="0">
                          <a:latin typeface="Georgia"/>
                          <a:cs typeface="Georgia"/>
                        </a:rPr>
                        <a:t>.</a:t>
                      </a:r>
                      <a:r>
                        <a:rPr sz="1100" i="1" spc="-8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i="1" dirty="0">
                          <a:latin typeface="Georgia"/>
                          <a:cs typeface="Georgia"/>
                        </a:rPr>
                        <a:t>.</a:t>
                      </a:r>
                      <a:r>
                        <a:rPr sz="1100" i="1" spc="-8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i="1" spc="-50" dirty="0">
                          <a:latin typeface="Georgia"/>
                          <a:cs typeface="Georgia"/>
                        </a:rPr>
                        <a:t>.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90"/>
                        </a:lnSpc>
                      </a:pPr>
                      <a:r>
                        <a:rPr sz="1100" i="1" spc="45" dirty="0">
                          <a:latin typeface="Georgia"/>
                          <a:cs typeface="Georgia"/>
                        </a:rPr>
                        <a:t>X</a:t>
                      </a:r>
                      <a:r>
                        <a:rPr sz="1200" i="1" spc="67" baseline="-10416" dirty="0">
                          <a:latin typeface="Georgia"/>
                          <a:cs typeface="Georgia"/>
                        </a:rPr>
                        <a:t>n</a:t>
                      </a:r>
                      <a:endParaRPr sz="1200" baseline="-10416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90"/>
                        </a:lnSpc>
                      </a:pPr>
                      <a:r>
                        <a:rPr sz="1100" i="1" dirty="0">
                          <a:latin typeface="Georgia"/>
                          <a:cs typeface="Georgia"/>
                        </a:rPr>
                        <a:t>P</a:t>
                      </a:r>
                      <a:r>
                        <a:rPr sz="1100" i="1" spc="-9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dirty="0">
                          <a:latin typeface="LM Roman 10"/>
                          <a:cs typeface="LM Roman 10"/>
                        </a:rPr>
                        <a:t>(</a:t>
                      </a:r>
                      <a:r>
                        <a:rPr sz="1100" i="1" dirty="0">
                          <a:latin typeface="Georgia"/>
                          <a:cs typeface="Georgia"/>
                        </a:rPr>
                        <a:t>X</a:t>
                      </a:r>
                      <a:r>
                        <a:rPr sz="1200" baseline="-10416" dirty="0">
                          <a:latin typeface="LM Roman 8"/>
                          <a:cs typeface="LM Roman 8"/>
                        </a:rPr>
                        <a:t>1</a:t>
                      </a:r>
                      <a:r>
                        <a:rPr sz="1100" i="1" dirty="0">
                          <a:latin typeface="Georgia"/>
                          <a:cs typeface="Georgia"/>
                        </a:rPr>
                        <a:t>,</a:t>
                      </a:r>
                      <a:r>
                        <a:rPr sz="1100" i="1" spc="-6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i="1" spc="50" dirty="0">
                          <a:latin typeface="Georgia"/>
                          <a:cs typeface="Georgia"/>
                        </a:rPr>
                        <a:t>X</a:t>
                      </a:r>
                      <a:r>
                        <a:rPr sz="1200" spc="75" baseline="-10416" dirty="0">
                          <a:latin typeface="LM Roman 8"/>
                          <a:cs typeface="LM Roman 8"/>
                        </a:rPr>
                        <a:t>2</a:t>
                      </a:r>
                      <a:r>
                        <a:rPr sz="1100" i="1" spc="50" dirty="0">
                          <a:latin typeface="Georgia"/>
                          <a:cs typeface="Georgia"/>
                        </a:rPr>
                        <a:t>,</a:t>
                      </a:r>
                      <a:r>
                        <a:rPr sz="1100" i="1" spc="-6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i="1" dirty="0">
                          <a:latin typeface="Georgia"/>
                          <a:cs typeface="Georgia"/>
                        </a:rPr>
                        <a:t>.</a:t>
                      </a:r>
                      <a:r>
                        <a:rPr sz="1100" i="1" spc="-6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i="1" dirty="0">
                          <a:latin typeface="Georgia"/>
                          <a:cs typeface="Georgia"/>
                        </a:rPr>
                        <a:t>.</a:t>
                      </a:r>
                      <a:r>
                        <a:rPr sz="1100" i="1" spc="-5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i="1" dirty="0">
                          <a:latin typeface="Georgia"/>
                          <a:cs typeface="Georgia"/>
                        </a:rPr>
                        <a:t>.</a:t>
                      </a:r>
                      <a:r>
                        <a:rPr sz="1100" i="1" spc="-6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i="1" dirty="0">
                          <a:latin typeface="Georgia"/>
                          <a:cs typeface="Georgia"/>
                        </a:rPr>
                        <a:t>,</a:t>
                      </a:r>
                      <a:r>
                        <a:rPr sz="1100" i="1" spc="-6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i="1" spc="35" dirty="0">
                          <a:latin typeface="Georgia"/>
                          <a:cs typeface="Georgia"/>
                        </a:rPr>
                        <a:t>X</a:t>
                      </a:r>
                      <a:r>
                        <a:rPr sz="1200" i="1" spc="52" baseline="-10416" dirty="0">
                          <a:latin typeface="Georgia"/>
                          <a:cs typeface="Georgia"/>
                        </a:rPr>
                        <a:t>n</a:t>
                      </a:r>
                      <a:r>
                        <a:rPr sz="1100" spc="35" dirty="0">
                          <a:latin typeface="LM Roman 10"/>
                          <a:cs typeface="LM Roman 10"/>
                        </a:rPr>
                        <a:t>)</a:t>
                      </a:r>
                      <a:endParaRPr sz="1100">
                        <a:latin typeface="LM Roman 10"/>
                        <a:cs typeface="LM Roman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78105">
                        <a:lnSpc>
                          <a:spcPts val="1190"/>
                        </a:lnSpc>
                      </a:pPr>
                      <a:r>
                        <a:rPr sz="1100" i="1" dirty="0">
                          <a:latin typeface="Georgia"/>
                          <a:cs typeface="Georgia"/>
                        </a:rPr>
                        <a:t>.</a:t>
                      </a:r>
                      <a:r>
                        <a:rPr sz="1100" i="1" spc="-8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i="1" dirty="0">
                          <a:latin typeface="Georgia"/>
                          <a:cs typeface="Georgia"/>
                        </a:rPr>
                        <a:t>.</a:t>
                      </a:r>
                      <a:r>
                        <a:rPr sz="1100" i="1" spc="-8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i="1" spc="-50" dirty="0">
                          <a:latin typeface="Georgia"/>
                          <a:cs typeface="Georgia"/>
                        </a:rPr>
                        <a:t>.</a:t>
                      </a:r>
                      <a:endParaRPr sz="1100">
                        <a:latin typeface="Georgia"/>
                        <a:cs typeface="Georgia"/>
                      </a:endParaRPr>
                    </a:p>
                    <a:p>
                      <a:pPr marL="7810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i="1" dirty="0">
                          <a:latin typeface="Georgia"/>
                          <a:cs typeface="Georgia"/>
                        </a:rPr>
                        <a:t>.</a:t>
                      </a:r>
                      <a:r>
                        <a:rPr sz="1100" i="1" spc="-8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i="1" dirty="0">
                          <a:latin typeface="Georgia"/>
                          <a:cs typeface="Georgia"/>
                        </a:rPr>
                        <a:t>.</a:t>
                      </a:r>
                      <a:r>
                        <a:rPr sz="1100" i="1" spc="-8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i="1" spc="-50" dirty="0">
                          <a:latin typeface="Georgia"/>
                          <a:cs typeface="Georgia"/>
                        </a:rPr>
                        <a:t>.</a:t>
                      </a:r>
                      <a:endParaRPr sz="1100">
                        <a:latin typeface="Georgia"/>
                        <a:cs typeface="Georgia"/>
                      </a:endParaRPr>
                    </a:p>
                    <a:p>
                      <a:pPr marL="7810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i="1" dirty="0">
                          <a:latin typeface="Georgia"/>
                          <a:cs typeface="Georgia"/>
                        </a:rPr>
                        <a:t>.</a:t>
                      </a:r>
                      <a:r>
                        <a:rPr sz="1100" i="1" spc="-8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i="1" dirty="0">
                          <a:latin typeface="Georgia"/>
                          <a:cs typeface="Georgia"/>
                        </a:rPr>
                        <a:t>.</a:t>
                      </a:r>
                      <a:r>
                        <a:rPr sz="1100" i="1" spc="-8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i="1" spc="-50" dirty="0">
                          <a:latin typeface="Georgia"/>
                          <a:cs typeface="Georgia"/>
                        </a:rPr>
                        <a:t>.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90"/>
                        </a:lnSpc>
                      </a:pPr>
                      <a:r>
                        <a:rPr sz="1100" i="1" dirty="0">
                          <a:latin typeface="Georgia"/>
                          <a:cs typeface="Georgia"/>
                        </a:rPr>
                        <a:t>.</a:t>
                      </a:r>
                      <a:r>
                        <a:rPr sz="1100" i="1" spc="-8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i="1" dirty="0">
                          <a:latin typeface="Georgia"/>
                          <a:cs typeface="Georgia"/>
                        </a:rPr>
                        <a:t>.</a:t>
                      </a:r>
                      <a:r>
                        <a:rPr sz="1100" i="1" spc="-8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i="1" spc="-50" dirty="0">
                          <a:latin typeface="Georgia"/>
                          <a:cs typeface="Georgia"/>
                        </a:rPr>
                        <a:t>.</a:t>
                      </a:r>
                      <a:endParaRPr sz="1100">
                        <a:latin typeface="Georgia"/>
                        <a:cs typeface="Georgia"/>
                      </a:endParaRPr>
                    </a:p>
                    <a:p>
                      <a:pPr marL="7810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i="1" dirty="0">
                          <a:latin typeface="Georgia"/>
                          <a:cs typeface="Georgia"/>
                        </a:rPr>
                        <a:t>.</a:t>
                      </a:r>
                      <a:r>
                        <a:rPr sz="1100" i="1" spc="-8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i="1" dirty="0">
                          <a:latin typeface="Georgia"/>
                          <a:cs typeface="Georgia"/>
                        </a:rPr>
                        <a:t>.</a:t>
                      </a:r>
                      <a:r>
                        <a:rPr sz="1100" i="1" spc="-8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i="1" spc="-50" dirty="0">
                          <a:latin typeface="Georgia"/>
                          <a:cs typeface="Georgia"/>
                        </a:rPr>
                        <a:t>.</a:t>
                      </a:r>
                      <a:endParaRPr sz="1100">
                        <a:latin typeface="Georgia"/>
                        <a:cs typeface="Georgia"/>
                      </a:endParaRPr>
                    </a:p>
                    <a:p>
                      <a:pPr marL="7810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i="1" dirty="0">
                          <a:latin typeface="Georgia"/>
                          <a:cs typeface="Georgia"/>
                        </a:rPr>
                        <a:t>.</a:t>
                      </a:r>
                      <a:r>
                        <a:rPr sz="1100" i="1" spc="-8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i="1" dirty="0">
                          <a:latin typeface="Georgia"/>
                          <a:cs typeface="Georgia"/>
                        </a:rPr>
                        <a:t>.</a:t>
                      </a:r>
                      <a:r>
                        <a:rPr sz="1100" i="1" spc="-8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i="1" spc="-50" dirty="0">
                          <a:latin typeface="Georgia"/>
                          <a:cs typeface="Georgia"/>
                        </a:rPr>
                        <a:t>.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90"/>
                        </a:lnSpc>
                      </a:pPr>
                      <a:r>
                        <a:rPr sz="1100" i="1" dirty="0">
                          <a:latin typeface="Georgia"/>
                          <a:cs typeface="Georgia"/>
                        </a:rPr>
                        <a:t>.</a:t>
                      </a:r>
                      <a:r>
                        <a:rPr sz="1100" i="1" spc="-8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i="1" dirty="0">
                          <a:latin typeface="Georgia"/>
                          <a:cs typeface="Georgia"/>
                        </a:rPr>
                        <a:t>.</a:t>
                      </a:r>
                      <a:r>
                        <a:rPr sz="1100" i="1" spc="-8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i="1" spc="-50" dirty="0">
                          <a:latin typeface="Georgia"/>
                          <a:cs typeface="Georgia"/>
                        </a:rPr>
                        <a:t>.</a:t>
                      </a:r>
                      <a:endParaRPr sz="1100">
                        <a:latin typeface="Georgia"/>
                        <a:cs typeface="Georgia"/>
                      </a:endParaRPr>
                    </a:p>
                    <a:p>
                      <a:pPr marL="7810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i="1" dirty="0">
                          <a:latin typeface="Georgia"/>
                          <a:cs typeface="Georgia"/>
                        </a:rPr>
                        <a:t>.</a:t>
                      </a:r>
                      <a:r>
                        <a:rPr sz="1100" i="1" spc="-8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i="1" dirty="0">
                          <a:latin typeface="Georgia"/>
                          <a:cs typeface="Georgia"/>
                        </a:rPr>
                        <a:t>.</a:t>
                      </a:r>
                      <a:r>
                        <a:rPr sz="1100" i="1" spc="-8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i="1" spc="-50" dirty="0">
                          <a:latin typeface="Georgia"/>
                          <a:cs typeface="Georgia"/>
                        </a:rPr>
                        <a:t>.</a:t>
                      </a:r>
                      <a:endParaRPr sz="1100">
                        <a:latin typeface="Georgia"/>
                        <a:cs typeface="Georgia"/>
                      </a:endParaRPr>
                    </a:p>
                    <a:p>
                      <a:pPr marL="7810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i="1" dirty="0">
                          <a:latin typeface="Georgia"/>
                          <a:cs typeface="Georgia"/>
                        </a:rPr>
                        <a:t>.</a:t>
                      </a:r>
                      <a:r>
                        <a:rPr sz="1100" i="1" spc="-8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i="1" dirty="0">
                          <a:latin typeface="Georgia"/>
                          <a:cs typeface="Georgia"/>
                        </a:rPr>
                        <a:t>.</a:t>
                      </a:r>
                      <a:r>
                        <a:rPr sz="1100" i="1" spc="-8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i="1" spc="-50" dirty="0">
                          <a:latin typeface="Georgia"/>
                          <a:cs typeface="Georgia"/>
                        </a:rPr>
                        <a:t>.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90"/>
                        </a:lnSpc>
                      </a:pPr>
                      <a:r>
                        <a:rPr sz="1100" i="1" dirty="0">
                          <a:latin typeface="Georgia"/>
                          <a:cs typeface="Georgia"/>
                        </a:rPr>
                        <a:t>.</a:t>
                      </a:r>
                      <a:r>
                        <a:rPr sz="1100" i="1" spc="-8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i="1" dirty="0">
                          <a:latin typeface="Georgia"/>
                          <a:cs typeface="Georgia"/>
                        </a:rPr>
                        <a:t>.</a:t>
                      </a:r>
                      <a:r>
                        <a:rPr sz="1100" i="1" spc="-8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i="1" spc="-50" dirty="0">
                          <a:latin typeface="Georgia"/>
                          <a:cs typeface="Georgia"/>
                        </a:rPr>
                        <a:t>.</a:t>
                      </a:r>
                      <a:endParaRPr sz="1100">
                        <a:latin typeface="Georgia"/>
                        <a:cs typeface="Georgia"/>
                      </a:endParaRPr>
                    </a:p>
                    <a:p>
                      <a:pPr marL="7810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i="1" dirty="0">
                          <a:latin typeface="Georgia"/>
                          <a:cs typeface="Georgia"/>
                        </a:rPr>
                        <a:t>.</a:t>
                      </a:r>
                      <a:r>
                        <a:rPr sz="1100" i="1" spc="-8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i="1" dirty="0">
                          <a:latin typeface="Georgia"/>
                          <a:cs typeface="Georgia"/>
                        </a:rPr>
                        <a:t>.</a:t>
                      </a:r>
                      <a:r>
                        <a:rPr sz="1100" i="1" spc="-8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i="1" spc="-50" dirty="0">
                          <a:latin typeface="Georgia"/>
                          <a:cs typeface="Georgia"/>
                        </a:rPr>
                        <a:t>.</a:t>
                      </a:r>
                      <a:endParaRPr sz="1100">
                        <a:latin typeface="Georgia"/>
                        <a:cs typeface="Georgia"/>
                      </a:endParaRPr>
                    </a:p>
                    <a:p>
                      <a:pPr marL="7810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i="1" dirty="0">
                          <a:latin typeface="Georgia"/>
                          <a:cs typeface="Georgia"/>
                        </a:rPr>
                        <a:t>.</a:t>
                      </a:r>
                      <a:r>
                        <a:rPr sz="1100" i="1" spc="-8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i="1" dirty="0">
                          <a:latin typeface="Georgia"/>
                          <a:cs typeface="Georgia"/>
                        </a:rPr>
                        <a:t>.</a:t>
                      </a:r>
                      <a:r>
                        <a:rPr sz="1100" i="1" spc="-8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i="1" spc="-50" dirty="0">
                          <a:latin typeface="Georgia"/>
                          <a:cs typeface="Georgia"/>
                        </a:rPr>
                        <a:t>.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40558" y="584060"/>
            <a:ext cx="63233" cy="632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40558" y="1138237"/>
            <a:ext cx="63233" cy="6323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40558" y="1970773"/>
            <a:ext cx="63233" cy="6323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792223" y="244764"/>
            <a:ext cx="3902075" cy="217678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703580" algn="just">
              <a:lnSpc>
                <a:spcPct val="100000"/>
              </a:lnSpc>
              <a:spcBef>
                <a:spcPts val="434"/>
              </a:spcBef>
            </a:pPr>
            <a:r>
              <a:rPr sz="1100" b="1" dirty="0">
                <a:latin typeface="LM Roman 10"/>
                <a:cs typeface="LM Roman 10"/>
              </a:rPr>
              <a:t>Joint</a:t>
            </a:r>
            <a:r>
              <a:rPr sz="1100" b="1" spc="-55" dirty="0">
                <a:latin typeface="LM Roman 10"/>
                <a:cs typeface="LM Roman 10"/>
              </a:rPr>
              <a:t> </a:t>
            </a:r>
            <a:r>
              <a:rPr sz="1100" b="1" dirty="0">
                <a:latin typeface="LM Roman 10"/>
                <a:cs typeface="LM Roman 10"/>
              </a:rPr>
              <a:t>Distribution</a:t>
            </a:r>
            <a:r>
              <a:rPr sz="1100" b="1" spc="-50" dirty="0">
                <a:latin typeface="LM Roman 10"/>
                <a:cs typeface="LM Roman 10"/>
              </a:rPr>
              <a:t> </a:t>
            </a:r>
            <a:r>
              <a:rPr sz="1100" b="1" dirty="0">
                <a:latin typeface="LM Roman 10"/>
                <a:cs typeface="LM Roman 10"/>
              </a:rPr>
              <a:t>(</a:t>
            </a:r>
            <a:r>
              <a:rPr sz="1100" i="1" dirty="0">
                <a:latin typeface="Georgia"/>
                <a:cs typeface="Georgia"/>
              </a:rPr>
              <a:t>n</a:t>
            </a:r>
            <a:r>
              <a:rPr sz="1100" i="1" spc="95" dirty="0">
                <a:latin typeface="Georgia"/>
                <a:cs typeface="Georgia"/>
              </a:rPr>
              <a:t> </a:t>
            </a:r>
            <a:r>
              <a:rPr sz="1100" b="1" dirty="0">
                <a:latin typeface="LM Roman 10"/>
                <a:cs typeface="LM Roman 10"/>
              </a:rPr>
              <a:t>random</a:t>
            </a:r>
            <a:r>
              <a:rPr sz="1100" b="1" spc="-50" dirty="0">
                <a:latin typeface="LM Roman 10"/>
                <a:cs typeface="LM Roman 10"/>
              </a:rPr>
              <a:t> </a:t>
            </a:r>
            <a:r>
              <a:rPr sz="1100" b="1" spc="-10" dirty="0">
                <a:latin typeface="LM Roman 10"/>
                <a:cs typeface="LM Roman 10"/>
              </a:rPr>
              <a:t>variables)</a:t>
            </a:r>
            <a:endParaRPr sz="1100">
              <a:latin typeface="LM Roman 10"/>
              <a:cs typeface="LM Roman 10"/>
            </a:endParaRPr>
          </a:p>
          <a:p>
            <a:pPr marL="980440" marR="166370" algn="just">
              <a:lnSpc>
                <a:spcPct val="102600"/>
              </a:lnSpc>
              <a:spcBef>
                <a:spcPts val="300"/>
              </a:spcBef>
            </a:pPr>
            <a:r>
              <a:rPr sz="1100" dirty="0">
                <a:latin typeface="LM Roman 10"/>
                <a:cs typeface="LM Roman 10"/>
              </a:rPr>
              <a:t>The</a:t>
            </a:r>
            <a:r>
              <a:rPr sz="1100" spc="4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joint</a:t>
            </a:r>
            <a:r>
              <a:rPr sz="1100" spc="4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distribution</a:t>
            </a:r>
            <a:r>
              <a:rPr sz="1100" spc="4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of</a:t>
            </a:r>
            <a:r>
              <a:rPr sz="1100" spc="45" dirty="0">
                <a:latin typeface="LM Roman 10"/>
                <a:cs typeface="LM Roman 10"/>
              </a:rPr>
              <a:t> </a:t>
            </a:r>
            <a:r>
              <a:rPr sz="1100" i="1" dirty="0">
                <a:latin typeface="Georgia"/>
                <a:cs typeface="Georgia"/>
              </a:rPr>
              <a:t>n</a:t>
            </a:r>
            <a:r>
              <a:rPr sz="1100" i="1" spc="135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random</a:t>
            </a:r>
            <a:r>
              <a:rPr sz="1100" spc="4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variables </a:t>
            </a:r>
            <a:r>
              <a:rPr sz="1100" spc="-20" dirty="0">
                <a:latin typeface="LM Roman 10"/>
                <a:cs typeface="LM Roman 10"/>
              </a:rPr>
              <a:t>assigns</a:t>
            </a:r>
            <a:r>
              <a:rPr sz="1100" spc="-5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probabilities</a:t>
            </a:r>
            <a:r>
              <a:rPr sz="1100" spc="-50" dirty="0">
                <a:latin typeface="LM Roman 10"/>
                <a:cs typeface="LM Roman 10"/>
              </a:rPr>
              <a:t> </a:t>
            </a:r>
            <a:r>
              <a:rPr sz="1100" spc="-30" dirty="0">
                <a:latin typeface="LM Roman 10"/>
                <a:cs typeface="LM Roman 10"/>
              </a:rPr>
              <a:t>to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spc="-20" dirty="0">
                <a:latin typeface="LM Roman 10"/>
                <a:cs typeface="LM Roman 10"/>
              </a:rPr>
              <a:t>all</a:t>
            </a:r>
            <a:r>
              <a:rPr sz="1100" spc="-45" dirty="0">
                <a:latin typeface="LM Roman 10"/>
                <a:cs typeface="LM Roman 10"/>
              </a:rPr>
              <a:t> </a:t>
            </a:r>
            <a:r>
              <a:rPr sz="1100" spc="-25" dirty="0">
                <a:latin typeface="LM Roman 10"/>
                <a:cs typeface="LM Roman 10"/>
              </a:rPr>
              <a:t>events</a:t>
            </a:r>
            <a:r>
              <a:rPr sz="1100" spc="-50" dirty="0">
                <a:latin typeface="LM Roman 10"/>
                <a:cs typeface="LM Roman 10"/>
              </a:rPr>
              <a:t> </a:t>
            </a:r>
            <a:r>
              <a:rPr sz="1100" spc="-20" dirty="0">
                <a:latin typeface="LM Roman 10"/>
                <a:cs typeface="LM Roman 10"/>
              </a:rPr>
              <a:t>involving</a:t>
            </a:r>
            <a:r>
              <a:rPr sz="1100" spc="-45" dirty="0">
                <a:latin typeface="LM Roman 10"/>
                <a:cs typeface="LM Roman 10"/>
              </a:rPr>
              <a:t> </a:t>
            </a:r>
            <a:r>
              <a:rPr sz="1100" spc="-25" dirty="0">
                <a:latin typeface="LM Roman 10"/>
                <a:cs typeface="LM Roman 10"/>
              </a:rPr>
              <a:t>the </a:t>
            </a:r>
            <a:r>
              <a:rPr sz="1100" i="1" dirty="0">
                <a:latin typeface="Georgia"/>
                <a:cs typeface="Georgia"/>
              </a:rPr>
              <a:t>n</a:t>
            </a:r>
            <a:r>
              <a:rPr sz="1100" i="1" spc="75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random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variables,</a:t>
            </a:r>
            <a:endParaRPr sz="1100">
              <a:latin typeface="LM Roman 10"/>
              <a:cs typeface="LM Roman 10"/>
            </a:endParaRPr>
          </a:p>
          <a:p>
            <a:pPr marL="980440" algn="just">
              <a:lnSpc>
                <a:spcPct val="100000"/>
              </a:lnSpc>
              <a:spcBef>
                <a:spcPts val="330"/>
              </a:spcBef>
            </a:pPr>
            <a:r>
              <a:rPr sz="1100" dirty="0">
                <a:latin typeface="LM Roman 10"/>
                <a:cs typeface="LM Roman 10"/>
              </a:rPr>
              <a:t>In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other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words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it</a:t>
            </a:r>
            <a:r>
              <a:rPr sz="1100" spc="-35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assigns</a:t>
            </a:r>
            <a:endParaRPr sz="1100">
              <a:latin typeface="LM Roman 10"/>
              <a:cs typeface="LM Roman 10"/>
            </a:endParaRPr>
          </a:p>
          <a:p>
            <a:pPr marL="1790064">
              <a:lnSpc>
                <a:spcPct val="100000"/>
              </a:lnSpc>
              <a:spcBef>
                <a:spcPts val="1135"/>
              </a:spcBef>
            </a:pPr>
            <a:r>
              <a:rPr sz="1100" i="1" dirty="0">
                <a:latin typeface="Georgia"/>
                <a:cs typeface="Georgia"/>
              </a:rPr>
              <a:t>P</a:t>
            </a:r>
            <a:r>
              <a:rPr sz="1100" i="1" spc="-100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(</a:t>
            </a:r>
            <a:r>
              <a:rPr sz="1100" i="1" dirty="0">
                <a:latin typeface="Georgia"/>
                <a:cs typeface="Georgia"/>
              </a:rPr>
              <a:t>X</a:t>
            </a:r>
            <a:r>
              <a:rPr sz="1200" baseline="-10416" dirty="0">
                <a:latin typeface="LM Roman 8"/>
                <a:cs typeface="LM Roman 8"/>
              </a:rPr>
              <a:t>1</a:t>
            </a:r>
            <a:r>
              <a:rPr sz="1200" spc="172" baseline="-10416" dirty="0">
                <a:latin typeface="LM Roman 8"/>
                <a:cs typeface="LM Roman 8"/>
              </a:rPr>
              <a:t> </a:t>
            </a:r>
            <a:r>
              <a:rPr sz="1100" dirty="0">
                <a:latin typeface="LM Roman 10"/>
                <a:cs typeface="LM Roman 10"/>
              </a:rPr>
              <a:t>=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i="1" dirty="0">
                <a:latin typeface="Georgia"/>
                <a:cs typeface="Georgia"/>
              </a:rPr>
              <a:t>x</a:t>
            </a:r>
            <a:r>
              <a:rPr sz="1200" baseline="-10416" dirty="0">
                <a:latin typeface="LM Roman 8"/>
                <a:cs typeface="LM Roman 8"/>
              </a:rPr>
              <a:t>1</a:t>
            </a:r>
            <a:r>
              <a:rPr sz="1100" i="1" dirty="0">
                <a:latin typeface="Georgia"/>
                <a:cs typeface="Georgia"/>
              </a:rPr>
              <a:t>,</a:t>
            </a:r>
            <a:r>
              <a:rPr sz="1100" i="1" spc="-65" dirty="0">
                <a:latin typeface="Georgia"/>
                <a:cs typeface="Georgia"/>
              </a:rPr>
              <a:t> </a:t>
            </a:r>
            <a:r>
              <a:rPr sz="1100" i="1" spc="50" dirty="0">
                <a:latin typeface="Georgia"/>
                <a:cs typeface="Georgia"/>
              </a:rPr>
              <a:t>X</a:t>
            </a:r>
            <a:r>
              <a:rPr sz="1200" spc="75" baseline="-10416" dirty="0">
                <a:latin typeface="LM Roman 8"/>
                <a:cs typeface="LM Roman 8"/>
              </a:rPr>
              <a:t>2</a:t>
            </a:r>
            <a:r>
              <a:rPr sz="1200" spc="172" baseline="-10416" dirty="0">
                <a:latin typeface="LM Roman 8"/>
                <a:cs typeface="LM Roman 8"/>
              </a:rPr>
              <a:t> </a:t>
            </a:r>
            <a:r>
              <a:rPr sz="1100" dirty="0">
                <a:latin typeface="LM Roman 10"/>
                <a:cs typeface="LM Roman 10"/>
              </a:rPr>
              <a:t>=</a:t>
            </a:r>
            <a:r>
              <a:rPr sz="1100" spc="-30" dirty="0">
                <a:latin typeface="LM Roman 10"/>
                <a:cs typeface="LM Roman 10"/>
              </a:rPr>
              <a:t> </a:t>
            </a:r>
            <a:r>
              <a:rPr sz="1100" i="1" dirty="0">
                <a:latin typeface="Georgia"/>
                <a:cs typeface="Georgia"/>
              </a:rPr>
              <a:t>x</a:t>
            </a:r>
            <a:r>
              <a:rPr sz="1200" baseline="-10416" dirty="0">
                <a:latin typeface="LM Roman 8"/>
                <a:cs typeface="LM Roman 8"/>
              </a:rPr>
              <a:t>2</a:t>
            </a:r>
            <a:r>
              <a:rPr sz="1100" i="1" dirty="0">
                <a:latin typeface="Georgia"/>
                <a:cs typeface="Georgia"/>
              </a:rPr>
              <a:t>,</a:t>
            </a:r>
            <a:r>
              <a:rPr sz="1100" i="1" spc="-60" dirty="0">
                <a:latin typeface="Georgia"/>
                <a:cs typeface="Georgia"/>
              </a:rPr>
              <a:t> </a:t>
            </a:r>
            <a:r>
              <a:rPr sz="1100" i="1" dirty="0">
                <a:latin typeface="Georgia"/>
                <a:cs typeface="Georgia"/>
              </a:rPr>
              <a:t>...,</a:t>
            </a:r>
            <a:r>
              <a:rPr sz="1100" i="1" spc="-60" dirty="0">
                <a:latin typeface="Georgia"/>
                <a:cs typeface="Georgia"/>
              </a:rPr>
              <a:t> </a:t>
            </a:r>
            <a:r>
              <a:rPr sz="1100" i="1" spc="70" dirty="0">
                <a:latin typeface="Georgia"/>
                <a:cs typeface="Georgia"/>
              </a:rPr>
              <a:t>X</a:t>
            </a:r>
            <a:r>
              <a:rPr sz="1200" i="1" spc="104" baseline="-10416" dirty="0">
                <a:latin typeface="Georgia"/>
                <a:cs typeface="Georgia"/>
              </a:rPr>
              <a:t>n</a:t>
            </a:r>
            <a:r>
              <a:rPr sz="1200" i="1" spc="292" baseline="-10416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=</a:t>
            </a:r>
            <a:r>
              <a:rPr sz="1100" spc="-25" dirty="0">
                <a:latin typeface="LM Roman 10"/>
                <a:cs typeface="LM Roman 10"/>
              </a:rPr>
              <a:t> </a:t>
            </a:r>
            <a:r>
              <a:rPr sz="1100" i="1" spc="25" dirty="0">
                <a:latin typeface="Georgia"/>
                <a:cs typeface="Georgia"/>
              </a:rPr>
              <a:t>x</a:t>
            </a:r>
            <a:r>
              <a:rPr sz="1200" i="1" spc="37" baseline="-10416" dirty="0">
                <a:latin typeface="Georgia"/>
                <a:cs typeface="Georgia"/>
              </a:rPr>
              <a:t>n</a:t>
            </a:r>
            <a:r>
              <a:rPr sz="1100" spc="25" dirty="0">
                <a:latin typeface="LM Roman 10"/>
                <a:cs typeface="LM Roman 10"/>
              </a:rPr>
              <a:t>)</a:t>
            </a:r>
            <a:endParaRPr sz="1100">
              <a:latin typeface="LM Roman 10"/>
              <a:cs typeface="LM Roman 10"/>
            </a:endParaRPr>
          </a:p>
          <a:p>
            <a:pPr marL="63500">
              <a:lnSpc>
                <a:spcPct val="100000"/>
              </a:lnSpc>
              <a:spcBef>
                <a:spcPts val="330"/>
              </a:spcBef>
              <a:tabLst>
                <a:tab pos="980440" algn="l"/>
              </a:tabLst>
            </a:pPr>
            <a:r>
              <a:rPr sz="1650" spc="817" baseline="-12626" dirty="0">
                <a:latin typeface="Trebuchet MS"/>
                <a:cs typeface="Trebuchet MS"/>
              </a:rPr>
              <a:t>Σ</a:t>
            </a:r>
            <a:r>
              <a:rPr sz="1650" spc="-52" baseline="-12626" dirty="0">
                <a:latin typeface="Trebuchet MS"/>
                <a:cs typeface="Trebuchet MS"/>
              </a:rPr>
              <a:t> </a:t>
            </a:r>
            <a:r>
              <a:rPr sz="1650" baseline="-53030" dirty="0">
                <a:latin typeface="LM Roman 10"/>
                <a:cs typeface="LM Roman 10"/>
              </a:rPr>
              <a:t>=</a:t>
            </a:r>
            <a:r>
              <a:rPr sz="1650" spc="-104" baseline="-53030" dirty="0">
                <a:latin typeface="LM Roman 10"/>
                <a:cs typeface="LM Roman 10"/>
              </a:rPr>
              <a:t> </a:t>
            </a:r>
            <a:r>
              <a:rPr sz="1650" spc="-75" baseline="-53030" dirty="0">
                <a:latin typeface="LM Roman 10"/>
                <a:cs typeface="LM Roman 10"/>
              </a:rPr>
              <a:t>1</a:t>
            </a:r>
            <a:r>
              <a:rPr sz="1650" baseline="-53030" dirty="0">
                <a:latin typeface="LM Roman 10"/>
                <a:cs typeface="LM Roman 10"/>
              </a:rPr>
              <a:t>	</a:t>
            </a:r>
            <a:r>
              <a:rPr sz="1100" i="1" dirty="0">
                <a:latin typeface="LM Roman 10"/>
                <a:cs typeface="LM Roman 10"/>
              </a:rPr>
              <a:t>for</a:t>
            </a:r>
            <a:r>
              <a:rPr sz="1100" i="1" spc="-25" dirty="0">
                <a:latin typeface="LM Roman 10"/>
                <a:cs typeface="LM Roman 10"/>
              </a:rPr>
              <a:t> </a:t>
            </a:r>
            <a:r>
              <a:rPr sz="1100" i="1" dirty="0">
                <a:latin typeface="LM Roman 10"/>
                <a:cs typeface="LM Roman 10"/>
              </a:rPr>
              <a:t>all</a:t>
            </a:r>
            <a:r>
              <a:rPr sz="1100" i="1" spc="-25" dirty="0">
                <a:latin typeface="LM Roman 10"/>
                <a:cs typeface="LM Roman 10"/>
              </a:rPr>
              <a:t> </a:t>
            </a:r>
            <a:r>
              <a:rPr sz="1100" i="1" spc="-10" dirty="0">
                <a:latin typeface="LM Roman 10"/>
                <a:cs typeface="LM Roman 10"/>
              </a:rPr>
              <a:t>possible</a:t>
            </a:r>
            <a:r>
              <a:rPr sz="1100" i="1" spc="-25" dirty="0">
                <a:latin typeface="LM Roman 10"/>
                <a:cs typeface="LM Roman 10"/>
              </a:rPr>
              <a:t> </a:t>
            </a:r>
            <a:r>
              <a:rPr sz="1100" i="1" dirty="0">
                <a:latin typeface="LM Roman 10"/>
                <a:cs typeface="LM Roman 10"/>
              </a:rPr>
              <a:t>values</a:t>
            </a:r>
            <a:r>
              <a:rPr sz="1100" i="1" spc="-25" dirty="0">
                <a:latin typeface="LM Roman 10"/>
                <a:cs typeface="LM Roman 10"/>
              </a:rPr>
              <a:t> </a:t>
            </a:r>
            <a:r>
              <a:rPr sz="1100" i="1" dirty="0">
                <a:latin typeface="LM Roman 10"/>
                <a:cs typeface="LM Roman 10"/>
              </a:rPr>
              <a:t>that</a:t>
            </a:r>
            <a:r>
              <a:rPr sz="1100" i="1" spc="-25" dirty="0">
                <a:latin typeface="LM Roman 10"/>
                <a:cs typeface="LM Roman 10"/>
              </a:rPr>
              <a:t> </a:t>
            </a:r>
            <a:r>
              <a:rPr sz="1100" i="1" dirty="0">
                <a:latin typeface="LM Roman 10"/>
                <a:cs typeface="LM Roman 10"/>
              </a:rPr>
              <a:t>variable</a:t>
            </a:r>
            <a:r>
              <a:rPr sz="1100" i="1" spc="-30" dirty="0">
                <a:latin typeface="LM Roman 10"/>
                <a:cs typeface="LM Roman 10"/>
              </a:rPr>
              <a:t> </a:t>
            </a:r>
            <a:r>
              <a:rPr sz="1100" i="1" spc="80" dirty="0">
                <a:latin typeface="Georgia"/>
                <a:cs typeface="Georgia"/>
              </a:rPr>
              <a:t>X</a:t>
            </a:r>
            <a:r>
              <a:rPr sz="1200" i="1" spc="120" baseline="-10416" dirty="0">
                <a:latin typeface="Georgia"/>
                <a:cs typeface="Georgia"/>
              </a:rPr>
              <a:t>i</a:t>
            </a:r>
            <a:r>
              <a:rPr sz="1200" i="1" spc="322" baseline="-10416" dirty="0">
                <a:latin typeface="Georgia"/>
                <a:cs typeface="Georgia"/>
              </a:rPr>
              <a:t> </a:t>
            </a:r>
            <a:r>
              <a:rPr sz="1100" i="1" dirty="0">
                <a:latin typeface="LM Roman 10"/>
                <a:cs typeface="LM Roman 10"/>
              </a:rPr>
              <a:t>can</a:t>
            </a:r>
            <a:r>
              <a:rPr sz="1100" i="1" spc="-25" dirty="0">
                <a:latin typeface="LM Roman 10"/>
                <a:cs typeface="LM Roman 10"/>
              </a:rPr>
              <a:t> </a:t>
            </a:r>
            <a:r>
              <a:rPr sz="1100" i="1" spc="-20" dirty="0">
                <a:latin typeface="LM Roman 10"/>
                <a:cs typeface="LM Roman 10"/>
              </a:rPr>
              <a:t>take</a:t>
            </a:r>
            <a:endParaRPr sz="1100">
              <a:latin typeface="LM Roman 10"/>
              <a:cs typeface="LM Roman 10"/>
            </a:endParaRPr>
          </a:p>
          <a:p>
            <a:pPr marL="980440" marR="166370" algn="just">
              <a:lnSpc>
                <a:spcPct val="102600"/>
              </a:lnSpc>
              <a:spcBef>
                <a:spcPts val="1100"/>
              </a:spcBef>
            </a:pPr>
            <a:r>
              <a:rPr sz="1100" spc="-50" dirty="0">
                <a:latin typeface="LM Roman 10"/>
                <a:cs typeface="LM Roman 10"/>
              </a:rPr>
              <a:t>If</a:t>
            </a:r>
            <a:r>
              <a:rPr sz="1100" spc="-45" dirty="0">
                <a:latin typeface="LM Roman 10"/>
                <a:cs typeface="LM Roman 10"/>
              </a:rPr>
              <a:t> </a:t>
            </a:r>
            <a:r>
              <a:rPr sz="1100" spc="-40" dirty="0">
                <a:latin typeface="LM Roman 10"/>
                <a:cs typeface="LM Roman 10"/>
              </a:rPr>
              <a:t>each</a:t>
            </a:r>
            <a:r>
              <a:rPr sz="1100" spc="-50" dirty="0">
                <a:latin typeface="LM Roman 10"/>
                <a:cs typeface="LM Roman 10"/>
              </a:rPr>
              <a:t> </a:t>
            </a:r>
            <a:r>
              <a:rPr sz="1100" spc="-20" dirty="0">
                <a:latin typeface="LM Roman 10"/>
                <a:cs typeface="LM Roman 10"/>
              </a:rPr>
              <a:t>random</a:t>
            </a:r>
            <a:r>
              <a:rPr sz="1100" spc="-55" dirty="0">
                <a:latin typeface="LM Roman 10"/>
                <a:cs typeface="LM Roman 10"/>
              </a:rPr>
              <a:t> </a:t>
            </a:r>
            <a:r>
              <a:rPr sz="1100" spc="-25" dirty="0">
                <a:latin typeface="LM Roman 10"/>
                <a:cs typeface="LM Roman 10"/>
              </a:rPr>
              <a:t>variable</a:t>
            </a:r>
            <a:r>
              <a:rPr sz="1100" spc="-45" dirty="0">
                <a:latin typeface="LM Roman 10"/>
                <a:cs typeface="LM Roman 10"/>
              </a:rPr>
              <a:t> </a:t>
            </a:r>
            <a:r>
              <a:rPr sz="1100" i="1" spc="80" dirty="0">
                <a:latin typeface="Georgia"/>
                <a:cs typeface="Georgia"/>
              </a:rPr>
              <a:t>X</a:t>
            </a:r>
            <a:r>
              <a:rPr sz="1200" i="1" spc="120" baseline="-10416" dirty="0">
                <a:latin typeface="Georgia"/>
                <a:cs typeface="Georgia"/>
              </a:rPr>
              <a:t>i</a:t>
            </a:r>
            <a:r>
              <a:rPr sz="1200" i="1" spc="284" baseline="-10416" dirty="0">
                <a:latin typeface="Georgia"/>
                <a:cs typeface="Georgia"/>
              </a:rPr>
              <a:t> </a:t>
            </a:r>
            <a:r>
              <a:rPr sz="1100" spc="-25" dirty="0">
                <a:latin typeface="LM Roman 10"/>
                <a:cs typeface="LM Roman 10"/>
              </a:rPr>
              <a:t>can</a:t>
            </a:r>
            <a:r>
              <a:rPr sz="1100" spc="-45" dirty="0">
                <a:latin typeface="LM Roman 10"/>
                <a:cs typeface="LM Roman 10"/>
              </a:rPr>
              <a:t> </a:t>
            </a:r>
            <a:r>
              <a:rPr sz="1100" spc="-35" dirty="0">
                <a:latin typeface="LM Roman 10"/>
                <a:cs typeface="LM Roman 10"/>
              </a:rPr>
              <a:t>take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spc="-70" dirty="0">
                <a:latin typeface="LM Roman 10"/>
                <a:cs typeface="LM Roman 10"/>
              </a:rPr>
              <a:t>two</a:t>
            </a:r>
            <a:r>
              <a:rPr sz="1100" spc="-2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values </a:t>
            </a:r>
            <a:r>
              <a:rPr sz="1100" dirty="0">
                <a:latin typeface="LM Roman 10"/>
                <a:cs typeface="LM Roman 10"/>
              </a:rPr>
              <a:t>then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the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joint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distribution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will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assign</a:t>
            </a:r>
            <a:r>
              <a:rPr sz="1100" spc="-40" dirty="0">
                <a:latin typeface="LM Roman 10"/>
                <a:cs typeface="LM Roman 10"/>
              </a:rPr>
              <a:t> </a:t>
            </a:r>
            <a:r>
              <a:rPr sz="1100" spc="-10" dirty="0">
                <a:latin typeface="LM Roman 10"/>
                <a:cs typeface="LM Roman 10"/>
              </a:rPr>
              <a:t>probab- </a:t>
            </a:r>
            <a:r>
              <a:rPr sz="1100" dirty="0">
                <a:latin typeface="LM Roman 10"/>
                <a:cs typeface="LM Roman 10"/>
              </a:rPr>
              <a:t>ilities</a:t>
            </a:r>
            <a:r>
              <a:rPr sz="1100" spc="-15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to</a:t>
            </a:r>
            <a:r>
              <a:rPr sz="1100" spc="-1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the</a:t>
            </a:r>
            <a:r>
              <a:rPr sz="1100" spc="-10" dirty="0">
                <a:latin typeface="LM Roman 10"/>
                <a:cs typeface="LM Roman 10"/>
              </a:rPr>
              <a:t> </a:t>
            </a:r>
            <a:r>
              <a:rPr sz="1100" dirty="0">
                <a:latin typeface="LM Roman 10"/>
                <a:cs typeface="LM Roman 10"/>
              </a:rPr>
              <a:t>2</a:t>
            </a:r>
            <a:r>
              <a:rPr sz="1200" i="1" baseline="27777" dirty="0">
                <a:latin typeface="Georgia"/>
                <a:cs typeface="Georgia"/>
              </a:rPr>
              <a:t>n</a:t>
            </a:r>
            <a:r>
              <a:rPr sz="1200" i="1" spc="300" baseline="27777" dirty="0">
                <a:latin typeface="Georgia"/>
                <a:cs typeface="Georgia"/>
              </a:rPr>
              <a:t> </a:t>
            </a:r>
            <a:r>
              <a:rPr sz="1100" dirty="0">
                <a:latin typeface="LM Roman 10"/>
                <a:cs typeface="LM Roman 10"/>
              </a:rPr>
              <a:t>possible</a:t>
            </a:r>
            <a:r>
              <a:rPr sz="1100" spc="-10" dirty="0">
                <a:latin typeface="LM Roman 10"/>
                <a:cs typeface="LM Roman 10"/>
              </a:rPr>
              <a:t> events</a:t>
            </a:r>
            <a:endParaRPr sz="1100">
              <a:latin typeface="LM Roman 10"/>
              <a:cs typeface="LM Roman 10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121507"/>
            <a:ext cx="5760085" cy="118745"/>
            <a:chOff x="0" y="3121507"/>
            <a:chExt cx="5760085" cy="118745"/>
          </a:xfrm>
        </p:grpSpPr>
        <p:sp>
          <p:nvSpPr>
            <p:cNvPr id="8" name="object 8"/>
            <p:cNvSpPr/>
            <p:nvPr/>
          </p:nvSpPr>
          <p:spPr>
            <a:xfrm>
              <a:off x="0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80004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-10" dirty="0"/>
              <a:t>9</a:t>
            </a:fld>
            <a:r>
              <a:rPr spc="-10" dirty="0"/>
              <a:t>/86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Mitesh</a:t>
            </a:r>
            <a:r>
              <a:rPr spc="-10" dirty="0"/>
              <a:t> </a:t>
            </a:r>
            <a:r>
              <a:rPr dirty="0"/>
              <a:t>M.</a:t>
            </a:r>
            <a:r>
              <a:rPr spc="-10" dirty="0"/>
              <a:t> Khapra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CS7015</a:t>
            </a:r>
            <a:r>
              <a:rPr spc="-10" dirty="0"/>
              <a:t> </a:t>
            </a:r>
            <a:r>
              <a:rPr dirty="0"/>
              <a:t>(Deep</a:t>
            </a:r>
            <a:r>
              <a:rPr spc="-5" dirty="0"/>
              <a:t> </a:t>
            </a:r>
            <a:r>
              <a:rPr dirty="0"/>
              <a:t>Learning)</a:t>
            </a:r>
            <a:r>
              <a:rPr spc="-5" dirty="0"/>
              <a:t> </a:t>
            </a:r>
            <a:r>
              <a:rPr dirty="0"/>
              <a:t>:</a:t>
            </a:r>
            <a:r>
              <a:rPr spc="75" dirty="0"/>
              <a:t> </a:t>
            </a:r>
            <a:r>
              <a:rPr dirty="0"/>
              <a:t>Lecture</a:t>
            </a:r>
            <a:r>
              <a:rPr spc="-5" dirty="0"/>
              <a:t> </a:t>
            </a:r>
            <a:r>
              <a:rPr spc="-2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6501</Words>
  <Application>Microsoft Office PowerPoint</Application>
  <PresentationFormat>Custom</PresentationFormat>
  <Paragraphs>1589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87" baseType="lpstr">
      <vt:lpstr>API  PHONÉTIQUE</vt:lpstr>
      <vt:lpstr>Arial</vt:lpstr>
      <vt:lpstr>Calibri</vt:lpstr>
      <vt:lpstr>DejaVu Sans</vt:lpstr>
      <vt:lpstr>DejaVu Sans Condensed</vt:lpstr>
      <vt:lpstr>DejaVu Serif</vt:lpstr>
      <vt:lpstr>FreeFarsi</vt:lpstr>
      <vt:lpstr>Georgia</vt:lpstr>
      <vt:lpstr>LM Roman 10</vt:lpstr>
      <vt:lpstr>LM Roman 12</vt:lpstr>
      <vt:lpstr>LM Roman 5</vt:lpstr>
      <vt:lpstr>LM Roman 6</vt:lpstr>
      <vt:lpstr>LM Roman 7</vt:lpstr>
      <vt:lpstr>LM Roman 8</vt:lpstr>
      <vt:lpstr>LM Roman 9</vt:lpstr>
      <vt:lpstr>Times New Roman</vt:lpstr>
      <vt:lpstr>Trebuchet MS</vt:lpstr>
      <vt:lpstr>Office Theme</vt:lpstr>
      <vt:lpstr>Axioms of Probability</vt:lpstr>
      <vt:lpstr>Random Variable (intuition)</vt:lpstr>
      <vt:lpstr>Random Variable (intuition)</vt:lpstr>
      <vt:lpstr>Random Variable (formal)</vt:lpstr>
      <vt:lpstr>Random Variable (continuous v/s discrete)</vt:lpstr>
      <vt:lpstr>PowerPoint Presentation</vt:lpstr>
      <vt:lpstr>PowerPoint Presentation</vt:lpstr>
      <vt:lpstr>PowerPoint Presentation</vt:lpstr>
      <vt:lpstr>PowerPoint Presentation</vt:lpstr>
      <vt:lpstr>Joint Distribution (n random variables)</vt:lpstr>
      <vt:lpstr>From Joint Distributions to Marginal Distributions</vt:lpstr>
      <vt:lpstr>What if there are n random variables ?</vt:lpstr>
      <vt:lpstr>PowerPoint Presentation</vt:lpstr>
      <vt:lpstr>PowerPoint Presentation</vt:lpstr>
      <vt:lpstr>In many real world applications, we have to deal with a large number of</vt:lpstr>
      <vt:lpstr>Let us return to the case of n random variables</vt:lpstr>
      <vt:lpstr>PowerPoint Presentation</vt:lpstr>
      <vt:lpstr>PowerPoint Presentation</vt:lpstr>
      <vt:lpstr>Suppose we have n random variables, all of which are independent given an- other random variable C</vt:lpstr>
      <vt:lpstr>Bayesian networks build on the intu- itions that we developed for the Naive Bayes model</vt:lpstr>
      <vt:lpstr>Let’s revisit the student example</vt:lpstr>
      <vt:lpstr>The Bayesian network contains a node for each random variable</vt:lpstr>
      <vt:lpstr>The Bayesian network can be viewed as a data structure</vt:lpstr>
      <vt:lpstr>Each node is associated with a local probability model</vt:lpstr>
      <vt:lpstr>The graph gives us a natural factor- ization for the joint distribution</vt:lpstr>
      <vt:lpstr>PowerPoint Presentation</vt:lpstr>
      <vt:lpstr>PowerPoint Presentation</vt:lpstr>
      <vt:lpstr>Causal Reasoning</vt:lpstr>
      <vt:lpstr>Σ Σ Σ Σ</vt:lpstr>
      <vt:lpstr>PowerPoint Presentation</vt:lpstr>
      <vt:lpstr>Causal Reasoning</vt:lpstr>
      <vt:lpstr>P (l1, i0)</vt:lpstr>
      <vt:lpstr>Causal Reasoning</vt:lpstr>
      <vt:lpstr>Evidential Reasoning</vt:lpstr>
      <vt:lpstr>Evidential Reasoning</vt:lpstr>
      <vt:lpstr>PowerPoint Presentation</vt:lpstr>
      <vt:lpstr>P (i1) = 0.3    P (i1|g3) = 0.079 P (i1|g3, d1) = 0.11 P (i1|g2) = 0.175 P (i1|g2, d1) = 0.34</vt:lpstr>
      <vt:lpstr>P (d1) = 0.40   P (d1|g3) = 0.629 P (d1|s1, g3) = 0.76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 are now ready to formally define the semantics of a Bayesian Network Bayesian Network Semantics: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Consider a set of random variables X1, X2, X3, X4, X5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Axioms of Probability</dc:title>
  <dc:creator>Admin</dc:creator>
  <cp:lastModifiedBy>Microsoft account</cp:lastModifiedBy>
  <cp:revision>2</cp:revision>
  <dcterms:created xsi:type="dcterms:W3CDTF">2024-02-07T08:42:52Z</dcterms:created>
  <dcterms:modified xsi:type="dcterms:W3CDTF">2024-02-08T07:10:55Z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2024-02-07T00:00:00Z</vt:filetime>
  </property>
  <property fmtid="{D5CDD505-2E9C-101B-9397-08002B2CF9AE}" pid="3" name="Creator">
    <vt:lpwstr>PDFium</vt:lpwstr>
  </property>
  <property fmtid="{D5CDD505-2E9C-101B-9397-08002B2CF9AE}" pid="4" name="LastSaved">
    <vt:filetime>2024-02-07T00:00:00Z</vt:filetime>
  </property>
  <property fmtid="{D5CDD505-2E9C-101B-9397-08002B2CF9AE}" pid="5" name="Producer">
    <vt:lpwstr>3-Heights(TM) PDF Security Shell 4.8.25.2 (http://www.pdf-tools.com)</vt:lpwstr>
  </property>
</Properties>
</file>