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68" r:id="rId5"/>
    <p:sldId id="273" r:id="rId6"/>
    <p:sldId id="278" r:id="rId7"/>
    <p:sldId id="282" r:id="rId8"/>
    <p:sldId id="287" r:id="rId9"/>
    <p:sldId id="293" r:id="rId10"/>
    <p:sldId id="298" r:id="rId11"/>
    <p:sldId id="302" r:id="rId12"/>
    <p:sldId id="307" r:id="rId13"/>
    <p:sldId id="313" r:id="rId14"/>
    <p:sldId id="318" r:id="rId15"/>
    <p:sldId id="324" r:id="rId16"/>
    <p:sldId id="332" r:id="rId17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84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53783"/>
            <a:ext cx="356298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Calibri"/>
                <a:cs typeface="Calibri"/>
              </a:defRPr>
            </a:lvl1pPr>
          </a:lstStyle>
          <a:p>
            <a:pPr marL="84455">
              <a:lnSpc>
                <a:spcPts val="670"/>
              </a:lnSpc>
            </a:pPr>
            <a:fld id="{81D60167-4931-47E6-BA6A-407CBD079E47}" type="slidenum">
              <a:rPr spc="55" dirty="0"/>
              <a:t>‹#›</a:t>
            </a:fld>
            <a:r>
              <a:rPr spc="55" dirty="0"/>
              <a:t>/61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Calibri"/>
                <a:cs typeface="Calibri"/>
              </a:defRPr>
            </a:lvl1pPr>
          </a:lstStyle>
          <a:p>
            <a:pPr marL="84455">
              <a:lnSpc>
                <a:spcPts val="670"/>
              </a:lnSpc>
            </a:pPr>
            <a:fld id="{81D60167-4931-47E6-BA6A-407CBD079E47}" type="slidenum">
              <a:rPr spc="55" dirty="0"/>
              <a:t>‹#›</a:t>
            </a:fld>
            <a:r>
              <a:rPr spc="55" dirty="0"/>
              <a:t>/61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36594" y="301776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756977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34779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103064" y="300744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039895" y="301379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411726" y="30201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322826" y="301379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399026" y="300744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681957" y="300744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605756" y="301379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681957" y="304554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964875" y="300744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278286" y="303792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251222" y="301143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156365" y="300744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96" cy="480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Calibri"/>
                <a:cs typeface="Calibri"/>
              </a:defRPr>
            </a:lvl1pPr>
          </a:lstStyle>
          <a:p>
            <a:pPr marL="84455">
              <a:lnSpc>
                <a:spcPts val="670"/>
              </a:lnSpc>
            </a:pPr>
            <a:fld id="{81D60167-4931-47E6-BA6A-407CBD079E47}" type="slidenum">
              <a:rPr spc="55" dirty="0"/>
              <a:t>‹#›</a:t>
            </a:fld>
            <a:r>
              <a:rPr spc="55" dirty="0"/>
              <a:t>/61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Calibri"/>
                <a:cs typeface="Calibri"/>
              </a:defRPr>
            </a:lvl1pPr>
          </a:lstStyle>
          <a:p>
            <a:pPr marL="84455">
              <a:lnSpc>
                <a:spcPts val="670"/>
              </a:lnSpc>
            </a:pPr>
            <a:fld id="{81D60167-4931-47E6-BA6A-407CBD079E47}" type="slidenum">
              <a:rPr spc="55" dirty="0"/>
              <a:t>‹#›</a:t>
            </a:fld>
            <a:r>
              <a:rPr spc="55" dirty="0"/>
              <a:t>/61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36594" y="301776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756977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34779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103064" y="300744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039895" y="301379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411726" y="30201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322826" y="301379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399026" y="300744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681957" y="300744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605756" y="301379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681957" y="304554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964875" y="300744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278286" y="303792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251222" y="301143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156365" y="300744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96" cy="480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Calibri"/>
                <a:cs typeface="Calibri"/>
              </a:defRPr>
            </a:lvl1pPr>
          </a:lstStyle>
          <a:p>
            <a:pPr marL="84455">
              <a:lnSpc>
                <a:spcPts val="670"/>
              </a:lnSpc>
            </a:pPr>
            <a:fld id="{81D60167-4931-47E6-BA6A-407CBD079E47}" type="slidenum">
              <a:rPr spc="55" dirty="0"/>
              <a:t>‹#›</a:t>
            </a:fld>
            <a:r>
              <a:rPr spc="55" dirty="0"/>
              <a:t>/61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36594" y="301776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756977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34779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103064" y="300744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039895" y="301379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411726" y="30201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322826" y="301379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399026" y="300744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681957" y="300744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605756" y="301379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681957" y="304554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964875" y="300744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278286" y="303792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251222" y="301143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156365" y="300744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53783"/>
            <a:ext cx="356298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60357" y="774838"/>
            <a:ext cx="2773045" cy="1128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08162" y="3133595"/>
            <a:ext cx="776617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938" y="3007598"/>
            <a:ext cx="283247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ADADE0"/>
                </a:solidFill>
                <a:latin typeface="Calibri"/>
                <a:cs typeface="Calibri"/>
              </a:defRPr>
            </a:lvl1pPr>
          </a:lstStyle>
          <a:p>
            <a:pPr marL="84455">
              <a:lnSpc>
                <a:spcPts val="670"/>
              </a:lnSpc>
            </a:pPr>
            <a:fld id="{81D60167-4931-47E6-BA6A-407CBD079E47}" type="slidenum">
              <a:rPr spc="55" dirty="0"/>
              <a:t>‹#›</a:t>
            </a:fld>
            <a:r>
              <a:rPr spc="55" dirty="0"/>
              <a:t>/61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4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5.png"/><Relationship Id="rId7" Type="http://schemas.openxmlformats.org/officeDocument/2006/relationships/image" Target="../media/image5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4.png"/><Relationship Id="rId7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slide" Target="slide1.xml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slide" Target="slide1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slide" Target="slide1.xml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4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slide" Target="slide1.xml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2988" y="301776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3370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1173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86288" y="3004917"/>
            <a:ext cx="203200" cy="55880"/>
            <a:chOff x="4086288" y="300491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149457" y="300744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86288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69219" y="3003652"/>
            <a:ext cx="203200" cy="58419"/>
            <a:chOff x="4369219" y="3003652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4458120" y="302014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9219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5420" y="30074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652137" y="3003652"/>
            <a:ext cx="203200" cy="58419"/>
            <a:chOff x="4652137" y="3003652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4728338" y="300744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2137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8338" y="304554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011268" y="300744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200227" y="3004917"/>
            <a:ext cx="238760" cy="57150"/>
            <a:chOff x="5200227" y="300491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5324679" y="303792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97615" y="301143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02758" y="300744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96" cy="4808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59994" y="768692"/>
            <a:ext cx="5039995" cy="75501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96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CS7015</a:t>
            </a:r>
            <a:r>
              <a:rPr sz="1400" spc="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(Deep</a:t>
            </a:r>
            <a:r>
              <a:rPr sz="1400" spc="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Calibri"/>
                <a:cs typeface="Calibri"/>
              </a:rPr>
              <a:t>Learning)</a:t>
            </a:r>
            <a:r>
              <a:rPr sz="1400" spc="2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400" spc="4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Lecture</a:t>
            </a:r>
            <a:r>
              <a:rPr sz="1400" spc="2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  <a:p>
            <a:pPr marL="191135" marR="183515" algn="ctr">
              <a:lnSpc>
                <a:spcPct val="102600"/>
              </a:lnSpc>
              <a:spcBef>
                <a:spcPts val="295"/>
              </a:spcBef>
            </a:pP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Markov</a:t>
            </a:r>
            <a:r>
              <a:rPr sz="11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Chains,</a:t>
            </a:r>
            <a:r>
              <a:rPr sz="1100" spc="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Calibri"/>
                <a:cs typeface="Calibri"/>
              </a:rPr>
              <a:t>Gibbs</a:t>
            </a:r>
            <a:r>
              <a:rPr sz="1100" spc="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Sampling</a:t>
            </a:r>
            <a:r>
              <a:rPr sz="11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100" spc="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sz="11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90" dirty="0">
                <a:solidFill>
                  <a:srgbClr val="FFFFFF"/>
                </a:solidFill>
                <a:latin typeface="Calibri"/>
                <a:cs typeface="Calibri"/>
              </a:rPr>
              <a:t>RBMs,</a:t>
            </a:r>
            <a:r>
              <a:rPr sz="1100" spc="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Contrastive</a:t>
            </a:r>
            <a:r>
              <a:rPr sz="1100" spc="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Divergence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100" spc="2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sz="1100" spc="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85" dirty="0">
                <a:solidFill>
                  <a:srgbClr val="FFFFFF"/>
                </a:solidFill>
                <a:latin typeface="Calibri"/>
                <a:cs typeface="Calibri"/>
              </a:rPr>
              <a:t>RBMs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81200" y="1935935"/>
            <a:ext cx="2397760" cy="617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Calibri"/>
                <a:cs typeface="Calibri"/>
              </a:rPr>
              <a:t>Mitesh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M.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Khapra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100">
              <a:latin typeface="Calibri"/>
              <a:cs typeface="Calibri"/>
            </a:endParaRPr>
          </a:p>
          <a:p>
            <a:pPr marL="12700" marR="5080" algn="ctr">
              <a:lnSpc>
                <a:spcPts val="950"/>
              </a:lnSpc>
            </a:pPr>
            <a:r>
              <a:rPr sz="800" spc="20" dirty="0">
                <a:latin typeface="Calibri"/>
                <a:cs typeface="Calibri"/>
              </a:rPr>
              <a:t>Department</a:t>
            </a:r>
            <a:r>
              <a:rPr sz="800" spc="170" dirty="0">
                <a:latin typeface="Calibri"/>
                <a:cs typeface="Calibri"/>
              </a:rPr>
              <a:t> </a:t>
            </a:r>
            <a:r>
              <a:rPr sz="800" spc="20" dirty="0">
                <a:latin typeface="Calibri"/>
                <a:cs typeface="Calibri"/>
              </a:rPr>
              <a:t>of</a:t>
            </a:r>
            <a:r>
              <a:rPr sz="800" spc="170" dirty="0">
                <a:latin typeface="Calibri"/>
                <a:cs typeface="Calibri"/>
              </a:rPr>
              <a:t> </a:t>
            </a:r>
            <a:r>
              <a:rPr sz="800" spc="50" dirty="0">
                <a:latin typeface="Calibri"/>
                <a:cs typeface="Calibri"/>
              </a:rPr>
              <a:t>Computer</a:t>
            </a:r>
            <a:r>
              <a:rPr sz="800" spc="170" dirty="0">
                <a:latin typeface="Calibri"/>
                <a:cs typeface="Calibri"/>
              </a:rPr>
              <a:t> </a:t>
            </a:r>
            <a:r>
              <a:rPr sz="800" spc="20" dirty="0">
                <a:latin typeface="Calibri"/>
                <a:cs typeface="Calibri"/>
              </a:rPr>
              <a:t>Science</a:t>
            </a:r>
            <a:r>
              <a:rPr sz="800" spc="170" dirty="0">
                <a:latin typeface="Calibri"/>
                <a:cs typeface="Calibri"/>
              </a:rPr>
              <a:t> </a:t>
            </a:r>
            <a:r>
              <a:rPr sz="800" spc="20" dirty="0">
                <a:latin typeface="Calibri"/>
                <a:cs typeface="Calibri"/>
              </a:rPr>
              <a:t>and</a:t>
            </a:r>
            <a:r>
              <a:rPr sz="800" spc="17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Engineering</a:t>
            </a:r>
            <a:r>
              <a:rPr sz="800" spc="50" dirty="0">
                <a:latin typeface="Calibri"/>
                <a:cs typeface="Calibri"/>
              </a:rPr>
              <a:t> Indian</a:t>
            </a:r>
            <a:r>
              <a:rPr sz="800" spc="200" dirty="0">
                <a:latin typeface="Calibri"/>
                <a:cs typeface="Calibri"/>
              </a:rPr>
              <a:t> </a:t>
            </a:r>
            <a:r>
              <a:rPr sz="800" spc="20" dirty="0">
                <a:latin typeface="Calibri"/>
                <a:cs typeface="Calibri"/>
              </a:rPr>
              <a:t>Institute</a:t>
            </a:r>
            <a:r>
              <a:rPr sz="800" spc="200" dirty="0">
                <a:latin typeface="Calibri"/>
                <a:cs typeface="Calibri"/>
              </a:rPr>
              <a:t> </a:t>
            </a:r>
            <a:r>
              <a:rPr sz="800" spc="20" dirty="0">
                <a:latin typeface="Calibri"/>
                <a:cs typeface="Calibri"/>
              </a:rPr>
              <a:t>of</a:t>
            </a:r>
            <a:r>
              <a:rPr sz="800" spc="204" dirty="0">
                <a:latin typeface="Calibri"/>
                <a:cs typeface="Calibri"/>
              </a:rPr>
              <a:t> </a:t>
            </a:r>
            <a:r>
              <a:rPr sz="800" spc="20" dirty="0">
                <a:latin typeface="Calibri"/>
                <a:cs typeface="Calibri"/>
              </a:rPr>
              <a:t>Technology</a:t>
            </a:r>
            <a:r>
              <a:rPr sz="800" spc="2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Madras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25" name="object 25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ts val="670"/>
              </a:lnSpc>
            </a:pPr>
            <a:fld id="{81D60167-4931-47E6-BA6A-407CBD079E47}" type="slidenum">
              <a:rPr spc="55" dirty="0"/>
              <a:t>1</a:t>
            </a:fld>
            <a:r>
              <a:rPr spc="55" dirty="0"/>
              <a:t>/61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CS7015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(Deep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Learning)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:</a:t>
            </a:r>
            <a:r>
              <a:rPr sz="600" spc="215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Lecture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20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8173" y="515849"/>
            <a:ext cx="263525" cy="263525"/>
            <a:chOff x="398173" y="515849"/>
            <a:chExt cx="263525" cy="263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253" y="520929"/>
              <a:ext cx="253054" cy="25305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03253" y="520929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4240" y="533170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17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6975" y="515849"/>
            <a:ext cx="263525" cy="263525"/>
            <a:chOff x="876975" y="515849"/>
            <a:chExt cx="263525" cy="2635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2055" y="520929"/>
              <a:ext cx="253054" cy="25305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2055" y="520929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83043" y="533170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17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2318" y="527010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50" dirty="0">
                <a:latin typeface="Lucida Sans Unicode"/>
                <a:cs typeface="Lucida Sans Unicode"/>
              </a:rPr>
              <a:t>·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34590" y="515849"/>
            <a:ext cx="263525" cy="263525"/>
            <a:chOff x="1834590" y="515849"/>
            <a:chExt cx="263525" cy="26352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9670" y="520929"/>
              <a:ext cx="253054" cy="25305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39670" y="520929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2" y="77276"/>
                  </a:lnTo>
                  <a:lnTo>
                    <a:pt x="0" y="126527"/>
                  </a:lnTo>
                  <a:lnTo>
                    <a:pt x="9942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38185" y="532268"/>
            <a:ext cx="247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75" dirty="0">
                <a:latin typeface="Calibri"/>
                <a:cs typeface="Calibri"/>
              </a:rPr>
              <a:t>X</a:t>
            </a:r>
            <a:r>
              <a:rPr sz="1200" i="1" spc="262" baseline="-13888" dirty="0">
                <a:latin typeface="Calibri"/>
                <a:cs typeface="Calibri"/>
              </a:rPr>
              <a:t>k</a:t>
            </a:r>
            <a:endParaRPr sz="1200" baseline="-13888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1395" y="624906"/>
            <a:ext cx="685165" cy="45085"/>
            <a:chOff x="661395" y="624906"/>
            <a:chExt cx="685165" cy="45085"/>
          </a:xfrm>
        </p:grpSpPr>
        <p:sp>
          <p:nvSpPr>
            <p:cNvPr id="16" name="object 16"/>
            <p:cNvSpPr/>
            <p:nvPr/>
          </p:nvSpPr>
          <p:spPr>
            <a:xfrm>
              <a:off x="661395" y="647139"/>
              <a:ext cx="210185" cy="635"/>
            </a:xfrm>
            <a:custGeom>
              <a:avLst/>
              <a:gdLst/>
              <a:ahLst/>
              <a:cxnLst/>
              <a:rect l="l" t="t" r="r" b="b"/>
              <a:pathLst>
                <a:path w="210184" h="634">
                  <a:moveTo>
                    <a:pt x="0" y="0"/>
                  </a:moveTo>
                  <a:lnTo>
                    <a:pt x="209851" y="4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6060" y="626935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7" y="0"/>
                  </a:moveTo>
                  <a:lnTo>
                    <a:pt x="2971" y="6188"/>
                  </a:lnTo>
                  <a:lnTo>
                    <a:pt x="8545" y="12495"/>
                  </a:lnTo>
                  <a:lnTo>
                    <a:pt x="14593" y="17617"/>
                  </a:lnTo>
                  <a:lnTo>
                    <a:pt x="18982" y="20247"/>
                  </a:lnTo>
                  <a:lnTo>
                    <a:pt x="14592" y="22875"/>
                  </a:lnTo>
                  <a:lnTo>
                    <a:pt x="8542" y="27995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0298" y="647135"/>
              <a:ext cx="200660" cy="635"/>
            </a:xfrm>
            <a:custGeom>
              <a:avLst/>
              <a:gdLst/>
              <a:ahLst/>
              <a:cxnLst/>
              <a:rect l="l" t="t" r="r" b="b"/>
              <a:pathLst>
                <a:path w="200659" h="634">
                  <a:moveTo>
                    <a:pt x="0" y="0"/>
                  </a:moveTo>
                  <a:lnTo>
                    <a:pt x="200365" y="4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5477" y="626931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8" y="0"/>
                  </a:moveTo>
                  <a:lnTo>
                    <a:pt x="2972" y="6188"/>
                  </a:lnTo>
                  <a:lnTo>
                    <a:pt x="8546" y="12496"/>
                  </a:lnTo>
                  <a:lnTo>
                    <a:pt x="14594" y="17617"/>
                  </a:lnTo>
                  <a:lnTo>
                    <a:pt x="18982" y="20247"/>
                  </a:lnTo>
                  <a:lnTo>
                    <a:pt x="14593" y="22876"/>
                  </a:lnTo>
                  <a:lnTo>
                    <a:pt x="8542" y="27995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628688" y="624910"/>
            <a:ext cx="206375" cy="45085"/>
            <a:chOff x="1628688" y="624910"/>
            <a:chExt cx="206375" cy="45085"/>
          </a:xfrm>
        </p:grpSpPr>
        <p:sp>
          <p:nvSpPr>
            <p:cNvPr id="21" name="object 21"/>
            <p:cNvSpPr/>
            <p:nvPr/>
          </p:nvSpPr>
          <p:spPr>
            <a:xfrm>
              <a:off x="1628688" y="647131"/>
              <a:ext cx="200660" cy="635"/>
            </a:xfrm>
            <a:custGeom>
              <a:avLst/>
              <a:gdLst/>
              <a:ahLst/>
              <a:cxnLst/>
              <a:rect l="l" t="t" r="r" b="b"/>
              <a:pathLst>
                <a:path w="200660" h="634">
                  <a:moveTo>
                    <a:pt x="0" y="0"/>
                  </a:moveTo>
                  <a:lnTo>
                    <a:pt x="200375" y="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13875" y="626934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9" y="0"/>
                  </a:moveTo>
                  <a:lnTo>
                    <a:pt x="2973" y="6188"/>
                  </a:lnTo>
                  <a:lnTo>
                    <a:pt x="8546" y="12496"/>
                  </a:lnTo>
                  <a:lnTo>
                    <a:pt x="14595" y="17618"/>
                  </a:lnTo>
                  <a:lnTo>
                    <a:pt x="18983" y="20248"/>
                  </a:lnTo>
                  <a:lnTo>
                    <a:pt x="14593" y="22876"/>
                  </a:lnTo>
                  <a:lnTo>
                    <a:pt x="8543" y="27995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821487" y="1095357"/>
          <a:ext cx="850264" cy="1765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005"/>
                <a:gridCol w="294005"/>
                <a:gridCol w="262254"/>
              </a:tblGrid>
              <a:tr h="114935">
                <a:tc>
                  <a:txBody>
                    <a:bodyPr/>
                    <a:lstStyle/>
                    <a:p>
                      <a:pPr marL="50800">
                        <a:lnSpc>
                          <a:spcPts val="770"/>
                        </a:lnSpc>
                        <a:spcBef>
                          <a:spcPts val="35"/>
                        </a:spcBef>
                      </a:pPr>
                      <a:r>
                        <a:rPr sz="1050" i="1" spc="135" baseline="7936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500" i="1" spc="9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i="1" spc="9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500" spc="90" dirty="0">
                          <a:latin typeface="Calibri"/>
                          <a:cs typeface="Calibri"/>
                        </a:rPr>
                        <a:t>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35"/>
                        </a:spcBef>
                      </a:pPr>
                      <a:r>
                        <a:rPr sz="1050" i="1" spc="135" baseline="7936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500" i="1" spc="9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i="1" spc="9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500" spc="90" dirty="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60"/>
                        </a:lnSpc>
                        <a:spcBef>
                          <a:spcPts val="45"/>
                        </a:spcBef>
                      </a:pPr>
                      <a:r>
                        <a:rPr sz="1050" i="1" spc="-37" baseline="7936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i="1" spc="-25" dirty="0">
                          <a:latin typeface="Calibri"/>
                          <a:cs typeface="Calibri"/>
                        </a:rPr>
                        <a:t>ab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marL="50800">
                        <a:lnSpc>
                          <a:spcPts val="770"/>
                        </a:lnSpc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 marR="189865">
                        <a:lnSpc>
                          <a:spcPct val="104900"/>
                        </a:lnSpc>
                        <a:spcBef>
                          <a:spcPts val="36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i="1" spc="-50" dirty="0">
                          <a:latin typeface="Calibri"/>
                          <a:cs typeface="Calibri"/>
                        </a:rPr>
                        <a:t>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0.05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0.06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 marR="43180" algn="ctr">
                        <a:lnSpc>
                          <a:spcPct val="104900"/>
                        </a:lnSpc>
                        <a:spcBef>
                          <a:spcPts val="36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0.02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marL="50800">
                        <a:lnSpc>
                          <a:spcPts val="770"/>
                        </a:lnSpc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 marR="189865">
                        <a:lnSpc>
                          <a:spcPct val="104900"/>
                        </a:lnSpc>
                        <a:spcBef>
                          <a:spcPts val="36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5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i="1" spc="-50" dirty="0">
                          <a:latin typeface="Calibri"/>
                          <a:cs typeface="Calibri"/>
                        </a:rPr>
                        <a:t>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0.03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0.07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 marR="43180" algn="ctr">
                        <a:lnSpc>
                          <a:spcPct val="104900"/>
                        </a:lnSpc>
                        <a:spcBef>
                          <a:spcPts val="36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0.01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29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marL="50800">
                        <a:lnSpc>
                          <a:spcPts val="770"/>
                        </a:lnSpc>
                      </a:pPr>
                      <a:r>
                        <a:rPr sz="700" i="1" spc="-50" dirty="0">
                          <a:latin typeface="Calibri"/>
                          <a:cs typeface="Calibri"/>
                        </a:rPr>
                        <a:t>l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i="1" spc="-50" dirty="0">
                          <a:latin typeface="Calibri"/>
                          <a:cs typeface="Calibri"/>
                        </a:rPr>
                        <a:t>l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i="1" spc="-50" dirty="0">
                          <a:latin typeface="Calibri"/>
                          <a:cs typeface="Calibri"/>
                        </a:rPr>
                        <a:t>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i="1" spc="-50" dirty="0">
                          <a:latin typeface="Calibri"/>
                          <a:cs typeface="Calibri"/>
                        </a:rPr>
                        <a:t>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</a:pPr>
                      <a:r>
                        <a:rPr sz="700" spc="-25" dirty="0">
                          <a:latin typeface="Calibri"/>
                          <a:cs typeface="Calibri"/>
                        </a:rPr>
                        <a:t>0.1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0.09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 marR="43180" algn="ctr">
                        <a:lnSpc>
                          <a:spcPct val="104800"/>
                        </a:lnSpc>
                        <a:spcBef>
                          <a:spcPts val="36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0.21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0558" y="394665"/>
            <a:ext cx="63233" cy="6323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734957" y="309192"/>
            <a:ext cx="282321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need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define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transition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matrix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i="1" spc="-20" dirty="0">
                <a:latin typeface="Calibri"/>
                <a:cs typeface="Calibri"/>
              </a:rPr>
              <a:t>T</a:t>
            </a:r>
            <a:r>
              <a:rPr sz="1200" i="1" spc="-30" baseline="-13888" dirty="0">
                <a:latin typeface="Calibri"/>
                <a:cs typeface="Calibri"/>
              </a:rPr>
              <a:t>ab</a:t>
            </a:r>
            <a:r>
              <a:rPr sz="1100" spc="-20" dirty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Calibri"/>
                <a:cs typeface="Calibri"/>
              </a:rPr>
              <a:t>i.e.</a:t>
            </a:r>
            <a:r>
              <a:rPr sz="1100" spc="-10" dirty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22257" y="792516"/>
            <a:ext cx="2849245" cy="2127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8955">
              <a:lnSpc>
                <a:spcPct val="100000"/>
              </a:lnSpc>
              <a:spcBef>
                <a:spcPts val="90"/>
              </a:spcBef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70" dirty="0">
                <a:latin typeface="Calibri"/>
                <a:cs typeface="Calibri"/>
              </a:rPr>
              <a:t>(</a:t>
            </a:r>
            <a:r>
              <a:rPr sz="1100" i="1" spc="170" dirty="0">
                <a:latin typeface="Calibri"/>
                <a:cs typeface="Calibri"/>
              </a:rPr>
              <a:t>X</a:t>
            </a:r>
            <a:r>
              <a:rPr sz="1200" i="1" spc="254" baseline="-10416" dirty="0">
                <a:latin typeface="Calibri"/>
                <a:cs typeface="Calibri"/>
              </a:rPr>
              <a:t>i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spc="70" dirty="0">
                <a:latin typeface="Calibri"/>
                <a:cs typeface="Calibri"/>
              </a:rPr>
              <a:t>b</a:t>
            </a:r>
            <a:r>
              <a:rPr sz="1100" spc="70" dirty="0">
                <a:latin typeface="Lucida Sans Unicode"/>
                <a:cs typeface="Lucida Sans Unicode"/>
              </a:rPr>
              <a:t>|</a:t>
            </a:r>
            <a:r>
              <a:rPr sz="1100" i="1" spc="70" dirty="0">
                <a:latin typeface="Calibri"/>
                <a:cs typeface="Calibri"/>
              </a:rPr>
              <a:t>X</a:t>
            </a:r>
            <a:r>
              <a:rPr sz="1200" i="1" spc="104" baseline="-10416" dirty="0">
                <a:latin typeface="Calibri"/>
                <a:cs typeface="Calibri"/>
              </a:rPr>
              <a:t>i</a:t>
            </a:r>
            <a:r>
              <a:rPr sz="1200" i="1" spc="104" baseline="-10416" dirty="0">
                <a:latin typeface="Arial"/>
                <a:cs typeface="Arial"/>
              </a:rPr>
              <a:t>−</a:t>
            </a:r>
            <a:r>
              <a:rPr sz="1200" spc="104" baseline="-10416" dirty="0">
                <a:latin typeface="Calibri"/>
                <a:cs typeface="Calibri"/>
              </a:rPr>
              <a:t>1</a:t>
            </a:r>
            <a:r>
              <a:rPr sz="1200" spc="254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)</a:t>
            </a:r>
            <a:r>
              <a:rPr sz="1100" spc="490" dirty="0">
                <a:latin typeface="Calibri"/>
                <a:cs typeface="Calibri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∀</a:t>
            </a:r>
            <a:r>
              <a:rPr sz="1100" i="1" spc="-120" dirty="0">
                <a:latin typeface="Calibri"/>
                <a:cs typeface="Calibri"/>
              </a:rPr>
              <a:t>a,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b</a:t>
            </a:r>
            <a:r>
              <a:rPr sz="1100" i="1" spc="490" dirty="0">
                <a:latin typeface="Calibri"/>
                <a:cs typeface="Calibri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∀</a:t>
            </a:r>
            <a:r>
              <a:rPr sz="1100" i="1" spc="-25" dirty="0">
                <a:latin typeface="Calibri"/>
                <a:cs typeface="Calibri"/>
              </a:rPr>
              <a:t>i</a:t>
            </a:r>
            <a:endParaRPr sz="1100">
              <a:latin typeface="Calibri"/>
              <a:cs typeface="Calibri"/>
            </a:endParaRPr>
          </a:p>
          <a:p>
            <a:pPr marL="50800" marR="43180" algn="just">
              <a:lnSpc>
                <a:spcPct val="102600"/>
              </a:lnSpc>
              <a:spcBef>
                <a:spcPts val="1095"/>
              </a:spcBef>
            </a:pPr>
            <a:r>
              <a:rPr sz="1100" spc="70" dirty="0">
                <a:latin typeface="Calibri"/>
                <a:cs typeface="Calibri"/>
              </a:rPr>
              <a:t>Why</a:t>
            </a:r>
            <a:r>
              <a:rPr sz="1100" spc="25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</a:t>
            </a:r>
            <a:r>
              <a:rPr sz="1100" spc="25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2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need</a:t>
            </a:r>
            <a:r>
              <a:rPr sz="1100" spc="25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25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define</a:t>
            </a:r>
            <a:r>
              <a:rPr sz="1100" spc="2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260" dirty="0">
                <a:latin typeface="Calibri"/>
                <a:cs typeface="Calibri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∀</a:t>
            </a:r>
            <a:r>
              <a:rPr sz="1100" i="1" dirty="0">
                <a:latin typeface="Calibri"/>
                <a:cs typeface="Calibri"/>
              </a:rPr>
              <a:t>i</a:t>
            </a:r>
            <a:r>
              <a:rPr sz="1100" i="1" spc="2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?</a:t>
            </a:r>
            <a:r>
              <a:rPr sz="1100" spc="225" dirty="0">
                <a:latin typeface="Calibri"/>
                <a:cs typeface="Calibri"/>
              </a:rPr>
              <a:t>  </a:t>
            </a:r>
            <a:r>
              <a:rPr sz="1100" spc="-10" dirty="0">
                <a:latin typeface="Calibri"/>
                <a:cs typeface="Calibri"/>
              </a:rPr>
              <a:t>Well, </a:t>
            </a:r>
            <a:r>
              <a:rPr sz="1100" dirty="0">
                <a:latin typeface="Calibri"/>
                <a:cs typeface="Calibri"/>
              </a:rPr>
              <a:t>because</a:t>
            </a:r>
            <a:r>
              <a:rPr sz="1100" spc="4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4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transition</a:t>
            </a:r>
            <a:r>
              <a:rPr sz="1100" spc="4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probabilities</a:t>
            </a:r>
            <a:r>
              <a:rPr sz="1100" spc="4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may</a:t>
            </a:r>
            <a:r>
              <a:rPr sz="1100" spc="43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be </a:t>
            </a:r>
            <a:r>
              <a:rPr sz="1100" dirty="0">
                <a:latin typeface="Calibri"/>
                <a:cs typeface="Calibri"/>
              </a:rPr>
              <a:t>different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different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time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steps</a:t>
            </a:r>
            <a:endParaRPr sz="1100">
              <a:latin typeface="Calibri"/>
              <a:cs typeface="Calibri"/>
            </a:endParaRPr>
          </a:p>
          <a:p>
            <a:pPr marL="50800" marR="431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Calibri"/>
                <a:cs typeface="Calibri"/>
              </a:rPr>
              <a:t>For</a:t>
            </a:r>
            <a:r>
              <a:rPr sz="1100" spc="4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example,</a:t>
            </a:r>
            <a:r>
              <a:rPr sz="1100" spc="140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4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transition</a:t>
            </a:r>
            <a:r>
              <a:rPr sz="1100" spc="45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4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4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number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3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customers</a:t>
            </a:r>
            <a:r>
              <a:rPr sz="1100" spc="3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may</a:t>
            </a:r>
            <a:r>
              <a:rPr sz="1100" spc="3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3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different</a:t>
            </a:r>
            <a:r>
              <a:rPr sz="1100" spc="3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39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Friday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2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Saturday</a:t>
            </a:r>
            <a:r>
              <a:rPr sz="1100" spc="2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(weekend)</a:t>
            </a:r>
            <a:r>
              <a:rPr sz="1100" spc="2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2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compared</a:t>
            </a:r>
            <a:r>
              <a:rPr sz="1100" spc="2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29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from </a:t>
            </a:r>
            <a:r>
              <a:rPr sz="1100" dirty="0">
                <a:latin typeface="Calibri"/>
                <a:cs typeface="Calibri"/>
              </a:rPr>
              <a:t>Sunday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Monday(weekday)</a:t>
            </a:r>
            <a:endParaRPr sz="1100">
              <a:latin typeface="Calibri"/>
              <a:cs typeface="Calibri"/>
            </a:endParaRPr>
          </a:p>
          <a:p>
            <a:pPr marL="50800" marR="43180" algn="just">
              <a:lnSpc>
                <a:spcPct val="102600"/>
              </a:lnSpc>
              <a:spcBef>
                <a:spcPts val="300"/>
              </a:spcBef>
            </a:pPr>
            <a:r>
              <a:rPr sz="1100" spc="55" dirty="0">
                <a:latin typeface="Calibri"/>
                <a:cs typeface="Calibri"/>
              </a:rPr>
              <a:t>Thus,</a:t>
            </a:r>
            <a:r>
              <a:rPr sz="1100" spc="21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16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160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Markov</a:t>
            </a:r>
            <a:r>
              <a:rPr sz="1100" spc="16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chain</a:t>
            </a:r>
            <a:r>
              <a:rPr sz="1100" spc="160" dirty="0">
                <a:latin typeface="Calibri"/>
                <a:cs typeface="Calibri"/>
              </a:rPr>
              <a:t>  </a:t>
            </a:r>
            <a:r>
              <a:rPr sz="1100" i="1" spc="130" dirty="0">
                <a:latin typeface="Calibri"/>
                <a:cs typeface="Calibri"/>
              </a:rPr>
              <a:t>X</a:t>
            </a:r>
            <a:r>
              <a:rPr sz="1200" spc="195" baseline="-10416" dirty="0">
                <a:latin typeface="Calibri"/>
                <a:cs typeface="Calibri"/>
              </a:rPr>
              <a:t>1</a:t>
            </a:r>
            <a:r>
              <a:rPr sz="1100" i="1" spc="130" dirty="0">
                <a:latin typeface="Calibri"/>
                <a:cs typeface="Calibri"/>
              </a:rPr>
              <a:t>,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i="1" spc="130" dirty="0">
                <a:latin typeface="Calibri"/>
                <a:cs typeface="Calibri"/>
              </a:rPr>
              <a:t>X</a:t>
            </a:r>
            <a:r>
              <a:rPr sz="1200" spc="195" baseline="-10416" dirty="0">
                <a:latin typeface="Calibri"/>
                <a:cs typeface="Calibri"/>
              </a:rPr>
              <a:t>2</a:t>
            </a:r>
            <a:r>
              <a:rPr sz="1100" i="1" spc="130" dirty="0">
                <a:latin typeface="Calibri"/>
                <a:cs typeface="Calibri"/>
              </a:rPr>
              <a:t>,</a:t>
            </a:r>
            <a:r>
              <a:rPr sz="1100" i="1" spc="-5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5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5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i="1" spc="175" dirty="0">
                <a:latin typeface="Calibri"/>
                <a:cs typeface="Calibri"/>
              </a:rPr>
              <a:t>X</a:t>
            </a:r>
            <a:r>
              <a:rPr sz="1200" i="1" spc="262" baseline="-13888" dirty="0">
                <a:latin typeface="Calibri"/>
                <a:cs typeface="Calibri"/>
              </a:rPr>
              <a:t>k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21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21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215" dirty="0">
                <a:latin typeface="Calibri"/>
                <a:cs typeface="Calibri"/>
              </a:rPr>
              <a:t>  </a:t>
            </a:r>
            <a:r>
              <a:rPr sz="1100" i="1" spc="65" dirty="0">
                <a:latin typeface="Calibri"/>
                <a:cs typeface="Calibri"/>
              </a:rPr>
              <a:t>k</a:t>
            </a:r>
            <a:r>
              <a:rPr sz="1100" i="1" spc="23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such</a:t>
            </a:r>
            <a:r>
              <a:rPr sz="1100" spc="21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transition</a:t>
            </a:r>
            <a:r>
              <a:rPr sz="1100" spc="215" dirty="0">
                <a:latin typeface="Calibri"/>
                <a:cs typeface="Calibri"/>
              </a:rPr>
              <a:t>  </a:t>
            </a:r>
            <a:r>
              <a:rPr sz="1100" spc="-10" dirty="0">
                <a:latin typeface="Calibri"/>
                <a:cs typeface="Calibri"/>
              </a:rPr>
              <a:t>matrices </a:t>
            </a:r>
            <a:r>
              <a:rPr sz="1100" i="1" spc="60" dirty="0">
                <a:latin typeface="Calibri"/>
                <a:cs typeface="Calibri"/>
              </a:rPr>
              <a:t>T</a:t>
            </a:r>
            <a:r>
              <a:rPr sz="1200" spc="89" baseline="-10416" dirty="0">
                <a:latin typeface="Calibri"/>
                <a:cs typeface="Calibri"/>
              </a:rPr>
              <a:t>1</a:t>
            </a:r>
            <a:r>
              <a:rPr sz="1100" i="1" spc="60" dirty="0">
                <a:latin typeface="Calibri"/>
                <a:cs typeface="Calibri"/>
              </a:rPr>
              <a:t>,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i="1" spc="60" dirty="0">
                <a:latin typeface="Calibri"/>
                <a:cs typeface="Calibri"/>
              </a:rPr>
              <a:t>T</a:t>
            </a:r>
            <a:r>
              <a:rPr sz="1200" spc="89" baseline="-10416" dirty="0">
                <a:latin typeface="Calibri"/>
                <a:cs typeface="Calibri"/>
              </a:rPr>
              <a:t>2</a:t>
            </a:r>
            <a:r>
              <a:rPr sz="1100" i="1" spc="60" dirty="0">
                <a:latin typeface="Calibri"/>
                <a:cs typeface="Calibri"/>
              </a:rPr>
              <a:t>,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i="1" spc="60" dirty="0">
                <a:latin typeface="Calibri"/>
                <a:cs typeface="Calibri"/>
              </a:rPr>
              <a:t>T</a:t>
            </a:r>
            <a:r>
              <a:rPr sz="1200" i="1" spc="89" baseline="-13888" dirty="0">
                <a:latin typeface="Calibri"/>
                <a:cs typeface="Calibri"/>
              </a:rPr>
              <a:t>k</a:t>
            </a:r>
            <a:endParaRPr sz="1200" baseline="-13888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0558" y="1189253"/>
            <a:ext cx="63233" cy="6323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0558" y="1743430"/>
            <a:ext cx="63233" cy="6323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0558" y="2469692"/>
            <a:ext cx="63233" cy="63233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1" name="object 31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65" dirty="0">
                <a:solidFill>
                  <a:srgbClr val="ADADE0"/>
                </a:solidFill>
                <a:latin typeface="Calibri"/>
                <a:cs typeface="Calibri"/>
              </a:rPr>
              <a:t>10/61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CS7015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(Deep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Learning)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:</a:t>
            </a:r>
            <a:r>
              <a:rPr sz="600" spc="21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Lecture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20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8173" y="515849"/>
            <a:ext cx="263525" cy="263525"/>
            <a:chOff x="398173" y="515849"/>
            <a:chExt cx="263525" cy="263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253" y="520929"/>
              <a:ext cx="253054" cy="25305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03253" y="520929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4240" y="533170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17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6975" y="515849"/>
            <a:ext cx="263525" cy="263525"/>
            <a:chOff x="876975" y="515849"/>
            <a:chExt cx="263525" cy="2635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2055" y="520929"/>
              <a:ext cx="253054" cy="25305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2055" y="520929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83043" y="533170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17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2318" y="527010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50" dirty="0">
                <a:latin typeface="Lucida Sans Unicode"/>
                <a:cs typeface="Lucida Sans Unicode"/>
              </a:rPr>
              <a:t>·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34590" y="515849"/>
            <a:ext cx="263525" cy="263525"/>
            <a:chOff x="1834590" y="515849"/>
            <a:chExt cx="263525" cy="26352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9670" y="520929"/>
              <a:ext cx="253054" cy="25305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39670" y="520929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2" y="77276"/>
                  </a:lnTo>
                  <a:lnTo>
                    <a:pt x="0" y="126527"/>
                  </a:lnTo>
                  <a:lnTo>
                    <a:pt x="9942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38185" y="532268"/>
            <a:ext cx="247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75" dirty="0">
                <a:latin typeface="Calibri"/>
                <a:cs typeface="Calibri"/>
              </a:rPr>
              <a:t>X</a:t>
            </a:r>
            <a:r>
              <a:rPr sz="1200" i="1" spc="262" baseline="-13888" dirty="0">
                <a:latin typeface="Calibri"/>
                <a:cs typeface="Calibri"/>
              </a:rPr>
              <a:t>k</a:t>
            </a:r>
            <a:endParaRPr sz="1200" baseline="-13888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1395" y="624906"/>
            <a:ext cx="685165" cy="45085"/>
            <a:chOff x="661395" y="624906"/>
            <a:chExt cx="685165" cy="45085"/>
          </a:xfrm>
        </p:grpSpPr>
        <p:sp>
          <p:nvSpPr>
            <p:cNvPr id="16" name="object 16"/>
            <p:cNvSpPr/>
            <p:nvPr/>
          </p:nvSpPr>
          <p:spPr>
            <a:xfrm>
              <a:off x="661395" y="647139"/>
              <a:ext cx="210185" cy="635"/>
            </a:xfrm>
            <a:custGeom>
              <a:avLst/>
              <a:gdLst/>
              <a:ahLst/>
              <a:cxnLst/>
              <a:rect l="l" t="t" r="r" b="b"/>
              <a:pathLst>
                <a:path w="210184" h="634">
                  <a:moveTo>
                    <a:pt x="0" y="0"/>
                  </a:moveTo>
                  <a:lnTo>
                    <a:pt x="209851" y="4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6060" y="626935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7" y="0"/>
                  </a:moveTo>
                  <a:lnTo>
                    <a:pt x="2971" y="6188"/>
                  </a:lnTo>
                  <a:lnTo>
                    <a:pt x="8545" y="12495"/>
                  </a:lnTo>
                  <a:lnTo>
                    <a:pt x="14593" y="17617"/>
                  </a:lnTo>
                  <a:lnTo>
                    <a:pt x="18982" y="20247"/>
                  </a:lnTo>
                  <a:lnTo>
                    <a:pt x="14592" y="22875"/>
                  </a:lnTo>
                  <a:lnTo>
                    <a:pt x="8542" y="27995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0298" y="647135"/>
              <a:ext cx="200660" cy="635"/>
            </a:xfrm>
            <a:custGeom>
              <a:avLst/>
              <a:gdLst/>
              <a:ahLst/>
              <a:cxnLst/>
              <a:rect l="l" t="t" r="r" b="b"/>
              <a:pathLst>
                <a:path w="200659" h="634">
                  <a:moveTo>
                    <a:pt x="0" y="0"/>
                  </a:moveTo>
                  <a:lnTo>
                    <a:pt x="200365" y="4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5477" y="626931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8" y="0"/>
                  </a:moveTo>
                  <a:lnTo>
                    <a:pt x="2972" y="6188"/>
                  </a:lnTo>
                  <a:lnTo>
                    <a:pt x="8546" y="12496"/>
                  </a:lnTo>
                  <a:lnTo>
                    <a:pt x="14594" y="17617"/>
                  </a:lnTo>
                  <a:lnTo>
                    <a:pt x="18982" y="20247"/>
                  </a:lnTo>
                  <a:lnTo>
                    <a:pt x="14593" y="22876"/>
                  </a:lnTo>
                  <a:lnTo>
                    <a:pt x="8542" y="27995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628688" y="624910"/>
            <a:ext cx="206375" cy="45085"/>
            <a:chOff x="1628688" y="624910"/>
            <a:chExt cx="206375" cy="45085"/>
          </a:xfrm>
        </p:grpSpPr>
        <p:sp>
          <p:nvSpPr>
            <p:cNvPr id="21" name="object 21"/>
            <p:cNvSpPr/>
            <p:nvPr/>
          </p:nvSpPr>
          <p:spPr>
            <a:xfrm>
              <a:off x="1628688" y="647131"/>
              <a:ext cx="200660" cy="635"/>
            </a:xfrm>
            <a:custGeom>
              <a:avLst/>
              <a:gdLst/>
              <a:ahLst/>
              <a:cxnLst/>
              <a:rect l="l" t="t" r="r" b="b"/>
              <a:pathLst>
                <a:path w="200660" h="634">
                  <a:moveTo>
                    <a:pt x="0" y="0"/>
                  </a:moveTo>
                  <a:lnTo>
                    <a:pt x="200375" y="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13875" y="626934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9" y="0"/>
                  </a:moveTo>
                  <a:lnTo>
                    <a:pt x="2973" y="6188"/>
                  </a:lnTo>
                  <a:lnTo>
                    <a:pt x="8546" y="12496"/>
                  </a:lnTo>
                  <a:lnTo>
                    <a:pt x="14595" y="17618"/>
                  </a:lnTo>
                  <a:lnTo>
                    <a:pt x="18983" y="20248"/>
                  </a:lnTo>
                  <a:lnTo>
                    <a:pt x="14593" y="22876"/>
                  </a:lnTo>
                  <a:lnTo>
                    <a:pt x="8543" y="27995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821487" y="1095357"/>
          <a:ext cx="850264" cy="1765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005"/>
                <a:gridCol w="294005"/>
                <a:gridCol w="262254"/>
              </a:tblGrid>
              <a:tr h="114935">
                <a:tc>
                  <a:txBody>
                    <a:bodyPr/>
                    <a:lstStyle/>
                    <a:p>
                      <a:pPr marL="50800">
                        <a:lnSpc>
                          <a:spcPts val="770"/>
                        </a:lnSpc>
                        <a:spcBef>
                          <a:spcPts val="35"/>
                        </a:spcBef>
                      </a:pPr>
                      <a:r>
                        <a:rPr sz="1050" i="1" spc="135" baseline="7936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500" i="1" spc="9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i="1" spc="9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500" spc="90" dirty="0">
                          <a:latin typeface="Calibri"/>
                          <a:cs typeface="Calibri"/>
                        </a:rPr>
                        <a:t>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35"/>
                        </a:spcBef>
                      </a:pPr>
                      <a:r>
                        <a:rPr sz="1050" i="1" spc="135" baseline="7936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500" i="1" spc="9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i="1" spc="9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500" spc="90" dirty="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60"/>
                        </a:lnSpc>
                        <a:spcBef>
                          <a:spcPts val="45"/>
                        </a:spcBef>
                      </a:pPr>
                      <a:r>
                        <a:rPr sz="1050" i="1" spc="-37" baseline="7936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i="1" spc="-25" dirty="0">
                          <a:latin typeface="Calibri"/>
                          <a:cs typeface="Calibri"/>
                        </a:rPr>
                        <a:t>ab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marL="50800">
                        <a:lnSpc>
                          <a:spcPts val="770"/>
                        </a:lnSpc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 marR="189865">
                        <a:lnSpc>
                          <a:spcPct val="104900"/>
                        </a:lnSpc>
                        <a:spcBef>
                          <a:spcPts val="36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i="1" spc="-50" dirty="0">
                          <a:latin typeface="Calibri"/>
                          <a:cs typeface="Calibri"/>
                        </a:rPr>
                        <a:t>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0.05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0.06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 marR="43180" algn="ctr">
                        <a:lnSpc>
                          <a:spcPct val="104900"/>
                        </a:lnSpc>
                        <a:spcBef>
                          <a:spcPts val="36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0.02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marL="50800">
                        <a:lnSpc>
                          <a:spcPts val="770"/>
                        </a:lnSpc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 marR="189865">
                        <a:lnSpc>
                          <a:spcPct val="104900"/>
                        </a:lnSpc>
                        <a:spcBef>
                          <a:spcPts val="36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5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i="1" spc="-50" dirty="0">
                          <a:latin typeface="Calibri"/>
                          <a:cs typeface="Calibri"/>
                        </a:rPr>
                        <a:t>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0.03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0.07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 marR="43180" algn="ctr">
                        <a:lnSpc>
                          <a:spcPct val="104900"/>
                        </a:lnSpc>
                        <a:spcBef>
                          <a:spcPts val="36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0.01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29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marL="50800">
                        <a:lnSpc>
                          <a:spcPts val="770"/>
                        </a:lnSpc>
                      </a:pPr>
                      <a:r>
                        <a:rPr sz="700" i="1" spc="-50" dirty="0">
                          <a:latin typeface="Calibri"/>
                          <a:cs typeface="Calibri"/>
                        </a:rPr>
                        <a:t>l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i="1" spc="-50" dirty="0">
                          <a:latin typeface="Calibri"/>
                          <a:cs typeface="Calibri"/>
                        </a:rPr>
                        <a:t>l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i="1" spc="-50" dirty="0">
                          <a:latin typeface="Calibri"/>
                          <a:cs typeface="Calibri"/>
                        </a:rPr>
                        <a:t>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i="1" spc="-50" dirty="0">
                          <a:latin typeface="Calibri"/>
                          <a:cs typeface="Calibri"/>
                        </a:rPr>
                        <a:t>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</a:pPr>
                      <a:r>
                        <a:rPr sz="700" spc="-25" dirty="0">
                          <a:latin typeface="Calibri"/>
                          <a:cs typeface="Calibri"/>
                        </a:rPr>
                        <a:t>0.1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0.09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 marR="43180" algn="ctr">
                        <a:lnSpc>
                          <a:spcPct val="104800"/>
                        </a:lnSpc>
                        <a:spcBef>
                          <a:spcPts val="36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0.21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0558" y="618616"/>
            <a:ext cx="63233" cy="6323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760357" y="533132"/>
            <a:ext cx="2773045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Calibri"/>
                <a:cs typeface="Calibri"/>
              </a:rPr>
              <a:t>However,</a:t>
            </a:r>
            <a:r>
              <a:rPr sz="1100" spc="3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3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discussion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3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assume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Markov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chain</a:t>
            </a:r>
            <a:r>
              <a:rPr sz="1100" spc="2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2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time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homogeneous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60" dirty="0">
                <a:latin typeface="Calibri"/>
                <a:cs typeface="Calibri"/>
              </a:rPr>
              <a:t>What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does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mean?</a:t>
            </a:r>
            <a:r>
              <a:rPr sz="1100" spc="26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It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means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that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0558" y="1000721"/>
            <a:ext cx="63233" cy="63233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709557" y="1226501"/>
            <a:ext cx="2861945" cy="147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21995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libri"/>
                <a:cs typeface="Calibri"/>
              </a:rPr>
              <a:t>T</a:t>
            </a:r>
            <a:r>
              <a:rPr sz="1200" spc="82" baseline="-10416" dirty="0">
                <a:latin typeface="Calibri"/>
                <a:cs typeface="Calibri"/>
              </a:rPr>
              <a:t>1</a:t>
            </a:r>
            <a:r>
              <a:rPr sz="1200" spc="247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spc="55" dirty="0">
                <a:latin typeface="Calibri"/>
                <a:cs typeface="Calibri"/>
              </a:rPr>
              <a:t>T</a:t>
            </a:r>
            <a:r>
              <a:rPr sz="1200" spc="82" baseline="-10416" dirty="0">
                <a:latin typeface="Calibri"/>
                <a:cs typeface="Calibri"/>
              </a:rPr>
              <a:t>2</a:t>
            </a:r>
            <a:r>
              <a:rPr sz="1200" spc="247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spc="85" dirty="0">
                <a:latin typeface="Calibri"/>
                <a:cs typeface="Calibri"/>
              </a:rPr>
              <a:t>T</a:t>
            </a:r>
            <a:r>
              <a:rPr sz="1200" i="1" spc="127" baseline="-13888" dirty="0">
                <a:latin typeface="Calibri"/>
                <a:cs typeface="Calibri"/>
              </a:rPr>
              <a:t>k</a:t>
            </a:r>
            <a:r>
              <a:rPr sz="1200" i="1" spc="277" baseline="-13888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spc="45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  <a:p>
            <a:pPr marL="63500" algn="just">
              <a:lnSpc>
                <a:spcPct val="100000"/>
              </a:lnSpc>
              <a:spcBef>
                <a:spcPts val="1130"/>
              </a:spcBef>
            </a:pPr>
            <a:r>
              <a:rPr sz="1100" spc="70" dirty="0">
                <a:latin typeface="Calibri"/>
                <a:cs typeface="Calibri"/>
              </a:rPr>
              <a:t>In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words</a:t>
            </a:r>
            <a:endParaRPr sz="1100">
              <a:latin typeface="Calibri"/>
              <a:cs typeface="Calibri"/>
            </a:endParaRPr>
          </a:p>
          <a:p>
            <a:pPr marL="307975">
              <a:lnSpc>
                <a:spcPct val="100000"/>
              </a:lnSpc>
              <a:spcBef>
                <a:spcPts val="1130"/>
              </a:spcBef>
              <a:tabLst>
                <a:tab pos="2030730" algn="l"/>
                <a:tab pos="2440940" algn="l"/>
              </a:tabLst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95" dirty="0">
                <a:latin typeface="Calibri"/>
                <a:cs typeface="Calibri"/>
              </a:rPr>
              <a:t> </a:t>
            </a:r>
            <a:r>
              <a:rPr sz="1100" spc="170" dirty="0">
                <a:latin typeface="Calibri"/>
                <a:cs typeface="Calibri"/>
              </a:rPr>
              <a:t>(</a:t>
            </a:r>
            <a:r>
              <a:rPr sz="1100" i="1" spc="170" dirty="0">
                <a:latin typeface="Calibri"/>
                <a:cs typeface="Calibri"/>
              </a:rPr>
              <a:t>X</a:t>
            </a:r>
            <a:r>
              <a:rPr sz="1200" i="1" spc="254" baseline="-10416" dirty="0">
                <a:latin typeface="Calibri"/>
                <a:cs typeface="Calibri"/>
              </a:rPr>
              <a:t>i</a:t>
            </a:r>
            <a:r>
              <a:rPr sz="1200" i="1" spc="277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i="1" spc="70" dirty="0">
                <a:latin typeface="Calibri"/>
                <a:cs typeface="Calibri"/>
              </a:rPr>
              <a:t>b</a:t>
            </a:r>
            <a:r>
              <a:rPr sz="1100" spc="70" dirty="0">
                <a:latin typeface="Lucida Sans Unicode"/>
                <a:cs typeface="Lucida Sans Unicode"/>
              </a:rPr>
              <a:t>|</a:t>
            </a:r>
            <a:r>
              <a:rPr sz="1100" i="1" spc="70" dirty="0">
                <a:latin typeface="Calibri"/>
                <a:cs typeface="Calibri"/>
              </a:rPr>
              <a:t>X</a:t>
            </a:r>
            <a:r>
              <a:rPr sz="1200" i="1" spc="104" baseline="-10416" dirty="0">
                <a:latin typeface="Calibri"/>
                <a:cs typeface="Calibri"/>
              </a:rPr>
              <a:t>i</a:t>
            </a:r>
            <a:r>
              <a:rPr sz="1200" i="1" spc="104" baseline="-10416" dirty="0">
                <a:latin typeface="Arial"/>
                <a:cs typeface="Arial"/>
              </a:rPr>
              <a:t>−</a:t>
            </a:r>
            <a:r>
              <a:rPr sz="1200" spc="104" baseline="-10416" dirty="0">
                <a:latin typeface="Calibri"/>
                <a:cs typeface="Calibri"/>
              </a:rPr>
              <a:t>1</a:t>
            </a:r>
            <a:r>
              <a:rPr sz="1200" spc="277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)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i="1" spc="-25" dirty="0">
                <a:latin typeface="Calibri"/>
                <a:cs typeface="Calibri"/>
              </a:rPr>
              <a:t>T</a:t>
            </a:r>
            <a:r>
              <a:rPr sz="1200" i="1" spc="-37" baseline="-13888" dirty="0">
                <a:latin typeface="Calibri"/>
                <a:cs typeface="Calibri"/>
              </a:rPr>
              <a:t>ab</a:t>
            </a:r>
            <a:r>
              <a:rPr sz="1200" i="1" baseline="-13888" dirty="0">
                <a:latin typeface="Calibri"/>
                <a:cs typeface="Calibri"/>
              </a:rPr>
              <a:t>	</a:t>
            </a:r>
            <a:r>
              <a:rPr sz="1100" spc="-120" dirty="0">
                <a:latin typeface="Lucida Sans Unicode"/>
                <a:cs typeface="Lucida Sans Unicode"/>
              </a:rPr>
              <a:t>∀</a:t>
            </a:r>
            <a:r>
              <a:rPr sz="1100" i="1" spc="-120" dirty="0">
                <a:latin typeface="Calibri"/>
                <a:cs typeface="Calibri"/>
              </a:rPr>
              <a:t>a,</a:t>
            </a:r>
            <a:r>
              <a:rPr sz="1100" i="1" spc="-50" dirty="0">
                <a:latin typeface="Calibri"/>
                <a:cs typeface="Calibri"/>
              </a:rPr>
              <a:t> b</a:t>
            </a:r>
            <a:r>
              <a:rPr sz="1100" i="1" dirty="0">
                <a:latin typeface="Calibri"/>
                <a:cs typeface="Calibri"/>
              </a:rPr>
              <a:t>	</a:t>
            </a:r>
            <a:r>
              <a:rPr sz="1100" spc="-25" dirty="0">
                <a:latin typeface="Lucida Sans Unicode"/>
                <a:cs typeface="Lucida Sans Unicode"/>
              </a:rPr>
              <a:t>∀</a:t>
            </a:r>
            <a:r>
              <a:rPr sz="1100" i="1" spc="-25" dirty="0">
                <a:latin typeface="Calibri"/>
                <a:cs typeface="Calibri"/>
              </a:rPr>
              <a:t>i</a:t>
            </a:r>
            <a:endParaRPr sz="1100">
              <a:latin typeface="Calibri"/>
              <a:cs typeface="Calibri"/>
            </a:endParaRPr>
          </a:p>
          <a:p>
            <a:pPr marL="63500" marR="43180" algn="just">
              <a:lnSpc>
                <a:spcPct val="102600"/>
              </a:lnSpc>
              <a:spcBef>
                <a:spcPts val="1095"/>
              </a:spcBef>
            </a:pPr>
            <a:r>
              <a:rPr sz="1100" spc="65" dirty="0">
                <a:latin typeface="Calibri"/>
                <a:cs typeface="Calibri"/>
              </a:rPr>
              <a:t>The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transition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matrix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does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depend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time</a:t>
            </a:r>
            <a:r>
              <a:rPr sz="1100" spc="395" dirty="0">
                <a:latin typeface="Calibri"/>
                <a:cs typeface="Calibri"/>
              </a:rPr>
              <a:t> </a:t>
            </a:r>
            <a:r>
              <a:rPr sz="1100" i="1" spc="125" dirty="0">
                <a:latin typeface="Calibri"/>
                <a:cs typeface="Calibri"/>
              </a:rPr>
              <a:t>i</a:t>
            </a:r>
            <a:r>
              <a:rPr sz="1100" i="1" spc="3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3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hence</a:t>
            </a:r>
            <a:r>
              <a:rPr sz="1100" spc="3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such</a:t>
            </a:r>
            <a:r>
              <a:rPr sz="1100" spc="3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4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Markov</a:t>
            </a:r>
            <a:r>
              <a:rPr sz="1100" spc="395" dirty="0">
                <a:latin typeface="Calibri"/>
                <a:cs typeface="Calibri"/>
              </a:rPr>
              <a:t> </a:t>
            </a:r>
            <a:r>
              <a:rPr sz="1100" spc="65" dirty="0">
                <a:latin typeface="Calibri"/>
                <a:cs typeface="Calibri"/>
              </a:rPr>
              <a:t>Chain</a:t>
            </a:r>
            <a:r>
              <a:rPr sz="1100" spc="39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is </a:t>
            </a:r>
            <a:r>
              <a:rPr sz="1100" dirty="0">
                <a:latin typeface="Calibri"/>
                <a:cs typeface="Calibri"/>
              </a:rPr>
              <a:t>called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time</a:t>
            </a:r>
            <a:r>
              <a:rPr sz="1100" i="1" spc="225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Calibri"/>
                <a:cs typeface="Calibri"/>
              </a:rPr>
              <a:t>homogeneous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0558" y="1623237"/>
            <a:ext cx="63233" cy="6323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0558" y="2245741"/>
            <a:ext cx="63233" cy="63233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1" name="object 31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65" dirty="0">
                <a:solidFill>
                  <a:srgbClr val="ADADE0"/>
                </a:solidFill>
                <a:latin typeface="Calibri"/>
                <a:cs typeface="Calibri"/>
              </a:rPr>
              <a:t>11/61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CS7015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(Deep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Learning)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:</a:t>
            </a:r>
            <a:r>
              <a:rPr sz="600" spc="21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Lecture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  <a:hlinkClick r:id="rId7" action="ppaction://hlinksldjump"/>
              </a:rPr>
              <a:t>20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36594" y="301776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56977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4779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39895" y="3004917"/>
            <a:ext cx="203200" cy="55880"/>
            <a:chOff x="4039895" y="300491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103064" y="300744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895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22826" y="3003652"/>
            <a:ext cx="203200" cy="58419"/>
            <a:chOff x="4322826" y="3003652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4411726" y="302014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22826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99026" y="30074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605756" y="3013798"/>
            <a:ext cx="203200" cy="48260"/>
            <a:chOff x="4605756" y="3013798"/>
            <a:chExt cx="203200" cy="48260"/>
          </a:xfrm>
        </p:grpSpPr>
        <p:sp>
          <p:nvSpPr>
            <p:cNvPr id="13" name="object 13"/>
            <p:cNvSpPr/>
            <p:nvPr/>
          </p:nvSpPr>
          <p:spPr>
            <a:xfrm>
              <a:off x="4694657" y="303284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05756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1957" y="304554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964875" y="304554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153834" y="3004917"/>
            <a:ext cx="238760" cy="57150"/>
            <a:chOff x="5153834" y="300491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5278286" y="303792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1222" y="301143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56365" y="300744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96" cy="48082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98173" y="1415847"/>
            <a:ext cx="263525" cy="263525"/>
            <a:chOff x="398173" y="1415847"/>
            <a:chExt cx="263525" cy="26352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253" y="1420927"/>
              <a:ext cx="253054" cy="25305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3253" y="1420927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4240" y="1433168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17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76975" y="1415847"/>
            <a:ext cx="263525" cy="263525"/>
            <a:chOff x="876975" y="1415847"/>
            <a:chExt cx="263525" cy="26352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055" y="1420927"/>
              <a:ext cx="253054" cy="25305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82055" y="1420927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83043" y="1433168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17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82318" y="1427008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50" dirty="0">
                <a:latin typeface="Lucida Sans Unicode"/>
                <a:cs typeface="Lucida Sans Unicode"/>
              </a:rPr>
              <a:t>·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34590" y="1415847"/>
            <a:ext cx="263525" cy="263525"/>
            <a:chOff x="1834590" y="1415847"/>
            <a:chExt cx="263525" cy="263525"/>
          </a:xfrm>
        </p:grpSpPr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670" y="1420927"/>
              <a:ext cx="253054" cy="25305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839670" y="1420927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2" y="77276"/>
                  </a:lnTo>
                  <a:lnTo>
                    <a:pt x="0" y="126527"/>
                  </a:lnTo>
                  <a:lnTo>
                    <a:pt x="9942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38185" y="1432266"/>
            <a:ext cx="247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75" dirty="0">
                <a:latin typeface="Calibri"/>
                <a:cs typeface="Calibri"/>
              </a:rPr>
              <a:t>X</a:t>
            </a:r>
            <a:r>
              <a:rPr sz="1200" i="1" spc="262" baseline="-13888" dirty="0">
                <a:latin typeface="Calibri"/>
                <a:cs typeface="Calibri"/>
              </a:rPr>
              <a:t>k</a:t>
            </a:r>
            <a:endParaRPr sz="1200" baseline="-13888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61395" y="1524904"/>
            <a:ext cx="685165" cy="45085"/>
            <a:chOff x="661395" y="1524904"/>
            <a:chExt cx="685165" cy="45085"/>
          </a:xfrm>
        </p:grpSpPr>
        <p:sp>
          <p:nvSpPr>
            <p:cNvPr id="36" name="object 36"/>
            <p:cNvSpPr/>
            <p:nvPr/>
          </p:nvSpPr>
          <p:spPr>
            <a:xfrm>
              <a:off x="661395" y="1547137"/>
              <a:ext cx="210185" cy="635"/>
            </a:xfrm>
            <a:custGeom>
              <a:avLst/>
              <a:gdLst/>
              <a:ahLst/>
              <a:cxnLst/>
              <a:rect l="l" t="t" r="r" b="b"/>
              <a:pathLst>
                <a:path w="210184" h="634">
                  <a:moveTo>
                    <a:pt x="0" y="0"/>
                  </a:moveTo>
                  <a:lnTo>
                    <a:pt x="209851" y="4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6060" y="1526934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7" y="0"/>
                  </a:moveTo>
                  <a:lnTo>
                    <a:pt x="2971" y="6188"/>
                  </a:lnTo>
                  <a:lnTo>
                    <a:pt x="8545" y="12495"/>
                  </a:lnTo>
                  <a:lnTo>
                    <a:pt x="14593" y="17617"/>
                  </a:lnTo>
                  <a:lnTo>
                    <a:pt x="18982" y="20247"/>
                  </a:lnTo>
                  <a:lnTo>
                    <a:pt x="14592" y="22875"/>
                  </a:lnTo>
                  <a:lnTo>
                    <a:pt x="8542" y="27995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0298" y="1547133"/>
              <a:ext cx="200660" cy="635"/>
            </a:xfrm>
            <a:custGeom>
              <a:avLst/>
              <a:gdLst/>
              <a:ahLst/>
              <a:cxnLst/>
              <a:rect l="l" t="t" r="r" b="b"/>
              <a:pathLst>
                <a:path w="200659" h="634">
                  <a:moveTo>
                    <a:pt x="0" y="0"/>
                  </a:moveTo>
                  <a:lnTo>
                    <a:pt x="200365" y="4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25477" y="152692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8" y="0"/>
                  </a:moveTo>
                  <a:lnTo>
                    <a:pt x="2972" y="6188"/>
                  </a:lnTo>
                  <a:lnTo>
                    <a:pt x="8546" y="12496"/>
                  </a:lnTo>
                  <a:lnTo>
                    <a:pt x="14594" y="17617"/>
                  </a:lnTo>
                  <a:lnTo>
                    <a:pt x="18982" y="20247"/>
                  </a:lnTo>
                  <a:lnTo>
                    <a:pt x="14593" y="22876"/>
                  </a:lnTo>
                  <a:lnTo>
                    <a:pt x="8542" y="27995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628688" y="1524908"/>
            <a:ext cx="206375" cy="45085"/>
            <a:chOff x="1628688" y="1524908"/>
            <a:chExt cx="206375" cy="45085"/>
          </a:xfrm>
        </p:grpSpPr>
        <p:sp>
          <p:nvSpPr>
            <p:cNvPr id="41" name="object 41"/>
            <p:cNvSpPr/>
            <p:nvPr/>
          </p:nvSpPr>
          <p:spPr>
            <a:xfrm>
              <a:off x="1628688" y="1547129"/>
              <a:ext cx="200660" cy="635"/>
            </a:xfrm>
            <a:custGeom>
              <a:avLst/>
              <a:gdLst/>
              <a:ahLst/>
              <a:cxnLst/>
              <a:rect l="l" t="t" r="r" b="b"/>
              <a:pathLst>
                <a:path w="200660" h="634">
                  <a:moveTo>
                    <a:pt x="0" y="0"/>
                  </a:moveTo>
                  <a:lnTo>
                    <a:pt x="200375" y="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13875" y="1526932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9" y="0"/>
                  </a:moveTo>
                  <a:lnTo>
                    <a:pt x="2973" y="6188"/>
                  </a:lnTo>
                  <a:lnTo>
                    <a:pt x="8546" y="12496"/>
                  </a:lnTo>
                  <a:lnTo>
                    <a:pt x="14595" y="17618"/>
                  </a:lnTo>
                  <a:lnTo>
                    <a:pt x="18983" y="20248"/>
                  </a:lnTo>
                  <a:lnTo>
                    <a:pt x="14593" y="22876"/>
                  </a:lnTo>
                  <a:lnTo>
                    <a:pt x="8543" y="27995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0558" y="301612"/>
            <a:ext cx="63233" cy="63233"/>
          </a:xfrm>
          <a:prstGeom prst="rect">
            <a:avLst/>
          </a:prstGeom>
        </p:spPr>
      </p:pic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2747657" y="216127"/>
            <a:ext cx="279717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99"/>
              </a:lnSpc>
              <a:spcBef>
                <a:spcPts val="55"/>
              </a:spcBef>
            </a:pPr>
            <a:r>
              <a:rPr spc="10" dirty="0"/>
              <a:t>Now</a:t>
            </a:r>
            <a:r>
              <a:rPr spc="140" dirty="0"/>
              <a:t> </a:t>
            </a:r>
            <a:r>
              <a:rPr spc="10" dirty="0"/>
              <a:t>suppose</a:t>
            </a:r>
            <a:r>
              <a:rPr spc="140" dirty="0"/>
              <a:t> </a:t>
            </a:r>
            <a:r>
              <a:rPr spc="10" dirty="0"/>
              <a:t>the</a:t>
            </a:r>
            <a:r>
              <a:rPr spc="140" dirty="0"/>
              <a:t> </a:t>
            </a:r>
            <a:r>
              <a:rPr spc="10" dirty="0"/>
              <a:t>starting</a:t>
            </a:r>
            <a:r>
              <a:rPr spc="140" dirty="0"/>
              <a:t> </a:t>
            </a:r>
            <a:r>
              <a:rPr spc="10" dirty="0"/>
              <a:t>distribution</a:t>
            </a:r>
            <a:r>
              <a:rPr spc="140" dirty="0"/>
              <a:t> </a:t>
            </a:r>
            <a:r>
              <a:rPr spc="10" dirty="0"/>
              <a:t>at</a:t>
            </a:r>
            <a:r>
              <a:rPr spc="140" dirty="0"/>
              <a:t> </a:t>
            </a:r>
            <a:r>
              <a:rPr spc="-20" dirty="0"/>
              <a:t>time </a:t>
            </a:r>
            <a:r>
              <a:rPr dirty="0"/>
              <a:t>step</a:t>
            </a:r>
            <a:r>
              <a:rPr spc="150" dirty="0"/>
              <a:t> </a:t>
            </a:r>
            <a:r>
              <a:rPr dirty="0"/>
              <a:t>0</a:t>
            </a:r>
            <a:r>
              <a:rPr spc="155" dirty="0"/>
              <a:t> </a:t>
            </a:r>
            <a:r>
              <a:rPr dirty="0"/>
              <a:t>is</a:t>
            </a:r>
            <a:r>
              <a:rPr spc="155" dirty="0"/>
              <a:t> </a:t>
            </a:r>
            <a:r>
              <a:rPr dirty="0"/>
              <a:t>given</a:t>
            </a:r>
            <a:r>
              <a:rPr spc="155" dirty="0"/>
              <a:t> </a:t>
            </a:r>
            <a:r>
              <a:rPr dirty="0"/>
              <a:t>by</a:t>
            </a:r>
            <a:r>
              <a:rPr spc="150" dirty="0"/>
              <a:t> </a:t>
            </a:r>
            <a:r>
              <a:rPr i="1" spc="45" dirty="0">
                <a:latin typeface="Calibri"/>
                <a:cs typeface="Calibri"/>
              </a:rPr>
              <a:t>µ</a:t>
            </a:r>
            <a:r>
              <a:rPr sz="1200" spc="67" baseline="27777" dirty="0"/>
              <a:t>0</a:t>
            </a:r>
            <a:r>
              <a:rPr sz="1100" spc="45" dirty="0"/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0558" y="683717"/>
            <a:ext cx="63233" cy="63233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2747657" y="598244"/>
            <a:ext cx="279844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00"/>
              </a:lnSpc>
              <a:spcBef>
                <a:spcPts val="55"/>
              </a:spcBef>
            </a:pPr>
            <a:r>
              <a:rPr sz="1100" spc="70" dirty="0">
                <a:latin typeface="Calibri"/>
                <a:cs typeface="Calibri"/>
              </a:rPr>
              <a:t>Just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1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clear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µ</a:t>
            </a:r>
            <a:r>
              <a:rPr sz="1200" baseline="27777" dirty="0">
                <a:latin typeface="Calibri"/>
                <a:cs typeface="Calibri"/>
              </a:rPr>
              <a:t>0</a:t>
            </a:r>
            <a:r>
              <a:rPr sz="1200" spc="412" baseline="27777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200" i="1" baseline="27777" dirty="0">
                <a:latin typeface="Calibri"/>
                <a:cs typeface="Calibri"/>
              </a:rPr>
              <a:t>n</a:t>
            </a:r>
            <a:r>
              <a:rPr sz="1200" i="1" spc="412" baseline="27777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dimensional</a:t>
            </a:r>
            <a:r>
              <a:rPr sz="1100" spc="1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vector </a:t>
            </a:r>
            <a:r>
              <a:rPr sz="1100" dirty="0">
                <a:latin typeface="Calibri"/>
                <a:cs typeface="Calibri"/>
              </a:rPr>
              <a:t>such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that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27081" y="1014601"/>
            <a:ext cx="825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Calibri"/>
                <a:cs typeface="Calibri"/>
              </a:rPr>
              <a:t>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18204" y="943024"/>
            <a:ext cx="10566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Calibri"/>
                <a:cs typeface="Calibri"/>
              </a:rPr>
              <a:t>µ</a:t>
            </a:r>
            <a:r>
              <a:rPr sz="1200" baseline="31250" dirty="0">
                <a:latin typeface="Calibri"/>
                <a:cs typeface="Calibri"/>
              </a:rPr>
              <a:t>0</a:t>
            </a:r>
            <a:r>
              <a:rPr sz="1200" spc="322" baseline="312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90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(</a:t>
            </a:r>
            <a:r>
              <a:rPr sz="1100" i="1" spc="140" dirty="0">
                <a:latin typeface="Calibri"/>
                <a:cs typeface="Calibri"/>
              </a:rPr>
              <a:t>X</a:t>
            </a:r>
            <a:r>
              <a:rPr sz="1200" spc="209" baseline="-10416" dirty="0">
                <a:latin typeface="Calibri"/>
                <a:cs typeface="Calibri"/>
              </a:rPr>
              <a:t>0</a:t>
            </a:r>
            <a:r>
              <a:rPr sz="1200" spc="277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i="1" spc="-25" dirty="0">
                <a:latin typeface="Calibri"/>
                <a:cs typeface="Calibri"/>
              </a:rPr>
              <a:t>a</a:t>
            </a:r>
            <a:r>
              <a:rPr sz="1100" spc="-2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9" name="object 4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0558" y="1339760"/>
            <a:ext cx="63233" cy="63233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2734957" y="1254275"/>
            <a:ext cx="2823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Calibri"/>
                <a:cs typeface="Calibri"/>
              </a:rPr>
              <a:t>µ</a:t>
            </a:r>
            <a:r>
              <a:rPr sz="1200" spc="15" baseline="27777" dirty="0">
                <a:latin typeface="Calibri"/>
                <a:cs typeface="Calibri"/>
              </a:rPr>
              <a:t>0</a:t>
            </a:r>
            <a:r>
              <a:rPr sz="1200" spc="397" baseline="27777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is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probability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that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random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variable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34957" y="1325853"/>
            <a:ext cx="2816860" cy="84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285">
              <a:lnSpc>
                <a:spcPts val="875"/>
              </a:lnSpc>
              <a:spcBef>
                <a:spcPts val="95"/>
              </a:spcBef>
            </a:pPr>
            <a:r>
              <a:rPr sz="800" i="1" spc="-50" dirty="0">
                <a:latin typeface="Calibri"/>
                <a:cs typeface="Calibri"/>
              </a:rPr>
              <a:t>a</a:t>
            </a:r>
            <a:endParaRPr sz="800">
              <a:latin typeface="Calibri"/>
              <a:cs typeface="Calibri"/>
            </a:endParaRPr>
          </a:p>
          <a:p>
            <a:pPr marL="38100">
              <a:lnSpc>
                <a:spcPts val="1235"/>
              </a:lnSpc>
            </a:pPr>
            <a:r>
              <a:rPr sz="1100" dirty="0">
                <a:latin typeface="Calibri"/>
                <a:cs typeface="Calibri"/>
              </a:rPr>
              <a:t>takes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a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among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possible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2</a:t>
            </a:r>
            <a:r>
              <a:rPr sz="1200" i="1" spc="-37" baseline="27777" dirty="0">
                <a:latin typeface="Calibri"/>
                <a:cs typeface="Calibri"/>
              </a:rPr>
              <a:t>n</a:t>
            </a:r>
            <a:endParaRPr sz="1200" baseline="27777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alibri"/>
                <a:cs typeface="Calibri"/>
              </a:rPr>
              <a:t>values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Calibri"/>
                <a:cs typeface="Calibri"/>
              </a:rPr>
              <a:t>Given</a:t>
            </a:r>
            <a:r>
              <a:rPr sz="1100" spc="40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µ</a:t>
            </a:r>
            <a:r>
              <a:rPr sz="1200" baseline="27777" dirty="0">
                <a:latin typeface="Calibri"/>
                <a:cs typeface="Calibri"/>
              </a:rPr>
              <a:t>0</a:t>
            </a:r>
            <a:r>
              <a:rPr sz="1200" spc="247" baseline="27777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405" dirty="0">
                <a:latin typeface="Calibri"/>
                <a:cs typeface="Calibri"/>
              </a:rPr>
              <a:t> </a:t>
            </a:r>
            <a:r>
              <a:rPr sz="1100" i="1" spc="95" dirty="0">
                <a:latin typeface="Calibri"/>
                <a:cs typeface="Calibri"/>
              </a:rPr>
              <a:t>T</a:t>
            </a:r>
            <a:r>
              <a:rPr sz="1100" i="1" spc="160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how</a:t>
            </a:r>
            <a:r>
              <a:rPr sz="1100" spc="4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4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you</a:t>
            </a:r>
            <a:r>
              <a:rPr sz="1100" spc="4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compute</a:t>
            </a:r>
            <a:r>
              <a:rPr sz="1100" spc="400" dirty="0">
                <a:latin typeface="Calibri"/>
                <a:cs typeface="Calibri"/>
              </a:rPr>
              <a:t> </a:t>
            </a:r>
            <a:r>
              <a:rPr sz="1100" i="1" spc="45" dirty="0">
                <a:latin typeface="Calibri"/>
                <a:cs typeface="Calibri"/>
              </a:rPr>
              <a:t>µ</a:t>
            </a:r>
            <a:r>
              <a:rPr sz="1200" i="1" spc="67" baseline="27777" dirty="0">
                <a:latin typeface="Calibri"/>
                <a:cs typeface="Calibri"/>
              </a:rPr>
              <a:t>k</a:t>
            </a:r>
            <a:endParaRPr sz="1200" baseline="27777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alibri"/>
                <a:cs typeface="Calibri"/>
              </a:rPr>
              <a:t>where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2" name="object 5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0558" y="1893938"/>
            <a:ext cx="63233" cy="63233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3723843" y="2224810"/>
            <a:ext cx="825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Calibri"/>
                <a:cs typeface="Calibri"/>
              </a:rPr>
              <a:t>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614966" y="2153232"/>
            <a:ext cx="1063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70" dirty="0">
                <a:latin typeface="Calibri"/>
                <a:cs typeface="Calibri"/>
              </a:rPr>
              <a:t>µ</a:t>
            </a:r>
            <a:r>
              <a:rPr sz="1200" i="1" spc="104" baseline="31250" dirty="0">
                <a:latin typeface="Calibri"/>
                <a:cs typeface="Calibri"/>
              </a:rPr>
              <a:t>k</a:t>
            </a:r>
            <a:r>
              <a:rPr sz="1200" i="1" spc="277" baseline="312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60" dirty="0">
                <a:latin typeface="Calibri"/>
                <a:cs typeface="Calibri"/>
              </a:rPr>
              <a:t>(</a:t>
            </a:r>
            <a:r>
              <a:rPr sz="1100" i="1" spc="160" dirty="0">
                <a:latin typeface="Calibri"/>
                <a:cs typeface="Calibri"/>
              </a:rPr>
              <a:t>X</a:t>
            </a:r>
            <a:r>
              <a:rPr sz="1200" i="1" spc="240" baseline="-13888" dirty="0">
                <a:latin typeface="Calibri"/>
                <a:cs typeface="Calibri"/>
              </a:rPr>
              <a:t>k</a:t>
            </a:r>
            <a:r>
              <a:rPr sz="1200" i="1" spc="284" baseline="-13888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-25" dirty="0">
                <a:latin typeface="Calibri"/>
                <a:cs typeface="Calibri"/>
              </a:rPr>
              <a:t>a</a:t>
            </a:r>
            <a:r>
              <a:rPr sz="1100" spc="-2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5" name="object 5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40558" y="2562745"/>
            <a:ext cx="63233" cy="63233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2734957" y="2477260"/>
            <a:ext cx="282384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algn="just">
              <a:lnSpc>
                <a:spcPct val="102600"/>
              </a:lnSpc>
              <a:spcBef>
                <a:spcPts val="55"/>
              </a:spcBef>
            </a:pPr>
            <a:r>
              <a:rPr sz="1100" i="1" spc="70" dirty="0">
                <a:latin typeface="Calibri"/>
                <a:cs typeface="Calibri"/>
              </a:rPr>
              <a:t>µ</a:t>
            </a:r>
            <a:r>
              <a:rPr sz="1200" i="1" spc="104" baseline="27777" dirty="0">
                <a:latin typeface="Calibri"/>
                <a:cs typeface="Calibri"/>
              </a:rPr>
              <a:t>k</a:t>
            </a:r>
            <a:r>
              <a:rPr sz="1200" i="1" spc="419" baseline="27777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again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200" i="1" baseline="27777" dirty="0">
                <a:latin typeface="Calibri"/>
                <a:cs typeface="Calibri"/>
              </a:rPr>
              <a:t>n</a:t>
            </a:r>
            <a:r>
              <a:rPr sz="1200" i="1" spc="390" baseline="27777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dimensional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vector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whose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i="1" spc="-25" dirty="0">
                <a:latin typeface="Calibri"/>
                <a:cs typeface="Calibri"/>
              </a:rPr>
              <a:t>a</a:t>
            </a:r>
            <a:r>
              <a:rPr sz="1200" i="1" spc="-37" baseline="27777" dirty="0">
                <a:latin typeface="Calibri"/>
                <a:cs typeface="Calibri"/>
              </a:rPr>
              <a:t>th</a:t>
            </a:r>
            <a:r>
              <a:rPr sz="1200" i="1" spc="750" baseline="27777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entry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tells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us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probability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that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i="1" spc="200" dirty="0">
                <a:latin typeface="Calibri"/>
                <a:cs typeface="Calibri"/>
              </a:rPr>
              <a:t>X</a:t>
            </a:r>
            <a:r>
              <a:rPr sz="1200" i="1" spc="300" baseline="-13888" dirty="0">
                <a:latin typeface="Calibri"/>
                <a:cs typeface="Calibri"/>
              </a:rPr>
              <a:t>k</a:t>
            </a:r>
            <a:r>
              <a:rPr sz="1200" i="1" spc="375" baseline="-13888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will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take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a</a:t>
            </a:r>
            <a:r>
              <a:rPr sz="1100" i="1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among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pos</a:t>
            </a:r>
            <a:r>
              <a:rPr sz="1100" u="heavy" dirty="0">
                <a:uFill>
                  <a:solidFill>
                    <a:srgbClr val="ADADE0"/>
                  </a:solidFill>
                </a:uFill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ible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u="heavy" dirty="0">
                <a:uFill>
                  <a:solidFill>
                    <a:srgbClr val="ADADE0"/>
                  </a:solidFill>
                </a:uFill>
                <a:latin typeface="Calibri"/>
                <a:cs typeface="Calibri"/>
              </a:rPr>
              <a:t>2</a:t>
            </a:r>
            <a:r>
              <a:rPr sz="1200" i="1" baseline="27777" dirty="0">
                <a:latin typeface="Calibri"/>
                <a:cs typeface="Calibri"/>
              </a:rPr>
              <a:t>n</a:t>
            </a:r>
            <a:r>
              <a:rPr sz="1200" i="1" spc="262" baseline="27777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values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58" name="object 58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65" dirty="0">
                <a:solidFill>
                  <a:srgbClr val="ADADE0"/>
                </a:solidFill>
                <a:latin typeface="Calibri"/>
                <a:cs typeface="Calibri"/>
              </a:rPr>
              <a:t>12/61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CS7015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(Deep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Learning)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:</a:t>
            </a:r>
            <a:r>
              <a:rPr sz="600" spc="21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Lecture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20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0539" y="1353080"/>
            <a:ext cx="878840" cy="1084580"/>
            <a:chOff x="890539" y="1353080"/>
            <a:chExt cx="878840" cy="10845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619" y="2178965"/>
              <a:ext cx="253054" cy="25305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95619" y="2178965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1220" y="2178965"/>
              <a:ext cx="253054" cy="25305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11220" y="2178965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619" y="1358160"/>
              <a:ext cx="253054" cy="25305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95619" y="1358160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1220" y="1358160"/>
              <a:ext cx="253054" cy="2530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11220" y="1358160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90206" y="1789123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206" y="1839733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5800" y="1789123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5800" y="1839733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6560" y="1381568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90558" y="942691"/>
            <a:ext cx="878840" cy="1259840"/>
            <a:chOff x="890558" y="942691"/>
            <a:chExt cx="878840" cy="125984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619" y="947752"/>
              <a:ext cx="253054" cy="25305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95619" y="947752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2"/>
                  </a:lnTo>
                  <a:lnTo>
                    <a:pt x="126527" y="0"/>
                  </a:lnTo>
                  <a:lnTo>
                    <a:pt x="77276" y="9942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1220" y="947752"/>
              <a:ext cx="253054" cy="25305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11220" y="947752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2"/>
                  </a:lnTo>
                  <a:lnTo>
                    <a:pt x="126527" y="0"/>
                  </a:lnTo>
                  <a:lnTo>
                    <a:pt x="77276" y="9942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1472" y="1594270"/>
              <a:ext cx="454025" cy="605790"/>
            </a:xfrm>
            <a:custGeom>
              <a:avLst/>
              <a:gdLst/>
              <a:ahLst/>
              <a:cxnLst/>
              <a:rect l="l" t="t" r="r" b="b"/>
              <a:pathLst>
                <a:path w="454025" h="605789">
                  <a:moveTo>
                    <a:pt x="0" y="605209"/>
                  </a:moveTo>
                  <a:lnTo>
                    <a:pt x="45390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29952" y="1591219"/>
              <a:ext cx="33020" cy="27940"/>
            </a:xfrm>
            <a:custGeom>
              <a:avLst/>
              <a:gdLst/>
              <a:ahLst/>
              <a:cxnLst/>
              <a:rect l="l" t="t" r="r" b="b"/>
              <a:pathLst>
                <a:path w="33019" h="27940">
                  <a:moveTo>
                    <a:pt x="0" y="3051"/>
                  </a:moveTo>
                  <a:lnTo>
                    <a:pt x="6761" y="4397"/>
                  </a:lnTo>
                  <a:lnTo>
                    <a:pt x="15192" y="3718"/>
                  </a:lnTo>
                  <a:lnTo>
                    <a:pt x="22954" y="1942"/>
                  </a:lnTo>
                  <a:lnTo>
                    <a:pt x="27714" y="0"/>
                  </a:lnTo>
                  <a:lnTo>
                    <a:pt x="27181" y="5112"/>
                  </a:lnTo>
                  <a:lnTo>
                    <a:pt x="27650" y="13062"/>
                  </a:lnTo>
                  <a:lnTo>
                    <a:pt x="29359" y="21345"/>
                  </a:lnTo>
                  <a:lnTo>
                    <a:pt x="32545" y="27459"/>
                  </a:lnTo>
                </a:path>
              </a:pathLst>
            </a:custGeom>
            <a:ln w="4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53761" y="1484174"/>
              <a:ext cx="346710" cy="635"/>
            </a:xfrm>
            <a:custGeom>
              <a:avLst/>
              <a:gdLst/>
              <a:ahLst/>
              <a:cxnLst/>
              <a:rect l="l" t="t" r="r" b="b"/>
              <a:pathLst>
                <a:path w="346709" h="634">
                  <a:moveTo>
                    <a:pt x="0" y="0"/>
                  </a:moveTo>
                  <a:lnTo>
                    <a:pt x="346678" y="4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5255" y="1463972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4" y="0"/>
                  </a:moveTo>
                  <a:lnTo>
                    <a:pt x="2968" y="6188"/>
                  </a:lnTo>
                  <a:lnTo>
                    <a:pt x="8543" y="12495"/>
                  </a:lnTo>
                  <a:lnTo>
                    <a:pt x="14592" y="17616"/>
                  </a:lnTo>
                  <a:lnTo>
                    <a:pt x="18980" y="20245"/>
                  </a:lnTo>
                  <a:lnTo>
                    <a:pt x="14591" y="22874"/>
                  </a:lnTo>
                  <a:lnTo>
                    <a:pt x="8541" y="27994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31994" y="1146914"/>
              <a:ext cx="391795" cy="260985"/>
            </a:xfrm>
            <a:custGeom>
              <a:avLst/>
              <a:gdLst/>
              <a:ahLst/>
              <a:cxnLst/>
              <a:rect l="l" t="t" r="r" b="b"/>
              <a:pathLst>
                <a:path w="391794" h="260984">
                  <a:moveTo>
                    <a:pt x="0" y="0"/>
                  </a:moveTo>
                  <a:lnTo>
                    <a:pt x="391177" y="260827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99234" y="1382396"/>
              <a:ext cx="27305" cy="34290"/>
            </a:xfrm>
            <a:custGeom>
              <a:avLst/>
              <a:gdLst/>
              <a:ahLst/>
              <a:cxnLst/>
              <a:rect l="l" t="t" r="r" b="b"/>
              <a:pathLst>
                <a:path w="27305" h="34290">
                  <a:moveTo>
                    <a:pt x="22531" y="0"/>
                  </a:moveTo>
                  <a:lnTo>
                    <a:pt x="21562" y="6814"/>
                  </a:lnTo>
                  <a:lnTo>
                    <a:pt x="22706" y="15180"/>
                  </a:lnTo>
                  <a:lnTo>
                    <a:pt x="24905" y="22820"/>
                  </a:lnTo>
                  <a:lnTo>
                    <a:pt x="27105" y="27457"/>
                  </a:lnTo>
                  <a:lnTo>
                    <a:pt x="21979" y="27209"/>
                  </a:lnTo>
                  <a:lnTo>
                    <a:pt x="14081" y="28116"/>
                  </a:lnTo>
                  <a:lnTo>
                    <a:pt x="5918" y="30277"/>
                  </a:lnTo>
                  <a:lnTo>
                    <a:pt x="0" y="33791"/>
                  </a:lnTo>
                </a:path>
              </a:pathLst>
            </a:custGeom>
            <a:ln w="4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22007" y="685481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75" dirty="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36789" y="74358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37728" y="685481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75" dirty="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52511" y="74358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9058" y="2202153"/>
            <a:ext cx="67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Calibri"/>
                <a:cs typeface="Calibri"/>
              </a:rPr>
              <a:t>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3849" y="1377719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3849" y="967230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6459" y="324751"/>
            <a:ext cx="63233" cy="63233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2688158" y="205217"/>
            <a:ext cx="1703070" cy="426084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9"/>
              </a:spcBef>
            </a:pPr>
            <a:r>
              <a:rPr sz="1100" spc="65" dirty="0">
                <a:latin typeface="Calibri"/>
                <a:cs typeface="Calibri"/>
              </a:rPr>
              <a:t>Let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consider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90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(</a:t>
            </a:r>
            <a:r>
              <a:rPr sz="1100" i="1" spc="140" dirty="0">
                <a:latin typeface="Calibri"/>
                <a:cs typeface="Calibri"/>
              </a:rPr>
              <a:t>X</a:t>
            </a:r>
            <a:r>
              <a:rPr sz="1200" spc="209" baseline="-10416" dirty="0">
                <a:latin typeface="Calibri"/>
                <a:cs typeface="Calibri"/>
              </a:rPr>
              <a:t>1</a:t>
            </a:r>
            <a:r>
              <a:rPr sz="1200" spc="284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i="1" spc="-25" dirty="0">
                <a:latin typeface="Calibri"/>
                <a:cs typeface="Calibri"/>
              </a:rPr>
              <a:t>b</a:t>
            </a:r>
            <a:r>
              <a:rPr sz="1100" spc="-2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R="336550" algn="r">
              <a:lnSpc>
                <a:spcPct val="100000"/>
              </a:lnSpc>
              <a:spcBef>
                <a:spcPts val="254"/>
              </a:spcBef>
            </a:pPr>
            <a:r>
              <a:rPr sz="1100" spc="869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04780" y="767866"/>
            <a:ext cx="825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Calibri"/>
                <a:cs typeface="Calibri"/>
              </a:rPr>
              <a:t>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90392" y="629321"/>
            <a:ext cx="16167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5370" algn="l"/>
                <a:tab pos="1549400" algn="l"/>
              </a:tabLst>
            </a:pPr>
            <a:r>
              <a:rPr sz="800" spc="-50" dirty="0">
                <a:latin typeface="Calibri"/>
                <a:cs typeface="Calibri"/>
              </a:rPr>
              <a:t>1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-50" dirty="0">
                <a:latin typeface="Calibri"/>
                <a:cs typeface="Calibri"/>
              </a:rPr>
              <a:t>0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13532" y="571219"/>
            <a:ext cx="2197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55370" algn="l"/>
              </a:tabLst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204" dirty="0">
                <a:latin typeface="Calibri"/>
                <a:cs typeface="Calibri"/>
              </a:rPr>
              <a:t>(</a:t>
            </a:r>
            <a:r>
              <a:rPr sz="1100" i="1" spc="204" dirty="0">
                <a:latin typeface="Calibri"/>
                <a:cs typeface="Calibri"/>
              </a:rPr>
              <a:t>X</a:t>
            </a:r>
            <a:r>
              <a:rPr sz="1100" i="1" spc="135" dirty="0">
                <a:latin typeface="Calibri"/>
                <a:cs typeface="Calibri"/>
              </a:rPr>
              <a:t> 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4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204" dirty="0">
                <a:latin typeface="Calibri"/>
                <a:cs typeface="Calibri"/>
              </a:rPr>
              <a:t>(</a:t>
            </a:r>
            <a:r>
              <a:rPr sz="1100" i="1" spc="204" dirty="0">
                <a:latin typeface="Calibri"/>
                <a:cs typeface="Calibri"/>
              </a:rPr>
              <a:t>X</a:t>
            </a:r>
            <a:r>
              <a:rPr sz="1100" i="1" spc="145" dirty="0">
                <a:latin typeface="Calibri"/>
                <a:cs typeface="Calibri"/>
              </a:rPr>
              <a:t> 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a,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325" dirty="0">
                <a:latin typeface="Calibri"/>
                <a:cs typeface="Calibri"/>
              </a:rPr>
              <a:t>X</a:t>
            </a:r>
            <a:r>
              <a:rPr sz="1100" i="1" spc="145" dirty="0">
                <a:latin typeface="Calibri"/>
                <a:cs typeface="Calibri"/>
              </a:rPr>
              <a:t> 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spc="-25" dirty="0">
                <a:latin typeface="Calibri"/>
                <a:cs typeface="Calibri"/>
              </a:rPr>
              <a:t>b</a:t>
            </a:r>
            <a:r>
              <a:rPr sz="1100" spc="-2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6459" y="1191742"/>
            <a:ext cx="63233" cy="63233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2726258" y="1106257"/>
            <a:ext cx="2773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Calibri"/>
                <a:cs typeface="Calibri"/>
              </a:rPr>
              <a:t>The</a:t>
            </a:r>
            <a:r>
              <a:rPr sz="1100" spc="40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above</a:t>
            </a:r>
            <a:r>
              <a:rPr sz="1100" spc="4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sum</a:t>
            </a:r>
            <a:r>
              <a:rPr sz="1100" spc="4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essentially</a:t>
            </a:r>
            <a:r>
              <a:rPr sz="1100" spc="40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captures</a:t>
            </a:r>
            <a:r>
              <a:rPr sz="1100" spc="4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4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00858" y="1278329"/>
            <a:ext cx="28232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Calibri"/>
                <a:cs typeface="Calibri"/>
              </a:rPr>
              <a:t>paths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reaching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i="1" spc="170" dirty="0">
                <a:latin typeface="Calibri"/>
                <a:cs typeface="Calibri"/>
              </a:rPr>
              <a:t>X</a:t>
            </a:r>
            <a:r>
              <a:rPr sz="1200" spc="254" baseline="-10416" dirty="0">
                <a:latin typeface="Calibri"/>
                <a:cs typeface="Calibri"/>
              </a:rPr>
              <a:t>1</a:t>
            </a:r>
            <a:r>
              <a:rPr sz="1200" spc="509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b</a:t>
            </a:r>
            <a:r>
              <a:rPr sz="1100" i="1" spc="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irrespective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value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17" baseline="-10416" dirty="0">
                <a:latin typeface="Calibri"/>
                <a:cs typeface="Calibri"/>
              </a:rPr>
              <a:t>0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46005" y="1630043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69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17505" y="1958313"/>
            <a:ext cx="825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Calibri"/>
                <a:cs typeface="Calibri"/>
              </a:rPr>
              <a:t>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03118" y="1819768"/>
            <a:ext cx="16167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5370" algn="l"/>
                <a:tab pos="1549400" algn="l"/>
              </a:tabLst>
            </a:pPr>
            <a:r>
              <a:rPr sz="800" spc="-50" dirty="0">
                <a:latin typeface="Calibri"/>
                <a:cs typeface="Calibri"/>
              </a:rPr>
              <a:t>1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-50" dirty="0">
                <a:latin typeface="Calibri"/>
                <a:cs typeface="Calibri"/>
              </a:rPr>
              <a:t>0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26258" y="1761666"/>
            <a:ext cx="2197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55370" algn="l"/>
              </a:tabLst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204" dirty="0">
                <a:latin typeface="Calibri"/>
                <a:cs typeface="Calibri"/>
              </a:rPr>
              <a:t>(</a:t>
            </a:r>
            <a:r>
              <a:rPr sz="1100" i="1" spc="204" dirty="0">
                <a:latin typeface="Calibri"/>
                <a:cs typeface="Calibri"/>
              </a:rPr>
              <a:t>X</a:t>
            </a:r>
            <a:r>
              <a:rPr sz="1100" i="1" spc="135" dirty="0">
                <a:latin typeface="Calibri"/>
                <a:cs typeface="Calibri"/>
              </a:rPr>
              <a:t> 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4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204" dirty="0">
                <a:latin typeface="Calibri"/>
                <a:cs typeface="Calibri"/>
              </a:rPr>
              <a:t>(</a:t>
            </a:r>
            <a:r>
              <a:rPr sz="1100" i="1" spc="204" dirty="0">
                <a:latin typeface="Calibri"/>
                <a:cs typeface="Calibri"/>
              </a:rPr>
              <a:t>X</a:t>
            </a:r>
            <a:r>
              <a:rPr sz="1100" i="1" spc="145" dirty="0">
                <a:latin typeface="Calibri"/>
                <a:cs typeface="Calibri"/>
              </a:rPr>
              <a:t> 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a,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325" dirty="0">
                <a:latin typeface="Calibri"/>
                <a:cs typeface="Calibri"/>
              </a:rPr>
              <a:t>X</a:t>
            </a:r>
            <a:r>
              <a:rPr sz="1100" i="1" spc="145" dirty="0">
                <a:latin typeface="Calibri"/>
                <a:cs typeface="Calibri"/>
              </a:rPr>
              <a:t> 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spc="-25" dirty="0">
                <a:latin typeface="Calibri"/>
                <a:cs typeface="Calibri"/>
              </a:rPr>
              <a:t>b</a:t>
            </a:r>
            <a:r>
              <a:rPr sz="1100" spc="-2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46005" y="1999308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69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17505" y="2327578"/>
            <a:ext cx="825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Calibri"/>
                <a:cs typeface="Calibri"/>
              </a:rPr>
              <a:t>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46067" y="2189034"/>
            <a:ext cx="11855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1035" algn="l"/>
                <a:tab pos="1118870" algn="l"/>
              </a:tabLst>
            </a:pPr>
            <a:r>
              <a:rPr sz="800" spc="-50" dirty="0">
                <a:latin typeface="Calibri"/>
                <a:cs typeface="Calibri"/>
              </a:rPr>
              <a:t>0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-50" dirty="0">
                <a:latin typeface="Calibri"/>
                <a:cs typeface="Calibri"/>
              </a:rPr>
              <a:t>1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-50" dirty="0"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99764" y="2130931"/>
            <a:ext cx="2150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1635" algn="l"/>
              </a:tabLst>
            </a:pPr>
            <a:r>
              <a:rPr sz="1100" spc="23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95" dirty="0">
                <a:latin typeface="Calibri"/>
                <a:cs typeface="Calibri"/>
              </a:rPr>
              <a:t> </a:t>
            </a:r>
            <a:r>
              <a:rPr sz="1100" spc="204" dirty="0">
                <a:latin typeface="Calibri"/>
                <a:cs typeface="Calibri"/>
              </a:rPr>
              <a:t>(</a:t>
            </a:r>
            <a:r>
              <a:rPr sz="1100" i="1" spc="204" dirty="0">
                <a:latin typeface="Calibri"/>
                <a:cs typeface="Calibri"/>
              </a:rPr>
              <a:t>X</a:t>
            </a:r>
            <a:r>
              <a:rPr sz="1100" i="1" spc="155" dirty="0">
                <a:latin typeface="Calibri"/>
                <a:cs typeface="Calibri"/>
              </a:rPr>
              <a:t> 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a</a:t>
            </a:r>
            <a:r>
              <a:rPr sz="1100" spc="75" dirty="0">
                <a:latin typeface="Calibri"/>
                <a:cs typeface="Calibri"/>
              </a:rPr>
              <a:t>)</a:t>
            </a:r>
            <a:r>
              <a:rPr sz="1100" i="1" spc="75" dirty="0">
                <a:latin typeface="Calibri"/>
                <a:cs typeface="Calibri"/>
              </a:rPr>
              <a:t>P</a:t>
            </a:r>
            <a:r>
              <a:rPr sz="1100" i="1" spc="-95" dirty="0">
                <a:latin typeface="Calibri"/>
                <a:cs typeface="Calibri"/>
              </a:rPr>
              <a:t> </a:t>
            </a:r>
            <a:r>
              <a:rPr sz="1100" spc="204" dirty="0">
                <a:latin typeface="Calibri"/>
                <a:cs typeface="Calibri"/>
              </a:rPr>
              <a:t>(</a:t>
            </a:r>
            <a:r>
              <a:rPr sz="1100" i="1" spc="204" dirty="0">
                <a:latin typeface="Calibri"/>
                <a:cs typeface="Calibri"/>
              </a:rPr>
              <a:t>X</a:t>
            </a:r>
            <a:r>
              <a:rPr sz="1100" i="1" spc="155" dirty="0">
                <a:latin typeface="Calibri"/>
                <a:cs typeface="Calibri"/>
              </a:rPr>
              <a:t> 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i="1" dirty="0">
                <a:latin typeface="Calibri"/>
                <a:cs typeface="Calibri"/>
              </a:rPr>
              <a:t>X</a:t>
            </a:r>
            <a:r>
              <a:rPr sz="1100" i="1" spc="155" dirty="0">
                <a:latin typeface="Calibri"/>
                <a:cs typeface="Calibri"/>
              </a:rPr>
              <a:t> 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i="1" spc="-25" dirty="0">
                <a:latin typeface="Calibri"/>
                <a:cs typeface="Calibri"/>
              </a:rPr>
              <a:t>a</a:t>
            </a:r>
            <a:r>
              <a:rPr sz="1100" spc="-2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46005" y="236857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69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17505" y="2696843"/>
            <a:ext cx="825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Calibri"/>
                <a:cs typeface="Calibri"/>
              </a:rPr>
              <a:t>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852697" y="248032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52697" y="2571774"/>
            <a:ext cx="825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Calibri"/>
                <a:cs typeface="Calibri"/>
              </a:rPr>
              <a:t>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99764" y="2500196"/>
            <a:ext cx="622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1635" algn="l"/>
              </a:tabLst>
            </a:pPr>
            <a:r>
              <a:rPr sz="1100" spc="23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i="1" spc="60" dirty="0">
                <a:latin typeface="Calibri"/>
                <a:cs typeface="Calibri"/>
              </a:rPr>
              <a:t>µ</a:t>
            </a:r>
            <a:r>
              <a:rPr sz="1100" i="1" spc="250" dirty="0">
                <a:latin typeface="Calibri"/>
                <a:cs typeface="Calibri"/>
              </a:rPr>
              <a:t> </a:t>
            </a:r>
            <a:r>
              <a:rPr sz="1100" i="1" spc="45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97109" y="2560090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Calibri"/>
                <a:cs typeface="Calibri"/>
              </a:rPr>
              <a:t>ab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57" name="object 57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65" dirty="0">
                <a:solidFill>
                  <a:srgbClr val="ADADE0"/>
                </a:solidFill>
                <a:latin typeface="Calibri"/>
                <a:cs typeface="Calibri"/>
              </a:rPr>
              <a:t>13/61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CS7015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(Deep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Learning)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:</a:t>
            </a:r>
            <a:r>
              <a:rPr sz="600" spc="21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Lecture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  <a:hlinkClick r:id="rId5" action="ppaction://hlinksldjump"/>
              </a:rPr>
              <a:t>20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9107" y="1770711"/>
            <a:ext cx="1289685" cy="263525"/>
            <a:chOff x="809107" y="1770711"/>
            <a:chExt cx="1289685" cy="263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187" y="1775791"/>
              <a:ext cx="253054" cy="25305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187" y="1775791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0196" y="1775791"/>
              <a:ext cx="253054" cy="25305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40196" y="1775791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19376" y="1795727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09107" y="1086705"/>
            <a:ext cx="1289685" cy="263525"/>
            <a:chOff x="809107" y="1086705"/>
            <a:chExt cx="1289685" cy="2635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187" y="1091785"/>
              <a:ext cx="253054" cy="2530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14187" y="1091785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0196" y="1091785"/>
              <a:ext cx="253054" cy="2530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40196" y="1091785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19376" y="1111731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09107" y="402699"/>
            <a:ext cx="1289685" cy="263525"/>
            <a:chOff x="809107" y="402699"/>
            <a:chExt cx="1289685" cy="26352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187" y="407779"/>
              <a:ext cx="253054" cy="25305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14187" y="407779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2"/>
                  </a:lnTo>
                  <a:lnTo>
                    <a:pt x="126527" y="0"/>
                  </a:lnTo>
                  <a:lnTo>
                    <a:pt x="77276" y="9942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0196" y="407779"/>
              <a:ext cx="253054" cy="25305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40196" y="407779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2"/>
                  </a:lnTo>
                  <a:lnTo>
                    <a:pt x="126527" y="0"/>
                  </a:lnTo>
                  <a:lnTo>
                    <a:pt x="77276" y="9942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19376" y="427734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69789" y="1879612"/>
            <a:ext cx="765810" cy="45085"/>
            <a:chOff x="1069789" y="1879612"/>
            <a:chExt cx="765810" cy="45085"/>
          </a:xfrm>
        </p:grpSpPr>
        <p:sp>
          <p:nvSpPr>
            <p:cNvPr id="21" name="object 21"/>
            <p:cNvSpPr/>
            <p:nvPr/>
          </p:nvSpPr>
          <p:spPr>
            <a:xfrm>
              <a:off x="1072329" y="1902075"/>
              <a:ext cx="757555" cy="0"/>
            </a:xfrm>
            <a:custGeom>
              <a:avLst/>
              <a:gdLst/>
              <a:ahLst/>
              <a:cxnLst/>
              <a:rect l="l" t="t" r="r" b="b"/>
              <a:pathLst>
                <a:path w="757555">
                  <a:moveTo>
                    <a:pt x="0" y="0"/>
                  </a:moveTo>
                  <a:lnTo>
                    <a:pt x="123401" y="0"/>
                  </a:lnTo>
                </a:path>
                <a:path w="757555">
                  <a:moveTo>
                    <a:pt x="258095" y="0"/>
                  </a:moveTo>
                  <a:lnTo>
                    <a:pt x="757173" y="0"/>
                  </a:lnTo>
                </a:path>
              </a:pathLst>
            </a:custGeom>
            <a:ln w="5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14320" y="1881835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0"/>
                  </a:moveTo>
                  <a:lnTo>
                    <a:pt x="2965" y="6187"/>
                  </a:lnTo>
                  <a:lnTo>
                    <a:pt x="8540" y="12494"/>
                  </a:lnTo>
                  <a:lnTo>
                    <a:pt x="14589" y="17614"/>
                  </a:lnTo>
                  <a:lnTo>
                    <a:pt x="18978" y="20243"/>
                  </a:lnTo>
                  <a:lnTo>
                    <a:pt x="14589" y="22873"/>
                  </a:lnTo>
                  <a:lnTo>
                    <a:pt x="8540" y="27993"/>
                  </a:lnTo>
                  <a:lnTo>
                    <a:pt x="2965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06119" y="1842432"/>
            <a:ext cx="11430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25" dirty="0">
                <a:latin typeface="Calibri"/>
                <a:cs typeface="Calibri"/>
              </a:rPr>
              <a:t>0.4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48021" y="1283727"/>
            <a:ext cx="809625" cy="548005"/>
            <a:chOff x="1048021" y="1283727"/>
            <a:chExt cx="809625" cy="548005"/>
          </a:xfrm>
        </p:grpSpPr>
        <p:sp>
          <p:nvSpPr>
            <p:cNvPr id="25" name="object 25"/>
            <p:cNvSpPr/>
            <p:nvPr/>
          </p:nvSpPr>
          <p:spPr>
            <a:xfrm>
              <a:off x="1050561" y="1294397"/>
              <a:ext cx="802005" cy="534670"/>
            </a:xfrm>
            <a:custGeom>
              <a:avLst/>
              <a:gdLst/>
              <a:ahLst/>
              <a:cxnLst/>
              <a:rect l="l" t="t" r="r" b="b"/>
              <a:pathLst>
                <a:path w="802005" h="534669">
                  <a:moveTo>
                    <a:pt x="0" y="534444"/>
                  </a:moveTo>
                  <a:lnTo>
                    <a:pt x="801671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28297" y="1285950"/>
              <a:ext cx="27305" cy="34290"/>
            </a:xfrm>
            <a:custGeom>
              <a:avLst/>
              <a:gdLst/>
              <a:ahLst/>
              <a:cxnLst/>
              <a:rect l="l" t="t" r="r" b="b"/>
              <a:pathLst>
                <a:path w="27305" h="34290">
                  <a:moveTo>
                    <a:pt x="0" y="0"/>
                  </a:moveTo>
                  <a:lnTo>
                    <a:pt x="5918" y="3514"/>
                  </a:lnTo>
                  <a:lnTo>
                    <a:pt x="14080" y="5675"/>
                  </a:lnTo>
                  <a:lnTo>
                    <a:pt x="21978" y="6583"/>
                  </a:lnTo>
                  <a:lnTo>
                    <a:pt x="27103" y="6335"/>
                  </a:lnTo>
                  <a:lnTo>
                    <a:pt x="24904" y="10971"/>
                  </a:lnTo>
                  <a:lnTo>
                    <a:pt x="22704" y="18611"/>
                  </a:lnTo>
                  <a:lnTo>
                    <a:pt x="21560" y="26977"/>
                  </a:lnTo>
                  <a:lnTo>
                    <a:pt x="22528" y="33791"/>
                  </a:lnTo>
                </a:path>
              </a:pathLst>
            </a:custGeom>
            <a:ln w="4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84847" y="1649011"/>
              <a:ext cx="135255" cy="91440"/>
            </a:xfrm>
            <a:custGeom>
              <a:avLst/>
              <a:gdLst/>
              <a:ahLst/>
              <a:cxnLst/>
              <a:rect l="l" t="t" r="r" b="b"/>
              <a:pathLst>
                <a:path w="135255" h="91439">
                  <a:moveTo>
                    <a:pt x="134693" y="0"/>
                  </a:moveTo>
                  <a:lnTo>
                    <a:pt x="0" y="0"/>
                  </a:lnTo>
                  <a:lnTo>
                    <a:pt x="0" y="90820"/>
                  </a:lnTo>
                  <a:lnTo>
                    <a:pt x="134693" y="90820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95235" y="1634787"/>
            <a:ext cx="11430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25" dirty="0">
                <a:latin typeface="Calibri"/>
                <a:cs typeface="Calibri"/>
              </a:rPr>
              <a:t>0.2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17505" y="638492"/>
            <a:ext cx="876300" cy="1198245"/>
            <a:chOff x="1017505" y="638492"/>
            <a:chExt cx="876300" cy="1198245"/>
          </a:xfrm>
        </p:grpSpPr>
        <p:sp>
          <p:nvSpPr>
            <p:cNvPr id="30" name="object 30"/>
            <p:cNvSpPr/>
            <p:nvPr/>
          </p:nvSpPr>
          <p:spPr>
            <a:xfrm>
              <a:off x="1020045" y="643751"/>
              <a:ext cx="864869" cy="1153160"/>
            </a:xfrm>
            <a:custGeom>
              <a:avLst/>
              <a:gdLst/>
              <a:ahLst/>
              <a:cxnLst/>
              <a:rect l="l" t="t" r="r" b="b"/>
              <a:pathLst>
                <a:path w="864869" h="1153160">
                  <a:moveTo>
                    <a:pt x="0" y="1152554"/>
                  </a:moveTo>
                  <a:lnTo>
                    <a:pt x="864415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59155" y="640715"/>
              <a:ext cx="32384" cy="27940"/>
            </a:xfrm>
            <a:custGeom>
              <a:avLst/>
              <a:gdLst/>
              <a:ahLst/>
              <a:cxnLst/>
              <a:rect l="l" t="t" r="r" b="b"/>
              <a:pathLst>
                <a:path w="32385" h="27940">
                  <a:moveTo>
                    <a:pt x="0" y="3036"/>
                  </a:moveTo>
                  <a:lnTo>
                    <a:pt x="6729" y="4376"/>
                  </a:lnTo>
                  <a:lnTo>
                    <a:pt x="15119" y="3700"/>
                  </a:lnTo>
                  <a:lnTo>
                    <a:pt x="22845" y="1933"/>
                  </a:lnTo>
                  <a:lnTo>
                    <a:pt x="27582" y="0"/>
                  </a:lnTo>
                  <a:lnTo>
                    <a:pt x="27052" y="5088"/>
                  </a:lnTo>
                  <a:lnTo>
                    <a:pt x="27519" y="13000"/>
                  </a:lnTo>
                  <a:lnTo>
                    <a:pt x="29219" y="21244"/>
                  </a:lnTo>
                  <a:lnTo>
                    <a:pt x="32390" y="27329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9675" y="1461593"/>
              <a:ext cx="135255" cy="91440"/>
            </a:xfrm>
            <a:custGeom>
              <a:avLst/>
              <a:gdLst/>
              <a:ahLst/>
              <a:cxnLst/>
              <a:rect l="l" t="t" r="r" b="b"/>
              <a:pathLst>
                <a:path w="135255" h="91440">
                  <a:moveTo>
                    <a:pt x="134693" y="0"/>
                  </a:moveTo>
                  <a:lnTo>
                    <a:pt x="0" y="0"/>
                  </a:lnTo>
                  <a:lnTo>
                    <a:pt x="0" y="90820"/>
                  </a:lnTo>
                  <a:lnTo>
                    <a:pt x="134693" y="90820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50561" y="1291137"/>
              <a:ext cx="802005" cy="534670"/>
            </a:xfrm>
            <a:custGeom>
              <a:avLst/>
              <a:gdLst/>
              <a:ahLst/>
              <a:cxnLst/>
              <a:rect l="l" t="t" r="r" b="b"/>
              <a:pathLst>
                <a:path w="802005" h="534669">
                  <a:moveTo>
                    <a:pt x="0" y="0"/>
                  </a:moveTo>
                  <a:lnTo>
                    <a:pt x="801671" y="534458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28297" y="1800251"/>
              <a:ext cx="27305" cy="34290"/>
            </a:xfrm>
            <a:custGeom>
              <a:avLst/>
              <a:gdLst/>
              <a:ahLst/>
              <a:cxnLst/>
              <a:rect l="l" t="t" r="r" b="b"/>
              <a:pathLst>
                <a:path w="27305" h="34289">
                  <a:moveTo>
                    <a:pt x="22529" y="0"/>
                  </a:moveTo>
                  <a:lnTo>
                    <a:pt x="21560" y="6814"/>
                  </a:lnTo>
                  <a:lnTo>
                    <a:pt x="22704" y="15180"/>
                  </a:lnTo>
                  <a:lnTo>
                    <a:pt x="24904" y="22819"/>
                  </a:lnTo>
                  <a:lnTo>
                    <a:pt x="27104" y="27456"/>
                  </a:lnTo>
                  <a:lnTo>
                    <a:pt x="21978" y="27208"/>
                  </a:lnTo>
                  <a:lnTo>
                    <a:pt x="14080" y="28115"/>
                  </a:lnTo>
                  <a:lnTo>
                    <a:pt x="5918" y="30277"/>
                  </a:lnTo>
                  <a:lnTo>
                    <a:pt x="0" y="33791"/>
                  </a:lnTo>
                </a:path>
              </a:pathLst>
            </a:custGeom>
            <a:ln w="4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84847" y="1380151"/>
              <a:ext cx="135255" cy="91440"/>
            </a:xfrm>
            <a:custGeom>
              <a:avLst/>
              <a:gdLst/>
              <a:ahLst/>
              <a:cxnLst/>
              <a:rect l="l" t="t" r="r" b="b"/>
              <a:pathLst>
                <a:path w="135255" h="91440">
                  <a:moveTo>
                    <a:pt x="134693" y="0"/>
                  </a:moveTo>
                  <a:lnTo>
                    <a:pt x="0" y="0"/>
                  </a:lnTo>
                  <a:lnTo>
                    <a:pt x="0" y="90820"/>
                  </a:lnTo>
                  <a:lnTo>
                    <a:pt x="134693" y="90820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180058" y="1365928"/>
            <a:ext cx="129539" cy="190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>
              <a:lnSpc>
                <a:spcPts val="650"/>
              </a:lnSpc>
              <a:spcBef>
                <a:spcPts val="95"/>
              </a:spcBef>
            </a:pPr>
            <a:r>
              <a:rPr sz="550" spc="-25" dirty="0">
                <a:latin typeface="Calibri"/>
                <a:cs typeface="Calibri"/>
              </a:rPr>
              <a:t>0.1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ts val="650"/>
              </a:lnSpc>
            </a:pPr>
            <a:r>
              <a:rPr sz="550" spc="-25" dirty="0">
                <a:latin typeface="Calibri"/>
                <a:cs typeface="Calibri"/>
              </a:rPr>
              <a:t>0.4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69789" y="1172490"/>
            <a:ext cx="765810" cy="91440"/>
            <a:chOff x="1069789" y="1172490"/>
            <a:chExt cx="765810" cy="91440"/>
          </a:xfrm>
        </p:grpSpPr>
        <p:sp>
          <p:nvSpPr>
            <p:cNvPr id="38" name="object 38"/>
            <p:cNvSpPr/>
            <p:nvPr/>
          </p:nvSpPr>
          <p:spPr>
            <a:xfrm>
              <a:off x="1072329" y="1217903"/>
              <a:ext cx="757555" cy="0"/>
            </a:xfrm>
            <a:custGeom>
              <a:avLst/>
              <a:gdLst/>
              <a:ahLst/>
              <a:cxnLst/>
              <a:rect l="l" t="t" r="r" b="b"/>
              <a:pathLst>
                <a:path w="757555">
                  <a:moveTo>
                    <a:pt x="0" y="0"/>
                  </a:moveTo>
                  <a:lnTo>
                    <a:pt x="123401" y="0"/>
                  </a:lnTo>
                </a:path>
                <a:path w="757555">
                  <a:moveTo>
                    <a:pt x="258095" y="0"/>
                  </a:moveTo>
                  <a:lnTo>
                    <a:pt x="757173" y="0"/>
                  </a:lnTo>
                </a:path>
              </a:pathLst>
            </a:custGeom>
            <a:ln w="50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14320" y="1197666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0" y="0"/>
                  </a:moveTo>
                  <a:lnTo>
                    <a:pt x="2965" y="6187"/>
                  </a:lnTo>
                  <a:lnTo>
                    <a:pt x="8540" y="12494"/>
                  </a:lnTo>
                  <a:lnTo>
                    <a:pt x="14589" y="17614"/>
                  </a:lnTo>
                  <a:lnTo>
                    <a:pt x="18978" y="20243"/>
                  </a:lnTo>
                  <a:lnTo>
                    <a:pt x="14589" y="22873"/>
                  </a:lnTo>
                  <a:lnTo>
                    <a:pt x="8540" y="27993"/>
                  </a:lnTo>
                  <a:lnTo>
                    <a:pt x="2965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95731" y="1172490"/>
              <a:ext cx="135255" cy="91440"/>
            </a:xfrm>
            <a:custGeom>
              <a:avLst/>
              <a:gdLst/>
              <a:ahLst/>
              <a:cxnLst/>
              <a:rect l="l" t="t" r="r" b="b"/>
              <a:pathLst>
                <a:path w="135255" h="91440">
                  <a:moveTo>
                    <a:pt x="134693" y="0"/>
                  </a:moveTo>
                  <a:lnTo>
                    <a:pt x="0" y="0"/>
                  </a:lnTo>
                  <a:lnTo>
                    <a:pt x="0" y="90819"/>
                  </a:lnTo>
                  <a:lnTo>
                    <a:pt x="134693" y="90819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206119" y="1158271"/>
            <a:ext cx="11430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25" dirty="0">
                <a:latin typeface="Calibri"/>
                <a:cs typeface="Calibri"/>
              </a:rPr>
              <a:t>0.6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017178" y="599561"/>
            <a:ext cx="876300" cy="1197610"/>
            <a:chOff x="1017178" y="599561"/>
            <a:chExt cx="876300" cy="1197610"/>
          </a:xfrm>
        </p:grpSpPr>
        <p:sp>
          <p:nvSpPr>
            <p:cNvPr id="43" name="object 43"/>
            <p:cNvSpPr/>
            <p:nvPr/>
          </p:nvSpPr>
          <p:spPr>
            <a:xfrm>
              <a:off x="1050561" y="610231"/>
              <a:ext cx="802005" cy="534670"/>
            </a:xfrm>
            <a:custGeom>
              <a:avLst/>
              <a:gdLst/>
              <a:ahLst/>
              <a:cxnLst/>
              <a:rect l="l" t="t" r="r" b="b"/>
              <a:pathLst>
                <a:path w="802005" h="534669">
                  <a:moveTo>
                    <a:pt x="0" y="534440"/>
                  </a:moveTo>
                  <a:lnTo>
                    <a:pt x="801671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28297" y="601783"/>
              <a:ext cx="27305" cy="34290"/>
            </a:xfrm>
            <a:custGeom>
              <a:avLst/>
              <a:gdLst/>
              <a:ahLst/>
              <a:cxnLst/>
              <a:rect l="l" t="t" r="r" b="b"/>
              <a:pathLst>
                <a:path w="27305" h="34290">
                  <a:moveTo>
                    <a:pt x="0" y="0"/>
                  </a:moveTo>
                  <a:lnTo>
                    <a:pt x="5918" y="3514"/>
                  </a:lnTo>
                  <a:lnTo>
                    <a:pt x="14079" y="5675"/>
                  </a:lnTo>
                  <a:lnTo>
                    <a:pt x="21977" y="6583"/>
                  </a:lnTo>
                  <a:lnTo>
                    <a:pt x="27103" y="6335"/>
                  </a:lnTo>
                  <a:lnTo>
                    <a:pt x="24903" y="10972"/>
                  </a:lnTo>
                  <a:lnTo>
                    <a:pt x="22703" y="18611"/>
                  </a:lnTo>
                  <a:lnTo>
                    <a:pt x="21559" y="26977"/>
                  </a:lnTo>
                  <a:lnTo>
                    <a:pt x="22527" y="33791"/>
                  </a:lnTo>
                </a:path>
              </a:pathLst>
            </a:custGeom>
            <a:ln w="4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84847" y="964842"/>
              <a:ext cx="135255" cy="91440"/>
            </a:xfrm>
            <a:custGeom>
              <a:avLst/>
              <a:gdLst/>
              <a:ahLst/>
              <a:cxnLst/>
              <a:rect l="l" t="t" r="r" b="b"/>
              <a:pathLst>
                <a:path w="135255" h="91440">
                  <a:moveTo>
                    <a:pt x="134693" y="0"/>
                  </a:moveTo>
                  <a:lnTo>
                    <a:pt x="0" y="0"/>
                  </a:lnTo>
                  <a:lnTo>
                    <a:pt x="0" y="90820"/>
                  </a:lnTo>
                  <a:lnTo>
                    <a:pt x="134693" y="90820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9718" y="639095"/>
              <a:ext cx="864869" cy="1153160"/>
            </a:xfrm>
            <a:custGeom>
              <a:avLst/>
              <a:gdLst/>
              <a:ahLst/>
              <a:cxnLst/>
              <a:rect l="l" t="t" r="r" b="b"/>
              <a:pathLst>
                <a:path w="864869" h="1153160">
                  <a:moveTo>
                    <a:pt x="0" y="0"/>
                  </a:moveTo>
                  <a:lnTo>
                    <a:pt x="864413" y="1152554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58826" y="1767357"/>
              <a:ext cx="32384" cy="27940"/>
            </a:xfrm>
            <a:custGeom>
              <a:avLst/>
              <a:gdLst/>
              <a:ahLst/>
              <a:cxnLst/>
              <a:rect l="l" t="t" r="r" b="b"/>
              <a:pathLst>
                <a:path w="32385" h="27939">
                  <a:moveTo>
                    <a:pt x="32390" y="0"/>
                  </a:moveTo>
                  <a:lnTo>
                    <a:pt x="29219" y="6085"/>
                  </a:lnTo>
                  <a:lnTo>
                    <a:pt x="27519" y="14328"/>
                  </a:lnTo>
                  <a:lnTo>
                    <a:pt x="27052" y="22240"/>
                  </a:lnTo>
                  <a:lnTo>
                    <a:pt x="27582" y="27329"/>
                  </a:lnTo>
                  <a:lnTo>
                    <a:pt x="22845" y="25395"/>
                  </a:lnTo>
                  <a:lnTo>
                    <a:pt x="15119" y="23628"/>
                  </a:lnTo>
                  <a:lnTo>
                    <a:pt x="6729" y="22952"/>
                  </a:lnTo>
                  <a:lnTo>
                    <a:pt x="0" y="24292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69347" y="882987"/>
              <a:ext cx="135255" cy="91440"/>
            </a:xfrm>
            <a:custGeom>
              <a:avLst/>
              <a:gdLst/>
              <a:ahLst/>
              <a:cxnLst/>
              <a:rect l="l" t="t" r="r" b="b"/>
              <a:pathLst>
                <a:path w="135255" h="91440">
                  <a:moveTo>
                    <a:pt x="134693" y="0"/>
                  </a:moveTo>
                  <a:lnTo>
                    <a:pt x="0" y="0"/>
                  </a:lnTo>
                  <a:lnTo>
                    <a:pt x="0" y="90819"/>
                  </a:lnTo>
                  <a:lnTo>
                    <a:pt x="134693" y="90819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179728" y="868774"/>
            <a:ext cx="129539" cy="190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50"/>
              </a:lnSpc>
              <a:spcBef>
                <a:spcPts val="95"/>
              </a:spcBef>
            </a:pPr>
            <a:r>
              <a:rPr sz="550" spc="-25" dirty="0">
                <a:latin typeface="Calibri"/>
                <a:cs typeface="Calibri"/>
              </a:rPr>
              <a:t>0.3</a:t>
            </a:r>
            <a:endParaRPr sz="550">
              <a:latin typeface="Calibri"/>
              <a:cs typeface="Calibri"/>
            </a:endParaRPr>
          </a:p>
          <a:p>
            <a:pPr marL="27940">
              <a:lnSpc>
                <a:spcPts val="650"/>
              </a:lnSpc>
            </a:pPr>
            <a:r>
              <a:rPr sz="550" spc="-25" dirty="0">
                <a:latin typeface="Calibri"/>
                <a:cs typeface="Calibri"/>
              </a:rPr>
              <a:t>0.3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048021" y="604428"/>
            <a:ext cx="809625" cy="548005"/>
            <a:chOff x="1048021" y="604428"/>
            <a:chExt cx="809625" cy="548005"/>
          </a:xfrm>
        </p:grpSpPr>
        <p:sp>
          <p:nvSpPr>
            <p:cNvPr id="51" name="object 51"/>
            <p:cNvSpPr/>
            <p:nvPr/>
          </p:nvSpPr>
          <p:spPr>
            <a:xfrm>
              <a:off x="1050561" y="606968"/>
              <a:ext cx="802005" cy="534670"/>
            </a:xfrm>
            <a:custGeom>
              <a:avLst/>
              <a:gdLst/>
              <a:ahLst/>
              <a:cxnLst/>
              <a:rect l="l" t="t" r="r" b="b"/>
              <a:pathLst>
                <a:path w="802005" h="534669">
                  <a:moveTo>
                    <a:pt x="0" y="0"/>
                  </a:moveTo>
                  <a:lnTo>
                    <a:pt x="801671" y="53446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28297" y="1116087"/>
              <a:ext cx="27305" cy="34290"/>
            </a:xfrm>
            <a:custGeom>
              <a:avLst/>
              <a:gdLst/>
              <a:ahLst/>
              <a:cxnLst/>
              <a:rect l="l" t="t" r="r" b="b"/>
              <a:pathLst>
                <a:path w="27305" h="34290">
                  <a:moveTo>
                    <a:pt x="22529" y="0"/>
                  </a:moveTo>
                  <a:lnTo>
                    <a:pt x="21560" y="6814"/>
                  </a:lnTo>
                  <a:lnTo>
                    <a:pt x="22704" y="15180"/>
                  </a:lnTo>
                  <a:lnTo>
                    <a:pt x="24904" y="22819"/>
                  </a:lnTo>
                  <a:lnTo>
                    <a:pt x="27104" y="27456"/>
                  </a:lnTo>
                  <a:lnTo>
                    <a:pt x="21978" y="27208"/>
                  </a:lnTo>
                  <a:lnTo>
                    <a:pt x="14080" y="28115"/>
                  </a:lnTo>
                  <a:lnTo>
                    <a:pt x="5918" y="30277"/>
                  </a:lnTo>
                  <a:lnTo>
                    <a:pt x="0" y="33791"/>
                  </a:lnTo>
                </a:path>
              </a:pathLst>
            </a:custGeom>
            <a:ln w="4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84847" y="695983"/>
              <a:ext cx="135255" cy="91440"/>
            </a:xfrm>
            <a:custGeom>
              <a:avLst/>
              <a:gdLst/>
              <a:ahLst/>
              <a:cxnLst/>
              <a:rect l="l" t="t" r="r" b="b"/>
              <a:pathLst>
                <a:path w="135255" h="91440">
                  <a:moveTo>
                    <a:pt x="134693" y="0"/>
                  </a:moveTo>
                  <a:lnTo>
                    <a:pt x="0" y="0"/>
                  </a:lnTo>
                  <a:lnTo>
                    <a:pt x="0" y="90820"/>
                  </a:lnTo>
                  <a:lnTo>
                    <a:pt x="134693" y="90820"/>
                  </a:lnTo>
                  <a:lnTo>
                    <a:pt x="134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195235" y="681767"/>
            <a:ext cx="11430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25" dirty="0">
                <a:latin typeface="Calibri"/>
                <a:cs typeface="Calibri"/>
              </a:rPr>
              <a:t>0.5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072329" y="511472"/>
            <a:ext cx="763270" cy="45085"/>
            <a:chOff x="1072329" y="511472"/>
            <a:chExt cx="763270" cy="45085"/>
          </a:xfrm>
        </p:grpSpPr>
        <p:sp>
          <p:nvSpPr>
            <p:cNvPr id="56" name="object 56"/>
            <p:cNvSpPr/>
            <p:nvPr/>
          </p:nvSpPr>
          <p:spPr>
            <a:xfrm>
              <a:off x="1072329" y="533731"/>
              <a:ext cx="757555" cy="0"/>
            </a:xfrm>
            <a:custGeom>
              <a:avLst/>
              <a:gdLst/>
              <a:ahLst/>
              <a:cxnLst/>
              <a:rect l="l" t="t" r="r" b="b"/>
              <a:pathLst>
                <a:path w="757555">
                  <a:moveTo>
                    <a:pt x="0" y="0"/>
                  </a:moveTo>
                  <a:lnTo>
                    <a:pt x="123401" y="0"/>
                  </a:lnTo>
                </a:path>
                <a:path w="757555">
                  <a:moveTo>
                    <a:pt x="258095" y="0"/>
                  </a:moveTo>
                  <a:lnTo>
                    <a:pt x="757173" y="0"/>
                  </a:lnTo>
                </a:path>
              </a:pathLst>
            </a:custGeom>
            <a:ln w="5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814320" y="513496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0" y="0"/>
                  </a:moveTo>
                  <a:lnTo>
                    <a:pt x="2965" y="6187"/>
                  </a:lnTo>
                  <a:lnTo>
                    <a:pt x="8540" y="12494"/>
                  </a:lnTo>
                  <a:lnTo>
                    <a:pt x="14589" y="17614"/>
                  </a:lnTo>
                  <a:lnTo>
                    <a:pt x="18978" y="20243"/>
                  </a:lnTo>
                  <a:lnTo>
                    <a:pt x="14589" y="22873"/>
                  </a:lnTo>
                  <a:lnTo>
                    <a:pt x="8540" y="27993"/>
                  </a:lnTo>
                  <a:lnTo>
                    <a:pt x="2965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206119" y="474109"/>
            <a:ext cx="11430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25" dirty="0">
                <a:latin typeface="Calibri"/>
                <a:cs typeface="Calibri"/>
              </a:rPr>
              <a:t>0.2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66051" y="1795727"/>
            <a:ext cx="149860" cy="395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750" spc="-25" dirty="0">
                <a:latin typeface="Calibri"/>
                <a:cs typeface="Calibri"/>
              </a:rPr>
              <a:t>0</a:t>
            </a:r>
            <a:r>
              <a:rPr sz="750" i="1" spc="-25" dirty="0">
                <a:latin typeface="Calibri"/>
                <a:cs typeface="Calibri"/>
              </a:rPr>
              <a:t>.</a:t>
            </a:r>
            <a:r>
              <a:rPr sz="750" spc="-25" dirty="0">
                <a:latin typeface="Calibri"/>
                <a:cs typeface="Calibri"/>
              </a:rPr>
              <a:t>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66051" y="1111731"/>
            <a:ext cx="149860" cy="395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750" spc="-25" dirty="0">
                <a:latin typeface="Calibri"/>
                <a:cs typeface="Calibri"/>
              </a:rPr>
              <a:t>0</a:t>
            </a:r>
            <a:r>
              <a:rPr sz="750" i="1" spc="-25" dirty="0">
                <a:latin typeface="Calibri"/>
                <a:cs typeface="Calibri"/>
              </a:rPr>
              <a:t>.</a:t>
            </a:r>
            <a:r>
              <a:rPr sz="750" spc="-25" dirty="0">
                <a:latin typeface="Calibri"/>
                <a:cs typeface="Calibri"/>
              </a:rPr>
              <a:t>4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66051" y="427734"/>
            <a:ext cx="149860" cy="395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750" spc="-25" dirty="0">
                <a:latin typeface="Calibri"/>
                <a:cs typeface="Calibri"/>
              </a:rPr>
              <a:t>0</a:t>
            </a:r>
            <a:r>
              <a:rPr sz="750" i="1" spc="-25" dirty="0">
                <a:latin typeface="Calibri"/>
                <a:cs typeface="Calibri"/>
              </a:rPr>
              <a:t>.</a:t>
            </a:r>
            <a:r>
              <a:rPr sz="750" spc="-25" dirty="0">
                <a:latin typeface="Calibri"/>
                <a:cs typeface="Calibri"/>
              </a:rPr>
              <a:t>3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15174" y="145477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17" baseline="-10416" dirty="0">
                <a:latin typeface="Calibri"/>
                <a:cs typeface="Calibri"/>
              </a:rPr>
              <a:t>0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841385" y="145477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17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597647" y="2192564"/>
            <a:ext cx="83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78470" y="2275686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Lucida Sans Unicode"/>
                <a:cs typeface="Lucida Sans Unicode"/>
              </a:rPr>
              <a:t>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117022" y="2304566"/>
            <a:ext cx="14636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6115" algn="l"/>
              </a:tabLst>
            </a:pP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100" i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1100" spc="23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100" i="1" spc="-2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100" dirty="0">
                <a:latin typeface="Calibri"/>
                <a:cs typeface="Calibri"/>
              </a:rPr>
              <a:t>0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235" dirty="0">
                <a:latin typeface="Calibri"/>
                <a:cs typeface="Calibri"/>
              </a:rPr>
              <a:t> 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100" i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1100" spc="240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1100" spc="-25" dirty="0">
                <a:latin typeface="Calibri"/>
                <a:cs typeface="Calibri"/>
              </a:rPr>
              <a:t>0</a:t>
            </a:r>
            <a:r>
              <a:rPr sz="1100" i="1" spc="-25" dirty="0">
                <a:latin typeface="Calibri"/>
                <a:cs typeface="Calibri"/>
              </a:rPr>
              <a:t>.</a:t>
            </a:r>
            <a:r>
              <a:rPr sz="1100" spc="-25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770824" y="2476638"/>
            <a:ext cx="809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Calibri"/>
                <a:cs typeface="Calibri"/>
              </a:rPr>
              <a:t>0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Calibri"/>
                <a:cs typeface="Calibri"/>
              </a:rPr>
              <a:t>4</a:t>
            </a:r>
            <a:r>
              <a:rPr sz="1100" spc="235" dirty="0">
                <a:latin typeface="Calibri"/>
                <a:cs typeface="Calibri"/>
              </a:rPr>
              <a:t> 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100" i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100" spc="240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1100" spc="-25" dirty="0">
                <a:latin typeface="Calibri"/>
                <a:cs typeface="Calibri"/>
              </a:rPr>
              <a:t>0</a:t>
            </a:r>
            <a:r>
              <a:rPr sz="1100" i="1" spc="-25" dirty="0">
                <a:latin typeface="Calibri"/>
                <a:cs typeface="Calibri"/>
              </a:rPr>
              <a:t>.</a:t>
            </a:r>
            <a:r>
              <a:rPr sz="1100" spc="-25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640370" y="2132481"/>
            <a:ext cx="10706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650" spc="-30" baseline="42929" dirty="0">
                <a:latin typeface="Lucida Sans Unicode"/>
                <a:cs typeface="Lucida Sans Unicode"/>
              </a:rPr>
              <a:t></a:t>
            </a:r>
            <a:r>
              <a:rPr sz="1100" spc="-20" dirty="0">
                <a:latin typeface="Calibri"/>
                <a:cs typeface="Calibri"/>
              </a:rPr>
              <a:t>0</a:t>
            </a:r>
            <a:r>
              <a:rPr sz="1100" i="1" spc="-20" dirty="0">
                <a:latin typeface="Calibri"/>
                <a:cs typeface="Calibri"/>
              </a:rPr>
              <a:t>.</a:t>
            </a:r>
            <a:r>
              <a:rPr sz="1100" spc="-20" dirty="0">
                <a:latin typeface="Calibri"/>
                <a:cs typeface="Calibri"/>
              </a:rPr>
              <a:t>2</a:t>
            </a:r>
            <a:r>
              <a:rPr sz="1100" spc="165" dirty="0">
                <a:latin typeface="Calibri"/>
                <a:cs typeface="Calibri"/>
              </a:rPr>
              <a:t> 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100" i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1100" spc="16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1100" spc="-20" dirty="0">
                <a:latin typeface="Calibri"/>
                <a:cs typeface="Calibri"/>
              </a:rPr>
              <a:t>0</a:t>
            </a:r>
            <a:r>
              <a:rPr sz="1100" i="1" spc="-20" dirty="0">
                <a:latin typeface="Calibri"/>
                <a:cs typeface="Calibri"/>
              </a:rPr>
              <a:t>.</a:t>
            </a:r>
            <a:r>
              <a:rPr sz="1100" spc="-20" dirty="0">
                <a:latin typeface="Calibri"/>
                <a:cs typeface="Calibri"/>
              </a:rPr>
              <a:t>3</a:t>
            </a:r>
            <a:r>
              <a:rPr sz="1650" spc="-30" baseline="42929" dirty="0">
                <a:latin typeface="Lucida Sans Unicode"/>
                <a:cs typeface="Lucida Sans Unicode"/>
              </a:rPr>
              <a:t></a:t>
            </a:r>
            <a:endParaRPr sz="1650" baseline="42929">
              <a:latin typeface="Lucida Sans Unicode"/>
              <a:cs typeface="Lucida Sans Unicode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554973" y="2275686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Lucida Sans Unicode"/>
                <a:cs typeface="Lucida Sans Unicode"/>
              </a:rPr>
              <a:t>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9166" y="2304781"/>
            <a:ext cx="1568450" cy="586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i="1" spc="75" dirty="0">
                <a:latin typeface="Calibri"/>
                <a:cs typeface="Calibri"/>
              </a:rPr>
              <a:t>µ</a:t>
            </a:r>
            <a:r>
              <a:rPr sz="1200" spc="112" baseline="31250" dirty="0">
                <a:latin typeface="Calibri"/>
                <a:cs typeface="Calibri"/>
              </a:rPr>
              <a:t>0</a:t>
            </a:r>
            <a:r>
              <a:rPr sz="1100" i="1" spc="75" dirty="0">
                <a:latin typeface="Calibri"/>
                <a:cs typeface="Calibri"/>
              </a:rPr>
              <a:t>T</a:t>
            </a:r>
            <a:r>
              <a:rPr sz="1100" i="1" spc="204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650" spc="615" baseline="45454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100" i="1" spc="-2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100" spc="-2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10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</a:pPr>
            <a:r>
              <a:rPr sz="1100" spc="295" dirty="0">
                <a:latin typeface="Calibri"/>
                <a:cs typeface="Calibri"/>
              </a:rPr>
              <a:t>=</a:t>
            </a:r>
            <a:r>
              <a:rPr sz="1650" spc="577" baseline="4545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Calibri"/>
                <a:cs typeface="Calibri"/>
              </a:rPr>
              <a:t>0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235" dirty="0">
                <a:latin typeface="Calibri"/>
                <a:cs typeface="Calibri"/>
              </a:rPr>
              <a:t> 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100" i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45</a:t>
            </a:r>
            <a:r>
              <a:rPr sz="1100" spc="240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1100" spc="-20" dirty="0">
                <a:latin typeface="Calibri"/>
                <a:cs typeface="Calibri"/>
              </a:rPr>
              <a:t>0</a:t>
            </a:r>
            <a:r>
              <a:rPr sz="1100" i="1" spc="-20" dirty="0">
                <a:latin typeface="Calibri"/>
                <a:cs typeface="Calibri"/>
              </a:rPr>
              <a:t>.</a:t>
            </a:r>
            <a:r>
              <a:rPr sz="1100" spc="-20" dirty="0">
                <a:latin typeface="Calibri"/>
                <a:cs typeface="Calibri"/>
              </a:rPr>
              <a:t>25</a:t>
            </a:r>
            <a:r>
              <a:rPr sz="1650" spc="-30" baseline="45454" dirty="0">
                <a:latin typeface="Lucida Sans Unicode"/>
                <a:cs typeface="Lucida Sans Unicode"/>
              </a:rPr>
              <a:t> </a:t>
            </a:r>
            <a:endParaRPr sz="1650" baseline="45454">
              <a:latin typeface="Lucida Sans Unicode"/>
              <a:cs typeface="Lucida Sans Unicode"/>
            </a:endParaRPr>
          </a:p>
        </p:txBody>
      </p:sp>
      <p:pic>
        <p:nvPicPr>
          <p:cNvPr id="71" name="object 7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4596" y="750150"/>
            <a:ext cx="63233" cy="63233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44596" y="1304340"/>
            <a:ext cx="63233" cy="63233"/>
          </a:xfrm>
          <a:prstGeom prst="rect">
            <a:avLst/>
          </a:prstGeom>
        </p:spPr>
      </p:pic>
      <p:sp>
        <p:nvSpPr>
          <p:cNvPr id="73" name="object 73"/>
          <p:cNvSpPr txBox="1"/>
          <p:nvPr/>
        </p:nvSpPr>
        <p:spPr>
          <a:xfrm>
            <a:off x="4606937" y="1377974"/>
            <a:ext cx="90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238995" y="664665"/>
            <a:ext cx="2319655" cy="13385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algn="just">
              <a:lnSpc>
                <a:spcPct val="102600"/>
              </a:lnSpc>
              <a:spcBef>
                <a:spcPts val="55"/>
              </a:spcBef>
            </a:pPr>
            <a:r>
              <a:rPr sz="1100" spc="65" dirty="0">
                <a:latin typeface="Calibri"/>
                <a:cs typeface="Calibri"/>
              </a:rPr>
              <a:t>Let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if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there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more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compact </a:t>
            </a:r>
            <a:r>
              <a:rPr sz="1100" spc="20" dirty="0">
                <a:latin typeface="Calibri"/>
                <a:cs typeface="Calibri"/>
              </a:rPr>
              <a:t>way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of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writing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distribution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90" dirty="0">
                <a:latin typeface="Calibri"/>
                <a:cs typeface="Calibri"/>
              </a:rPr>
              <a:t>P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spc="120" dirty="0">
                <a:latin typeface="Calibri"/>
                <a:cs typeface="Calibri"/>
              </a:rPr>
              <a:t>(</a:t>
            </a:r>
            <a:r>
              <a:rPr sz="1100" i="1" spc="120" dirty="0">
                <a:latin typeface="Calibri"/>
                <a:cs typeface="Calibri"/>
              </a:rPr>
              <a:t>X</a:t>
            </a:r>
            <a:r>
              <a:rPr sz="1200" spc="179" baseline="-10416" dirty="0">
                <a:latin typeface="Calibri"/>
                <a:cs typeface="Calibri"/>
              </a:rPr>
              <a:t>1</a:t>
            </a:r>
            <a:r>
              <a:rPr sz="1100" spc="120" dirty="0">
                <a:latin typeface="Calibri"/>
                <a:cs typeface="Calibri"/>
              </a:rPr>
              <a:t>) </a:t>
            </a:r>
            <a:r>
              <a:rPr sz="1100" dirty="0">
                <a:latin typeface="Calibri"/>
                <a:cs typeface="Calibri"/>
              </a:rPr>
              <a:t>(</a:t>
            </a:r>
            <a:r>
              <a:rPr sz="1100" i="1" dirty="0">
                <a:latin typeface="Calibri"/>
                <a:cs typeface="Calibri"/>
              </a:rPr>
              <a:t>i.e.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specifying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(</a:t>
            </a:r>
            <a:r>
              <a:rPr sz="1100" i="1" spc="140" dirty="0">
                <a:latin typeface="Calibri"/>
                <a:cs typeface="Calibri"/>
              </a:rPr>
              <a:t>X</a:t>
            </a:r>
            <a:r>
              <a:rPr sz="1200" spc="209" baseline="-10416" dirty="0">
                <a:latin typeface="Calibri"/>
                <a:cs typeface="Calibri"/>
              </a:rPr>
              <a:t>1</a:t>
            </a:r>
            <a:r>
              <a:rPr sz="1200" spc="352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)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∀</a:t>
            </a:r>
            <a:r>
              <a:rPr sz="1100" i="1" spc="-25" dirty="0">
                <a:latin typeface="Calibri"/>
                <a:cs typeface="Calibri"/>
              </a:rPr>
              <a:t>b</a:t>
            </a:r>
            <a:r>
              <a:rPr sz="1100" spc="-2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65" dirty="0">
                <a:latin typeface="Calibri"/>
                <a:cs typeface="Calibri"/>
              </a:rPr>
              <a:t>Let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</a:t>
            </a:r>
            <a:r>
              <a:rPr sz="1100" spc="3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consider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simple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case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when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spc="75" dirty="0">
                <a:latin typeface="Calibri"/>
                <a:cs typeface="Calibri"/>
              </a:rPr>
              <a:t>l</a:t>
            </a:r>
            <a:r>
              <a:rPr sz="1100" i="1" spc="8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(as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opposed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32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spc="55" dirty="0">
                <a:latin typeface="Calibri"/>
                <a:cs typeface="Calibri"/>
              </a:rPr>
              <a:t>Thus,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µ</a:t>
            </a:r>
            <a:r>
              <a:rPr sz="1200" baseline="27777" dirty="0">
                <a:latin typeface="Calibri"/>
                <a:cs typeface="Calibri"/>
              </a:rPr>
              <a:t>0</a:t>
            </a:r>
            <a:r>
              <a:rPr sz="1200" spc="284" baseline="27777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i="1" spc="125" dirty="0">
                <a:latin typeface="Calibri"/>
                <a:cs typeface="Calibri"/>
              </a:rPr>
              <a:t>R</a:t>
            </a:r>
            <a:r>
              <a:rPr sz="1200" spc="187" baseline="27777" dirty="0">
                <a:latin typeface="Calibri"/>
                <a:cs typeface="Calibri"/>
              </a:rPr>
              <a:t>3</a:t>
            </a:r>
            <a:r>
              <a:rPr sz="1200" spc="382" baseline="27777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i="1" spc="95" dirty="0">
                <a:latin typeface="Calibri"/>
                <a:cs typeface="Calibri"/>
              </a:rPr>
              <a:t>T</a:t>
            </a:r>
            <a:r>
              <a:rPr sz="1100" i="1" spc="235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i="1" spc="95" dirty="0">
                <a:latin typeface="Calibri"/>
                <a:cs typeface="Calibri"/>
              </a:rPr>
              <a:t>R</a:t>
            </a:r>
            <a:r>
              <a:rPr sz="1200" spc="142" baseline="27777" dirty="0">
                <a:latin typeface="Calibri"/>
                <a:cs typeface="Calibri"/>
              </a:rPr>
              <a:t>3</a:t>
            </a:r>
            <a:r>
              <a:rPr sz="1200" i="1" spc="142" baseline="27777" dirty="0">
                <a:latin typeface="Arial"/>
                <a:cs typeface="Arial"/>
              </a:rPr>
              <a:t>×</a:t>
            </a:r>
            <a:r>
              <a:rPr sz="1200" spc="142" baseline="27777" dirty="0">
                <a:latin typeface="Calibri"/>
                <a:cs typeface="Calibri"/>
              </a:rPr>
              <a:t>3</a:t>
            </a:r>
            <a:endParaRPr sz="1200" baseline="27777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100" spc="60" dirty="0">
                <a:latin typeface="Calibri"/>
                <a:cs typeface="Calibri"/>
              </a:rPr>
              <a:t>What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does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product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µ</a:t>
            </a:r>
            <a:r>
              <a:rPr sz="1200" spc="112" baseline="27777" dirty="0">
                <a:latin typeface="Calibri"/>
                <a:cs typeface="Calibri"/>
              </a:rPr>
              <a:t>0</a:t>
            </a:r>
            <a:r>
              <a:rPr sz="1100" i="1" spc="75" dirty="0">
                <a:latin typeface="Calibri"/>
                <a:cs typeface="Calibri"/>
              </a:rPr>
              <a:t>T</a:t>
            </a:r>
            <a:r>
              <a:rPr sz="1100" i="1" spc="2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give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?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5" name="object 7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4596" y="1686445"/>
            <a:ext cx="63233" cy="63233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4596" y="1896478"/>
            <a:ext cx="63233" cy="63233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4596" y="2106510"/>
            <a:ext cx="63233" cy="63233"/>
          </a:xfrm>
          <a:prstGeom prst="rect">
            <a:avLst/>
          </a:prstGeom>
        </p:spPr>
      </p:pic>
      <p:sp>
        <p:nvSpPr>
          <p:cNvPr id="78" name="object 78"/>
          <p:cNvSpPr txBox="1"/>
          <p:nvPr/>
        </p:nvSpPr>
        <p:spPr>
          <a:xfrm>
            <a:off x="5066500" y="207912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264395" y="2021025"/>
            <a:ext cx="2268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5" dirty="0">
                <a:latin typeface="Calibri"/>
                <a:cs typeface="Calibri"/>
              </a:rPr>
              <a:t>It</a:t>
            </a:r>
            <a:r>
              <a:rPr sz="1100" spc="2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gives</a:t>
            </a:r>
            <a:r>
              <a:rPr sz="1100" spc="2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</a:t>
            </a:r>
            <a:r>
              <a:rPr sz="1100" spc="2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distribution</a:t>
            </a:r>
            <a:r>
              <a:rPr sz="1100" spc="265" dirty="0">
                <a:latin typeface="Calibri"/>
                <a:cs typeface="Calibri"/>
              </a:rPr>
              <a:t> </a:t>
            </a:r>
            <a:r>
              <a:rPr sz="1100" i="1" spc="60" dirty="0">
                <a:latin typeface="Calibri"/>
                <a:cs typeface="Calibri"/>
              </a:rPr>
              <a:t>µ</a:t>
            </a:r>
            <a:r>
              <a:rPr sz="1100" i="1" spc="2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!</a:t>
            </a:r>
            <a:r>
              <a:rPr sz="1100" spc="175" dirty="0">
                <a:latin typeface="Calibri"/>
                <a:cs typeface="Calibri"/>
              </a:rPr>
              <a:t>  </a:t>
            </a:r>
            <a:r>
              <a:rPr sz="1100" spc="-20" dirty="0">
                <a:latin typeface="Calibri"/>
                <a:cs typeface="Calibri"/>
              </a:rPr>
              <a:t>(the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937162" y="2089186"/>
            <a:ext cx="159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15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323856" y="2180144"/>
            <a:ext cx="20091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41830" algn="l"/>
              </a:tabLst>
            </a:pPr>
            <a:r>
              <a:rPr sz="800" i="1" spc="30" dirty="0">
                <a:latin typeface="Calibri"/>
                <a:cs typeface="Calibri"/>
              </a:rPr>
              <a:t>th</a:t>
            </a:r>
            <a:r>
              <a:rPr sz="800" i="1" dirty="0">
                <a:latin typeface="Calibri"/>
                <a:cs typeface="Calibri"/>
              </a:rPr>
              <a:t>	</a:t>
            </a:r>
            <a:r>
              <a:rPr sz="800" spc="-50" dirty="0"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238995" y="2193098"/>
            <a:ext cx="23133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69875" algn="l"/>
                <a:tab pos="1856739" algn="l"/>
              </a:tabLst>
            </a:pPr>
            <a:r>
              <a:rPr sz="1100" i="1" spc="-50" dirty="0">
                <a:latin typeface="Calibri"/>
                <a:cs typeface="Calibri"/>
              </a:rPr>
              <a:t>b</a:t>
            </a:r>
            <a:r>
              <a:rPr sz="1100" i="1" dirty="0">
                <a:latin typeface="Calibri"/>
                <a:cs typeface="Calibri"/>
              </a:rPr>
              <a:t>	</a:t>
            </a:r>
            <a:r>
              <a:rPr sz="1100" dirty="0">
                <a:latin typeface="Calibri"/>
                <a:cs typeface="Calibri"/>
              </a:rPr>
              <a:t>entry</a:t>
            </a:r>
            <a:r>
              <a:rPr sz="1100" spc="3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vector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is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200" i="1" baseline="-20833" dirty="0">
                <a:latin typeface="Calibri"/>
                <a:cs typeface="Calibri"/>
              </a:rPr>
              <a:t>a</a:t>
            </a:r>
            <a:r>
              <a:rPr sz="1200" i="1" spc="120" baseline="-20833" dirty="0">
                <a:latin typeface="Calibri"/>
                <a:cs typeface="Calibri"/>
              </a:rPr>
              <a:t> </a:t>
            </a:r>
            <a:r>
              <a:rPr sz="1100" i="1" spc="-20" dirty="0">
                <a:latin typeface="Calibri"/>
                <a:cs typeface="Calibri"/>
              </a:rPr>
              <a:t>µ</a:t>
            </a:r>
            <a:r>
              <a:rPr sz="1200" i="1" spc="-30" baseline="-17361" dirty="0">
                <a:latin typeface="Calibri"/>
                <a:cs typeface="Calibri"/>
              </a:rPr>
              <a:t>a</a:t>
            </a:r>
            <a:r>
              <a:rPr sz="1100" i="1" spc="-20" dirty="0">
                <a:latin typeface="Calibri"/>
                <a:cs typeface="Calibri"/>
              </a:rPr>
              <a:t>T</a:t>
            </a:r>
            <a:r>
              <a:rPr sz="1200" i="1" spc="-30" baseline="-13888" dirty="0">
                <a:latin typeface="Calibri"/>
                <a:cs typeface="Calibri"/>
              </a:rPr>
              <a:t>ab</a:t>
            </a:r>
            <a:endParaRPr sz="1200" baseline="-13888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238995" y="2365170"/>
            <a:ext cx="13011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Calibri"/>
                <a:cs typeface="Calibri"/>
              </a:rPr>
              <a:t>which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85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(</a:t>
            </a:r>
            <a:r>
              <a:rPr sz="1100" i="1" spc="140" dirty="0">
                <a:latin typeface="Calibri"/>
                <a:cs typeface="Calibri"/>
              </a:rPr>
              <a:t>X</a:t>
            </a:r>
            <a:r>
              <a:rPr sz="1200" spc="209" baseline="-10416" dirty="0">
                <a:latin typeface="Calibri"/>
                <a:cs typeface="Calibri"/>
              </a:rPr>
              <a:t>1</a:t>
            </a:r>
            <a:r>
              <a:rPr sz="1200" spc="300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i="1" spc="-25" dirty="0">
                <a:latin typeface="Calibri"/>
                <a:cs typeface="Calibri"/>
              </a:rPr>
              <a:t>b</a:t>
            </a:r>
            <a:r>
              <a:rPr sz="1100" spc="-25" dirty="0">
                <a:latin typeface="Calibri"/>
                <a:cs typeface="Calibri"/>
              </a:rPr>
              <a:t>))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85" name="object 85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65" dirty="0">
                <a:solidFill>
                  <a:srgbClr val="ADADE0"/>
                </a:solidFill>
                <a:latin typeface="Calibri"/>
                <a:cs typeface="Calibri"/>
              </a:rPr>
              <a:t>14/61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CS7015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(Deep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Learning)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:</a:t>
            </a:r>
            <a:r>
              <a:rPr sz="600" spc="21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Lecture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20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96" cy="480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3782" y="2173904"/>
            <a:ext cx="263525" cy="263525"/>
            <a:chOff x="473782" y="2173904"/>
            <a:chExt cx="263525" cy="2635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843" y="2178965"/>
              <a:ext cx="253054" cy="2530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8843" y="2178965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89364" y="1353080"/>
            <a:ext cx="878840" cy="1084580"/>
            <a:chOff x="1089364" y="1353080"/>
            <a:chExt cx="878840" cy="10845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4444" y="2178965"/>
              <a:ext cx="253054" cy="25305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94444" y="2178965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0056" y="2178965"/>
              <a:ext cx="253054" cy="2530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10056" y="2178965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4444" y="1358160"/>
              <a:ext cx="253054" cy="2530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94444" y="1358160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0056" y="1358160"/>
              <a:ext cx="253054" cy="25305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10056" y="1358160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3417" y="1789123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3417" y="1839733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9012" y="1789123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9012" y="1839733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04619" y="1789123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04619" y="1839733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3782" y="1353099"/>
            <a:ext cx="263525" cy="263525"/>
            <a:chOff x="473782" y="1353099"/>
            <a:chExt cx="263525" cy="26352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843" y="1358160"/>
              <a:ext cx="253054" cy="25305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78843" y="1358160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85378" y="1381568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73782" y="942691"/>
            <a:ext cx="263525" cy="263525"/>
            <a:chOff x="473782" y="942691"/>
            <a:chExt cx="263525" cy="263525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843" y="947752"/>
              <a:ext cx="253054" cy="25305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78843" y="947752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2"/>
                  </a:lnTo>
                  <a:lnTo>
                    <a:pt x="126527" y="0"/>
                  </a:lnTo>
                  <a:lnTo>
                    <a:pt x="77276" y="9942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089383" y="942691"/>
            <a:ext cx="878840" cy="1259840"/>
            <a:chOff x="1089383" y="942691"/>
            <a:chExt cx="878840" cy="1259840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4444" y="947752"/>
              <a:ext cx="253054" cy="25305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94444" y="947752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2"/>
                  </a:lnTo>
                  <a:lnTo>
                    <a:pt x="126527" y="0"/>
                  </a:lnTo>
                  <a:lnTo>
                    <a:pt x="77276" y="9942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0056" y="947752"/>
              <a:ext cx="253054" cy="25305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710056" y="947752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2"/>
                  </a:lnTo>
                  <a:lnTo>
                    <a:pt x="126527" y="0"/>
                  </a:lnTo>
                  <a:lnTo>
                    <a:pt x="77276" y="9942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00073" y="1594270"/>
              <a:ext cx="454659" cy="605790"/>
            </a:xfrm>
            <a:custGeom>
              <a:avLst/>
              <a:gdLst/>
              <a:ahLst/>
              <a:cxnLst/>
              <a:rect l="l" t="t" r="r" b="b"/>
              <a:pathLst>
                <a:path w="454660" h="605789">
                  <a:moveTo>
                    <a:pt x="0" y="605713"/>
                  </a:moveTo>
                  <a:lnTo>
                    <a:pt x="45428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28933" y="1591219"/>
              <a:ext cx="33020" cy="27940"/>
            </a:xfrm>
            <a:custGeom>
              <a:avLst/>
              <a:gdLst/>
              <a:ahLst/>
              <a:cxnLst/>
              <a:rect l="l" t="t" r="r" b="b"/>
              <a:pathLst>
                <a:path w="33019" h="27940">
                  <a:moveTo>
                    <a:pt x="0" y="3051"/>
                  </a:moveTo>
                  <a:lnTo>
                    <a:pt x="6761" y="4397"/>
                  </a:lnTo>
                  <a:lnTo>
                    <a:pt x="15192" y="3718"/>
                  </a:lnTo>
                  <a:lnTo>
                    <a:pt x="22954" y="1942"/>
                  </a:lnTo>
                  <a:lnTo>
                    <a:pt x="27714" y="0"/>
                  </a:lnTo>
                  <a:lnTo>
                    <a:pt x="27181" y="5112"/>
                  </a:lnTo>
                  <a:lnTo>
                    <a:pt x="27650" y="13062"/>
                  </a:lnTo>
                  <a:lnTo>
                    <a:pt x="29359" y="21345"/>
                  </a:lnTo>
                  <a:lnTo>
                    <a:pt x="32545" y="27459"/>
                  </a:lnTo>
                </a:path>
              </a:pathLst>
            </a:custGeom>
            <a:ln w="4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52716" y="1484174"/>
              <a:ext cx="346710" cy="635"/>
            </a:xfrm>
            <a:custGeom>
              <a:avLst/>
              <a:gdLst/>
              <a:ahLst/>
              <a:cxnLst/>
              <a:rect l="l" t="t" r="r" b="b"/>
              <a:pathLst>
                <a:path w="346710" h="634">
                  <a:moveTo>
                    <a:pt x="0" y="0"/>
                  </a:moveTo>
                  <a:lnTo>
                    <a:pt x="346689" y="4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84221" y="1463972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4" y="0"/>
                  </a:moveTo>
                  <a:lnTo>
                    <a:pt x="2968" y="6188"/>
                  </a:lnTo>
                  <a:lnTo>
                    <a:pt x="8543" y="12495"/>
                  </a:lnTo>
                  <a:lnTo>
                    <a:pt x="14592" y="17616"/>
                  </a:lnTo>
                  <a:lnTo>
                    <a:pt x="18980" y="20245"/>
                  </a:lnTo>
                  <a:lnTo>
                    <a:pt x="14591" y="22874"/>
                  </a:lnTo>
                  <a:lnTo>
                    <a:pt x="8541" y="27994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30949" y="1146894"/>
              <a:ext cx="391795" cy="260985"/>
            </a:xfrm>
            <a:custGeom>
              <a:avLst/>
              <a:gdLst/>
              <a:ahLst/>
              <a:cxnLst/>
              <a:rect l="l" t="t" r="r" b="b"/>
              <a:pathLst>
                <a:path w="391794" h="260984">
                  <a:moveTo>
                    <a:pt x="0" y="0"/>
                  </a:moveTo>
                  <a:lnTo>
                    <a:pt x="391188" y="260828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98199" y="1382378"/>
              <a:ext cx="27305" cy="34290"/>
            </a:xfrm>
            <a:custGeom>
              <a:avLst/>
              <a:gdLst/>
              <a:ahLst/>
              <a:cxnLst/>
              <a:rect l="l" t="t" r="r" b="b"/>
              <a:pathLst>
                <a:path w="27305" h="34290">
                  <a:moveTo>
                    <a:pt x="22531" y="0"/>
                  </a:moveTo>
                  <a:lnTo>
                    <a:pt x="21562" y="6814"/>
                  </a:lnTo>
                  <a:lnTo>
                    <a:pt x="22706" y="15180"/>
                  </a:lnTo>
                  <a:lnTo>
                    <a:pt x="24905" y="22820"/>
                  </a:lnTo>
                  <a:lnTo>
                    <a:pt x="27105" y="27457"/>
                  </a:lnTo>
                  <a:lnTo>
                    <a:pt x="21979" y="27209"/>
                  </a:lnTo>
                  <a:lnTo>
                    <a:pt x="14081" y="28116"/>
                  </a:lnTo>
                  <a:lnTo>
                    <a:pt x="5918" y="30277"/>
                  </a:lnTo>
                  <a:lnTo>
                    <a:pt x="0" y="33791"/>
                  </a:lnTo>
                </a:path>
              </a:pathLst>
            </a:custGeom>
            <a:ln w="4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79818" y="685481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17" baseline="-10416" dirty="0">
                <a:latin typeface="Calibri"/>
                <a:cs typeface="Calibri"/>
              </a:rPr>
              <a:t>0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95552" y="685481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17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11274" y="685481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17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2282" y="2202153"/>
            <a:ext cx="67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Calibri"/>
                <a:cs typeface="Calibri"/>
              </a:rPr>
              <a:t>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7073" y="1377719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7073" y="967230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8616" y="599757"/>
            <a:ext cx="63233" cy="63233"/>
          </a:xfrm>
          <a:prstGeom prst="rect">
            <a:avLst/>
          </a:prstGeom>
        </p:spPr>
      </p:pic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2483027" y="514272"/>
            <a:ext cx="1677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pc="65" dirty="0"/>
              <a:t>Let</a:t>
            </a:r>
            <a:r>
              <a:rPr spc="140" dirty="0"/>
              <a:t> </a:t>
            </a:r>
            <a:r>
              <a:rPr dirty="0"/>
              <a:t>us</a:t>
            </a:r>
            <a:r>
              <a:rPr spc="140" dirty="0"/>
              <a:t> </a:t>
            </a:r>
            <a:r>
              <a:rPr dirty="0"/>
              <a:t>consider</a:t>
            </a:r>
            <a:r>
              <a:rPr spc="135" dirty="0"/>
              <a:t> </a:t>
            </a:r>
            <a:r>
              <a:rPr i="1" spc="135" dirty="0">
                <a:latin typeface="Calibri"/>
                <a:cs typeface="Calibri"/>
              </a:rPr>
              <a:t>P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spc="140" dirty="0"/>
              <a:t>(</a:t>
            </a:r>
            <a:r>
              <a:rPr i="1" spc="140" dirty="0">
                <a:latin typeface="Calibri"/>
                <a:cs typeface="Calibri"/>
              </a:rPr>
              <a:t>X</a:t>
            </a:r>
            <a:r>
              <a:rPr sz="1200" spc="209" baseline="-10416" dirty="0"/>
              <a:t>2</a:t>
            </a:r>
            <a:r>
              <a:rPr sz="1200" spc="284" baseline="-10416" dirty="0"/>
              <a:t> </a:t>
            </a:r>
            <a:r>
              <a:rPr sz="1100" spc="295" dirty="0"/>
              <a:t>=</a:t>
            </a:r>
            <a:r>
              <a:rPr sz="1100" spc="75" dirty="0"/>
              <a:t> </a:t>
            </a:r>
            <a:r>
              <a:rPr sz="1100" i="1" spc="-25" dirty="0">
                <a:latin typeface="Calibri"/>
                <a:cs typeface="Calibri"/>
              </a:rPr>
              <a:t>b</a:t>
            </a:r>
            <a:r>
              <a:rPr sz="1100" spc="-25" dirty="0"/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41407" y="57604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69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12908" y="904314"/>
            <a:ext cx="825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Calibri"/>
                <a:cs typeface="Calibri"/>
              </a:rPr>
              <a:t>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98520" y="765770"/>
            <a:ext cx="16167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5370" algn="l"/>
                <a:tab pos="1549400" algn="l"/>
              </a:tabLst>
            </a:pPr>
            <a:r>
              <a:rPr sz="800" spc="-50" dirty="0">
                <a:latin typeface="Calibri"/>
                <a:cs typeface="Calibri"/>
              </a:rPr>
              <a:t>2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-50" dirty="0">
                <a:latin typeface="Calibri"/>
                <a:cs typeface="Calibri"/>
              </a:rPr>
              <a:t>1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-5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921673" y="707668"/>
            <a:ext cx="2197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55370" algn="l"/>
              </a:tabLst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204" dirty="0">
                <a:latin typeface="Calibri"/>
                <a:cs typeface="Calibri"/>
              </a:rPr>
              <a:t>(</a:t>
            </a:r>
            <a:r>
              <a:rPr sz="1100" i="1" spc="204" dirty="0">
                <a:latin typeface="Calibri"/>
                <a:cs typeface="Calibri"/>
              </a:rPr>
              <a:t>X</a:t>
            </a:r>
            <a:r>
              <a:rPr sz="1100" i="1" spc="135" dirty="0">
                <a:latin typeface="Calibri"/>
                <a:cs typeface="Calibri"/>
              </a:rPr>
              <a:t> 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4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204" dirty="0">
                <a:latin typeface="Calibri"/>
                <a:cs typeface="Calibri"/>
              </a:rPr>
              <a:t>(</a:t>
            </a:r>
            <a:r>
              <a:rPr sz="1100" i="1" spc="204" dirty="0">
                <a:latin typeface="Calibri"/>
                <a:cs typeface="Calibri"/>
              </a:rPr>
              <a:t>X</a:t>
            </a:r>
            <a:r>
              <a:rPr sz="1100" i="1" spc="145" dirty="0">
                <a:latin typeface="Calibri"/>
                <a:cs typeface="Calibri"/>
              </a:rPr>
              <a:t> 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a,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325" dirty="0">
                <a:latin typeface="Calibri"/>
                <a:cs typeface="Calibri"/>
              </a:rPr>
              <a:t>X</a:t>
            </a:r>
            <a:r>
              <a:rPr sz="1100" i="1" spc="145" dirty="0">
                <a:latin typeface="Calibri"/>
                <a:cs typeface="Calibri"/>
              </a:rPr>
              <a:t> 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spc="-25" dirty="0">
                <a:latin typeface="Calibri"/>
                <a:cs typeface="Calibri"/>
              </a:rPr>
              <a:t>b</a:t>
            </a:r>
            <a:r>
              <a:rPr sz="1100" spc="-2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1" name="object 5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88616" y="1075829"/>
            <a:ext cx="63233" cy="63233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2483027" y="990344"/>
            <a:ext cx="307530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65" dirty="0">
                <a:latin typeface="Calibri"/>
                <a:cs typeface="Calibri"/>
              </a:rPr>
              <a:t>The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above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sum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essentially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captures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paths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reaching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i="1" spc="170" dirty="0">
                <a:latin typeface="Calibri"/>
                <a:cs typeface="Calibri"/>
              </a:rPr>
              <a:t>X</a:t>
            </a:r>
            <a:r>
              <a:rPr sz="1200" spc="254" baseline="-10416" dirty="0">
                <a:latin typeface="Calibri"/>
                <a:cs typeface="Calibri"/>
              </a:rPr>
              <a:t>2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b</a:t>
            </a:r>
            <a:r>
              <a:rPr sz="1100" i="1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irrespective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17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28555" y="1355050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69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00056" y="1683320"/>
            <a:ext cx="825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Calibri"/>
                <a:cs typeface="Calibri"/>
              </a:rPr>
              <a:t>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85668" y="1544775"/>
            <a:ext cx="16167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5370" algn="l"/>
                <a:tab pos="1549400" algn="l"/>
              </a:tabLst>
            </a:pPr>
            <a:r>
              <a:rPr sz="800" spc="-50" dirty="0">
                <a:latin typeface="Calibri"/>
                <a:cs typeface="Calibri"/>
              </a:rPr>
              <a:t>2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-50" dirty="0">
                <a:latin typeface="Calibri"/>
                <a:cs typeface="Calibri"/>
              </a:rPr>
              <a:t>1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-5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08821" y="1486660"/>
            <a:ext cx="2197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55370" algn="l"/>
              </a:tabLst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204" dirty="0">
                <a:latin typeface="Calibri"/>
                <a:cs typeface="Calibri"/>
              </a:rPr>
              <a:t>(</a:t>
            </a:r>
            <a:r>
              <a:rPr sz="1100" i="1" spc="204" dirty="0">
                <a:latin typeface="Calibri"/>
                <a:cs typeface="Calibri"/>
              </a:rPr>
              <a:t>X</a:t>
            </a:r>
            <a:r>
              <a:rPr sz="1100" i="1" spc="135" dirty="0">
                <a:latin typeface="Calibri"/>
                <a:cs typeface="Calibri"/>
              </a:rPr>
              <a:t> 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4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204" dirty="0">
                <a:latin typeface="Calibri"/>
                <a:cs typeface="Calibri"/>
              </a:rPr>
              <a:t>(</a:t>
            </a:r>
            <a:r>
              <a:rPr sz="1100" i="1" spc="204" dirty="0">
                <a:latin typeface="Calibri"/>
                <a:cs typeface="Calibri"/>
              </a:rPr>
              <a:t>X</a:t>
            </a:r>
            <a:r>
              <a:rPr sz="1100" i="1" spc="145" dirty="0">
                <a:latin typeface="Calibri"/>
                <a:cs typeface="Calibri"/>
              </a:rPr>
              <a:t> 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a,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325" dirty="0">
                <a:latin typeface="Calibri"/>
                <a:cs typeface="Calibri"/>
              </a:rPr>
              <a:t>X</a:t>
            </a:r>
            <a:r>
              <a:rPr sz="1100" i="1" spc="145" dirty="0">
                <a:latin typeface="Calibri"/>
                <a:cs typeface="Calibri"/>
              </a:rPr>
              <a:t> 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spc="-25" dirty="0">
                <a:latin typeface="Calibri"/>
                <a:cs typeface="Calibri"/>
              </a:rPr>
              <a:t>b</a:t>
            </a:r>
            <a:r>
              <a:rPr sz="1100" spc="-2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28555" y="172431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69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00056" y="2052585"/>
            <a:ext cx="825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Calibri"/>
                <a:cs typeface="Calibri"/>
              </a:rPr>
              <a:t>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28617" y="1914041"/>
            <a:ext cx="11855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1035" algn="l"/>
                <a:tab pos="1118870" algn="l"/>
              </a:tabLst>
            </a:pPr>
            <a:r>
              <a:rPr sz="800" spc="-50" dirty="0">
                <a:latin typeface="Calibri"/>
                <a:cs typeface="Calibri"/>
              </a:rPr>
              <a:t>1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-50" dirty="0">
                <a:latin typeface="Calibri"/>
                <a:cs typeface="Calibri"/>
              </a:rPr>
              <a:t>2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282315" y="1855925"/>
            <a:ext cx="2150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1635" algn="l"/>
              </a:tabLst>
            </a:pPr>
            <a:r>
              <a:rPr sz="1100" spc="23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95" dirty="0">
                <a:latin typeface="Calibri"/>
                <a:cs typeface="Calibri"/>
              </a:rPr>
              <a:t> </a:t>
            </a:r>
            <a:r>
              <a:rPr sz="1100" spc="204" dirty="0">
                <a:latin typeface="Calibri"/>
                <a:cs typeface="Calibri"/>
              </a:rPr>
              <a:t>(</a:t>
            </a:r>
            <a:r>
              <a:rPr sz="1100" i="1" spc="204" dirty="0">
                <a:latin typeface="Calibri"/>
                <a:cs typeface="Calibri"/>
              </a:rPr>
              <a:t>X</a:t>
            </a:r>
            <a:r>
              <a:rPr sz="1100" i="1" spc="155" dirty="0">
                <a:latin typeface="Calibri"/>
                <a:cs typeface="Calibri"/>
              </a:rPr>
              <a:t> 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a</a:t>
            </a:r>
            <a:r>
              <a:rPr sz="1100" spc="75" dirty="0">
                <a:latin typeface="Calibri"/>
                <a:cs typeface="Calibri"/>
              </a:rPr>
              <a:t>)</a:t>
            </a:r>
            <a:r>
              <a:rPr sz="1100" i="1" spc="75" dirty="0">
                <a:latin typeface="Calibri"/>
                <a:cs typeface="Calibri"/>
              </a:rPr>
              <a:t>P</a:t>
            </a:r>
            <a:r>
              <a:rPr sz="1100" i="1" spc="-95" dirty="0">
                <a:latin typeface="Calibri"/>
                <a:cs typeface="Calibri"/>
              </a:rPr>
              <a:t> </a:t>
            </a:r>
            <a:r>
              <a:rPr sz="1100" spc="204" dirty="0">
                <a:latin typeface="Calibri"/>
                <a:cs typeface="Calibri"/>
              </a:rPr>
              <a:t>(</a:t>
            </a:r>
            <a:r>
              <a:rPr sz="1100" i="1" spc="204" dirty="0">
                <a:latin typeface="Calibri"/>
                <a:cs typeface="Calibri"/>
              </a:rPr>
              <a:t>X</a:t>
            </a:r>
            <a:r>
              <a:rPr sz="1100" i="1" spc="155" dirty="0">
                <a:latin typeface="Calibri"/>
                <a:cs typeface="Calibri"/>
              </a:rPr>
              <a:t> 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|</a:t>
            </a:r>
            <a:r>
              <a:rPr sz="1100" i="1" dirty="0">
                <a:latin typeface="Calibri"/>
                <a:cs typeface="Calibri"/>
              </a:rPr>
              <a:t>X</a:t>
            </a:r>
            <a:r>
              <a:rPr sz="1100" i="1" spc="155" dirty="0">
                <a:latin typeface="Calibri"/>
                <a:cs typeface="Calibri"/>
              </a:rPr>
              <a:t> 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i="1" spc="-25" dirty="0">
                <a:latin typeface="Calibri"/>
                <a:cs typeface="Calibri"/>
              </a:rPr>
              <a:t>a</a:t>
            </a:r>
            <a:r>
              <a:rPr sz="1100" spc="-2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28555" y="2093580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69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00056" y="2421850"/>
            <a:ext cx="825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Calibri"/>
                <a:cs typeface="Calibri"/>
              </a:rPr>
              <a:t>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735247" y="220531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735247" y="2296768"/>
            <a:ext cx="825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Calibri"/>
                <a:cs typeface="Calibri"/>
              </a:rPr>
              <a:t>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282315" y="2225191"/>
            <a:ext cx="622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1635" algn="l"/>
              </a:tabLst>
            </a:pPr>
            <a:r>
              <a:rPr sz="1100" spc="23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i="1" spc="60" dirty="0">
                <a:latin typeface="Calibri"/>
                <a:cs typeface="Calibri"/>
              </a:rPr>
              <a:t>µ</a:t>
            </a:r>
            <a:r>
              <a:rPr sz="1100" i="1" spc="250" dirty="0">
                <a:latin typeface="Calibri"/>
                <a:cs typeface="Calibri"/>
              </a:rPr>
              <a:t> </a:t>
            </a:r>
            <a:r>
              <a:rPr sz="1100" i="1" spc="45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879659" y="2285096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Calibri"/>
                <a:cs typeface="Calibri"/>
              </a:rPr>
              <a:t>ab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68" name="object 68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65" dirty="0">
                <a:solidFill>
                  <a:srgbClr val="ADADE0"/>
                </a:solidFill>
                <a:latin typeface="Calibri"/>
                <a:cs typeface="Calibri"/>
              </a:rPr>
              <a:t>15/61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CS7015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(Deep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Learning)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:</a:t>
            </a:r>
            <a:r>
              <a:rPr sz="600" spc="21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Lecture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  <a:hlinkClick r:id="rId6" action="ppaction://hlinksldjump"/>
              </a:rPr>
              <a:t>20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36594" y="301776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56977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4779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39895" y="3004917"/>
            <a:ext cx="203200" cy="55880"/>
            <a:chOff x="4039895" y="300491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103064" y="300744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895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22826" y="3003652"/>
            <a:ext cx="203200" cy="48260"/>
            <a:chOff x="4322826" y="3003652"/>
            <a:chExt cx="203200" cy="48260"/>
          </a:xfrm>
        </p:grpSpPr>
        <p:sp>
          <p:nvSpPr>
            <p:cNvPr id="9" name="object 9"/>
            <p:cNvSpPr/>
            <p:nvPr/>
          </p:nvSpPr>
          <p:spPr>
            <a:xfrm>
              <a:off x="4411726" y="302014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22826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99026" y="300744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605756" y="3003652"/>
            <a:ext cx="203200" cy="58419"/>
            <a:chOff x="4605756" y="3003652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4681957" y="300744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05756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1957" y="304554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964875" y="300744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153834" y="3004917"/>
            <a:ext cx="238760" cy="57150"/>
            <a:chOff x="5153834" y="300491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5278286" y="303792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1222" y="301143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56365" y="300744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96" cy="48082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99741" y="2173904"/>
            <a:ext cx="263525" cy="263525"/>
            <a:chOff x="599741" y="2173904"/>
            <a:chExt cx="263525" cy="26352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802" y="2178965"/>
              <a:ext cx="253054" cy="25305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04802" y="2178965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215323" y="1353080"/>
            <a:ext cx="878840" cy="1084580"/>
            <a:chOff x="1215323" y="1353080"/>
            <a:chExt cx="878840" cy="1084580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0403" y="2178965"/>
              <a:ext cx="253054" cy="25305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220403" y="2178965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6015" y="2178965"/>
              <a:ext cx="253054" cy="25305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836015" y="2178965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0403" y="1358160"/>
              <a:ext cx="253054" cy="25305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220403" y="1358160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6015" y="1358160"/>
              <a:ext cx="253054" cy="25305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836015" y="1358160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99388" y="1789123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9388" y="1839733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14983" y="1789123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14983" y="1839733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30590" y="1789123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30590" y="1839733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99741" y="1353099"/>
            <a:ext cx="263525" cy="263525"/>
            <a:chOff x="599741" y="1353099"/>
            <a:chExt cx="263525" cy="263525"/>
          </a:xfrm>
        </p:grpSpPr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802" y="1358160"/>
              <a:ext cx="253054" cy="25305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04802" y="1358160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911350" y="1381568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99741" y="942691"/>
            <a:ext cx="263525" cy="263525"/>
            <a:chOff x="599741" y="942691"/>
            <a:chExt cx="263525" cy="263525"/>
          </a:xfrm>
        </p:grpSpPr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802" y="947752"/>
              <a:ext cx="253054" cy="25305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04802" y="947752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2"/>
                  </a:lnTo>
                  <a:lnTo>
                    <a:pt x="126527" y="0"/>
                  </a:lnTo>
                  <a:lnTo>
                    <a:pt x="77276" y="9942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1215342" y="942691"/>
            <a:ext cx="878840" cy="1259840"/>
            <a:chOff x="1215342" y="942691"/>
            <a:chExt cx="878840" cy="1259840"/>
          </a:xfrm>
        </p:grpSpPr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0403" y="947752"/>
              <a:ext cx="253054" cy="25305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220403" y="947752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2"/>
                  </a:lnTo>
                  <a:lnTo>
                    <a:pt x="126527" y="0"/>
                  </a:lnTo>
                  <a:lnTo>
                    <a:pt x="77276" y="9942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6015" y="947752"/>
              <a:ext cx="253054" cy="25305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836015" y="947752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2"/>
                  </a:lnTo>
                  <a:lnTo>
                    <a:pt x="126527" y="0"/>
                  </a:lnTo>
                  <a:lnTo>
                    <a:pt x="77276" y="9942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26031" y="1594270"/>
              <a:ext cx="454659" cy="605790"/>
            </a:xfrm>
            <a:custGeom>
              <a:avLst/>
              <a:gdLst/>
              <a:ahLst/>
              <a:cxnLst/>
              <a:rect l="l" t="t" r="r" b="b"/>
              <a:pathLst>
                <a:path w="454660" h="605789">
                  <a:moveTo>
                    <a:pt x="0" y="605713"/>
                  </a:moveTo>
                  <a:lnTo>
                    <a:pt x="45428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54891" y="1591219"/>
              <a:ext cx="33020" cy="27940"/>
            </a:xfrm>
            <a:custGeom>
              <a:avLst/>
              <a:gdLst/>
              <a:ahLst/>
              <a:cxnLst/>
              <a:rect l="l" t="t" r="r" b="b"/>
              <a:pathLst>
                <a:path w="33019" h="27940">
                  <a:moveTo>
                    <a:pt x="0" y="3051"/>
                  </a:moveTo>
                  <a:lnTo>
                    <a:pt x="6761" y="4397"/>
                  </a:lnTo>
                  <a:lnTo>
                    <a:pt x="15192" y="3718"/>
                  </a:lnTo>
                  <a:lnTo>
                    <a:pt x="22954" y="1942"/>
                  </a:lnTo>
                  <a:lnTo>
                    <a:pt x="27714" y="0"/>
                  </a:lnTo>
                  <a:lnTo>
                    <a:pt x="27181" y="5112"/>
                  </a:lnTo>
                  <a:lnTo>
                    <a:pt x="27650" y="13062"/>
                  </a:lnTo>
                  <a:lnTo>
                    <a:pt x="29359" y="21345"/>
                  </a:lnTo>
                  <a:lnTo>
                    <a:pt x="32545" y="27459"/>
                  </a:lnTo>
                </a:path>
              </a:pathLst>
            </a:custGeom>
            <a:ln w="4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78675" y="1484174"/>
              <a:ext cx="346710" cy="635"/>
            </a:xfrm>
            <a:custGeom>
              <a:avLst/>
              <a:gdLst/>
              <a:ahLst/>
              <a:cxnLst/>
              <a:rect l="l" t="t" r="r" b="b"/>
              <a:pathLst>
                <a:path w="346710" h="634">
                  <a:moveTo>
                    <a:pt x="0" y="0"/>
                  </a:moveTo>
                  <a:lnTo>
                    <a:pt x="346689" y="4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10180" y="1463972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4" y="0"/>
                  </a:moveTo>
                  <a:lnTo>
                    <a:pt x="2968" y="6188"/>
                  </a:lnTo>
                  <a:lnTo>
                    <a:pt x="8543" y="12495"/>
                  </a:lnTo>
                  <a:lnTo>
                    <a:pt x="14592" y="17616"/>
                  </a:lnTo>
                  <a:lnTo>
                    <a:pt x="18980" y="20245"/>
                  </a:lnTo>
                  <a:lnTo>
                    <a:pt x="14591" y="22874"/>
                  </a:lnTo>
                  <a:lnTo>
                    <a:pt x="8541" y="27994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56907" y="1146894"/>
              <a:ext cx="391795" cy="260985"/>
            </a:xfrm>
            <a:custGeom>
              <a:avLst/>
              <a:gdLst/>
              <a:ahLst/>
              <a:cxnLst/>
              <a:rect l="l" t="t" r="r" b="b"/>
              <a:pathLst>
                <a:path w="391794" h="260984">
                  <a:moveTo>
                    <a:pt x="0" y="0"/>
                  </a:moveTo>
                  <a:lnTo>
                    <a:pt x="391188" y="260828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824158" y="1382378"/>
              <a:ext cx="27305" cy="34290"/>
            </a:xfrm>
            <a:custGeom>
              <a:avLst/>
              <a:gdLst/>
              <a:ahLst/>
              <a:cxnLst/>
              <a:rect l="l" t="t" r="r" b="b"/>
              <a:pathLst>
                <a:path w="27305" h="34290">
                  <a:moveTo>
                    <a:pt x="22531" y="0"/>
                  </a:moveTo>
                  <a:lnTo>
                    <a:pt x="21562" y="6814"/>
                  </a:lnTo>
                  <a:lnTo>
                    <a:pt x="22706" y="15180"/>
                  </a:lnTo>
                  <a:lnTo>
                    <a:pt x="24905" y="22820"/>
                  </a:lnTo>
                  <a:lnTo>
                    <a:pt x="27105" y="27457"/>
                  </a:lnTo>
                  <a:lnTo>
                    <a:pt x="21979" y="27209"/>
                  </a:lnTo>
                  <a:lnTo>
                    <a:pt x="14081" y="28116"/>
                  </a:lnTo>
                  <a:lnTo>
                    <a:pt x="5918" y="30277"/>
                  </a:lnTo>
                  <a:lnTo>
                    <a:pt x="0" y="33791"/>
                  </a:lnTo>
                </a:path>
              </a:pathLst>
            </a:custGeom>
            <a:ln w="4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05790" y="685481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17" baseline="-10416" dirty="0">
                <a:latin typeface="Calibri"/>
                <a:cs typeface="Calibri"/>
              </a:rPr>
              <a:t>0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221511" y="685481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17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37245" y="685481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17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8241" y="2202153"/>
            <a:ext cx="67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Calibri"/>
                <a:cs typeface="Calibri"/>
              </a:rPr>
              <a:t>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33031" y="1377719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33031" y="967230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4" name="object 6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0558" y="236461"/>
            <a:ext cx="63233" cy="63233"/>
          </a:xfrm>
          <a:prstGeom prst="rect">
            <a:avLst/>
          </a:prstGeom>
        </p:spPr>
      </p:pic>
      <p:sp>
        <p:nvSpPr>
          <p:cNvPr id="65" name="object 65"/>
          <p:cNvSpPr txBox="1"/>
          <p:nvPr/>
        </p:nvSpPr>
        <p:spPr>
          <a:xfrm>
            <a:off x="2722257" y="150976"/>
            <a:ext cx="2849245" cy="50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Calibri"/>
                <a:cs typeface="Calibri"/>
              </a:rPr>
              <a:t>Once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again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write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(</a:t>
            </a:r>
            <a:r>
              <a:rPr sz="1100" i="1" spc="140" dirty="0">
                <a:latin typeface="Calibri"/>
                <a:cs typeface="Calibri"/>
              </a:rPr>
              <a:t>X</a:t>
            </a:r>
            <a:r>
              <a:rPr sz="1200" spc="209" baseline="-10416" dirty="0">
                <a:latin typeface="Calibri"/>
                <a:cs typeface="Calibri"/>
              </a:rPr>
              <a:t>2</a:t>
            </a:r>
            <a:r>
              <a:rPr sz="1100" spc="140" dirty="0">
                <a:latin typeface="Calibri"/>
                <a:cs typeface="Calibri"/>
              </a:rPr>
              <a:t>)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compactly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as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(</a:t>
            </a:r>
            <a:r>
              <a:rPr sz="1100" i="1" spc="140" dirty="0">
                <a:latin typeface="Calibri"/>
                <a:cs typeface="Calibri"/>
              </a:rPr>
              <a:t>X</a:t>
            </a:r>
            <a:r>
              <a:rPr sz="1200" spc="209" baseline="-10416" dirty="0">
                <a:latin typeface="Calibri"/>
                <a:cs typeface="Calibri"/>
              </a:rPr>
              <a:t>2</a:t>
            </a:r>
            <a:r>
              <a:rPr sz="1100" spc="140" dirty="0">
                <a:latin typeface="Calibri"/>
                <a:cs typeface="Calibri"/>
              </a:rPr>
              <a:t>)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µ</a:t>
            </a:r>
            <a:r>
              <a:rPr sz="1200" spc="112" baseline="31250" dirty="0">
                <a:latin typeface="Calibri"/>
                <a:cs typeface="Calibri"/>
              </a:rPr>
              <a:t>1</a:t>
            </a:r>
            <a:r>
              <a:rPr sz="1100" i="1" spc="75" dirty="0">
                <a:latin typeface="Calibri"/>
                <a:cs typeface="Calibri"/>
              </a:rPr>
              <a:t>T</a:t>
            </a:r>
            <a:r>
              <a:rPr sz="1100" i="1" spc="2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75" dirty="0">
                <a:latin typeface="Calibri"/>
                <a:cs typeface="Calibri"/>
              </a:rPr>
              <a:t>(</a:t>
            </a:r>
            <a:r>
              <a:rPr sz="1100" i="1" spc="75" dirty="0">
                <a:latin typeface="Calibri"/>
                <a:cs typeface="Calibri"/>
              </a:rPr>
              <a:t>µ</a:t>
            </a:r>
            <a:r>
              <a:rPr sz="1200" spc="112" baseline="31250" dirty="0">
                <a:latin typeface="Calibri"/>
                <a:cs typeface="Calibri"/>
              </a:rPr>
              <a:t>0</a:t>
            </a:r>
            <a:r>
              <a:rPr sz="1100" i="1" spc="75" dirty="0">
                <a:latin typeface="Calibri"/>
                <a:cs typeface="Calibri"/>
              </a:rPr>
              <a:t>T</a:t>
            </a:r>
            <a:r>
              <a:rPr sz="1100" i="1" spc="-95" dirty="0">
                <a:latin typeface="Calibri"/>
                <a:cs typeface="Calibri"/>
              </a:rPr>
              <a:t> </a:t>
            </a:r>
            <a:r>
              <a:rPr sz="1100" spc="90" dirty="0">
                <a:latin typeface="Calibri"/>
                <a:cs typeface="Calibri"/>
              </a:rPr>
              <a:t>)</a:t>
            </a:r>
            <a:r>
              <a:rPr sz="1100" i="1" spc="90" dirty="0">
                <a:latin typeface="Calibri"/>
                <a:cs typeface="Calibri"/>
              </a:rPr>
              <a:t>T</a:t>
            </a:r>
            <a:r>
              <a:rPr sz="1100" i="1" spc="2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µ</a:t>
            </a:r>
            <a:r>
              <a:rPr sz="1200" spc="112" baseline="31250" dirty="0">
                <a:latin typeface="Calibri"/>
                <a:cs typeface="Calibri"/>
              </a:rPr>
              <a:t>0</a:t>
            </a:r>
            <a:r>
              <a:rPr sz="1100" i="1" spc="75" dirty="0">
                <a:latin typeface="Calibri"/>
                <a:cs typeface="Calibri"/>
              </a:rPr>
              <a:t>T</a:t>
            </a:r>
            <a:r>
              <a:rPr sz="1100" i="1" spc="-95" dirty="0">
                <a:latin typeface="Calibri"/>
                <a:cs typeface="Calibri"/>
              </a:rPr>
              <a:t> </a:t>
            </a:r>
            <a:r>
              <a:rPr sz="1200" spc="-75" baseline="31250" dirty="0">
                <a:latin typeface="Calibri"/>
                <a:cs typeface="Calibri"/>
              </a:rPr>
              <a:t>2</a:t>
            </a:r>
            <a:endParaRPr sz="1200" baseline="31250">
              <a:latin typeface="Calibri"/>
              <a:cs typeface="Calibri"/>
            </a:endParaRPr>
          </a:p>
        </p:txBody>
      </p:sp>
      <p:pic>
        <p:nvPicPr>
          <p:cNvPr id="66" name="object 6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0558" y="858964"/>
            <a:ext cx="63233" cy="63233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2760357" y="773479"/>
            <a:ext cx="6692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latin typeface="Calibri"/>
                <a:cs typeface="Calibri"/>
              </a:rPr>
              <a:t>In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general,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663784" y="1084731"/>
            <a:ext cx="9569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60" dirty="0">
                <a:latin typeface="Calibri"/>
                <a:cs typeface="Calibri"/>
              </a:rPr>
              <a:t>(</a:t>
            </a:r>
            <a:r>
              <a:rPr sz="1100" i="1" spc="160" dirty="0">
                <a:latin typeface="Calibri"/>
                <a:cs typeface="Calibri"/>
              </a:rPr>
              <a:t>X</a:t>
            </a:r>
            <a:r>
              <a:rPr sz="1200" i="1" spc="240" baseline="-13888" dirty="0">
                <a:latin typeface="Calibri"/>
                <a:cs typeface="Calibri"/>
              </a:rPr>
              <a:t>k</a:t>
            </a:r>
            <a:r>
              <a:rPr sz="1100" spc="160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90" dirty="0">
                <a:latin typeface="Calibri"/>
                <a:cs typeface="Calibri"/>
              </a:rPr>
              <a:t>µ</a:t>
            </a:r>
            <a:r>
              <a:rPr sz="1200" spc="135" baseline="31250" dirty="0">
                <a:latin typeface="Calibri"/>
                <a:cs typeface="Calibri"/>
              </a:rPr>
              <a:t>0</a:t>
            </a:r>
            <a:r>
              <a:rPr sz="1100" i="1" spc="90" dirty="0">
                <a:latin typeface="Calibri"/>
                <a:cs typeface="Calibri"/>
              </a:rPr>
              <a:t>T</a:t>
            </a:r>
            <a:r>
              <a:rPr sz="1200" i="1" spc="135" baseline="31250" dirty="0">
                <a:latin typeface="Calibri"/>
                <a:cs typeface="Calibri"/>
              </a:rPr>
              <a:t>k</a:t>
            </a:r>
            <a:endParaRPr sz="1200" baseline="31250">
              <a:latin typeface="Calibri"/>
              <a:cs typeface="Calibri"/>
            </a:endParaRPr>
          </a:p>
        </p:txBody>
      </p:sp>
      <p:pic>
        <p:nvPicPr>
          <p:cNvPr id="69" name="object 6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0558" y="1481467"/>
            <a:ext cx="63233" cy="63233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2760357" y="1395982"/>
            <a:ext cx="277304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65" dirty="0">
                <a:latin typeface="Calibri"/>
                <a:cs typeface="Calibri"/>
              </a:rPr>
              <a:t>Thus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distribution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at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any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time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step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can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be </a:t>
            </a:r>
            <a:r>
              <a:rPr sz="1100" dirty="0">
                <a:latin typeface="Calibri"/>
                <a:cs typeface="Calibri"/>
              </a:rPr>
              <a:t>computed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finding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appropriate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element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following</a:t>
            </a:r>
            <a:r>
              <a:rPr sz="1100" spc="1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series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171075" y="2051391"/>
            <a:ext cx="19513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75" dirty="0">
                <a:latin typeface="Calibri"/>
                <a:cs typeface="Calibri"/>
              </a:rPr>
              <a:t>µ</a:t>
            </a:r>
            <a:r>
              <a:rPr sz="1200" spc="112" baseline="31250" dirty="0">
                <a:latin typeface="Calibri"/>
                <a:cs typeface="Calibri"/>
              </a:rPr>
              <a:t>0</a:t>
            </a:r>
            <a:r>
              <a:rPr sz="1100" i="1" spc="75" dirty="0">
                <a:latin typeface="Calibri"/>
                <a:cs typeface="Calibri"/>
              </a:rPr>
              <a:t>T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200" baseline="31250" dirty="0">
                <a:latin typeface="Calibri"/>
                <a:cs typeface="Calibri"/>
              </a:rPr>
              <a:t>1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35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µ</a:t>
            </a:r>
            <a:r>
              <a:rPr sz="1200" spc="112" baseline="31250" dirty="0">
                <a:latin typeface="Calibri"/>
                <a:cs typeface="Calibri"/>
              </a:rPr>
              <a:t>0</a:t>
            </a:r>
            <a:r>
              <a:rPr sz="1100" i="1" spc="75" dirty="0">
                <a:latin typeface="Calibri"/>
                <a:cs typeface="Calibri"/>
              </a:rPr>
              <a:t>T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200" baseline="31250" dirty="0">
                <a:latin typeface="Calibri"/>
                <a:cs typeface="Calibri"/>
              </a:rPr>
              <a:t>2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35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µ</a:t>
            </a:r>
            <a:r>
              <a:rPr sz="1200" spc="112" baseline="31250" dirty="0">
                <a:latin typeface="Calibri"/>
                <a:cs typeface="Calibri"/>
              </a:rPr>
              <a:t>0</a:t>
            </a:r>
            <a:r>
              <a:rPr sz="1100" i="1" spc="75" dirty="0">
                <a:latin typeface="Calibri"/>
                <a:cs typeface="Calibri"/>
              </a:rPr>
              <a:t>T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200" baseline="31250" dirty="0">
                <a:latin typeface="Calibri"/>
                <a:cs typeface="Calibri"/>
              </a:rPr>
              <a:t>3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3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3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3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3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30" dirty="0">
                <a:latin typeface="Calibri"/>
                <a:cs typeface="Calibri"/>
              </a:rPr>
              <a:t> </a:t>
            </a:r>
            <a:r>
              <a:rPr sz="1100" i="1" spc="110" dirty="0">
                <a:latin typeface="Calibri"/>
                <a:cs typeface="Calibri"/>
              </a:rPr>
              <a:t>µ</a:t>
            </a:r>
            <a:r>
              <a:rPr sz="1200" spc="165" baseline="31250" dirty="0">
                <a:latin typeface="Calibri"/>
                <a:cs typeface="Calibri"/>
              </a:rPr>
              <a:t>0</a:t>
            </a:r>
            <a:r>
              <a:rPr sz="1100" i="1" spc="110" dirty="0">
                <a:latin typeface="Calibri"/>
                <a:cs typeface="Calibri"/>
              </a:rPr>
              <a:t>T</a:t>
            </a:r>
            <a:r>
              <a:rPr sz="1200" i="1" spc="165" baseline="31250" dirty="0">
                <a:latin typeface="Calibri"/>
                <a:cs typeface="Calibri"/>
              </a:rPr>
              <a:t>k</a:t>
            </a:r>
            <a:r>
              <a:rPr sz="1100" i="1" spc="110" dirty="0">
                <a:latin typeface="Calibri"/>
                <a:cs typeface="Calibri"/>
              </a:rPr>
              <a:t>,</a:t>
            </a:r>
            <a:r>
              <a:rPr sz="1100" i="1" spc="-3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3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35" dirty="0">
                <a:latin typeface="Calibri"/>
                <a:cs typeface="Calibri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72" name="object 7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0558" y="2448128"/>
            <a:ext cx="63233" cy="63233"/>
          </a:xfrm>
          <a:prstGeom prst="rect">
            <a:avLst/>
          </a:prstGeom>
        </p:spPr>
      </p:pic>
      <p:sp>
        <p:nvSpPr>
          <p:cNvPr id="73" name="object 73"/>
          <p:cNvSpPr txBox="1"/>
          <p:nvPr/>
        </p:nvSpPr>
        <p:spPr>
          <a:xfrm>
            <a:off x="2734957" y="2362643"/>
            <a:ext cx="282384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algn="just">
              <a:lnSpc>
                <a:spcPct val="102600"/>
              </a:lnSpc>
              <a:spcBef>
                <a:spcPts val="55"/>
              </a:spcBef>
            </a:pPr>
            <a:r>
              <a:rPr sz="1100" spc="15" dirty="0">
                <a:latin typeface="Calibri"/>
                <a:cs typeface="Calibri"/>
              </a:rPr>
              <a:t>Note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40" dirty="0">
                <a:latin typeface="Calibri"/>
                <a:cs typeface="Calibri"/>
              </a:rPr>
              <a:t>that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this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is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40" dirty="0">
                <a:latin typeface="Calibri"/>
                <a:cs typeface="Calibri"/>
              </a:rPr>
              <a:t>still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computationally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expens-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ive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because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it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involves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product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i="1" spc="70" dirty="0">
                <a:latin typeface="Calibri"/>
                <a:cs typeface="Calibri"/>
              </a:rPr>
              <a:t>µ</a:t>
            </a:r>
            <a:r>
              <a:rPr sz="1200" spc="104" baseline="27777" dirty="0">
                <a:latin typeface="Calibri"/>
                <a:cs typeface="Calibri"/>
              </a:rPr>
              <a:t>0</a:t>
            </a:r>
            <a:r>
              <a:rPr sz="1100" spc="70" dirty="0">
                <a:latin typeface="Calibri"/>
                <a:cs typeface="Calibri"/>
              </a:rPr>
              <a:t>(2</a:t>
            </a:r>
            <a:r>
              <a:rPr sz="1200" i="1" spc="104" baseline="27777" dirty="0">
                <a:latin typeface="Calibri"/>
                <a:cs typeface="Calibri"/>
              </a:rPr>
              <a:t>n</a:t>
            </a:r>
            <a:r>
              <a:rPr sz="1100" spc="70" dirty="0">
                <a:latin typeface="Calibri"/>
                <a:cs typeface="Calibri"/>
              </a:rPr>
              <a:t>)</a:t>
            </a:r>
            <a:r>
              <a:rPr sz="1100" spc="20" dirty="0">
                <a:latin typeface="Calibri"/>
                <a:cs typeface="Calibri"/>
              </a:rPr>
              <a:t> and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i="1" spc="110" dirty="0">
                <a:latin typeface="Calibri"/>
                <a:cs typeface="Calibri"/>
              </a:rPr>
              <a:t>T</a:t>
            </a:r>
            <a:r>
              <a:rPr sz="1200" i="1" spc="165" baseline="27777" dirty="0">
                <a:latin typeface="Calibri"/>
                <a:cs typeface="Calibri"/>
              </a:rPr>
              <a:t>k</a:t>
            </a:r>
            <a:r>
              <a:rPr sz="1100" spc="110" dirty="0">
                <a:latin typeface="Calibri"/>
                <a:cs typeface="Calibri"/>
              </a:rPr>
              <a:t>(2</a:t>
            </a:r>
            <a:r>
              <a:rPr sz="1200" i="1" spc="165" baseline="27777" dirty="0">
                <a:latin typeface="Calibri"/>
                <a:cs typeface="Calibri"/>
              </a:rPr>
              <a:t>n</a:t>
            </a:r>
            <a:r>
              <a:rPr sz="1200" i="1" spc="157" baseline="27777" dirty="0">
                <a:latin typeface="Calibri"/>
                <a:cs typeface="Calibri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65" dirty="0">
                <a:latin typeface="Calibri"/>
                <a:cs typeface="Calibri"/>
              </a:rPr>
              <a:t>2</a:t>
            </a:r>
            <a:r>
              <a:rPr sz="1200" i="1" spc="97" baseline="27777" dirty="0">
                <a:latin typeface="Calibri"/>
                <a:cs typeface="Calibri"/>
              </a:rPr>
              <a:t>n</a:t>
            </a:r>
            <a:r>
              <a:rPr sz="1100" spc="65" dirty="0">
                <a:latin typeface="Calibri"/>
                <a:cs typeface="Calibri"/>
              </a:rPr>
              <a:t>)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(but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later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5" dirty="0">
                <a:latin typeface="Calibri"/>
                <a:cs typeface="Calibri"/>
              </a:rPr>
              <a:t>we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will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see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40" dirty="0">
                <a:latin typeface="Calibri"/>
                <a:cs typeface="Calibri"/>
              </a:rPr>
              <a:t>that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55" dirty="0">
                <a:latin typeface="Calibri"/>
                <a:cs typeface="Calibri"/>
              </a:rPr>
              <a:t>we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not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need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this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  <a:hlinkClick r:id="" action="ppaction://noaction"/>
              </a:rPr>
              <a:t>full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  <a:hlinkClick r:id="rId8" action="ppaction://hlinksldjump"/>
              </a:rPr>
              <a:t>pro</a:t>
            </a:r>
            <a:r>
              <a:rPr sz="1100" spc="30" dirty="0">
                <a:latin typeface="Calibri"/>
                <a:cs typeface="Calibri"/>
                <a:hlinkClick r:id="rId9" action="ppaction://hlinksldjump"/>
              </a:rPr>
              <a:t>du</a:t>
            </a:r>
            <a:r>
              <a:rPr sz="1100" u="heavy" spc="30" dirty="0">
                <a:uFill>
                  <a:solidFill>
                    <a:srgbClr val="D6D6EF"/>
                  </a:solidFill>
                </a:uFill>
                <a:latin typeface="Calibri"/>
                <a:cs typeface="Calibri"/>
                <a:hlinkClick r:id="" action="ppaction://noaction"/>
              </a:rPr>
              <a:t>c</a:t>
            </a:r>
            <a:r>
              <a:rPr sz="1100" spc="30" dirty="0">
                <a:latin typeface="Calibri"/>
                <a:cs typeface="Calibri"/>
                <a:hlinkClick r:id="" action="ppaction://noaction"/>
              </a:rPr>
              <a:t>t)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75" name="object 75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479338" y="3007598"/>
            <a:ext cx="25781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65" dirty="0">
                <a:solidFill>
                  <a:srgbClr val="ADADE0"/>
                </a:solidFill>
                <a:latin typeface="Calibri"/>
                <a:cs typeface="Calibri"/>
              </a:rPr>
              <a:t>16/61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CS7015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(Deep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Learning)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:</a:t>
            </a:r>
            <a:r>
              <a:rPr sz="600" spc="21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Lecture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20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2988" y="301776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3370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1173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86288" y="3004917"/>
            <a:ext cx="203200" cy="55880"/>
            <a:chOff x="4086288" y="300491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149457" y="300744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86288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69219" y="3003652"/>
            <a:ext cx="203200" cy="58419"/>
            <a:chOff x="4369219" y="3003652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4458120" y="302014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9219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5420" y="30074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652137" y="3003652"/>
            <a:ext cx="203200" cy="58419"/>
            <a:chOff x="4652137" y="3003652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4728338" y="300744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2137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8338" y="304554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011268" y="300744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200227" y="3004917"/>
            <a:ext cx="238760" cy="57150"/>
            <a:chOff x="5200227" y="300491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5324679" y="303792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97615" y="301143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02758" y="300744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96" cy="4808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518970" y="1226283"/>
            <a:ext cx="2722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30" dirty="0">
                <a:latin typeface="Calibri"/>
                <a:cs typeface="Calibri"/>
              </a:rPr>
              <a:t>Module</a:t>
            </a:r>
            <a:r>
              <a:rPr sz="1400" b="1" spc="225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20.1</a:t>
            </a:r>
            <a:r>
              <a:rPr sz="1400" b="1" spc="229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:</a:t>
            </a:r>
            <a:r>
              <a:rPr sz="1400" b="1" spc="415" dirty="0">
                <a:latin typeface="Calibri"/>
                <a:cs typeface="Calibri"/>
              </a:rPr>
              <a:t> </a:t>
            </a:r>
            <a:r>
              <a:rPr sz="1400" b="1" spc="140" dirty="0">
                <a:latin typeface="Calibri"/>
                <a:cs typeface="Calibri"/>
              </a:rPr>
              <a:t>Markov</a:t>
            </a:r>
            <a:r>
              <a:rPr sz="1400" b="1" spc="229" dirty="0">
                <a:latin typeface="Calibri"/>
                <a:cs typeface="Calibri"/>
              </a:rPr>
              <a:t> </a:t>
            </a:r>
            <a:r>
              <a:rPr sz="1400" b="1" spc="145" dirty="0">
                <a:latin typeface="Calibri"/>
                <a:cs typeface="Calibri"/>
              </a:rPr>
              <a:t>Chains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24" name="object 24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ts val="670"/>
              </a:lnSpc>
            </a:pPr>
            <a:fld id="{81D60167-4931-47E6-BA6A-407CBD079E47}" type="slidenum">
              <a:rPr spc="55" dirty="0"/>
              <a:t>2</a:t>
            </a:fld>
            <a:r>
              <a:rPr spc="55" dirty="0"/>
              <a:t>/61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CS7015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(Deep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Learning)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:</a:t>
            </a:r>
            <a:r>
              <a:rPr sz="600" spc="215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Lecture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  <a:hlinkClick r:id="" action="ppaction://noaction"/>
              </a:rPr>
              <a:t>20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2988" y="301776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3370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1173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86288" y="3004917"/>
            <a:ext cx="203200" cy="55880"/>
            <a:chOff x="4086288" y="300491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149457" y="300744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86288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69219" y="3003652"/>
            <a:ext cx="203200" cy="58419"/>
            <a:chOff x="4369219" y="3003652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4458120" y="302014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9219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5420" y="30074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652137" y="3003652"/>
            <a:ext cx="203200" cy="58419"/>
            <a:chOff x="4652137" y="3003652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4728338" y="300744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2137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8338" y="304554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011268" y="300744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200227" y="3004917"/>
            <a:ext cx="238760" cy="57150"/>
            <a:chOff x="5200227" y="300491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5324679" y="303792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97615" y="301143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02758" y="300744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96" cy="4808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310" y="515861"/>
            <a:ext cx="975360" cy="97536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922629" y="1500929"/>
            <a:ext cx="644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i="1" spc="442" baseline="-19444" dirty="0">
                <a:latin typeface="Calibri"/>
                <a:cs typeface="Calibri"/>
              </a:rPr>
              <a:t>X</a:t>
            </a:r>
            <a:r>
              <a:rPr sz="1500" i="1" spc="195" baseline="-19444" dirty="0">
                <a:latin typeface="Calibri"/>
                <a:cs typeface="Calibri"/>
              </a:rPr>
              <a:t> </a:t>
            </a:r>
            <a:r>
              <a:rPr sz="1500" spc="-225" baseline="-19444" dirty="0">
                <a:latin typeface="Lucida Sans Unicode"/>
                <a:cs typeface="Lucida Sans Unicode"/>
              </a:rPr>
              <a:t>∈</a:t>
            </a:r>
            <a:r>
              <a:rPr sz="1500" spc="-52" baseline="-19444" dirty="0">
                <a:latin typeface="Lucida Sans Unicode"/>
                <a:cs typeface="Lucida Sans Unicode"/>
              </a:rPr>
              <a:t> </a:t>
            </a:r>
            <a:r>
              <a:rPr sz="1500" i="1" spc="-15" baseline="-19444" dirty="0">
                <a:latin typeface="Calibri"/>
                <a:cs typeface="Calibri"/>
              </a:rPr>
              <a:t>R</a:t>
            </a:r>
            <a:r>
              <a:rPr sz="700" spc="-10" dirty="0">
                <a:latin typeface="Verdana"/>
                <a:cs typeface="Verdana"/>
              </a:rPr>
              <a:t>1024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2421" y="2446475"/>
            <a:ext cx="831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latin typeface="Arial MT"/>
                <a:cs typeface="Arial MT"/>
              </a:rPr>
              <a:t>E</a:t>
            </a:r>
            <a:r>
              <a:rPr sz="1200" i="1" spc="75" baseline="-13888" dirty="0">
                <a:latin typeface="Calibri"/>
                <a:cs typeface="Calibri"/>
              </a:rPr>
              <a:t>P</a:t>
            </a:r>
            <a:r>
              <a:rPr sz="1200" i="1" spc="-89" baseline="-13888" dirty="0">
                <a:latin typeface="Calibri"/>
                <a:cs typeface="Calibri"/>
              </a:rPr>
              <a:t> </a:t>
            </a:r>
            <a:r>
              <a:rPr sz="1200" spc="217" baseline="-13888" dirty="0">
                <a:latin typeface="Calibri"/>
                <a:cs typeface="Calibri"/>
              </a:rPr>
              <a:t>(</a:t>
            </a:r>
            <a:r>
              <a:rPr sz="1200" i="1" spc="217" baseline="-13888" dirty="0">
                <a:latin typeface="Calibri"/>
                <a:cs typeface="Calibri"/>
              </a:rPr>
              <a:t>X</a:t>
            </a:r>
            <a:r>
              <a:rPr sz="1200" spc="217" baseline="-13888" dirty="0">
                <a:latin typeface="Calibri"/>
                <a:cs typeface="Calibri"/>
              </a:rPr>
              <a:t>)</a:t>
            </a:r>
            <a:r>
              <a:rPr sz="1100" spc="145" dirty="0">
                <a:latin typeface="Calibri"/>
                <a:cs typeface="Calibri"/>
              </a:rPr>
              <a:t>[</a:t>
            </a:r>
            <a:r>
              <a:rPr sz="1100" i="1" spc="145" dirty="0">
                <a:latin typeface="Calibri"/>
                <a:cs typeface="Calibri"/>
              </a:rPr>
              <a:t>f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spc="114" dirty="0">
                <a:latin typeface="Calibri"/>
                <a:cs typeface="Calibri"/>
              </a:rPr>
              <a:t>(</a:t>
            </a:r>
            <a:r>
              <a:rPr sz="1100" i="1" spc="114" dirty="0">
                <a:latin typeface="Calibri"/>
                <a:cs typeface="Calibri"/>
              </a:rPr>
              <a:t>X</a:t>
            </a:r>
            <a:r>
              <a:rPr sz="1100" spc="114" dirty="0">
                <a:latin typeface="Calibri"/>
                <a:cs typeface="Calibri"/>
              </a:rPr>
              <a:t>)]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0558" y="509358"/>
            <a:ext cx="63233" cy="63233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734957" y="380096"/>
            <a:ext cx="2823845" cy="24523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434"/>
              </a:spcBef>
            </a:pPr>
            <a:r>
              <a:rPr sz="1100" spc="65" dirty="0">
                <a:latin typeface="Calibri"/>
                <a:cs typeface="Calibri"/>
              </a:rPr>
              <a:t>Let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first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begin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restating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our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goals</a:t>
            </a:r>
            <a:endParaRPr sz="1100">
              <a:latin typeface="Calibri"/>
              <a:cs typeface="Calibri"/>
            </a:endParaRPr>
          </a:p>
          <a:p>
            <a:pPr marL="38100" marR="31115" algn="just">
              <a:lnSpc>
                <a:spcPct val="102600"/>
              </a:lnSpc>
              <a:spcBef>
                <a:spcPts val="300"/>
              </a:spcBef>
            </a:pPr>
            <a:r>
              <a:rPr sz="1100" b="1" spc="114" dirty="0">
                <a:latin typeface="Calibri"/>
                <a:cs typeface="Calibri"/>
              </a:rPr>
              <a:t>Goal</a:t>
            </a:r>
            <a:r>
              <a:rPr sz="1100" b="1" spc="3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12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Given</a:t>
            </a:r>
            <a:r>
              <a:rPr sz="1100" spc="25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2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random</a:t>
            </a:r>
            <a:r>
              <a:rPr sz="1100" spc="25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variable</a:t>
            </a:r>
            <a:r>
              <a:rPr sz="1100" spc="254" dirty="0">
                <a:latin typeface="Calibri"/>
                <a:cs typeface="Calibri"/>
              </a:rPr>
              <a:t> </a:t>
            </a:r>
            <a:r>
              <a:rPr sz="1100" i="1" spc="325" dirty="0">
                <a:latin typeface="Calibri"/>
                <a:cs typeface="Calibri"/>
              </a:rPr>
              <a:t>X</a:t>
            </a:r>
            <a:r>
              <a:rPr sz="1100" i="1" spc="355" dirty="0">
                <a:latin typeface="Calibri"/>
                <a:cs typeface="Calibri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∈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i="1" spc="110" dirty="0">
                <a:latin typeface="Calibri"/>
                <a:cs typeface="Calibri"/>
              </a:rPr>
              <a:t>R</a:t>
            </a:r>
            <a:r>
              <a:rPr sz="1200" i="1" spc="165" baseline="27777" dirty="0">
                <a:latin typeface="Calibri"/>
                <a:cs typeface="Calibri"/>
              </a:rPr>
              <a:t>n</a:t>
            </a:r>
            <a:r>
              <a:rPr sz="1100" spc="110" dirty="0">
                <a:latin typeface="Calibri"/>
                <a:cs typeface="Calibri"/>
              </a:rPr>
              <a:t>,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interested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drawing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samples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spc="10" dirty="0">
                <a:latin typeface="Calibri"/>
                <a:cs typeface="Calibri"/>
              </a:rPr>
              <a:t>joint</a:t>
            </a:r>
            <a:r>
              <a:rPr sz="1100" spc="2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distribution</a:t>
            </a:r>
            <a:r>
              <a:rPr sz="1100" spc="275" dirty="0">
                <a:latin typeface="Calibri"/>
                <a:cs typeface="Calibri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35" dirty="0">
                <a:latin typeface="Calibri"/>
                <a:cs typeface="Calibri"/>
              </a:rPr>
              <a:t> </a:t>
            </a:r>
            <a:r>
              <a:rPr sz="1100" spc="145" dirty="0">
                <a:latin typeface="Calibri"/>
                <a:cs typeface="Calibri"/>
              </a:rPr>
              <a:t>(</a:t>
            </a:r>
            <a:r>
              <a:rPr sz="1100" b="1" spc="145" dirty="0">
                <a:latin typeface="Calibri"/>
                <a:cs typeface="Calibri"/>
              </a:rPr>
              <a:t>X</a:t>
            </a:r>
            <a:r>
              <a:rPr sz="1100" spc="14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38100" marR="30480" algn="just">
              <a:lnSpc>
                <a:spcPct val="102600"/>
              </a:lnSpc>
              <a:spcBef>
                <a:spcPts val="300"/>
              </a:spcBef>
            </a:pPr>
            <a:r>
              <a:rPr sz="1100" b="1" spc="114" dirty="0">
                <a:latin typeface="Calibri"/>
                <a:cs typeface="Calibri"/>
              </a:rPr>
              <a:t>Goal</a:t>
            </a:r>
            <a:r>
              <a:rPr sz="1100" b="1" spc="229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4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Given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i="1" spc="114" dirty="0">
                <a:latin typeface="Calibri"/>
                <a:cs typeface="Calibri"/>
              </a:rPr>
              <a:t>f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spc="190" dirty="0">
                <a:latin typeface="Calibri"/>
                <a:cs typeface="Calibri"/>
              </a:rPr>
              <a:t>(</a:t>
            </a:r>
            <a:r>
              <a:rPr sz="1100" i="1" spc="190" dirty="0">
                <a:latin typeface="Calibri"/>
                <a:cs typeface="Calibri"/>
              </a:rPr>
              <a:t>X</a:t>
            </a:r>
            <a:r>
              <a:rPr sz="1100" spc="190" dirty="0">
                <a:latin typeface="Calibri"/>
                <a:cs typeface="Calibri"/>
              </a:rPr>
              <a:t>)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defined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over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random</a:t>
            </a:r>
            <a:r>
              <a:rPr sz="1100" spc="2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variable</a:t>
            </a:r>
            <a:r>
              <a:rPr sz="1100" spc="254" dirty="0">
                <a:latin typeface="Calibri"/>
                <a:cs typeface="Calibri"/>
              </a:rPr>
              <a:t> </a:t>
            </a:r>
            <a:r>
              <a:rPr sz="1100" spc="130" dirty="0">
                <a:latin typeface="Calibri"/>
                <a:cs typeface="Calibri"/>
              </a:rPr>
              <a:t>X,</a:t>
            </a:r>
            <a:r>
              <a:rPr sz="1100" spc="2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25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2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interested</a:t>
            </a:r>
            <a:r>
              <a:rPr sz="1100" spc="254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in </a:t>
            </a:r>
            <a:r>
              <a:rPr sz="1100" dirty="0">
                <a:latin typeface="Calibri"/>
                <a:cs typeface="Calibri"/>
              </a:rPr>
              <a:t>computing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5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expectation</a:t>
            </a:r>
            <a:r>
              <a:rPr sz="1100" spc="265" dirty="0">
                <a:latin typeface="Calibri"/>
                <a:cs typeface="Calibri"/>
              </a:rPr>
              <a:t> </a:t>
            </a:r>
            <a:r>
              <a:rPr sz="1100" spc="50" dirty="0">
                <a:latin typeface="Arial MT"/>
                <a:cs typeface="Arial MT"/>
              </a:rPr>
              <a:t>E</a:t>
            </a:r>
            <a:r>
              <a:rPr sz="1200" i="1" spc="75" baseline="-13888" dirty="0">
                <a:latin typeface="Calibri"/>
                <a:cs typeface="Calibri"/>
              </a:rPr>
              <a:t>P</a:t>
            </a:r>
            <a:r>
              <a:rPr sz="1200" i="1" spc="-37" baseline="-13888" dirty="0">
                <a:latin typeface="Calibri"/>
                <a:cs typeface="Calibri"/>
              </a:rPr>
              <a:t> </a:t>
            </a:r>
            <a:r>
              <a:rPr sz="1200" spc="217" baseline="-13888" dirty="0">
                <a:latin typeface="Calibri"/>
                <a:cs typeface="Calibri"/>
              </a:rPr>
              <a:t>(</a:t>
            </a:r>
            <a:r>
              <a:rPr sz="1200" i="1" spc="217" baseline="-13888" dirty="0">
                <a:latin typeface="Calibri"/>
                <a:cs typeface="Calibri"/>
              </a:rPr>
              <a:t>X</a:t>
            </a:r>
            <a:r>
              <a:rPr sz="1200" spc="217" baseline="-13888" dirty="0">
                <a:latin typeface="Calibri"/>
                <a:cs typeface="Calibri"/>
              </a:rPr>
              <a:t>)</a:t>
            </a:r>
            <a:r>
              <a:rPr sz="1100" spc="145" dirty="0">
                <a:latin typeface="Calibri"/>
                <a:cs typeface="Calibri"/>
              </a:rPr>
              <a:t>[</a:t>
            </a:r>
            <a:r>
              <a:rPr sz="1100" i="1" spc="145" dirty="0">
                <a:latin typeface="Calibri"/>
                <a:cs typeface="Calibri"/>
              </a:rPr>
              <a:t>f</a:t>
            </a:r>
            <a:r>
              <a:rPr sz="1100" i="1" spc="-90" dirty="0">
                <a:latin typeface="Calibri"/>
                <a:cs typeface="Calibri"/>
              </a:rPr>
              <a:t> </a:t>
            </a:r>
            <a:r>
              <a:rPr sz="1100" spc="114" dirty="0">
                <a:latin typeface="Calibri"/>
                <a:cs typeface="Calibri"/>
              </a:rPr>
              <a:t>(</a:t>
            </a:r>
            <a:r>
              <a:rPr sz="1100" i="1" spc="114" dirty="0">
                <a:latin typeface="Calibri"/>
                <a:cs typeface="Calibri"/>
              </a:rPr>
              <a:t>X</a:t>
            </a:r>
            <a:r>
              <a:rPr sz="1100" spc="114" dirty="0">
                <a:latin typeface="Calibri"/>
                <a:cs typeface="Calibri"/>
              </a:rPr>
              <a:t>)]</a:t>
            </a:r>
            <a:endParaRPr sz="1100">
              <a:latin typeface="Calibri"/>
              <a:cs typeface="Calibri"/>
            </a:endParaRPr>
          </a:p>
          <a:p>
            <a:pPr marL="38100" marR="304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31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31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use</a:t>
            </a:r>
            <a:r>
              <a:rPr sz="1100" spc="315" dirty="0">
                <a:latin typeface="Calibri"/>
                <a:cs typeface="Calibri"/>
              </a:rPr>
              <a:t>  </a:t>
            </a:r>
            <a:r>
              <a:rPr sz="1100" spc="50" dirty="0">
                <a:latin typeface="Calibri"/>
                <a:cs typeface="Calibri"/>
              </a:rPr>
              <a:t>Gibbs</a:t>
            </a:r>
            <a:r>
              <a:rPr sz="1100" spc="31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Sampling</a:t>
            </a:r>
            <a:r>
              <a:rPr sz="1100" spc="31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(class</a:t>
            </a:r>
            <a:r>
              <a:rPr sz="1100" spc="315" dirty="0">
                <a:latin typeface="Calibri"/>
                <a:cs typeface="Calibri"/>
              </a:rPr>
              <a:t>  </a:t>
            </a:r>
            <a:r>
              <a:rPr sz="1100" spc="-25" dirty="0">
                <a:latin typeface="Calibri"/>
                <a:cs typeface="Calibri"/>
              </a:rPr>
              <a:t>of </a:t>
            </a:r>
            <a:r>
              <a:rPr sz="1100" dirty="0">
                <a:latin typeface="Calibri"/>
                <a:cs typeface="Calibri"/>
              </a:rPr>
              <a:t>Metropolis-Hastings</a:t>
            </a:r>
            <a:r>
              <a:rPr sz="1100" spc="33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algorithm)</a:t>
            </a:r>
            <a:r>
              <a:rPr sz="1100" spc="340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335" dirty="0">
                <a:latin typeface="Calibri"/>
                <a:cs typeface="Calibri"/>
              </a:rPr>
              <a:t>  </a:t>
            </a:r>
            <a:r>
              <a:rPr sz="1100" spc="-10" dirty="0">
                <a:latin typeface="Calibri"/>
                <a:cs typeface="Calibri"/>
              </a:rPr>
              <a:t>achieve </a:t>
            </a:r>
            <a:r>
              <a:rPr sz="1100" dirty="0">
                <a:latin typeface="Calibri"/>
                <a:cs typeface="Calibri"/>
              </a:rPr>
              <a:t>these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goals</a:t>
            </a:r>
            <a:endParaRPr sz="1100">
              <a:latin typeface="Calibri"/>
              <a:cs typeface="Calibri"/>
            </a:endParaRPr>
          </a:p>
          <a:p>
            <a:pPr marL="38100" marR="30480" algn="just">
              <a:lnSpc>
                <a:spcPct val="102600"/>
              </a:lnSpc>
              <a:spcBef>
                <a:spcPts val="295"/>
              </a:spcBef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15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15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first</a:t>
            </a:r>
            <a:r>
              <a:rPr sz="1100" spc="15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understand</a:t>
            </a:r>
            <a:r>
              <a:rPr sz="1100" spc="15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50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intuition</a:t>
            </a:r>
            <a:r>
              <a:rPr sz="1100" spc="155" dirty="0">
                <a:latin typeface="Calibri"/>
                <a:cs typeface="Calibri"/>
              </a:rPr>
              <a:t>  </a:t>
            </a:r>
            <a:r>
              <a:rPr sz="1100" spc="-25" dirty="0">
                <a:latin typeface="Calibri"/>
                <a:cs typeface="Calibri"/>
              </a:rPr>
              <a:t>be- </a:t>
            </a:r>
            <a:r>
              <a:rPr sz="1100" spc="10" dirty="0">
                <a:latin typeface="Calibri"/>
                <a:cs typeface="Calibri"/>
              </a:rPr>
              <a:t>hind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Gibbs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Sampling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and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then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understand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math</a:t>
            </a:r>
            <a:r>
              <a:rPr sz="1100" spc="2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behind</a:t>
            </a:r>
            <a:r>
              <a:rPr sz="1100" spc="25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it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0558" y="719391"/>
            <a:ext cx="63233" cy="6323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0558" y="1273568"/>
            <a:ext cx="63233" cy="6323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0558" y="1827758"/>
            <a:ext cx="63233" cy="6323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40558" y="2381935"/>
            <a:ext cx="63233" cy="63233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2" name="object 32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525731" y="3007598"/>
            <a:ext cx="2114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5" dirty="0">
                <a:solidFill>
                  <a:srgbClr val="ADADE0"/>
                </a:solidFill>
                <a:latin typeface="Calibri"/>
                <a:cs typeface="Calibri"/>
              </a:rPr>
              <a:t>3/61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CS7015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(Deep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Learning)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:</a:t>
            </a:r>
            <a:r>
              <a:rPr sz="600" spc="21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Lecture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20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2988" y="301776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3370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1173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86288" y="3004917"/>
            <a:ext cx="203200" cy="55880"/>
            <a:chOff x="4086288" y="300491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149457" y="300744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86288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69219" y="3003652"/>
            <a:ext cx="203200" cy="58419"/>
            <a:chOff x="4369219" y="3003652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4458120" y="302014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9219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5420" y="30074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652137" y="3003652"/>
            <a:ext cx="203200" cy="58419"/>
            <a:chOff x="4652137" y="3003652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4728338" y="300744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2137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8338" y="304554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011268" y="300744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200227" y="3004917"/>
            <a:ext cx="238760" cy="57150"/>
            <a:chOff x="5200227" y="300491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5324679" y="303792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97615" y="301143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02758" y="300744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96" cy="4808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310" y="515861"/>
            <a:ext cx="975360" cy="97536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922629" y="1500929"/>
            <a:ext cx="644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i="1" spc="442" baseline="-19444" dirty="0">
                <a:latin typeface="Calibri"/>
                <a:cs typeface="Calibri"/>
              </a:rPr>
              <a:t>X</a:t>
            </a:r>
            <a:r>
              <a:rPr sz="1500" i="1" spc="195" baseline="-19444" dirty="0">
                <a:latin typeface="Calibri"/>
                <a:cs typeface="Calibri"/>
              </a:rPr>
              <a:t> </a:t>
            </a:r>
            <a:r>
              <a:rPr sz="1500" spc="-225" baseline="-19444" dirty="0">
                <a:latin typeface="Lucida Sans Unicode"/>
                <a:cs typeface="Lucida Sans Unicode"/>
              </a:rPr>
              <a:t>∈</a:t>
            </a:r>
            <a:r>
              <a:rPr sz="1500" spc="-52" baseline="-19444" dirty="0">
                <a:latin typeface="Lucida Sans Unicode"/>
                <a:cs typeface="Lucida Sans Unicode"/>
              </a:rPr>
              <a:t> </a:t>
            </a:r>
            <a:r>
              <a:rPr sz="1500" i="1" spc="-15" baseline="-19444" dirty="0">
                <a:latin typeface="Calibri"/>
                <a:cs typeface="Calibri"/>
              </a:rPr>
              <a:t>R</a:t>
            </a:r>
            <a:r>
              <a:rPr sz="700" spc="-10" dirty="0">
                <a:latin typeface="Verdana"/>
                <a:cs typeface="Verdana"/>
              </a:rPr>
              <a:t>1024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2421" y="2446475"/>
            <a:ext cx="831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latin typeface="Arial MT"/>
                <a:cs typeface="Arial MT"/>
              </a:rPr>
              <a:t>E</a:t>
            </a:r>
            <a:r>
              <a:rPr sz="1200" i="1" spc="75" baseline="-13888" dirty="0">
                <a:latin typeface="Calibri"/>
                <a:cs typeface="Calibri"/>
              </a:rPr>
              <a:t>P</a:t>
            </a:r>
            <a:r>
              <a:rPr sz="1200" i="1" spc="-89" baseline="-13888" dirty="0">
                <a:latin typeface="Calibri"/>
                <a:cs typeface="Calibri"/>
              </a:rPr>
              <a:t> </a:t>
            </a:r>
            <a:r>
              <a:rPr sz="1200" spc="217" baseline="-13888" dirty="0">
                <a:latin typeface="Calibri"/>
                <a:cs typeface="Calibri"/>
              </a:rPr>
              <a:t>(</a:t>
            </a:r>
            <a:r>
              <a:rPr sz="1200" i="1" spc="217" baseline="-13888" dirty="0">
                <a:latin typeface="Calibri"/>
                <a:cs typeface="Calibri"/>
              </a:rPr>
              <a:t>X</a:t>
            </a:r>
            <a:r>
              <a:rPr sz="1200" spc="217" baseline="-13888" dirty="0">
                <a:latin typeface="Calibri"/>
                <a:cs typeface="Calibri"/>
              </a:rPr>
              <a:t>)</a:t>
            </a:r>
            <a:r>
              <a:rPr sz="1100" spc="145" dirty="0">
                <a:latin typeface="Calibri"/>
                <a:cs typeface="Calibri"/>
              </a:rPr>
              <a:t>[</a:t>
            </a:r>
            <a:r>
              <a:rPr sz="1100" i="1" spc="145" dirty="0">
                <a:latin typeface="Calibri"/>
                <a:cs typeface="Calibri"/>
              </a:rPr>
              <a:t>f</a:t>
            </a:r>
            <a:r>
              <a:rPr sz="1100" i="1" spc="-130" dirty="0">
                <a:latin typeface="Calibri"/>
                <a:cs typeface="Calibri"/>
              </a:rPr>
              <a:t> </a:t>
            </a:r>
            <a:r>
              <a:rPr sz="1100" spc="114" dirty="0">
                <a:latin typeface="Calibri"/>
                <a:cs typeface="Calibri"/>
              </a:rPr>
              <a:t>(</a:t>
            </a:r>
            <a:r>
              <a:rPr sz="1100" i="1" spc="114" dirty="0">
                <a:latin typeface="Calibri"/>
                <a:cs typeface="Calibri"/>
              </a:rPr>
              <a:t>X</a:t>
            </a:r>
            <a:r>
              <a:rPr sz="1100" spc="114" dirty="0">
                <a:latin typeface="Calibri"/>
                <a:cs typeface="Calibri"/>
              </a:rPr>
              <a:t>)]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0558" y="387019"/>
            <a:ext cx="63233" cy="63233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734957" y="301547"/>
            <a:ext cx="2823845" cy="26187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1115" algn="just">
              <a:lnSpc>
                <a:spcPct val="102600"/>
              </a:lnSpc>
              <a:spcBef>
                <a:spcPts val="55"/>
              </a:spcBef>
            </a:pPr>
            <a:r>
              <a:rPr sz="1100" spc="15" dirty="0">
                <a:latin typeface="Calibri"/>
                <a:cs typeface="Calibri"/>
              </a:rPr>
              <a:t>Suppose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instead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single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random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variable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i="1" spc="325" dirty="0">
                <a:latin typeface="Calibri"/>
                <a:cs typeface="Calibri"/>
              </a:rPr>
              <a:t>X</a:t>
            </a:r>
            <a:r>
              <a:rPr sz="1100" i="1" spc="140" dirty="0">
                <a:latin typeface="Calibri"/>
                <a:cs typeface="Calibri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R</a:t>
            </a:r>
            <a:r>
              <a:rPr sz="1200" i="1" spc="202" baseline="27777" dirty="0">
                <a:latin typeface="Calibri"/>
                <a:cs typeface="Calibri"/>
              </a:rPr>
              <a:t>n</a:t>
            </a:r>
            <a:r>
              <a:rPr sz="1100" spc="135" dirty="0">
                <a:latin typeface="Calibri"/>
                <a:cs typeface="Calibri"/>
              </a:rPr>
              <a:t>,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55" dirty="0">
                <a:latin typeface="Calibri"/>
                <a:cs typeface="Calibri"/>
              </a:rPr>
              <a:t>we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have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chain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of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random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variables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i="1" spc="140" dirty="0">
                <a:latin typeface="Calibri"/>
                <a:cs typeface="Calibri"/>
              </a:rPr>
              <a:t>X</a:t>
            </a:r>
            <a:r>
              <a:rPr sz="1200" spc="209" baseline="-10416" dirty="0">
                <a:latin typeface="Calibri"/>
                <a:cs typeface="Calibri"/>
              </a:rPr>
              <a:t>1</a:t>
            </a:r>
            <a:r>
              <a:rPr sz="1100" i="1" spc="14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40" dirty="0">
                <a:latin typeface="Calibri"/>
                <a:cs typeface="Calibri"/>
              </a:rPr>
              <a:t>X</a:t>
            </a:r>
            <a:r>
              <a:rPr sz="1200" spc="209" baseline="-10416" dirty="0">
                <a:latin typeface="Calibri"/>
                <a:cs typeface="Calibri"/>
              </a:rPr>
              <a:t>2</a:t>
            </a:r>
            <a:r>
              <a:rPr sz="1100" i="1" spc="14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310" dirty="0">
                <a:latin typeface="Calibri"/>
                <a:cs typeface="Calibri"/>
              </a:rPr>
              <a:t>X</a:t>
            </a:r>
            <a:r>
              <a:rPr sz="1200" i="1" spc="465" baseline="-10416" dirty="0">
                <a:latin typeface="Calibri"/>
                <a:cs typeface="Calibri"/>
              </a:rPr>
              <a:t>K</a:t>
            </a:r>
            <a:r>
              <a:rPr sz="1200" i="1" spc="412" baseline="-10416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each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i="1" spc="210" dirty="0">
                <a:latin typeface="Calibri"/>
                <a:cs typeface="Calibri"/>
              </a:rPr>
              <a:t>X</a:t>
            </a:r>
            <a:r>
              <a:rPr sz="1200" i="1" spc="315" baseline="-10416" dirty="0">
                <a:latin typeface="Calibri"/>
                <a:cs typeface="Calibri"/>
              </a:rPr>
              <a:t>i</a:t>
            </a:r>
            <a:r>
              <a:rPr sz="1200" i="1" spc="247" baseline="-10416" dirty="0">
                <a:latin typeface="Calibri"/>
                <a:cs typeface="Calibri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165" dirty="0">
                <a:latin typeface="Calibri"/>
                <a:cs typeface="Calibri"/>
              </a:rPr>
              <a:t>R</a:t>
            </a:r>
            <a:r>
              <a:rPr sz="1200" i="1" spc="247" baseline="27777" dirty="0">
                <a:latin typeface="Calibri"/>
                <a:cs typeface="Calibri"/>
              </a:rPr>
              <a:t>n</a:t>
            </a:r>
            <a:endParaRPr sz="1200" baseline="27777">
              <a:latin typeface="Calibri"/>
              <a:cs typeface="Calibri"/>
            </a:endParaRPr>
          </a:p>
          <a:p>
            <a:pPr marL="38100" algn="just">
              <a:lnSpc>
                <a:spcPct val="100000"/>
              </a:lnSpc>
              <a:spcBef>
                <a:spcPts val="335"/>
              </a:spcBef>
            </a:pPr>
            <a:r>
              <a:rPr sz="1100" spc="65" dirty="0">
                <a:latin typeface="Calibri"/>
                <a:cs typeface="Calibri"/>
              </a:rPr>
              <a:t>The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i="1" spc="125" dirty="0">
                <a:latin typeface="Calibri"/>
                <a:cs typeface="Calibri"/>
              </a:rPr>
              <a:t>i</a:t>
            </a:r>
            <a:r>
              <a:rPr sz="1100" i="1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here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corresponds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time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step</a:t>
            </a:r>
            <a:endParaRPr sz="1100">
              <a:latin typeface="Calibri"/>
              <a:cs typeface="Calibri"/>
            </a:endParaRPr>
          </a:p>
          <a:p>
            <a:pPr marL="38100" marR="304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Calibri"/>
                <a:cs typeface="Calibri"/>
              </a:rPr>
              <a:t>For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example,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i="1" spc="210" dirty="0">
                <a:latin typeface="Calibri"/>
                <a:cs typeface="Calibri"/>
              </a:rPr>
              <a:t>X</a:t>
            </a:r>
            <a:r>
              <a:rPr sz="1200" i="1" spc="315" baseline="-10416" dirty="0">
                <a:latin typeface="Calibri"/>
                <a:cs typeface="Calibri"/>
              </a:rPr>
              <a:t>i</a:t>
            </a:r>
            <a:r>
              <a:rPr sz="1200" i="1" spc="337" baseline="-10416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could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n-dimensional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vec- </a:t>
            </a:r>
            <a:r>
              <a:rPr sz="1100" dirty="0">
                <a:latin typeface="Calibri"/>
                <a:cs typeface="Calibri"/>
              </a:rPr>
              <a:t>tor</a:t>
            </a:r>
            <a:r>
              <a:rPr sz="1100" spc="2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containing</a:t>
            </a:r>
            <a:r>
              <a:rPr sz="1100" spc="2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number</a:t>
            </a:r>
            <a:r>
              <a:rPr sz="1100" spc="2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2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customers</a:t>
            </a:r>
            <a:r>
              <a:rPr sz="1100" spc="2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27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 given</a:t>
            </a:r>
            <a:r>
              <a:rPr sz="1100" spc="1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set</a:t>
            </a:r>
            <a:r>
              <a:rPr sz="1100" spc="1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i="1" spc="90" dirty="0">
                <a:latin typeface="Calibri"/>
                <a:cs typeface="Calibri"/>
              </a:rPr>
              <a:t>n</a:t>
            </a:r>
            <a:r>
              <a:rPr sz="1100" i="1" spc="1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restaurants</a:t>
            </a:r>
            <a:r>
              <a:rPr sz="1100" spc="1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1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day</a:t>
            </a:r>
            <a:r>
              <a:rPr sz="1100" spc="160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i</a:t>
            </a:r>
            <a:endParaRPr sz="1100">
              <a:latin typeface="Calibri"/>
              <a:cs typeface="Calibri"/>
            </a:endParaRPr>
          </a:p>
          <a:p>
            <a:pPr marL="38100" marR="30480" algn="just">
              <a:lnSpc>
                <a:spcPct val="102699"/>
              </a:lnSpc>
              <a:spcBef>
                <a:spcPts val="295"/>
              </a:spcBef>
            </a:pPr>
            <a:r>
              <a:rPr sz="1100" spc="70" dirty="0">
                <a:latin typeface="Calibri"/>
                <a:cs typeface="Calibri"/>
              </a:rPr>
              <a:t>In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our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case,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i="1" spc="210" dirty="0">
                <a:latin typeface="Calibri"/>
                <a:cs typeface="Calibri"/>
              </a:rPr>
              <a:t>X</a:t>
            </a:r>
            <a:r>
              <a:rPr sz="1200" i="1" spc="315" baseline="-10416" dirty="0">
                <a:latin typeface="Calibri"/>
                <a:cs typeface="Calibri"/>
              </a:rPr>
              <a:t>i</a:t>
            </a:r>
            <a:r>
              <a:rPr sz="1200" i="1" spc="450" baseline="-10416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could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1024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dimensional </a:t>
            </a:r>
            <a:r>
              <a:rPr sz="1100" dirty="0">
                <a:latin typeface="Calibri"/>
                <a:cs typeface="Calibri"/>
              </a:rPr>
              <a:t>image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sent</a:t>
            </a:r>
            <a:r>
              <a:rPr sz="1100" spc="1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our</a:t>
            </a:r>
            <a:r>
              <a:rPr sz="1100" spc="1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friend</a:t>
            </a:r>
            <a:r>
              <a:rPr sz="1100" spc="1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day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i</a:t>
            </a:r>
            <a:endParaRPr sz="1100">
              <a:latin typeface="Calibri"/>
              <a:cs typeface="Calibri"/>
            </a:endParaRPr>
          </a:p>
          <a:p>
            <a:pPr marL="38100" marR="304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Calibri"/>
                <a:cs typeface="Calibri"/>
              </a:rPr>
              <a:t>For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ease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illustration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stick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res- </a:t>
            </a:r>
            <a:r>
              <a:rPr sz="1100" dirty="0">
                <a:latin typeface="Calibri"/>
                <a:cs typeface="Calibri"/>
              </a:rPr>
              <a:t>taurant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example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3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assume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3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instead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of </a:t>
            </a:r>
            <a:r>
              <a:rPr sz="1100" dirty="0">
                <a:latin typeface="Calibri"/>
                <a:cs typeface="Calibri"/>
              </a:rPr>
              <a:t>actual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counts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interested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only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binary </a:t>
            </a:r>
            <a:r>
              <a:rPr sz="1100" dirty="0">
                <a:latin typeface="Calibri"/>
                <a:cs typeface="Calibri"/>
              </a:rPr>
              <a:t>counts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spc="60" dirty="0">
                <a:latin typeface="Calibri"/>
                <a:cs typeface="Calibri"/>
              </a:rPr>
              <a:t>(high=1,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low=0)</a:t>
            </a:r>
            <a:endParaRPr sz="1100">
              <a:latin typeface="Calibri"/>
              <a:cs typeface="Calibri"/>
            </a:endParaRPr>
          </a:p>
          <a:p>
            <a:pPr marL="38100" algn="just">
              <a:lnSpc>
                <a:spcPct val="100000"/>
              </a:lnSpc>
              <a:spcBef>
                <a:spcPts val="335"/>
              </a:spcBef>
            </a:pPr>
            <a:r>
              <a:rPr sz="1100" spc="65" dirty="0">
                <a:latin typeface="Calibri"/>
                <a:cs typeface="Calibri"/>
              </a:rPr>
              <a:t>Thus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i="1" spc="210" dirty="0">
                <a:latin typeface="Calibri"/>
                <a:cs typeface="Calibri"/>
              </a:rPr>
              <a:t>X</a:t>
            </a:r>
            <a:r>
              <a:rPr sz="1200" i="1" spc="315" baseline="-10416" dirty="0">
                <a:latin typeface="Calibri"/>
                <a:cs typeface="Calibri"/>
              </a:rPr>
              <a:t>i</a:t>
            </a:r>
            <a:r>
              <a:rPr sz="1200" i="1" spc="262" baseline="-10416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{</a:t>
            </a:r>
            <a:r>
              <a:rPr sz="1100" spc="55" dirty="0">
                <a:latin typeface="Calibri"/>
                <a:cs typeface="Calibri"/>
              </a:rPr>
              <a:t>0</a:t>
            </a:r>
            <a:r>
              <a:rPr sz="1100" i="1" spc="55" dirty="0">
                <a:latin typeface="Calibri"/>
                <a:cs typeface="Calibri"/>
              </a:rPr>
              <a:t>,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1</a:t>
            </a:r>
            <a:r>
              <a:rPr sz="1100" spc="55" dirty="0">
                <a:latin typeface="Lucida Sans Unicode"/>
                <a:cs typeface="Lucida Sans Unicode"/>
              </a:rPr>
              <a:t>}</a:t>
            </a:r>
            <a:r>
              <a:rPr sz="1200" i="1" spc="82" baseline="27777" dirty="0">
                <a:latin typeface="Calibri"/>
                <a:cs typeface="Calibri"/>
              </a:rPr>
              <a:t>n</a:t>
            </a:r>
            <a:endParaRPr sz="1200" baseline="27777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0558" y="941209"/>
            <a:ext cx="63233" cy="6323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0558" y="1151242"/>
            <a:ext cx="63233" cy="6323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0558" y="1705419"/>
            <a:ext cx="63233" cy="6323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40558" y="2087524"/>
            <a:ext cx="63233" cy="6323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40558" y="2813786"/>
            <a:ext cx="63233" cy="63233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33" name="object 33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525731" y="3007598"/>
            <a:ext cx="2114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5" dirty="0">
                <a:solidFill>
                  <a:srgbClr val="ADADE0"/>
                </a:solidFill>
                <a:latin typeface="Calibri"/>
                <a:cs typeface="Calibri"/>
              </a:rPr>
              <a:t>4/61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CS7015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(Deep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Learning)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:</a:t>
            </a:r>
            <a:r>
              <a:rPr sz="600" spc="21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Lecture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20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2988" y="301776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3370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1173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86288" y="3004917"/>
            <a:ext cx="203200" cy="55880"/>
            <a:chOff x="4086288" y="300491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149457" y="300744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86288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69219" y="3003652"/>
            <a:ext cx="203200" cy="58419"/>
            <a:chOff x="4369219" y="3003652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4458120" y="302014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9219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5420" y="30074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652137" y="3003652"/>
            <a:ext cx="203200" cy="58419"/>
            <a:chOff x="4652137" y="3003652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4728338" y="300744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2137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8338" y="304554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011268" y="300744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200227" y="3004917"/>
            <a:ext cx="238760" cy="57150"/>
            <a:chOff x="5200227" y="300491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5324679" y="303792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97615" y="301143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02758" y="300744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96" cy="48082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637581" y="1415847"/>
            <a:ext cx="263525" cy="263525"/>
            <a:chOff x="637581" y="1415847"/>
            <a:chExt cx="263525" cy="26352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661" y="1420927"/>
              <a:ext cx="253054" cy="25305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42661" y="1420927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1441" y="1415654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libri"/>
                <a:cs typeface="Calibri"/>
              </a:rPr>
              <a:t>x</a:t>
            </a:r>
            <a:r>
              <a:rPr sz="1200" spc="82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16382" y="1415847"/>
            <a:ext cx="263525" cy="263525"/>
            <a:chOff x="1116382" y="1415847"/>
            <a:chExt cx="263525" cy="263525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1462" y="1420927"/>
              <a:ext cx="253054" cy="25305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21462" y="1420927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140244" y="1415654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libri"/>
                <a:cs typeface="Calibri"/>
              </a:rPr>
              <a:t>x</a:t>
            </a:r>
            <a:r>
              <a:rPr sz="1200" spc="82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95185" y="1415847"/>
            <a:ext cx="263525" cy="263525"/>
            <a:chOff x="1595185" y="1415847"/>
            <a:chExt cx="263525" cy="263525"/>
          </a:xfrm>
        </p:grpSpPr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65" y="1420927"/>
              <a:ext cx="253054" cy="25305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600265" y="1420927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619034" y="1415654"/>
            <a:ext cx="209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libri"/>
                <a:cs typeface="Calibri"/>
              </a:rPr>
              <a:t>x</a:t>
            </a:r>
            <a:r>
              <a:rPr sz="1200" spc="82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00803" y="1524909"/>
            <a:ext cx="694690" cy="45085"/>
            <a:chOff x="900803" y="1524909"/>
            <a:chExt cx="694690" cy="45085"/>
          </a:xfrm>
        </p:grpSpPr>
        <p:sp>
          <p:nvSpPr>
            <p:cNvPr id="35" name="object 35"/>
            <p:cNvSpPr/>
            <p:nvPr/>
          </p:nvSpPr>
          <p:spPr>
            <a:xfrm>
              <a:off x="900803" y="1547137"/>
              <a:ext cx="210185" cy="635"/>
            </a:xfrm>
            <a:custGeom>
              <a:avLst/>
              <a:gdLst/>
              <a:ahLst/>
              <a:cxnLst/>
              <a:rect l="l" t="t" r="r" b="b"/>
              <a:pathLst>
                <a:path w="210184" h="634">
                  <a:moveTo>
                    <a:pt x="0" y="0"/>
                  </a:moveTo>
                  <a:lnTo>
                    <a:pt x="209851" y="4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95467" y="1526934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7" y="0"/>
                  </a:moveTo>
                  <a:lnTo>
                    <a:pt x="2971" y="6188"/>
                  </a:lnTo>
                  <a:lnTo>
                    <a:pt x="8545" y="12495"/>
                  </a:lnTo>
                  <a:lnTo>
                    <a:pt x="14593" y="17617"/>
                  </a:lnTo>
                  <a:lnTo>
                    <a:pt x="18982" y="20247"/>
                  </a:lnTo>
                  <a:lnTo>
                    <a:pt x="14592" y="22875"/>
                  </a:lnTo>
                  <a:lnTo>
                    <a:pt x="8542" y="27995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79706" y="1547137"/>
              <a:ext cx="210185" cy="635"/>
            </a:xfrm>
            <a:custGeom>
              <a:avLst/>
              <a:gdLst/>
              <a:ahLst/>
              <a:cxnLst/>
              <a:rect l="l" t="t" r="r" b="b"/>
              <a:pathLst>
                <a:path w="210184" h="634">
                  <a:moveTo>
                    <a:pt x="0" y="0"/>
                  </a:moveTo>
                  <a:lnTo>
                    <a:pt x="209851" y="4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74371" y="1526934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7" y="0"/>
                  </a:moveTo>
                  <a:lnTo>
                    <a:pt x="2971" y="6188"/>
                  </a:lnTo>
                  <a:lnTo>
                    <a:pt x="8545" y="12495"/>
                  </a:lnTo>
                  <a:lnTo>
                    <a:pt x="14593" y="17617"/>
                  </a:lnTo>
                  <a:lnTo>
                    <a:pt x="18982" y="20247"/>
                  </a:lnTo>
                  <a:lnTo>
                    <a:pt x="14592" y="22875"/>
                  </a:lnTo>
                  <a:lnTo>
                    <a:pt x="8542" y="27995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0558" y="671042"/>
            <a:ext cx="63233" cy="63233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2734957" y="585557"/>
            <a:ext cx="2823845" cy="2064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algn="just">
              <a:lnSpc>
                <a:spcPct val="102600"/>
              </a:lnSpc>
              <a:spcBef>
                <a:spcPts val="55"/>
              </a:spcBef>
            </a:pPr>
            <a:r>
              <a:rPr sz="1100" spc="70" dirty="0">
                <a:latin typeface="Calibri"/>
                <a:cs typeface="Calibri"/>
              </a:rPr>
              <a:t>On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day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1,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let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i="1" spc="170" dirty="0">
                <a:latin typeface="Calibri"/>
                <a:cs typeface="Calibri"/>
              </a:rPr>
              <a:t>X</a:t>
            </a:r>
            <a:r>
              <a:rPr sz="1200" spc="254" baseline="-10416" dirty="0">
                <a:latin typeface="Calibri"/>
                <a:cs typeface="Calibri"/>
              </a:rPr>
              <a:t>1</a:t>
            </a:r>
            <a:r>
              <a:rPr sz="1200" spc="442" baseline="-10416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take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1</a:t>
            </a:r>
            <a:r>
              <a:rPr sz="1200" spc="442" baseline="-10416" dirty="0">
                <a:latin typeface="Calibri"/>
                <a:cs typeface="Calibri"/>
              </a:rPr>
              <a:t> </a:t>
            </a:r>
            <a:r>
              <a:rPr sz="1100" spc="80" dirty="0">
                <a:latin typeface="Calibri"/>
                <a:cs typeface="Calibri"/>
              </a:rPr>
              <a:t>(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1</a:t>
            </a:r>
            <a:r>
              <a:rPr sz="1200" spc="442" baseline="-10416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is </a:t>
            </a:r>
            <a:r>
              <a:rPr sz="1100" dirty="0">
                <a:latin typeface="Calibri"/>
                <a:cs typeface="Calibri"/>
              </a:rPr>
              <a:t>one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possible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200" i="1" baseline="27777" dirty="0">
                <a:latin typeface="Calibri"/>
                <a:cs typeface="Calibri"/>
              </a:rPr>
              <a:t>n</a:t>
            </a:r>
            <a:r>
              <a:rPr sz="1200" i="1" spc="367" baseline="27777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vectors)</a:t>
            </a:r>
            <a:endParaRPr sz="1100">
              <a:latin typeface="Calibri"/>
              <a:cs typeface="Calibri"/>
            </a:endParaRPr>
          </a:p>
          <a:p>
            <a:pPr marL="38100" marR="30480" algn="just">
              <a:lnSpc>
                <a:spcPct val="102699"/>
              </a:lnSpc>
              <a:spcBef>
                <a:spcPts val="300"/>
              </a:spcBef>
            </a:pPr>
            <a:r>
              <a:rPr sz="1100" spc="70" dirty="0">
                <a:latin typeface="Calibri"/>
                <a:cs typeface="Calibri"/>
              </a:rPr>
              <a:t>On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day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2,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let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i="1" spc="170" dirty="0">
                <a:latin typeface="Calibri"/>
                <a:cs typeface="Calibri"/>
              </a:rPr>
              <a:t>X</a:t>
            </a:r>
            <a:r>
              <a:rPr sz="1200" spc="254" baseline="-10416" dirty="0">
                <a:latin typeface="Calibri"/>
                <a:cs typeface="Calibri"/>
              </a:rPr>
              <a:t>2</a:t>
            </a:r>
            <a:r>
              <a:rPr sz="1200" spc="442" baseline="-10416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take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r>
              <a:rPr sz="1200" spc="442" baseline="-10416" dirty="0">
                <a:latin typeface="Calibri"/>
                <a:cs typeface="Calibri"/>
              </a:rPr>
              <a:t> </a:t>
            </a:r>
            <a:r>
              <a:rPr sz="1100" spc="80" dirty="0">
                <a:latin typeface="Calibri"/>
                <a:cs typeface="Calibri"/>
              </a:rPr>
              <a:t>(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r>
              <a:rPr sz="1200" spc="442" baseline="-10416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is </a:t>
            </a:r>
            <a:r>
              <a:rPr sz="1100" dirty="0">
                <a:latin typeface="Calibri"/>
                <a:cs typeface="Calibri"/>
              </a:rPr>
              <a:t>again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one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possible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200" i="1" baseline="27777" dirty="0">
                <a:latin typeface="Calibri"/>
                <a:cs typeface="Calibri"/>
              </a:rPr>
              <a:t>n</a:t>
            </a:r>
            <a:r>
              <a:rPr sz="1200" i="1" spc="390" baseline="27777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vectors)</a:t>
            </a:r>
            <a:endParaRPr sz="1100">
              <a:latin typeface="Calibri"/>
              <a:cs typeface="Calibri"/>
            </a:endParaRPr>
          </a:p>
          <a:p>
            <a:pPr marL="38100" marR="31115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Calibri"/>
                <a:cs typeface="Calibri"/>
              </a:rPr>
              <a:t>One</a:t>
            </a:r>
            <a:r>
              <a:rPr sz="1100" spc="2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way</a:t>
            </a:r>
            <a:r>
              <a:rPr sz="1100" spc="3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2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looking</a:t>
            </a:r>
            <a:r>
              <a:rPr sz="1100" spc="3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at</a:t>
            </a:r>
            <a:r>
              <a:rPr sz="1100" spc="3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2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3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2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3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state </a:t>
            </a:r>
            <a:r>
              <a:rPr sz="1100" dirty="0">
                <a:latin typeface="Calibri"/>
                <a:cs typeface="Calibri"/>
              </a:rPr>
              <a:t>has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transitioned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1</a:t>
            </a:r>
            <a:r>
              <a:rPr sz="1200" spc="457" baseline="-10416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i="1" spc="55" dirty="0">
                <a:latin typeface="Calibri"/>
                <a:cs typeface="Calibri"/>
              </a:rPr>
              <a:t>x</a:t>
            </a:r>
            <a:r>
              <a:rPr sz="1200" spc="82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  <a:p>
            <a:pPr marL="38100" marR="30480" algn="just">
              <a:lnSpc>
                <a:spcPct val="102600"/>
              </a:lnSpc>
              <a:spcBef>
                <a:spcPts val="295"/>
              </a:spcBef>
            </a:pPr>
            <a:r>
              <a:rPr sz="1100" spc="10" dirty="0">
                <a:latin typeface="Calibri"/>
                <a:cs typeface="Calibri"/>
              </a:rPr>
              <a:t>Similarly,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on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day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3,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if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i="1" spc="170" dirty="0">
                <a:latin typeface="Calibri"/>
                <a:cs typeface="Calibri"/>
              </a:rPr>
              <a:t>X</a:t>
            </a:r>
            <a:r>
              <a:rPr sz="1200" spc="254" baseline="-10416" dirty="0">
                <a:latin typeface="Calibri"/>
                <a:cs typeface="Calibri"/>
              </a:rPr>
              <a:t>3 </a:t>
            </a:r>
            <a:r>
              <a:rPr sz="1100" spc="10" dirty="0">
                <a:latin typeface="Calibri"/>
                <a:cs typeface="Calibri"/>
              </a:rPr>
              <a:t>takes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on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value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55" dirty="0">
                <a:latin typeface="Calibri"/>
                <a:cs typeface="Calibri"/>
              </a:rPr>
              <a:t>x</a:t>
            </a:r>
            <a:r>
              <a:rPr sz="1200" spc="82" baseline="-10416" dirty="0">
                <a:latin typeface="Calibri"/>
                <a:cs typeface="Calibri"/>
              </a:rPr>
              <a:t>3 </a:t>
            </a:r>
            <a:r>
              <a:rPr sz="1100" dirty="0">
                <a:latin typeface="Calibri"/>
                <a:cs typeface="Calibri"/>
              </a:rPr>
              <a:t>then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45" dirty="0">
                <a:latin typeface="Calibri"/>
                <a:cs typeface="Calibri"/>
              </a:rPr>
              <a:t>we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say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transitioned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1</a:t>
            </a:r>
            <a:r>
              <a:rPr sz="1200" spc="367" baseline="-10416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r>
              <a:rPr sz="1200" spc="359" baseline="-10416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i="1" spc="55" dirty="0">
                <a:latin typeface="Calibri"/>
                <a:cs typeface="Calibri"/>
              </a:rPr>
              <a:t>x</a:t>
            </a:r>
            <a:r>
              <a:rPr sz="1200" spc="82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  <a:p>
            <a:pPr marL="38100" marR="30480" algn="just">
              <a:lnSpc>
                <a:spcPct val="102600"/>
              </a:lnSpc>
              <a:spcBef>
                <a:spcPts val="300"/>
              </a:spcBef>
            </a:pPr>
            <a:r>
              <a:rPr sz="1100" spc="50" dirty="0">
                <a:latin typeface="Calibri"/>
                <a:cs typeface="Calibri"/>
              </a:rPr>
              <a:t>Finally,</a:t>
            </a:r>
            <a:r>
              <a:rPr sz="1100" spc="2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day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i="1" spc="55" dirty="0">
                <a:latin typeface="Calibri"/>
                <a:cs typeface="Calibri"/>
              </a:rPr>
              <a:t>n</a:t>
            </a:r>
            <a:r>
              <a:rPr sz="1100" spc="55" dirty="0">
                <a:latin typeface="Calibri"/>
                <a:cs typeface="Calibri"/>
              </a:rPr>
              <a:t>,</a:t>
            </a:r>
            <a:r>
              <a:rPr sz="1100" spc="2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say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state </a:t>
            </a:r>
            <a:r>
              <a:rPr sz="1100" dirty="0">
                <a:latin typeface="Calibri"/>
                <a:cs typeface="Calibri"/>
              </a:rPr>
              <a:t>has</a:t>
            </a:r>
            <a:r>
              <a:rPr sz="1100" spc="1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transitioned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1</a:t>
            </a:r>
            <a:r>
              <a:rPr sz="1200" spc="419" baseline="-10416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r>
              <a:rPr sz="1200" spc="412" baseline="-10416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3</a:t>
            </a:r>
            <a:r>
              <a:rPr sz="1200" spc="419" baseline="-10416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6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4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4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45" dirty="0">
                <a:latin typeface="Calibri"/>
                <a:cs typeface="Calibri"/>
              </a:rPr>
              <a:t> </a:t>
            </a:r>
            <a:r>
              <a:rPr sz="1100" i="1" spc="95" dirty="0">
                <a:latin typeface="Calibri"/>
                <a:cs typeface="Calibri"/>
              </a:rPr>
              <a:t>x</a:t>
            </a:r>
            <a:r>
              <a:rPr sz="1200" i="1" spc="142" baseline="-10416" dirty="0">
                <a:latin typeface="Calibri"/>
                <a:cs typeface="Calibri"/>
              </a:rPr>
              <a:t>n</a:t>
            </a:r>
            <a:endParaRPr sz="1200" baseline="-10416">
              <a:latin typeface="Calibri"/>
              <a:cs typeface="Calibri"/>
            </a:endParaRPr>
          </a:p>
        </p:txBody>
      </p:sp>
      <p:pic>
        <p:nvPicPr>
          <p:cNvPr id="41" name="object 4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0558" y="1053147"/>
            <a:ext cx="63233" cy="6323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0558" y="1435252"/>
            <a:ext cx="63233" cy="6323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40558" y="1817369"/>
            <a:ext cx="63233" cy="63233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40558" y="2371547"/>
            <a:ext cx="63233" cy="63233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6" name="object 46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525731" y="3007598"/>
            <a:ext cx="2114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5" dirty="0">
                <a:solidFill>
                  <a:srgbClr val="ADADE0"/>
                </a:solidFill>
                <a:latin typeface="Calibri"/>
                <a:cs typeface="Calibri"/>
              </a:rPr>
              <a:t>5/61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CS7015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(Deep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Learning)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:</a:t>
            </a:r>
            <a:r>
              <a:rPr sz="600" spc="21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Lecture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20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2988" y="301776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3370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1173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86288" y="3004917"/>
            <a:ext cx="203200" cy="55880"/>
            <a:chOff x="4086288" y="300491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149457" y="300744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86288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69219" y="3003652"/>
            <a:ext cx="203200" cy="58419"/>
            <a:chOff x="4369219" y="3003652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4458120" y="302014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9219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5420" y="30074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652137" y="3003652"/>
            <a:ext cx="203200" cy="58419"/>
            <a:chOff x="4652137" y="3003652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4728338" y="300744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2137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8338" y="304554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011268" y="300744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200227" y="3004917"/>
            <a:ext cx="238760" cy="57150"/>
            <a:chOff x="5200227" y="300491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5324679" y="303792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97615" y="301143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02758" y="300744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96" cy="48082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239982" y="1428495"/>
            <a:ext cx="1019810" cy="263525"/>
            <a:chOff x="239982" y="1428495"/>
            <a:chExt cx="1019810" cy="26352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062" y="1433575"/>
              <a:ext cx="253054" cy="25305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45062" y="1433575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064" y="1433575"/>
              <a:ext cx="253054" cy="25305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3064" y="1433575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1067" y="1433575"/>
              <a:ext cx="253054" cy="25305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01067" y="1433575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51142" y="1428304"/>
            <a:ext cx="1003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428625" algn="l"/>
                <a:tab pos="806450" algn="l"/>
              </a:tabLst>
            </a:pPr>
            <a:r>
              <a:rPr sz="1100" i="1" spc="55" dirty="0">
                <a:latin typeface="Calibri"/>
                <a:cs typeface="Calibri"/>
              </a:rPr>
              <a:t>x</a:t>
            </a:r>
            <a:r>
              <a:rPr sz="1200" spc="82" baseline="-10416" dirty="0">
                <a:latin typeface="Calibri"/>
                <a:cs typeface="Calibri"/>
              </a:rPr>
              <a:t>1</a:t>
            </a:r>
            <a:r>
              <a:rPr sz="1200" baseline="-10416" dirty="0">
                <a:latin typeface="Calibri"/>
                <a:cs typeface="Calibri"/>
              </a:rPr>
              <a:t>	</a:t>
            </a:r>
            <a:r>
              <a:rPr sz="1100" i="1" spc="55" dirty="0">
                <a:latin typeface="Calibri"/>
                <a:cs typeface="Calibri"/>
              </a:rPr>
              <a:t>x</a:t>
            </a:r>
            <a:r>
              <a:rPr sz="1200" spc="82" baseline="-10416" dirty="0">
                <a:latin typeface="Calibri"/>
                <a:cs typeface="Calibri"/>
              </a:rPr>
              <a:t>2</a:t>
            </a:r>
            <a:r>
              <a:rPr sz="1200" baseline="-10416" dirty="0">
                <a:latin typeface="Calibri"/>
                <a:cs typeface="Calibri"/>
              </a:rPr>
              <a:t>	</a:t>
            </a:r>
            <a:r>
              <a:rPr sz="1100" i="1" spc="55" dirty="0">
                <a:latin typeface="Calibri"/>
                <a:cs typeface="Calibri"/>
              </a:rPr>
              <a:t>x</a:t>
            </a:r>
            <a:r>
              <a:rPr sz="1200" spc="82" baseline="-10416" dirty="0">
                <a:latin typeface="Calibri"/>
                <a:cs typeface="Calibri"/>
              </a:rPr>
              <a:t>3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00530" y="1439657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50" dirty="0">
                <a:latin typeface="Lucida Sans Unicode"/>
                <a:cs typeface="Lucida Sans Unicode"/>
              </a:rPr>
              <a:t>·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752002" y="1428495"/>
            <a:ext cx="263525" cy="263525"/>
            <a:chOff x="1752002" y="1428495"/>
            <a:chExt cx="263525" cy="263525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7082" y="1433575"/>
              <a:ext cx="253054" cy="25305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757082" y="1433575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784426" y="1428304"/>
            <a:ext cx="192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95" dirty="0">
                <a:latin typeface="Calibri"/>
                <a:cs typeface="Calibri"/>
              </a:rPr>
              <a:t>x</a:t>
            </a:r>
            <a:r>
              <a:rPr sz="1200" i="1" spc="142" baseline="-10416" dirty="0">
                <a:latin typeface="Calibri"/>
                <a:cs typeface="Calibri"/>
              </a:rPr>
              <a:t>i</a:t>
            </a:r>
            <a:endParaRPr sz="1200" baseline="-10416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03193" y="1537691"/>
            <a:ext cx="861694" cy="45085"/>
            <a:chOff x="503193" y="1537691"/>
            <a:chExt cx="861694" cy="45085"/>
          </a:xfrm>
        </p:grpSpPr>
        <p:sp>
          <p:nvSpPr>
            <p:cNvPr id="36" name="object 36"/>
            <p:cNvSpPr/>
            <p:nvPr/>
          </p:nvSpPr>
          <p:spPr>
            <a:xfrm>
              <a:off x="503193" y="1559935"/>
              <a:ext cx="109220" cy="635"/>
            </a:xfrm>
            <a:custGeom>
              <a:avLst/>
              <a:gdLst/>
              <a:ahLst/>
              <a:cxnLst/>
              <a:rect l="l" t="t" r="r" b="b"/>
              <a:pathLst>
                <a:path w="109220" h="634">
                  <a:moveTo>
                    <a:pt x="0" y="0"/>
                  </a:moveTo>
                  <a:lnTo>
                    <a:pt x="109019" y="34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7024" y="1539721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11" y="0"/>
                  </a:moveTo>
                  <a:lnTo>
                    <a:pt x="2975" y="6188"/>
                  </a:lnTo>
                  <a:lnTo>
                    <a:pt x="8548" y="12496"/>
                  </a:lnTo>
                  <a:lnTo>
                    <a:pt x="14596" y="17618"/>
                  </a:lnTo>
                  <a:lnTo>
                    <a:pt x="18984" y="20249"/>
                  </a:lnTo>
                  <a:lnTo>
                    <a:pt x="14594" y="22877"/>
                  </a:lnTo>
                  <a:lnTo>
                    <a:pt x="8544" y="27995"/>
                  </a:lnTo>
                  <a:lnTo>
                    <a:pt x="2967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1242" y="1559935"/>
              <a:ext cx="109220" cy="635"/>
            </a:xfrm>
            <a:custGeom>
              <a:avLst/>
              <a:gdLst/>
              <a:ahLst/>
              <a:cxnLst/>
              <a:rect l="l" t="t" r="r" b="b"/>
              <a:pathLst>
                <a:path w="109219" h="634">
                  <a:moveTo>
                    <a:pt x="0" y="0"/>
                  </a:moveTo>
                  <a:lnTo>
                    <a:pt x="109020" y="34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75074" y="1539721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11" y="0"/>
                  </a:moveTo>
                  <a:lnTo>
                    <a:pt x="2975" y="6188"/>
                  </a:lnTo>
                  <a:lnTo>
                    <a:pt x="8548" y="12496"/>
                  </a:lnTo>
                  <a:lnTo>
                    <a:pt x="14596" y="17618"/>
                  </a:lnTo>
                  <a:lnTo>
                    <a:pt x="18984" y="20249"/>
                  </a:lnTo>
                  <a:lnTo>
                    <a:pt x="14594" y="22877"/>
                  </a:lnTo>
                  <a:lnTo>
                    <a:pt x="8544" y="27995"/>
                  </a:lnTo>
                  <a:lnTo>
                    <a:pt x="2967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59291" y="1559931"/>
              <a:ext cx="99695" cy="635"/>
            </a:xfrm>
            <a:custGeom>
              <a:avLst/>
              <a:gdLst/>
              <a:ahLst/>
              <a:cxnLst/>
              <a:rect l="l" t="t" r="r" b="b"/>
              <a:pathLst>
                <a:path w="99694" h="634">
                  <a:moveTo>
                    <a:pt x="0" y="0"/>
                  </a:moveTo>
                  <a:lnTo>
                    <a:pt x="99543" y="3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43645" y="1539716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13" y="0"/>
                  </a:moveTo>
                  <a:lnTo>
                    <a:pt x="2977" y="6188"/>
                  </a:lnTo>
                  <a:lnTo>
                    <a:pt x="8549" y="12497"/>
                  </a:lnTo>
                  <a:lnTo>
                    <a:pt x="14597" y="17619"/>
                  </a:lnTo>
                  <a:lnTo>
                    <a:pt x="18985" y="20250"/>
                  </a:lnTo>
                  <a:lnTo>
                    <a:pt x="14595" y="22878"/>
                  </a:lnTo>
                  <a:lnTo>
                    <a:pt x="8544" y="27996"/>
                  </a:lnTo>
                  <a:lnTo>
                    <a:pt x="2967" y="34301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646834" y="1537695"/>
            <a:ext cx="105410" cy="45085"/>
            <a:chOff x="1646834" y="1537695"/>
            <a:chExt cx="105410" cy="45085"/>
          </a:xfrm>
        </p:grpSpPr>
        <p:sp>
          <p:nvSpPr>
            <p:cNvPr id="43" name="object 43"/>
            <p:cNvSpPr/>
            <p:nvPr/>
          </p:nvSpPr>
          <p:spPr>
            <a:xfrm>
              <a:off x="1646834" y="1559930"/>
              <a:ext cx="99695" cy="635"/>
            </a:xfrm>
            <a:custGeom>
              <a:avLst/>
              <a:gdLst/>
              <a:ahLst/>
              <a:cxnLst/>
              <a:rect l="l" t="t" r="r" b="b"/>
              <a:pathLst>
                <a:path w="99694" h="634">
                  <a:moveTo>
                    <a:pt x="0" y="0"/>
                  </a:moveTo>
                  <a:lnTo>
                    <a:pt x="99535" y="3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31179" y="153971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14" y="0"/>
                  </a:moveTo>
                  <a:lnTo>
                    <a:pt x="2978" y="6188"/>
                  </a:lnTo>
                  <a:lnTo>
                    <a:pt x="8550" y="12497"/>
                  </a:lnTo>
                  <a:lnTo>
                    <a:pt x="14598" y="17620"/>
                  </a:lnTo>
                  <a:lnTo>
                    <a:pt x="18985" y="20250"/>
                  </a:lnTo>
                  <a:lnTo>
                    <a:pt x="14596" y="22878"/>
                  </a:lnTo>
                  <a:lnTo>
                    <a:pt x="8545" y="27996"/>
                  </a:lnTo>
                  <a:lnTo>
                    <a:pt x="2967" y="34301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36609" y="289013"/>
            <a:ext cx="63233" cy="63233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2231008" y="203541"/>
            <a:ext cx="3327400" cy="10909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may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now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interested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knowing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what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most </a:t>
            </a:r>
            <a:r>
              <a:rPr sz="1100" dirty="0">
                <a:latin typeface="Calibri"/>
                <a:cs typeface="Calibri"/>
              </a:rPr>
              <a:t>likely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state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take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day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i="1" spc="125" dirty="0">
                <a:latin typeface="Calibri"/>
                <a:cs typeface="Calibri"/>
              </a:rPr>
              <a:t>i</a:t>
            </a:r>
            <a:r>
              <a:rPr sz="1100" i="1" spc="1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given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states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day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day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i="1" spc="125" dirty="0">
                <a:latin typeface="Calibri"/>
                <a:cs typeface="Calibri"/>
              </a:rPr>
              <a:t>i</a:t>
            </a:r>
            <a:r>
              <a:rPr sz="1100" i="1" spc="10" dirty="0">
                <a:latin typeface="Calibri"/>
                <a:cs typeface="Calibri"/>
              </a:rPr>
              <a:t> </a:t>
            </a:r>
            <a:r>
              <a:rPr sz="1100" spc="-210" dirty="0">
                <a:latin typeface="Lucida Sans Unicode"/>
                <a:cs typeface="Lucida Sans Unicode"/>
              </a:rPr>
              <a:t>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38100" marR="304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Calibri"/>
                <a:cs typeface="Calibri"/>
              </a:rPr>
              <a:t>More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formally,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may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interested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following distribution</a:t>
            </a:r>
            <a:endParaRPr sz="1100">
              <a:latin typeface="Calibri"/>
              <a:cs typeface="Calibri"/>
            </a:endParaRPr>
          </a:p>
          <a:p>
            <a:pPr marL="250190" algn="just">
              <a:lnSpc>
                <a:spcPct val="100000"/>
              </a:lnSpc>
              <a:spcBef>
                <a:spcPts val="40"/>
              </a:spcBef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95" dirty="0">
                <a:latin typeface="Calibri"/>
                <a:cs typeface="Calibri"/>
              </a:rPr>
              <a:t> </a:t>
            </a:r>
            <a:r>
              <a:rPr sz="1100" spc="170" dirty="0">
                <a:latin typeface="Calibri"/>
                <a:cs typeface="Calibri"/>
              </a:rPr>
              <a:t>(</a:t>
            </a:r>
            <a:r>
              <a:rPr sz="1100" i="1" spc="170" dirty="0">
                <a:latin typeface="Calibri"/>
                <a:cs typeface="Calibri"/>
              </a:rPr>
              <a:t>X</a:t>
            </a:r>
            <a:r>
              <a:rPr sz="1200" i="1" spc="254" baseline="-10416" dirty="0">
                <a:latin typeface="Calibri"/>
                <a:cs typeface="Calibri"/>
              </a:rPr>
              <a:t>i</a:t>
            </a:r>
            <a:r>
              <a:rPr sz="1200" i="1" spc="262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spc="105" dirty="0">
                <a:latin typeface="Calibri"/>
                <a:cs typeface="Calibri"/>
              </a:rPr>
              <a:t>x</a:t>
            </a:r>
            <a:r>
              <a:rPr sz="1200" i="1" spc="157" baseline="-10416" dirty="0">
                <a:latin typeface="Calibri"/>
                <a:cs typeface="Calibri"/>
              </a:rPr>
              <a:t>i</a:t>
            </a:r>
            <a:r>
              <a:rPr sz="1100" spc="105" dirty="0">
                <a:latin typeface="Lucida Sans Unicode"/>
                <a:cs typeface="Lucida Sans Unicode"/>
              </a:rPr>
              <a:t>|</a:t>
            </a:r>
            <a:r>
              <a:rPr sz="1100" i="1" spc="105" dirty="0">
                <a:latin typeface="Calibri"/>
                <a:cs typeface="Calibri"/>
              </a:rPr>
              <a:t>X</a:t>
            </a:r>
            <a:r>
              <a:rPr sz="1200" spc="157" baseline="-10416" dirty="0">
                <a:latin typeface="Calibri"/>
                <a:cs typeface="Calibri"/>
              </a:rPr>
              <a:t>1</a:t>
            </a:r>
            <a:r>
              <a:rPr sz="1200" spc="262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1</a:t>
            </a:r>
            <a:r>
              <a:rPr sz="1100" i="1" spc="80" dirty="0">
                <a:latin typeface="Calibri"/>
                <a:cs typeface="Calibri"/>
              </a:rPr>
              <a:t>,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i="1" spc="170" dirty="0">
                <a:latin typeface="Calibri"/>
                <a:cs typeface="Calibri"/>
              </a:rPr>
              <a:t>X</a:t>
            </a:r>
            <a:r>
              <a:rPr sz="1200" spc="254" baseline="-10416" dirty="0">
                <a:latin typeface="Calibri"/>
                <a:cs typeface="Calibri"/>
              </a:rPr>
              <a:t>2</a:t>
            </a:r>
            <a:r>
              <a:rPr sz="1200" spc="262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r>
              <a:rPr sz="1100" i="1" spc="80" dirty="0">
                <a:latin typeface="Calibri"/>
                <a:cs typeface="Calibri"/>
              </a:rPr>
              <a:t>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i="1" spc="160" dirty="0">
                <a:latin typeface="Calibri"/>
                <a:cs typeface="Calibri"/>
              </a:rPr>
              <a:t>X</a:t>
            </a:r>
            <a:r>
              <a:rPr sz="1200" i="1" spc="240" baseline="-10416" dirty="0">
                <a:latin typeface="Calibri"/>
                <a:cs typeface="Calibri"/>
              </a:rPr>
              <a:t>i</a:t>
            </a:r>
            <a:r>
              <a:rPr sz="1200" i="1" spc="240" baseline="-10416" dirty="0">
                <a:latin typeface="Arial"/>
                <a:cs typeface="Arial"/>
              </a:rPr>
              <a:t>−</a:t>
            </a:r>
            <a:r>
              <a:rPr sz="1200" spc="240" baseline="-10416" dirty="0">
                <a:latin typeface="Calibri"/>
                <a:cs typeface="Calibri"/>
              </a:rPr>
              <a:t>1</a:t>
            </a:r>
            <a:r>
              <a:rPr sz="1200" spc="262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spc="95" dirty="0">
                <a:latin typeface="Calibri"/>
                <a:cs typeface="Calibri"/>
              </a:rPr>
              <a:t>x</a:t>
            </a:r>
            <a:r>
              <a:rPr sz="1200" i="1" spc="142" baseline="-10416" dirty="0">
                <a:latin typeface="Calibri"/>
                <a:cs typeface="Calibri"/>
              </a:rPr>
              <a:t>i</a:t>
            </a:r>
            <a:r>
              <a:rPr sz="1200" i="1" spc="142" baseline="-10416" dirty="0">
                <a:latin typeface="Arial"/>
                <a:cs typeface="Arial"/>
              </a:rPr>
              <a:t>−</a:t>
            </a:r>
            <a:r>
              <a:rPr sz="1200" spc="142" baseline="-10416" dirty="0">
                <a:latin typeface="Calibri"/>
                <a:cs typeface="Calibri"/>
              </a:rPr>
              <a:t>1</a:t>
            </a:r>
            <a:r>
              <a:rPr sz="1100" spc="9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7" name="object 4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36609" y="843203"/>
            <a:ext cx="63233" cy="63233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36609" y="1499235"/>
            <a:ext cx="63233" cy="63233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2231008" y="1413749"/>
            <a:ext cx="3326765" cy="7467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Calibri"/>
                <a:cs typeface="Calibri"/>
              </a:rPr>
              <a:t>Now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suppose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chain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exhibits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following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Markov property</a:t>
            </a:r>
            <a:endParaRPr sz="1100">
              <a:latin typeface="Calibri"/>
              <a:cs typeface="Calibri"/>
            </a:endParaRPr>
          </a:p>
          <a:p>
            <a:pPr marR="241935" algn="r">
              <a:lnSpc>
                <a:spcPct val="100000"/>
              </a:lnSpc>
              <a:spcBef>
                <a:spcPts val="40"/>
              </a:spcBef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95" dirty="0">
                <a:latin typeface="Calibri"/>
                <a:cs typeface="Calibri"/>
              </a:rPr>
              <a:t> </a:t>
            </a:r>
            <a:r>
              <a:rPr sz="1100" spc="170" dirty="0">
                <a:latin typeface="Calibri"/>
                <a:cs typeface="Calibri"/>
              </a:rPr>
              <a:t>(</a:t>
            </a:r>
            <a:r>
              <a:rPr sz="1100" i="1" spc="170" dirty="0">
                <a:latin typeface="Calibri"/>
                <a:cs typeface="Calibri"/>
              </a:rPr>
              <a:t>X</a:t>
            </a:r>
            <a:r>
              <a:rPr sz="1200" i="1" spc="254" baseline="-10416" dirty="0">
                <a:latin typeface="Calibri"/>
                <a:cs typeface="Calibri"/>
              </a:rPr>
              <a:t>i</a:t>
            </a:r>
            <a:r>
              <a:rPr sz="1200" i="1" spc="262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spc="105" dirty="0">
                <a:latin typeface="Calibri"/>
                <a:cs typeface="Calibri"/>
              </a:rPr>
              <a:t>x</a:t>
            </a:r>
            <a:r>
              <a:rPr sz="1200" i="1" spc="157" baseline="-10416" dirty="0">
                <a:latin typeface="Calibri"/>
                <a:cs typeface="Calibri"/>
              </a:rPr>
              <a:t>i</a:t>
            </a:r>
            <a:r>
              <a:rPr sz="1100" spc="105" dirty="0">
                <a:latin typeface="Lucida Sans Unicode"/>
                <a:cs typeface="Lucida Sans Unicode"/>
              </a:rPr>
              <a:t>|</a:t>
            </a:r>
            <a:r>
              <a:rPr sz="1100" i="1" spc="105" dirty="0">
                <a:latin typeface="Calibri"/>
                <a:cs typeface="Calibri"/>
              </a:rPr>
              <a:t>X</a:t>
            </a:r>
            <a:r>
              <a:rPr sz="1200" spc="157" baseline="-10416" dirty="0">
                <a:latin typeface="Calibri"/>
                <a:cs typeface="Calibri"/>
              </a:rPr>
              <a:t>1</a:t>
            </a:r>
            <a:r>
              <a:rPr sz="1200" spc="262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1</a:t>
            </a:r>
            <a:r>
              <a:rPr sz="1100" i="1" spc="80" dirty="0">
                <a:latin typeface="Calibri"/>
                <a:cs typeface="Calibri"/>
              </a:rPr>
              <a:t>,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i="1" spc="170" dirty="0">
                <a:latin typeface="Calibri"/>
                <a:cs typeface="Calibri"/>
              </a:rPr>
              <a:t>X</a:t>
            </a:r>
            <a:r>
              <a:rPr sz="1200" spc="254" baseline="-10416" dirty="0">
                <a:latin typeface="Calibri"/>
                <a:cs typeface="Calibri"/>
              </a:rPr>
              <a:t>2</a:t>
            </a:r>
            <a:r>
              <a:rPr sz="1200" spc="262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r>
              <a:rPr sz="1100" i="1" spc="80" dirty="0">
                <a:latin typeface="Calibri"/>
                <a:cs typeface="Calibri"/>
              </a:rPr>
              <a:t>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i="1" spc="160" dirty="0">
                <a:latin typeface="Calibri"/>
                <a:cs typeface="Calibri"/>
              </a:rPr>
              <a:t>X</a:t>
            </a:r>
            <a:r>
              <a:rPr sz="1200" i="1" spc="240" baseline="-10416" dirty="0">
                <a:latin typeface="Calibri"/>
                <a:cs typeface="Calibri"/>
              </a:rPr>
              <a:t>i</a:t>
            </a:r>
            <a:r>
              <a:rPr sz="1200" i="1" spc="240" baseline="-10416" dirty="0">
                <a:latin typeface="Arial"/>
                <a:cs typeface="Arial"/>
              </a:rPr>
              <a:t>−</a:t>
            </a:r>
            <a:r>
              <a:rPr sz="1200" spc="240" baseline="-10416" dirty="0">
                <a:latin typeface="Calibri"/>
                <a:cs typeface="Calibri"/>
              </a:rPr>
              <a:t>1</a:t>
            </a:r>
            <a:r>
              <a:rPr sz="1200" spc="262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spc="95" dirty="0">
                <a:latin typeface="Calibri"/>
                <a:cs typeface="Calibri"/>
              </a:rPr>
              <a:t>x</a:t>
            </a:r>
            <a:r>
              <a:rPr sz="1200" i="1" spc="142" baseline="-10416" dirty="0">
                <a:latin typeface="Calibri"/>
                <a:cs typeface="Calibri"/>
              </a:rPr>
              <a:t>i</a:t>
            </a:r>
            <a:r>
              <a:rPr sz="1200" i="1" spc="142" baseline="-10416" dirty="0">
                <a:latin typeface="Arial"/>
                <a:cs typeface="Arial"/>
              </a:rPr>
              <a:t>−</a:t>
            </a:r>
            <a:r>
              <a:rPr sz="1200" spc="142" baseline="-10416" dirty="0">
                <a:latin typeface="Calibri"/>
                <a:cs typeface="Calibri"/>
              </a:rPr>
              <a:t>1</a:t>
            </a:r>
            <a:r>
              <a:rPr sz="1100" spc="9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R="241935" algn="r">
              <a:lnSpc>
                <a:spcPct val="100000"/>
              </a:lnSpc>
              <a:spcBef>
                <a:spcPts val="330"/>
              </a:spcBef>
            </a:pP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70" dirty="0">
                <a:latin typeface="Calibri"/>
                <a:cs typeface="Calibri"/>
              </a:rPr>
              <a:t>(</a:t>
            </a:r>
            <a:r>
              <a:rPr sz="1100" i="1" spc="170" dirty="0">
                <a:latin typeface="Calibri"/>
                <a:cs typeface="Calibri"/>
              </a:rPr>
              <a:t>X</a:t>
            </a:r>
            <a:r>
              <a:rPr sz="1200" i="1" spc="254" baseline="-10416" dirty="0">
                <a:latin typeface="Calibri"/>
                <a:cs typeface="Calibri"/>
              </a:rPr>
              <a:t>i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spc="114" dirty="0">
                <a:latin typeface="Calibri"/>
                <a:cs typeface="Calibri"/>
              </a:rPr>
              <a:t>x</a:t>
            </a:r>
            <a:r>
              <a:rPr sz="1200" i="1" spc="172" baseline="-10416" dirty="0">
                <a:latin typeface="Calibri"/>
                <a:cs typeface="Calibri"/>
              </a:rPr>
              <a:t>i</a:t>
            </a:r>
            <a:r>
              <a:rPr sz="1100" spc="114" dirty="0">
                <a:latin typeface="Lucida Sans Unicode"/>
                <a:cs typeface="Lucida Sans Unicode"/>
              </a:rPr>
              <a:t>|</a:t>
            </a:r>
            <a:r>
              <a:rPr sz="1100" i="1" spc="114" dirty="0">
                <a:latin typeface="Calibri"/>
                <a:cs typeface="Calibri"/>
              </a:rPr>
              <a:t>X</a:t>
            </a:r>
            <a:r>
              <a:rPr sz="1200" i="1" spc="172" baseline="-10416" dirty="0">
                <a:latin typeface="Calibri"/>
                <a:cs typeface="Calibri"/>
              </a:rPr>
              <a:t>i</a:t>
            </a:r>
            <a:r>
              <a:rPr sz="1200" i="1" spc="172" baseline="-10416" dirty="0">
                <a:latin typeface="Arial"/>
                <a:cs typeface="Arial"/>
              </a:rPr>
              <a:t>−</a:t>
            </a:r>
            <a:r>
              <a:rPr sz="1200" spc="172" baseline="-10416" dirty="0">
                <a:latin typeface="Calibri"/>
                <a:cs typeface="Calibri"/>
              </a:rPr>
              <a:t>1</a:t>
            </a:r>
            <a:r>
              <a:rPr sz="1200" spc="254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spc="105" dirty="0">
                <a:latin typeface="Calibri"/>
                <a:cs typeface="Calibri"/>
              </a:rPr>
              <a:t>x</a:t>
            </a:r>
            <a:r>
              <a:rPr sz="1200" i="1" spc="157" baseline="-10416" dirty="0">
                <a:latin typeface="Calibri"/>
                <a:cs typeface="Calibri"/>
              </a:rPr>
              <a:t>i</a:t>
            </a:r>
            <a:r>
              <a:rPr sz="1200" i="1" spc="157" baseline="-10416" dirty="0">
                <a:latin typeface="Arial"/>
                <a:cs typeface="Arial"/>
              </a:rPr>
              <a:t>−</a:t>
            </a:r>
            <a:r>
              <a:rPr sz="1200" spc="157" baseline="-10416" dirty="0">
                <a:latin typeface="Calibri"/>
                <a:cs typeface="Calibri"/>
              </a:rPr>
              <a:t>1</a:t>
            </a:r>
            <a:r>
              <a:rPr sz="1100" spc="10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0" name="object 5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36609" y="2365298"/>
            <a:ext cx="63233" cy="63233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2231008" y="2279826"/>
            <a:ext cx="3327400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70" dirty="0">
                <a:latin typeface="Calibri"/>
                <a:cs typeface="Calibri"/>
              </a:rPr>
              <a:t>In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words,</a:t>
            </a:r>
            <a:r>
              <a:rPr sz="1100" spc="2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given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previous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state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i="1" spc="140" dirty="0">
                <a:latin typeface="Calibri"/>
                <a:cs typeface="Calibri"/>
              </a:rPr>
              <a:t>X</a:t>
            </a:r>
            <a:r>
              <a:rPr sz="1200" i="1" spc="209" baseline="-10416" dirty="0">
                <a:latin typeface="Calibri"/>
                <a:cs typeface="Calibri"/>
              </a:rPr>
              <a:t>i</a:t>
            </a:r>
            <a:r>
              <a:rPr sz="1200" i="1" spc="209" baseline="-10416" dirty="0">
                <a:latin typeface="Arial"/>
                <a:cs typeface="Arial"/>
              </a:rPr>
              <a:t>−</a:t>
            </a:r>
            <a:r>
              <a:rPr sz="1200" spc="209" baseline="-10416" dirty="0">
                <a:latin typeface="Calibri"/>
                <a:cs typeface="Calibri"/>
              </a:rPr>
              <a:t>1</a:t>
            </a:r>
            <a:r>
              <a:rPr sz="1100" spc="140" dirty="0">
                <a:latin typeface="Calibri"/>
                <a:cs typeface="Calibri"/>
              </a:rPr>
              <a:t>,</a:t>
            </a:r>
            <a:r>
              <a:rPr sz="1100" spc="270" dirty="0">
                <a:latin typeface="Calibri"/>
                <a:cs typeface="Calibri"/>
              </a:rPr>
              <a:t> </a:t>
            </a:r>
            <a:r>
              <a:rPr sz="1100" i="1" spc="210" dirty="0">
                <a:latin typeface="Calibri"/>
                <a:cs typeface="Calibri"/>
              </a:rPr>
              <a:t>X</a:t>
            </a:r>
            <a:r>
              <a:rPr sz="1200" i="1" spc="315" baseline="-10416" dirty="0">
                <a:latin typeface="Calibri"/>
                <a:cs typeface="Calibri"/>
              </a:rPr>
              <a:t>i</a:t>
            </a:r>
            <a:r>
              <a:rPr sz="1200" i="1" spc="525" baseline="-10416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is </a:t>
            </a:r>
            <a:r>
              <a:rPr sz="1100" dirty="0">
                <a:latin typeface="Calibri"/>
                <a:cs typeface="Calibri"/>
              </a:rPr>
              <a:t>independent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preceding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states</a:t>
            </a:r>
            <a:endParaRPr sz="1100">
              <a:latin typeface="Calibri"/>
              <a:cs typeface="Calibri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spc="75" dirty="0">
                <a:latin typeface="Calibri"/>
                <a:cs typeface="Calibri"/>
              </a:rPr>
              <a:t>Can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draw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graphical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encode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inde- </a:t>
            </a:r>
            <a:r>
              <a:rPr sz="1100" dirty="0">
                <a:latin typeface="Calibri"/>
                <a:cs typeface="Calibri"/>
              </a:rPr>
              <a:t>pendence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assumption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?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2" name="object 5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36609" y="2747416"/>
            <a:ext cx="63233" cy="63233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54" name="object 54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525731" y="3007598"/>
            <a:ext cx="2114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5" dirty="0">
                <a:solidFill>
                  <a:srgbClr val="ADADE0"/>
                </a:solidFill>
                <a:latin typeface="Calibri"/>
                <a:cs typeface="Calibri"/>
              </a:rPr>
              <a:t>6/61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CS7015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(Deep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Learning)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:</a:t>
            </a:r>
            <a:r>
              <a:rPr sz="600" spc="21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Lecture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20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2988" y="301776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3370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1173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86288" y="3004917"/>
            <a:ext cx="203200" cy="55880"/>
            <a:chOff x="4086288" y="300491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149457" y="300744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86288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69219" y="3003652"/>
            <a:ext cx="203200" cy="58419"/>
            <a:chOff x="4369219" y="3003652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4458120" y="302014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9219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5420" y="30074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652137" y="3003652"/>
            <a:ext cx="203200" cy="58419"/>
            <a:chOff x="4652137" y="3003652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4728338" y="300744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2137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8338" y="304554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011268" y="300744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200227" y="3004917"/>
            <a:ext cx="238760" cy="57150"/>
            <a:chOff x="5200227" y="300491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5324679" y="303792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97615" y="301143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02758" y="300744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96" cy="48082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98173" y="1415847"/>
            <a:ext cx="263525" cy="263525"/>
            <a:chOff x="398173" y="1415847"/>
            <a:chExt cx="263525" cy="26352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253" y="1420927"/>
              <a:ext cx="253054" cy="25305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3253" y="1420927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4240" y="1433168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17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76975" y="1415847"/>
            <a:ext cx="263525" cy="263525"/>
            <a:chOff x="876975" y="1415847"/>
            <a:chExt cx="263525" cy="26352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055" y="1420927"/>
              <a:ext cx="253054" cy="25305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82055" y="1420927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83043" y="1433168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17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82318" y="1427008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50" dirty="0">
                <a:latin typeface="Lucida Sans Unicode"/>
                <a:cs typeface="Lucida Sans Unicode"/>
              </a:rPr>
              <a:t>·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34590" y="1415847"/>
            <a:ext cx="263525" cy="263525"/>
            <a:chOff x="1834590" y="1415847"/>
            <a:chExt cx="263525" cy="263525"/>
          </a:xfrm>
        </p:grpSpPr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670" y="1420927"/>
              <a:ext cx="253054" cy="25305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839670" y="1420927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2" y="77276"/>
                  </a:lnTo>
                  <a:lnTo>
                    <a:pt x="0" y="126527"/>
                  </a:lnTo>
                  <a:lnTo>
                    <a:pt x="9942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38185" y="1432266"/>
            <a:ext cx="247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75" dirty="0">
                <a:latin typeface="Calibri"/>
                <a:cs typeface="Calibri"/>
              </a:rPr>
              <a:t>X</a:t>
            </a:r>
            <a:r>
              <a:rPr sz="1200" i="1" spc="262" baseline="-13888" dirty="0">
                <a:latin typeface="Calibri"/>
                <a:cs typeface="Calibri"/>
              </a:rPr>
              <a:t>k</a:t>
            </a:r>
            <a:endParaRPr sz="1200" baseline="-13888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61395" y="1524904"/>
            <a:ext cx="685165" cy="45085"/>
            <a:chOff x="661395" y="1524904"/>
            <a:chExt cx="685165" cy="45085"/>
          </a:xfrm>
        </p:grpSpPr>
        <p:sp>
          <p:nvSpPr>
            <p:cNvPr id="36" name="object 36"/>
            <p:cNvSpPr/>
            <p:nvPr/>
          </p:nvSpPr>
          <p:spPr>
            <a:xfrm>
              <a:off x="661395" y="1547137"/>
              <a:ext cx="210185" cy="635"/>
            </a:xfrm>
            <a:custGeom>
              <a:avLst/>
              <a:gdLst/>
              <a:ahLst/>
              <a:cxnLst/>
              <a:rect l="l" t="t" r="r" b="b"/>
              <a:pathLst>
                <a:path w="210184" h="634">
                  <a:moveTo>
                    <a:pt x="0" y="0"/>
                  </a:moveTo>
                  <a:lnTo>
                    <a:pt x="209851" y="4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6060" y="1526934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7" y="0"/>
                  </a:moveTo>
                  <a:lnTo>
                    <a:pt x="2971" y="6188"/>
                  </a:lnTo>
                  <a:lnTo>
                    <a:pt x="8545" y="12495"/>
                  </a:lnTo>
                  <a:lnTo>
                    <a:pt x="14593" y="17617"/>
                  </a:lnTo>
                  <a:lnTo>
                    <a:pt x="18982" y="20247"/>
                  </a:lnTo>
                  <a:lnTo>
                    <a:pt x="14592" y="22875"/>
                  </a:lnTo>
                  <a:lnTo>
                    <a:pt x="8542" y="27995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0298" y="1547133"/>
              <a:ext cx="200660" cy="635"/>
            </a:xfrm>
            <a:custGeom>
              <a:avLst/>
              <a:gdLst/>
              <a:ahLst/>
              <a:cxnLst/>
              <a:rect l="l" t="t" r="r" b="b"/>
              <a:pathLst>
                <a:path w="200659" h="634">
                  <a:moveTo>
                    <a:pt x="0" y="0"/>
                  </a:moveTo>
                  <a:lnTo>
                    <a:pt x="200365" y="4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25477" y="152692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8" y="0"/>
                  </a:moveTo>
                  <a:lnTo>
                    <a:pt x="2972" y="6188"/>
                  </a:lnTo>
                  <a:lnTo>
                    <a:pt x="8546" y="12496"/>
                  </a:lnTo>
                  <a:lnTo>
                    <a:pt x="14594" y="17617"/>
                  </a:lnTo>
                  <a:lnTo>
                    <a:pt x="18982" y="20247"/>
                  </a:lnTo>
                  <a:lnTo>
                    <a:pt x="14593" y="22876"/>
                  </a:lnTo>
                  <a:lnTo>
                    <a:pt x="8542" y="27995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628688" y="1524908"/>
            <a:ext cx="206375" cy="45085"/>
            <a:chOff x="1628688" y="1524908"/>
            <a:chExt cx="206375" cy="45085"/>
          </a:xfrm>
        </p:grpSpPr>
        <p:sp>
          <p:nvSpPr>
            <p:cNvPr id="41" name="object 41"/>
            <p:cNvSpPr/>
            <p:nvPr/>
          </p:nvSpPr>
          <p:spPr>
            <a:xfrm>
              <a:off x="1628688" y="1547129"/>
              <a:ext cx="200660" cy="635"/>
            </a:xfrm>
            <a:custGeom>
              <a:avLst/>
              <a:gdLst/>
              <a:ahLst/>
              <a:cxnLst/>
              <a:rect l="l" t="t" r="r" b="b"/>
              <a:pathLst>
                <a:path w="200660" h="634">
                  <a:moveTo>
                    <a:pt x="0" y="0"/>
                  </a:moveTo>
                  <a:lnTo>
                    <a:pt x="200375" y="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13875" y="1526932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9" y="0"/>
                  </a:moveTo>
                  <a:lnTo>
                    <a:pt x="2973" y="6188"/>
                  </a:lnTo>
                  <a:lnTo>
                    <a:pt x="8546" y="12496"/>
                  </a:lnTo>
                  <a:lnTo>
                    <a:pt x="14595" y="17618"/>
                  </a:lnTo>
                  <a:lnTo>
                    <a:pt x="18983" y="20248"/>
                  </a:lnTo>
                  <a:lnTo>
                    <a:pt x="14593" y="22876"/>
                  </a:lnTo>
                  <a:lnTo>
                    <a:pt x="8543" y="27995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0558" y="958519"/>
            <a:ext cx="63233" cy="63233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2734957" y="873047"/>
            <a:ext cx="2824480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algn="just">
              <a:lnSpc>
                <a:spcPct val="102600"/>
              </a:lnSpc>
              <a:spcBef>
                <a:spcPts val="55"/>
              </a:spcBef>
            </a:pPr>
            <a:r>
              <a:rPr sz="1100" spc="70" dirty="0">
                <a:latin typeface="Calibri"/>
                <a:cs typeface="Calibri"/>
              </a:rPr>
              <a:t>In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graphical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model,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random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variables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i="1" spc="140" dirty="0">
                <a:latin typeface="Calibri"/>
                <a:cs typeface="Calibri"/>
              </a:rPr>
              <a:t>X</a:t>
            </a:r>
            <a:r>
              <a:rPr sz="1200" spc="209" baseline="-10416" dirty="0">
                <a:latin typeface="Calibri"/>
                <a:cs typeface="Calibri"/>
              </a:rPr>
              <a:t>1</a:t>
            </a:r>
            <a:r>
              <a:rPr sz="1100" i="1" spc="140" dirty="0">
                <a:latin typeface="Calibri"/>
                <a:cs typeface="Calibri"/>
              </a:rPr>
              <a:t>,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i="1" spc="140" dirty="0">
                <a:latin typeface="Calibri"/>
                <a:cs typeface="Calibri"/>
              </a:rPr>
              <a:t>X</a:t>
            </a:r>
            <a:r>
              <a:rPr sz="1200" spc="209" baseline="-10416" dirty="0">
                <a:latin typeface="Calibri"/>
                <a:cs typeface="Calibri"/>
              </a:rPr>
              <a:t>2</a:t>
            </a:r>
            <a:r>
              <a:rPr sz="1100" i="1" spc="140" dirty="0">
                <a:latin typeface="Calibri"/>
                <a:cs typeface="Calibri"/>
              </a:rPr>
              <a:t>,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5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i="1" spc="175" dirty="0">
                <a:latin typeface="Calibri"/>
                <a:cs typeface="Calibri"/>
              </a:rPr>
              <a:t>X</a:t>
            </a:r>
            <a:r>
              <a:rPr sz="1200" i="1" spc="262" baseline="-13888" dirty="0">
                <a:latin typeface="Calibri"/>
                <a:cs typeface="Calibri"/>
              </a:rPr>
              <a:t>k</a:t>
            </a:r>
            <a:endParaRPr sz="1200" baseline="-13888">
              <a:latin typeface="Calibri"/>
              <a:cs typeface="Calibri"/>
            </a:endParaRPr>
          </a:p>
          <a:p>
            <a:pPr marL="38100" marR="31115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node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corresponding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each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of </a:t>
            </a:r>
            <a:r>
              <a:rPr sz="1100" dirty="0">
                <a:latin typeface="Calibri"/>
                <a:cs typeface="Calibri"/>
              </a:rPr>
              <a:t>these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random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variables</a:t>
            </a:r>
            <a:endParaRPr sz="1100">
              <a:latin typeface="Calibri"/>
              <a:cs typeface="Calibri"/>
            </a:endParaRPr>
          </a:p>
          <a:p>
            <a:pPr marL="38100" algn="just">
              <a:lnSpc>
                <a:spcPct val="100000"/>
              </a:lnSpc>
              <a:spcBef>
                <a:spcPts val="334"/>
              </a:spcBef>
            </a:pPr>
            <a:r>
              <a:rPr sz="1100" spc="60" dirty="0">
                <a:latin typeface="Calibri"/>
                <a:cs typeface="Calibri"/>
              </a:rPr>
              <a:t>What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edges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graph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?</a:t>
            </a:r>
            <a:endParaRPr sz="1100">
              <a:latin typeface="Calibri"/>
              <a:cs typeface="Calibri"/>
            </a:endParaRPr>
          </a:p>
          <a:p>
            <a:pPr marL="38100" marR="304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Calibri"/>
                <a:cs typeface="Calibri"/>
              </a:rPr>
              <a:t>Well,</a:t>
            </a:r>
            <a:r>
              <a:rPr sz="1100" spc="3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each</a:t>
            </a:r>
            <a:r>
              <a:rPr sz="1100" spc="3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node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only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depends</a:t>
            </a:r>
            <a:r>
              <a:rPr sz="1100" spc="3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its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prede- </a:t>
            </a:r>
            <a:r>
              <a:rPr sz="1100" dirty="0">
                <a:latin typeface="Calibri"/>
                <a:cs typeface="Calibri"/>
              </a:rPr>
              <a:t>cessor,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just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edge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between </a:t>
            </a:r>
            <a:r>
              <a:rPr sz="1100" dirty="0">
                <a:latin typeface="Calibri"/>
                <a:cs typeface="Calibri"/>
              </a:rPr>
              <a:t>successive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nodes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0558" y="1340637"/>
            <a:ext cx="63233" cy="63233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0558" y="1722742"/>
            <a:ext cx="63233" cy="63233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0558" y="1932774"/>
            <a:ext cx="63233" cy="63233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49" name="object 49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525731" y="3007598"/>
            <a:ext cx="2114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5" dirty="0">
                <a:solidFill>
                  <a:srgbClr val="ADADE0"/>
                </a:solidFill>
                <a:latin typeface="Calibri"/>
                <a:cs typeface="Calibri"/>
              </a:rPr>
              <a:t>7/61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CS7015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(Deep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Learning)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:</a:t>
            </a:r>
            <a:r>
              <a:rPr sz="600" spc="21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Lecture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  <a:hlinkClick r:id="rId8" action="ppaction://hlinksldjump"/>
              </a:rPr>
              <a:t>20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2988" y="301776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3370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1173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86288" y="3004917"/>
            <a:ext cx="203200" cy="55880"/>
            <a:chOff x="4086288" y="300491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149457" y="300744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86288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69219" y="3003652"/>
            <a:ext cx="203200" cy="58419"/>
            <a:chOff x="4369219" y="3003652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4458120" y="302014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9219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5420" y="30074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652137" y="3003652"/>
            <a:ext cx="203200" cy="58419"/>
            <a:chOff x="4652137" y="3003652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4728338" y="300744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2137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8338" y="304554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011268" y="300744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200227" y="3004917"/>
            <a:ext cx="238760" cy="57150"/>
            <a:chOff x="5200227" y="300491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5324679" y="303792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97615" y="301143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02758" y="300744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96" cy="48082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98173" y="1415847"/>
            <a:ext cx="263525" cy="263525"/>
            <a:chOff x="398173" y="1415847"/>
            <a:chExt cx="263525" cy="26352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253" y="1420927"/>
              <a:ext cx="253054" cy="25305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3253" y="1420927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29641" y="1433168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75" dirty="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4423" y="149127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76975" y="1415847"/>
            <a:ext cx="263525" cy="263525"/>
            <a:chOff x="876975" y="1415847"/>
            <a:chExt cx="263525" cy="263525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055" y="1420927"/>
              <a:ext cx="253054" cy="25305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82055" y="1420927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08443" y="1433168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75" dirty="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23226" y="149127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82318" y="1427008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50" dirty="0">
                <a:latin typeface="Lucida Sans Unicode"/>
                <a:cs typeface="Lucida Sans Unicode"/>
              </a:rPr>
              <a:t>·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834590" y="1415847"/>
            <a:ext cx="263525" cy="263525"/>
            <a:chOff x="1834590" y="1415847"/>
            <a:chExt cx="263525" cy="263525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670" y="1420927"/>
              <a:ext cx="253054" cy="25305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839670" y="1420927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2" y="77276"/>
                  </a:lnTo>
                  <a:lnTo>
                    <a:pt x="0" y="126527"/>
                  </a:lnTo>
                  <a:lnTo>
                    <a:pt x="9942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863585" y="1432266"/>
            <a:ext cx="140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75" dirty="0"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78367" y="149215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5" dirty="0">
                <a:latin typeface="Calibri"/>
                <a:cs typeface="Calibri"/>
              </a:rPr>
              <a:t>k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61395" y="1524904"/>
            <a:ext cx="685165" cy="45085"/>
            <a:chOff x="661395" y="1524904"/>
            <a:chExt cx="685165" cy="45085"/>
          </a:xfrm>
        </p:grpSpPr>
        <p:sp>
          <p:nvSpPr>
            <p:cNvPr id="39" name="object 39"/>
            <p:cNvSpPr/>
            <p:nvPr/>
          </p:nvSpPr>
          <p:spPr>
            <a:xfrm>
              <a:off x="661395" y="1547137"/>
              <a:ext cx="210185" cy="635"/>
            </a:xfrm>
            <a:custGeom>
              <a:avLst/>
              <a:gdLst/>
              <a:ahLst/>
              <a:cxnLst/>
              <a:rect l="l" t="t" r="r" b="b"/>
              <a:pathLst>
                <a:path w="210184" h="634">
                  <a:moveTo>
                    <a:pt x="0" y="0"/>
                  </a:moveTo>
                  <a:lnTo>
                    <a:pt x="209851" y="4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6060" y="1526934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7" y="0"/>
                  </a:moveTo>
                  <a:lnTo>
                    <a:pt x="2971" y="6188"/>
                  </a:lnTo>
                  <a:lnTo>
                    <a:pt x="8545" y="12495"/>
                  </a:lnTo>
                  <a:lnTo>
                    <a:pt x="14593" y="17617"/>
                  </a:lnTo>
                  <a:lnTo>
                    <a:pt x="18982" y="20247"/>
                  </a:lnTo>
                  <a:lnTo>
                    <a:pt x="14592" y="22875"/>
                  </a:lnTo>
                  <a:lnTo>
                    <a:pt x="8542" y="27995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40298" y="1547133"/>
              <a:ext cx="200660" cy="635"/>
            </a:xfrm>
            <a:custGeom>
              <a:avLst/>
              <a:gdLst/>
              <a:ahLst/>
              <a:cxnLst/>
              <a:rect l="l" t="t" r="r" b="b"/>
              <a:pathLst>
                <a:path w="200659" h="634">
                  <a:moveTo>
                    <a:pt x="0" y="0"/>
                  </a:moveTo>
                  <a:lnTo>
                    <a:pt x="200365" y="4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25477" y="152692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8" y="0"/>
                  </a:moveTo>
                  <a:lnTo>
                    <a:pt x="2972" y="6188"/>
                  </a:lnTo>
                  <a:lnTo>
                    <a:pt x="8546" y="12496"/>
                  </a:lnTo>
                  <a:lnTo>
                    <a:pt x="14594" y="17617"/>
                  </a:lnTo>
                  <a:lnTo>
                    <a:pt x="18982" y="20247"/>
                  </a:lnTo>
                  <a:lnTo>
                    <a:pt x="14593" y="22876"/>
                  </a:lnTo>
                  <a:lnTo>
                    <a:pt x="8542" y="27995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1628688" y="1524908"/>
            <a:ext cx="206375" cy="45085"/>
            <a:chOff x="1628688" y="1524908"/>
            <a:chExt cx="206375" cy="45085"/>
          </a:xfrm>
        </p:grpSpPr>
        <p:sp>
          <p:nvSpPr>
            <p:cNvPr id="44" name="object 44"/>
            <p:cNvSpPr/>
            <p:nvPr/>
          </p:nvSpPr>
          <p:spPr>
            <a:xfrm>
              <a:off x="1628688" y="1547129"/>
              <a:ext cx="200660" cy="635"/>
            </a:xfrm>
            <a:custGeom>
              <a:avLst/>
              <a:gdLst/>
              <a:ahLst/>
              <a:cxnLst/>
              <a:rect l="l" t="t" r="r" b="b"/>
              <a:pathLst>
                <a:path w="200660" h="634">
                  <a:moveTo>
                    <a:pt x="0" y="0"/>
                  </a:moveTo>
                  <a:lnTo>
                    <a:pt x="200375" y="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13875" y="1526932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9" y="0"/>
                  </a:moveTo>
                  <a:lnTo>
                    <a:pt x="2973" y="6188"/>
                  </a:lnTo>
                  <a:lnTo>
                    <a:pt x="8546" y="12496"/>
                  </a:lnTo>
                  <a:lnTo>
                    <a:pt x="14595" y="17618"/>
                  </a:lnTo>
                  <a:lnTo>
                    <a:pt x="18983" y="20248"/>
                  </a:lnTo>
                  <a:lnTo>
                    <a:pt x="14593" y="22876"/>
                  </a:lnTo>
                  <a:lnTo>
                    <a:pt x="8543" y="27995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0558" y="492036"/>
            <a:ext cx="63233" cy="63233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4165053" y="48356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2734957" y="406563"/>
            <a:ext cx="2823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pc="80" dirty="0"/>
              <a:t>This</a:t>
            </a:r>
            <a:r>
              <a:rPr spc="145" dirty="0"/>
              <a:t> </a:t>
            </a:r>
            <a:r>
              <a:rPr dirty="0"/>
              <a:t>property</a:t>
            </a:r>
            <a:r>
              <a:rPr spc="140" dirty="0"/>
              <a:t> </a:t>
            </a:r>
            <a:r>
              <a:rPr spc="170" dirty="0"/>
              <a:t>(</a:t>
            </a:r>
            <a:r>
              <a:rPr i="1" spc="170" dirty="0">
                <a:latin typeface="Calibri"/>
                <a:cs typeface="Calibri"/>
              </a:rPr>
              <a:t>X</a:t>
            </a:r>
            <a:r>
              <a:rPr sz="1200" i="1" spc="254" baseline="-10416" dirty="0">
                <a:latin typeface="Calibri"/>
                <a:cs typeface="Calibri"/>
              </a:rPr>
              <a:t>i</a:t>
            </a:r>
            <a:r>
              <a:rPr sz="1200" i="1" spc="525" baseline="-10416" dirty="0">
                <a:latin typeface="Calibri"/>
                <a:cs typeface="Calibri"/>
              </a:rPr>
              <a:t> </a:t>
            </a:r>
            <a:r>
              <a:rPr sz="1100" spc="-254" dirty="0">
                <a:latin typeface="MingLiU_HKSCS-ExtB"/>
                <a:cs typeface="MingLiU_HKSCS-ExtB"/>
              </a:rPr>
              <a:t>⊥</a:t>
            </a:r>
            <a:r>
              <a:rPr sz="1100" spc="-210" dirty="0">
                <a:latin typeface="MingLiU_HKSCS-ExtB"/>
                <a:cs typeface="MingLiU_HKSCS-ExtB"/>
              </a:rPr>
              <a:t> </a:t>
            </a:r>
            <a:r>
              <a:rPr sz="1100" i="1" spc="140" dirty="0">
                <a:latin typeface="Calibri"/>
                <a:cs typeface="Calibri"/>
              </a:rPr>
              <a:t>X</a:t>
            </a:r>
            <a:r>
              <a:rPr sz="1200" i="1" spc="209" baseline="31250" dirty="0">
                <a:latin typeface="Calibri"/>
                <a:cs typeface="Calibri"/>
              </a:rPr>
              <a:t>i</a:t>
            </a:r>
            <a:r>
              <a:rPr sz="1200" i="1" spc="209" baseline="31250" dirty="0">
                <a:latin typeface="Arial"/>
                <a:cs typeface="Arial"/>
              </a:rPr>
              <a:t>−</a:t>
            </a:r>
            <a:r>
              <a:rPr sz="1200" spc="209" baseline="31250" dirty="0"/>
              <a:t>2</a:t>
            </a:r>
            <a:r>
              <a:rPr sz="1100" spc="140" dirty="0">
                <a:latin typeface="Lucida Sans Unicode"/>
                <a:cs typeface="Lucida Sans Unicode"/>
              </a:rPr>
              <a:t>|</a:t>
            </a:r>
            <a:r>
              <a:rPr sz="1100" i="1" spc="140" dirty="0">
                <a:latin typeface="Calibri"/>
                <a:cs typeface="Calibri"/>
              </a:rPr>
              <a:t>X</a:t>
            </a:r>
            <a:r>
              <a:rPr sz="1200" i="1" spc="209" baseline="-10416" dirty="0">
                <a:latin typeface="Calibri"/>
                <a:cs typeface="Calibri"/>
              </a:rPr>
              <a:t>i</a:t>
            </a:r>
            <a:r>
              <a:rPr sz="1200" i="1" spc="209" baseline="-10416" dirty="0">
                <a:latin typeface="Arial"/>
                <a:cs typeface="Arial"/>
              </a:rPr>
              <a:t>−</a:t>
            </a:r>
            <a:r>
              <a:rPr sz="1200" spc="209" baseline="-10416" dirty="0"/>
              <a:t>1</a:t>
            </a:r>
            <a:r>
              <a:rPr sz="1100" spc="140" dirty="0"/>
              <a:t>)</a:t>
            </a:r>
            <a:r>
              <a:rPr sz="1100" spc="145" dirty="0"/>
              <a:t> </a:t>
            </a:r>
            <a:r>
              <a:rPr sz="1100" dirty="0"/>
              <a:t>is</a:t>
            </a:r>
            <a:r>
              <a:rPr sz="1100" spc="145" dirty="0"/>
              <a:t> </a:t>
            </a:r>
            <a:r>
              <a:rPr sz="1100" dirty="0"/>
              <a:t>called</a:t>
            </a:r>
            <a:r>
              <a:rPr sz="1100" spc="145" dirty="0"/>
              <a:t> </a:t>
            </a:r>
            <a:r>
              <a:rPr sz="1100" spc="-25" dirty="0"/>
              <a:t>the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60357" y="578636"/>
            <a:ext cx="10509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Calibri"/>
                <a:cs typeface="Calibri"/>
              </a:rPr>
              <a:t>Markov</a:t>
            </a:r>
            <a:r>
              <a:rPr sz="1100" spc="27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property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0" name="object 5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0558" y="874153"/>
            <a:ext cx="63233" cy="63233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2734957" y="788668"/>
            <a:ext cx="2823845" cy="2026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algn="just">
              <a:lnSpc>
                <a:spcPct val="102600"/>
              </a:lnSpc>
              <a:spcBef>
                <a:spcPts val="55"/>
              </a:spcBef>
            </a:pPr>
            <a:r>
              <a:rPr sz="1100" spc="75" dirty="0">
                <a:latin typeface="Calibri"/>
                <a:cs typeface="Calibri"/>
              </a:rPr>
              <a:t>And</a:t>
            </a:r>
            <a:r>
              <a:rPr sz="1100" spc="15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50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resulting</a:t>
            </a:r>
            <a:r>
              <a:rPr sz="1100" spc="150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chain</a:t>
            </a:r>
            <a:r>
              <a:rPr sz="1100" spc="155" dirty="0">
                <a:latin typeface="Calibri"/>
                <a:cs typeface="Calibri"/>
              </a:rPr>
              <a:t>  </a:t>
            </a:r>
            <a:r>
              <a:rPr sz="1100" i="1" spc="130" dirty="0">
                <a:latin typeface="Calibri"/>
                <a:cs typeface="Calibri"/>
              </a:rPr>
              <a:t>X</a:t>
            </a:r>
            <a:r>
              <a:rPr sz="1200" spc="195" baseline="-10416" dirty="0">
                <a:latin typeface="Calibri"/>
                <a:cs typeface="Calibri"/>
              </a:rPr>
              <a:t>1</a:t>
            </a:r>
            <a:r>
              <a:rPr sz="1100" i="1" spc="130" dirty="0">
                <a:latin typeface="Calibri"/>
                <a:cs typeface="Calibri"/>
              </a:rPr>
              <a:t>,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i="1" spc="130" dirty="0">
                <a:latin typeface="Calibri"/>
                <a:cs typeface="Calibri"/>
              </a:rPr>
              <a:t>X</a:t>
            </a:r>
            <a:r>
              <a:rPr sz="1200" spc="195" baseline="-10416" dirty="0">
                <a:latin typeface="Calibri"/>
                <a:cs typeface="Calibri"/>
              </a:rPr>
              <a:t>2</a:t>
            </a:r>
            <a:r>
              <a:rPr sz="1100" i="1" spc="130" dirty="0">
                <a:latin typeface="Calibri"/>
                <a:cs typeface="Calibri"/>
              </a:rPr>
              <a:t>,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i="1" spc="200" dirty="0">
                <a:latin typeface="Calibri"/>
                <a:cs typeface="Calibri"/>
              </a:rPr>
              <a:t>X</a:t>
            </a:r>
            <a:r>
              <a:rPr sz="1200" i="1" spc="300" baseline="-13888" dirty="0">
                <a:latin typeface="Calibri"/>
                <a:cs typeface="Calibri"/>
              </a:rPr>
              <a:t>k</a:t>
            </a:r>
            <a:r>
              <a:rPr sz="1200" i="1" spc="375" baseline="-13888" dirty="0">
                <a:latin typeface="Calibri"/>
                <a:cs typeface="Calibri"/>
              </a:rPr>
              <a:t>  </a:t>
            </a:r>
            <a:r>
              <a:rPr sz="1100" spc="-25" dirty="0">
                <a:latin typeface="Calibri"/>
                <a:cs typeface="Calibri"/>
              </a:rPr>
              <a:t>is </a:t>
            </a:r>
            <a:r>
              <a:rPr sz="1100" dirty="0">
                <a:latin typeface="Calibri"/>
                <a:cs typeface="Calibri"/>
              </a:rPr>
              <a:t>called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2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Markov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chain</a:t>
            </a:r>
            <a:endParaRPr sz="1100">
              <a:latin typeface="Calibri"/>
              <a:cs typeface="Calibri"/>
            </a:endParaRPr>
          </a:p>
          <a:p>
            <a:pPr marL="38100" marR="304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Calibri"/>
                <a:cs typeface="Calibri"/>
              </a:rPr>
              <a:t>Further,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since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30" dirty="0">
                <a:latin typeface="Calibri"/>
                <a:cs typeface="Calibri"/>
              </a:rPr>
              <a:t>we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considering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discrete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time </a:t>
            </a:r>
            <a:r>
              <a:rPr sz="1100" dirty="0">
                <a:latin typeface="Calibri"/>
                <a:cs typeface="Calibri"/>
              </a:rPr>
              <a:t>steps,</a:t>
            </a:r>
            <a:r>
              <a:rPr sz="1100" spc="4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3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3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called</a:t>
            </a:r>
            <a:r>
              <a:rPr sz="1100" spc="3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3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discrete</a:t>
            </a:r>
            <a:r>
              <a:rPr sz="1100" spc="3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time</a:t>
            </a:r>
            <a:r>
              <a:rPr sz="1100" spc="3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Markov </a:t>
            </a:r>
            <a:r>
              <a:rPr sz="1100" spc="55" dirty="0">
                <a:latin typeface="Calibri"/>
                <a:cs typeface="Calibri"/>
              </a:rPr>
              <a:t>Chain</a:t>
            </a:r>
            <a:endParaRPr sz="1100">
              <a:latin typeface="Calibri"/>
              <a:cs typeface="Calibri"/>
            </a:endParaRPr>
          </a:p>
          <a:p>
            <a:pPr marL="38100" marR="304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Calibri"/>
                <a:cs typeface="Calibri"/>
              </a:rPr>
              <a:t>Further,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since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i="1" spc="125" dirty="0">
                <a:latin typeface="Calibri"/>
                <a:cs typeface="Calibri"/>
              </a:rPr>
              <a:t>X</a:t>
            </a:r>
            <a:r>
              <a:rPr sz="1200" i="1" spc="187" baseline="-10416" dirty="0">
                <a:latin typeface="Calibri"/>
                <a:cs typeface="Calibri"/>
              </a:rPr>
              <a:t>i</a:t>
            </a:r>
            <a:r>
              <a:rPr sz="1100" spc="125" dirty="0">
                <a:latin typeface="Calibri"/>
                <a:cs typeface="Calibri"/>
              </a:rPr>
              <a:t>’s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take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discrete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values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this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called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discrete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discrete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space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Markov </a:t>
            </a:r>
            <a:r>
              <a:rPr sz="1100" spc="55" dirty="0">
                <a:latin typeface="Calibri"/>
                <a:cs typeface="Calibri"/>
              </a:rPr>
              <a:t>Chain</a:t>
            </a:r>
            <a:endParaRPr sz="1100">
              <a:latin typeface="Calibri"/>
              <a:cs typeface="Calibri"/>
            </a:endParaRPr>
          </a:p>
          <a:p>
            <a:pPr marL="38100" marR="3048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Calibri"/>
                <a:cs typeface="Calibri"/>
              </a:rPr>
              <a:t>Okay,</a:t>
            </a:r>
            <a:r>
              <a:rPr sz="1100" spc="3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but</a:t>
            </a:r>
            <a:r>
              <a:rPr sz="1100" spc="2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why</a:t>
            </a:r>
            <a:r>
              <a:rPr sz="1100" spc="2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2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2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interested</a:t>
            </a:r>
            <a:r>
              <a:rPr sz="1100" spc="2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29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Markov </a:t>
            </a:r>
            <a:r>
              <a:rPr sz="1100" dirty="0">
                <a:latin typeface="Calibri"/>
                <a:cs typeface="Calibri"/>
              </a:rPr>
              <a:t>chains?</a:t>
            </a:r>
            <a:r>
              <a:rPr sz="1100" spc="4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(we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get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there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soon!</a:t>
            </a:r>
            <a:r>
              <a:rPr sz="1100" spc="4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now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let </a:t>
            </a:r>
            <a:r>
              <a:rPr sz="1100" dirty="0">
                <a:latin typeface="Calibri"/>
                <a:cs typeface="Calibri"/>
              </a:rPr>
              <a:t>us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just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focus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these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definitions)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2" name="object 5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0558" y="1256258"/>
            <a:ext cx="63233" cy="63233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0558" y="1810435"/>
            <a:ext cx="63233" cy="63233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40558" y="2364613"/>
            <a:ext cx="63233" cy="63233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56" name="object 56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2880004" y="118490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525731" y="3007598"/>
            <a:ext cx="2114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5" dirty="0">
                <a:solidFill>
                  <a:srgbClr val="ADADE0"/>
                </a:solidFill>
                <a:latin typeface="Calibri"/>
                <a:cs typeface="Calibri"/>
              </a:rPr>
              <a:t>8/61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CS7015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(Deep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Learning)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:</a:t>
            </a:r>
            <a:r>
              <a:rPr sz="600" spc="21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Lecture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  <a:hlinkClick r:id="rId9" action="ppaction://hlinksldjump"/>
              </a:rPr>
              <a:t>20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2988" y="301776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3370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1173" y="301379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86288" y="3004917"/>
            <a:ext cx="203200" cy="55880"/>
            <a:chOff x="4086288" y="300491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149457" y="300744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86288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69219" y="3003652"/>
            <a:ext cx="203200" cy="58419"/>
            <a:chOff x="4369219" y="3003652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4458120" y="302014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69219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5420" y="300744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652137" y="3003652"/>
            <a:ext cx="203200" cy="58419"/>
            <a:chOff x="4652137" y="3003652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4728338" y="3007448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2137" y="301379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8338" y="304554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011268" y="300744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200227" y="3004917"/>
            <a:ext cx="238760" cy="57150"/>
            <a:chOff x="5200227" y="300491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5324679" y="303792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97615" y="301143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02758" y="300744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96" cy="48082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98173" y="335840"/>
            <a:ext cx="263525" cy="263525"/>
            <a:chOff x="398173" y="335840"/>
            <a:chExt cx="263525" cy="26352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253" y="340920"/>
              <a:ext cx="253054" cy="25305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3253" y="340920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4240" y="353160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17" baseline="-10416" dirty="0"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76975" y="335840"/>
            <a:ext cx="263525" cy="263525"/>
            <a:chOff x="876975" y="335840"/>
            <a:chExt cx="263525" cy="26352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055" y="340920"/>
              <a:ext cx="253054" cy="25305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82055" y="340920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5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3" y="77276"/>
                  </a:lnTo>
                  <a:lnTo>
                    <a:pt x="0" y="126527"/>
                  </a:lnTo>
                  <a:lnTo>
                    <a:pt x="9943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83043" y="353160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200" spc="217" baseline="-10416" dirty="0">
                <a:latin typeface="Calibri"/>
                <a:cs typeface="Calibri"/>
              </a:rPr>
              <a:t>2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82318" y="347000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50" dirty="0">
                <a:latin typeface="Lucida Sans Unicode"/>
                <a:cs typeface="Lucida Sans Unicode"/>
              </a:rPr>
              <a:t>·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34590" y="335840"/>
            <a:ext cx="263525" cy="263525"/>
            <a:chOff x="1834590" y="335840"/>
            <a:chExt cx="263525" cy="263525"/>
          </a:xfrm>
        </p:grpSpPr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670" y="340920"/>
              <a:ext cx="253054" cy="25305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839670" y="340920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5">
                  <a:moveTo>
                    <a:pt x="253054" y="126527"/>
                  </a:moveTo>
                  <a:lnTo>
                    <a:pt x="243111" y="77276"/>
                  </a:lnTo>
                  <a:lnTo>
                    <a:pt x="215995" y="37058"/>
                  </a:lnTo>
                  <a:lnTo>
                    <a:pt x="175777" y="9943"/>
                  </a:lnTo>
                  <a:lnTo>
                    <a:pt x="126527" y="0"/>
                  </a:lnTo>
                  <a:lnTo>
                    <a:pt x="77276" y="9943"/>
                  </a:lnTo>
                  <a:lnTo>
                    <a:pt x="37058" y="37058"/>
                  </a:lnTo>
                  <a:lnTo>
                    <a:pt x="9942" y="77276"/>
                  </a:lnTo>
                  <a:lnTo>
                    <a:pt x="0" y="126527"/>
                  </a:lnTo>
                  <a:lnTo>
                    <a:pt x="9942" y="175777"/>
                  </a:lnTo>
                  <a:lnTo>
                    <a:pt x="37058" y="215995"/>
                  </a:lnTo>
                  <a:lnTo>
                    <a:pt x="77276" y="243111"/>
                  </a:lnTo>
                  <a:lnTo>
                    <a:pt x="126527" y="253054"/>
                  </a:lnTo>
                  <a:lnTo>
                    <a:pt x="175777" y="243111"/>
                  </a:lnTo>
                  <a:lnTo>
                    <a:pt x="215995" y="215995"/>
                  </a:lnTo>
                  <a:lnTo>
                    <a:pt x="243111" y="175777"/>
                  </a:lnTo>
                  <a:lnTo>
                    <a:pt x="253054" y="126527"/>
                  </a:lnTo>
                  <a:close/>
                </a:path>
              </a:pathLst>
            </a:custGeom>
            <a:ln w="10122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38185" y="352271"/>
            <a:ext cx="247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75" dirty="0">
                <a:latin typeface="Calibri"/>
                <a:cs typeface="Calibri"/>
              </a:rPr>
              <a:t>X</a:t>
            </a:r>
            <a:r>
              <a:rPr sz="1200" i="1" spc="262" baseline="-13888" dirty="0">
                <a:latin typeface="Calibri"/>
                <a:cs typeface="Calibri"/>
              </a:rPr>
              <a:t>k</a:t>
            </a:r>
            <a:endParaRPr sz="1200" baseline="-13888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61395" y="444896"/>
            <a:ext cx="685165" cy="45085"/>
            <a:chOff x="661395" y="444896"/>
            <a:chExt cx="685165" cy="45085"/>
          </a:xfrm>
        </p:grpSpPr>
        <p:sp>
          <p:nvSpPr>
            <p:cNvPr id="36" name="object 36"/>
            <p:cNvSpPr/>
            <p:nvPr/>
          </p:nvSpPr>
          <p:spPr>
            <a:xfrm>
              <a:off x="661395" y="467129"/>
              <a:ext cx="210185" cy="635"/>
            </a:xfrm>
            <a:custGeom>
              <a:avLst/>
              <a:gdLst/>
              <a:ahLst/>
              <a:cxnLst/>
              <a:rect l="l" t="t" r="r" b="b"/>
              <a:pathLst>
                <a:path w="210184" h="634">
                  <a:moveTo>
                    <a:pt x="0" y="0"/>
                  </a:moveTo>
                  <a:lnTo>
                    <a:pt x="209851" y="4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6060" y="446926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7" y="0"/>
                  </a:moveTo>
                  <a:lnTo>
                    <a:pt x="2971" y="6188"/>
                  </a:lnTo>
                  <a:lnTo>
                    <a:pt x="8545" y="12495"/>
                  </a:lnTo>
                  <a:lnTo>
                    <a:pt x="14593" y="17617"/>
                  </a:lnTo>
                  <a:lnTo>
                    <a:pt x="18982" y="20247"/>
                  </a:lnTo>
                  <a:lnTo>
                    <a:pt x="14592" y="22875"/>
                  </a:lnTo>
                  <a:lnTo>
                    <a:pt x="8542" y="27995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0298" y="467125"/>
              <a:ext cx="200660" cy="635"/>
            </a:xfrm>
            <a:custGeom>
              <a:avLst/>
              <a:gdLst/>
              <a:ahLst/>
              <a:cxnLst/>
              <a:rect l="l" t="t" r="r" b="b"/>
              <a:pathLst>
                <a:path w="200659" h="634">
                  <a:moveTo>
                    <a:pt x="0" y="0"/>
                  </a:moveTo>
                  <a:lnTo>
                    <a:pt x="200365" y="4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25477" y="446921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8" y="0"/>
                  </a:moveTo>
                  <a:lnTo>
                    <a:pt x="2972" y="6188"/>
                  </a:lnTo>
                  <a:lnTo>
                    <a:pt x="8546" y="12496"/>
                  </a:lnTo>
                  <a:lnTo>
                    <a:pt x="14594" y="17617"/>
                  </a:lnTo>
                  <a:lnTo>
                    <a:pt x="18982" y="20247"/>
                  </a:lnTo>
                  <a:lnTo>
                    <a:pt x="14593" y="22876"/>
                  </a:lnTo>
                  <a:lnTo>
                    <a:pt x="8542" y="27995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628688" y="444900"/>
            <a:ext cx="206375" cy="45085"/>
            <a:chOff x="1628688" y="444900"/>
            <a:chExt cx="206375" cy="45085"/>
          </a:xfrm>
        </p:grpSpPr>
        <p:sp>
          <p:nvSpPr>
            <p:cNvPr id="41" name="object 41"/>
            <p:cNvSpPr/>
            <p:nvPr/>
          </p:nvSpPr>
          <p:spPr>
            <a:xfrm>
              <a:off x="1628688" y="467121"/>
              <a:ext cx="200660" cy="635"/>
            </a:xfrm>
            <a:custGeom>
              <a:avLst/>
              <a:gdLst/>
              <a:ahLst/>
              <a:cxnLst/>
              <a:rect l="l" t="t" r="r" b="b"/>
              <a:pathLst>
                <a:path w="200660" h="634">
                  <a:moveTo>
                    <a:pt x="0" y="0"/>
                  </a:moveTo>
                  <a:lnTo>
                    <a:pt x="200375" y="5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13875" y="446924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9" y="0"/>
                  </a:moveTo>
                  <a:lnTo>
                    <a:pt x="2973" y="6188"/>
                  </a:lnTo>
                  <a:lnTo>
                    <a:pt x="8546" y="12496"/>
                  </a:lnTo>
                  <a:lnTo>
                    <a:pt x="14595" y="17618"/>
                  </a:lnTo>
                  <a:lnTo>
                    <a:pt x="18983" y="20248"/>
                  </a:lnTo>
                  <a:lnTo>
                    <a:pt x="14593" y="22876"/>
                  </a:lnTo>
                  <a:lnTo>
                    <a:pt x="8543" y="27995"/>
                  </a:lnTo>
                  <a:lnTo>
                    <a:pt x="2966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594" y="933107"/>
            <a:ext cx="63233" cy="63233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1620748" y="905737"/>
            <a:ext cx="622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8993" y="847622"/>
            <a:ext cx="18091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Calibri"/>
                <a:cs typeface="Calibri"/>
              </a:rPr>
              <a:t>Recall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each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i="1" spc="325" dirty="0">
                <a:latin typeface="Calibri"/>
                <a:cs typeface="Calibri"/>
              </a:rPr>
              <a:t>X</a:t>
            </a:r>
            <a:r>
              <a:rPr sz="1100" i="1" spc="140" dirty="0">
                <a:latin typeface="Calibri"/>
                <a:cs typeface="Calibri"/>
              </a:rPr>
              <a:t> 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{</a:t>
            </a:r>
            <a:r>
              <a:rPr sz="1100" spc="55" dirty="0">
                <a:latin typeface="Calibri"/>
                <a:cs typeface="Calibri"/>
              </a:rPr>
              <a:t>0</a:t>
            </a:r>
            <a:r>
              <a:rPr sz="1100" i="1" spc="55" dirty="0">
                <a:latin typeface="Calibri"/>
                <a:cs typeface="Calibri"/>
              </a:rPr>
              <a:t>,</a:t>
            </a:r>
            <a:r>
              <a:rPr sz="1100" i="1" spc="-35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1</a:t>
            </a:r>
            <a:r>
              <a:rPr sz="1100" spc="55" dirty="0">
                <a:latin typeface="Lucida Sans Unicode"/>
                <a:cs typeface="Lucida Sans Unicode"/>
              </a:rPr>
              <a:t>}</a:t>
            </a:r>
            <a:r>
              <a:rPr sz="1200" i="1" spc="82" baseline="27777" dirty="0">
                <a:latin typeface="Calibri"/>
                <a:cs typeface="Calibri"/>
              </a:rPr>
              <a:t>n</a:t>
            </a:r>
            <a:endParaRPr sz="1200" baseline="27777">
              <a:latin typeface="Calibri"/>
              <a:cs typeface="Calibri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821487" y="1273898"/>
          <a:ext cx="850264" cy="1765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005"/>
                <a:gridCol w="294005"/>
                <a:gridCol w="262254"/>
              </a:tblGrid>
              <a:tr h="114935">
                <a:tc>
                  <a:txBody>
                    <a:bodyPr/>
                    <a:lstStyle/>
                    <a:p>
                      <a:pPr marL="50800">
                        <a:lnSpc>
                          <a:spcPts val="770"/>
                        </a:lnSpc>
                        <a:spcBef>
                          <a:spcPts val="35"/>
                        </a:spcBef>
                      </a:pPr>
                      <a:r>
                        <a:rPr sz="1050" i="1" spc="135" baseline="7936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500" i="1" spc="9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i="1" spc="9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500" spc="90" dirty="0">
                          <a:latin typeface="Calibri"/>
                          <a:cs typeface="Calibri"/>
                        </a:rPr>
                        <a:t>1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35"/>
                        </a:spcBef>
                      </a:pPr>
                      <a:r>
                        <a:rPr sz="1050" i="1" spc="135" baseline="7936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500" i="1" spc="9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500" i="1" spc="9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500" spc="90" dirty="0">
                          <a:latin typeface="Calibri"/>
                          <a:cs typeface="Calibri"/>
                        </a:rPr>
                        <a:t>2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60"/>
                        </a:lnSpc>
                        <a:spcBef>
                          <a:spcPts val="45"/>
                        </a:spcBef>
                      </a:pPr>
                      <a:r>
                        <a:rPr sz="1050" i="1" spc="-37" baseline="7936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500" i="1" spc="-25" dirty="0">
                          <a:latin typeface="Calibri"/>
                          <a:cs typeface="Calibri"/>
                        </a:rPr>
                        <a:t>ab</a:t>
                      </a:r>
                      <a:endParaRPr sz="5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marL="50800">
                        <a:lnSpc>
                          <a:spcPts val="770"/>
                        </a:lnSpc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 marR="189865">
                        <a:lnSpc>
                          <a:spcPct val="104800"/>
                        </a:lnSpc>
                        <a:spcBef>
                          <a:spcPts val="36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i="1" spc="-50" dirty="0">
                          <a:latin typeface="Calibri"/>
                          <a:cs typeface="Calibri"/>
                        </a:rPr>
                        <a:t>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0.05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0.06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 marR="43180" algn="ctr">
                        <a:lnSpc>
                          <a:spcPct val="104800"/>
                        </a:lnSpc>
                        <a:spcBef>
                          <a:spcPts val="36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0.02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marL="50800">
                        <a:lnSpc>
                          <a:spcPts val="770"/>
                        </a:lnSpc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 marR="189865">
                        <a:lnSpc>
                          <a:spcPct val="104800"/>
                        </a:lnSpc>
                        <a:spcBef>
                          <a:spcPts val="36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5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i="1" spc="-50" dirty="0">
                          <a:latin typeface="Calibri"/>
                          <a:cs typeface="Calibri"/>
                        </a:rPr>
                        <a:t>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0.03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0.07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 marR="43180" algn="ctr">
                        <a:lnSpc>
                          <a:spcPct val="104800"/>
                        </a:lnSpc>
                        <a:spcBef>
                          <a:spcPts val="36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0.01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29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marL="50800">
                        <a:lnSpc>
                          <a:spcPts val="770"/>
                        </a:lnSpc>
                      </a:pPr>
                      <a:r>
                        <a:rPr sz="700" i="1" spc="-50" dirty="0">
                          <a:latin typeface="Calibri"/>
                          <a:cs typeface="Calibri"/>
                        </a:rPr>
                        <a:t>l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i="1" spc="-50" dirty="0">
                          <a:latin typeface="Calibri"/>
                          <a:cs typeface="Calibri"/>
                        </a:rPr>
                        <a:t>l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i="1" spc="-50" dirty="0">
                          <a:latin typeface="Calibri"/>
                          <a:cs typeface="Calibri"/>
                        </a:rPr>
                        <a:t>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1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2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i="1" spc="-50" dirty="0">
                          <a:latin typeface="Calibri"/>
                          <a:cs typeface="Calibri"/>
                        </a:rPr>
                        <a:t>l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</a:pPr>
                      <a:r>
                        <a:rPr sz="700" spc="-25" dirty="0">
                          <a:latin typeface="Calibri"/>
                          <a:cs typeface="Calibri"/>
                        </a:rPr>
                        <a:t>0.1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0.09</a:t>
                      </a:r>
                      <a:endParaRPr sz="700">
                        <a:latin typeface="Calibri"/>
                        <a:cs typeface="Calibri"/>
                      </a:endParaRPr>
                    </a:p>
                    <a:p>
                      <a:pPr marL="50800" marR="43180" algn="ctr">
                        <a:lnSpc>
                          <a:spcPct val="104900"/>
                        </a:lnSpc>
                        <a:spcBef>
                          <a:spcPts val="365"/>
                        </a:spcBef>
                      </a:pPr>
                      <a:r>
                        <a:rPr sz="700" spc="-5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7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Calibri"/>
                          <a:cs typeface="Calibri"/>
                        </a:rPr>
                        <a:t>0.21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7" name="object 4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0558" y="475195"/>
            <a:ext cx="63233" cy="63233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2734957" y="389710"/>
            <a:ext cx="2823845" cy="11283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65" dirty="0">
                <a:latin typeface="Calibri"/>
                <a:cs typeface="Calibri"/>
              </a:rPr>
              <a:t>Let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delve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bit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deeper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into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Markov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spc="40" dirty="0">
                <a:latin typeface="Calibri"/>
                <a:cs typeface="Calibri"/>
              </a:rPr>
              <a:t>Chains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define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few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more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quantities</a:t>
            </a:r>
            <a:endParaRPr sz="1100">
              <a:latin typeface="Calibri"/>
              <a:cs typeface="Calibri"/>
            </a:endParaRPr>
          </a:p>
          <a:p>
            <a:pPr marL="38100" marR="30480">
              <a:lnSpc>
                <a:spcPct val="102699"/>
              </a:lnSpc>
              <a:spcBef>
                <a:spcPts val="300"/>
              </a:spcBef>
            </a:pPr>
            <a:r>
              <a:rPr sz="1100" spc="65" dirty="0">
                <a:latin typeface="Calibri"/>
                <a:cs typeface="Calibri"/>
              </a:rPr>
              <a:t>Let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assume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200" i="1" baseline="27777" dirty="0">
                <a:latin typeface="Calibri"/>
                <a:cs typeface="Calibri"/>
              </a:rPr>
              <a:t>n</a:t>
            </a:r>
            <a:r>
              <a:rPr sz="1200" i="1" spc="359" baseline="27777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l</a:t>
            </a:r>
            <a:r>
              <a:rPr sz="1100" i="1" spc="20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</a:t>
            </a:r>
            <a:r>
              <a:rPr sz="1100" i="1" dirty="0">
                <a:latin typeface="Calibri"/>
                <a:cs typeface="Calibri"/>
              </a:rPr>
              <a:t>i.e.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i="1" spc="210" dirty="0">
                <a:latin typeface="Calibri"/>
                <a:cs typeface="Calibri"/>
              </a:rPr>
              <a:t>X</a:t>
            </a:r>
            <a:r>
              <a:rPr sz="1200" i="1" spc="315" baseline="-10416" dirty="0">
                <a:latin typeface="Calibri"/>
                <a:cs typeface="Calibri"/>
              </a:rPr>
              <a:t>i</a:t>
            </a:r>
            <a:r>
              <a:rPr sz="1200" i="1" spc="442" baseline="-10416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take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i="1" spc="75" dirty="0">
                <a:latin typeface="Calibri"/>
                <a:cs typeface="Calibri"/>
              </a:rPr>
              <a:t>l</a:t>
            </a:r>
            <a:r>
              <a:rPr sz="1100" i="1" spc="204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val- ues)</a:t>
            </a:r>
            <a:endParaRPr sz="1100">
              <a:latin typeface="Calibri"/>
              <a:cs typeface="Calibri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Calibri"/>
                <a:cs typeface="Calibri"/>
              </a:rPr>
              <a:t>How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many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values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need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2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specify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distribution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9" name="object 4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0558" y="857300"/>
            <a:ext cx="63233" cy="6323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40558" y="1239405"/>
            <a:ext cx="63233" cy="63233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4957013" y="161738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171266" y="1637257"/>
            <a:ext cx="19507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699895" algn="l"/>
              </a:tabLst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70" dirty="0">
                <a:latin typeface="Calibri"/>
                <a:cs typeface="Calibri"/>
              </a:rPr>
              <a:t>(</a:t>
            </a:r>
            <a:r>
              <a:rPr sz="1100" i="1" spc="170" dirty="0">
                <a:latin typeface="Calibri"/>
                <a:cs typeface="Calibri"/>
              </a:rPr>
              <a:t>X</a:t>
            </a:r>
            <a:r>
              <a:rPr sz="1200" i="1" spc="254" baseline="-10416" dirty="0">
                <a:latin typeface="Calibri"/>
                <a:cs typeface="Calibri"/>
              </a:rPr>
              <a:t>i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i="1" spc="114" dirty="0">
                <a:latin typeface="Calibri"/>
                <a:cs typeface="Calibri"/>
              </a:rPr>
              <a:t>x</a:t>
            </a:r>
            <a:r>
              <a:rPr sz="1200" i="1" spc="172" baseline="-10416" dirty="0">
                <a:latin typeface="Calibri"/>
                <a:cs typeface="Calibri"/>
              </a:rPr>
              <a:t>i</a:t>
            </a:r>
            <a:r>
              <a:rPr sz="1100" spc="114" dirty="0">
                <a:latin typeface="Lucida Sans Unicode"/>
                <a:cs typeface="Lucida Sans Unicode"/>
              </a:rPr>
              <a:t>|</a:t>
            </a:r>
            <a:r>
              <a:rPr sz="1100" i="1" spc="114" dirty="0">
                <a:latin typeface="Calibri"/>
                <a:cs typeface="Calibri"/>
              </a:rPr>
              <a:t>X</a:t>
            </a:r>
            <a:r>
              <a:rPr sz="1200" i="1" spc="172" baseline="-10416" dirty="0">
                <a:latin typeface="Calibri"/>
                <a:cs typeface="Calibri"/>
              </a:rPr>
              <a:t>i</a:t>
            </a:r>
            <a:r>
              <a:rPr sz="1200" i="1" spc="172" baseline="-10416" dirty="0">
                <a:latin typeface="Arial"/>
                <a:cs typeface="Arial"/>
              </a:rPr>
              <a:t>−</a:t>
            </a:r>
            <a:r>
              <a:rPr sz="1200" spc="172" baseline="-10416" dirty="0">
                <a:latin typeface="Calibri"/>
                <a:cs typeface="Calibri"/>
              </a:rPr>
              <a:t>1</a:t>
            </a:r>
            <a:r>
              <a:rPr sz="1200" spc="254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spc="85" dirty="0">
                <a:latin typeface="Calibri"/>
                <a:cs typeface="Calibri"/>
              </a:rPr>
              <a:t>x</a:t>
            </a:r>
            <a:r>
              <a:rPr sz="1200" i="1" spc="127" baseline="-10416" dirty="0">
                <a:latin typeface="Calibri"/>
                <a:cs typeface="Calibri"/>
              </a:rPr>
              <a:t>i</a:t>
            </a:r>
            <a:r>
              <a:rPr sz="1200" i="1" spc="127" baseline="-10416" dirty="0">
                <a:latin typeface="Arial"/>
                <a:cs typeface="Arial"/>
              </a:rPr>
              <a:t>−</a:t>
            </a:r>
            <a:r>
              <a:rPr sz="1200" spc="127" baseline="-10416" dirty="0">
                <a:latin typeface="Calibri"/>
                <a:cs typeface="Calibri"/>
              </a:rPr>
              <a:t>1</a:t>
            </a:r>
            <a:r>
              <a:rPr sz="1100" spc="85" dirty="0">
                <a:latin typeface="Calibri"/>
                <a:cs typeface="Calibri"/>
              </a:rPr>
              <a:t>)?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75" dirty="0">
                <a:latin typeface="Calibri"/>
                <a:cs typeface="Calibri"/>
              </a:rPr>
              <a:t>(</a:t>
            </a:r>
            <a:r>
              <a:rPr sz="1100" i="1" spc="75" dirty="0">
                <a:latin typeface="Calibri"/>
                <a:cs typeface="Calibri"/>
              </a:rPr>
              <a:t>l</a:t>
            </a:r>
            <a:r>
              <a:rPr sz="1100" i="1" spc="250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3" name="object 5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40558" y="2033993"/>
            <a:ext cx="63233" cy="63233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2734957" y="1948508"/>
            <a:ext cx="2823845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2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2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represent</a:t>
            </a:r>
            <a:r>
              <a:rPr sz="1100" spc="2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2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2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2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matrix</a:t>
            </a:r>
            <a:r>
              <a:rPr sz="1100" spc="285" dirty="0">
                <a:latin typeface="Calibri"/>
                <a:cs typeface="Calibri"/>
              </a:rPr>
              <a:t> </a:t>
            </a:r>
            <a:r>
              <a:rPr sz="1100" i="1" spc="95" dirty="0">
                <a:latin typeface="Calibri"/>
                <a:cs typeface="Calibri"/>
              </a:rPr>
              <a:t>T</a:t>
            </a:r>
            <a:r>
              <a:rPr sz="1100" i="1" spc="484" dirty="0">
                <a:latin typeface="Calibri"/>
                <a:cs typeface="Calibri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∈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i="1" spc="75" dirty="0">
                <a:latin typeface="Calibri"/>
                <a:cs typeface="Calibri"/>
              </a:rPr>
              <a:t>l</a:t>
            </a:r>
            <a:r>
              <a:rPr sz="1100" i="1" spc="135" dirty="0">
                <a:latin typeface="Calibri"/>
                <a:cs typeface="Calibri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× </a:t>
            </a:r>
            <a:r>
              <a:rPr sz="1100" i="1" spc="75" dirty="0">
                <a:latin typeface="Calibri"/>
                <a:cs typeface="Calibri"/>
              </a:rPr>
              <a:t>l</a:t>
            </a:r>
            <a:r>
              <a:rPr sz="1100" i="1" spc="2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where</a:t>
            </a:r>
            <a:r>
              <a:rPr sz="1100" spc="2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entry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T</a:t>
            </a:r>
            <a:r>
              <a:rPr sz="1200" i="1" baseline="-13888" dirty="0">
                <a:latin typeface="Calibri"/>
                <a:cs typeface="Calibri"/>
              </a:rPr>
              <a:t>a,b</a:t>
            </a:r>
            <a:r>
              <a:rPr sz="1200" i="1" spc="540" baseline="-13888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2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matrix</a:t>
            </a:r>
            <a:r>
              <a:rPr sz="1100" spc="2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denotes </a:t>
            </a:r>
            <a:r>
              <a:rPr sz="1100" spc="10" dirty="0">
                <a:latin typeface="Calibri"/>
                <a:cs typeface="Calibri"/>
              </a:rPr>
              <a:t>the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probability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of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transitioning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state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b</a:t>
            </a:r>
            <a:r>
              <a:rPr sz="1100" i="1" spc="8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from </a:t>
            </a:r>
            <a:r>
              <a:rPr sz="1100" dirty="0">
                <a:latin typeface="Calibri"/>
                <a:cs typeface="Calibri"/>
              </a:rPr>
              <a:t>state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a</a:t>
            </a:r>
            <a:r>
              <a:rPr sz="1100" i="1" spc="1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</a:t>
            </a:r>
            <a:r>
              <a:rPr sz="1100" i="1" dirty="0">
                <a:latin typeface="Calibri"/>
                <a:cs typeface="Calibri"/>
              </a:rPr>
              <a:t>i.e.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80" dirty="0">
                <a:latin typeface="Calibri"/>
                <a:cs typeface="Calibri"/>
              </a:rPr>
              <a:t> </a:t>
            </a:r>
            <a:r>
              <a:rPr sz="1100" spc="170" dirty="0">
                <a:latin typeface="Calibri"/>
                <a:cs typeface="Calibri"/>
              </a:rPr>
              <a:t>(</a:t>
            </a:r>
            <a:r>
              <a:rPr sz="1100" i="1" spc="170" dirty="0">
                <a:latin typeface="Calibri"/>
                <a:cs typeface="Calibri"/>
              </a:rPr>
              <a:t>X</a:t>
            </a:r>
            <a:r>
              <a:rPr sz="1200" i="1" spc="254" baseline="-10416" dirty="0">
                <a:latin typeface="Calibri"/>
                <a:cs typeface="Calibri"/>
              </a:rPr>
              <a:t>i</a:t>
            </a:r>
            <a:r>
              <a:rPr sz="1200" i="1" spc="322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i="1" spc="70" dirty="0">
                <a:latin typeface="Calibri"/>
                <a:cs typeface="Calibri"/>
              </a:rPr>
              <a:t>b</a:t>
            </a:r>
            <a:r>
              <a:rPr sz="1100" spc="70" dirty="0">
                <a:latin typeface="Lucida Sans Unicode"/>
                <a:cs typeface="Lucida Sans Unicode"/>
              </a:rPr>
              <a:t>|</a:t>
            </a:r>
            <a:r>
              <a:rPr sz="1100" i="1" spc="70" dirty="0">
                <a:latin typeface="Calibri"/>
                <a:cs typeface="Calibri"/>
              </a:rPr>
              <a:t>X</a:t>
            </a:r>
            <a:r>
              <a:rPr sz="1200" i="1" spc="104" baseline="-10416" dirty="0">
                <a:latin typeface="Calibri"/>
                <a:cs typeface="Calibri"/>
              </a:rPr>
              <a:t>i</a:t>
            </a:r>
            <a:r>
              <a:rPr sz="1200" i="1" spc="104" baseline="-10416" dirty="0">
                <a:latin typeface="Arial"/>
                <a:cs typeface="Arial"/>
              </a:rPr>
              <a:t>−</a:t>
            </a:r>
            <a:r>
              <a:rPr sz="1200" spc="104" baseline="-10416" dirty="0">
                <a:latin typeface="Calibri"/>
                <a:cs typeface="Calibri"/>
              </a:rPr>
              <a:t>1</a:t>
            </a:r>
            <a:r>
              <a:rPr sz="1200" spc="322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i="1" spc="35" dirty="0">
                <a:latin typeface="Calibri"/>
                <a:cs typeface="Calibri"/>
              </a:rPr>
              <a:t>a</a:t>
            </a:r>
            <a:r>
              <a:rPr sz="1100" spc="35" dirty="0">
                <a:latin typeface="Calibri"/>
                <a:cs typeface="Calibri"/>
              </a:rPr>
              <a:t>))</a:t>
            </a:r>
            <a:endParaRPr sz="1100">
              <a:latin typeface="Calibri"/>
              <a:cs typeface="Calibri"/>
            </a:endParaRPr>
          </a:p>
          <a:p>
            <a:pPr marL="38100" algn="just">
              <a:lnSpc>
                <a:spcPct val="100000"/>
              </a:lnSpc>
              <a:spcBef>
                <a:spcPts val="335"/>
              </a:spcBef>
            </a:pPr>
            <a:r>
              <a:rPr sz="1100" spc="65" dirty="0">
                <a:latin typeface="Calibri"/>
                <a:cs typeface="Calibri"/>
              </a:rPr>
              <a:t>The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matrix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i="1" spc="95" dirty="0">
                <a:latin typeface="Calibri"/>
                <a:cs typeface="Calibri"/>
              </a:rPr>
              <a:t>T</a:t>
            </a:r>
            <a:r>
              <a:rPr sz="1100" i="1" spc="40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called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transition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matrix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5" name="object 5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40558" y="2760243"/>
            <a:ext cx="63233" cy="63233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0" y="3121507"/>
            <a:ext cx="5760085" cy="118745"/>
            <a:chOff x="0" y="3121507"/>
            <a:chExt cx="5760085" cy="118745"/>
          </a:xfrm>
        </p:grpSpPr>
        <p:sp>
          <p:nvSpPr>
            <p:cNvPr id="57" name="object 57"/>
            <p:cNvSpPr/>
            <p:nvPr/>
          </p:nvSpPr>
          <p:spPr>
            <a:xfrm>
              <a:off x="0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80004" y="3121507"/>
              <a:ext cx="2880360" cy="118745"/>
            </a:xfrm>
            <a:custGeom>
              <a:avLst/>
              <a:gdLst/>
              <a:ahLst/>
              <a:cxnLst/>
              <a:rect l="l" t="t" r="r" b="b"/>
              <a:pathLst>
                <a:path w="2880360" h="118744">
                  <a:moveTo>
                    <a:pt x="2880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2880004" y="11849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525731" y="3007598"/>
            <a:ext cx="21145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55" dirty="0">
                <a:solidFill>
                  <a:srgbClr val="ADADE0"/>
                </a:solidFill>
                <a:latin typeface="Calibri"/>
                <a:cs typeface="Calibri"/>
              </a:rPr>
              <a:t>9/61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75" dirty="0"/>
              <a:t>Mitesh</a:t>
            </a:r>
            <a:r>
              <a:rPr spc="114" dirty="0"/>
              <a:t> </a:t>
            </a:r>
            <a:r>
              <a:rPr spc="95" dirty="0"/>
              <a:t>M.</a:t>
            </a:r>
            <a:r>
              <a:rPr spc="120" dirty="0"/>
              <a:t> </a:t>
            </a:r>
            <a:r>
              <a:rPr spc="95" dirty="0"/>
              <a:t>Khapra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2975305" y="3133595"/>
            <a:ext cx="155638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9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CS7015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(Deep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spc="8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Learning)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:</a:t>
            </a:r>
            <a:r>
              <a:rPr sz="600" spc="21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spc="8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Lecture</a:t>
            </a:r>
            <a:r>
              <a:rPr sz="600" spc="130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Calibri"/>
                <a:cs typeface="Calibri"/>
                <a:hlinkClick r:id="rId10" action="ppaction://hlinksldjump"/>
              </a:rPr>
              <a:t>20</a:t>
            </a:r>
            <a:endParaRPr sz="6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1854</Words>
  <Application>Microsoft Office PowerPoint</Application>
  <PresentationFormat>Custom</PresentationFormat>
  <Paragraphs>398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MingLiU_HKSCS-ExtB</vt:lpstr>
      <vt:lpstr>Arial</vt:lpstr>
      <vt:lpstr>Arial MT</vt:lpstr>
      <vt:lpstr>Calibri</vt:lpstr>
      <vt:lpstr>Lucida Sans Unicode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property (Xi ⊥ Xi−2|Xi−1) is called the</vt:lpstr>
      <vt:lpstr>PowerPoint Presentation</vt:lpstr>
      <vt:lpstr>PowerPoint Presentation</vt:lpstr>
      <vt:lpstr>PowerPoint Presentation</vt:lpstr>
      <vt:lpstr>Now suppose the starting distribution at time step 0 is given by µ0)</vt:lpstr>
      <vt:lpstr>PowerPoint Presentation</vt:lpstr>
      <vt:lpstr>PowerPoint Presentation</vt:lpstr>
      <vt:lpstr>Let us consider P (X2 = b)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CS7015 (Deep Learning) : Lecture 20 - Markov Chains, Gibbs Sampling for Training RBMs, Contrastive Divergence for training RBMs</dc:title>
  <dc:creator>Mitesh M. Khapra</dc:creator>
  <cp:lastModifiedBy>Microsoft account</cp:lastModifiedBy>
  <cp:revision>3</cp:revision>
  <dcterms:created xsi:type="dcterms:W3CDTF">2024-02-20T03:49:41Z</dcterms:created>
  <dcterms:modified xsi:type="dcterms:W3CDTF">2024-02-23T08:15:14Z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2018-12-03T00:00:00Z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2024-02-20T00:00:00Z</vt:filetime>
  </property>
  <property fmtid="{D5CDD505-2E9C-101B-9397-08002B2CF9AE}" pid="5" name="PTEX.Fullbanner">
    <vt:lpwstr>This is pdfTeX, Version 3.14159265-2.6-1.40.16 (TeX Live 2015/Debian) kpathsea version 6.2.1</vt:lpwstr>
  </property>
  <property fmtid="{D5CDD505-2E9C-101B-9397-08002B2CF9AE}" pid="6" name="Producer">
    <vt:lpwstr>pdfTeX-1.40.16</vt:lpwstr>
  </property>
</Properties>
</file>