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3244850" cx="5765800"/>
  <p:notesSz cx="5765800" cy="3244850"/>
  <p:embeddedFontLst>
    <p:embeddedFont>
      <p:font typeface="Carli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51" roundtripDataSignature="AMtx7misq9PTKfZQj2BrIanwbhrNsOCg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CCCB8C-6A61-4E70-AF3D-46A36E287F77}">
  <a:tblStyle styleId="{37CCCB8C-6A61-4E70-AF3D-46A36E287F77}"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Carlito-bold.fntdata"/><Relationship Id="rId47" Type="http://schemas.openxmlformats.org/officeDocument/2006/relationships/font" Target="fonts/Carlito-regular.fntdata"/><Relationship Id="rId49" Type="http://schemas.openxmlformats.org/officeDocument/2006/relationships/font" Target="fonts/Carl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customschemas.google.com/relationships/presentationmetadata" Target="metadata"/><Relationship Id="rId50" Type="http://schemas.openxmlformats.org/officeDocument/2006/relationships/font" Target="fonts/Carl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576575" y="1541300"/>
            <a:ext cx="4612625" cy="14601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0: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11: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1: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12: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2: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13: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3: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14: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15: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5: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16: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6: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24: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4: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25: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5: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26: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6: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27: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7: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28: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8: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29: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9: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30: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0: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31: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1: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32: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2: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33: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3: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34: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4: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p35: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5: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36: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6: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37: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7: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38: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8: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p41: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1: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46: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6: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p47: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7: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p50: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0: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55: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5: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p56: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6: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p57: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7: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p66: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6: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p67: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67: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8: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9:notes"/>
          <p:cNvSpPr txBox="1"/>
          <p:nvPr>
            <p:ph idx="1" type="body"/>
          </p:nvPr>
        </p:nvSpPr>
        <p:spPr>
          <a:xfrm>
            <a:off x="576575" y="1541300"/>
            <a:ext cx="4612625" cy="14601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9:notes"/>
          <p:cNvSpPr/>
          <p:nvPr>
            <p:ph idx="2" type="sldImg"/>
          </p:nvPr>
        </p:nvSpPr>
        <p:spPr>
          <a:xfrm>
            <a:off x="961150" y="243350"/>
            <a:ext cx="3844050" cy="121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69"/>
          <p:cNvSpPr/>
          <p:nvPr/>
        </p:nvSpPr>
        <p:spPr>
          <a:xfrm>
            <a:off x="1502" y="3028527"/>
            <a:ext cx="5764298" cy="216323"/>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69"/>
          <p:cNvSpPr/>
          <p:nvPr/>
        </p:nvSpPr>
        <p:spPr>
          <a:xfrm>
            <a:off x="8" y="2997070"/>
            <a:ext cx="5764298" cy="30285"/>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69"/>
          <p:cNvSpPr txBox="1"/>
          <p:nvPr>
            <p:ph type="ctrTitle"/>
          </p:nvPr>
        </p:nvSpPr>
        <p:spPr>
          <a:xfrm>
            <a:off x="518922" y="359097"/>
            <a:ext cx="4756785" cy="1687322"/>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3783"/>
              <a:buFont typeface="Calibri"/>
              <a:buNone/>
              <a:defRPr sz="3783">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69"/>
          <p:cNvSpPr txBox="1"/>
          <p:nvPr>
            <p:ph idx="1" type="subTitle"/>
          </p:nvPr>
        </p:nvSpPr>
        <p:spPr>
          <a:xfrm>
            <a:off x="520232" y="2108169"/>
            <a:ext cx="4756785" cy="540808"/>
          </a:xfrm>
          <a:prstGeom prst="rect">
            <a:avLst/>
          </a:prstGeom>
          <a:noFill/>
          <a:ln>
            <a:noFill/>
          </a:ln>
        </p:spPr>
        <p:txBody>
          <a:bodyPr anchorCtr="0" anchor="t" bIns="45700" lIns="91425" spcFirstLastPara="1" rIns="91425" wrap="square" tIns="45700">
            <a:normAutofit/>
          </a:bodyPr>
          <a:lstStyle>
            <a:lvl1pPr lvl="0" algn="l">
              <a:lnSpc>
                <a:spcPct val="90000"/>
              </a:lnSpc>
              <a:spcBef>
                <a:spcPts val="567"/>
              </a:spcBef>
              <a:spcAft>
                <a:spcPts val="0"/>
              </a:spcAft>
              <a:buSzPts val="1135"/>
              <a:buNone/>
              <a:defRPr sz="1135" cap="none">
                <a:solidFill>
                  <a:schemeClr val="dk2"/>
                </a:solidFill>
                <a:latin typeface="Calibri"/>
                <a:ea typeface="Calibri"/>
                <a:cs typeface="Calibri"/>
                <a:sym typeface="Calibri"/>
              </a:defRPr>
            </a:lvl1pPr>
            <a:lvl2pPr lvl="1" algn="ctr">
              <a:lnSpc>
                <a:spcPct val="90000"/>
              </a:lnSpc>
              <a:spcBef>
                <a:spcPts val="95"/>
              </a:spcBef>
              <a:spcAft>
                <a:spcPts val="0"/>
              </a:spcAft>
              <a:buSzPts val="1135"/>
              <a:buNone/>
              <a:defRPr sz="1135"/>
            </a:lvl2pPr>
            <a:lvl3pPr lvl="2" algn="ctr">
              <a:lnSpc>
                <a:spcPct val="90000"/>
              </a:lnSpc>
              <a:spcBef>
                <a:spcPts val="189"/>
              </a:spcBef>
              <a:spcAft>
                <a:spcPts val="0"/>
              </a:spcAft>
              <a:buSzPts val="1135"/>
              <a:buNone/>
              <a:defRPr sz="1135"/>
            </a:lvl3pPr>
            <a:lvl4pPr lvl="3" algn="ctr">
              <a:lnSpc>
                <a:spcPct val="90000"/>
              </a:lnSpc>
              <a:spcBef>
                <a:spcPts val="189"/>
              </a:spcBef>
              <a:spcAft>
                <a:spcPts val="0"/>
              </a:spcAft>
              <a:buSzPts val="946"/>
              <a:buNone/>
              <a:defRPr sz="946"/>
            </a:lvl4pPr>
            <a:lvl5pPr lvl="4" algn="ctr">
              <a:lnSpc>
                <a:spcPct val="90000"/>
              </a:lnSpc>
              <a:spcBef>
                <a:spcPts val="189"/>
              </a:spcBef>
              <a:spcAft>
                <a:spcPts val="0"/>
              </a:spcAft>
              <a:buSzPts val="946"/>
              <a:buNone/>
              <a:defRPr sz="946"/>
            </a:lvl5pPr>
            <a:lvl6pPr lvl="5" algn="ctr">
              <a:lnSpc>
                <a:spcPct val="90000"/>
              </a:lnSpc>
              <a:spcBef>
                <a:spcPts val="189"/>
              </a:spcBef>
              <a:spcAft>
                <a:spcPts val="0"/>
              </a:spcAft>
              <a:buSzPts val="946"/>
              <a:buNone/>
              <a:defRPr sz="946"/>
            </a:lvl6pPr>
            <a:lvl7pPr lvl="6" algn="ctr">
              <a:lnSpc>
                <a:spcPct val="90000"/>
              </a:lnSpc>
              <a:spcBef>
                <a:spcPts val="189"/>
              </a:spcBef>
              <a:spcAft>
                <a:spcPts val="0"/>
              </a:spcAft>
              <a:buSzPts val="946"/>
              <a:buNone/>
              <a:defRPr sz="946"/>
            </a:lvl7pPr>
            <a:lvl8pPr lvl="7" algn="ctr">
              <a:lnSpc>
                <a:spcPct val="90000"/>
              </a:lnSpc>
              <a:spcBef>
                <a:spcPts val="189"/>
              </a:spcBef>
              <a:spcAft>
                <a:spcPts val="0"/>
              </a:spcAft>
              <a:buSzPts val="946"/>
              <a:buNone/>
              <a:defRPr sz="946"/>
            </a:lvl8pPr>
            <a:lvl9pPr lvl="8" algn="ctr">
              <a:lnSpc>
                <a:spcPct val="90000"/>
              </a:lnSpc>
              <a:spcBef>
                <a:spcPts val="189"/>
              </a:spcBef>
              <a:spcAft>
                <a:spcPts val="189"/>
              </a:spcAft>
              <a:buSzPts val="946"/>
              <a:buNone/>
              <a:defRPr sz="946"/>
            </a:lvl9pPr>
          </a:lstStyle>
          <a:p/>
        </p:txBody>
      </p:sp>
      <p:sp>
        <p:nvSpPr>
          <p:cNvPr id="19" name="Google Shape;19;p69"/>
          <p:cNvSpPr txBox="1"/>
          <p:nvPr>
            <p:ph idx="10" type="dt"/>
          </p:nvPr>
        </p:nvSpPr>
        <p:spPr>
          <a:xfrm>
            <a:off x="518922" y="3056436"/>
            <a:ext cx="1169178" cy="17275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69"/>
          <p:cNvSpPr txBox="1"/>
          <p:nvPr>
            <p:ph idx="11" type="ftr"/>
          </p:nvPr>
        </p:nvSpPr>
        <p:spPr>
          <a:xfrm>
            <a:off x="1743259" y="3056436"/>
            <a:ext cx="2280784" cy="17275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69"/>
          <p:cNvSpPr txBox="1"/>
          <p:nvPr>
            <p:ph idx="12" type="sldNum"/>
          </p:nvPr>
        </p:nvSpPr>
        <p:spPr>
          <a:xfrm>
            <a:off x="4682092" y="3056436"/>
            <a:ext cx="620478" cy="172758"/>
          </a:xfrm>
          <a:prstGeom prst="rect">
            <a:avLst/>
          </a:prstGeom>
          <a:noFill/>
          <a:ln>
            <a:noFill/>
          </a:ln>
        </p:spPr>
        <p:txBody>
          <a:bodyPr anchorCtr="0" anchor="ctr" bIns="45700" lIns="91425" spcFirstLastPara="1" rIns="91425" wrap="square" tIns="45700">
            <a:noAutofit/>
          </a:bodyPr>
          <a:lstStyle>
            <a:lvl1pPr indent="0" lvl="0" marL="84455" algn="r">
              <a:lnSpc>
                <a:spcPct val="167500"/>
              </a:lnSpc>
              <a:spcBef>
                <a:spcPts val="0"/>
              </a:spcBef>
              <a:buNone/>
              <a:defRPr/>
            </a:lvl1pPr>
            <a:lvl2pPr indent="0" lvl="1" marL="84455" algn="r">
              <a:lnSpc>
                <a:spcPct val="167500"/>
              </a:lnSpc>
              <a:spcBef>
                <a:spcPts val="0"/>
              </a:spcBef>
              <a:buNone/>
              <a:defRPr/>
            </a:lvl2pPr>
            <a:lvl3pPr indent="0" lvl="2" marL="84455" algn="r">
              <a:lnSpc>
                <a:spcPct val="167500"/>
              </a:lnSpc>
              <a:spcBef>
                <a:spcPts val="0"/>
              </a:spcBef>
              <a:buNone/>
              <a:defRPr/>
            </a:lvl3pPr>
            <a:lvl4pPr indent="0" lvl="3" marL="84455" algn="r">
              <a:lnSpc>
                <a:spcPct val="167500"/>
              </a:lnSpc>
              <a:spcBef>
                <a:spcPts val="0"/>
              </a:spcBef>
              <a:buNone/>
              <a:defRPr/>
            </a:lvl4pPr>
            <a:lvl5pPr indent="0" lvl="4" marL="84455" algn="r">
              <a:lnSpc>
                <a:spcPct val="167500"/>
              </a:lnSpc>
              <a:spcBef>
                <a:spcPts val="0"/>
              </a:spcBef>
              <a:buNone/>
              <a:defRPr/>
            </a:lvl5pPr>
            <a:lvl6pPr indent="0" lvl="5" marL="84455" algn="r">
              <a:lnSpc>
                <a:spcPct val="167500"/>
              </a:lnSpc>
              <a:spcBef>
                <a:spcPts val="0"/>
              </a:spcBef>
              <a:buNone/>
              <a:defRPr/>
            </a:lvl6pPr>
            <a:lvl7pPr indent="0" lvl="6" marL="84455" algn="r">
              <a:lnSpc>
                <a:spcPct val="167500"/>
              </a:lnSpc>
              <a:spcBef>
                <a:spcPts val="0"/>
              </a:spcBef>
              <a:buNone/>
              <a:defRPr/>
            </a:lvl7pPr>
            <a:lvl8pPr indent="0" lvl="7" marL="84455" algn="r">
              <a:lnSpc>
                <a:spcPct val="167500"/>
              </a:lnSpc>
              <a:spcBef>
                <a:spcPts val="0"/>
              </a:spcBef>
              <a:buNone/>
              <a:defRPr/>
            </a:lvl8pPr>
            <a:lvl9pPr indent="0" lvl="8" marL="84455" algn="r">
              <a:lnSpc>
                <a:spcPct val="167500"/>
              </a:lnSpc>
              <a:spcBef>
                <a:spcPts val="0"/>
              </a:spcBef>
              <a:buNone/>
              <a:defRPr/>
            </a:lvl9pPr>
          </a:lstStyle>
          <a:p>
            <a:pPr indent="0" lvl="0" marL="84455" rtl="0" algn="r">
              <a:spcBef>
                <a:spcPts val="0"/>
              </a:spcBef>
              <a:spcAft>
                <a:spcPts val="0"/>
              </a:spcAft>
              <a:buNone/>
            </a:pPr>
            <a:fld id="{00000000-1234-1234-1234-123412341234}" type="slidenum">
              <a:rPr lang="en-US"/>
              <a:t>‹#›</a:t>
            </a:fld>
            <a:r>
              <a:rPr lang="en-US"/>
              <a:t>/38</a:t>
            </a:r>
            <a:endParaRPr/>
          </a:p>
        </p:txBody>
      </p:sp>
      <p:cxnSp>
        <p:nvCxnSpPr>
          <p:cNvPr id="22" name="Google Shape;22;p69"/>
          <p:cNvCxnSpPr/>
          <p:nvPr/>
        </p:nvCxnSpPr>
        <p:spPr>
          <a:xfrm>
            <a:off x="571122" y="2055072"/>
            <a:ext cx="4670298"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78"/>
          <p:cNvSpPr txBox="1"/>
          <p:nvPr>
            <p:ph type="title"/>
          </p:nvPr>
        </p:nvSpPr>
        <p:spPr>
          <a:xfrm>
            <a:off x="518922" y="135606"/>
            <a:ext cx="4756785" cy="686423"/>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78"/>
          <p:cNvSpPr txBox="1"/>
          <p:nvPr>
            <p:ph idx="1" type="body"/>
          </p:nvPr>
        </p:nvSpPr>
        <p:spPr>
          <a:xfrm rot="5400000">
            <a:off x="1945492" y="-553264"/>
            <a:ext cx="1903645" cy="475678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567"/>
              </a:spcBef>
              <a:spcAft>
                <a:spcPts val="0"/>
              </a:spcAft>
              <a:buSzPts val="1800"/>
              <a:buChar char=" "/>
              <a:defRPr/>
            </a:lvl1pPr>
            <a:lvl2pPr indent="-342900" lvl="1" marL="914400" algn="l">
              <a:lnSpc>
                <a:spcPct val="90000"/>
              </a:lnSpc>
              <a:spcBef>
                <a:spcPts val="95"/>
              </a:spcBef>
              <a:spcAft>
                <a:spcPts val="0"/>
              </a:spcAft>
              <a:buSzPts val="1800"/>
              <a:buChar char="◦"/>
              <a:defRPr/>
            </a:lvl2pPr>
            <a:lvl3pPr indent="-342900" lvl="2" marL="1371600" algn="l">
              <a:lnSpc>
                <a:spcPct val="90000"/>
              </a:lnSpc>
              <a:spcBef>
                <a:spcPts val="189"/>
              </a:spcBef>
              <a:spcAft>
                <a:spcPts val="0"/>
              </a:spcAft>
              <a:buSzPts val="1800"/>
              <a:buChar char="◦"/>
              <a:defRPr/>
            </a:lvl3pPr>
            <a:lvl4pPr indent="-342900" lvl="3" marL="1828800" algn="l">
              <a:lnSpc>
                <a:spcPct val="90000"/>
              </a:lnSpc>
              <a:spcBef>
                <a:spcPts val="189"/>
              </a:spcBef>
              <a:spcAft>
                <a:spcPts val="0"/>
              </a:spcAft>
              <a:buSzPts val="1800"/>
              <a:buChar char="◦"/>
              <a:defRPr/>
            </a:lvl4pPr>
            <a:lvl5pPr indent="-342900" lvl="4" marL="2286000" algn="l">
              <a:lnSpc>
                <a:spcPct val="90000"/>
              </a:lnSpc>
              <a:spcBef>
                <a:spcPts val="189"/>
              </a:spcBef>
              <a:spcAft>
                <a:spcPts val="0"/>
              </a:spcAft>
              <a:buSzPts val="1800"/>
              <a:buChar char="◦"/>
              <a:defRPr/>
            </a:lvl5pPr>
            <a:lvl6pPr indent="-342900" lvl="5" marL="2743200" algn="l">
              <a:lnSpc>
                <a:spcPct val="90000"/>
              </a:lnSpc>
              <a:spcBef>
                <a:spcPts val="189"/>
              </a:spcBef>
              <a:spcAft>
                <a:spcPts val="0"/>
              </a:spcAft>
              <a:buSzPts val="1800"/>
              <a:buChar char="◦"/>
              <a:defRPr/>
            </a:lvl6pPr>
            <a:lvl7pPr indent="-342900" lvl="6" marL="3200400" algn="l">
              <a:lnSpc>
                <a:spcPct val="90000"/>
              </a:lnSpc>
              <a:spcBef>
                <a:spcPts val="189"/>
              </a:spcBef>
              <a:spcAft>
                <a:spcPts val="0"/>
              </a:spcAft>
              <a:buSzPts val="1800"/>
              <a:buChar char="◦"/>
              <a:defRPr/>
            </a:lvl7pPr>
            <a:lvl8pPr indent="-342900" lvl="7" marL="3657600" algn="l">
              <a:lnSpc>
                <a:spcPct val="90000"/>
              </a:lnSpc>
              <a:spcBef>
                <a:spcPts val="189"/>
              </a:spcBef>
              <a:spcAft>
                <a:spcPts val="0"/>
              </a:spcAft>
              <a:buSzPts val="1800"/>
              <a:buChar char="◦"/>
              <a:defRPr/>
            </a:lvl8pPr>
            <a:lvl9pPr indent="-342900" lvl="8" marL="4114800" algn="l">
              <a:lnSpc>
                <a:spcPct val="90000"/>
              </a:lnSpc>
              <a:spcBef>
                <a:spcPts val="189"/>
              </a:spcBef>
              <a:spcAft>
                <a:spcPts val="189"/>
              </a:spcAft>
              <a:buSzPts val="1800"/>
              <a:buChar char="◦"/>
              <a:defRPr/>
            </a:lvl9pPr>
          </a:lstStyle>
          <a:p/>
        </p:txBody>
      </p:sp>
      <p:sp>
        <p:nvSpPr>
          <p:cNvPr id="86" name="Google Shape;86;p78"/>
          <p:cNvSpPr txBox="1"/>
          <p:nvPr>
            <p:ph idx="10" type="dt"/>
          </p:nvPr>
        </p:nvSpPr>
        <p:spPr>
          <a:xfrm>
            <a:off x="518922" y="3056436"/>
            <a:ext cx="1169178" cy="17275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78"/>
          <p:cNvSpPr txBox="1"/>
          <p:nvPr>
            <p:ph idx="11" type="ftr"/>
          </p:nvPr>
        </p:nvSpPr>
        <p:spPr>
          <a:xfrm>
            <a:off x="1743259" y="3056436"/>
            <a:ext cx="2280784" cy="17275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78"/>
          <p:cNvSpPr txBox="1"/>
          <p:nvPr>
            <p:ph idx="12" type="sldNum"/>
          </p:nvPr>
        </p:nvSpPr>
        <p:spPr>
          <a:xfrm>
            <a:off x="4682092" y="3056436"/>
            <a:ext cx="620478" cy="172758"/>
          </a:xfrm>
          <a:prstGeom prst="rect">
            <a:avLst/>
          </a:prstGeom>
          <a:noFill/>
          <a:ln>
            <a:noFill/>
          </a:ln>
        </p:spPr>
        <p:txBody>
          <a:bodyPr anchorCtr="0" anchor="ctr" bIns="45700" lIns="91425" spcFirstLastPara="1" rIns="91425" wrap="square" tIns="45700">
            <a:noAutofit/>
          </a:bodyPr>
          <a:lstStyle>
            <a:lvl1pPr indent="0" lvl="0" marL="84455" algn="r">
              <a:lnSpc>
                <a:spcPct val="167500"/>
              </a:lnSpc>
              <a:spcBef>
                <a:spcPts val="0"/>
              </a:spcBef>
              <a:buNone/>
              <a:defRPr/>
            </a:lvl1pPr>
            <a:lvl2pPr indent="0" lvl="1" marL="84455" algn="r">
              <a:lnSpc>
                <a:spcPct val="167500"/>
              </a:lnSpc>
              <a:spcBef>
                <a:spcPts val="0"/>
              </a:spcBef>
              <a:buNone/>
              <a:defRPr/>
            </a:lvl2pPr>
            <a:lvl3pPr indent="0" lvl="2" marL="84455" algn="r">
              <a:lnSpc>
                <a:spcPct val="167500"/>
              </a:lnSpc>
              <a:spcBef>
                <a:spcPts val="0"/>
              </a:spcBef>
              <a:buNone/>
              <a:defRPr/>
            </a:lvl3pPr>
            <a:lvl4pPr indent="0" lvl="3" marL="84455" algn="r">
              <a:lnSpc>
                <a:spcPct val="167500"/>
              </a:lnSpc>
              <a:spcBef>
                <a:spcPts val="0"/>
              </a:spcBef>
              <a:buNone/>
              <a:defRPr/>
            </a:lvl4pPr>
            <a:lvl5pPr indent="0" lvl="4" marL="84455" algn="r">
              <a:lnSpc>
                <a:spcPct val="167500"/>
              </a:lnSpc>
              <a:spcBef>
                <a:spcPts val="0"/>
              </a:spcBef>
              <a:buNone/>
              <a:defRPr/>
            </a:lvl5pPr>
            <a:lvl6pPr indent="0" lvl="5" marL="84455" algn="r">
              <a:lnSpc>
                <a:spcPct val="167500"/>
              </a:lnSpc>
              <a:spcBef>
                <a:spcPts val="0"/>
              </a:spcBef>
              <a:buNone/>
              <a:defRPr/>
            </a:lvl6pPr>
            <a:lvl7pPr indent="0" lvl="6" marL="84455" algn="r">
              <a:lnSpc>
                <a:spcPct val="167500"/>
              </a:lnSpc>
              <a:spcBef>
                <a:spcPts val="0"/>
              </a:spcBef>
              <a:buNone/>
              <a:defRPr/>
            </a:lvl7pPr>
            <a:lvl8pPr indent="0" lvl="7" marL="84455" algn="r">
              <a:lnSpc>
                <a:spcPct val="167500"/>
              </a:lnSpc>
              <a:spcBef>
                <a:spcPts val="0"/>
              </a:spcBef>
              <a:buNone/>
              <a:defRPr/>
            </a:lvl8pPr>
            <a:lvl9pPr indent="0" lvl="8" marL="84455" algn="r">
              <a:lnSpc>
                <a:spcPct val="167500"/>
              </a:lnSpc>
              <a:spcBef>
                <a:spcPts val="0"/>
              </a:spcBef>
              <a:buNone/>
              <a:defRPr/>
            </a:lvl9pPr>
          </a:lstStyle>
          <a:p>
            <a:pPr indent="0" lvl="0" marL="84455" rtl="0" algn="r">
              <a:spcBef>
                <a:spcPts val="0"/>
              </a:spcBef>
              <a:spcAft>
                <a:spcPts val="0"/>
              </a:spcAft>
              <a:buNone/>
            </a:pPr>
            <a:fld id="{00000000-1234-1234-1234-123412341234}" type="slidenum">
              <a:rPr lang="en-US"/>
              <a:t>‹#›</a:t>
            </a:fld>
            <a:r>
              <a:rPr lang="en-US"/>
              <a:t>/38</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79"/>
          <p:cNvSpPr/>
          <p:nvPr/>
        </p:nvSpPr>
        <p:spPr>
          <a:xfrm>
            <a:off x="1502" y="3028527"/>
            <a:ext cx="5764298" cy="216323"/>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9"/>
          <p:cNvSpPr/>
          <p:nvPr/>
        </p:nvSpPr>
        <p:spPr>
          <a:xfrm>
            <a:off x="8" y="2997070"/>
            <a:ext cx="5764298" cy="30285"/>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9"/>
          <p:cNvSpPr txBox="1"/>
          <p:nvPr>
            <p:ph type="title"/>
          </p:nvPr>
        </p:nvSpPr>
        <p:spPr>
          <a:xfrm rot="5400000">
            <a:off x="3385719" y="936683"/>
            <a:ext cx="2724113" cy="1243251"/>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79"/>
          <p:cNvSpPr txBox="1"/>
          <p:nvPr>
            <p:ph idx="1" type="body"/>
          </p:nvPr>
        </p:nvSpPr>
        <p:spPr>
          <a:xfrm rot="5400000">
            <a:off x="863181" y="-270532"/>
            <a:ext cx="2724114" cy="3657679"/>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567"/>
              </a:spcBef>
              <a:spcAft>
                <a:spcPts val="0"/>
              </a:spcAft>
              <a:buSzPts val="1800"/>
              <a:buChar char=" "/>
              <a:defRPr/>
            </a:lvl1pPr>
            <a:lvl2pPr indent="-342900" lvl="1" marL="914400" algn="l">
              <a:lnSpc>
                <a:spcPct val="90000"/>
              </a:lnSpc>
              <a:spcBef>
                <a:spcPts val="95"/>
              </a:spcBef>
              <a:spcAft>
                <a:spcPts val="0"/>
              </a:spcAft>
              <a:buSzPts val="1800"/>
              <a:buChar char="◦"/>
              <a:defRPr/>
            </a:lvl2pPr>
            <a:lvl3pPr indent="-342900" lvl="2" marL="1371600" algn="l">
              <a:lnSpc>
                <a:spcPct val="90000"/>
              </a:lnSpc>
              <a:spcBef>
                <a:spcPts val="189"/>
              </a:spcBef>
              <a:spcAft>
                <a:spcPts val="0"/>
              </a:spcAft>
              <a:buSzPts val="1800"/>
              <a:buChar char="◦"/>
              <a:defRPr/>
            </a:lvl3pPr>
            <a:lvl4pPr indent="-342900" lvl="3" marL="1828800" algn="l">
              <a:lnSpc>
                <a:spcPct val="90000"/>
              </a:lnSpc>
              <a:spcBef>
                <a:spcPts val="189"/>
              </a:spcBef>
              <a:spcAft>
                <a:spcPts val="0"/>
              </a:spcAft>
              <a:buSzPts val="1800"/>
              <a:buChar char="◦"/>
              <a:defRPr/>
            </a:lvl4pPr>
            <a:lvl5pPr indent="-342900" lvl="4" marL="2286000" algn="l">
              <a:lnSpc>
                <a:spcPct val="90000"/>
              </a:lnSpc>
              <a:spcBef>
                <a:spcPts val="189"/>
              </a:spcBef>
              <a:spcAft>
                <a:spcPts val="0"/>
              </a:spcAft>
              <a:buSzPts val="1800"/>
              <a:buChar char="◦"/>
              <a:defRPr/>
            </a:lvl5pPr>
            <a:lvl6pPr indent="-342900" lvl="5" marL="2743200" algn="l">
              <a:lnSpc>
                <a:spcPct val="90000"/>
              </a:lnSpc>
              <a:spcBef>
                <a:spcPts val="189"/>
              </a:spcBef>
              <a:spcAft>
                <a:spcPts val="0"/>
              </a:spcAft>
              <a:buSzPts val="1800"/>
              <a:buChar char="◦"/>
              <a:defRPr/>
            </a:lvl6pPr>
            <a:lvl7pPr indent="-342900" lvl="6" marL="3200400" algn="l">
              <a:lnSpc>
                <a:spcPct val="90000"/>
              </a:lnSpc>
              <a:spcBef>
                <a:spcPts val="189"/>
              </a:spcBef>
              <a:spcAft>
                <a:spcPts val="0"/>
              </a:spcAft>
              <a:buSzPts val="1800"/>
              <a:buChar char="◦"/>
              <a:defRPr/>
            </a:lvl7pPr>
            <a:lvl8pPr indent="-342900" lvl="7" marL="3657600" algn="l">
              <a:lnSpc>
                <a:spcPct val="90000"/>
              </a:lnSpc>
              <a:spcBef>
                <a:spcPts val="189"/>
              </a:spcBef>
              <a:spcAft>
                <a:spcPts val="0"/>
              </a:spcAft>
              <a:buSzPts val="1800"/>
              <a:buChar char="◦"/>
              <a:defRPr/>
            </a:lvl8pPr>
            <a:lvl9pPr indent="-342900" lvl="8" marL="4114800" algn="l">
              <a:lnSpc>
                <a:spcPct val="90000"/>
              </a:lnSpc>
              <a:spcBef>
                <a:spcPts val="189"/>
              </a:spcBef>
              <a:spcAft>
                <a:spcPts val="189"/>
              </a:spcAft>
              <a:buSzPts val="1800"/>
              <a:buChar char="◦"/>
              <a:defRPr/>
            </a:lvl9pPr>
          </a:lstStyle>
          <a:p/>
        </p:txBody>
      </p:sp>
      <p:sp>
        <p:nvSpPr>
          <p:cNvPr id="94" name="Google Shape;94;p79"/>
          <p:cNvSpPr txBox="1"/>
          <p:nvPr>
            <p:ph idx="10" type="dt"/>
          </p:nvPr>
        </p:nvSpPr>
        <p:spPr>
          <a:xfrm>
            <a:off x="518922" y="3056436"/>
            <a:ext cx="1169178" cy="17275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79"/>
          <p:cNvSpPr txBox="1"/>
          <p:nvPr>
            <p:ph idx="11" type="ftr"/>
          </p:nvPr>
        </p:nvSpPr>
        <p:spPr>
          <a:xfrm>
            <a:off x="1743259" y="3056436"/>
            <a:ext cx="2280784" cy="17275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79"/>
          <p:cNvSpPr txBox="1"/>
          <p:nvPr>
            <p:ph idx="12" type="sldNum"/>
          </p:nvPr>
        </p:nvSpPr>
        <p:spPr>
          <a:xfrm>
            <a:off x="4682092" y="3056436"/>
            <a:ext cx="620478" cy="172758"/>
          </a:xfrm>
          <a:prstGeom prst="rect">
            <a:avLst/>
          </a:prstGeom>
          <a:noFill/>
          <a:ln>
            <a:noFill/>
          </a:ln>
        </p:spPr>
        <p:txBody>
          <a:bodyPr anchorCtr="0" anchor="ctr" bIns="45700" lIns="91425" spcFirstLastPara="1" rIns="91425" wrap="square" tIns="45700">
            <a:noAutofit/>
          </a:bodyPr>
          <a:lstStyle>
            <a:lvl1pPr indent="0" lvl="0" marL="84455" algn="r">
              <a:lnSpc>
                <a:spcPct val="167500"/>
              </a:lnSpc>
              <a:spcBef>
                <a:spcPts val="0"/>
              </a:spcBef>
              <a:buNone/>
              <a:defRPr/>
            </a:lvl1pPr>
            <a:lvl2pPr indent="0" lvl="1" marL="84455" algn="r">
              <a:lnSpc>
                <a:spcPct val="167500"/>
              </a:lnSpc>
              <a:spcBef>
                <a:spcPts val="0"/>
              </a:spcBef>
              <a:buNone/>
              <a:defRPr/>
            </a:lvl2pPr>
            <a:lvl3pPr indent="0" lvl="2" marL="84455" algn="r">
              <a:lnSpc>
                <a:spcPct val="167500"/>
              </a:lnSpc>
              <a:spcBef>
                <a:spcPts val="0"/>
              </a:spcBef>
              <a:buNone/>
              <a:defRPr/>
            </a:lvl3pPr>
            <a:lvl4pPr indent="0" lvl="3" marL="84455" algn="r">
              <a:lnSpc>
                <a:spcPct val="167500"/>
              </a:lnSpc>
              <a:spcBef>
                <a:spcPts val="0"/>
              </a:spcBef>
              <a:buNone/>
              <a:defRPr/>
            </a:lvl4pPr>
            <a:lvl5pPr indent="0" lvl="4" marL="84455" algn="r">
              <a:lnSpc>
                <a:spcPct val="167500"/>
              </a:lnSpc>
              <a:spcBef>
                <a:spcPts val="0"/>
              </a:spcBef>
              <a:buNone/>
              <a:defRPr/>
            </a:lvl5pPr>
            <a:lvl6pPr indent="0" lvl="5" marL="84455" algn="r">
              <a:lnSpc>
                <a:spcPct val="167500"/>
              </a:lnSpc>
              <a:spcBef>
                <a:spcPts val="0"/>
              </a:spcBef>
              <a:buNone/>
              <a:defRPr/>
            </a:lvl6pPr>
            <a:lvl7pPr indent="0" lvl="6" marL="84455" algn="r">
              <a:lnSpc>
                <a:spcPct val="167500"/>
              </a:lnSpc>
              <a:spcBef>
                <a:spcPts val="0"/>
              </a:spcBef>
              <a:buNone/>
              <a:defRPr/>
            </a:lvl7pPr>
            <a:lvl8pPr indent="0" lvl="7" marL="84455" algn="r">
              <a:lnSpc>
                <a:spcPct val="167500"/>
              </a:lnSpc>
              <a:spcBef>
                <a:spcPts val="0"/>
              </a:spcBef>
              <a:buNone/>
              <a:defRPr/>
            </a:lvl8pPr>
            <a:lvl9pPr indent="0" lvl="8" marL="84455" algn="r">
              <a:lnSpc>
                <a:spcPct val="167500"/>
              </a:lnSpc>
              <a:spcBef>
                <a:spcPts val="0"/>
              </a:spcBef>
              <a:buNone/>
              <a:defRPr/>
            </a:lvl9pPr>
          </a:lstStyle>
          <a:p>
            <a:pPr indent="0" lvl="0" marL="84455" rtl="0" algn="r">
              <a:spcBef>
                <a:spcPts val="0"/>
              </a:spcBef>
              <a:spcAft>
                <a:spcPts val="0"/>
              </a:spcAft>
              <a:buNone/>
            </a:pPr>
            <a:fld id="{00000000-1234-1234-1234-123412341234}" type="slidenum">
              <a:rPr lang="en-US"/>
              <a:t>‹#›</a:t>
            </a:fld>
            <a:r>
              <a:rPr lang="en-US"/>
              <a:t>/38</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70"/>
          <p:cNvSpPr txBox="1"/>
          <p:nvPr>
            <p:ph type="title"/>
          </p:nvPr>
        </p:nvSpPr>
        <p:spPr>
          <a:xfrm>
            <a:off x="518922" y="135606"/>
            <a:ext cx="4756785" cy="686423"/>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227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70"/>
          <p:cNvSpPr txBox="1"/>
          <p:nvPr>
            <p:ph idx="1" type="body"/>
          </p:nvPr>
        </p:nvSpPr>
        <p:spPr>
          <a:xfrm>
            <a:off x="518922" y="873306"/>
            <a:ext cx="4756785" cy="1903645"/>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567"/>
              </a:spcBef>
              <a:spcAft>
                <a:spcPts val="0"/>
              </a:spcAft>
              <a:buSzPts val="1800"/>
              <a:buChar char=" "/>
              <a:defRPr/>
            </a:lvl1pPr>
            <a:lvl2pPr indent="-342900" lvl="1" marL="914400" algn="l">
              <a:lnSpc>
                <a:spcPct val="90000"/>
              </a:lnSpc>
              <a:spcBef>
                <a:spcPts val="95"/>
              </a:spcBef>
              <a:spcAft>
                <a:spcPts val="0"/>
              </a:spcAft>
              <a:buSzPts val="1800"/>
              <a:buChar char="◦"/>
              <a:defRPr/>
            </a:lvl2pPr>
            <a:lvl3pPr indent="-342900" lvl="2" marL="1371600" algn="l">
              <a:lnSpc>
                <a:spcPct val="90000"/>
              </a:lnSpc>
              <a:spcBef>
                <a:spcPts val="189"/>
              </a:spcBef>
              <a:spcAft>
                <a:spcPts val="0"/>
              </a:spcAft>
              <a:buSzPts val="1800"/>
              <a:buChar char="◦"/>
              <a:defRPr/>
            </a:lvl3pPr>
            <a:lvl4pPr indent="-342900" lvl="3" marL="1828800" algn="l">
              <a:lnSpc>
                <a:spcPct val="90000"/>
              </a:lnSpc>
              <a:spcBef>
                <a:spcPts val="189"/>
              </a:spcBef>
              <a:spcAft>
                <a:spcPts val="0"/>
              </a:spcAft>
              <a:buSzPts val="1800"/>
              <a:buChar char="◦"/>
              <a:defRPr/>
            </a:lvl4pPr>
            <a:lvl5pPr indent="-342900" lvl="4" marL="2286000" algn="l">
              <a:lnSpc>
                <a:spcPct val="90000"/>
              </a:lnSpc>
              <a:spcBef>
                <a:spcPts val="189"/>
              </a:spcBef>
              <a:spcAft>
                <a:spcPts val="0"/>
              </a:spcAft>
              <a:buSzPts val="1800"/>
              <a:buChar char="◦"/>
              <a:defRPr/>
            </a:lvl5pPr>
            <a:lvl6pPr indent="-342900" lvl="5" marL="2743200" algn="l">
              <a:lnSpc>
                <a:spcPct val="90000"/>
              </a:lnSpc>
              <a:spcBef>
                <a:spcPts val="189"/>
              </a:spcBef>
              <a:spcAft>
                <a:spcPts val="0"/>
              </a:spcAft>
              <a:buSzPts val="1800"/>
              <a:buChar char="◦"/>
              <a:defRPr/>
            </a:lvl6pPr>
            <a:lvl7pPr indent="-342900" lvl="6" marL="3200400" algn="l">
              <a:lnSpc>
                <a:spcPct val="90000"/>
              </a:lnSpc>
              <a:spcBef>
                <a:spcPts val="189"/>
              </a:spcBef>
              <a:spcAft>
                <a:spcPts val="0"/>
              </a:spcAft>
              <a:buSzPts val="1800"/>
              <a:buChar char="◦"/>
              <a:defRPr/>
            </a:lvl7pPr>
            <a:lvl8pPr indent="-342900" lvl="7" marL="3657600" algn="l">
              <a:lnSpc>
                <a:spcPct val="90000"/>
              </a:lnSpc>
              <a:spcBef>
                <a:spcPts val="189"/>
              </a:spcBef>
              <a:spcAft>
                <a:spcPts val="0"/>
              </a:spcAft>
              <a:buSzPts val="1800"/>
              <a:buChar char="◦"/>
              <a:defRPr/>
            </a:lvl8pPr>
            <a:lvl9pPr indent="-342900" lvl="8" marL="4114800" algn="l">
              <a:lnSpc>
                <a:spcPct val="90000"/>
              </a:lnSpc>
              <a:spcBef>
                <a:spcPts val="189"/>
              </a:spcBef>
              <a:spcAft>
                <a:spcPts val="189"/>
              </a:spcAft>
              <a:buSzPts val="1800"/>
              <a:buChar char="◦"/>
              <a:defRPr/>
            </a:lvl9pPr>
          </a:lstStyle>
          <a:p/>
        </p:txBody>
      </p:sp>
      <p:sp>
        <p:nvSpPr>
          <p:cNvPr id="26" name="Google Shape;26;p70"/>
          <p:cNvSpPr txBox="1"/>
          <p:nvPr>
            <p:ph idx="10" type="dt"/>
          </p:nvPr>
        </p:nvSpPr>
        <p:spPr>
          <a:xfrm>
            <a:off x="518922" y="3056436"/>
            <a:ext cx="1169178" cy="17275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70"/>
          <p:cNvSpPr txBox="1"/>
          <p:nvPr>
            <p:ph idx="11" type="ftr"/>
          </p:nvPr>
        </p:nvSpPr>
        <p:spPr>
          <a:xfrm>
            <a:off x="1743259" y="3056436"/>
            <a:ext cx="2280784" cy="17275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70"/>
          <p:cNvSpPr txBox="1"/>
          <p:nvPr>
            <p:ph idx="12" type="sldNum"/>
          </p:nvPr>
        </p:nvSpPr>
        <p:spPr>
          <a:xfrm>
            <a:off x="4682092" y="3056436"/>
            <a:ext cx="620478" cy="172758"/>
          </a:xfrm>
          <a:prstGeom prst="rect">
            <a:avLst/>
          </a:prstGeom>
          <a:noFill/>
          <a:ln>
            <a:noFill/>
          </a:ln>
        </p:spPr>
        <p:txBody>
          <a:bodyPr anchorCtr="0" anchor="ctr" bIns="45700" lIns="91425" spcFirstLastPara="1" rIns="91425" wrap="square" tIns="45700">
            <a:noAutofit/>
          </a:bodyPr>
          <a:lstStyle>
            <a:lvl1pPr indent="0" lvl="0" marL="84455" algn="r">
              <a:lnSpc>
                <a:spcPct val="167500"/>
              </a:lnSpc>
              <a:spcBef>
                <a:spcPts val="0"/>
              </a:spcBef>
              <a:buNone/>
              <a:defRPr/>
            </a:lvl1pPr>
            <a:lvl2pPr indent="0" lvl="1" marL="84455" algn="r">
              <a:lnSpc>
                <a:spcPct val="167500"/>
              </a:lnSpc>
              <a:spcBef>
                <a:spcPts val="0"/>
              </a:spcBef>
              <a:buNone/>
              <a:defRPr/>
            </a:lvl2pPr>
            <a:lvl3pPr indent="0" lvl="2" marL="84455" algn="r">
              <a:lnSpc>
                <a:spcPct val="167500"/>
              </a:lnSpc>
              <a:spcBef>
                <a:spcPts val="0"/>
              </a:spcBef>
              <a:buNone/>
              <a:defRPr/>
            </a:lvl3pPr>
            <a:lvl4pPr indent="0" lvl="3" marL="84455" algn="r">
              <a:lnSpc>
                <a:spcPct val="167500"/>
              </a:lnSpc>
              <a:spcBef>
                <a:spcPts val="0"/>
              </a:spcBef>
              <a:buNone/>
              <a:defRPr/>
            </a:lvl4pPr>
            <a:lvl5pPr indent="0" lvl="4" marL="84455" algn="r">
              <a:lnSpc>
                <a:spcPct val="167500"/>
              </a:lnSpc>
              <a:spcBef>
                <a:spcPts val="0"/>
              </a:spcBef>
              <a:buNone/>
              <a:defRPr/>
            </a:lvl5pPr>
            <a:lvl6pPr indent="0" lvl="5" marL="84455" algn="r">
              <a:lnSpc>
                <a:spcPct val="167500"/>
              </a:lnSpc>
              <a:spcBef>
                <a:spcPts val="0"/>
              </a:spcBef>
              <a:buNone/>
              <a:defRPr/>
            </a:lvl6pPr>
            <a:lvl7pPr indent="0" lvl="6" marL="84455" algn="r">
              <a:lnSpc>
                <a:spcPct val="167500"/>
              </a:lnSpc>
              <a:spcBef>
                <a:spcPts val="0"/>
              </a:spcBef>
              <a:buNone/>
              <a:defRPr/>
            </a:lvl7pPr>
            <a:lvl8pPr indent="0" lvl="7" marL="84455" algn="r">
              <a:lnSpc>
                <a:spcPct val="167500"/>
              </a:lnSpc>
              <a:spcBef>
                <a:spcPts val="0"/>
              </a:spcBef>
              <a:buNone/>
              <a:defRPr/>
            </a:lvl8pPr>
            <a:lvl9pPr indent="0" lvl="8" marL="84455" algn="r">
              <a:lnSpc>
                <a:spcPct val="167500"/>
              </a:lnSpc>
              <a:spcBef>
                <a:spcPts val="0"/>
              </a:spcBef>
              <a:buNone/>
              <a:defRPr/>
            </a:lvl9pPr>
          </a:lstStyle>
          <a:p>
            <a:pPr indent="0" lvl="0" marL="84455" rtl="0" algn="r">
              <a:spcBef>
                <a:spcPts val="0"/>
              </a:spcBef>
              <a:spcAft>
                <a:spcPts val="0"/>
              </a:spcAft>
              <a:buNone/>
            </a:pPr>
            <a:fld id="{00000000-1234-1234-1234-123412341234}" type="slidenum">
              <a:rPr lang="en-US"/>
              <a:t>‹#›</a:t>
            </a:fld>
            <a:r>
              <a:rPr lang="en-US"/>
              <a:t>/38</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9" name="Shape 29"/>
        <p:cNvGrpSpPr/>
        <p:nvPr/>
      </p:nvGrpSpPr>
      <p:grpSpPr>
        <a:xfrm>
          <a:off x="0" y="0"/>
          <a:ext cx="0" cy="0"/>
          <a:chOff x="0" y="0"/>
          <a:chExt cx="0" cy="0"/>
        </a:xfrm>
      </p:grpSpPr>
      <p:sp>
        <p:nvSpPr>
          <p:cNvPr id="30" name="Google Shape;30;p71"/>
          <p:cNvSpPr/>
          <p:nvPr/>
        </p:nvSpPr>
        <p:spPr>
          <a:xfrm>
            <a:off x="1502" y="3028527"/>
            <a:ext cx="5764298" cy="216323"/>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1"/>
          <p:cNvSpPr/>
          <p:nvPr/>
        </p:nvSpPr>
        <p:spPr>
          <a:xfrm>
            <a:off x="8" y="2997070"/>
            <a:ext cx="5764298" cy="30285"/>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1"/>
          <p:cNvSpPr txBox="1"/>
          <p:nvPr>
            <p:ph idx="10" type="dt"/>
          </p:nvPr>
        </p:nvSpPr>
        <p:spPr>
          <a:xfrm>
            <a:off x="518922" y="3056436"/>
            <a:ext cx="1169178" cy="17275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71"/>
          <p:cNvSpPr txBox="1"/>
          <p:nvPr>
            <p:ph idx="11" type="ftr"/>
          </p:nvPr>
        </p:nvSpPr>
        <p:spPr>
          <a:xfrm>
            <a:off x="1743259" y="3056436"/>
            <a:ext cx="2280784" cy="17275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71"/>
          <p:cNvSpPr txBox="1"/>
          <p:nvPr>
            <p:ph idx="12" type="sldNum"/>
          </p:nvPr>
        </p:nvSpPr>
        <p:spPr>
          <a:xfrm>
            <a:off x="4682092" y="3056436"/>
            <a:ext cx="620478" cy="172758"/>
          </a:xfrm>
          <a:prstGeom prst="rect">
            <a:avLst/>
          </a:prstGeom>
          <a:noFill/>
          <a:ln>
            <a:noFill/>
          </a:ln>
        </p:spPr>
        <p:txBody>
          <a:bodyPr anchorCtr="0" anchor="ctr" bIns="45700" lIns="91425" spcFirstLastPara="1" rIns="91425" wrap="square" tIns="45700">
            <a:noAutofit/>
          </a:bodyPr>
          <a:lstStyle>
            <a:lvl1pPr indent="0" lvl="0" marL="84455" algn="r">
              <a:lnSpc>
                <a:spcPct val="167500"/>
              </a:lnSpc>
              <a:spcBef>
                <a:spcPts val="0"/>
              </a:spcBef>
              <a:buNone/>
              <a:defRPr/>
            </a:lvl1pPr>
            <a:lvl2pPr indent="0" lvl="1" marL="84455" algn="r">
              <a:lnSpc>
                <a:spcPct val="167500"/>
              </a:lnSpc>
              <a:spcBef>
                <a:spcPts val="0"/>
              </a:spcBef>
              <a:buNone/>
              <a:defRPr/>
            </a:lvl2pPr>
            <a:lvl3pPr indent="0" lvl="2" marL="84455" algn="r">
              <a:lnSpc>
                <a:spcPct val="167500"/>
              </a:lnSpc>
              <a:spcBef>
                <a:spcPts val="0"/>
              </a:spcBef>
              <a:buNone/>
              <a:defRPr/>
            </a:lvl3pPr>
            <a:lvl4pPr indent="0" lvl="3" marL="84455" algn="r">
              <a:lnSpc>
                <a:spcPct val="167500"/>
              </a:lnSpc>
              <a:spcBef>
                <a:spcPts val="0"/>
              </a:spcBef>
              <a:buNone/>
              <a:defRPr/>
            </a:lvl4pPr>
            <a:lvl5pPr indent="0" lvl="4" marL="84455" algn="r">
              <a:lnSpc>
                <a:spcPct val="167500"/>
              </a:lnSpc>
              <a:spcBef>
                <a:spcPts val="0"/>
              </a:spcBef>
              <a:buNone/>
              <a:defRPr/>
            </a:lvl5pPr>
            <a:lvl6pPr indent="0" lvl="5" marL="84455" algn="r">
              <a:lnSpc>
                <a:spcPct val="167500"/>
              </a:lnSpc>
              <a:spcBef>
                <a:spcPts val="0"/>
              </a:spcBef>
              <a:buNone/>
              <a:defRPr/>
            </a:lvl6pPr>
            <a:lvl7pPr indent="0" lvl="6" marL="84455" algn="r">
              <a:lnSpc>
                <a:spcPct val="167500"/>
              </a:lnSpc>
              <a:spcBef>
                <a:spcPts val="0"/>
              </a:spcBef>
              <a:buNone/>
              <a:defRPr/>
            </a:lvl7pPr>
            <a:lvl8pPr indent="0" lvl="7" marL="84455" algn="r">
              <a:lnSpc>
                <a:spcPct val="167500"/>
              </a:lnSpc>
              <a:spcBef>
                <a:spcPts val="0"/>
              </a:spcBef>
              <a:buNone/>
              <a:defRPr/>
            </a:lvl8pPr>
            <a:lvl9pPr indent="0" lvl="8" marL="84455" algn="r">
              <a:lnSpc>
                <a:spcPct val="167500"/>
              </a:lnSpc>
              <a:spcBef>
                <a:spcPts val="0"/>
              </a:spcBef>
              <a:buNone/>
              <a:defRPr/>
            </a:lvl9pPr>
          </a:lstStyle>
          <a:p>
            <a:pPr indent="0" lvl="0" marL="84455" rtl="0" algn="r">
              <a:spcBef>
                <a:spcPts val="0"/>
              </a:spcBef>
              <a:spcAft>
                <a:spcPts val="0"/>
              </a:spcAft>
              <a:buNone/>
            </a:pPr>
            <a:fld id="{00000000-1234-1234-1234-123412341234}" type="slidenum">
              <a:rPr lang="en-US"/>
              <a:t>‹#›</a:t>
            </a:fld>
            <a:r>
              <a:rPr lang="en-US"/>
              <a:t>/38</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72"/>
          <p:cNvSpPr txBox="1"/>
          <p:nvPr>
            <p:ph type="title"/>
          </p:nvPr>
        </p:nvSpPr>
        <p:spPr>
          <a:xfrm>
            <a:off x="518922" y="135606"/>
            <a:ext cx="4756785" cy="686423"/>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72"/>
          <p:cNvSpPr txBox="1"/>
          <p:nvPr>
            <p:ph idx="10" type="dt"/>
          </p:nvPr>
        </p:nvSpPr>
        <p:spPr>
          <a:xfrm>
            <a:off x="518922" y="3056436"/>
            <a:ext cx="1169178" cy="17275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2"/>
          <p:cNvSpPr txBox="1"/>
          <p:nvPr>
            <p:ph idx="11" type="ftr"/>
          </p:nvPr>
        </p:nvSpPr>
        <p:spPr>
          <a:xfrm>
            <a:off x="1743259" y="3056436"/>
            <a:ext cx="2280784" cy="17275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2"/>
          <p:cNvSpPr txBox="1"/>
          <p:nvPr>
            <p:ph idx="12" type="sldNum"/>
          </p:nvPr>
        </p:nvSpPr>
        <p:spPr>
          <a:xfrm>
            <a:off x="4682092" y="3056436"/>
            <a:ext cx="620478" cy="172758"/>
          </a:xfrm>
          <a:prstGeom prst="rect">
            <a:avLst/>
          </a:prstGeom>
          <a:noFill/>
          <a:ln>
            <a:noFill/>
          </a:ln>
        </p:spPr>
        <p:txBody>
          <a:bodyPr anchorCtr="0" anchor="ctr" bIns="45700" lIns="91425" spcFirstLastPara="1" rIns="91425" wrap="square" tIns="45700">
            <a:noAutofit/>
          </a:bodyPr>
          <a:lstStyle>
            <a:lvl1pPr indent="0" lvl="0" marL="84455" algn="r">
              <a:lnSpc>
                <a:spcPct val="167500"/>
              </a:lnSpc>
              <a:spcBef>
                <a:spcPts val="0"/>
              </a:spcBef>
              <a:buNone/>
              <a:defRPr/>
            </a:lvl1pPr>
            <a:lvl2pPr indent="0" lvl="1" marL="84455" algn="r">
              <a:lnSpc>
                <a:spcPct val="167500"/>
              </a:lnSpc>
              <a:spcBef>
                <a:spcPts val="0"/>
              </a:spcBef>
              <a:buNone/>
              <a:defRPr/>
            </a:lvl2pPr>
            <a:lvl3pPr indent="0" lvl="2" marL="84455" algn="r">
              <a:lnSpc>
                <a:spcPct val="167500"/>
              </a:lnSpc>
              <a:spcBef>
                <a:spcPts val="0"/>
              </a:spcBef>
              <a:buNone/>
              <a:defRPr/>
            </a:lvl3pPr>
            <a:lvl4pPr indent="0" lvl="3" marL="84455" algn="r">
              <a:lnSpc>
                <a:spcPct val="167500"/>
              </a:lnSpc>
              <a:spcBef>
                <a:spcPts val="0"/>
              </a:spcBef>
              <a:buNone/>
              <a:defRPr/>
            </a:lvl4pPr>
            <a:lvl5pPr indent="0" lvl="4" marL="84455" algn="r">
              <a:lnSpc>
                <a:spcPct val="167500"/>
              </a:lnSpc>
              <a:spcBef>
                <a:spcPts val="0"/>
              </a:spcBef>
              <a:buNone/>
              <a:defRPr/>
            </a:lvl5pPr>
            <a:lvl6pPr indent="0" lvl="5" marL="84455" algn="r">
              <a:lnSpc>
                <a:spcPct val="167500"/>
              </a:lnSpc>
              <a:spcBef>
                <a:spcPts val="0"/>
              </a:spcBef>
              <a:buNone/>
              <a:defRPr/>
            </a:lvl6pPr>
            <a:lvl7pPr indent="0" lvl="6" marL="84455" algn="r">
              <a:lnSpc>
                <a:spcPct val="167500"/>
              </a:lnSpc>
              <a:spcBef>
                <a:spcPts val="0"/>
              </a:spcBef>
              <a:buNone/>
              <a:defRPr/>
            </a:lvl7pPr>
            <a:lvl8pPr indent="0" lvl="7" marL="84455" algn="r">
              <a:lnSpc>
                <a:spcPct val="167500"/>
              </a:lnSpc>
              <a:spcBef>
                <a:spcPts val="0"/>
              </a:spcBef>
              <a:buNone/>
              <a:defRPr/>
            </a:lvl8pPr>
            <a:lvl9pPr indent="0" lvl="8" marL="84455" algn="r">
              <a:lnSpc>
                <a:spcPct val="167500"/>
              </a:lnSpc>
              <a:spcBef>
                <a:spcPts val="0"/>
              </a:spcBef>
              <a:buNone/>
              <a:defRPr/>
            </a:lvl9pPr>
          </a:lstStyle>
          <a:p>
            <a:pPr indent="0" lvl="0" marL="84455" rtl="0" algn="r">
              <a:spcBef>
                <a:spcPts val="0"/>
              </a:spcBef>
              <a:spcAft>
                <a:spcPts val="0"/>
              </a:spcAft>
              <a:buNone/>
            </a:pPr>
            <a:fld id="{00000000-1234-1234-1234-123412341234}" type="slidenum">
              <a:rPr lang="en-US"/>
              <a:t>‹#›</a:t>
            </a:fld>
            <a:r>
              <a:rPr lang="en-US"/>
              <a:t>/38</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0" name="Shape 40"/>
        <p:cNvGrpSpPr/>
        <p:nvPr/>
      </p:nvGrpSpPr>
      <p:grpSpPr>
        <a:xfrm>
          <a:off x="0" y="0"/>
          <a:ext cx="0" cy="0"/>
          <a:chOff x="0" y="0"/>
          <a:chExt cx="0" cy="0"/>
        </a:xfrm>
      </p:grpSpPr>
      <p:sp>
        <p:nvSpPr>
          <p:cNvPr id="41" name="Google Shape;41;p73"/>
          <p:cNvSpPr/>
          <p:nvPr/>
        </p:nvSpPr>
        <p:spPr>
          <a:xfrm>
            <a:off x="1502" y="3028527"/>
            <a:ext cx="5764298" cy="216323"/>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3"/>
          <p:cNvSpPr/>
          <p:nvPr/>
        </p:nvSpPr>
        <p:spPr>
          <a:xfrm>
            <a:off x="8" y="2997070"/>
            <a:ext cx="5764298" cy="30285"/>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3"/>
          <p:cNvSpPr txBox="1"/>
          <p:nvPr>
            <p:ph type="title"/>
          </p:nvPr>
        </p:nvSpPr>
        <p:spPr>
          <a:xfrm>
            <a:off x="518922" y="359097"/>
            <a:ext cx="4756785" cy="1687322"/>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3783"/>
              <a:buFont typeface="Calibri"/>
              <a:buNone/>
              <a:defRPr b="0" sz="3783">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3"/>
          <p:cNvSpPr txBox="1"/>
          <p:nvPr>
            <p:ph idx="1" type="body"/>
          </p:nvPr>
        </p:nvSpPr>
        <p:spPr>
          <a:xfrm>
            <a:off x="518922" y="2106989"/>
            <a:ext cx="4756785" cy="54080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567"/>
              </a:spcBef>
              <a:spcAft>
                <a:spcPts val="0"/>
              </a:spcAft>
              <a:buSzPts val="1135"/>
              <a:buNone/>
              <a:defRPr sz="1135" cap="none">
                <a:solidFill>
                  <a:schemeClr val="dk2"/>
                </a:solidFill>
                <a:latin typeface="Calibri"/>
                <a:ea typeface="Calibri"/>
                <a:cs typeface="Calibri"/>
                <a:sym typeface="Calibri"/>
              </a:defRPr>
            </a:lvl1pPr>
            <a:lvl2pPr indent="-228600" lvl="1" marL="914400" algn="l">
              <a:lnSpc>
                <a:spcPct val="90000"/>
              </a:lnSpc>
              <a:spcBef>
                <a:spcPts val="95"/>
              </a:spcBef>
              <a:spcAft>
                <a:spcPts val="0"/>
              </a:spcAft>
              <a:buSzPts val="851"/>
              <a:buNone/>
              <a:defRPr sz="851">
                <a:solidFill>
                  <a:srgbClr val="888888"/>
                </a:solidFill>
              </a:defRPr>
            </a:lvl2pPr>
            <a:lvl3pPr indent="-228600" lvl="2" marL="1371600" algn="l">
              <a:lnSpc>
                <a:spcPct val="90000"/>
              </a:lnSpc>
              <a:spcBef>
                <a:spcPts val="189"/>
              </a:spcBef>
              <a:spcAft>
                <a:spcPts val="0"/>
              </a:spcAft>
              <a:buSzPts val="757"/>
              <a:buNone/>
              <a:defRPr sz="757">
                <a:solidFill>
                  <a:srgbClr val="888888"/>
                </a:solidFill>
              </a:defRPr>
            </a:lvl3pPr>
            <a:lvl4pPr indent="-228600" lvl="3" marL="1828800" algn="l">
              <a:lnSpc>
                <a:spcPct val="90000"/>
              </a:lnSpc>
              <a:spcBef>
                <a:spcPts val="189"/>
              </a:spcBef>
              <a:spcAft>
                <a:spcPts val="0"/>
              </a:spcAft>
              <a:buSzPts val="662"/>
              <a:buNone/>
              <a:defRPr sz="662">
                <a:solidFill>
                  <a:srgbClr val="888888"/>
                </a:solidFill>
              </a:defRPr>
            </a:lvl4pPr>
            <a:lvl5pPr indent="-228600" lvl="4" marL="2286000" algn="l">
              <a:lnSpc>
                <a:spcPct val="90000"/>
              </a:lnSpc>
              <a:spcBef>
                <a:spcPts val="189"/>
              </a:spcBef>
              <a:spcAft>
                <a:spcPts val="0"/>
              </a:spcAft>
              <a:buSzPts val="662"/>
              <a:buNone/>
              <a:defRPr sz="662">
                <a:solidFill>
                  <a:srgbClr val="888888"/>
                </a:solidFill>
              </a:defRPr>
            </a:lvl5pPr>
            <a:lvl6pPr indent="-228600" lvl="5" marL="2743200" algn="l">
              <a:lnSpc>
                <a:spcPct val="90000"/>
              </a:lnSpc>
              <a:spcBef>
                <a:spcPts val="189"/>
              </a:spcBef>
              <a:spcAft>
                <a:spcPts val="0"/>
              </a:spcAft>
              <a:buSzPts val="662"/>
              <a:buNone/>
              <a:defRPr sz="662">
                <a:solidFill>
                  <a:srgbClr val="888888"/>
                </a:solidFill>
              </a:defRPr>
            </a:lvl6pPr>
            <a:lvl7pPr indent="-228600" lvl="6" marL="3200400" algn="l">
              <a:lnSpc>
                <a:spcPct val="90000"/>
              </a:lnSpc>
              <a:spcBef>
                <a:spcPts val="189"/>
              </a:spcBef>
              <a:spcAft>
                <a:spcPts val="0"/>
              </a:spcAft>
              <a:buSzPts val="662"/>
              <a:buNone/>
              <a:defRPr sz="662">
                <a:solidFill>
                  <a:srgbClr val="888888"/>
                </a:solidFill>
              </a:defRPr>
            </a:lvl7pPr>
            <a:lvl8pPr indent="-228600" lvl="7" marL="3657600" algn="l">
              <a:lnSpc>
                <a:spcPct val="90000"/>
              </a:lnSpc>
              <a:spcBef>
                <a:spcPts val="189"/>
              </a:spcBef>
              <a:spcAft>
                <a:spcPts val="0"/>
              </a:spcAft>
              <a:buSzPts val="662"/>
              <a:buNone/>
              <a:defRPr sz="662">
                <a:solidFill>
                  <a:srgbClr val="888888"/>
                </a:solidFill>
              </a:defRPr>
            </a:lvl8pPr>
            <a:lvl9pPr indent="-228600" lvl="8" marL="4114800" algn="l">
              <a:lnSpc>
                <a:spcPct val="90000"/>
              </a:lnSpc>
              <a:spcBef>
                <a:spcPts val="189"/>
              </a:spcBef>
              <a:spcAft>
                <a:spcPts val="189"/>
              </a:spcAft>
              <a:buSzPts val="662"/>
              <a:buNone/>
              <a:defRPr sz="662">
                <a:solidFill>
                  <a:srgbClr val="888888"/>
                </a:solidFill>
              </a:defRPr>
            </a:lvl9pPr>
          </a:lstStyle>
          <a:p/>
        </p:txBody>
      </p:sp>
      <p:sp>
        <p:nvSpPr>
          <p:cNvPr id="45" name="Google Shape;45;p73"/>
          <p:cNvSpPr txBox="1"/>
          <p:nvPr>
            <p:ph idx="10" type="dt"/>
          </p:nvPr>
        </p:nvSpPr>
        <p:spPr>
          <a:xfrm>
            <a:off x="518922" y="3056436"/>
            <a:ext cx="1169178" cy="17275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3"/>
          <p:cNvSpPr txBox="1"/>
          <p:nvPr>
            <p:ph idx="11" type="ftr"/>
          </p:nvPr>
        </p:nvSpPr>
        <p:spPr>
          <a:xfrm>
            <a:off x="1743259" y="3056436"/>
            <a:ext cx="2280784" cy="17275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3"/>
          <p:cNvSpPr txBox="1"/>
          <p:nvPr>
            <p:ph idx="12" type="sldNum"/>
          </p:nvPr>
        </p:nvSpPr>
        <p:spPr>
          <a:xfrm>
            <a:off x="4682092" y="3056436"/>
            <a:ext cx="620478" cy="172758"/>
          </a:xfrm>
          <a:prstGeom prst="rect">
            <a:avLst/>
          </a:prstGeom>
          <a:noFill/>
          <a:ln>
            <a:noFill/>
          </a:ln>
        </p:spPr>
        <p:txBody>
          <a:bodyPr anchorCtr="0" anchor="ctr" bIns="45700" lIns="91425" spcFirstLastPara="1" rIns="91425" wrap="square" tIns="45700">
            <a:noAutofit/>
          </a:bodyPr>
          <a:lstStyle>
            <a:lvl1pPr indent="0" lvl="0" marL="84455" algn="r">
              <a:lnSpc>
                <a:spcPct val="167500"/>
              </a:lnSpc>
              <a:spcBef>
                <a:spcPts val="0"/>
              </a:spcBef>
              <a:buNone/>
              <a:defRPr/>
            </a:lvl1pPr>
            <a:lvl2pPr indent="0" lvl="1" marL="84455" algn="r">
              <a:lnSpc>
                <a:spcPct val="167500"/>
              </a:lnSpc>
              <a:spcBef>
                <a:spcPts val="0"/>
              </a:spcBef>
              <a:buNone/>
              <a:defRPr/>
            </a:lvl2pPr>
            <a:lvl3pPr indent="0" lvl="2" marL="84455" algn="r">
              <a:lnSpc>
                <a:spcPct val="167500"/>
              </a:lnSpc>
              <a:spcBef>
                <a:spcPts val="0"/>
              </a:spcBef>
              <a:buNone/>
              <a:defRPr/>
            </a:lvl3pPr>
            <a:lvl4pPr indent="0" lvl="3" marL="84455" algn="r">
              <a:lnSpc>
                <a:spcPct val="167500"/>
              </a:lnSpc>
              <a:spcBef>
                <a:spcPts val="0"/>
              </a:spcBef>
              <a:buNone/>
              <a:defRPr/>
            </a:lvl4pPr>
            <a:lvl5pPr indent="0" lvl="4" marL="84455" algn="r">
              <a:lnSpc>
                <a:spcPct val="167500"/>
              </a:lnSpc>
              <a:spcBef>
                <a:spcPts val="0"/>
              </a:spcBef>
              <a:buNone/>
              <a:defRPr/>
            </a:lvl5pPr>
            <a:lvl6pPr indent="0" lvl="5" marL="84455" algn="r">
              <a:lnSpc>
                <a:spcPct val="167500"/>
              </a:lnSpc>
              <a:spcBef>
                <a:spcPts val="0"/>
              </a:spcBef>
              <a:buNone/>
              <a:defRPr/>
            </a:lvl6pPr>
            <a:lvl7pPr indent="0" lvl="6" marL="84455" algn="r">
              <a:lnSpc>
                <a:spcPct val="167500"/>
              </a:lnSpc>
              <a:spcBef>
                <a:spcPts val="0"/>
              </a:spcBef>
              <a:buNone/>
              <a:defRPr/>
            </a:lvl7pPr>
            <a:lvl8pPr indent="0" lvl="7" marL="84455" algn="r">
              <a:lnSpc>
                <a:spcPct val="167500"/>
              </a:lnSpc>
              <a:spcBef>
                <a:spcPts val="0"/>
              </a:spcBef>
              <a:buNone/>
              <a:defRPr/>
            </a:lvl8pPr>
            <a:lvl9pPr indent="0" lvl="8" marL="84455" algn="r">
              <a:lnSpc>
                <a:spcPct val="167500"/>
              </a:lnSpc>
              <a:spcBef>
                <a:spcPts val="0"/>
              </a:spcBef>
              <a:buNone/>
              <a:defRPr/>
            </a:lvl9pPr>
          </a:lstStyle>
          <a:p>
            <a:pPr indent="0" lvl="0" marL="84455" rtl="0" algn="r">
              <a:spcBef>
                <a:spcPts val="0"/>
              </a:spcBef>
              <a:spcAft>
                <a:spcPts val="0"/>
              </a:spcAft>
              <a:buNone/>
            </a:pPr>
            <a:fld id="{00000000-1234-1234-1234-123412341234}" type="slidenum">
              <a:rPr lang="en-US"/>
              <a:t>‹#›</a:t>
            </a:fld>
            <a:r>
              <a:rPr lang="en-US"/>
              <a:t>/38</a:t>
            </a:r>
            <a:endParaRPr/>
          </a:p>
        </p:txBody>
      </p:sp>
      <p:cxnSp>
        <p:nvCxnSpPr>
          <p:cNvPr id="48" name="Google Shape;48;p73"/>
          <p:cNvCxnSpPr/>
          <p:nvPr/>
        </p:nvCxnSpPr>
        <p:spPr>
          <a:xfrm>
            <a:off x="571122" y="2055072"/>
            <a:ext cx="4670298"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74"/>
          <p:cNvSpPr txBox="1"/>
          <p:nvPr>
            <p:ph type="title"/>
          </p:nvPr>
        </p:nvSpPr>
        <p:spPr>
          <a:xfrm>
            <a:off x="518922" y="135606"/>
            <a:ext cx="4756785" cy="686423"/>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4"/>
          <p:cNvSpPr txBox="1"/>
          <p:nvPr>
            <p:ph idx="1" type="body"/>
          </p:nvPr>
        </p:nvSpPr>
        <p:spPr>
          <a:xfrm>
            <a:off x="518922" y="873306"/>
            <a:ext cx="2335149" cy="1903645"/>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567"/>
              </a:spcBef>
              <a:spcAft>
                <a:spcPts val="0"/>
              </a:spcAft>
              <a:buSzPts val="1800"/>
              <a:buChar char=" "/>
              <a:defRPr/>
            </a:lvl1pPr>
            <a:lvl2pPr indent="-342900" lvl="1" marL="914400" algn="l">
              <a:lnSpc>
                <a:spcPct val="90000"/>
              </a:lnSpc>
              <a:spcBef>
                <a:spcPts val="95"/>
              </a:spcBef>
              <a:spcAft>
                <a:spcPts val="0"/>
              </a:spcAft>
              <a:buSzPts val="1800"/>
              <a:buChar char="◦"/>
              <a:defRPr/>
            </a:lvl2pPr>
            <a:lvl3pPr indent="-342900" lvl="2" marL="1371600" algn="l">
              <a:lnSpc>
                <a:spcPct val="90000"/>
              </a:lnSpc>
              <a:spcBef>
                <a:spcPts val="189"/>
              </a:spcBef>
              <a:spcAft>
                <a:spcPts val="0"/>
              </a:spcAft>
              <a:buSzPts val="1800"/>
              <a:buChar char="◦"/>
              <a:defRPr/>
            </a:lvl3pPr>
            <a:lvl4pPr indent="-342900" lvl="3" marL="1828800" algn="l">
              <a:lnSpc>
                <a:spcPct val="90000"/>
              </a:lnSpc>
              <a:spcBef>
                <a:spcPts val="189"/>
              </a:spcBef>
              <a:spcAft>
                <a:spcPts val="0"/>
              </a:spcAft>
              <a:buSzPts val="1800"/>
              <a:buChar char="◦"/>
              <a:defRPr/>
            </a:lvl4pPr>
            <a:lvl5pPr indent="-342900" lvl="4" marL="2286000" algn="l">
              <a:lnSpc>
                <a:spcPct val="90000"/>
              </a:lnSpc>
              <a:spcBef>
                <a:spcPts val="189"/>
              </a:spcBef>
              <a:spcAft>
                <a:spcPts val="0"/>
              </a:spcAft>
              <a:buSzPts val="1800"/>
              <a:buChar char="◦"/>
              <a:defRPr/>
            </a:lvl5pPr>
            <a:lvl6pPr indent="-342900" lvl="5" marL="2743200" algn="l">
              <a:lnSpc>
                <a:spcPct val="90000"/>
              </a:lnSpc>
              <a:spcBef>
                <a:spcPts val="189"/>
              </a:spcBef>
              <a:spcAft>
                <a:spcPts val="0"/>
              </a:spcAft>
              <a:buSzPts val="1800"/>
              <a:buChar char="◦"/>
              <a:defRPr/>
            </a:lvl6pPr>
            <a:lvl7pPr indent="-342900" lvl="6" marL="3200400" algn="l">
              <a:lnSpc>
                <a:spcPct val="90000"/>
              </a:lnSpc>
              <a:spcBef>
                <a:spcPts val="189"/>
              </a:spcBef>
              <a:spcAft>
                <a:spcPts val="0"/>
              </a:spcAft>
              <a:buSzPts val="1800"/>
              <a:buChar char="◦"/>
              <a:defRPr/>
            </a:lvl7pPr>
            <a:lvl8pPr indent="-342900" lvl="7" marL="3657600" algn="l">
              <a:lnSpc>
                <a:spcPct val="90000"/>
              </a:lnSpc>
              <a:spcBef>
                <a:spcPts val="189"/>
              </a:spcBef>
              <a:spcAft>
                <a:spcPts val="0"/>
              </a:spcAft>
              <a:buSzPts val="1800"/>
              <a:buChar char="◦"/>
              <a:defRPr/>
            </a:lvl8pPr>
            <a:lvl9pPr indent="-342900" lvl="8" marL="4114800" algn="l">
              <a:lnSpc>
                <a:spcPct val="90000"/>
              </a:lnSpc>
              <a:spcBef>
                <a:spcPts val="189"/>
              </a:spcBef>
              <a:spcAft>
                <a:spcPts val="189"/>
              </a:spcAft>
              <a:buSzPts val="1800"/>
              <a:buChar char="◦"/>
              <a:defRPr/>
            </a:lvl9pPr>
          </a:lstStyle>
          <a:p/>
        </p:txBody>
      </p:sp>
      <p:sp>
        <p:nvSpPr>
          <p:cNvPr id="52" name="Google Shape;52;p74"/>
          <p:cNvSpPr txBox="1"/>
          <p:nvPr>
            <p:ph idx="2" type="body"/>
          </p:nvPr>
        </p:nvSpPr>
        <p:spPr>
          <a:xfrm>
            <a:off x="2940558" y="873306"/>
            <a:ext cx="2335149" cy="1903645"/>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567"/>
              </a:spcBef>
              <a:spcAft>
                <a:spcPts val="0"/>
              </a:spcAft>
              <a:buSzPts val="1800"/>
              <a:buChar char=" "/>
              <a:defRPr/>
            </a:lvl1pPr>
            <a:lvl2pPr indent="-342900" lvl="1" marL="914400" algn="l">
              <a:lnSpc>
                <a:spcPct val="90000"/>
              </a:lnSpc>
              <a:spcBef>
                <a:spcPts val="95"/>
              </a:spcBef>
              <a:spcAft>
                <a:spcPts val="0"/>
              </a:spcAft>
              <a:buSzPts val="1800"/>
              <a:buChar char="◦"/>
              <a:defRPr/>
            </a:lvl2pPr>
            <a:lvl3pPr indent="-342900" lvl="2" marL="1371600" algn="l">
              <a:lnSpc>
                <a:spcPct val="90000"/>
              </a:lnSpc>
              <a:spcBef>
                <a:spcPts val="189"/>
              </a:spcBef>
              <a:spcAft>
                <a:spcPts val="0"/>
              </a:spcAft>
              <a:buSzPts val="1800"/>
              <a:buChar char="◦"/>
              <a:defRPr/>
            </a:lvl3pPr>
            <a:lvl4pPr indent="-342900" lvl="3" marL="1828800" algn="l">
              <a:lnSpc>
                <a:spcPct val="90000"/>
              </a:lnSpc>
              <a:spcBef>
                <a:spcPts val="189"/>
              </a:spcBef>
              <a:spcAft>
                <a:spcPts val="0"/>
              </a:spcAft>
              <a:buSzPts val="1800"/>
              <a:buChar char="◦"/>
              <a:defRPr/>
            </a:lvl4pPr>
            <a:lvl5pPr indent="-342900" lvl="4" marL="2286000" algn="l">
              <a:lnSpc>
                <a:spcPct val="90000"/>
              </a:lnSpc>
              <a:spcBef>
                <a:spcPts val="189"/>
              </a:spcBef>
              <a:spcAft>
                <a:spcPts val="0"/>
              </a:spcAft>
              <a:buSzPts val="1800"/>
              <a:buChar char="◦"/>
              <a:defRPr/>
            </a:lvl5pPr>
            <a:lvl6pPr indent="-342900" lvl="5" marL="2743200" algn="l">
              <a:lnSpc>
                <a:spcPct val="90000"/>
              </a:lnSpc>
              <a:spcBef>
                <a:spcPts val="189"/>
              </a:spcBef>
              <a:spcAft>
                <a:spcPts val="0"/>
              </a:spcAft>
              <a:buSzPts val="1800"/>
              <a:buChar char="◦"/>
              <a:defRPr/>
            </a:lvl6pPr>
            <a:lvl7pPr indent="-342900" lvl="6" marL="3200400" algn="l">
              <a:lnSpc>
                <a:spcPct val="90000"/>
              </a:lnSpc>
              <a:spcBef>
                <a:spcPts val="189"/>
              </a:spcBef>
              <a:spcAft>
                <a:spcPts val="0"/>
              </a:spcAft>
              <a:buSzPts val="1800"/>
              <a:buChar char="◦"/>
              <a:defRPr/>
            </a:lvl7pPr>
            <a:lvl8pPr indent="-342900" lvl="7" marL="3657600" algn="l">
              <a:lnSpc>
                <a:spcPct val="90000"/>
              </a:lnSpc>
              <a:spcBef>
                <a:spcPts val="189"/>
              </a:spcBef>
              <a:spcAft>
                <a:spcPts val="0"/>
              </a:spcAft>
              <a:buSzPts val="1800"/>
              <a:buChar char="◦"/>
              <a:defRPr/>
            </a:lvl8pPr>
            <a:lvl9pPr indent="-342900" lvl="8" marL="4114800" algn="l">
              <a:lnSpc>
                <a:spcPct val="90000"/>
              </a:lnSpc>
              <a:spcBef>
                <a:spcPts val="189"/>
              </a:spcBef>
              <a:spcAft>
                <a:spcPts val="189"/>
              </a:spcAft>
              <a:buSzPts val="1800"/>
              <a:buChar char="◦"/>
              <a:defRPr/>
            </a:lvl9pPr>
          </a:lstStyle>
          <a:p/>
        </p:txBody>
      </p:sp>
      <p:sp>
        <p:nvSpPr>
          <p:cNvPr id="53" name="Google Shape;53;p74"/>
          <p:cNvSpPr txBox="1"/>
          <p:nvPr>
            <p:ph idx="10" type="dt"/>
          </p:nvPr>
        </p:nvSpPr>
        <p:spPr>
          <a:xfrm>
            <a:off x="518922" y="3056436"/>
            <a:ext cx="1169178" cy="17275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4"/>
          <p:cNvSpPr txBox="1"/>
          <p:nvPr>
            <p:ph idx="11" type="ftr"/>
          </p:nvPr>
        </p:nvSpPr>
        <p:spPr>
          <a:xfrm>
            <a:off x="1743259" y="3056436"/>
            <a:ext cx="2280784" cy="17275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4"/>
          <p:cNvSpPr txBox="1"/>
          <p:nvPr>
            <p:ph idx="12" type="sldNum"/>
          </p:nvPr>
        </p:nvSpPr>
        <p:spPr>
          <a:xfrm>
            <a:off x="4682092" y="3056436"/>
            <a:ext cx="620478" cy="172758"/>
          </a:xfrm>
          <a:prstGeom prst="rect">
            <a:avLst/>
          </a:prstGeom>
          <a:noFill/>
          <a:ln>
            <a:noFill/>
          </a:ln>
        </p:spPr>
        <p:txBody>
          <a:bodyPr anchorCtr="0" anchor="ctr" bIns="45700" lIns="91425" spcFirstLastPara="1" rIns="91425" wrap="square" tIns="45700">
            <a:noAutofit/>
          </a:bodyPr>
          <a:lstStyle>
            <a:lvl1pPr indent="0" lvl="0" marL="84455" algn="r">
              <a:lnSpc>
                <a:spcPct val="167500"/>
              </a:lnSpc>
              <a:spcBef>
                <a:spcPts val="0"/>
              </a:spcBef>
              <a:buNone/>
              <a:defRPr/>
            </a:lvl1pPr>
            <a:lvl2pPr indent="0" lvl="1" marL="84455" algn="r">
              <a:lnSpc>
                <a:spcPct val="167500"/>
              </a:lnSpc>
              <a:spcBef>
                <a:spcPts val="0"/>
              </a:spcBef>
              <a:buNone/>
              <a:defRPr/>
            </a:lvl2pPr>
            <a:lvl3pPr indent="0" lvl="2" marL="84455" algn="r">
              <a:lnSpc>
                <a:spcPct val="167500"/>
              </a:lnSpc>
              <a:spcBef>
                <a:spcPts val="0"/>
              </a:spcBef>
              <a:buNone/>
              <a:defRPr/>
            </a:lvl3pPr>
            <a:lvl4pPr indent="0" lvl="3" marL="84455" algn="r">
              <a:lnSpc>
                <a:spcPct val="167500"/>
              </a:lnSpc>
              <a:spcBef>
                <a:spcPts val="0"/>
              </a:spcBef>
              <a:buNone/>
              <a:defRPr/>
            </a:lvl4pPr>
            <a:lvl5pPr indent="0" lvl="4" marL="84455" algn="r">
              <a:lnSpc>
                <a:spcPct val="167500"/>
              </a:lnSpc>
              <a:spcBef>
                <a:spcPts val="0"/>
              </a:spcBef>
              <a:buNone/>
              <a:defRPr/>
            </a:lvl5pPr>
            <a:lvl6pPr indent="0" lvl="5" marL="84455" algn="r">
              <a:lnSpc>
                <a:spcPct val="167500"/>
              </a:lnSpc>
              <a:spcBef>
                <a:spcPts val="0"/>
              </a:spcBef>
              <a:buNone/>
              <a:defRPr/>
            </a:lvl6pPr>
            <a:lvl7pPr indent="0" lvl="6" marL="84455" algn="r">
              <a:lnSpc>
                <a:spcPct val="167500"/>
              </a:lnSpc>
              <a:spcBef>
                <a:spcPts val="0"/>
              </a:spcBef>
              <a:buNone/>
              <a:defRPr/>
            </a:lvl7pPr>
            <a:lvl8pPr indent="0" lvl="7" marL="84455" algn="r">
              <a:lnSpc>
                <a:spcPct val="167500"/>
              </a:lnSpc>
              <a:spcBef>
                <a:spcPts val="0"/>
              </a:spcBef>
              <a:buNone/>
              <a:defRPr/>
            </a:lvl8pPr>
            <a:lvl9pPr indent="0" lvl="8" marL="84455" algn="r">
              <a:lnSpc>
                <a:spcPct val="167500"/>
              </a:lnSpc>
              <a:spcBef>
                <a:spcPts val="0"/>
              </a:spcBef>
              <a:buNone/>
              <a:defRPr/>
            </a:lvl9pPr>
          </a:lstStyle>
          <a:p>
            <a:pPr indent="0" lvl="0" marL="84455" rtl="0" algn="r">
              <a:spcBef>
                <a:spcPts val="0"/>
              </a:spcBef>
              <a:spcAft>
                <a:spcPts val="0"/>
              </a:spcAft>
              <a:buNone/>
            </a:pPr>
            <a:fld id="{00000000-1234-1234-1234-123412341234}" type="slidenum">
              <a:rPr lang="en-US"/>
              <a:t>‹#›</a:t>
            </a:fld>
            <a:r>
              <a:rPr lang="en-US"/>
              <a:t>/38</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75"/>
          <p:cNvSpPr txBox="1"/>
          <p:nvPr>
            <p:ph type="title"/>
          </p:nvPr>
        </p:nvSpPr>
        <p:spPr>
          <a:xfrm>
            <a:off x="518922" y="135606"/>
            <a:ext cx="4756785" cy="686423"/>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5"/>
          <p:cNvSpPr txBox="1"/>
          <p:nvPr>
            <p:ph idx="1" type="body"/>
          </p:nvPr>
        </p:nvSpPr>
        <p:spPr>
          <a:xfrm>
            <a:off x="518922" y="873456"/>
            <a:ext cx="2335149" cy="34837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567"/>
              </a:spcBef>
              <a:spcAft>
                <a:spcPts val="0"/>
              </a:spcAft>
              <a:buSzPts val="946"/>
              <a:buNone/>
              <a:defRPr b="0" sz="946" cap="none">
                <a:solidFill>
                  <a:schemeClr val="dk2"/>
                </a:solidFill>
              </a:defRPr>
            </a:lvl1pPr>
            <a:lvl2pPr indent="-228600" lvl="1" marL="914400" algn="l">
              <a:lnSpc>
                <a:spcPct val="90000"/>
              </a:lnSpc>
              <a:spcBef>
                <a:spcPts val="95"/>
              </a:spcBef>
              <a:spcAft>
                <a:spcPts val="0"/>
              </a:spcAft>
              <a:buSzPts val="946"/>
              <a:buNone/>
              <a:defRPr b="1" sz="946"/>
            </a:lvl2pPr>
            <a:lvl3pPr indent="-228600" lvl="2" marL="1371600" algn="l">
              <a:lnSpc>
                <a:spcPct val="90000"/>
              </a:lnSpc>
              <a:spcBef>
                <a:spcPts val="189"/>
              </a:spcBef>
              <a:spcAft>
                <a:spcPts val="0"/>
              </a:spcAft>
              <a:buSzPts val="851"/>
              <a:buNone/>
              <a:defRPr b="1" sz="851"/>
            </a:lvl3pPr>
            <a:lvl4pPr indent="-228600" lvl="3" marL="1828800" algn="l">
              <a:lnSpc>
                <a:spcPct val="90000"/>
              </a:lnSpc>
              <a:spcBef>
                <a:spcPts val="189"/>
              </a:spcBef>
              <a:spcAft>
                <a:spcPts val="0"/>
              </a:spcAft>
              <a:buSzPts val="757"/>
              <a:buNone/>
              <a:defRPr b="1" sz="757"/>
            </a:lvl4pPr>
            <a:lvl5pPr indent="-228600" lvl="4" marL="2286000" algn="l">
              <a:lnSpc>
                <a:spcPct val="90000"/>
              </a:lnSpc>
              <a:spcBef>
                <a:spcPts val="189"/>
              </a:spcBef>
              <a:spcAft>
                <a:spcPts val="0"/>
              </a:spcAft>
              <a:buSzPts val="757"/>
              <a:buNone/>
              <a:defRPr b="1" sz="757"/>
            </a:lvl5pPr>
            <a:lvl6pPr indent="-228600" lvl="5" marL="2743200" algn="l">
              <a:lnSpc>
                <a:spcPct val="90000"/>
              </a:lnSpc>
              <a:spcBef>
                <a:spcPts val="189"/>
              </a:spcBef>
              <a:spcAft>
                <a:spcPts val="0"/>
              </a:spcAft>
              <a:buSzPts val="757"/>
              <a:buNone/>
              <a:defRPr b="1" sz="757"/>
            </a:lvl6pPr>
            <a:lvl7pPr indent="-228600" lvl="6" marL="3200400" algn="l">
              <a:lnSpc>
                <a:spcPct val="90000"/>
              </a:lnSpc>
              <a:spcBef>
                <a:spcPts val="189"/>
              </a:spcBef>
              <a:spcAft>
                <a:spcPts val="0"/>
              </a:spcAft>
              <a:buSzPts val="757"/>
              <a:buNone/>
              <a:defRPr b="1" sz="757"/>
            </a:lvl7pPr>
            <a:lvl8pPr indent="-228600" lvl="7" marL="3657600" algn="l">
              <a:lnSpc>
                <a:spcPct val="90000"/>
              </a:lnSpc>
              <a:spcBef>
                <a:spcPts val="189"/>
              </a:spcBef>
              <a:spcAft>
                <a:spcPts val="0"/>
              </a:spcAft>
              <a:buSzPts val="757"/>
              <a:buNone/>
              <a:defRPr b="1" sz="757"/>
            </a:lvl8pPr>
            <a:lvl9pPr indent="-228600" lvl="8" marL="4114800" algn="l">
              <a:lnSpc>
                <a:spcPct val="90000"/>
              </a:lnSpc>
              <a:spcBef>
                <a:spcPts val="189"/>
              </a:spcBef>
              <a:spcAft>
                <a:spcPts val="189"/>
              </a:spcAft>
              <a:buSzPts val="757"/>
              <a:buNone/>
              <a:defRPr b="1" sz="757"/>
            </a:lvl9pPr>
          </a:lstStyle>
          <a:p/>
        </p:txBody>
      </p:sp>
      <p:sp>
        <p:nvSpPr>
          <p:cNvPr id="59" name="Google Shape;59;p75"/>
          <p:cNvSpPr txBox="1"/>
          <p:nvPr>
            <p:ph idx="2" type="body"/>
          </p:nvPr>
        </p:nvSpPr>
        <p:spPr>
          <a:xfrm>
            <a:off x="518922" y="1221827"/>
            <a:ext cx="2335149" cy="159838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567"/>
              </a:spcBef>
              <a:spcAft>
                <a:spcPts val="0"/>
              </a:spcAft>
              <a:buSzPts val="1800"/>
              <a:buChar char=" "/>
              <a:defRPr/>
            </a:lvl1pPr>
            <a:lvl2pPr indent="-342900" lvl="1" marL="914400" algn="l">
              <a:lnSpc>
                <a:spcPct val="90000"/>
              </a:lnSpc>
              <a:spcBef>
                <a:spcPts val="95"/>
              </a:spcBef>
              <a:spcAft>
                <a:spcPts val="0"/>
              </a:spcAft>
              <a:buSzPts val="1800"/>
              <a:buChar char="◦"/>
              <a:defRPr/>
            </a:lvl2pPr>
            <a:lvl3pPr indent="-342900" lvl="2" marL="1371600" algn="l">
              <a:lnSpc>
                <a:spcPct val="90000"/>
              </a:lnSpc>
              <a:spcBef>
                <a:spcPts val="189"/>
              </a:spcBef>
              <a:spcAft>
                <a:spcPts val="0"/>
              </a:spcAft>
              <a:buSzPts val="1800"/>
              <a:buChar char="◦"/>
              <a:defRPr/>
            </a:lvl3pPr>
            <a:lvl4pPr indent="-342900" lvl="3" marL="1828800" algn="l">
              <a:lnSpc>
                <a:spcPct val="90000"/>
              </a:lnSpc>
              <a:spcBef>
                <a:spcPts val="189"/>
              </a:spcBef>
              <a:spcAft>
                <a:spcPts val="0"/>
              </a:spcAft>
              <a:buSzPts val="1800"/>
              <a:buChar char="◦"/>
              <a:defRPr/>
            </a:lvl4pPr>
            <a:lvl5pPr indent="-342900" lvl="4" marL="2286000" algn="l">
              <a:lnSpc>
                <a:spcPct val="90000"/>
              </a:lnSpc>
              <a:spcBef>
                <a:spcPts val="189"/>
              </a:spcBef>
              <a:spcAft>
                <a:spcPts val="0"/>
              </a:spcAft>
              <a:buSzPts val="1800"/>
              <a:buChar char="◦"/>
              <a:defRPr/>
            </a:lvl5pPr>
            <a:lvl6pPr indent="-342900" lvl="5" marL="2743200" algn="l">
              <a:lnSpc>
                <a:spcPct val="90000"/>
              </a:lnSpc>
              <a:spcBef>
                <a:spcPts val="189"/>
              </a:spcBef>
              <a:spcAft>
                <a:spcPts val="0"/>
              </a:spcAft>
              <a:buSzPts val="1800"/>
              <a:buChar char="◦"/>
              <a:defRPr/>
            </a:lvl6pPr>
            <a:lvl7pPr indent="-342900" lvl="6" marL="3200400" algn="l">
              <a:lnSpc>
                <a:spcPct val="90000"/>
              </a:lnSpc>
              <a:spcBef>
                <a:spcPts val="189"/>
              </a:spcBef>
              <a:spcAft>
                <a:spcPts val="0"/>
              </a:spcAft>
              <a:buSzPts val="1800"/>
              <a:buChar char="◦"/>
              <a:defRPr/>
            </a:lvl7pPr>
            <a:lvl8pPr indent="-342900" lvl="7" marL="3657600" algn="l">
              <a:lnSpc>
                <a:spcPct val="90000"/>
              </a:lnSpc>
              <a:spcBef>
                <a:spcPts val="189"/>
              </a:spcBef>
              <a:spcAft>
                <a:spcPts val="0"/>
              </a:spcAft>
              <a:buSzPts val="1800"/>
              <a:buChar char="◦"/>
              <a:defRPr/>
            </a:lvl8pPr>
            <a:lvl9pPr indent="-342900" lvl="8" marL="4114800" algn="l">
              <a:lnSpc>
                <a:spcPct val="90000"/>
              </a:lnSpc>
              <a:spcBef>
                <a:spcPts val="189"/>
              </a:spcBef>
              <a:spcAft>
                <a:spcPts val="189"/>
              </a:spcAft>
              <a:buSzPts val="1800"/>
              <a:buChar char="◦"/>
              <a:defRPr/>
            </a:lvl9pPr>
          </a:lstStyle>
          <a:p/>
        </p:txBody>
      </p:sp>
      <p:sp>
        <p:nvSpPr>
          <p:cNvPr id="60" name="Google Shape;60;p75"/>
          <p:cNvSpPr txBox="1"/>
          <p:nvPr>
            <p:ph idx="3" type="body"/>
          </p:nvPr>
        </p:nvSpPr>
        <p:spPr>
          <a:xfrm>
            <a:off x="2940558" y="873456"/>
            <a:ext cx="2335149" cy="34837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567"/>
              </a:spcBef>
              <a:spcAft>
                <a:spcPts val="0"/>
              </a:spcAft>
              <a:buSzPts val="946"/>
              <a:buNone/>
              <a:defRPr b="0" sz="946" cap="none">
                <a:solidFill>
                  <a:schemeClr val="dk2"/>
                </a:solidFill>
              </a:defRPr>
            </a:lvl1pPr>
            <a:lvl2pPr indent="-228600" lvl="1" marL="914400" algn="l">
              <a:lnSpc>
                <a:spcPct val="90000"/>
              </a:lnSpc>
              <a:spcBef>
                <a:spcPts val="95"/>
              </a:spcBef>
              <a:spcAft>
                <a:spcPts val="0"/>
              </a:spcAft>
              <a:buSzPts val="946"/>
              <a:buNone/>
              <a:defRPr b="1" sz="946"/>
            </a:lvl2pPr>
            <a:lvl3pPr indent="-228600" lvl="2" marL="1371600" algn="l">
              <a:lnSpc>
                <a:spcPct val="90000"/>
              </a:lnSpc>
              <a:spcBef>
                <a:spcPts val="189"/>
              </a:spcBef>
              <a:spcAft>
                <a:spcPts val="0"/>
              </a:spcAft>
              <a:buSzPts val="851"/>
              <a:buNone/>
              <a:defRPr b="1" sz="851"/>
            </a:lvl3pPr>
            <a:lvl4pPr indent="-228600" lvl="3" marL="1828800" algn="l">
              <a:lnSpc>
                <a:spcPct val="90000"/>
              </a:lnSpc>
              <a:spcBef>
                <a:spcPts val="189"/>
              </a:spcBef>
              <a:spcAft>
                <a:spcPts val="0"/>
              </a:spcAft>
              <a:buSzPts val="757"/>
              <a:buNone/>
              <a:defRPr b="1" sz="757"/>
            </a:lvl4pPr>
            <a:lvl5pPr indent="-228600" lvl="4" marL="2286000" algn="l">
              <a:lnSpc>
                <a:spcPct val="90000"/>
              </a:lnSpc>
              <a:spcBef>
                <a:spcPts val="189"/>
              </a:spcBef>
              <a:spcAft>
                <a:spcPts val="0"/>
              </a:spcAft>
              <a:buSzPts val="757"/>
              <a:buNone/>
              <a:defRPr b="1" sz="757"/>
            </a:lvl5pPr>
            <a:lvl6pPr indent="-228600" lvl="5" marL="2743200" algn="l">
              <a:lnSpc>
                <a:spcPct val="90000"/>
              </a:lnSpc>
              <a:spcBef>
                <a:spcPts val="189"/>
              </a:spcBef>
              <a:spcAft>
                <a:spcPts val="0"/>
              </a:spcAft>
              <a:buSzPts val="757"/>
              <a:buNone/>
              <a:defRPr b="1" sz="757"/>
            </a:lvl6pPr>
            <a:lvl7pPr indent="-228600" lvl="6" marL="3200400" algn="l">
              <a:lnSpc>
                <a:spcPct val="90000"/>
              </a:lnSpc>
              <a:spcBef>
                <a:spcPts val="189"/>
              </a:spcBef>
              <a:spcAft>
                <a:spcPts val="0"/>
              </a:spcAft>
              <a:buSzPts val="757"/>
              <a:buNone/>
              <a:defRPr b="1" sz="757"/>
            </a:lvl7pPr>
            <a:lvl8pPr indent="-228600" lvl="7" marL="3657600" algn="l">
              <a:lnSpc>
                <a:spcPct val="90000"/>
              </a:lnSpc>
              <a:spcBef>
                <a:spcPts val="189"/>
              </a:spcBef>
              <a:spcAft>
                <a:spcPts val="0"/>
              </a:spcAft>
              <a:buSzPts val="757"/>
              <a:buNone/>
              <a:defRPr b="1" sz="757"/>
            </a:lvl8pPr>
            <a:lvl9pPr indent="-228600" lvl="8" marL="4114800" algn="l">
              <a:lnSpc>
                <a:spcPct val="90000"/>
              </a:lnSpc>
              <a:spcBef>
                <a:spcPts val="189"/>
              </a:spcBef>
              <a:spcAft>
                <a:spcPts val="189"/>
              </a:spcAft>
              <a:buSzPts val="757"/>
              <a:buNone/>
              <a:defRPr b="1" sz="757"/>
            </a:lvl9pPr>
          </a:lstStyle>
          <a:p/>
        </p:txBody>
      </p:sp>
      <p:sp>
        <p:nvSpPr>
          <p:cNvPr id="61" name="Google Shape;61;p75"/>
          <p:cNvSpPr txBox="1"/>
          <p:nvPr>
            <p:ph idx="4" type="body"/>
          </p:nvPr>
        </p:nvSpPr>
        <p:spPr>
          <a:xfrm>
            <a:off x="2940558" y="1221827"/>
            <a:ext cx="2335149" cy="159838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567"/>
              </a:spcBef>
              <a:spcAft>
                <a:spcPts val="0"/>
              </a:spcAft>
              <a:buSzPts val="1800"/>
              <a:buChar char=" "/>
              <a:defRPr/>
            </a:lvl1pPr>
            <a:lvl2pPr indent="-342900" lvl="1" marL="914400" algn="l">
              <a:lnSpc>
                <a:spcPct val="90000"/>
              </a:lnSpc>
              <a:spcBef>
                <a:spcPts val="95"/>
              </a:spcBef>
              <a:spcAft>
                <a:spcPts val="0"/>
              </a:spcAft>
              <a:buSzPts val="1800"/>
              <a:buChar char="◦"/>
              <a:defRPr/>
            </a:lvl2pPr>
            <a:lvl3pPr indent="-342900" lvl="2" marL="1371600" algn="l">
              <a:lnSpc>
                <a:spcPct val="90000"/>
              </a:lnSpc>
              <a:spcBef>
                <a:spcPts val="189"/>
              </a:spcBef>
              <a:spcAft>
                <a:spcPts val="0"/>
              </a:spcAft>
              <a:buSzPts val="1800"/>
              <a:buChar char="◦"/>
              <a:defRPr/>
            </a:lvl3pPr>
            <a:lvl4pPr indent="-342900" lvl="3" marL="1828800" algn="l">
              <a:lnSpc>
                <a:spcPct val="90000"/>
              </a:lnSpc>
              <a:spcBef>
                <a:spcPts val="189"/>
              </a:spcBef>
              <a:spcAft>
                <a:spcPts val="0"/>
              </a:spcAft>
              <a:buSzPts val="1800"/>
              <a:buChar char="◦"/>
              <a:defRPr/>
            </a:lvl4pPr>
            <a:lvl5pPr indent="-342900" lvl="4" marL="2286000" algn="l">
              <a:lnSpc>
                <a:spcPct val="90000"/>
              </a:lnSpc>
              <a:spcBef>
                <a:spcPts val="189"/>
              </a:spcBef>
              <a:spcAft>
                <a:spcPts val="0"/>
              </a:spcAft>
              <a:buSzPts val="1800"/>
              <a:buChar char="◦"/>
              <a:defRPr/>
            </a:lvl5pPr>
            <a:lvl6pPr indent="-342900" lvl="5" marL="2743200" algn="l">
              <a:lnSpc>
                <a:spcPct val="90000"/>
              </a:lnSpc>
              <a:spcBef>
                <a:spcPts val="189"/>
              </a:spcBef>
              <a:spcAft>
                <a:spcPts val="0"/>
              </a:spcAft>
              <a:buSzPts val="1800"/>
              <a:buChar char="◦"/>
              <a:defRPr/>
            </a:lvl6pPr>
            <a:lvl7pPr indent="-342900" lvl="6" marL="3200400" algn="l">
              <a:lnSpc>
                <a:spcPct val="90000"/>
              </a:lnSpc>
              <a:spcBef>
                <a:spcPts val="189"/>
              </a:spcBef>
              <a:spcAft>
                <a:spcPts val="0"/>
              </a:spcAft>
              <a:buSzPts val="1800"/>
              <a:buChar char="◦"/>
              <a:defRPr/>
            </a:lvl7pPr>
            <a:lvl8pPr indent="-342900" lvl="7" marL="3657600" algn="l">
              <a:lnSpc>
                <a:spcPct val="90000"/>
              </a:lnSpc>
              <a:spcBef>
                <a:spcPts val="189"/>
              </a:spcBef>
              <a:spcAft>
                <a:spcPts val="0"/>
              </a:spcAft>
              <a:buSzPts val="1800"/>
              <a:buChar char="◦"/>
              <a:defRPr/>
            </a:lvl8pPr>
            <a:lvl9pPr indent="-342900" lvl="8" marL="4114800" algn="l">
              <a:lnSpc>
                <a:spcPct val="90000"/>
              </a:lnSpc>
              <a:spcBef>
                <a:spcPts val="189"/>
              </a:spcBef>
              <a:spcAft>
                <a:spcPts val="189"/>
              </a:spcAft>
              <a:buSzPts val="1800"/>
              <a:buChar char="◦"/>
              <a:defRPr/>
            </a:lvl9pPr>
          </a:lstStyle>
          <a:p/>
        </p:txBody>
      </p:sp>
      <p:sp>
        <p:nvSpPr>
          <p:cNvPr id="62" name="Google Shape;62;p75"/>
          <p:cNvSpPr txBox="1"/>
          <p:nvPr>
            <p:ph idx="10" type="dt"/>
          </p:nvPr>
        </p:nvSpPr>
        <p:spPr>
          <a:xfrm>
            <a:off x="518922" y="3056436"/>
            <a:ext cx="1169178" cy="17275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75"/>
          <p:cNvSpPr txBox="1"/>
          <p:nvPr>
            <p:ph idx="11" type="ftr"/>
          </p:nvPr>
        </p:nvSpPr>
        <p:spPr>
          <a:xfrm>
            <a:off x="1743259" y="3056436"/>
            <a:ext cx="2280784" cy="17275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75"/>
          <p:cNvSpPr txBox="1"/>
          <p:nvPr>
            <p:ph idx="12" type="sldNum"/>
          </p:nvPr>
        </p:nvSpPr>
        <p:spPr>
          <a:xfrm>
            <a:off x="4682092" y="3056436"/>
            <a:ext cx="620478" cy="172758"/>
          </a:xfrm>
          <a:prstGeom prst="rect">
            <a:avLst/>
          </a:prstGeom>
          <a:noFill/>
          <a:ln>
            <a:noFill/>
          </a:ln>
        </p:spPr>
        <p:txBody>
          <a:bodyPr anchorCtr="0" anchor="ctr" bIns="45700" lIns="91425" spcFirstLastPara="1" rIns="91425" wrap="square" tIns="45700">
            <a:noAutofit/>
          </a:bodyPr>
          <a:lstStyle>
            <a:lvl1pPr indent="0" lvl="0" marL="84455" algn="r">
              <a:lnSpc>
                <a:spcPct val="167500"/>
              </a:lnSpc>
              <a:spcBef>
                <a:spcPts val="0"/>
              </a:spcBef>
              <a:buNone/>
              <a:defRPr/>
            </a:lvl1pPr>
            <a:lvl2pPr indent="0" lvl="1" marL="84455" algn="r">
              <a:lnSpc>
                <a:spcPct val="167500"/>
              </a:lnSpc>
              <a:spcBef>
                <a:spcPts val="0"/>
              </a:spcBef>
              <a:buNone/>
              <a:defRPr/>
            </a:lvl2pPr>
            <a:lvl3pPr indent="0" lvl="2" marL="84455" algn="r">
              <a:lnSpc>
                <a:spcPct val="167500"/>
              </a:lnSpc>
              <a:spcBef>
                <a:spcPts val="0"/>
              </a:spcBef>
              <a:buNone/>
              <a:defRPr/>
            </a:lvl3pPr>
            <a:lvl4pPr indent="0" lvl="3" marL="84455" algn="r">
              <a:lnSpc>
                <a:spcPct val="167500"/>
              </a:lnSpc>
              <a:spcBef>
                <a:spcPts val="0"/>
              </a:spcBef>
              <a:buNone/>
              <a:defRPr/>
            </a:lvl4pPr>
            <a:lvl5pPr indent="0" lvl="4" marL="84455" algn="r">
              <a:lnSpc>
                <a:spcPct val="167500"/>
              </a:lnSpc>
              <a:spcBef>
                <a:spcPts val="0"/>
              </a:spcBef>
              <a:buNone/>
              <a:defRPr/>
            </a:lvl5pPr>
            <a:lvl6pPr indent="0" lvl="5" marL="84455" algn="r">
              <a:lnSpc>
                <a:spcPct val="167500"/>
              </a:lnSpc>
              <a:spcBef>
                <a:spcPts val="0"/>
              </a:spcBef>
              <a:buNone/>
              <a:defRPr/>
            </a:lvl6pPr>
            <a:lvl7pPr indent="0" lvl="6" marL="84455" algn="r">
              <a:lnSpc>
                <a:spcPct val="167500"/>
              </a:lnSpc>
              <a:spcBef>
                <a:spcPts val="0"/>
              </a:spcBef>
              <a:buNone/>
              <a:defRPr/>
            </a:lvl7pPr>
            <a:lvl8pPr indent="0" lvl="7" marL="84455" algn="r">
              <a:lnSpc>
                <a:spcPct val="167500"/>
              </a:lnSpc>
              <a:spcBef>
                <a:spcPts val="0"/>
              </a:spcBef>
              <a:buNone/>
              <a:defRPr/>
            </a:lvl8pPr>
            <a:lvl9pPr indent="0" lvl="8" marL="84455" algn="r">
              <a:lnSpc>
                <a:spcPct val="167500"/>
              </a:lnSpc>
              <a:spcBef>
                <a:spcPts val="0"/>
              </a:spcBef>
              <a:buNone/>
              <a:defRPr/>
            </a:lvl9pPr>
          </a:lstStyle>
          <a:p>
            <a:pPr indent="0" lvl="0" marL="84455" rtl="0" algn="r">
              <a:spcBef>
                <a:spcPts val="0"/>
              </a:spcBef>
              <a:spcAft>
                <a:spcPts val="0"/>
              </a:spcAft>
              <a:buNone/>
            </a:pPr>
            <a:fld id="{00000000-1234-1234-1234-123412341234}" type="slidenum">
              <a:rPr lang="en-US"/>
              <a:t>‹#›</a:t>
            </a:fld>
            <a:r>
              <a:rPr lang="en-US"/>
              <a:t>/38</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76"/>
          <p:cNvSpPr/>
          <p:nvPr/>
        </p:nvSpPr>
        <p:spPr>
          <a:xfrm>
            <a:off x="8" y="0"/>
            <a:ext cx="1915687" cy="324485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6"/>
          <p:cNvSpPr/>
          <p:nvPr/>
        </p:nvSpPr>
        <p:spPr>
          <a:xfrm>
            <a:off x="1910617" y="0"/>
            <a:ext cx="30270" cy="32448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6"/>
          <p:cNvSpPr txBox="1"/>
          <p:nvPr>
            <p:ph type="title"/>
          </p:nvPr>
        </p:nvSpPr>
        <p:spPr>
          <a:xfrm>
            <a:off x="216217" y="281220"/>
            <a:ext cx="1513523" cy="108161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1702"/>
              <a:buFont typeface="Calibri"/>
              <a:buNone/>
              <a:defRPr b="0" sz="1702">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76"/>
          <p:cNvSpPr txBox="1"/>
          <p:nvPr>
            <p:ph idx="1" type="body"/>
          </p:nvPr>
        </p:nvSpPr>
        <p:spPr>
          <a:xfrm>
            <a:off x="2270284" y="346118"/>
            <a:ext cx="3070289" cy="2487718"/>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567"/>
              </a:spcBef>
              <a:spcAft>
                <a:spcPts val="0"/>
              </a:spcAft>
              <a:buSzPts val="1800"/>
              <a:buChar char=" "/>
              <a:defRPr/>
            </a:lvl1pPr>
            <a:lvl2pPr indent="-342900" lvl="1" marL="914400" algn="l">
              <a:lnSpc>
                <a:spcPct val="90000"/>
              </a:lnSpc>
              <a:spcBef>
                <a:spcPts val="95"/>
              </a:spcBef>
              <a:spcAft>
                <a:spcPts val="0"/>
              </a:spcAft>
              <a:buSzPts val="1800"/>
              <a:buChar char="◦"/>
              <a:defRPr/>
            </a:lvl2pPr>
            <a:lvl3pPr indent="-342900" lvl="2" marL="1371600" algn="l">
              <a:lnSpc>
                <a:spcPct val="90000"/>
              </a:lnSpc>
              <a:spcBef>
                <a:spcPts val="189"/>
              </a:spcBef>
              <a:spcAft>
                <a:spcPts val="0"/>
              </a:spcAft>
              <a:buSzPts val="1800"/>
              <a:buChar char="◦"/>
              <a:defRPr/>
            </a:lvl3pPr>
            <a:lvl4pPr indent="-342900" lvl="3" marL="1828800" algn="l">
              <a:lnSpc>
                <a:spcPct val="90000"/>
              </a:lnSpc>
              <a:spcBef>
                <a:spcPts val="189"/>
              </a:spcBef>
              <a:spcAft>
                <a:spcPts val="0"/>
              </a:spcAft>
              <a:buSzPts val="1800"/>
              <a:buChar char="◦"/>
              <a:defRPr/>
            </a:lvl4pPr>
            <a:lvl5pPr indent="-342900" lvl="4" marL="2286000" algn="l">
              <a:lnSpc>
                <a:spcPct val="90000"/>
              </a:lnSpc>
              <a:spcBef>
                <a:spcPts val="189"/>
              </a:spcBef>
              <a:spcAft>
                <a:spcPts val="0"/>
              </a:spcAft>
              <a:buSzPts val="1800"/>
              <a:buChar char="◦"/>
              <a:defRPr/>
            </a:lvl5pPr>
            <a:lvl6pPr indent="-342900" lvl="5" marL="2743200" algn="l">
              <a:lnSpc>
                <a:spcPct val="90000"/>
              </a:lnSpc>
              <a:spcBef>
                <a:spcPts val="189"/>
              </a:spcBef>
              <a:spcAft>
                <a:spcPts val="0"/>
              </a:spcAft>
              <a:buSzPts val="1800"/>
              <a:buChar char="◦"/>
              <a:defRPr/>
            </a:lvl6pPr>
            <a:lvl7pPr indent="-342900" lvl="6" marL="3200400" algn="l">
              <a:lnSpc>
                <a:spcPct val="90000"/>
              </a:lnSpc>
              <a:spcBef>
                <a:spcPts val="189"/>
              </a:spcBef>
              <a:spcAft>
                <a:spcPts val="0"/>
              </a:spcAft>
              <a:buSzPts val="1800"/>
              <a:buChar char="◦"/>
              <a:defRPr/>
            </a:lvl7pPr>
            <a:lvl8pPr indent="-342900" lvl="7" marL="3657600" algn="l">
              <a:lnSpc>
                <a:spcPct val="90000"/>
              </a:lnSpc>
              <a:spcBef>
                <a:spcPts val="189"/>
              </a:spcBef>
              <a:spcAft>
                <a:spcPts val="0"/>
              </a:spcAft>
              <a:buSzPts val="1800"/>
              <a:buChar char="◦"/>
              <a:defRPr/>
            </a:lvl8pPr>
            <a:lvl9pPr indent="-342900" lvl="8" marL="4114800" algn="l">
              <a:lnSpc>
                <a:spcPct val="90000"/>
              </a:lnSpc>
              <a:spcBef>
                <a:spcPts val="189"/>
              </a:spcBef>
              <a:spcAft>
                <a:spcPts val="189"/>
              </a:spcAft>
              <a:buSzPts val="1800"/>
              <a:buChar char="◦"/>
              <a:defRPr/>
            </a:lvl9pPr>
          </a:lstStyle>
          <a:p/>
        </p:txBody>
      </p:sp>
      <p:sp>
        <p:nvSpPr>
          <p:cNvPr id="70" name="Google Shape;70;p76"/>
          <p:cNvSpPr txBox="1"/>
          <p:nvPr>
            <p:ph idx="2" type="body"/>
          </p:nvPr>
        </p:nvSpPr>
        <p:spPr>
          <a:xfrm>
            <a:off x="216217" y="1384469"/>
            <a:ext cx="1513523" cy="159882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567"/>
              </a:spcBef>
              <a:spcAft>
                <a:spcPts val="0"/>
              </a:spcAft>
              <a:buSzPts val="709"/>
              <a:buNone/>
              <a:defRPr sz="709">
                <a:solidFill>
                  <a:srgbClr val="FFFFFF"/>
                </a:solidFill>
              </a:defRPr>
            </a:lvl1pPr>
            <a:lvl2pPr indent="-228600" lvl="1" marL="914400" algn="l">
              <a:lnSpc>
                <a:spcPct val="90000"/>
              </a:lnSpc>
              <a:spcBef>
                <a:spcPts val="95"/>
              </a:spcBef>
              <a:spcAft>
                <a:spcPts val="0"/>
              </a:spcAft>
              <a:buSzPts val="567"/>
              <a:buNone/>
              <a:defRPr sz="567"/>
            </a:lvl2pPr>
            <a:lvl3pPr indent="-228600" lvl="2" marL="1371600" algn="l">
              <a:lnSpc>
                <a:spcPct val="90000"/>
              </a:lnSpc>
              <a:spcBef>
                <a:spcPts val="189"/>
              </a:spcBef>
              <a:spcAft>
                <a:spcPts val="0"/>
              </a:spcAft>
              <a:buSzPts val="473"/>
              <a:buNone/>
              <a:defRPr sz="473"/>
            </a:lvl3pPr>
            <a:lvl4pPr indent="-228600" lvl="3" marL="1828800" algn="l">
              <a:lnSpc>
                <a:spcPct val="90000"/>
              </a:lnSpc>
              <a:spcBef>
                <a:spcPts val="189"/>
              </a:spcBef>
              <a:spcAft>
                <a:spcPts val="0"/>
              </a:spcAft>
              <a:buSzPts val="426"/>
              <a:buNone/>
              <a:defRPr sz="426"/>
            </a:lvl4pPr>
            <a:lvl5pPr indent="-228600" lvl="4" marL="2286000" algn="l">
              <a:lnSpc>
                <a:spcPct val="90000"/>
              </a:lnSpc>
              <a:spcBef>
                <a:spcPts val="189"/>
              </a:spcBef>
              <a:spcAft>
                <a:spcPts val="0"/>
              </a:spcAft>
              <a:buSzPts val="426"/>
              <a:buNone/>
              <a:defRPr sz="426"/>
            </a:lvl5pPr>
            <a:lvl6pPr indent="-228600" lvl="5" marL="2743200" algn="l">
              <a:lnSpc>
                <a:spcPct val="90000"/>
              </a:lnSpc>
              <a:spcBef>
                <a:spcPts val="189"/>
              </a:spcBef>
              <a:spcAft>
                <a:spcPts val="0"/>
              </a:spcAft>
              <a:buSzPts val="426"/>
              <a:buNone/>
              <a:defRPr sz="426"/>
            </a:lvl6pPr>
            <a:lvl7pPr indent="-228600" lvl="6" marL="3200400" algn="l">
              <a:lnSpc>
                <a:spcPct val="90000"/>
              </a:lnSpc>
              <a:spcBef>
                <a:spcPts val="189"/>
              </a:spcBef>
              <a:spcAft>
                <a:spcPts val="0"/>
              </a:spcAft>
              <a:buSzPts val="426"/>
              <a:buNone/>
              <a:defRPr sz="426"/>
            </a:lvl7pPr>
            <a:lvl8pPr indent="-228600" lvl="7" marL="3657600" algn="l">
              <a:lnSpc>
                <a:spcPct val="90000"/>
              </a:lnSpc>
              <a:spcBef>
                <a:spcPts val="189"/>
              </a:spcBef>
              <a:spcAft>
                <a:spcPts val="0"/>
              </a:spcAft>
              <a:buSzPts val="426"/>
              <a:buNone/>
              <a:defRPr sz="426"/>
            </a:lvl8pPr>
            <a:lvl9pPr indent="-228600" lvl="8" marL="4114800" algn="l">
              <a:lnSpc>
                <a:spcPct val="90000"/>
              </a:lnSpc>
              <a:spcBef>
                <a:spcPts val="189"/>
              </a:spcBef>
              <a:spcAft>
                <a:spcPts val="189"/>
              </a:spcAft>
              <a:buSzPts val="426"/>
              <a:buNone/>
              <a:defRPr sz="426"/>
            </a:lvl9pPr>
          </a:lstStyle>
          <a:p/>
        </p:txBody>
      </p:sp>
      <p:sp>
        <p:nvSpPr>
          <p:cNvPr id="71" name="Google Shape;71;p76"/>
          <p:cNvSpPr txBox="1"/>
          <p:nvPr>
            <p:ph idx="10" type="dt"/>
          </p:nvPr>
        </p:nvSpPr>
        <p:spPr>
          <a:xfrm>
            <a:off x="220148" y="3056436"/>
            <a:ext cx="1238337" cy="17275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76"/>
          <p:cNvSpPr txBox="1"/>
          <p:nvPr>
            <p:ph idx="11" type="ftr"/>
          </p:nvPr>
        </p:nvSpPr>
        <p:spPr>
          <a:xfrm>
            <a:off x="2270284" y="3056436"/>
            <a:ext cx="2198211" cy="17275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76"/>
          <p:cNvSpPr txBox="1"/>
          <p:nvPr>
            <p:ph idx="12" type="sldNum"/>
          </p:nvPr>
        </p:nvSpPr>
        <p:spPr>
          <a:xfrm>
            <a:off x="4682092" y="3056436"/>
            <a:ext cx="620478" cy="172758"/>
          </a:xfrm>
          <a:prstGeom prst="rect">
            <a:avLst/>
          </a:prstGeom>
          <a:noFill/>
          <a:ln>
            <a:noFill/>
          </a:ln>
        </p:spPr>
        <p:txBody>
          <a:bodyPr anchorCtr="0" anchor="ctr" bIns="45700" lIns="91425" spcFirstLastPara="1" rIns="91425" wrap="square" tIns="45700">
            <a:noAutofit/>
          </a:bodyPr>
          <a:lstStyle>
            <a:lvl1pPr indent="0" lvl="0" marL="84455" algn="r">
              <a:lnSpc>
                <a:spcPct val="135080"/>
              </a:lnSpc>
              <a:spcBef>
                <a:spcPts val="0"/>
              </a:spcBef>
              <a:buNone/>
              <a:defRPr sz="496">
                <a:solidFill>
                  <a:schemeClr val="dk2"/>
                </a:solidFill>
              </a:defRPr>
            </a:lvl1pPr>
            <a:lvl2pPr indent="0" lvl="1" marL="84455" algn="r">
              <a:lnSpc>
                <a:spcPct val="135080"/>
              </a:lnSpc>
              <a:spcBef>
                <a:spcPts val="0"/>
              </a:spcBef>
              <a:buNone/>
              <a:defRPr sz="496">
                <a:solidFill>
                  <a:schemeClr val="dk2"/>
                </a:solidFill>
              </a:defRPr>
            </a:lvl2pPr>
            <a:lvl3pPr indent="0" lvl="2" marL="84455" algn="r">
              <a:lnSpc>
                <a:spcPct val="135080"/>
              </a:lnSpc>
              <a:spcBef>
                <a:spcPts val="0"/>
              </a:spcBef>
              <a:buNone/>
              <a:defRPr sz="496">
                <a:solidFill>
                  <a:schemeClr val="dk2"/>
                </a:solidFill>
              </a:defRPr>
            </a:lvl3pPr>
            <a:lvl4pPr indent="0" lvl="3" marL="84455" algn="r">
              <a:lnSpc>
                <a:spcPct val="135080"/>
              </a:lnSpc>
              <a:spcBef>
                <a:spcPts val="0"/>
              </a:spcBef>
              <a:buNone/>
              <a:defRPr sz="496">
                <a:solidFill>
                  <a:schemeClr val="dk2"/>
                </a:solidFill>
              </a:defRPr>
            </a:lvl4pPr>
            <a:lvl5pPr indent="0" lvl="4" marL="84455" algn="r">
              <a:lnSpc>
                <a:spcPct val="135080"/>
              </a:lnSpc>
              <a:spcBef>
                <a:spcPts val="0"/>
              </a:spcBef>
              <a:buNone/>
              <a:defRPr sz="496">
                <a:solidFill>
                  <a:schemeClr val="dk2"/>
                </a:solidFill>
              </a:defRPr>
            </a:lvl5pPr>
            <a:lvl6pPr indent="0" lvl="5" marL="84455" algn="r">
              <a:lnSpc>
                <a:spcPct val="135080"/>
              </a:lnSpc>
              <a:spcBef>
                <a:spcPts val="0"/>
              </a:spcBef>
              <a:buNone/>
              <a:defRPr sz="496">
                <a:solidFill>
                  <a:schemeClr val="dk2"/>
                </a:solidFill>
              </a:defRPr>
            </a:lvl6pPr>
            <a:lvl7pPr indent="0" lvl="6" marL="84455" algn="r">
              <a:lnSpc>
                <a:spcPct val="135080"/>
              </a:lnSpc>
              <a:spcBef>
                <a:spcPts val="0"/>
              </a:spcBef>
              <a:buNone/>
              <a:defRPr sz="496">
                <a:solidFill>
                  <a:schemeClr val="dk2"/>
                </a:solidFill>
              </a:defRPr>
            </a:lvl7pPr>
            <a:lvl8pPr indent="0" lvl="7" marL="84455" algn="r">
              <a:lnSpc>
                <a:spcPct val="135080"/>
              </a:lnSpc>
              <a:spcBef>
                <a:spcPts val="0"/>
              </a:spcBef>
              <a:buNone/>
              <a:defRPr sz="496">
                <a:solidFill>
                  <a:schemeClr val="dk2"/>
                </a:solidFill>
              </a:defRPr>
            </a:lvl8pPr>
            <a:lvl9pPr indent="0" lvl="8" marL="84455" algn="r">
              <a:lnSpc>
                <a:spcPct val="135080"/>
              </a:lnSpc>
              <a:spcBef>
                <a:spcPts val="0"/>
              </a:spcBef>
              <a:buNone/>
              <a:defRPr sz="496">
                <a:solidFill>
                  <a:schemeClr val="dk2"/>
                </a:solidFill>
              </a:defRPr>
            </a:lvl9pPr>
          </a:lstStyle>
          <a:p>
            <a:pPr indent="0" lvl="0" marL="84455" rtl="0" algn="r">
              <a:spcBef>
                <a:spcPts val="0"/>
              </a:spcBef>
              <a:spcAft>
                <a:spcPts val="0"/>
              </a:spcAft>
              <a:buNone/>
            </a:pPr>
            <a:fld id="{00000000-1234-1234-1234-123412341234}" type="slidenum">
              <a:rPr lang="en-US"/>
              <a:t>‹#›</a:t>
            </a:fld>
            <a:r>
              <a:rPr lang="en-US"/>
              <a:t>/38</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77"/>
          <p:cNvSpPr/>
          <p:nvPr/>
        </p:nvSpPr>
        <p:spPr>
          <a:xfrm>
            <a:off x="0" y="2343503"/>
            <a:ext cx="5764298" cy="901347"/>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7"/>
          <p:cNvSpPr/>
          <p:nvPr/>
        </p:nvSpPr>
        <p:spPr>
          <a:xfrm>
            <a:off x="8" y="2325559"/>
            <a:ext cx="5764298" cy="30285"/>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7"/>
          <p:cNvSpPr txBox="1"/>
          <p:nvPr>
            <p:ph type="title"/>
          </p:nvPr>
        </p:nvSpPr>
        <p:spPr>
          <a:xfrm>
            <a:off x="518922" y="2401189"/>
            <a:ext cx="4782731" cy="389382"/>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1702"/>
              <a:buFont typeface="Calibri"/>
              <a:buNone/>
              <a:defRPr b="0" sz="1702">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8" name="Google Shape;78;p77"/>
          <p:cNvPicPr preferRelativeResize="0"/>
          <p:nvPr>
            <p:ph idx="2" type="pic"/>
          </p:nvPr>
        </p:nvPicPr>
        <p:blipFill/>
        <p:spPr>
          <a:xfrm>
            <a:off x="7" y="0"/>
            <a:ext cx="5765793" cy="2325559"/>
          </a:xfrm>
          <a:prstGeom prst="rect">
            <a:avLst/>
          </a:prstGeom>
          <a:blipFill rotWithShape="1">
            <a:blip r:embed="rId2">
              <a:alphaModFix/>
            </a:blip>
            <a:stretch>
              <a:fillRect b="0" l="0" r="0" t="0"/>
            </a:stretch>
          </a:blipFill>
          <a:ln>
            <a:noFill/>
          </a:ln>
        </p:spPr>
      </p:pic>
      <p:sp>
        <p:nvSpPr>
          <p:cNvPr id="79" name="Google Shape;79;p77"/>
          <p:cNvSpPr txBox="1"/>
          <p:nvPr>
            <p:ph idx="1" type="body"/>
          </p:nvPr>
        </p:nvSpPr>
        <p:spPr>
          <a:xfrm>
            <a:off x="518922" y="2794897"/>
            <a:ext cx="4782731" cy="28122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709"/>
              <a:buNone/>
              <a:defRPr sz="709">
                <a:solidFill>
                  <a:srgbClr val="FFFFFF"/>
                </a:solidFill>
              </a:defRPr>
            </a:lvl1pPr>
            <a:lvl2pPr indent="-228600" lvl="1" marL="914400" algn="l">
              <a:lnSpc>
                <a:spcPct val="90000"/>
              </a:lnSpc>
              <a:spcBef>
                <a:spcPts val="284"/>
              </a:spcBef>
              <a:spcAft>
                <a:spcPts val="0"/>
              </a:spcAft>
              <a:buSzPts val="567"/>
              <a:buNone/>
              <a:defRPr sz="567"/>
            </a:lvl2pPr>
            <a:lvl3pPr indent="-228600" lvl="2" marL="1371600" algn="l">
              <a:lnSpc>
                <a:spcPct val="90000"/>
              </a:lnSpc>
              <a:spcBef>
                <a:spcPts val="189"/>
              </a:spcBef>
              <a:spcAft>
                <a:spcPts val="0"/>
              </a:spcAft>
              <a:buSzPts val="473"/>
              <a:buNone/>
              <a:defRPr sz="473"/>
            </a:lvl3pPr>
            <a:lvl4pPr indent="-228600" lvl="3" marL="1828800" algn="l">
              <a:lnSpc>
                <a:spcPct val="90000"/>
              </a:lnSpc>
              <a:spcBef>
                <a:spcPts val="189"/>
              </a:spcBef>
              <a:spcAft>
                <a:spcPts val="0"/>
              </a:spcAft>
              <a:buSzPts val="426"/>
              <a:buNone/>
              <a:defRPr sz="426"/>
            </a:lvl4pPr>
            <a:lvl5pPr indent="-228600" lvl="4" marL="2286000" algn="l">
              <a:lnSpc>
                <a:spcPct val="90000"/>
              </a:lnSpc>
              <a:spcBef>
                <a:spcPts val="189"/>
              </a:spcBef>
              <a:spcAft>
                <a:spcPts val="0"/>
              </a:spcAft>
              <a:buSzPts val="426"/>
              <a:buNone/>
              <a:defRPr sz="426"/>
            </a:lvl5pPr>
            <a:lvl6pPr indent="-228600" lvl="5" marL="2743200" algn="l">
              <a:lnSpc>
                <a:spcPct val="90000"/>
              </a:lnSpc>
              <a:spcBef>
                <a:spcPts val="189"/>
              </a:spcBef>
              <a:spcAft>
                <a:spcPts val="0"/>
              </a:spcAft>
              <a:buSzPts val="426"/>
              <a:buNone/>
              <a:defRPr sz="426"/>
            </a:lvl6pPr>
            <a:lvl7pPr indent="-228600" lvl="6" marL="3200400" algn="l">
              <a:lnSpc>
                <a:spcPct val="90000"/>
              </a:lnSpc>
              <a:spcBef>
                <a:spcPts val="189"/>
              </a:spcBef>
              <a:spcAft>
                <a:spcPts val="0"/>
              </a:spcAft>
              <a:buSzPts val="426"/>
              <a:buNone/>
              <a:defRPr sz="426"/>
            </a:lvl7pPr>
            <a:lvl8pPr indent="-228600" lvl="7" marL="3657600" algn="l">
              <a:lnSpc>
                <a:spcPct val="90000"/>
              </a:lnSpc>
              <a:spcBef>
                <a:spcPts val="189"/>
              </a:spcBef>
              <a:spcAft>
                <a:spcPts val="0"/>
              </a:spcAft>
              <a:buSzPts val="426"/>
              <a:buNone/>
              <a:defRPr sz="426"/>
            </a:lvl8pPr>
            <a:lvl9pPr indent="-228600" lvl="8" marL="4114800" algn="l">
              <a:lnSpc>
                <a:spcPct val="90000"/>
              </a:lnSpc>
              <a:spcBef>
                <a:spcPts val="189"/>
              </a:spcBef>
              <a:spcAft>
                <a:spcPts val="189"/>
              </a:spcAft>
              <a:buSzPts val="426"/>
              <a:buNone/>
              <a:defRPr sz="426"/>
            </a:lvl9pPr>
          </a:lstStyle>
          <a:p/>
        </p:txBody>
      </p:sp>
      <p:sp>
        <p:nvSpPr>
          <p:cNvPr id="80" name="Google Shape;80;p77"/>
          <p:cNvSpPr txBox="1"/>
          <p:nvPr>
            <p:ph idx="10" type="dt"/>
          </p:nvPr>
        </p:nvSpPr>
        <p:spPr>
          <a:xfrm>
            <a:off x="518922" y="3056436"/>
            <a:ext cx="1169178" cy="17275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77"/>
          <p:cNvSpPr txBox="1"/>
          <p:nvPr>
            <p:ph idx="11" type="ftr"/>
          </p:nvPr>
        </p:nvSpPr>
        <p:spPr>
          <a:xfrm>
            <a:off x="1743259" y="3056436"/>
            <a:ext cx="2280784" cy="17275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77"/>
          <p:cNvSpPr txBox="1"/>
          <p:nvPr>
            <p:ph idx="12" type="sldNum"/>
          </p:nvPr>
        </p:nvSpPr>
        <p:spPr>
          <a:xfrm>
            <a:off x="4682092" y="3056436"/>
            <a:ext cx="620478" cy="172758"/>
          </a:xfrm>
          <a:prstGeom prst="rect">
            <a:avLst/>
          </a:prstGeom>
          <a:noFill/>
          <a:ln>
            <a:noFill/>
          </a:ln>
        </p:spPr>
        <p:txBody>
          <a:bodyPr anchorCtr="0" anchor="ctr" bIns="45700" lIns="91425" spcFirstLastPara="1" rIns="91425" wrap="square" tIns="45700">
            <a:noAutofit/>
          </a:bodyPr>
          <a:lstStyle>
            <a:lvl1pPr indent="0" lvl="0" marL="84455" algn="r">
              <a:lnSpc>
                <a:spcPct val="167500"/>
              </a:lnSpc>
              <a:spcBef>
                <a:spcPts val="0"/>
              </a:spcBef>
              <a:buNone/>
              <a:defRPr/>
            </a:lvl1pPr>
            <a:lvl2pPr indent="0" lvl="1" marL="84455" algn="r">
              <a:lnSpc>
                <a:spcPct val="167500"/>
              </a:lnSpc>
              <a:spcBef>
                <a:spcPts val="0"/>
              </a:spcBef>
              <a:buNone/>
              <a:defRPr/>
            </a:lvl2pPr>
            <a:lvl3pPr indent="0" lvl="2" marL="84455" algn="r">
              <a:lnSpc>
                <a:spcPct val="167500"/>
              </a:lnSpc>
              <a:spcBef>
                <a:spcPts val="0"/>
              </a:spcBef>
              <a:buNone/>
              <a:defRPr/>
            </a:lvl3pPr>
            <a:lvl4pPr indent="0" lvl="3" marL="84455" algn="r">
              <a:lnSpc>
                <a:spcPct val="167500"/>
              </a:lnSpc>
              <a:spcBef>
                <a:spcPts val="0"/>
              </a:spcBef>
              <a:buNone/>
              <a:defRPr/>
            </a:lvl4pPr>
            <a:lvl5pPr indent="0" lvl="4" marL="84455" algn="r">
              <a:lnSpc>
                <a:spcPct val="167500"/>
              </a:lnSpc>
              <a:spcBef>
                <a:spcPts val="0"/>
              </a:spcBef>
              <a:buNone/>
              <a:defRPr/>
            </a:lvl5pPr>
            <a:lvl6pPr indent="0" lvl="5" marL="84455" algn="r">
              <a:lnSpc>
                <a:spcPct val="167500"/>
              </a:lnSpc>
              <a:spcBef>
                <a:spcPts val="0"/>
              </a:spcBef>
              <a:buNone/>
              <a:defRPr/>
            </a:lvl6pPr>
            <a:lvl7pPr indent="0" lvl="6" marL="84455" algn="r">
              <a:lnSpc>
                <a:spcPct val="167500"/>
              </a:lnSpc>
              <a:spcBef>
                <a:spcPts val="0"/>
              </a:spcBef>
              <a:buNone/>
              <a:defRPr/>
            </a:lvl7pPr>
            <a:lvl8pPr indent="0" lvl="7" marL="84455" algn="r">
              <a:lnSpc>
                <a:spcPct val="167500"/>
              </a:lnSpc>
              <a:spcBef>
                <a:spcPts val="0"/>
              </a:spcBef>
              <a:buNone/>
              <a:defRPr/>
            </a:lvl8pPr>
            <a:lvl9pPr indent="0" lvl="8" marL="84455" algn="r">
              <a:lnSpc>
                <a:spcPct val="167500"/>
              </a:lnSpc>
              <a:spcBef>
                <a:spcPts val="0"/>
              </a:spcBef>
              <a:buNone/>
              <a:defRPr/>
            </a:lvl9pPr>
          </a:lstStyle>
          <a:p>
            <a:pPr indent="0" lvl="0" marL="84455" rtl="0" algn="r">
              <a:spcBef>
                <a:spcPts val="0"/>
              </a:spcBef>
              <a:spcAft>
                <a:spcPts val="0"/>
              </a:spcAft>
              <a:buNone/>
            </a:pPr>
            <a:fld id="{00000000-1234-1234-1234-123412341234}" type="slidenum">
              <a:rPr lang="en-US"/>
              <a:t>‹#›</a:t>
            </a:fld>
            <a:r>
              <a:rPr lang="en-US"/>
              <a:t>/38</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8"/>
          <p:cNvSpPr/>
          <p:nvPr/>
        </p:nvSpPr>
        <p:spPr>
          <a:xfrm>
            <a:off x="0" y="3028527"/>
            <a:ext cx="5765800" cy="216323"/>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68"/>
          <p:cNvSpPr/>
          <p:nvPr/>
        </p:nvSpPr>
        <p:spPr>
          <a:xfrm>
            <a:off x="0" y="2997070"/>
            <a:ext cx="5765800" cy="312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68"/>
          <p:cNvSpPr txBox="1"/>
          <p:nvPr>
            <p:ph type="title"/>
          </p:nvPr>
        </p:nvSpPr>
        <p:spPr>
          <a:xfrm>
            <a:off x="518922" y="135606"/>
            <a:ext cx="4756785" cy="686423"/>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2270"/>
              <a:buFont typeface="Calibri"/>
              <a:buNone/>
              <a:defRPr b="0" i="0" sz="227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68"/>
          <p:cNvSpPr txBox="1"/>
          <p:nvPr>
            <p:ph idx="1" type="body"/>
          </p:nvPr>
        </p:nvSpPr>
        <p:spPr>
          <a:xfrm>
            <a:off x="518922" y="873306"/>
            <a:ext cx="4756785" cy="1903645"/>
          </a:xfrm>
          <a:prstGeom prst="rect">
            <a:avLst/>
          </a:prstGeom>
          <a:noFill/>
          <a:ln>
            <a:noFill/>
          </a:ln>
        </p:spPr>
        <p:txBody>
          <a:bodyPr anchorCtr="0" anchor="t" bIns="45700" lIns="0" spcFirstLastPara="1" rIns="0" wrap="square" tIns="45700">
            <a:normAutofit/>
          </a:bodyPr>
          <a:lstStyle>
            <a:lvl1pPr indent="-288671" lvl="0" marL="457200" marR="0" rtl="0" algn="l">
              <a:lnSpc>
                <a:spcPct val="90000"/>
              </a:lnSpc>
              <a:spcBef>
                <a:spcPts val="567"/>
              </a:spcBef>
              <a:spcAft>
                <a:spcPts val="0"/>
              </a:spcAft>
              <a:buClr>
                <a:schemeClr val="accent1"/>
              </a:buClr>
              <a:buSzPts val="946"/>
              <a:buFont typeface="Calibri"/>
              <a:buChar char=" "/>
              <a:defRPr b="0" i="0" sz="946" u="none" cap="none" strike="noStrike">
                <a:solidFill>
                  <a:srgbClr val="3F3F3F"/>
                </a:solidFill>
                <a:latin typeface="Calibri"/>
                <a:ea typeface="Calibri"/>
                <a:cs typeface="Calibri"/>
                <a:sym typeface="Calibri"/>
              </a:defRPr>
            </a:lvl1pPr>
            <a:lvl2pPr indent="-282638" lvl="1" marL="914400" marR="0" rtl="0" algn="l">
              <a:lnSpc>
                <a:spcPct val="90000"/>
              </a:lnSpc>
              <a:spcBef>
                <a:spcPts val="95"/>
              </a:spcBef>
              <a:spcAft>
                <a:spcPts val="0"/>
              </a:spcAft>
              <a:buClr>
                <a:schemeClr val="accent1"/>
              </a:buClr>
              <a:buSzPts val="851"/>
              <a:buFont typeface="Calibri"/>
              <a:buChar char="◦"/>
              <a:defRPr b="0" i="0" sz="851" u="none" cap="none" strike="noStrike">
                <a:solidFill>
                  <a:srgbClr val="3F3F3F"/>
                </a:solidFill>
                <a:latin typeface="Calibri"/>
                <a:ea typeface="Calibri"/>
                <a:cs typeface="Calibri"/>
                <a:sym typeface="Calibri"/>
              </a:defRPr>
            </a:lvl2pPr>
            <a:lvl3pPr indent="-270636" lvl="2" marL="1371600" marR="0" rtl="0" algn="l">
              <a:lnSpc>
                <a:spcPct val="90000"/>
              </a:lnSpc>
              <a:spcBef>
                <a:spcPts val="189"/>
              </a:spcBef>
              <a:spcAft>
                <a:spcPts val="0"/>
              </a:spcAft>
              <a:buClr>
                <a:schemeClr val="accent1"/>
              </a:buClr>
              <a:buSzPts val="662"/>
              <a:buFont typeface="Calibri"/>
              <a:buChar char="◦"/>
              <a:defRPr b="0" i="0" sz="662" u="none" cap="none" strike="noStrike">
                <a:solidFill>
                  <a:srgbClr val="3F3F3F"/>
                </a:solidFill>
                <a:latin typeface="Calibri"/>
                <a:ea typeface="Calibri"/>
                <a:cs typeface="Calibri"/>
                <a:sym typeface="Calibri"/>
              </a:defRPr>
            </a:lvl3pPr>
            <a:lvl4pPr indent="-270636" lvl="3" marL="1828800" marR="0" rtl="0" algn="l">
              <a:lnSpc>
                <a:spcPct val="90000"/>
              </a:lnSpc>
              <a:spcBef>
                <a:spcPts val="189"/>
              </a:spcBef>
              <a:spcAft>
                <a:spcPts val="0"/>
              </a:spcAft>
              <a:buClr>
                <a:schemeClr val="accent1"/>
              </a:buClr>
              <a:buSzPts val="662"/>
              <a:buFont typeface="Calibri"/>
              <a:buChar char="◦"/>
              <a:defRPr b="0" i="0" sz="662" u="none" cap="none" strike="noStrike">
                <a:solidFill>
                  <a:srgbClr val="3F3F3F"/>
                </a:solidFill>
                <a:latin typeface="Calibri"/>
                <a:ea typeface="Calibri"/>
                <a:cs typeface="Calibri"/>
                <a:sym typeface="Calibri"/>
              </a:defRPr>
            </a:lvl4pPr>
            <a:lvl5pPr indent="-270636" lvl="4" marL="2286000" marR="0" rtl="0" algn="l">
              <a:lnSpc>
                <a:spcPct val="90000"/>
              </a:lnSpc>
              <a:spcBef>
                <a:spcPts val="189"/>
              </a:spcBef>
              <a:spcAft>
                <a:spcPts val="0"/>
              </a:spcAft>
              <a:buClr>
                <a:schemeClr val="accent1"/>
              </a:buClr>
              <a:buSzPts val="662"/>
              <a:buFont typeface="Calibri"/>
              <a:buChar char="◦"/>
              <a:defRPr b="0" i="0" sz="662" u="none" cap="none" strike="noStrike">
                <a:solidFill>
                  <a:srgbClr val="3F3F3F"/>
                </a:solidFill>
                <a:latin typeface="Calibri"/>
                <a:ea typeface="Calibri"/>
                <a:cs typeface="Calibri"/>
                <a:sym typeface="Calibri"/>
              </a:defRPr>
            </a:lvl5pPr>
            <a:lvl6pPr indent="-270636" lvl="5" marL="2743200" marR="0" rtl="0" algn="l">
              <a:lnSpc>
                <a:spcPct val="90000"/>
              </a:lnSpc>
              <a:spcBef>
                <a:spcPts val="189"/>
              </a:spcBef>
              <a:spcAft>
                <a:spcPts val="0"/>
              </a:spcAft>
              <a:buClr>
                <a:schemeClr val="accent1"/>
              </a:buClr>
              <a:buSzPts val="662"/>
              <a:buFont typeface="Calibri"/>
              <a:buChar char="◦"/>
              <a:defRPr b="0" i="0" sz="662" u="none" cap="none" strike="noStrike">
                <a:solidFill>
                  <a:srgbClr val="3F3F3F"/>
                </a:solidFill>
                <a:latin typeface="Calibri"/>
                <a:ea typeface="Calibri"/>
                <a:cs typeface="Calibri"/>
                <a:sym typeface="Calibri"/>
              </a:defRPr>
            </a:lvl6pPr>
            <a:lvl7pPr indent="-270636" lvl="6" marL="3200400" marR="0" rtl="0" algn="l">
              <a:lnSpc>
                <a:spcPct val="90000"/>
              </a:lnSpc>
              <a:spcBef>
                <a:spcPts val="189"/>
              </a:spcBef>
              <a:spcAft>
                <a:spcPts val="0"/>
              </a:spcAft>
              <a:buClr>
                <a:schemeClr val="accent1"/>
              </a:buClr>
              <a:buSzPts val="662"/>
              <a:buFont typeface="Calibri"/>
              <a:buChar char="◦"/>
              <a:defRPr b="0" i="0" sz="662" u="none" cap="none" strike="noStrike">
                <a:solidFill>
                  <a:srgbClr val="3F3F3F"/>
                </a:solidFill>
                <a:latin typeface="Calibri"/>
                <a:ea typeface="Calibri"/>
                <a:cs typeface="Calibri"/>
                <a:sym typeface="Calibri"/>
              </a:defRPr>
            </a:lvl7pPr>
            <a:lvl8pPr indent="-270636" lvl="7" marL="3657600" marR="0" rtl="0" algn="l">
              <a:lnSpc>
                <a:spcPct val="90000"/>
              </a:lnSpc>
              <a:spcBef>
                <a:spcPts val="189"/>
              </a:spcBef>
              <a:spcAft>
                <a:spcPts val="0"/>
              </a:spcAft>
              <a:buClr>
                <a:schemeClr val="accent1"/>
              </a:buClr>
              <a:buSzPts val="662"/>
              <a:buFont typeface="Calibri"/>
              <a:buChar char="◦"/>
              <a:defRPr b="0" i="0" sz="662" u="none" cap="none" strike="noStrike">
                <a:solidFill>
                  <a:srgbClr val="3F3F3F"/>
                </a:solidFill>
                <a:latin typeface="Calibri"/>
                <a:ea typeface="Calibri"/>
                <a:cs typeface="Calibri"/>
                <a:sym typeface="Calibri"/>
              </a:defRPr>
            </a:lvl8pPr>
            <a:lvl9pPr indent="-270636" lvl="8" marL="4114800" marR="0" rtl="0" algn="l">
              <a:lnSpc>
                <a:spcPct val="90000"/>
              </a:lnSpc>
              <a:spcBef>
                <a:spcPts val="189"/>
              </a:spcBef>
              <a:spcAft>
                <a:spcPts val="189"/>
              </a:spcAft>
              <a:buClr>
                <a:schemeClr val="accent1"/>
              </a:buClr>
              <a:buSzPts val="662"/>
              <a:buFont typeface="Calibri"/>
              <a:buChar char="◦"/>
              <a:defRPr b="0" i="0" sz="662" u="none" cap="none" strike="noStrike">
                <a:solidFill>
                  <a:srgbClr val="3F3F3F"/>
                </a:solidFill>
                <a:latin typeface="Calibri"/>
                <a:ea typeface="Calibri"/>
                <a:cs typeface="Calibri"/>
                <a:sym typeface="Calibri"/>
              </a:defRPr>
            </a:lvl9pPr>
          </a:lstStyle>
          <a:p/>
        </p:txBody>
      </p:sp>
      <p:sp>
        <p:nvSpPr>
          <p:cNvPr id="10" name="Google Shape;10;p68"/>
          <p:cNvSpPr txBox="1"/>
          <p:nvPr>
            <p:ph idx="10" type="dt"/>
          </p:nvPr>
        </p:nvSpPr>
        <p:spPr>
          <a:xfrm>
            <a:off x="518922" y="3056436"/>
            <a:ext cx="1169178" cy="17275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426">
                <a:solidFill>
                  <a:srgbClr val="FFFFFF"/>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8"/>
          <p:cNvSpPr txBox="1"/>
          <p:nvPr>
            <p:ph idx="11" type="ftr"/>
          </p:nvPr>
        </p:nvSpPr>
        <p:spPr>
          <a:xfrm>
            <a:off x="1743259" y="3056436"/>
            <a:ext cx="2280784" cy="17275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426" cap="none">
                <a:solidFill>
                  <a:srgbClr val="FFFFFF"/>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68"/>
          <p:cNvSpPr txBox="1"/>
          <p:nvPr>
            <p:ph idx="12" type="sldNum"/>
          </p:nvPr>
        </p:nvSpPr>
        <p:spPr>
          <a:xfrm>
            <a:off x="4682092" y="3056436"/>
            <a:ext cx="620478" cy="172758"/>
          </a:xfrm>
          <a:prstGeom prst="rect">
            <a:avLst/>
          </a:prstGeom>
          <a:noFill/>
          <a:ln>
            <a:noFill/>
          </a:ln>
        </p:spPr>
        <p:txBody>
          <a:bodyPr anchorCtr="0" anchor="ctr" bIns="45700" lIns="91425" spcFirstLastPara="1" rIns="91425" wrap="square" tIns="45700">
            <a:noAutofit/>
          </a:bodyPr>
          <a:lstStyle>
            <a:lvl1pPr indent="0" lvl="0" marL="84455" algn="r">
              <a:lnSpc>
                <a:spcPct val="135080"/>
              </a:lnSpc>
              <a:spcBef>
                <a:spcPts val="0"/>
              </a:spcBef>
              <a:buNone/>
              <a:defRPr sz="496">
                <a:solidFill>
                  <a:srgbClr val="FFFFFF"/>
                </a:solidFill>
              </a:defRPr>
            </a:lvl1pPr>
            <a:lvl2pPr indent="0" lvl="1" marL="84455" algn="r">
              <a:lnSpc>
                <a:spcPct val="135080"/>
              </a:lnSpc>
              <a:spcBef>
                <a:spcPts val="0"/>
              </a:spcBef>
              <a:buNone/>
              <a:defRPr sz="496">
                <a:solidFill>
                  <a:srgbClr val="FFFFFF"/>
                </a:solidFill>
              </a:defRPr>
            </a:lvl2pPr>
            <a:lvl3pPr indent="0" lvl="2" marL="84455" algn="r">
              <a:lnSpc>
                <a:spcPct val="135080"/>
              </a:lnSpc>
              <a:spcBef>
                <a:spcPts val="0"/>
              </a:spcBef>
              <a:buNone/>
              <a:defRPr sz="496">
                <a:solidFill>
                  <a:srgbClr val="FFFFFF"/>
                </a:solidFill>
              </a:defRPr>
            </a:lvl3pPr>
            <a:lvl4pPr indent="0" lvl="3" marL="84455" algn="r">
              <a:lnSpc>
                <a:spcPct val="135080"/>
              </a:lnSpc>
              <a:spcBef>
                <a:spcPts val="0"/>
              </a:spcBef>
              <a:buNone/>
              <a:defRPr sz="496">
                <a:solidFill>
                  <a:srgbClr val="FFFFFF"/>
                </a:solidFill>
              </a:defRPr>
            </a:lvl4pPr>
            <a:lvl5pPr indent="0" lvl="4" marL="84455" algn="r">
              <a:lnSpc>
                <a:spcPct val="135080"/>
              </a:lnSpc>
              <a:spcBef>
                <a:spcPts val="0"/>
              </a:spcBef>
              <a:buNone/>
              <a:defRPr sz="496">
                <a:solidFill>
                  <a:srgbClr val="FFFFFF"/>
                </a:solidFill>
              </a:defRPr>
            </a:lvl5pPr>
            <a:lvl6pPr indent="0" lvl="5" marL="84455" algn="r">
              <a:lnSpc>
                <a:spcPct val="135080"/>
              </a:lnSpc>
              <a:spcBef>
                <a:spcPts val="0"/>
              </a:spcBef>
              <a:buNone/>
              <a:defRPr sz="496">
                <a:solidFill>
                  <a:srgbClr val="FFFFFF"/>
                </a:solidFill>
              </a:defRPr>
            </a:lvl6pPr>
            <a:lvl7pPr indent="0" lvl="6" marL="84455" algn="r">
              <a:lnSpc>
                <a:spcPct val="135080"/>
              </a:lnSpc>
              <a:spcBef>
                <a:spcPts val="0"/>
              </a:spcBef>
              <a:buNone/>
              <a:defRPr sz="496">
                <a:solidFill>
                  <a:srgbClr val="FFFFFF"/>
                </a:solidFill>
              </a:defRPr>
            </a:lvl7pPr>
            <a:lvl8pPr indent="0" lvl="7" marL="84455" algn="r">
              <a:lnSpc>
                <a:spcPct val="135080"/>
              </a:lnSpc>
              <a:spcBef>
                <a:spcPts val="0"/>
              </a:spcBef>
              <a:buNone/>
              <a:defRPr sz="496">
                <a:solidFill>
                  <a:srgbClr val="FFFFFF"/>
                </a:solidFill>
              </a:defRPr>
            </a:lvl8pPr>
            <a:lvl9pPr indent="0" lvl="8" marL="84455" algn="r">
              <a:lnSpc>
                <a:spcPct val="135080"/>
              </a:lnSpc>
              <a:spcBef>
                <a:spcPts val="0"/>
              </a:spcBef>
              <a:buNone/>
              <a:defRPr sz="496">
                <a:solidFill>
                  <a:srgbClr val="FFFFFF"/>
                </a:solidFill>
              </a:defRPr>
            </a:lvl9pPr>
          </a:lstStyle>
          <a:p>
            <a:pPr indent="0" lvl="0" marL="84455" rtl="0" algn="r">
              <a:spcBef>
                <a:spcPts val="0"/>
              </a:spcBef>
              <a:spcAft>
                <a:spcPts val="0"/>
              </a:spcAft>
              <a:buNone/>
            </a:pPr>
            <a:fld id="{00000000-1234-1234-1234-123412341234}" type="slidenum">
              <a:rPr lang="en-US"/>
              <a:t>‹#›</a:t>
            </a:fld>
            <a:r>
              <a:rPr lang="en-US"/>
              <a:t>/38</a:t>
            </a:r>
            <a:endParaRPr/>
          </a:p>
        </p:txBody>
      </p:sp>
      <p:cxnSp>
        <p:nvCxnSpPr>
          <p:cNvPr id="13" name="Google Shape;13;p68"/>
          <p:cNvCxnSpPr/>
          <p:nvPr/>
        </p:nvCxnSpPr>
        <p:spPr>
          <a:xfrm>
            <a:off x="564441" y="822258"/>
            <a:ext cx="4713542"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slide" Target="/ppt/slides/slide1.xml"/><Relationship Id="rId10"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3.png"/><Relationship Id="rId9" Type="http://schemas.openxmlformats.org/officeDocument/2006/relationships/image" Target="../media/image39.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9.png"/></Relationships>
</file>

<file path=ppt/slides/_rels/slide11.xml.rels><?xml version="1.0" encoding="UTF-8" standalone="yes"?><Relationships xmlns="http://schemas.openxmlformats.org/package/2006/relationships"><Relationship Id="rId11" Type="http://schemas.openxmlformats.org/officeDocument/2006/relationships/slide" Target="/ppt/slides/slide1.xml"/><Relationship Id="rId10"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3.png"/><Relationship Id="rId9" Type="http://schemas.openxmlformats.org/officeDocument/2006/relationships/image" Target="../media/image42.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3.png"/><Relationship Id="rId9" Type="http://schemas.openxmlformats.org/officeDocument/2006/relationships/slide" Target="/ppt/slides/slide1.xml"/><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44.png"/></Relationships>
</file>

<file path=ppt/slides/_rels/slide13.xml.rels><?xml version="1.0" encoding="UTF-8" standalone="yes"?><Relationships xmlns="http://schemas.openxmlformats.org/package/2006/relationships"><Relationship Id="rId10" Type="http://schemas.openxmlformats.org/officeDocument/2006/relationships/slide" Target="/ppt/slides/slide1.xml"/><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3.png"/><Relationship Id="rId9" Type="http://schemas.openxmlformats.org/officeDocument/2006/relationships/image" Target="../media/image46.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45.png"/></Relationships>
</file>

<file path=ppt/slides/_rels/slide14.xml.rels><?xml version="1.0" encoding="UTF-8" standalone="yes"?><Relationships xmlns="http://schemas.openxmlformats.org/package/2006/relationships"><Relationship Id="rId11" Type="http://schemas.openxmlformats.org/officeDocument/2006/relationships/hyperlink" Target="https://towardsdatascience.com/decoding-the-basic-math-in-gan-simplified-version-6fb6b079793" TargetMode="External"/><Relationship Id="rId10" Type="http://schemas.openxmlformats.org/officeDocument/2006/relationships/slide" Target="/ppt/slides/slide1.xml"/><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3.png"/><Relationship Id="rId9" Type="http://schemas.openxmlformats.org/officeDocument/2006/relationships/image" Target="../media/image48.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42.png"/></Relationships>
</file>

<file path=ppt/slides/_rels/slide15.xml.rels><?xml version="1.0" encoding="UTF-8" standalone="yes"?><Relationships xmlns="http://schemas.openxmlformats.org/package/2006/relationships"><Relationship Id="rId11" Type="http://schemas.openxmlformats.org/officeDocument/2006/relationships/image" Target="../media/image51.png"/><Relationship Id="rId10" Type="http://schemas.openxmlformats.org/officeDocument/2006/relationships/image" Target="../media/image50.png"/><Relationship Id="rId12" Type="http://schemas.openxmlformats.org/officeDocument/2006/relationships/slide" Target="/ppt/slides/slide1.xml"/><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3.png"/><Relationship Id="rId9" Type="http://schemas.openxmlformats.org/officeDocument/2006/relationships/image" Target="../media/image48.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2.png"/><Relationship Id="rId5" Type="http://schemas.openxmlformats.org/officeDocument/2006/relationships/image" Target="../media/image53.png"/><Relationship Id="rId6" Type="http://schemas.openxmlformats.org/officeDocument/2006/relationships/image" Target="../media/image54.png"/><Relationship Id="rId7" Type="http://schemas.openxmlformats.org/officeDocument/2006/relationships/slide" Target="/ppt/slid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slide" Target="/ppt/slid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5.jpg"/><Relationship Id="rId4" Type="http://schemas.openxmlformats.org/officeDocument/2006/relationships/image" Target="../media/image5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9.png"/><Relationship Id="rId4" Type="http://schemas.openxmlformats.org/officeDocument/2006/relationships/hyperlink" Target="https://jonathan-hui.medium.com/gan-wasserstein-gan-wgan-gp-6a1a2aa1b49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3.png"/><Relationship Id="rId4" Type="http://schemas.openxmlformats.org/officeDocument/2006/relationships/image" Target="../media/image6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5.jpg"/><Relationship Id="rId4" Type="http://schemas.openxmlformats.org/officeDocument/2006/relationships/image" Target="../media/image66.png"/><Relationship Id="rId5" Type="http://schemas.openxmlformats.org/officeDocument/2006/relationships/image" Target="../media/image6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slide" Target="/ppt/slides/slid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71.png"/><Relationship Id="rId5" Type="http://schemas.openxmlformats.org/officeDocument/2006/relationships/image" Target="../media/image70.png"/><Relationship Id="rId6" Type="http://schemas.openxmlformats.org/officeDocument/2006/relationships/image" Target="../media/image74.jpg"/><Relationship Id="rId7" Type="http://schemas.openxmlformats.org/officeDocument/2006/relationships/image" Target="../media/image72.jpg"/><Relationship Id="rId8" Type="http://schemas.openxmlformats.org/officeDocument/2006/relationships/slide" Target="/ppt/slides/slid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3.png"/><Relationship Id="rId4" Type="http://schemas.openxmlformats.org/officeDocument/2006/relationships/image" Target="../media/image76.png"/><Relationship Id="rId5" Type="http://schemas.openxmlformats.org/officeDocument/2006/relationships/image" Target="../media/image78.png"/><Relationship Id="rId6" Type="http://schemas.openxmlformats.org/officeDocument/2006/relationships/image" Target="../media/image75.png"/><Relationship Id="rId7" Type="http://schemas.openxmlformats.org/officeDocument/2006/relationships/image" Target="../media/image77.png"/><Relationship Id="rId8" Type="http://schemas.openxmlformats.org/officeDocument/2006/relationships/slide" Target="/ppt/slides/slid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slide" Target="/ppt/slides/slid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9.jpg"/><Relationship Id="rId4" Type="http://schemas.openxmlformats.org/officeDocument/2006/relationships/image" Target="../media/image82.png"/><Relationship Id="rId5" Type="http://schemas.openxmlformats.org/officeDocument/2006/relationships/image" Target="../media/image80.png"/><Relationship Id="rId6" Type="http://schemas.openxmlformats.org/officeDocument/2006/relationships/image" Target="../media/image81.png"/><Relationship Id="rId7" Type="http://schemas.openxmlformats.org/officeDocument/2006/relationships/slide" Target="/ppt/slides/slid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83.jpg"/><Relationship Id="rId9" Type="http://schemas.openxmlformats.org/officeDocument/2006/relationships/slide" Target="/ppt/slides/slide1.xml"/><Relationship Id="rId5" Type="http://schemas.openxmlformats.org/officeDocument/2006/relationships/image" Target="../media/image84.png"/><Relationship Id="rId6" Type="http://schemas.openxmlformats.org/officeDocument/2006/relationships/image" Target="../media/image86.png"/><Relationship Id="rId7" Type="http://schemas.openxmlformats.org/officeDocument/2006/relationships/image" Target="../media/image85.png"/><Relationship Id="rId8" Type="http://schemas.openxmlformats.org/officeDocument/2006/relationships/image" Target="../media/image8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89.jpg"/><Relationship Id="rId4" Type="http://schemas.openxmlformats.org/officeDocument/2006/relationships/slide" Target="/ppt/slides/slide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slide" Target="/ppt/slides/slid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png"/><Relationship Id="rId4" Type="http://schemas.openxmlformats.org/officeDocument/2006/relationships/slide" Target="/ppt/slid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88.jpg"/><Relationship Id="rId4" Type="http://schemas.openxmlformats.org/officeDocument/2006/relationships/slide" Target="/ppt/slid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jp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slide" Target="/ppt/slid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1.png"/><Relationship Id="rId10" Type="http://schemas.openxmlformats.org/officeDocument/2006/relationships/slide" Target="/ppt/slides/slide1.xml"/><Relationship Id="rId9"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7.png"/><Relationship Id="rId7" Type="http://schemas.openxmlformats.org/officeDocument/2006/relationships/image" Target="../media/image20.png"/><Relationship Id="rId8"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1.png"/><Relationship Id="rId11" Type="http://schemas.openxmlformats.org/officeDocument/2006/relationships/slide" Target="/ppt/slides/slide1.xml"/><Relationship Id="rId10" Type="http://schemas.openxmlformats.org/officeDocument/2006/relationships/image" Target="../media/image22.png"/><Relationship Id="rId9"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7.png"/><Relationship Id="rId7" Type="http://schemas.openxmlformats.org/officeDocument/2006/relationships/image" Target="../media/image20.png"/><Relationship Id="rId8" Type="http://schemas.openxmlformats.org/officeDocument/2006/relationships/image" Target="../media/image13.png"/></Relationships>
</file>

<file path=ppt/slides/_rels/slide8.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29.png"/><Relationship Id="rId13" Type="http://schemas.openxmlformats.org/officeDocument/2006/relationships/slide" Target="/ppt/slides/slide1.xml"/><Relationship Id="rId12"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3.png"/><Relationship Id="rId9" Type="http://schemas.openxmlformats.org/officeDocument/2006/relationships/image" Target="../media/image27.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8.png"/></Relationships>
</file>

<file path=ppt/slides/_rels/slide9.xml.rels><?xml version="1.0" encoding="UTF-8" standalone="yes"?><Relationships xmlns="http://schemas.openxmlformats.org/package/2006/relationships"><Relationship Id="rId11" Type="http://schemas.openxmlformats.org/officeDocument/2006/relationships/image" Target="../media/image39.png"/><Relationship Id="rId10" Type="http://schemas.openxmlformats.org/officeDocument/2006/relationships/image" Target="../media/image29.png"/><Relationship Id="rId12" Type="http://schemas.openxmlformats.org/officeDocument/2006/relationships/slide" Target="/ppt/slides/slide1.xm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3.png"/><Relationship Id="rId9" Type="http://schemas.openxmlformats.org/officeDocument/2006/relationships/image" Target="../media/image37.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idx="1" type="subTitle"/>
          </p:nvPr>
        </p:nvSpPr>
        <p:spPr>
          <a:xfrm>
            <a:off x="673100" y="2155825"/>
            <a:ext cx="4324350" cy="783037"/>
          </a:xfrm>
          <a:prstGeom prst="rect">
            <a:avLst/>
          </a:prstGeom>
          <a:noFill/>
          <a:ln>
            <a:noFill/>
          </a:ln>
        </p:spPr>
        <p:txBody>
          <a:bodyPr anchorCtr="0" anchor="t" bIns="45700" lIns="91425" spcFirstLastPara="1" rIns="91425" wrap="square" tIns="45700">
            <a:normAutofit fontScale="77500" lnSpcReduction="20000"/>
          </a:bodyPr>
          <a:lstStyle/>
          <a:p>
            <a:pPr indent="-162188" lvl="0" marL="162157" rtl="0" algn="l">
              <a:lnSpc>
                <a:spcPct val="90000"/>
              </a:lnSpc>
              <a:spcBef>
                <a:spcPts val="0"/>
              </a:spcBef>
              <a:spcAft>
                <a:spcPts val="0"/>
              </a:spcAft>
              <a:buSzPct val="96916"/>
              <a:buFont typeface="Arial"/>
              <a:buChar char="•"/>
            </a:pPr>
            <a:r>
              <a:rPr lang="en-US"/>
              <a:t>LEARNING DISTRIBUTION</a:t>
            </a:r>
            <a:endParaRPr/>
          </a:p>
          <a:p>
            <a:pPr indent="-162188" lvl="0" marL="162157" rtl="0" algn="l">
              <a:lnSpc>
                <a:spcPct val="90000"/>
              </a:lnSpc>
              <a:spcBef>
                <a:spcPts val="662"/>
              </a:spcBef>
              <a:spcAft>
                <a:spcPts val="0"/>
              </a:spcAft>
              <a:buSzPct val="96916"/>
              <a:buFont typeface="Arial"/>
              <a:buChar char="•"/>
            </a:pPr>
            <a:r>
              <a:rPr lang="en-US"/>
              <a:t>GAN MODEL </a:t>
            </a:r>
            <a:endParaRPr/>
          </a:p>
          <a:p>
            <a:pPr indent="-162188" lvl="0" marL="162157" rtl="0" algn="l">
              <a:lnSpc>
                <a:spcPct val="90000"/>
              </a:lnSpc>
              <a:spcBef>
                <a:spcPts val="662"/>
              </a:spcBef>
              <a:spcAft>
                <a:spcPts val="0"/>
              </a:spcAft>
              <a:buSzPct val="96916"/>
              <a:buFont typeface="Arial"/>
              <a:buChar char="•"/>
            </a:pPr>
            <a:r>
              <a:rPr lang="en-US"/>
              <a:t>OBJECTIVE FUNCTIONS</a:t>
            </a:r>
            <a:endParaRPr/>
          </a:p>
          <a:p>
            <a:pPr indent="-162188" lvl="0" marL="162157" rtl="0" algn="l">
              <a:lnSpc>
                <a:spcPct val="90000"/>
              </a:lnSpc>
              <a:spcBef>
                <a:spcPts val="662"/>
              </a:spcBef>
              <a:spcAft>
                <a:spcPts val="0"/>
              </a:spcAft>
              <a:buSzPct val="96916"/>
              <a:buFont typeface="Arial"/>
              <a:buChar char="•"/>
            </a:pPr>
            <a:r>
              <a:rPr lang="en-US"/>
              <a:t>APPLICATION </a:t>
            </a:r>
            <a:endParaRPr/>
          </a:p>
        </p:txBody>
      </p:sp>
      <p:sp>
        <p:nvSpPr>
          <p:cNvPr id="102" name="Google Shape;102;p1"/>
          <p:cNvSpPr txBox="1"/>
          <p:nvPr>
            <p:ph type="ctrTitle"/>
          </p:nvPr>
        </p:nvSpPr>
        <p:spPr>
          <a:xfrm>
            <a:off x="518922" y="359097"/>
            <a:ext cx="4756785" cy="168732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3700"/>
              <a:buFont typeface="Calibri"/>
              <a:buNone/>
            </a:pPr>
            <a:r>
              <a:rPr lang="en-US"/>
              <a:t>GAN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7" name="Shape 407"/>
        <p:cNvGrpSpPr/>
        <p:nvPr/>
      </p:nvGrpSpPr>
      <p:grpSpPr>
        <a:xfrm>
          <a:off x="0" y="0"/>
          <a:ext cx="0" cy="0"/>
          <a:chOff x="0" y="0"/>
          <a:chExt cx="0" cy="0"/>
        </a:xfrm>
      </p:grpSpPr>
      <p:sp>
        <p:nvSpPr>
          <p:cNvPr id="408" name="Google Shape;408;p10"/>
          <p:cNvSpPr/>
          <p:nvPr/>
        </p:nvSpPr>
        <p:spPr>
          <a:xfrm>
            <a:off x="3882988" y="3017760"/>
            <a:ext cx="43180" cy="30480"/>
          </a:xfrm>
          <a:custGeom>
            <a:rect b="b" l="l" r="r" t="t"/>
            <a:pathLst>
              <a:path extrusionOk="0" h="30480" w="43179">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09" name="Google Shape;409;p10"/>
          <p:cNvSpPr/>
          <p:nvPr/>
        </p:nvSpPr>
        <p:spPr>
          <a:xfrm>
            <a:off x="3803370" y="3013798"/>
            <a:ext cx="25400" cy="38100"/>
          </a:xfrm>
          <a:custGeom>
            <a:rect b="b" l="l" r="r" t="t"/>
            <a:pathLst>
              <a:path extrusionOk="0" h="38100" w="25400">
                <a:moveTo>
                  <a:pt x="25400" y="0"/>
                </a:moveTo>
                <a:lnTo>
                  <a:pt x="0" y="19050"/>
                </a:lnTo>
                <a:lnTo>
                  <a:pt x="25400" y="38100"/>
                </a:lnTo>
                <a:lnTo>
                  <a:pt x="25400"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10" name="Google Shape;410;p10"/>
          <p:cNvSpPr/>
          <p:nvPr/>
        </p:nvSpPr>
        <p:spPr>
          <a:xfrm>
            <a:off x="3981173" y="3013798"/>
            <a:ext cx="25400" cy="38100"/>
          </a:xfrm>
          <a:custGeom>
            <a:rect b="b" l="l" r="r" t="t"/>
            <a:pathLst>
              <a:path extrusionOk="0" h="38100" w="25400">
                <a:moveTo>
                  <a:pt x="0" y="0"/>
                </a:moveTo>
                <a:lnTo>
                  <a:pt x="0" y="38100"/>
                </a:lnTo>
                <a:lnTo>
                  <a:pt x="25399" y="19050"/>
                </a:lnTo>
                <a:lnTo>
                  <a:pt x="0"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411" name="Google Shape;411;p10"/>
          <p:cNvGrpSpPr/>
          <p:nvPr/>
        </p:nvGrpSpPr>
        <p:grpSpPr>
          <a:xfrm>
            <a:off x="4086288" y="3007448"/>
            <a:ext cx="203200" cy="50800"/>
            <a:chOff x="4086288" y="3007448"/>
            <a:chExt cx="203200" cy="50800"/>
          </a:xfrm>
        </p:grpSpPr>
        <p:sp>
          <p:nvSpPr>
            <p:cNvPr id="412" name="Google Shape;412;p10"/>
            <p:cNvSpPr/>
            <p:nvPr/>
          </p:nvSpPr>
          <p:spPr>
            <a:xfrm>
              <a:off x="4149457" y="3007448"/>
              <a:ext cx="64135" cy="50800"/>
            </a:xfrm>
            <a:custGeom>
              <a:rect b="b" l="l" r="r" t="t"/>
              <a:pathLst>
                <a:path extrusionOk="0" h="50800" w="64135">
                  <a:moveTo>
                    <a:pt x="0" y="50800"/>
                  </a:moveTo>
                  <a:lnTo>
                    <a:pt x="43019" y="50800"/>
                  </a:lnTo>
                  <a:lnTo>
                    <a:pt x="43019" y="20434"/>
                  </a:lnTo>
                  <a:lnTo>
                    <a:pt x="0" y="20434"/>
                  </a:lnTo>
                  <a:lnTo>
                    <a:pt x="0" y="50800"/>
                  </a:lnTo>
                  <a:close/>
                </a:path>
                <a:path extrusionOk="0" h="50800" w="64135">
                  <a:moveTo>
                    <a:pt x="10491" y="20320"/>
                  </a:moveTo>
                  <a:lnTo>
                    <a:pt x="10491" y="10160"/>
                  </a:lnTo>
                  <a:lnTo>
                    <a:pt x="53672" y="10160"/>
                  </a:lnTo>
                  <a:lnTo>
                    <a:pt x="53672" y="40640"/>
                  </a:lnTo>
                  <a:lnTo>
                    <a:pt x="43512" y="40640"/>
                  </a:lnTo>
                </a:path>
                <a:path extrusionOk="0" h="50800" w="64135">
                  <a:moveTo>
                    <a:pt x="20652" y="10160"/>
                  </a:moveTo>
                  <a:lnTo>
                    <a:pt x="20652" y="0"/>
                  </a:lnTo>
                  <a:lnTo>
                    <a:pt x="63833" y="0"/>
                  </a:lnTo>
                  <a:lnTo>
                    <a:pt x="63833" y="30480"/>
                  </a:lnTo>
                  <a:lnTo>
                    <a:pt x="53672" y="304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13" name="Google Shape;413;p10"/>
            <p:cNvSpPr/>
            <p:nvPr/>
          </p:nvSpPr>
          <p:spPr>
            <a:xfrm>
              <a:off x="4086288" y="3013798"/>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414" name="Google Shape;414;p10"/>
          <p:cNvGrpSpPr/>
          <p:nvPr/>
        </p:nvGrpSpPr>
        <p:grpSpPr>
          <a:xfrm>
            <a:off x="4369219" y="3007448"/>
            <a:ext cx="203200" cy="50800"/>
            <a:chOff x="4369219" y="3007448"/>
            <a:chExt cx="203200" cy="50800"/>
          </a:xfrm>
        </p:grpSpPr>
        <p:sp>
          <p:nvSpPr>
            <p:cNvPr id="415" name="Google Shape;415;p10"/>
            <p:cNvSpPr/>
            <p:nvPr/>
          </p:nvSpPr>
          <p:spPr>
            <a:xfrm>
              <a:off x="4458120" y="3020148"/>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16" name="Google Shape;416;p10"/>
            <p:cNvSpPr/>
            <p:nvPr/>
          </p:nvSpPr>
          <p:spPr>
            <a:xfrm>
              <a:off x="4369219" y="3013798"/>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17" name="Google Shape;417;p10"/>
            <p:cNvSpPr/>
            <p:nvPr/>
          </p:nvSpPr>
          <p:spPr>
            <a:xfrm>
              <a:off x="4445420" y="3007448"/>
              <a:ext cx="50800" cy="50800"/>
            </a:xfrm>
            <a:custGeom>
              <a:rect b="b" l="l" r="r" t="t"/>
              <a:pathLst>
                <a:path extrusionOk="0" h="50800" w="50800">
                  <a:moveTo>
                    <a:pt x="0" y="0"/>
                  </a:moveTo>
                  <a:lnTo>
                    <a:pt x="38100" y="0"/>
                  </a:lnTo>
                </a:path>
                <a:path extrusionOk="0" h="50800" w="50800">
                  <a:moveTo>
                    <a:pt x="12700" y="25400"/>
                  </a:moveTo>
                  <a:lnTo>
                    <a:pt x="50801" y="25400"/>
                  </a:lnTo>
                </a:path>
                <a:path extrusionOk="0" h="50800" w="50800">
                  <a:moveTo>
                    <a:pt x="0" y="38100"/>
                  </a:moveTo>
                  <a:lnTo>
                    <a:pt x="38100" y="38100"/>
                  </a:lnTo>
                </a:path>
                <a:path extrusionOk="0" h="50800" w="50800">
                  <a:moveTo>
                    <a:pt x="12700" y="50800"/>
                  </a:moveTo>
                  <a:lnTo>
                    <a:pt x="50801" y="5080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418" name="Google Shape;418;p10"/>
          <p:cNvGrpSpPr/>
          <p:nvPr/>
        </p:nvGrpSpPr>
        <p:grpSpPr>
          <a:xfrm>
            <a:off x="4652137" y="3007448"/>
            <a:ext cx="203200" cy="50800"/>
            <a:chOff x="4652137" y="3007448"/>
            <a:chExt cx="203200" cy="50800"/>
          </a:xfrm>
        </p:grpSpPr>
        <p:sp>
          <p:nvSpPr>
            <p:cNvPr id="419" name="Google Shape;419;p10"/>
            <p:cNvSpPr/>
            <p:nvPr/>
          </p:nvSpPr>
          <p:spPr>
            <a:xfrm>
              <a:off x="4728338" y="3007448"/>
              <a:ext cx="50800" cy="25400"/>
            </a:xfrm>
            <a:custGeom>
              <a:rect b="b" l="l" r="r" t="t"/>
              <a:pathLst>
                <a:path extrusionOk="0" h="25400" w="50800">
                  <a:moveTo>
                    <a:pt x="0" y="0"/>
                  </a:moveTo>
                  <a:lnTo>
                    <a:pt x="38100" y="0"/>
                  </a:lnTo>
                </a:path>
                <a:path extrusionOk="0" h="25400" w="50800">
                  <a:moveTo>
                    <a:pt x="12700" y="12700"/>
                  </a:moveTo>
                  <a:lnTo>
                    <a:pt x="50801" y="12700"/>
                  </a:lnTo>
                </a:path>
                <a:path extrusionOk="0" h="25400" w="50800">
                  <a:moveTo>
                    <a:pt x="12700" y="25400"/>
                  </a:moveTo>
                  <a:lnTo>
                    <a:pt x="50801" y="254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20" name="Google Shape;420;p10"/>
            <p:cNvSpPr/>
            <p:nvPr/>
          </p:nvSpPr>
          <p:spPr>
            <a:xfrm>
              <a:off x="4652137" y="3013798"/>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21" name="Google Shape;421;p10"/>
            <p:cNvSpPr/>
            <p:nvPr/>
          </p:nvSpPr>
          <p:spPr>
            <a:xfrm>
              <a:off x="4728338" y="3045548"/>
              <a:ext cx="50800" cy="12700"/>
            </a:xfrm>
            <a:custGeom>
              <a:rect b="b" l="l" r="r" t="t"/>
              <a:pathLst>
                <a:path extrusionOk="0" h="12700" w="50800">
                  <a:moveTo>
                    <a:pt x="0" y="0"/>
                  </a:moveTo>
                  <a:lnTo>
                    <a:pt x="38100" y="0"/>
                  </a:lnTo>
                </a:path>
                <a:path extrusionOk="0" h="12700" w="50800">
                  <a:moveTo>
                    <a:pt x="12700" y="12700"/>
                  </a:moveTo>
                  <a:lnTo>
                    <a:pt x="50801" y="1270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422" name="Google Shape;422;p10"/>
          <p:cNvSpPr/>
          <p:nvPr/>
        </p:nvSpPr>
        <p:spPr>
          <a:xfrm>
            <a:off x="5011268" y="3007448"/>
            <a:ext cx="50800" cy="50800"/>
          </a:xfrm>
          <a:custGeom>
            <a:rect b="b" l="l" r="r" t="t"/>
            <a:pathLst>
              <a:path extrusionOk="0" h="50800" w="50800">
                <a:moveTo>
                  <a:pt x="0" y="0"/>
                </a:moveTo>
                <a:lnTo>
                  <a:pt x="38100" y="0"/>
                </a:lnTo>
              </a:path>
              <a:path extrusionOk="0" h="50800" w="50800">
                <a:moveTo>
                  <a:pt x="12700" y="12700"/>
                </a:moveTo>
                <a:lnTo>
                  <a:pt x="50801" y="12700"/>
                </a:lnTo>
              </a:path>
              <a:path extrusionOk="0" h="50800" w="50800">
                <a:moveTo>
                  <a:pt x="12700" y="25400"/>
                </a:moveTo>
                <a:lnTo>
                  <a:pt x="50801" y="25400"/>
                </a:lnTo>
              </a:path>
              <a:path extrusionOk="0" h="50800" w="50800">
                <a:moveTo>
                  <a:pt x="0" y="38100"/>
                </a:moveTo>
                <a:lnTo>
                  <a:pt x="38100" y="38100"/>
                </a:lnTo>
              </a:path>
              <a:path extrusionOk="0" h="50800" w="50800">
                <a:moveTo>
                  <a:pt x="12700" y="50800"/>
                </a:moveTo>
                <a:lnTo>
                  <a:pt x="50801" y="508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423" name="Google Shape;423;p10"/>
          <p:cNvGrpSpPr/>
          <p:nvPr/>
        </p:nvGrpSpPr>
        <p:grpSpPr>
          <a:xfrm>
            <a:off x="5202758" y="3007448"/>
            <a:ext cx="233679" cy="50800"/>
            <a:chOff x="5202758" y="3007448"/>
            <a:chExt cx="233679" cy="50800"/>
          </a:xfrm>
        </p:grpSpPr>
        <p:sp>
          <p:nvSpPr>
            <p:cNvPr id="424" name="Google Shape;424;p10"/>
            <p:cNvSpPr/>
            <p:nvPr/>
          </p:nvSpPr>
          <p:spPr>
            <a:xfrm>
              <a:off x="5324679" y="3037928"/>
              <a:ext cx="20320" cy="20320"/>
            </a:xfrm>
            <a:custGeom>
              <a:rect b="b" l="l" r="r" t="t"/>
              <a:pathLst>
                <a:path extrusionOk="0" h="20319" w="20320">
                  <a:moveTo>
                    <a:pt x="0" y="0"/>
                  </a:moveTo>
                  <a:lnTo>
                    <a:pt x="20321" y="2032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25" name="Google Shape;425;p10"/>
            <p:cNvSpPr/>
            <p:nvPr/>
          </p:nvSpPr>
          <p:spPr>
            <a:xfrm>
              <a:off x="5297615" y="3011433"/>
              <a:ext cx="30480" cy="30480"/>
            </a:xfrm>
            <a:custGeom>
              <a:rect b="b" l="l" r="r" t="t"/>
              <a:pathLst>
                <a:path extrusionOk="0" h="30480" w="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26" name="Google Shape;426;p10"/>
            <p:cNvSpPr/>
            <p:nvPr/>
          </p:nvSpPr>
          <p:spPr>
            <a:xfrm>
              <a:off x="5202758" y="3007448"/>
              <a:ext cx="233679" cy="50800"/>
            </a:xfrm>
            <a:custGeom>
              <a:rect b="b" l="l" r="r" t="t"/>
              <a:pathLst>
                <a:path extrusionOk="0" h="50800" w="233679">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extrusionOk="0" h="50800" w="233679">
                  <a:moveTo>
                    <a:pt x="30480" y="17780"/>
                  </a:moveTo>
                  <a:lnTo>
                    <a:pt x="15240" y="30480"/>
                  </a:lnTo>
                  <a:lnTo>
                    <a:pt x="0" y="17780"/>
                  </a:lnTo>
                </a:path>
                <a:path extrusionOk="0" h="50800" w="233679">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extrusionOk="0" h="50800" w="233679">
                  <a:moveTo>
                    <a:pt x="233682" y="17780"/>
                  </a:moveTo>
                  <a:lnTo>
                    <a:pt x="218442" y="30480"/>
                  </a:lnTo>
                  <a:lnTo>
                    <a:pt x="203202" y="177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pic>
        <p:nvPicPr>
          <p:cNvPr id="427" name="Google Shape;427;p10"/>
          <p:cNvPicPr preferRelativeResize="0"/>
          <p:nvPr/>
        </p:nvPicPr>
        <p:blipFill rotWithShape="1">
          <a:blip r:embed="rId3">
            <a:alphaModFix/>
          </a:blip>
          <a:srcRect b="0" l="0" r="0" t="0"/>
          <a:stretch/>
        </p:blipFill>
        <p:spPr>
          <a:xfrm>
            <a:off x="0" y="0"/>
            <a:ext cx="5759996" cy="48082"/>
          </a:xfrm>
          <a:prstGeom prst="rect">
            <a:avLst/>
          </a:prstGeom>
          <a:noFill/>
          <a:ln>
            <a:noFill/>
          </a:ln>
        </p:spPr>
      </p:pic>
      <p:grpSp>
        <p:nvGrpSpPr>
          <p:cNvPr id="428" name="Google Shape;428;p10"/>
          <p:cNvGrpSpPr/>
          <p:nvPr/>
        </p:nvGrpSpPr>
        <p:grpSpPr>
          <a:xfrm>
            <a:off x="242620" y="1525803"/>
            <a:ext cx="900430" cy="180340"/>
            <a:chOff x="242620" y="1525803"/>
            <a:chExt cx="900430" cy="180340"/>
          </a:xfrm>
        </p:grpSpPr>
        <p:sp>
          <p:nvSpPr>
            <p:cNvPr id="429" name="Google Shape;429;p10"/>
            <p:cNvSpPr/>
            <p:nvPr/>
          </p:nvSpPr>
          <p:spPr>
            <a:xfrm>
              <a:off x="242620" y="1525803"/>
              <a:ext cx="900430" cy="180340"/>
            </a:xfrm>
            <a:custGeom>
              <a:rect b="b" l="l" r="r" t="t"/>
              <a:pathLst>
                <a:path extrusionOk="0" h="180339" w="900430">
                  <a:moveTo>
                    <a:pt x="849401" y="0"/>
                  </a:moveTo>
                  <a:lnTo>
                    <a:pt x="50609" y="0"/>
                  </a:lnTo>
                  <a:lnTo>
                    <a:pt x="30909" y="3976"/>
                  </a:lnTo>
                  <a:lnTo>
                    <a:pt x="14822" y="14822"/>
                  </a:lnTo>
                  <a:lnTo>
                    <a:pt x="3976" y="30909"/>
                  </a:lnTo>
                  <a:lnTo>
                    <a:pt x="0" y="50609"/>
                  </a:lnTo>
                  <a:lnTo>
                    <a:pt x="0" y="129387"/>
                  </a:lnTo>
                  <a:lnTo>
                    <a:pt x="3976" y="149087"/>
                  </a:lnTo>
                  <a:lnTo>
                    <a:pt x="14822" y="165174"/>
                  </a:lnTo>
                  <a:lnTo>
                    <a:pt x="30909" y="176020"/>
                  </a:lnTo>
                  <a:lnTo>
                    <a:pt x="50609" y="179997"/>
                  </a:lnTo>
                  <a:lnTo>
                    <a:pt x="849401" y="179997"/>
                  </a:lnTo>
                  <a:lnTo>
                    <a:pt x="869101" y="176020"/>
                  </a:lnTo>
                  <a:lnTo>
                    <a:pt x="885188" y="165174"/>
                  </a:lnTo>
                  <a:lnTo>
                    <a:pt x="896034" y="149087"/>
                  </a:lnTo>
                  <a:lnTo>
                    <a:pt x="900010" y="129387"/>
                  </a:lnTo>
                  <a:lnTo>
                    <a:pt x="900010" y="50609"/>
                  </a:lnTo>
                  <a:lnTo>
                    <a:pt x="896034" y="30909"/>
                  </a:lnTo>
                  <a:lnTo>
                    <a:pt x="885188" y="14822"/>
                  </a:lnTo>
                  <a:lnTo>
                    <a:pt x="869101" y="3976"/>
                  </a:lnTo>
                  <a:lnTo>
                    <a:pt x="849401"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30" name="Google Shape;430;p10"/>
            <p:cNvSpPr/>
            <p:nvPr/>
          </p:nvSpPr>
          <p:spPr>
            <a:xfrm>
              <a:off x="242620" y="1525803"/>
              <a:ext cx="900430" cy="180340"/>
            </a:xfrm>
            <a:custGeom>
              <a:rect b="b" l="l" r="r" t="t"/>
              <a:pathLst>
                <a:path extrusionOk="0" h="180339" w="900430">
                  <a:moveTo>
                    <a:pt x="0" y="129387"/>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387"/>
                  </a:lnTo>
                  <a:lnTo>
                    <a:pt x="896034" y="149087"/>
                  </a:lnTo>
                  <a:lnTo>
                    <a:pt x="885188" y="165174"/>
                  </a:lnTo>
                  <a:lnTo>
                    <a:pt x="869101" y="176020"/>
                  </a:lnTo>
                  <a:lnTo>
                    <a:pt x="849401" y="179997"/>
                  </a:lnTo>
                  <a:lnTo>
                    <a:pt x="50609" y="179997"/>
                  </a:lnTo>
                  <a:lnTo>
                    <a:pt x="30909" y="176020"/>
                  </a:lnTo>
                  <a:lnTo>
                    <a:pt x="14822" y="165174"/>
                  </a:lnTo>
                  <a:lnTo>
                    <a:pt x="3976" y="149087"/>
                  </a:lnTo>
                  <a:lnTo>
                    <a:pt x="0" y="1293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431" name="Google Shape;431;p10"/>
          <p:cNvSpPr txBox="1"/>
          <p:nvPr/>
        </p:nvSpPr>
        <p:spPr>
          <a:xfrm>
            <a:off x="401383" y="1519839"/>
            <a:ext cx="58293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Generator</a:t>
            </a:r>
            <a:endParaRPr sz="1000">
              <a:latin typeface="Arial"/>
              <a:ea typeface="Arial"/>
              <a:cs typeface="Arial"/>
              <a:sym typeface="Arial"/>
            </a:endParaRPr>
          </a:p>
        </p:txBody>
      </p:sp>
      <p:grpSp>
        <p:nvGrpSpPr>
          <p:cNvPr id="432" name="Google Shape;432;p10"/>
          <p:cNvGrpSpPr/>
          <p:nvPr/>
        </p:nvGrpSpPr>
        <p:grpSpPr>
          <a:xfrm>
            <a:off x="242620" y="1192568"/>
            <a:ext cx="1980438" cy="873582"/>
            <a:chOff x="242620" y="1192568"/>
            <a:chExt cx="1980438" cy="873582"/>
          </a:xfrm>
        </p:grpSpPr>
        <p:sp>
          <p:nvSpPr>
            <p:cNvPr id="433" name="Google Shape;433;p10"/>
            <p:cNvSpPr/>
            <p:nvPr/>
          </p:nvSpPr>
          <p:spPr>
            <a:xfrm>
              <a:off x="242620" y="1885810"/>
              <a:ext cx="900430" cy="180340"/>
            </a:xfrm>
            <a:custGeom>
              <a:rect b="b" l="l" r="r" t="t"/>
              <a:pathLst>
                <a:path extrusionOk="0" h="180339" w="900430">
                  <a:moveTo>
                    <a:pt x="849401" y="0"/>
                  </a:moveTo>
                  <a:lnTo>
                    <a:pt x="50609" y="0"/>
                  </a:lnTo>
                  <a:lnTo>
                    <a:pt x="30909" y="3976"/>
                  </a:lnTo>
                  <a:lnTo>
                    <a:pt x="14822" y="14822"/>
                  </a:lnTo>
                  <a:lnTo>
                    <a:pt x="3976" y="30909"/>
                  </a:lnTo>
                  <a:lnTo>
                    <a:pt x="0" y="50609"/>
                  </a:lnTo>
                  <a:lnTo>
                    <a:pt x="0" y="129387"/>
                  </a:lnTo>
                  <a:lnTo>
                    <a:pt x="3976" y="149087"/>
                  </a:lnTo>
                  <a:lnTo>
                    <a:pt x="14822" y="165174"/>
                  </a:lnTo>
                  <a:lnTo>
                    <a:pt x="30909" y="176020"/>
                  </a:lnTo>
                  <a:lnTo>
                    <a:pt x="50609" y="179997"/>
                  </a:lnTo>
                  <a:lnTo>
                    <a:pt x="849401" y="179997"/>
                  </a:lnTo>
                  <a:lnTo>
                    <a:pt x="869101" y="176020"/>
                  </a:lnTo>
                  <a:lnTo>
                    <a:pt x="885188" y="165174"/>
                  </a:lnTo>
                  <a:lnTo>
                    <a:pt x="896034" y="149087"/>
                  </a:lnTo>
                  <a:lnTo>
                    <a:pt x="900010" y="129387"/>
                  </a:lnTo>
                  <a:lnTo>
                    <a:pt x="900010" y="50609"/>
                  </a:lnTo>
                  <a:lnTo>
                    <a:pt x="896034" y="30909"/>
                  </a:lnTo>
                  <a:lnTo>
                    <a:pt x="885188" y="14822"/>
                  </a:lnTo>
                  <a:lnTo>
                    <a:pt x="869101" y="3976"/>
                  </a:lnTo>
                  <a:lnTo>
                    <a:pt x="849401" y="0"/>
                  </a:lnTo>
                  <a:close/>
                </a:path>
              </a:pathLst>
            </a:custGeom>
            <a:solidFill>
              <a:srgbClr val="C7EAF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34" name="Google Shape;434;p10"/>
            <p:cNvSpPr/>
            <p:nvPr/>
          </p:nvSpPr>
          <p:spPr>
            <a:xfrm>
              <a:off x="242620" y="1885810"/>
              <a:ext cx="900430" cy="180340"/>
            </a:xfrm>
            <a:custGeom>
              <a:rect b="b" l="l" r="r" t="t"/>
              <a:pathLst>
                <a:path extrusionOk="0" h="180339" w="900430">
                  <a:moveTo>
                    <a:pt x="0" y="129387"/>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387"/>
                  </a:lnTo>
                  <a:lnTo>
                    <a:pt x="896034" y="149087"/>
                  </a:lnTo>
                  <a:lnTo>
                    <a:pt x="885188" y="165174"/>
                  </a:lnTo>
                  <a:lnTo>
                    <a:pt x="869101" y="176020"/>
                  </a:lnTo>
                  <a:lnTo>
                    <a:pt x="849401" y="179997"/>
                  </a:lnTo>
                  <a:lnTo>
                    <a:pt x="50609" y="179997"/>
                  </a:lnTo>
                  <a:lnTo>
                    <a:pt x="30909" y="176020"/>
                  </a:lnTo>
                  <a:lnTo>
                    <a:pt x="14822" y="165174"/>
                  </a:lnTo>
                  <a:lnTo>
                    <a:pt x="3976" y="149087"/>
                  </a:lnTo>
                  <a:lnTo>
                    <a:pt x="0" y="1293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35" name="Google Shape;435;p10"/>
            <p:cNvPicPr preferRelativeResize="0"/>
            <p:nvPr/>
          </p:nvPicPr>
          <p:blipFill rotWithShape="1">
            <a:blip r:embed="rId4">
              <a:alphaModFix/>
            </a:blip>
            <a:srcRect b="0" l="0" r="0" t="0"/>
            <a:stretch/>
          </p:blipFill>
          <p:spPr>
            <a:xfrm>
              <a:off x="345560" y="1898745"/>
              <a:ext cx="154127" cy="154127"/>
            </a:xfrm>
            <a:prstGeom prst="rect">
              <a:avLst/>
            </a:prstGeom>
            <a:noFill/>
            <a:ln>
              <a:noFill/>
            </a:ln>
          </p:spPr>
        </p:pic>
        <p:sp>
          <p:nvSpPr>
            <p:cNvPr id="436" name="Google Shape;436;p10"/>
            <p:cNvSpPr/>
            <p:nvPr/>
          </p:nvSpPr>
          <p:spPr>
            <a:xfrm>
              <a:off x="530618" y="1903806"/>
              <a:ext cx="144145" cy="144145"/>
            </a:xfrm>
            <a:custGeom>
              <a:rect b="b" l="l" r="r" t="t"/>
              <a:pathLst>
                <a:path extrusionOk="0" h="144144" w="144145">
                  <a:moveTo>
                    <a:pt x="72008" y="0"/>
                  </a:moveTo>
                  <a:lnTo>
                    <a:pt x="43976" y="5657"/>
                  </a:lnTo>
                  <a:lnTo>
                    <a:pt x="21088" y="21086"/>
                  </a:lnTo>
                  <a:lnTo>
                    <a:pt x="5657" y="43971"/>
                  </a:lnTo>
                  <a:lnTo>
                    <a:pt x="0" y="71996"/>
                  </a:lnTo>
                  <a:lnTo>
                    <a:pt x="5657" y="100028"/>
                  </a:lnTo>
                  <a:lnTo>
                    <a:pt x="21088" y="122916"/>
                  </a:lnTo>
                  <a:lnTo>
                    <a:pt x="43976" y="138347"/>
                  </a:lnTo>
                  <a:lnTo>
                    <a:pt x="72008" y="144005"/>
                  </a:lnTo>
                  <a:lnTo>
                    <a:pt x="100033" y="138347"/>
                  </a:lnTo>
                  <a:lnTo>
                    <a:pt x="122918" y="122916"/>
                  </a:lnTo>
                  <a:lnTo>
                    <a:pt x="138347" y="100028"/>
                  </a:lnTo>
                  <a:lnTo>
                    <a:pt x="144005" y="71996"/>
                  </a:lnTo>
                  <a:lnTo>
                    <a:pt x="138347" y="43971"/>
                  </a:lnTo>
                  <a:lnTo>
                    <a:pt x="122918" y="21086"/>
                  </a:lnTo>
                  <a:lnTo>
                    <a:pt x="100033" y="5657"/>
                  </a:lnTo>
                  <a:lnTo>
                    <a:pt x="72008" y="0"/>
                  </a:lnTo>
                  <a:close/>
                </a:path>
              </a:pathLst>
            </a:custGeom>
            <a:solidFill>
              <a:srgbClr val="E1F4F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37" name="Google Shape;437;p10"/>
            <p:cNvSpPr/>
            <p:nvPr/>
          </p:nvSpPr>
          <p:spPr>
            <a:xfrm>
              <a:off x="530618" y="1903806"/>
              <a:ext cx="144145" cy="144145"/>
            </a:xfrm>
            <a:custGeom>
              <a:rect b="b" l="l" r="r" t="t"/>
              <a:pathLst>
                <a:path extrusionOk="0" h="144144" w="144145">
                  <a:moveTo>
                    <a:pt x="144005" y="71996"/>
                  </a:moveTo>
                  <a:lnTo>
                    <a:pt x="138347" y="43971"/>
                  </a:lnTo>
                  <a:lnTo>
                    <a:pt x="122918" y="21086"/>
                  </a:lnTo>
                  <a:lnTo>
                    <a:pt x="100033" y="5657"/>
                  </a:lnTo>
                  <a:lnTo>
                    <a:pt x="72008" y="0"/>
                  </a:lnTo>
                  <a:lnTo>
                    <a:pt x="43976" y="5657"/>
                  </a:lnTo>
                  <a:lnTo>
                    <a:pt x="21088" y="21086"/>
                  </a:lnTo>
                  <a:lnTo>
                    <a:pt x="5657" y="43971"/>
                  </a:lnTo>
                  <a:lnTo>
                    <a:pt x="0" y="71996"/>
                  </a:lnTo>
                  <a:lnTo>
                    <a:pt x="5657" y="100028"/>
                  </a:lnTo>
                  <a:lnTo>
                    <a:pt x="21088" y="122916"/>
                  </a:lnTo>
                  <a:lnTo>
                    <a:pt x="43976" y="138347"/>
                  </a:lnTo>
                  <a:lnTo>
                    <a:pt x="72008" y="144005"/>
                  </a:lnTo>
                  <a:lnTo>
                    <a:pt x="100033" y="138347"/>
                  </a:lnTo>
                  <a:lnTo>
                    <a:pt x="122918" y="122916"/>
                  </a:lnTo>
                  <a:lnTo>
                    <a:pt x="138347" y="100028"/>
                  </a:lnTo>
                  <a:lnTo>
                    <a:pt x="144005" y="71996"/>
                  </a:lnTo>
                  <a:close/>
                </a:path>
              </a:pathLst>
            </a:custGeom>
            <a:noFill/>
            <a:ln cap="flat" cmpd="sng" w="10100">
              <a:solidFill>
                <a:srgbClr val="7F7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38" name="Google Shape;438;p10"/>
            <p:cNvSpPr/>
            <p:nvPr/>
          </p:nvSpPr>
          <p:spPr>
            <a:xfrm>
              <a:off x="710628" y="1903806"/>
              <a:ext cx="144145" cy="144145"/>
            </a:xfrm>
            <a:custGeom>
              <a:rect b="b" l="l" r="r" t="t"/>
              <a:pathLst>
                <a:path extrusionOk="0" h="144144" w="144144">
                  <a:moveTo>
                    <a:pt x="71996" y="0"/>
                  </a:moveTo>
                  <a:lnTo>
                    <a:pt x="43971" y="5657"/>
                  </a:lnTo>
                  <a:lnTo>
                    <a:pt x="21086" y="21086"/>
                  </a:lnTo>
                  <a:lnTo>
                    <a:pt x="5657" y="43971"/>
                  </a:lnTo>
                  <a:lnTo>
                    <a:pt x="0" y="71996"/>
                  </a:lnTo>
                  <a:lnTo>
                    <a:pt x="5657" y="100028"/>
                  </a:lnTo>
                  <a:lnTo>
                    <a:pt x="21086" y="122916"/>
                  </a:lnTo>
                  <a:lnTo>
                    <a:pt x="43971" y="138347"/>
                  </a:lnTo>
                  <a:lnTo>
                    <a:pt x="71996" y="144005"/>
                  </a:lnTo>
                  <a:lnTo>
                    <a:pt x="100021" y="138347"/>
                  </a:lnTo>
                  <a:lnTo>
                    <a:pt x="122905" y="122916"/>
                  </a:lnTo>
                  <a:lnTo>
                    <a:pt x="138334" y="100028"/>
                  </a:lnTo>
                  <a:lnTo>
                    <a:pt x="143992" y="71996"/>
                  </a:lnTo>
                  <a:lnTo>
                    <a:pt x="138334" y="43971"/>
                  </a:lnTo>
                  <a:lnTo>
                    <a:pt x="122905" y="21086"/>
                  </a:lnTo>
                  <a:lnTo>
                    <a:pt x="100021" y="5657"/>
                  </a:lnTo>
                  <a:lnTo>
                    <a:pt x="71996" y="0"/>
                  </a:lnTo>
                  <a:close/>
                </a:path>
              </a:pathLst>
            </a:custGeom>
            <a:solidFill>
              <a:srgbClr val="E1F4F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39" name="Google Shape;439;p10"/>
            <p:cNvSpPr/>
            <p:nvPr/>
          </p:nvSpPr>
          <p:spPr>
            <a:xfrm>
              <a:off x="710628" y="1903806"/>
              <a:ext cx="144145" cy="144145"/>
            </a:xfrm>
            <a:custGeom>
              <a:rect b="b" l="l" r="r" t="t"/>
              <a:pathLst>
                <a:path extrusionOk="0" h="144144" w="144144">
                  <a:moveTo>
                    <a:pt x="143992" y="71996"/>
                  </a:moveTo>
                  <a:lnTo>
                    <a:pt x="138334" y="43971"/>
                  </a:lnTo>
                  <a:lnTo>
                    <a:pt x="122905" y="21086"/>
                  </a:lnTo>
                  <a:lnTo>
                    <a:pt x="100021" y="5657"/>
                  </a:lnTo>
                  <a:lnTo>
                    <a:pt x="71996" y="0"/>
                  </a:lnTo>
                  <a:lnTo>
                    <a:pt x="43971" y="5657"/>
                  </a:lnTo>
                  <a:lnTo>
                    <a:pt x="21086" y="21086"/>
                  </a:lnTo>
                  <a:lnTo>
                    <a:pt x="5657" y="43971"/>
                  </a:lnTo>
                  <a:lnTo>
                    <a:pt x="0" y="71996"/>
                  </a:lnTo>
                  <a:lnTo>
                    <a:pt x="5657" y="100028"/>
                  </a:lnTo>
                  <a:lnTo>
                    <a:pt x="21086" y="122916"/>
                  </a:lnTo>
                  <a:lnTo>
                    <a:pt x="43971" y="138347"/>
                  </a:lnTo>
                  <a:lnTo>
                    <a:pt x="71996" y="144005"/>
                  </a:lnTo>
                  <a:lnTo>
                    <a:pt x="100021" y="138347"/>
                  </a:lnTo>
                  <a:lnTo>
                    <a:pt x="122905" y="122916"/>
                  </a:lnTo>
                  <a:lnTo>
                    <a:pt x="138334" y="100028"/>
                  </a:lnTo>
                  <a:lnTo>
                    <a:pt x="143992" y="71996"/>
                  </a:lnTo>
                  <a:close/>
                </a:path>
              </a:pathLst>
            </a:custGeom>
            <a:noFill/>
            <a:ln cap="flat" cmpd="sng" w="10100">
              <a:solidFill>
                <a:srgbClr val="7F7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40" name="Google Shape;440;p10"/>
            <p:cNvPicPr preferRelativeResize="0"/>
            <p:nvPr/>
          </p:nvPicPr>
          <p:blipFill rotWithShape="1">
            <a:blip r:embed="rId5">
              <a:alphaModFix/>
            </a:blip>
            <a:srcRect b="0" l="0" r="0" t="0"/>
            <a:stretch/>
          </p:blipFill>
          <p:spPr>
            <a:xfrm>
              <a:off x="885564" y="1898745"/>
              <a:ext cx="154127" cy="154127"/>
            </a:xfrm>
            <a:prstGeom prst="rect">
              <a:avLst/>
            </a:prstGeom>
            <a:noFill/>
            <a:ln>
              <a:noFill/>
            </a:ln>
          </p:spPr>
        </p:pic>
        <p:sp>
          <p:nvSpPr>
            <p:cNvPr id="441" name="Google Shape;441;p10"/>
            <p:cNvSpPr/>
            <p:nvPr/>
          </p:nvSpPr>
          <p:spPr>
            <a:xfrm>
              <a:off x="692619" y="1714792"/>
              <a:ext cx="0" cy="171450"/>
            </a:xfrm>
            <a:custGeom>
              <a:rect b="b" l="l" r="r" t="t"/>
              <a:pathLst>
                <a:path extrusionOk="0" h="171450" w="120000">
                  <a:moveTo>
                    <a:pt x="0" y="171018"/>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42" name="Google Shape;442;p10"/>
            <p:cNvSpPr/>
            <p:nvPr/>
          </p:nvSpPr>
          <p:spPr>
            <a:xfrm>
              <a:off x="666302" y="1709857"/>
              <a:ext cx="52705" cy="24765"/>
            </a:xfrm>
            <a:custGeom>
              <a:rect b="b" l="l" r="r" t="t"/>
              <a:pathLst>
                <a:path extrusionOk="0" h="24764" w="52704">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43" name="Google Shape;443;p10"/>
            <p:cNvPicPr preferRelativeResize="0"/>
            <p:nvPr/>
          </p:nvPicPr>
          <p:blipFill rotWithShape="1">
            <a:blip r:embed="rId6">
              <a:alphaModFix/>
            </a:blip>
            <a:srcRect b="0" l="0" r="0" t="0"/>
            <a:stretch/>
          </p:blipFill>
          <p:spPr>
            <a:xfrm>
              <a:off x="528688" y="1192568"/>
              <a:ext cx="327659" cy="161290"/>
            </a:xfrm>
            <a:prstGeom prst="rect">
              <a:avLst/>
            </a:prstGeom>
            <a:noFill/>
            <a:ln>
              <a:noFill/>
            </a:ln>
          </p:spPr>
        </p:pic>
        <p:sp>
          <p:nvSpPr>
            <p:cNvPr id="444" name="Google Shape;444;p10"/>
            <p:cNvSpPr/>
            <p:nvPr/>
          </p:nvSpPr>
          <p:spPr>
            <a:xfrm>
              <a:off x="692619" y="1354785"/>
              <a:ext cx="0" cy="171450"/>
            </a:xfrm>
            <a:custGeom>
              <a:rect b="b" l="l" r="r" t="t"/>
              <a:pathLst>
                <a:path extrusionOk="0" h="171450" w="120000">
                  <a:moveTo>
                    <a:pt x="0" y="171018"/>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45" name="Google Shape;445;p10"/>
            <p:cNvSpPr/>
            <p:nvPr/>
          </p:nvSpPr>
          <p:spPr>
            <a:xfrm>
              <a:off x="666302" y="1349851"/>
              <a:ext cx="52705" cy="24765"/>
            </a:xfrm>
            <a:custGeom>
              <a:rect b="b" l="l" r="r" t="t"/>
              <a:pathLst>
                <a:path extrusionOk="0" h="24765" w="52704">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46" name="Google Shape;446;p10"/>
            <p:cNvSpPr/>
            <p:nvPr/>
          </p:nvSpPr>
          <p:spPr>
            <a:xfrm>
              <a:off x="1322628" y="1525803"/>
              <a:ext cx="900430" cy="180340"/>
            </a:xfrm>
            <a:custGeom>
              <a:rect b="b" l="l" r="r" t="t"/>
              <a:pathLst>
                <a:path extrusionOk="0" h="180339" w="900430">
                  <a:moveTo>
                    <a:pt x="849401" y="0"/>
                  </a:moveTo>
                  <a:lnTo>
                    <a:pt x="50609" y="0"/>
                  </a:lnTo>
                  <a:lnTo>
                    <a:pt x="30909" y="3976"/>
                  </a:lnTo>
                  <a:lnTo>
                    <a:pt x="14822" y="14822"/>
                  </a:lnTo>
                  <a:lnTo>
                    <a:pt x="3976" y="30909"/>
                  </a:lnTo>
                  <a:lnTo>
                    <a:pt x="0" y="50609"/>
                  </a:lnTo>
                  <a:lnTo>
                    <a:pt x="0" y="129387"/>
                  </a:lnTo>
                  <a:lnTo>
                    <a:pt x="3976" y="149087"/>
                  </a:lnTo>
                  <a:lnTo>
                    <a:pt x="14822" y="165174"/>
                  </a:lnTo>
                  <a:lnTo>
                    <a:pt x="30909" y="176020"/>
                  </a:lnTo>
                  <a:lnTo>
                    <a:pt x="50609" y="179997"/>
                  </a:lnTo>
                  <a:lnTo>
                    <a:pt x="849401" y="179997"/>
                  </a:lnTo>
                  <a:lnTo>
                    <a:pt x="869101" y="176020"/>
                  </a:lnTo>
                  <a:lnTo>
                    <a:pt x="885188" y="165174"/>
                  </a:lnTo>
                  <a:lnTo>
                    <a:pt x="896034" y="149087"/>
                  </a:lnTo>
                  <a:lnTo>
                    <a:pt x="900010" y="129387"/>
                  </a:lnTo>
                  <a:lnTo>
                    <a:pt x="900010" y="50609"/>
                  </a:lnTo>
                  <a:lnTo>
                    <a:pt x="896034" y="30909"/>
                  </a:lnTo>
                  <a:lnTo>
                    <a:pt x="885188" y="14822"/>
                  </a:lnTo>
                  <a:lnTo>
                    <a:pt x="869101" y="3976"/>
                  </a:lnTo>
                  <a:lnTo>
                    <a:pt x="849401"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47" name="Google Shape;447;p10"/>
            <p:cNvSpPr/>
            <p:nvPr/>
          </p:nvSpPr>
          <p:spPr>
            <a:xfrm>
              <a:off x="1322628" y="1525803"/>
              <a:ext cx="900430" cy="180340"/>
            </a:xfrm>
            <a:custGeom>
              <a:rect b="b" l="l" r="r" t="t"/>
              <a:pathLst>
                <a:path extrusionOk="0" h="180339" w="900430">
                  <a:moveTo>
                    <a:pt x="0" y="129387"/>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387"/>
                  </a:lnTo>
                  <a:lnTo>
                    <a:pt x="896034" y="149087"/>
                  </a:lnTo>
                  <a:lnTo>
                    <a:pt x="885188" y="165174"/>
                  </a:lnTo>
                  <a:lnTo>
                    <a:pt x="869101" y="176020"/>
                  </a:lnTo>
                  <a:lnTo>
                    <a:pt x="849401" y="179997"/>
                  </a:lnTo>
                  <a:lnTo>
                    <a:pt x="50609" y="179997"/>
                  </a:lnTo>
                  <a:lnTo>
                    <a:pt x="30909" y="176020"/>
                  </a:lnTo>
                  <a:lnTo>
                    <a:pt x="14822" y="165174"/>
                  </a:lnTo>
                  <a:lnTo>
                    <a:pt x="3976" y="149087"/>
                  </a:lnTo>
                  <a:lnTo>
                    <a:pt x="0" y="1293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448" name="Google Shape;448;p10"/>
          <p:cNvSpPr txBox="1"/>
          <p:nvPr/>
        </p:nvSpPr>
        <p:spPr>
          <a:xfrm>
            <a:off x="453821" y="2138240"/>
            <a:ext cx="65786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i="1" lang="en-US" sz="1000">
                <a:latin typeface="Georgia"/>
                <a:ea typeface="Georgia"/>
                <a:cs typeface="Georgia"/>
                <a:sym typeface="Georgia"/>
              </a:rPr>
              <a:t>z </a:t>
            </a:r>
            <a:r>
              <a:rPr i="1" lang="en-US" sz="1000">
                <a:latin typeface="Verdana"/>
                <a:ea typeface="Verdana"/>
                <a:cs typeface="Verdana"/>
                <a:sym typeface="Verdana"/>
              </a:rPr>
              <a:t>∼ </a:t>
            </a:r>
            <a:r>
              <a:rPr i="1" lang="en-US" sz="1000">
                <a:latin typeface="Georgia"/>
                <a:ea typeface="Georgia"/>
                <a:cs typeface="Georgia"/>
                <a:sym typeface="Georgia"/>
              </a:rPr>
              <a:t>N </a:t>
            </a:r>
            <a:r>
              <a:rPr lang="en-US" sz="1000">
                <a:latin typeface="Arial"/>
                <a:ea typeface="Arial"/>
                <a:cs typeface="Arial"/>
                <a:sym typeface="Arial"/>
              </a:rPr>
              <a:t>(0</a:t>
            </a:r>
            <a:r>
              <a:rPr i="1" lang="en-US" sz="1000">
                <a:latin typeface="Georgia"/>
                <a:ea typeface="Georgia"/>
                <a:cs typeface="Georgia"/>
                <a:sym typeface="Georgia"/>
              </a:rPr>
              <a:t>, I</a:t>
            </a:r>
            <a:r>
              <a:rPr lang="en-US" sz="1000">
                <a:latin typeface="Arial"/>
                <a:ea typeface="Arial"/>
                <a:cs typeface="Arial"/>
                <a:sym typeface="Arial"/>
              </a:rPr>
              <a:t>)</a:t>
            </a:r>
            <a:endParaRPr sz="1000">
              <a:latin typeface="Arial"/>
              <a:ea typeface="Arial"/>
              <a:cs typeface="Arial"/>
              <a:sym typeface="Arial"/>
            </a:endParaRPr>
          </a:p>
        </p:txBody>
      </p:sp>
      <p:sp>
        <p:nvSpPr>
          <p:cNvPr id="449" name="Google Shape;449;p10"/>
          <p:cNvSpPr txBox="1"/>
          <p:nvPr/>
        </p:nvSpPr>
        <p:spPr>
          <a:xfrm>
            <a:off x="1422958" y="1508244"/>
            <a:ext cx="69977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Real Images</a:t>
            </a:r>
            <a:endParaRPr sz="1000">
              <a:latin typeface="Arial"/>
              <a:ea typeface="Arial"/>
              <a:cs typeface="Arial"/>
              <a:sym typeface="Arial"/>
            </a:endParaRPr>
          </a:p>
        </p:txBody>
      </p:sp>
      <p:grpSp>
        <p:nvGrpSpPr>
          <p:cNvPr id="450" name="Google Shape;450;p10"/>
          <p:cNvGrpSpPr/>
          <p:nvPr/>
        </p:nvGrpSpPr>
        <p:grpSpPr>
          <a:xfrm>
            <a:off x="782624" y="805789"/>
            <a:ext cx="1148004" cy="720446"/>
            <a:chOff x="782624" y="805789"/>
            <a:chExt cx="1148004" cy="720446"/>
          </a:xfrm>
        </p:grpSpPr>
        <p:pic>
          <p:nvPicPr>
            <p:cNvPr id="451" name="Google Shape;451;p10"/>
            <p:cNvPicPr preferRelativeResize="0"/>
            <p:nvPr/>
          </p:nvPicPr>
          <p:blipFill rotWithShape="1">
            <a:blip r:embed="rId7">
              <a:alphaModFix/>
            </a:blip>
            <a:srcRect b="0" l="0" r="0" t="0"/>
            <a:stretch/>
          </p:blipFill>
          <p:spPr>
            <a:xfrm>
              <a:off x="1614398" y="1199553"/>
              <a:ext cx="316230" cy="148589"/>
            </a:xfrm>
            <a:prstGeom prst="rect">
              <a:avLst/>
            </a:prstGeom>
            <a:noFill/>
            <a:ln>
              <a:noFill/>
            </a:ln>
          </p:spPr>
        </p:pic>
        <p:sp>
          <p:nvSpPr>
            <p:cNvPr id="452" name="Google Shape;452;p10"/>
            <p:cNvSpPr/>
            <p:nvPr/>
          </p:nvSpPr>
          <p:spPr>
            <a:xfrm>
              <a:off x="1772640" y="1354785"/>
              <a:ext cx="0" cy="171450"/>
            </a:xfrm>
            <a:custGeom>
              <a:rect b="b" l="l" r="r" t="t"/>
              <a:pathLst>
                <a:path extrusionOk="0" h="171450" w="120000">
                  <a:moveTo>
                    <a:pt x="0" y="171018"/>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53" name="Google Shape;453;p10"/>
            <p:cNvSpPr/>
            <p:nvPr/>
          </p:nvSpPr>
          <p:spPr>
            <a:xfrm>
              <a:off x="1746323" y="1349850"/>
              <a:ext cx="52705" cy="24765"/>
            </a:xfrm>
            <a:custGeom>
              <a:rect b="b" l="l" r="r" t="t"/>
              <a:pathLst>
                <a:path extrusionOk="0" h="24765" w="52705">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54" name="Google Shape;454;p10"/>
            <p:cNvSpPr/>
            <p:nvPr/>
          </p:nvSpPr>
          <p:spPr>
            <a:xfrm>
              <a:off x="1527479" y="991666"/>
              <a:ext cx="245745" cy="210185"/>
            </a:xfrm>
            <a:custGeom>
              <a:rect b="b" l="l" r="r" t="t"/>
              <a:pathLst>
                <a:path extrusionOk="0" h="210184" w="245744">
                  <a:moveTo>
                    <a:pt x="245160" y="210134"/>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55" name="Google Shape;455;p10"/>
            <p:cNvSpPr/>
            <p:nvPr/>
          </p:nvSpPr>
          <p:spPr>
            <a:xfrm>
              <a:off x="1523720" y="984505"/>
              <a:ext cx="36195" cy="40640"/>
            </a:xfrm>
            <a:custGeom>
              <a:rect b="b" l="l" r="r" t="t"/>
              <a:pathLst>
                <a:path extrusionOk="0" h="40640" w="36194">
                  <a:moveTo>
                    <a:pt x="1610" y="40103"/>
                  </a:moveTo>
                  <a:lnTo>
                    <a:pt x="3927" y="31456"/>
                  </a:lnTo>
                  <a:lnTo>
                    <a:pt x="3759" y="20476"/>
                  </a:lnTo>
                  <a:lnTo>
                    <a:pt x="2114" y="10269"/>
                  </a:lnTo>
                  <a:lnTo>
                    <a:pt x="0" y="3938"/>
                  </a:lnTo>
                  <a:lnTo>
                    <a:pt x="6579" y="5060"/>
                  </a:lnTo>
                  <a:lnTo>
                    <a:pt x="16918" y="5124"/>
                  </a:lnTo>
                  <a:lnTo>
                    <a:pt x="27794" y="3611"/>
                  </a:lnTo>
                  <a:lnTo>
                    <a:pt x="3598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56" name="Google Shape;456;p10"/>
            <p:cNvSpPr/>
            <p:nvPr/>
          </p:nvSpPr>
          <p:spPr>
            <a:xfrm>
              <a:off x="782624" y="805789"/>
              <a:ext cx="900430" cy="180340"/>
            </a:xfrm>
            <a:custGeom>
              <a:rect b="b" l="l" r="r" t="t"/>
              <a:pathLst>
                <a:path extrusionOk="0" h="180340" w="900430">
                  <a:moveTo>
                    <a:pt x="849401" y="0"/>
                  </a:moveTo>
                  <a:lnTo>
                    <a:pt x="50609" y="0"/>
                  </a:lnTo>
                  <a:lnTo>
                    <a:pt x="30909" y="3976"/>
                  </a:lnTo>
                  <a:lnTo>
                    <a:pt x="14822" y="14822"/>
                  </a:lnTo>
                  <a:lnTo>
                    <a:pt x="3976" y="30909"/>
                  </a:lnTo>
                  <a:lnTo>
                    <a:pt x="0" y="50609"/>
                  </a:lnTo>
                  <a:lnTo>
                    <a:pt x="0" y="129400"/>
                  </a:lnTo>
                  <a:lnTo>
                    <a:pt x="3976" y="149100"/>
                  </a:lnTo>
                  <a:lnTo>
                    <a:pt x="14822" y="165187"/>
                  </a:lnTo>
                  <a:lnTo>
                    <a:pt x="30909" y="176032"/>
                  </a:lnTo>
                  <a:lnTo>
                    <a:pt x="50609" y="180009"/>
                  </a:lnTo>
                  <a:lnTo>
                    <a:pt x="849401" y="180009"/>
                  </a:lnTo>
                  <a:lnTo>
                    <a:pt x="869101" y="176032"/>
                  </a:lnTo>
                  <a:lnTo>
                    <a:pt x="885188" y="165187"/>
                  </a:lnTo>
                  <a:lnTo>
                    <a:pt x="896034" y="149100"/>
                  </a:lnTo>
                  <a:lnTo>
                    <a:pt x="900010" y="129400"/>
                  </a:lnTo>
                  <a:lnTo>
                    <a:pt x="900010" y="50609"/>
                  </a:lnTo>
                  <a:lnTo>
                    <a:pt x="896034" y="30909"/>
                  </a:lnTo>
                  <a:lnTo>
                    <a:pt x="885188" y="14822"/>
                  </a:lnTo>
                  <a:lnTo>
                    <a:pt x="869101" y="3976"/>
                  </a:lnTo>
                  <a:lnTo>
                    <a:pt x="849401"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57" name="Google Shape;457;p10"/>
            <p:cNvSpPr/>
            <p:nvPr/>
          </p:nvSpPr>
          <p:spPr>
            <a:xfrm>
              <a:off x="782624" y="805789"/>
              <a:ext cx="900430" cy="180340"/>
            </a:xfrm>
            <a:custGeom>
              <a:rect b="b" l="l" r="r" t="t"/>
              <a:pathLst>
                <a:path extrusionOk="0" h="180340" w="900430">
                  <a:moveTo>
                    <a:pt x="0" y="129400"/>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400"/>
                  </a:lnTo>
                  <a:lnTo>
                    <a:pt x="896034" y="149100"/>
                  </a:lnTo>
                  <a:lnTo>
                    <a:pt x="885188" y="165187"/>
                  </a:lnTo>
                  <a:lnTo>
                    <a:pt x="869101" y="176032"/>
                  </a:lnTo>
                  <a:lnTo>
                    <a:pt x="849401" y="180009"/>
                  </a:lnTo>
                  <a:lnTo>
                    <a:pt x="50609" y="180009"/>
                  </a:lnTo>
                  <a:lnTo>
                    <a:pt x="30909" y="176032"/>
                  </a:lnTo>
                  <a:lnTo>
                    <a:pt x="14822" y="165187"/>
                  </a:lnTo>
                  <a:lnTo>
                    <a:pt x="3976" y="149100"/>
                  </a:lnTo>
                  <a:lnTo>
                    <a:pt x="0" y="129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458" name="Google Shape;458;p10"/>
          <p:cNvSpPr txBox="1"/>
          <p:nvPr/>
        </p:nvSpPr>
        <p:spPr>
          <a:xfrm>
            <a:off x="840422" y="799838"/>
            <a:ext cx="78486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Discriminator</a:t>
            </a:r>
            <a:endParaRPr sz="1000">
              <a:latin typeface="Arial"/>
              <a:ea typeface="Arial"/>
              <a:cs typeface="Arial"/>
              <a:sym typeface="Arial"/>
            </a:endParaRPr>
          </a:p>
        </p:txBody>
      </p:sp>
      <p:grpSp>
        <p:nvGrpSpPr>
          <p:cNvPr id="459" name="Google Shape;459;p10"/>
          <p:cNvGrpSpPr/>
          <p:nvPr/>
        </p:nvGrpSpPr>
        <p:grpSpPr>
          <a:xfrm>
            <a:off x="1206319" y="665841"/>
            <a:ext cx="52705" cy="140189"/>
            <a:chOff x="1206319" y="665841"/>
            <a:chExt cx="52705" cy="140189"/>
          </a:xfrm>
        </p:grpSpPr>
        <p:sp>
          <p:nvSpPr>
            <p:cNvPr id="460" name="Google Shape;460;p10"/>
            <p:cNvSpPr/>
            <p:nvPr/>
          </p:nvSpPr>
          <p:spPr>
            <a:xfrm>
              <a:off x="1232636" y="670775"/>
              <a:ext cx="0" cy="135255"/>
            </a:xfrm>
            <a:custGeom>
              <a:rect b="b" l="l" r="r" t="t"/>
              <a:pathLst>
                <a:path extrusionOk="0" h="135254" w="120000">
                  <a:moveTo>
                    <a:pt x="0" y="135013"/>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1" name="Google Shape;461;p10"/>
            <p:cNvSpPr/>
            <p:nvPr/>
          </p:nvSpPr>
          <p:spPr>
            <a:xfrm>
              <a:off x="1206319" y="665841"/>
              <a:ext cx="52705" cy="24765"/>
            </a:xfrm>
            <a:custGeom>
              <a:rect b="b" l="l" r="r" t="t"/>
              <a:pathLst>
                <a:path extrusionOk="0" h="24765" w="52705">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462" name="Google Shape;462;p10"/>
          <p:cNvSpPr txBox="1"/>
          <p:nvPr/>
        </p:nvSpPr>
        <p:spPr>
          <a:xfrm>
            <a:off x="869950" y="523346"/>
            <a:ext cx="725805"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Real or Fake</a:t>
            </a:r>
            <a:endParaRPr sz="1000">
              <a:latin typeface="Arial"/>
              <a:ea typeface="Arial"/>
              <a:cs typeface="Arial"/>
              <a:sym typeface="Arial"/>
            </a:endParaRPr>
          </a:p>
        </p:txBody>
      </p:sp>
      <p:grpSp>
        <p:nvGrpSpPr>
          <p:cNvPr id="463" name="Google Shape;463;p10"/>
          <p:cNvGrpSpPr/>
          <p:nvPr/>
        </p:nvGrpSpPr>
        <p:grpSpPr>
          <a:xfrm>
            <a:off x="692619" y="984505"/>
            <a:ext cx="249130" cy="217346"/>
            <a:chOff x="692619" y="984505"/>
            <a:chExt cx="249130" cy="217346"/>
          </a:xfrm>
        </p:grpSpPr>
        <p:sp>
          <p:nvSpPr>
            <p:cNvPr id="464" name="Google Shape;464;p10"/>
            <p:cNvSpPr/>
            <p:nvPr/>
          </p:nvSpPr>
          <p:spPr>
            <a:xfrm>
              <a:off x="692619" y="991666"/>
              <a:ext cx="245745" cy="210185"/>
            </a:xfrm>
            <a:custGeom>
              <a:rect b="b" l="l" r="r" t="t"/>
              <a:pathLst>
                <a:path extrusionOk="0" h="210184" w="245744">
                  <a:moveTo>
                    <a:pt x="0" y="210134"/>
                  </a:moveTo>
                  <a:lnTo>
                    <a:pt x="24516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5" name="Google Shape;465;p10"/>
            <p:cNvSpPr/>
            <p:nvPr/>
          </p:nvSpPr>
          <p:spPr>
            <a:xfrm>
              <a:off x="905554" y="984505"/>
              <a:ext cx="36195" cy="40640"/>
            </a:xfrm>
            <a:custGeom>
              <a:rect b="b" l="l" r="r" t="t"/>
              <a:pathLst>
                <a:path extrusionOk="0" h="40640" w="36194">
                  <a:moveTo>
                    <a:pt x="0" y="0"/>
                  </a:moveTo>
                  <a:lnTo>
                    <a:pt x="8190" y="3611"/>
                  </a:lnTo>
                  <a:lnTo>
                    <a:pt x="19067" y="5124"/>
                  </a:lnTo>
                  <a:lnTo>
                    <a:pt x="29406" y="5060"/>
                  </a:lnTo>
                  <a:lnTo>
                    <a:pt x="35985" y="3938"/>
                  </a:lnTo>
                  <a:lnTo>
                    <a:pt x="33870" y="10269"/>
                  </a:lnTo>
                  <a:lnTo>
                    <a:pt x="32226" y="20476"/>
                  </a:lnTo>
                  <a:lnTo>
                    <a:pt x="32058" y="31456"/>
                  </a:lnTo>
                  <a:lnTo>
                    <a:pt x="34374" y="4010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466" name="Google Shape;466;p10"/>
          <p:cNvSpPr txBox="1"/>
          <p:nvPr>
            <p:ph type="title"/>
          </p:nvPr>
        </p:nvSpPr>
        <p:spPr>
          <a:xfrm>
            <a:off x="376830" y="111341"/>
            <a:ext cx="4756785" cy="514243"/>
          </a:xfrm>
          <a:prstGeom prst="rect">
            <a:avLst/>
          </a:prstGeom>
          <a:noFill/>
          <a:ln>
            <a:noFill/>
          </a:ln>
        </p:spPr>
        <p:txBody>
          <a:bodyPr anchorCtr="0" anchor="b" bIns="0" lIns="0" spcFirstLastPara="1" rIns="0" wrap="square" tIns="6975">
            <a:spAutoFit/>
          </a:bodyPr>
          <a:lstStyle/>
          <a:p>
            <a:pPr indent="0" lvl="0" marL="12700" marR="5080" rtl="0" algn="l">
              <a:lnSpc>
                <a:spcPct val="102600"/>
              </a:lnSpc>
              <a:spcBef>
                <a:spcPts val="0"/>
              </a:spcBef>
              <a:spcAft>
                <a:spcPts val="0"/>
              </a:spcAft>
              <a:buClr>
                <a:srgbClr val="3F3F3F"/>
              </a:buClr>
              <a:buSzPts val="1600"/>
              <a:buFont typeface="Calibri"/>
              <a:buNone/>
            </a:pPr>
            <a:r>
              <a:rPr lang="en-US" sz="1600"/>
              <a:t>What should be the objective function of the overall network?</a:t>
            </a:r>
            <a:endParaRPr/>
          </a:p>
        </p:txBody>
      </p:sp>
      <p:sp>
        <p:nvSpPr>
          <p:cNvPr id="467" name="Google Shape;467;p10"/>
          <p:cNvSpPr txBox="1"/>
          <p:nvPr>
            <p:ph idx="11" type="ftr"/>
          </p:nvPr>
        </p:nvSpPr>
        <p:spPr>
          <a:xfrm>
            <a:off x="1743259" y="3056436"/>
            <a:ext cx="2280784" cy="172758"/>
          </a:xfrm>
          <a:prstGeom prst="rect">
            <a:avLst/>
          </a:prstGeom>
          <a:noFill/>
          <a:ln>
            <a:noFill/>
          </a:ln>
        </p:spPr>
        <p:txBody>
          <a:bodyPr anchorCtr="0" anchor="ctr" bIns="0" lIns="0" spcFirstLastPara="1" rIns="0" wrap="square" tIns="0">
            <a:spAutoFit/>
          </a:bodyPr>
          <a:lstStyle/>
          <a:p>
            <a:pPr indent="0" lvl="0" marL="12700" rtl="0" algn="ctr">
              <a:lnSpc>
                <a:spcPct val="167500"/>
              </a:lnSpc>
              <a:spcBef>
                <a:spcPts val="0"/>
              </a:spcBef>
              <a:spcAft>
                <a:spcPts val="0"/>
              </a:spcAft>
              <a:buNone/>
            </a:pPr>
            <a:r>
              <a:rPr lang="en-US"/>
              <a:t>MITESH M. KHAPRA</a:t>
            </a:r>
            <a:endParaRPr/>
          </a:p>
        </p:txBody>
      </p:sp>
      <p:sp>
        <p:nvSpPr>
          <p:cNvPr id="468" name="Google Shape;468;p10"/>
          <p:cNvSpPr txBox="1"/>
          <p:nvPr/>
        </p:nvSpPr>
        <p:spPr>
          <a:xfrm>
            <a:off x="2652598" y="848524"/>
            <a:ext cx="3050540" cy="1854200"/>
          </a:xfrm>
          <a:prstGeom prst="rect">
            <a:avLst/>
          </a:prstGeom>
          <a:noFill/>
          <a:ln>
            <a:noFill/>
          </a:ln>
        </p:spPr>
        <p:txBody>
          <a:bodyPr anchorCtr="0" anchor="t" bIns="0" lIns="0" spcFirstLastPara="1" rIns="0" wrap="square" tIns="6975">
            <a:spAutoFit/>
          </a:bodyPr>
          <a:lstStyle/>
          <a:p>
            <a:pPr indent="0" lvl="0" marL="25400" marR="17780" rtl="0" algn="just">
              <a:lnSpc>
                <a:spcPct val="102600"/>
              </a:lnSpc>
              <a:spcBef>
                <a:spcPts val="0"/>
              </a:spcBef>
              <a:spcAft>
                <a:spcPts val="0"/>
              </a:spcAft>
              <a:buNone/>
            </a:pPr>
            <a:r>
              <a:rPr lang="en-US" sz="1100">
                <a:latin typeface="Arial"/>
                <a:ea typeface="Arial"/>
                <a:cs typeface="Arial"/>
                <a:sym typeface="Arial"/>
              </a:rPr>
              <a:t>Let’s look  at the  objective function  of the generator first</a:t>
            </a:r>
            <a:endParaRPr sz="1100">
              <a:latin typeface="Arial"/>
              <a:ea typeface="Arial"/>
              <a:cs typeface="Arial"/>
              <a:sym typeface="Arial"/>
            </a:endParaRPr>
          </a:p>
          <a:p>
            <a:pPr indent="0" lvl="0" marL="25400" marR="17780" rtl="0" algn="just">
              <a:lnSpc>
                <a:spcPct val="102600"/>
              </a:lnSpc>
              <a:spcBef>
                <a:spcPts val="300"/>
              </a:spcBef>
              <a:spcAft>
                <a:spcPts val="0"/>
              </a:spcAft>
              <a:buNone/>
            </a:pPr>
            <a:r>
              <a:rPr lang="en-US" sz="1100">
                <a:latin typeface="Arial"/>
                <a:ea typeface="Arial"/>
                <a:cs typeface="Arial"/>
                <a:sym typeface="Arial"/>
              </a:rPr>
              <a:t>Given an image generated by the generator as </a:t>
            </a:r>
            <a:r>
              <a:rPr i="1" lang="en-US" sz="1100">
                <a:latin typeface="Georgia"/>
                <a:ea typeface="Georgia"/>
                <a:cs typeface="Georgia"/>
                <a:sym typeface="Georgia"/>
              </a:rPr>
              <a:t>G</a:t>
            </a:r>
            <a:r>
              <a:rPr baseline="-25000" i="1" lang="en-US" sz="1200">
                <a:latin typeface="Georgia"/>
                <a:ea typeface="Georgia"/>
                <a:cs typeface="Georgia"/>
                <a:sym typeface="Georgia"/>
              </a:rPr>
              <a:t>φ</a:t>
            </a:r>
            <a:r>
              <a:rPr lang="en-US" sz="1100">
                <a:latin typeface="Arial"/>
                <a:ea typeface="Arial"/>
                <a:cs typeface="Arial"/>
                <a:sym typeface="Arial"/>
              </a:rPr>
              <a:t>(</a:t>
            </a:r>
            <a:r>
              <a:rPr i="1" lang="en-US" sz="1100">
                <a:latin typeface="Georgia"/>
                <a:ea typeface="Georgia"/>
                <a:cs typeface="Georgia"/>
                <a:sym typeface="Georgia"/>
              </a:rPr>
              <a:t>z</a:t>
            </a:r>
            <a:r>
              <a:rPr lang="en-US" sz="1100">
                <a:latin typeface="Arial"/>
                <a:ea typeface="Arial"/>
                <a:cs typeface="Arial"/>
                <a:sym typeface="Arial"/>
              </a:rPr>
              <a:t>) the discriminator assigns a score </a:t>
            </a:r>
            <a:r>
              <a:rPr i="1" lang="en-US" sz="1100">
                <a:latin typeface="Georgia"/>
                <a:ea typeface="Georgia"/>
                <a:cs typeface="Georgia"/>
                <a:sym typeface="Georgia"/>
              </a:rPr>
              <a:t>D</a:t>
            </a:r>
            <a:r>
              <a:rPr baseline="-25000" i="1" lang="en-US" sz="1200">
                <a:latin typeface="Georgia"/>
                <a:ea typeface="Georgia"/>
                <a:cs typeface="Georgia"/>
                <a:sym typeface="Georgia"/>
              </a:rPr>
              <a:t>θ </a:t>
            </a:r>
            <a:r>
              <a:rPr lang="en-US" sz="1100">
                <a:latin typeface="Arial"/>
                <a:ea typeface="Arial"/>
                <a:cs typeface="Arial"/>
                <a:sym typeface="Arial"/>
              </a:rPr>
              <a:t>(</a:t>
            </a:r>
            <a:r>
              <a:rPr i="1" lang="en-US" sz="1100">
                <a:latin typeface="Georgia"/>
                <a:ea typeface="Georgia"/>
                <a:cs typeface="Georgia"/>
                <a:sym typeface="Georgia"/>
              </a:rPr>
              <a:t>G</a:t>
            </a:r>
            <a:r>
              <a:rPr baseline="-25000" i="1" lang="en-US" sz="1200">
                <a:latin typeface="Georgia"/>
                <a:ea typeface="Georgia"/>
                <a:cs typeface="Georgia"/>
                <a:sym typeface="Georgia"/>
              </a:rPr>
              <a:t>φ</a:t>
            </a:r>
            <a:r>
              <a:rPr lang="en-US" sz="1100">
                <a:latin typeface="Arial"/>
                <a:ea typeface="Arial"/>
                <a:cs typeface="Arial"/>
                <a:sym typeface="Arial"/>
              </a:rPr>
              <a:t>(</a:t>
            </a:r>
            <a:r>
              <a:rPr i="1" lang="en-US" sz="1100">
                <a:latin typeface="Georgia"/>
                <a:ea typeface="Georgia"/>
                <a:cs typeface="Georgia"/>
                <a:sym typeface="Georgia"/>
              </a:rPr>
              <a:t>z</a:t>
            </a:r>
            <a:r>
              <a:rPr lang="en-US" sz="1100">
                <a:latin typeface="Arial"/>
                <a:ea typeface="Arial"/>
                <a:cs typeface="Arial"/>
                <a:sym typeface="Arial"/>
              </a:rPr>
              <a:t>)) to it</a:t>
            </a:r>
            <a:endParaRPr sz="1100">
              <a:latin typeface="Arial"/>
              <a:ea typeface="Arial"/>
              <a:cs typeface="Arial"/>
              <a:sym typeface="Arial"/>
            </a:endParaRPr>
          </a:p>
          <a:p>
            <a:pPr indent="0" lvl="0" marL="25400" marR="17780" rtl="0" algn="just">
              <a:lnSpc>
                <a:spcPct val="102699"/>
              </a:lnSpc>
              <a:spcBef>
                <a:spcPts val="300"/>
              </a:spcBef>
              <a:spcAft>
                <a:spcPts val="0"/>
              </a:spcAft>
              <a:buNone/>
            </a:pPr>
            <a:r>
              <a:rPr lang="en-US" sz="1100">
                <a:latin typeface="Arial"/>
                <a:ea typeface="Arial"/>
                <a:cs typeface="Arial"/>
                <a:sym typeface="Arial"/>
              </a:rPr>
              <a:t>This score will be between 0 and 1 and will tell us the probability of the image being real or fake</a:t>
            </a:r>
            <a:endParaRPr sz="1100">
              <a:latin typeface="Arial"/>
              <a:ea typeface="Arial"/>
              <a:cs typeface="Arial"/>
              <a:sym typeface="Arial"/>
            </a:endParaRPr>
          </a:p>
          <a:p>
            <a:pPr indent="0" lvl="0" marL="25400" marR="17780" rtl="0" algn="just">
              <a:lnSpc>
                <a:spcPct val="102600"/>
              </a:lnSpc>
              <a:spcBef>
                <a:spcPts val="295"/>
              </a:spcBef>
              <a:spcAft>
                <a:spcPts val="0"/>
              </a:spcAft>
              <a:buNone/>
            </a:pPr>
            <a:r>
              <a:rPr lang="en-US" sz="1100">
                <a:latin typeface="Arial"/>
                <a:ea typeface="Arial"/>
                <a:cs typeface="Arial"/>
                <a:sym typeface="Arial"/>
              </a:rPr>
              <a:t>For  a  given  </a:t>
            </a:r>
            <a:r>
              <a:rPr i="1" lang="en-US" sz="1100">
                <a:latin typeface="Georgia"/>
                <a:ea typeface="Georgia"/>
                <a:cs typeface="Georgia"/>
                <a:sym typeface="Georgia"/>
              </a:rPr>
              <a:t>z</a:t>
            </a:r>
            <a:r>
              <a:rPr lang="en-US" sz="1100">
                <a:latin typeface="Arial"/>
                <a:ea typeface="Arial"/>
                <a:cs typeface="Arial"/>
                <a:sym typeface="Arial"/>
              </a:rPr>
              <a:t>,  the  generator  would  want to maximize log </a:t>
            </a:r>
            <a:r>
              <a:rPr i="1" lang="en-US" sz="1100">
                <a:latin typeface="Georgia"/>
                <a:ea typeface="Georgia"/>
                <a:cs typeface="Georgia"/>
                <a:sym typeface="Georgia"/>
              </a:rPr>
              <a:t>D</a:t>
            </a:r>
            <a:r>
              <a:rPr baseline="-25000" i="1" lang="en-US" sz="1200">
                <a:latin typeface="Georgia"/>
                <a:ea typeface="Georgia"/>
                <a:cs typeface="Georgia"/>
                <a:sym typeface="Georgia"/>
              </a:rPr>
              <a:t>θ </a:t>
            </a:r>
            <a:r>
              <a:rPr lang="en-US" sz="1100">
                <a:latin typeface="Arial"/>
                <a:ea typeface="Arial"/>
                <a:cs typeface="Arial"/>
                <a:sym typeface="Arial"/>
              </a:rPr>
              <a:t>(</a:t>
            </a:r>
            <a:r>
              <a:rPr i="1" lang="en-US" sz="1100">
                <a:latin typeface="Georgia"/>
                <a:ea typeface="Georgia"/>
                <a:cs typeface="Georgia"/>
                <a:sym typeface="Georgia"/>
              </a:rPr>
              <a:t>G</a:t>
            </a:r>
            <a:r>
              <a:rPr baseline="-25000" i="1" lang="en-US" sz="1200">
                <a:latin typeface="Georgia"/>
                <a:ea typeface="Georgia"/>
                <a:cs typeface="Georgia"/>
                <a:sym typeface="Georgia"/>
              </a:rPr>
              <a:t>φ</a:t>
            </a:r>
            <a:r>
              <a:rPr lang="en-US" sz="1100">
                <a:latin typeface="Arial"/>
                <a:ea typeface="Arial"/>
                <a:cs typeface="Arial"/>
                <a:sym typeface="Arial"/>
              </a:rPr>
              <a:t>(</a:t>
            </a:r>
            <a:r>
              <a:rPr i="1" lang="en-US" sz="1100">
                <a:latin typeface="Georgia"/>
                <a:ea typeface="Georgia"/>
                <a:cs typeface="Georgia"/>
                <a:sym typeface="Georgia"/>
              </a:rPr>
              <a:t>z</a:t>
            </a:r>
            <a:r>
              <a:rPr lang="en-US" sz="1100">
                <a:latin typeface="Arial"/>
                <a:ea typeface="Arial"/>
                <a:cs typeface="Arial"/>
                <a:sym typeface="Arial"/>
              </a:rPr>
              <a:t>)) (log likelihood) or minimize log(1 </a:t>
            </a:r>
            <a:r>
              <a:rPr i="1" lang="en-US" sz="1100">
                <a:latin typeface="Verdana"/>
                <a:ea typeface="Verdana"/>
                <a:cs typeface="Verdana"/>
                <a:sym typeface="Verdana"/>
              </a:rPr>
              <a:t>− </a:t>
            </a:r>
            <a:r>
              <a:rPr i="1" lang="en-US" sz="1100">
                <a:latin typeface="Georgia"/>
                <a:ea typeface="Georgia"/>
                <a:cs typeface="Georgia"/>
                <a:sym typeface="Georgia"/>
              </a:rPr>
              <a:t>D</a:t>
            </a:r>
            <a:r>
              <a:rPr baseline="-25000" i="1" lang="en-US" sz="1200">
                <a:latin typeface="Georgia"/>
                <a:ea typeface="Georgia"/>
                <a:cs typeface="Georgia"/>
                <a:sym typeface="Georgia"/>
              </a:rPr>
              <a:t>θ </a:t>
            </a:r>
            <a:r>
              <a:rPr lang="en-US" sz="1100">
                <a:latin typeface="Arial"/>
                <a:ea typeface="Arial"/>
                <a:cs typeface="Arial"/>
                <a:sym typeface="Arial"/>
              </a:rPr>
              <a:t>(</a:t>
            </a:r>
            <a:r>
              <a:rPr i="1" lang="en-US" sz="1100">
                <a:latin typeface="Georgia"/>
                <a:ea typeface="Georgia"/>
                <a:cs typeface="Georgia"/>
                <a:sym typeface="Georgia"/>
              </a:rPr>
              <a:t>G</a:t>
            </a:r>
            <a:r>
              <a:rPr baseline="-25000" i="1" lang="en-US" sz="1200">
                <a:latin typeface="Georgia"/>
                <a:ea typeface="Georgia"/>
                <a:cs typeface="Georgia"/>
                <a:sym typeface="Georgia"/>
              </a:rPr>
              <a:t>φ</a:t>
            </a:r>
            <a:r>
              <a:rPr lang="en-US" sz="1100">
                <a:latin typeface="Arial"/>
                <a:ea typeface="Arial"/>
                <a:cs typeface="Arial"/>
                <a:sym typeface="Arial"/>
              </a:rPr>
              <a:t>(</a:t>
            </a:r>
            <a:r>
              <a:rPr i="1" lang="en-US" sz="1100">
                <a:latin typeface="Georgia"/>
                <a:ea typeface="Georgia"/>
                <a:cs typeface="Georgia"/>
                <a:sym typeface="Georgia"/>
              </a:rPr>
              <a:t>z</a:t>
            </a:r>
            <a:r>
              <a:rPr lang="en-US" sz="1100">
                <a:latin typeface="Arial"/>
                <a:ea typeface="Arial"/>
                <a:cs typeface="Arial"/>
                <a:sym typeface="Arial"/>
              </a:rPr>
              <a:t>)))</a:t>
            </a:r>
            <a:endParaRPr sz="1100">
              <a:latin typeface="Arial"/>
              <a:ea typeface="Arial"/>
              <a:cs typeface="Arial"/>
              <a:sym typeface="Arial"/>
            </a:endParaRPr>
          </a:p>
        </p:txBody>
      </p:sp>
      <p:pic>
        <p:nvPicPr>
          <p:cNvPr id="469" name="Google Shape;469;p10"/>
          <p:cNvPicPr preferRelativeResize="0"/>
          <p:nvPr/>
        </p:nvPicPr>
        <p:blipFill rotWithShape="1">
          <a:blip r:embed="rId8">
            <a:alphaModFix/>
          </a:blip>
          <a:srcRect b="0" l="0" r="0" t="0"/>
          <a:stretch/>
        </p:blipFill>
        <p:spPr>
          <a:xfrm>
            <a:off x="2388616" y="950544"/>
            <a:ext cx="63233" cy="63233"/>
          </a:xfrm>
          <a:prstGeom prst="rect">
            <a:avLst/>
          </a:prstGeom>
          <a:noFill/>
          <a:ln>
            <a:noFill/>
          </a:ln>
        </p:spPr>
      </p:pic>
      <p:pic>
        <p:nvPicPr>
          <p:cNvPr id="470" name="Google Shape;470;p10"/>
          <p:cNvPicPr preferRelativeResize="0"/>
          <p:nvPr/>
        </p:nvPicPr>
        <p:blipFill rotWithShape="1">
          <a:blip r:embed="rId9">
            <a:alphaModFix/>
          </a:blip>
          <a:srcRect b="0" l="0" r="0" t="0"/>
          <a:stretch/>
        </p:blipFill>
        <p:spPr>
          <a:xfrm>
            <a:off x="2388616" y="1504721"/>
            <a:ext cx="63233" cy="63233"/>
          </a:xfrm>
          <a:prstGeom prst="rect">
            <a:avLst/>
          </a:prstGeom>
          <a:noFill/>
          <a:ln>
            <a:noFill/>
          </a:ln>
        </p:spPr>
      </p:pic>
      <p:pic>
        <p:nvPicPr>
          <p:cNvPr id="471" name="Google Shape;471;p10"/>
          <p:cNvPicPr preferRelativeResize="0"/>
          <p:nvPr/>
        </p:nvPicPr>
        <p:blipFill rotWithShape="1">
          <a:blip r:embed="rId10">
            <a:alphaModFix/>
          </a:blip>
          <a:srcRect b="0" l="0" r="0" t="0"/>
          <a:stretch/>
        </p:blipFill>
        <p:spPr>
          <a:xfrm>
            <a:off x="2388616" y="1886826"/>
            <a:ext cx="63233" cy="63233"/>
          </a:xfrm>
          <a:prstGeom prst="rect">
            <a:avLst/>
          </a:prstGeom>
          <a:noFill/>
          <a:ln>
            <a:noFill/>
          </a:ln>
        </p:spPr>
      </p:pic>
      <p:grpSp>
        <p:nvGrpSpPr>
          <p:cNvPr id="472" name="Google Shape;472;p10"/>
          <p:cNvGrpSpPr/>
          <p:nvPr/>
        </p:nvGrpSpPr>
        <p:grpSpPr>
          <a:xfrm>
            <a:off x="0" y="3121507"/>
            <a:ext cx="5760364" cy="118745"/>
            <a:chOff x="0" y="3121507"/>
            <a:chExt cx="5760364" cy="118745"/>
          </a:xfrm>
        </p:grpSpPr>
        <p:sp>
          <p:nvSpPr>
            <p:cNvPr id="473" name="Google Shape;473;p10"/>
            <p:cNvSpPr/>
            <p:nvPr/>
          </p:nvSpPr>
          <p:spPr>
            <a:xfrm>
              <a:off x="0" y="3121507"/>
              <a:ext cx="2880360" cy="118745"/>
            </a:xfrm>
            <a:custGeom>
              <a:rect b="b" l="l" r="r" t="t"/>
              <a:pathLst>
                <a:path extrusionOk="0" h="118744" w="2880360">
                  <a:moveTo>
                    <a:pt x="2880004" y="0"/>
                  </a:moveTo>
                  <a:lnTo>
                    <a:pt x="0" y="0"/>
                  </a:lnTo>
                  <a:lnTo>
                    <a:pt x="0" y="118490"/>
                  </a:lnTo>
                  <a:lnTo>
                    <a:pt x="2880004" y="118490"/>
                  </a:lnTo>
                  <a:lnTo>
                    <a:pt x="288000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74" name="Google Shape;474;p10"/>
            <p:cNvSpPr/>
            <p:nvPr/>
          </p:nvSpPr>
          <p:spPr>
            <a:xfrm>
              <a:off x="2880004"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3333B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475" name="Google Shape;475;p10"/>
          <p:cNvSpPr txBox="1"/>
          <p:nvPr/>
        </p:nvSpPr>
        <p:spPr>
          <a:xfrm>
            <a:off x="5525731" y="3007598"/>
            <a:ext cx="211454"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a:solidFill>
                  <a:srgbClr val="ADADE0"/>
                </a:solidFill>
                <a:latin typeface="Arial"/>
                <a:ea typeface="Arial"/>
                <a:cs typeface="Arial"/>
                <a:sym typeface="Arial"/>
              </a:rPr>
              <a:t>8/38</a:t>
            </a:r>
            <a:endParaRPr sz="600">
              <a:latin typeface="Arial"/>
              <a:ea typeface="Arial"/>
              <a:cs typeface="Arial"/>
              <a:sym typeface="Arial"/>
            </a:endParaRPr>
          </a:p>
        </p:txBody>
      </p:sp>
      <p:sp>
        <p:nvSpPr>
          <p:cNvPr id="476" name="Google Shape;476;p10"/>
          <p:cNvSpPr txBox="1"/>
          <p:nvPr/>
        </p:nvSpPr>
        <p:spPr>
          <a:xfrm>
            <a:off x="2975305" y="3133595"/>
            <a:ext cx="1556385"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u="sng">
                <a:solidFill>
                  <a:srgbClr val="0000FF"/>
                </a:solidFill>
                <a:latin typeface="Arial"/>
                <a:ea typeface="Arial"/>
                <a:cs typeface="Arial"/>
                <a:sym typeface="Arial"/>
                <a:hlinkClick action="ppaction://hlinksldjump" r:id="rId11">
                  <a:extLst>
                    <a:ext uri="{A12FA001-AC4F-418D-AE19-62706E023703}">
                      <ahyp:hlinkClr val="tx"/>
                    </a:ext>
                  </a:extLst>
                </a:hlinkClick>
              </a:rPr>
              <a:t>CS7015 (Deep Learning) : Lecture 23</a:t>
            </a:r>
            <a:endParaRPr sz="600">
              <a:latin typeface="Arial"/>
              <a:ea typeface="Arial"/>
              <a:cs typeface="Arial"/>
              <a:sym typeface="Arial"/>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0" name="Shape 480"/>
        <p:cNvGrpSpPr/>
        <p:nvPr/>
      </p:nvGrpSpPr>
      <p:grpSpPr>
        <a:xfrm>
          <a:off x="0" y="0"/>
          <a:ext cx="0" cy="0"/>
          <a:chOff x="0" y="0"/>
          <a:chExt cx="0" cy="0"/>
        </a:xfrm>
      </p:grpSpPr>
      <p:sp>
        <p:nvSpPr>
          <p:cNvPr id="481" name="Google Shape;481;p11"/>
          <p:cNvSpPr/>
          <p:nvPr/>
        </p:nvSpPr>
        <p:spPr>
          <a:xfrm>
            <a:off x="3882988" y="3017760"/>
            <a:ext cx="43180" cy="30480"/>
          </a:xfrm>
          <a:custGeom>
            <a:rect b="b" l="l" r="r" t="t"/>
            <a:pathLst>
              <a:path extrusionOk="0" h="30480" w="43179">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2" name="Google Shape;482;p11"/>
          <p:cNvSpPr/>
          <p:nvPr/>
        </p:nvSpPr>
        <p:spPr>
          <a:xfrm>
            <a:off x="3803370" y="3013798"/>
            <a:ext cx="25400" cy="38100"/>
          </a:xfrm>
          <a:custGeom>
            <a:rect b="b" l="l" r="r" t="t"/>
            <a:pathLst>
              <a:path extrusionOk="0" h="38100" w="25400">
                <a:moveTo>
                  <a:pt x="25400" y="0"/>
                </a:moveTo>
                <a:lnTo>
                  <a:pt x="0" y="19050"/>
                </a:lnTo>
                <a:lnTo>
                  <a:pt x="25400" y="38100"/>
                </a:lnTo>
                <a:lnTo>
                  <a:pt x="25400"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3" name="Google Shape;483;p11"/>
          <p:cNvSpPr/>
          <p:nvPr/>
        </p:nvSpPr>
        <p:spPr>
          <a:xfrm>
            <a:off x="3981173" y="3013798"/>
            <a:ext cx="25400" cy="38100"/>
          </a:xfrm>
          <a:custGeom>
            <a:rect b="b" l="l" r="r" t="t"/>
            <a:pathLst>
              <a:path extrusionOk="0" h="38100" w="25400">
                <a:moveTo>
                  <a:pt x="0" y="0"/>
                </a:moveTo>
                <a:lnTo>
                  <a:pt x="0" y="38100"/>
                </a:lnTo>
                <a:lnTo>
                  <a:pt x="25399" y="19050"/>
                </a:lnTo>
                <a:lnTo>
                  <a:pt x="0"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484" name="Google Shape;484;p11"/>
          <p:cNvGrpSpPr/>
          <p:nvPr/>
        </p:nvGrpSpPr>
        <p:grpSpPr>
          <a:xfrm>
            <a:off x="4086288" y="3007448"/>
            <a:ext cx="203200" cy="50800"/>
            <a:chOff x="4086288" y="3007448"/>
            <a:chExt cx="203200" cy="50800"/>
          </a:xfrm>
        </p:grpSpPr>
        <p:sp>
          <p:nvSpPr>
            <p:cNvPr id="485" name="Google Shape;485;p11"/>
            <p:cNvSpPr/>
            <p:nvPr/>
          </p:nvSpPr>
          <p:spPr>
            <a:xfrm>
              <a:off x="4149457" y="3007448"/>
              <a:ext cx="64135" cy="50800"/>
            </a:xfrm>
            <a:custGeom>
              <a:rect b="b" l="l" r="r" t="t"/>
              <a:pathLst>
                <a:path extrusionOk="0" h="50800" w="64135">
                  <a:moveTo>
                    <a:pt x="0" y="50800"/>
                  </a:moveTo>
                  <a:lnTo>
                    <a:pt x="43019" y="50800"/>
                  </a:lnTo>
                  <a:lnTo>
                    <a:pt x="43019" y="20434"/>
                  </a:lnTo>
                  <a:lnTo>
                    <a:pt x="0" y="20434"/>
                  </a:lnTo>
                  <a:lnTo>
                    <a:pt x="0" y="50800"/>
                  </a:lnTo>
                  <a:close/>
                </a:path>
                <a:path extrusionOk="0" h="50800" w="64135">
                  <a:moveTo>
                    <a:pt x="10491" y="20320"/>
                  </a:moveTo>
                  <a:lnTo>
                    <a:pt x="10491" y="10160"/>
                  </a:lnTo>
                  <a:lnTo>
                    <a:pt x="53672" y="10160"/>
                  </a:lnTo>
                  <a:lnTo>
                    <a:pt x="53672" y="40640"/>
                  </a:lnTo>
                  <a:lnTo>
                    <a:pt x="43512" y="40640"/>
                  </a:lnTo>
                </a:path>
                <a:path extrusionOk="0" h="50800" w="64135">
                  <a:moveTo>
                    <a:pt x="20652" y="10160"/>
                  </a:moveTo>
                  <a:lnTo>
                    <a:pt x="20652" y="0"/>
                  </a:lnTo>
                  <a:lnTo>
                    <a:pt x="63833" y="0"/>
                  </a:lnTo>
                  <a:lnTo>
                    <a:pt x="63833" y="30480"/>
                  </a:lnTo>
                  <a:lnTo>
                    <a:pt x="53672" y="304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6" name="Google Shape;486;p11"/>
            <p:cNvSpPr/>
            <p:nvPr/>
          </p:nvSpPr>
          <p:spPr>
            <a:xfrm>
              <a:off x="4086288" y="3013798"/>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487" name="Google Shape;487;p11"/>
          <p:cNvGrpSpPr/>
          <p:nvPr/>
        </p:nvGrpSpPr>
        <p:grpSpPr>
          <a:xfrm>
            <a:off x="4369219" y="3007448"/>
            <a:ext cx="203200" cy="50800"/>
            <a:chOff x="4369219" y="3007448"/>
            <a:chExt cx="203200" cy="50800"/>
          </a:xfrm>
        </p:grpSpPr>
        <p:sp>
          <p:nvSpPr>
            <p:cNvPr id="488" name="Google Shape;488;p11"/>
            <p:cNvSpPr/>
            <p:nvPr/>
          </p:nvSpPr>
          <p:spPr>
            <a:xfrm>
              <a:off x="4458120" y="3020148"/>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9" name="Google Shape;489;p11"/>
            <p:cNvSpPr/>
            <p:nvPr/>
          </p:nvSpPr>
          <p:spPr>
            <a:xfrm>
              <a:off x="4369219" y="3013798"/>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0" name="Google Shape;490;p11"/>
            <p:cNvSpPr/>
            <p:nvPr/>
          </p:nvSpPr>
          <p:spPr>
            <a:xfrm>
              <a:off x="4445420" y="3007448"/>
              <a:ext cx="50800" cy="50800"/>
            </a:xfrm>
            <a:custGeom>
              <a:rect b="b" l="l" r="r" t="t"/>
              <a:pathLst>
                <a:path extrusionOk="0" h="50800" w="50800">
                  <a:moveTo>
                    <a:pt x="0" y="0"/>
                  </a:moveTo>
                  <a:lnTo>
                    <a:pt x="38100" y="0"/>
                  </a:lnTo>
                </a:path>
                <a:path extrusionOk="0" h="50800" w="50800">
                  <a:moveTo>
                    <a:pt x="12700" y="25400"/>
                  </a:moveTo>
                  <a:lnTo>
                    <a:pt x="50801" y="25400"/>
                  </a:lnTo>
                </a:path>
                <a:path extrusionOk="0" h="50800" w="50800">
                  <a:moveTo>
                    <a:pt x="0" y="38100"/>
                  </a:moveTo>
                  <a:lnTo>
                    <a:pt x="38100" y="38100"/>
                  </a:lnTo>
                </a:path>
                <a:path extrusionOk="0" h="50800" w="50800">
                  <a:moveTo>
                    <a:pt x="12700" y="50800"/>
                  </a:moveTo>
                  <a:lnTo>
                    <a:pt x="50801" y="5080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491" name="Google Shape;491;p11"/>
          <p:cNvGrpSpPr/>
          <p:nvPr/>
        </p:nvGrpSpPr>
        <p:grpSpPr>
          <a:xfrm>
            <a:off x="4652137" y="3007448"/>
            <a:ext cx="203200" cy="50800"/>
            <a:chOff x="4652137" y="3007448"/>
            <a:chExt cx="203200" cy="50800"/>
          </a:xfrm>
        </p:grpSpPr>
        <p:sp>
          <p:nvSpPr>
            <p:cNvPr id="492" name="Google Shape;492;p11"/>
            <p:cNvSpPr/>
            <p:nvPr/>
          </p:nvSpPr>
          <p:spPr>
            <a:xfrm>
              <a:off x="4728338" y="3007448"/>
              <a:ext cx="50800" cy="25400"/>
            </a:xfrm>
            <a:custGeom>
              <a:rect b="b" l="l" r="r" t="t"/>
              <a:pathLst>
                <a:path extrusionOk="0" h="25400" w="50800">
                  <a:moveTo>
                    <a:pt x="0" y="0"/>
                  </a:moveTo>
                  <a:lnTo>
                    <a:pt x="38100" y="0"/>
                  </a:lnTo>
                </a:path>
                <a:path extrusionOk="0" h="25400" w="50800">
                  <a:moveTo>
                    <a:pt x="12700" y="12700"/>
                  </a:moveTo>
                  <a:lnTo>
                    <a:pt x="50801" y="12700"/>
                  </a:lnTo>
                </a:path>
                <a:path extrusionOk="0" h="25400" w="50800">
                  <a:moveTo>
                    <a:pt x="12700" y="25400"/>
                  </a:moveTo>
                  <a:lnTo>
                    <a:pt x="50801" y="254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3" name="Google Shape;493;p11"/>
            <p:cNvSpPr/>
            <p:nvPr/>
          </p:nvSpPr>
          <p:spPr>
            <a:xfrm>
              <a:off x="4652137" y="3013798"/>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4" name="Google Shape;494;p11"/>
            <p:cNvSpPr/>
            <p:nvPr/>
          </p:nvSpPr>
          <p:spPr>
            <a:xfrm>
              <a:off x="4728338" y="3045548"/>
              <a:ext cx="50800" cy="12700"/>
            </a:xfrm>
            <a:custGeom>
              <a:rect b="b" l="l" r="r" t="t"/>
              <a:pathLst>
                <a:path extrusionOk="0" h="12700" w="50800">
                  <a:moveTo>
                    <a:pt x="0" y="0"/>
                  </a:moveTo>
                  <a:lnTo>
                    <a:pt x="38100" y="0"/>
                  </a:lnTo>
                </a:path>
                <a:path extrusionOk="0" h="12700" w="50800">
                  <a:moveTo>
                    <a:pt x="12700" y="12700"/>
                  </a:moveTo>
                  <a:lnTo>
                    <a:pt x="50801" y="1270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495" name="Google Shape;495;p11"/>
          <p:cNvSpPr/>
          <p:nvPr/>
        </p:nvSpPr>
        <p:spPr>
          <a:xfrm>
            <a:off x="5011268" y="3007448"/>
            <a:ext cx="50800" cy="50800"/>
          </a:xfrm>
          <a:custGeom>
            <a:rect b="b" l="l" r="r" t="t"/>
            <a:pathLst>
              <a:path extrusionOk="0" h="50800" w="50800">
                <a:moveTo>
                  <a:pt x="0" y="0"/>
                </a:moveTo>
                <a:lnTo>
                  <a:pt x="38100" y="0"/>
                </a:lnTo>
              </a:path>
              <a:path extrusionOk="0" h="50800" w="50800">
                <a:moveTo>
                  <a:pt x="12700" y="12700"/>
                </a:moveTo>
                <a:lnTo>
                  <a:pt x="50801" y="12700"/>
                </a:lnTo>
              </a:path>
              <a:path extrusionOk="0" h="50800" w="50800">
                <a:moveTo>
                  <a:pt x="12700" y="25400"/>
                </a:moveTo>
                <a:lnTo>
                  <a:pt x="50801" y="25400"/>
                </a:lnTo>
              </a:path>
              <a:path extrusionOk="0" h="50800" w="50800">
                <a:moveTo>
                  <a:pt x="0" y="38100"/>
                </a:moveTo>
                <a:lnTo>
                  <a:pt x="38100" y="38100"/>
                </a:lnTo>
              </a:path>
              <a:path extrusionOk="0" h="50800" w="50800">
                <a:moveTo>
                  <a:pt x="12700" y="50800"/>
                </a:moveTo>
                <a:lnTo>
                  <a:pt x="50801" y="508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496" name="Google Shape;496;p11"/>
          <p:cNvGrpSpPr/>
          <p:nvPr/>
        </p:nvGrpSpPr>
        <p:grpSpPr>
          <a:xfrm>
            <a:off x="5202758" y="3007448"/>
            <a:ext cx="233679" cy="50800"/>
            <a:chOff x="5202758" y="3007448"/>
            <a:chExt cx="233679" cy="50800"/>
          </a:xfrm>
        </p:grpSpPr>
        <p:sp>
          <p:nvSpPr>
            <p:cNvPr id="497" name="Google Shape;497;p11"/>
            <p:cNvSpPr/>
            <p:nvPr/>
          </p:nvSpPr>
          <p:spPr>
            <a:xfrm>
              <a:off x="5324679" y="3037928"/>
              <a:ext cx="20320" cy="20320"/>
            </a:xfrm>
            <a:custGeom>
              <a:rect b="b" l="l" r="r" t="t"/>
              <a:pathLst>
                <a:path extrusionOk="0" h="20319" w="20320">
                  <a:moveTo>
                    <a:pt x="0" y="0"/>
                  </a:moveTo>
                  <a:lnTo>
                    <a:pt x="20321" y="2032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8" name="Google Shape;498;p11"/>
            <p:cNvSpPr/>
            <p:nvPr/>
          </p:nvSpPr>
          <p:spPr>
            <a:xfrm>
              <a:off x="5297615" y="3011433"/>
              <a:ext cx="30480" cy="30480"/>
            </a:xfrm>
            <a:custGeom>
              <a:rect b="b" l="l" r="r" t="t"/>
              <a:pathLst>
                <a:path extrusionOk="0" h="30480" w="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9" name="Google Shape;499;p11"/>
            <p:cNvSpPr/>
            <p:nvPr/>
          </p:nvSpPr>
          <p:spPr>
            <a:xfrm>
              <a:off x="5202758" y="3007448"/>
              <a:ext cx="233679" cy="50800"/>
            </a:xfrm>
            <a:custGeom>
              <a:rect b="b" l="l" r="r" t="t"/>
              <a:pathLst>
                <a:path extrusionOk="0" h="50800" w="233679">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extrusionOk="0" h="50800" w="233679">
                  <a:moveTo>
                    <a:pt x="30480" y="17780"/>
                  </a:moveTo>
                  <a:lnTo>
                    <a:pt x="15240" y="30480"/>
                  </a:lnTo>
                  <a:lnTo>
                    <a:pt x="0" y="17780"/>
                  </a:lnTo>
                </a:path>
                <a:path extrusionOk="0" h="50800" w="233679">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extrusionOk="0" h="50800" w="233679">
                  <a:moveTo>
                    <a:pt x="233682" y="17780"/>
                  </a:moveTo>
                  <a:lnTo>
                    <a:pt x="218442" y="30480"/>
                  </a:lnTo>
                  <a:lnTo>
                    <a:pt x="203202" y="177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pic>
        <p:nvPicPr>
          <p:cNvPr id="500" name="Google Shape;500;p11"/>
          <p:cNvPicPr preferRelativeResize="0"/>
          <p:nvPr/>
        </p:nvPicPr>
        <p:blipFill rotWithShape="1">
          <a:blip r:embed="rId3">
            <a:alphaModFix/>
          </a:blip>
          <a:srcRect b="0" l="0" r="0" t="0"/>
          <a:stretch/>
        </p:blipFill>
        <p:spPr>
          <a:xfrm>
            <a:off x="0" y="0"/>
            <a:ext cx="5759996" cy="48082"/>
          </a:xfrm>
          <a:prstGeom prst="rect">
            <a:avLst/>
          </a:prstGeom>
          <a:noFill/>
          <a:ln>
            <a:noFill/>
          </a:ln>
        </p:spPr>
      </p:pic>
      <p:grpSp>
        <p:nvGrpSpPr>
          <p:cNvPr id="501" name="Google Shape;501;p11"/>
          <p:cNvGrpSpPr/>
          <p:nvPr/>
        </p:nvGrpSpPr>
        <p:grpSpPr>
          <a:xfrm>
            <a:off x="242620" y="1525803"/>
            <a:ext cx="900430" cy="180340"/>
            <a:chOff x="242620" y="1525803"/>
            <a:chExt cx="900430" cy="180340"/>
          </a:xfrm>
        </p:grpSpPr>
        <p:sp>
          <p:nvSpPr>
            <p:cNvPr id="502" name="Google Shape;502;p11"/>
            <p:cNvSpPr/>
            <p:nvPr/>
          </p:nvSpPr>
          <p:spPr>
            <a:xfrm>
              <a:off x="242620" y="1525803"/>
              <a:ext cx="900430" cy="180340"/>
            </a:xfrm>
            <a:custGeom>
              <a:rect b="b" l="l" r="r" t="t"/>
              <a:pathLst>
                <a:path extrusionOk="0" h="180339" w="900430">
                  <a:moveTo>
                    <a:pt x="849401" y="0"/>
                  </a:moveTo>
                  <a:lnTo>
                    <a:pt x="50609" y="0"/>
                  </a:lnTo>
                  <a:lnTo>
                    <a:pt x="30909" y="3976"/>
                  </a:lnTo>
                  <a:lnTo>
                    <a:pt x="14822" y="14822"/>
                  </a:lnTo>
                  <a:lnTo>
                    <a:pt x="3976" y="30909"/>
                  </a:lnTo>
                  <a:lnTo>
                    <a:pt x="0" y="50609"/>
                  </a:lnTo>
                  <a:lnTo>
                    <a:pt x="0" y="129387"/>
                  </a:lnTo>
                  <a:lnTo>
                    <a:pt x="3976" y="149087"/>
                  </a:lnTo>
                  <a:lnTo>
                    <a:pt x="14822" y="165174"/>
                  </a:lnTo>
                  <a:lnTo>
                    <a:pt x="30909" y="176020"/>
                  </a:lnTo>
                  <a:lnTo>
                    <a:pt x="50609" y="179997"/>
                  </a:lnTo>
                  <a:lnTo>
                    <a:pt x="849401" y="179997"/>
                  </a:lnTo>
                  <a:lnTo>
                    <a:pt x="869101" y="176020"/>
                  </a:lnTo>
                  <a:lnTo>
                    <a:pt x="885188" y="165174"/>
                  </a:lnTo>
                  <a:lnTo>
                    <a:pt x="896034" y="149087"/>
                  </a:lnTo>
                  <a:lnTo>
                    <a:pt x="900010" y="129387"/>
                  </a:lnTo>
                  <a:lnTo>
                    <a:pt x="900010" y="50609"/>
                  </a:lnTo>
                  <a:lnTo>
                    <a:pt x="896034" y="30909"/>
                  </a:lnTo>
                  <a:lnTo>
                    <a:pt x="885188" y="14822"/>
                  </a:lnTo>
                  <a:lnTo>
                    <a:pt x="869101" y="3976"/>
                  </a:lnTo>
                  <a:lnTo>
                    <a:pt x="849401"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03" name="Google Shape;503;p11"/>
            <p:cNvSpPr/>
            <p:nvPr/>
          </p:nvSpPr>
          <p:spPr>
            <a:xfrm>
              <a:off x="242620" y="1525803"/>
              <a:ext cx="900430" cy="180340"/>
            </a:xfrm>
            <a:custGeom>
              <a:rect b="b" l="l" r="r" t="t"/>
              <a:pathLst>
                <a:path extrusionOk="0" h="180339" w="900430">
                  <a:moveTo>
                    <a:pt x="0" y="129387"/>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387"/>
                  </a:lnTo>
                  <a:lnTo>
                    <a:pt x="896034" y="149087"/>
                  </a:lnTo>
                  <a:lnTo>
                    <a:pt x="885188" y="165174"/>
                  </a:lnTo>
                  <a:lnTo>
                    <a:pt x="869101" y="176020"/>
                  </a:lnTo>
                  <a:lnTo>
                    <a:pt x="849401" y="179997"/>
                  </a:lnTo>
                  <a:lnTo>
                    <a:pt x="50609" y="179997"/>
                  </a:lnTo>
                  <a:lnTo>
                    <a:pt x="30909" y="176020"/>
                  </a:lnTo>
                  <a:lnTo>
                    <a:pt x="14822" y="165174"/>
                  </a:lnTo>
                  <a:lnTo>
                    <a:pt x="3976" y="149087"/>
                  </a:lnTo>
                  <a:lnTo>
                    <a:pt x="0" y="1293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04" name="Google Shape;504;p11"/>
          <p:cNvSpPr txBox="1"/>
          <p:nvPr/>
        </p:nvSpPr>
        <p:spPr>
          <a:xfrm>
            <a:off x="401383" y="1519839"/>
            <a:ext cx="58293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Generator</a:t>
            </a:r>
            <a:endParaRPr sz="1000">
              <a:latin typeface="Arial"/>
              <a:ea typeface="Arial"/>
              <a:cs typeface="Arial"/>
              <a:sym typeface="Arial"/>
            </a:endParaRPr>
          </a:p>
        </p:txBody>
      </p:sp>
      <p:grpSp>
        <p:nvGrpSpPr>
          <p:cNvPr id="505" name="Google Shape;505;p11"/>
          <p:cNvGrpSpPr/>
          <p:nvPr/>
        </p:nvGrpSpPr>
        <p:grpSpPr>
          <a:xfrm>
            <a:off x="242620" y="1192568"/>
            <a:ext cx="1980438" cy="873582"/>
            <a:chOff x="242620" y="1192568"/>
            <a:chExt cx="1980438" cy="873582"/>
          </a:xfrm>
        </p:grpSpPr>
        <p:sp>
          <p:nvSpPr>
            <p:cNvPr id="506" name="Google Shape;506;p11"/>
            <p:cNvSpPr/>
            <p:nvPr/>
          </p:nvSpPr>
          <p:spPr>
            <a:xfrm>
              <a:off x="242620" y="1885810"/>
              <a:ext cx="900430" cy="180340"/>
            </a:xfrm>
            <a:custGeom>
              <a:rect b="b" l="l" r="r" t="t"/>
              <a:pathLst>
                <a:path extrusionOk="0" h="180339" w="900430">
                  <a:moveTo>
                    <a:pt x="849401" y="0"/>
                  </a:moveTo>
                  <a:lnTo>
                    <a:pt x="50609" y="0"/>
                  </a:lnTo>
                  <a:lnTo>
                    <a:pt x="30909" y="3976"/>
                  </a:lnTo>
                  <a:lnTo>
                    <a:pt x="14822" y="14822"/>
                  </a:lnTo>
                  <a:lnTo>
                    <a:pt x="3976" y="30909"/>
                  </a:lnTo>
                  <a:lnTo>
                    <a:pt x="0" y="50609"/>
                  </a:lnTo>
                  <a:lnTo>
                    <a:pt x="0" y="129387"/>
                  </a:lnTo>
                  <a:lnTo>
                    <a:pt x="3976" y="149087"/>
                  </a:lnTo>
                  <a:lnTo>
                    <a:pt x="14822" y="165174"/>
                  </a:lnTo>
                  <a:lnTo>
                    <a:pt x="30909" y="176020"/>
                  </a:lnTo>
                  <a:lnTo>
                    <a:pt x="50609" y="179997"/>
                  </a:lnTo>
                  <a:lnTo>
                    <a:pt x="849401" y="179997"/>
                  </a:lnTo>
                  <a:lnTo>
                    <a:pt x="869101" y="176020"/>
                  </a:lnTo>
                  <a:lnTo>
                    <a:pt x="885188" y="165174"/>
                  </a:lnTo>
                  <a:lnTo>
                    <a:pt x="896034" y="149087"/>
                  </a:lnTo>
                  <a:lnTo>
                    <a:pt x="900010" y="129387"/>
                  </a:lnTo>
                  <a:lnTo>
                    <a:pt x="900010" y="50609"/>
                  </a:lnTo>
                  <a:lnTo>
                    <a:pt x="896034" y="30909"/>
                  </a:lnTo>
                  <a:lnTo>
                    <a:pt x="885188" y="14822"/>
                  </a:lnTo>
                  <a:lnTo>
                    <a:pt x="869101" y="3976"/>
                  </a:lnTo>
                  <a:lnTo>
                    <a:pt x="849401" y="0"/>
                  </a:lnTo>
                  <a:close/>
                </a:path>
              </a:pathLst>
            </a:custGeom>
            <a:solidFill>
              <a:srgbClr val="C7EAF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07" name="Google Shape;507;p11"/>
            <p:cNvSpPr/>
            <p:nvPr/>
          </p:nvSpPr>
          <p:spPr>
            <a:xfrm>
              <a:off x="242620" y="1885810"/>
              <a:ext cx="900430" cy="180340"/>
            </a:xfrm>
            <a:custGeom>
              <a:rect b="b" l="l" r="r" t="t"/>
              <a:pathLst>
                <a:path extrusionOk="0" h="180339" w="900430">
                  <a:moveTo>
                    <a:pt x="0" y="129387"/>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387"/>
                  </a:lnTo>
                  <a:lnTo>
                    <a:pt x="896034" y="149087"/>
                  </a:lnTo>
                  <a:lnTo>
                    <a:pt x="885188" y="165174"/>
                  </a:lnTo>
                  <a:lnTo>
                    <a:pt x="869101" y="176020"/>
                  </a:lnTo>
                  <a:lnTo>
                    <a:pt x="849401" y="179997"/>
                  </a:lnTo>
                  <a:lnTo>
                    <a:pt x="50609" y="179997"/>
                  </a:lnTo>
                  <a:lnTo>
                    <a:pt x="30909" y="176020"/>
                  </a:lnTo>
                  <a:lnTo>
                    <a:pt x="14822" y="165174"/>
                  </a:lnTo>
                  <a:lnTo>
                    <a:pt x="3976" y="149087"/>
                  </a:lnTo>
                  <a:lnTo>
                    <a:pt x="0" y="1293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508" name="Google Shape;508;p11"/>
            <p:cNvPicPr preferRelativeResize="0"/>
            <p:nvPr/>
          </p:nvPicPr>
          <p:blipFill rotWithShape="1">
            <a:blip r:embed="rId4">
              <a:alphaModFix/>
            </a:blip>
            <a:srcRect b="0" l="0" r="0" t="0"/>
            <a:stretch/>
          </p:blipFill>
          <p:spPr>
            <a:xfrm>
              <a:off x="345560" y="1898745"/>
              <a:ext cx="154127" cy="154127"/>
            </a:xfrm>
            <a:prstGeom prst="rect">
              <a:avLst/>
            </a:prstGeom>
            <a:noFill/>
            <a:ln>
              <a:noFill/>
            </a:ln>
          </p:spPr>
        </p:pic>
        <p:sp>
          <p:nvSpPr>
            <p:cNvPr id="509" name="Google Shape;509;p11"/>
            <p:cNvSpPr/>
            <p:nvPr/>
          </p:nvSpPr>
          <p:spPr>
            <a:xfrm>
              <a:off x="530618" y="1903806"/>
              <a:ext cx="144145" cy="144145"/>
            </a:xfrm>
            <a:custGeom>
              <a:rect b="b" l="l" r="r" t="t"/>
              <a:pathLst>
                <a:path extrusionOk="0" h="144144" w="144145">
                  <a:moveTo>
                    <a:pt x="72008" y="0"/>
                  </a:moveTo>
                  <a:lnTo>
                    <a:pt x="43976" y="5657"/>
                  </a:lnTo>
                  <a:lnTo>
                    <a:pt x="21088" y="21086"/>
                  </a:lnTo>
                  <a:lnTo>
                    <a:pt x="5657" y="43971"/>
                  </a:lnTo>
                  <a:lnTo>
                    <a:pt x="0" y="71996"/>
                  </a:lnTo>
                  <a:lnTo>
                    <a:pt x="5657" y="100028"/>
                  </a:lnTo>
                  <a:lnTo>
                    <a:pt x="21088" y="122916"/>
                  </a:lnTo>
                  <a:lnTo>
                    <a:pt x="43976" y="138347"/>
                  </a:lnTo>
                  <a:lnTo>
                    <a:pt x="72008" y="144005"/>
                  </a:lnTo>
                  <a:lnTo>
                    <a:pt x="100033" y="138347"/>
                  </a:lnTo>
                  <a:lnTo>
                    <a:pt x="122918" y="122916"/>
                  </a:lnTo>
                  <a:lnTo>
                    <a:pt x="138347" y="100028"/>
                  </a:lnTo>
                  <a:lnTo>
                    <a:pt x="144005" y="71996"/>
                  </a:lnTo>
                  <a:lnTo>
                    <a:pt x="138347" y="43971"/>
                  </a:lnTo>
                  <a:lnTo>
                    <a:pt x="122918" y="21086"/>
                  </a:lnTo>
                  <a:lnTo>
                    <a:pt x="100033" y="5657"/>
                  </a:lnTo>
                  <a:lnTo>
                    <a:pt x="72008" y="0"/>
                  </a:lnTo>
                  <a:close/>
                </a:path>
              </a:pathLst>
            </a:custGeom>
            <a:solidFill>
              <a:srgbClr val="E1F4F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10" name="Google Shape;510;p11"/>
            <p:cNvSpPr/>
            <p:nvPr/>
          </p:nvSpPr>
          <p:spPr>
            <a:xfrm>
              <a:off x="530618" y="1903806"/>
              <a:ext cx="144145" cy="144145"/>
            </a:xfrm>
            <a:custGeom>
              <a:rect b="b" l="l" r="r" t="t"/>
              <a:pathLst>
                <a:path extrusionOk="0" h="144144" w="144145">
                  <a:moveTo>
                    <a:pt x="144005" y="71996"/>
                  </a:moveTo>
                  <a:lnTo>
                    <a:pt x="138347" y="43971"/>
                  </a:lnTo>
                  <a:lnTo>
                    <a:pt x="122918" y="21086"/>
                  </a:lnTo>
                  <a:lnTo>
                    <a:pt x="100033" y="5657"/>
                  </a:lnTo>
                  <a:lnTo>
                    <a:pt x="72008" y="0"/>
                  </a:lnTo>
                  <a:lnTo>
                    <a:pt x="43976" y="5657"/>
                  </a:lnTo>
                  <a:lnTo>
                    <a:pt x="21088" y="21086"/>
                  </a:lnTo>
                  <a:lnTo>
                    <a:pt x="5657" y="43971"/>
                  </a:lnTo>
                  <a:lnTo>
                    <a:pt x="0" y="71996"/>
                  </a:lnTo>
                  <a:lnTo>
                    <a:pt x="5657" y="100028"/>
                  </a:lnTo>
                  <a:lnTo>
                    <a:pt x="21088" y="122916"/>
                  </a:lnTo>
                  <a:lnTo>
                    <a:pt x="43976" y="138347"/>
                  </a:lnTo>
                  <a:lnTo>
                    <a:pt x="72008" y="144005"/>
                  </a:lnTo>
                  <a:lnTo>
                    <a:pt x="100033" y="138347"/>
                  </a:lnTo>
                  <a:lnTo>
                    <a:pt x="122918" y="122916"/>
                  </a:lnTo>
                  <a:lnTo>
                    <a:pt x="138347" y="100028"/>
                  </a:lnTo>
                  <a:lnTo>
                    <a:pt x="144005" y="71996"/>
                  </a:lnTo>
                  <a:close/>
                </a:path>
              </a:pathLst>
            </a:custGeom>
            <a:noFill/>
            <a:ln cap="flat" cmpd="sng" w="10100">
              <a:solidFill>
                <a:srgbClr val="7F7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11" name="Google Shape;511;p11"/>
            <p:cNvSpPr/>
            <p:nvPr/>
          </p:nvSpPr>
          <p:spPr>
            <a:xfrm>
              <a:off x="710628" y="1903806"/>
              <a:ext cx="144145" cy="144145"/>
            </a:xfrm>
            <a:custGeom>
              <a:rect b="b" l="l" r="r" t="t"/>
              <a:pathLst>
                <a:path extrusionOk="0" h="144144" w="144144">
                  <a:moveTo>
                    <a:pt x="71996" y="0"/>
                  </a:moveTo>
                  <a:lnTo>
                    <a:pt x="43971" y="5657"/>
                  </a:lnTo>
                  <a:lnTo>
                    <a:pt x="21086" y="21086"/>
                  </a:lnTo>
                  <a:lnTo>
                    <a:pt x="5657" y="43971"/>
                  </a:lnTo>
                  <a:lnTo>
                    <a:pt x="0" y="71996"/>
                  </a:lnTo>
                  <a:lnTo>
                    <a:pt x="5657" y="100028"/>
                  </a:lnTo>
                  <a:lnTo>
                    <a:pt x="21086" y="122916"/>
                  </a:lnTo>
                  <a:lnTo>
                    <a:pt x="43971" y="138347"/>
                  </a:lnTo>
                  <a:lnTo>
                    <a:pt x="71996" y="144005"/>
                  </a:lnTo>
                  <a:lnTo>
                    <a:pt x="100021" y="138347"/>
                  </a:lnTo>
                  <a:lnTo>
                    <a:pt x="122905" y="122916"/>
                  </a:lnTo>
                  <a:lnTo>
                    <a:pt x="138334" y="100028"/>
                  </a:lnTo>
                  <a:lnTo>
                    <a:pt x="143992" y="71996"/>
                  </a:lnTo>
                  <a:lnTo>
                    <a:pt x="138334" y="43971"/>
                  </a:lnTo>
                  <a:lnTo>
                    <a:pt x="122905" y="21086"/>
                  </a:lnTo>
                  <a:lnTo>
                    <a:pt x="100021" y="5657"/>
                  </a:lnTo>
                  <a:lnTo>
                    <a:pt x="71996" y="0"/>
                  </a:lnTo>
                  <a:close/>
                </a:path>
              </a:pathLst>
            </a:custGeom>
            <a:solidFill>
              <a:srgbClr val="E1F4F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12" name="Google Shape;512;p11"/>
            <p:cNvSpPr/>
            <p:nvPr/>
          </p:nvSpPr>
          <p:spPr>
            <a:xfrm>
              <a:off x="710628" y="1903806"/>
              <a:ext cx="144145" cy="144145"/>
            </a:xfrm>
            <a:custGeom>
              <a:rect b="b" l="l" r="r" t="t"/>
              <a:pathLst>
                <a:path extrusionOk="0" h="144144" w="144144">
                  <a:moveTo>
                    <a:pt x="143992" y="71996"/>
                  </a:moveTo>
                  <a:lnTo>
                    <a:pt x="138334" y="43971"/>
                  </a:lnTo>
                  <a:lnTo>
                    <a:pt x="122905" y="21086"/>
                  </a:lnTo>
                  <a:lnTo>
                    <a:pt x="100021" y="5657"/>
                  </a:lnTo>
                  <a:lnTo>
                    <a:pt x="71996" y="0"/>
                  </a:lnTo>
                  <a:lnTo>
                    <a:pt x="43971" y="5657"/>
                  </a:lnTo>
                  <a:lnTo>
                    <a:pt x="21086" y="21086"/>
                  </a:lnTo>
                  <a:lnTo>
                    <a:pt x="5657" y="43971"/>
                  </a:lnTo>
                  <a:lnTo>
                    <a:pt x="0" y="71996"/>
                  </a:lnTo>
                  <a:lnTo>
                    <a:pt x="5657" y="100028"/>
                  </a:lnTo>
                  <a:lnTo>
                    <a:pt x="21086" y="122916"/>
                  </a:lnTo>
                  <a:lnTo>
                    <a:pt x="43971" y="138347"/>
                  </a:lnTo>
                  <a:lnTo>
                    <a:pt x="71996" y="144005"/>
                  </a:lnTo>
                  <a:lnTo>
                    <a:pt x="100021" y="138347"/>
                  </a:lnTo>
                  <a:lnTo>
                    <a:pt x="122905" y="122916"/>
                  </a:lnTo>
                  <a:lnTo>
                    <a:pt x="138334" y="100028"/>
                  </a:lnTo>
                  <a:lnTo>
                    <a:pt x="143992" y="71996"/>
                  </a:lnTo>
                  <a:close/>
                </a:path>
              </a:pathLst>
            </a:custGeom>
            <a:noFill/>
            <a:ln cap="flat" cmpd="sng" w="10100">
              <a:solidFill>
                <a:srgbClr val="7F7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513" name="Google Shape;513;p11"/>
            <p:cNvPicPr preferRelativeResize="0"/>
            <p:nvPr/>
          </p:nvPicPr>
          <p:blipFill rotWithShape="1">
            <a:blip r:embed="rId5">
              <a:alphaModFix/>
            </a:blip>
            <a:srcRect b="0" l="0" r="0" t="0"/>
            <a:stretch/>
          </p:blipFill>
          <p:spPr>
            <a:xfrm>
              <a:off x="885564" y="1898745"/>
              <a:ext cx="154127" cy="154127"/>
            </a:xfrm>
            <a:prstGeom prst="rect">
              <a:avLst/>
            </a:prstGeom>
            <a:noFill/>
            <a:ln>
              <a:noFill/>
            </a:ln>
          </p:spPr>
        </p:pic>
        <p:sp>
          <p:nvSpPr>
            <p:cNvPr id="514" name="Google Shape;514;p11"/>
            <p:cNvSpPr/>
            <p:nvPr/>
          </p:nvSpPr>
          <p:spPr>
            <a:xfrm>
              <a:off x="692619" y="1714792"/>
              <a:ext cx="0" cy="171450"/>
            </a:xfrm>
            <a:custGeom>
              <a:rect b="b" l="l" r="r" t="t"/>
              <a:pathLst>
                <a:path extrusionOk="0" h="171450" w="120000">
                  <a:moveTo>
                    <a:pt x="0" y="171018"/>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15" name="Google Shape;515;p11"/>
            <p:cNvSpPr/>
            <p:nvPr/>
          </p:nvSpPr>
          <p:spPr>
            <a:xfrm>
              <a:off x="666302" y="1709857"/>
              <a:ext cx="52705" cy="24765"/>
            </a:xfrm>
            <a:custGeom>
              <a:rect b="b" l="l" r="r" t="t"/>
              <a:pathLst>
                <a:path extrusionOk="0" h="24764" w="52704">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516" name="Google Shape;516;p11"/>
            <p:cNvPicPr preferRelativeResize="0"/>
            <p:nvPr/>
          </p:nvPicPr>
          <p:blipFill rotWithShape="1">
            <a:blip r:embed="rId6">
              <a:alphaModFix/>
            </a:blip>
            <a:srcRect b="0" l="0" r="0" t="0"/>
            <a:stretch/>
          </p:blipFill>
          <p:spPr>
            <a:xfrm>
              <a:off x="528688" y="1192568"/>
              <a:ext cx="327659" cy="161290"/>
            </a:xfrm>
            <a:prstGeom prst="rect">
              <a:avLst/>
            </a:prstGeom>
            <a:noFill/>
            <a:ln>
              <a:noFill/>
            </a:ln>
          </p:spPr>
        </p:pic>
        <p:sp>
          <p:nvSpPr>
            <p:cNvPr id="517" name="Google Shape;517;p11"/>
            <p:cNvSpPr/>
            <p:nvPr/>
          </p:nvSpPr>
          <p:spPr>
            <a:xfrm>
              <a:off x="692619" y="1354785"/>
              <a:ext cx="0" cy="171450"/>
            </a:xfrm>
            <a:custGeom>
              <a:rect b="b" l="l" r="r" t="t"/>
              <a:pathLst>
                <a:path extrusionOk="0" h="171450" w="120000">
                  <a:moveTo>
                    <a:pt x="0" y="171018"/>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18" name="Google Shape;518;p11"/>
            <p:cNvSpPr/>
            <p:nvPr/>
          </p:nvSpPr>
          <p:spPr>
            <a:xfrm>
              <a:off x="666302" y="1349851"/>
              <a:ext cx="52705" cy="24765"/>
            </a:xfrm>
            <a:custGeom>
              <a:rect b="b" l="l" r="r" t="t"/>
              <a:pathLst>
                <a:path extrusionOk="0" h="24765" w="52704">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19" name="Google Shape;519;p11"/>
            <p:cNvSpPr/>
            <p:nvPr/>
          </p:nvSpPr>
          <p:spPr>
            <a:xfrm>
              <a:off x="1322628" y="1525803"/>
              <a:ext cx="900430" cy="180340"/>
            </a:xfrm>
            <a:custGeom>
              <a:rect b="b" l="l" r="r" t="t"/>
              <a:pathLst>
                <a:path extrusionOk="0" h="180339" w="900430">
                  <a:moveTo>
                    <a:pt x="849401" y="0"/>
                  </a:moveTo>
                  <a:lnTo>
                    <a:pt x="50609" y="0"/>
                  </a:lnTo>
                  <a:lnTo>
                    <a:pt x="30909" y="3976"/>
                  </a:lnTo>
                  <a:lnTo>
                    <a:pt x="14822" y="14822"/>
                  </a:lnTo>
                  <a:lnTo>
                    <a:pt x="3976" y="30909"/>
                  </a:lnTo>
                  <a:lnTo>
                    <a:pt x="0" y="50609"/>
                  </a:lnTo>
                  <a:lnTo>
                    <a:pt x="0" y="129387"/>
                  </a:lnTo>
                  <a:lnTo>
                    <a:pt x="3976" y="149087"/>
                  </a:lnTo>
                  <a:lnTo>
                    <a:pt x="14822" y="165174"/>
                  </a:lnTo>
                  <a:lnTo>
                    <a:pt x="30909" y="176020"/>
                  </a:lnTo>
                  <a:lnTo>
                    <a:pt x="50609" y="179997"/>
                  </a:lnTo>
                  <a:lnTo>
                    <a:pt x="849401" y="179997"/>
                  </a:lnTo>
                  <a:lnTo>
                    <a:pt x="869101" y="176020"/>
                  </a:lnTo>
                  <a:lnTo>
                    <a:pt x="885188" y="165174"/>
                  </a:lnTo>
                  <a:lnTo>
                    <a:pt x="896034" y="149087"/>
                  </a:lnTo>
                  <a:lnTo>
                    <a:pt x="900010" y="129387"/>
                  </a:lnTo>
                  <a:lnTo>
                    <a:pt x="900010" y="50609"/>
                  </a:lnTo>
                  <a:lnTo>
                    <a:pt x="896034" y="30909"/>
                  </a:lnTo>
                  <a:lnTo>
                    <a:pt x="885188" y="14822"/>
                  </a:lnTo>
                  <a:lnTo>
                    <a:pt x="869101" y="3976"/>
                  </a:lnTo>
                  <a:lnTo>
                    <a:pt x="849401"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20" name="Google Shape;520;p11"/>
            <p:cNvSpPr/>
            <p:nvPr/>
          </p:nvSpPr>
          <p:spPr>
            <a:xfrm>
              <a:off x="1322628" y="1525803"/>
              <a:ext cx="900430" cy="180340"/>
            </a:xfrm>
            <a:custGeom>
              <a:rect b="b" l="l" r="r" t="t"/>
              <a:pathLst>
                <a:path extrusionOk="0" h="180339" w="900430">
                  <a:moveTo>
                    <a:pt x="0" y="129387"/>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387"/>
                  </a:lnTo>
                  <a:lnTo>
                    <a:pt x="896034" y="149087"/>
                  </a:lnTo>
                  <a:lnTo>
                    <a:pt x="885188" y="165174"/>
                  </a:lnTo>
                  <a:lnTo>
                    <a:pt x="869101" y="176020"/>
                  </a:lnTo>
                  <a:lnTo>
                    <a:pt x="849401" y="179997"/>
                  </a:lnTo>
                  <a:lnTo>
                    <a:pt x="50609" y="179997"/>
                  </a:lnTo>
                  <a:lnTo>
                    <a:pt x="30909" y="176020"/>
                  </a:lnTo>
                  <a:lnTo>
                    <a:pt x="14822" y="165174"/>
                  </a:lnTo>
                  <a:lnTo>
                    <a:pt x="3976" y="149087"/>
                  </a:lnTo>
                  <a:lnTo>
                    <a:pt x="0" y="1293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21" name="Google Shape;521;p11"/>
          <p:cNvSpPr txBox="1"/>
          <p:nvPr/>
        </p:nvSpPr>
        <p:spPr>
          <a:xfrm>
            <a:off x="453821" y="2138240"/>
            <a:ext cx="65786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i="1" lang="en-US" sz="1000">
                <a:latin typeface="Georgia"/>
                <a:ea typeface="Georgia"/>
                <a:cs typeface="Georgia"/>
                <a:sym typeface="Georgia"/>
              </a:rPr>
              <a:t>z </a:t>
            </a:r>
            <a:r>
              <a:rPr i="1" lang="en-US" sz="1000">
                <a:latin typeface="Verdana"/>
                <a:ea typeface="Verdana"/>
                <a:cs typeface="Verdana"/>
                <a:sym typeface="Verdana"/>
              </a:rPr>
              <a:t>∼ </a:t>
            </a:r>
            <a:r>
              <a:rPr i="1" lang="en-US" sz="1000">
                <a:latin typeface="Georgia"/>
                <a:ea typeface="Georgia"/>
                <a:cs typeface="Georgia"/>
                <a:sym typeface="Georgia"/>
              </a:rPr>
              <a:t>N </a:t>
            </a:r>
            <a:r>
              <a:rPr lang="en-US" sz="1000">
                <a:latin typeface="Arial"/>
                <a:ea typeface="Arial"/>
                <a:cs typeface="Arial"/>
                <a:sym typeface="Arial"/>
              </a:rPr>
              <a:t>(0</a:t>
            </a:r>
            <a:r>
              <a:rPr i="1" lang="en-US" sz="1000">
                <a:latin typeface="Georgia"/>
                <a:ea typeface="Georgia"/>
                <a:cs typeface="Georgia"/>
                <a:sym typeface="Georgia"/>
              </a:rPr>
              <a:t>, I</a:t>
            </a:r>
            <a:r>
              <a:rPr lang="en-US" sz="1000">
                <a:latin typeface="Arial"/>
                <a:ea typeface="Arial"/>
                <a:cs typeface="Arial"/>
                <a:sym typeface="Arial"/>
              </a:rPr>
              <a:t>)</a:t>
            </a:r>
            <a:endParaRPr sz="1000">
              <a:latin typeface="Arial"/>
              <a:ea typeface="Arial"/>
              <a:cs typeface="Arial"/>
              <a:sym typeface="Arial"/>
            </a:endParaRPr>
          </a:p>
        </p:txBody>
      </p:sp>
      <p:sp>
        <p:nvSpPr>
          <p:cNvPr id="522" name="Google Shape;522;p11"/>
          <p:cNvSpPr txBox="1"/>
          <p:nvPr/>
        </p:nvSpPr>
        <p:spPr>
          <a:xfrm>
            <a:off x="1422958" y="1508244"/>
            <a:ext cx="69977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Real Images</a:t>
            </a:r>
            <a:endParaRPr sz="1000">
              <a:latin typeface="Arial"/>
              <a:ea typeface="Arial"/>
              <a:cs typeface="Arial"/>
              <a:sym typeface="Arial"/>
            </a:endParaRPr>
          </a:p>
        </p:txBody>
      </p:sp>
      <p:grpSp>
        <p:nvGrpSpPr>
          <p:cNvPr id="523" name="Google Shape;523;p11"/>
          <p:cNvGrpSpPr/>
          <p:nvPr/>
        </p:nvGrpSpPr>
        <p:grpSpPr>
          <a:xfrm>
            <a:off x="782624" y="805789"/>
            <a:ext cx="1148004" cy="720446"/>
            <a:chOff x="782624" y="805789"/>
            <a:chExt cx="1148004" cy="720446"/>
          </a:xfrm>
        </p:grpSpPr>
        <p:pic>
          <p:nvPicPr>
            <p:cNvPr id="524" name="Google Shape;524;p11"/>
            <p:cNvPicPr preferRelativeResize="0"/>
            <p:nvPr/>
          </p:nvPicPr>
          <p:blipFill rotWithShape="1">
            <a:blip r:embed="rId7">
              <a:alphaModFix/>
            </a:blip>
            <a:srcRect b="0" l="0" r="0" t="0"/>
            <a:stretch/>
          </p:blipFill>
          <p:spPr>
            <a:xfrm>
              <a:off x="1614398" y="1199553"/>
              <a:ext cx="316230" cy="148589"/>
            </a:xfrm>
            <a:prstGeom prst="rect">
              <a:avLst/>
            </a:prstGeom>
            <a:noFill/>
            <a:ln>
              <a:noFill/>
            </a:ln>
          </p:spPr>
        </p:pic>
        <p:sp>
          <p:nvSpPr>
            <p:cNvPr id="525" name="Google Shape;525;p11"/>
            <p:cNvSpPr/>
            <p:nvPr/>
          </p:nvSpPr>
          <p:spPr>
            <a:xfrm>
              <a:off x="1772640" y="1354785"/>
              <a:ext cx="0" cy="171450"/>
            </a:xfrm>
            <a:custGeom>
              <a:rect b="b" l="l" r="r" t="t"/>
              <a:pathLst>
                <a:path extrusionOk="0" h="171450" w="120000">
                  <a:moveTo>
                    <a:pt x="0" y="171018"/>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26" name="Google Shape;526;p11"/>
            <p:cNvSpPr/>
            <p:nvPr/>
          </p:nvSpPr>
          <p:spPr>
            <a:xfrm>
              <a:off x="1746323" y="1349850"/>
              <a:ext cx="52705" cy="24765"/>
            </a:xfrm>
            <a:custGeom>
              <a:rect b="b" l="l" r="r" t="t"/>
              <a:pathLst>
                <a:path extrusionOk="0" h="24765" w="52705">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27" name="Google Shape;527;p11"/>
            <p:cNvSpPr/>
            <p:nvPr/>
          </p:nvSpPr>
          <p:spPr>
            <a:xfrm>
              <a:off x="1527479" y="991666"/>
              <a:ext cx="245745" cy="210185"/>
            </a:xfrm>
            <a:custGeom>
              <a:rect b="b" l="l" r="r" t="t"/>
              <a:pathLst>
                <a:path extrusionOk="0" h="210184" w="245744">
                  <a:moveTo>
                    <a:pt x="245160" y="210134"/>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28" name="Google Shape;528;p11"/>
            <p:cNvSpPr/>
            <p:nvPr/>
          </p:nvSpPr>
          <p:spPr>
            <a:xfrm>
              <a:off x="1523720" y="984505"/>
              <a:ext cx="36195" cy="40640"/>
            </a:xfrm>
            <a:custGeom>
              <a:rect b="b" l="l" r="r" t="t"/>
              <a:pathLst>
                <a:path extrusionOk="0" h="40640" w="36194">
                  <a:moveTo>
                    <a:pt x="1610" y="40103"/>
                  </a:moveTo>
                  <a:lnTo>
                    <a:pt x="3927" y="31456"/>
                  </a:lnTo>
                  <a:lnTo>
                    <a:pt x="3759" y="20476"/>
                  </a:lnTo>
                  <a:lnTo>
                    <a:pt x="2114" y="10269"/>
                  </a:lnTo>
                  <a:lnTo>
                    <a:pt x="0" y="3938"/>
                  </a:lnTo>
                  <a:lnTo>
                    <a:pt x="6579" y="5060"/>
                  </a:lnTo>
                  <a:lnTo>
                    <a:pt x="16918" y="5124"/>
                  </a:lnTo>
                  <a:lnTo>
                    <a:pt x="27794" y="3611"/>
                  </a:lnTo>
                  <a:lnTo>
                    <a:pt x="3598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29" name="Google Shape;529;p11"/>
            <p:cNvSpPr/>
            <p:nvPr/>
          </p:nvSpPr>
          <p:spPr>
            <a:xfrm>
              <a:off x="782624" y="805789"/>
              <a:ext cx="900430" cy="180340"/>
            </a:xfrm>
            <a:custGeom>
              <a:rect b="b" l="l" r="r" t="t"/>
              <a:pathLst>
                <a:path extrusionOk="0" h="180340" w="900430">
                  <a:moveTo>
                    <a:pt x="849401" y="0"/>
                  </a:moveTo>
                  <a:lnTo>
                    <a:pt x="50609" y="0"/>
                  </a:lnTo>
                  <a:lnTo>
                    <a:pt x="30909" y="3976"/>
                  </a:lnTo>
                  <a:lnTo>
                    <a:pt x="14822" y="14822"/>
                  </a:lnTo>
                  <a:lnTo>
                    <a:pt x="3976" y="30909"/>
                  </a:lnTo>
                  <a:lnTo>
                    <a:pt x="0" y="50609"/>
                  </a:lnTo>
                  <a:lnTo>
                    <a:pt x="0" y="129400"/>
                  </a:lnTo>
                  <a:lnTo>
                    <a:pt x="3976" y="149100"/>
                  </a:lnTo>
                  <a:lnTo>
                    <a:pt x="14822" y="165187"/>
                  </a:lnTo>
                  <a:lnTo>
                    <a:pt x="30909" y="176032"/>
                  </a:lnTo>
                  <a:lnTo>
                    <a:pt x="50609" y="180009"/>
                  </a:lnTo>
                  <a:lnTo>
                    <a:pt x="849401" y="180009"/>
                  </a:lnTo>
                  <a:lnTo>
                    <a:pt x="869101" y="176032"/>
                  </a:lnTo>
                  <a:lnTo>
                    <a:pt x="885188" y="165187"/>
                  </a:lnTo>
                  <a:lnTo>
                    <a:pt x="896034" y="149100"/>
                  </a:lnTo>
                  <a:lnTo>
                    <a:pt x="900010" y="129400"/>
                  </a:lnTo>
                  <a:lnTo>
                    <a:pt x="900010" y="50609"/>
                  </a:lnTo>
                  <a:lnTo>
                    <a:pt x="896034" y="30909"/>
                  </a:lnTo>
                  <a:lnTo>
                    <a:pt x="885188" y="14822"/>
                  </a:lnTo>
                  <a:lnTo>
                    <a:pt x="869101" y="3976"/>
                  </a:lnTo>
                  <a:lnTo>
                    <a:pt x="849401"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30" name="Google Shape;530;p11"/>
            <p:cNvSpPr/>
            <p:nvPr/>
          </p:nvSpPr>
          <p:spPr>
            <a:xfrm>
              <a:off x="782624" y="805789"/>
              <a:ext cx="900430" cy="180340"/>
            </a:xfrm>
            <a:custGeom>
              <a:rect b="b" l="l" r="r" t="t"/>
              <a:pathLst>
                <a:path extrusionOk="0" h="180340" w="900430">
                  <a:moveTo>
                    <a:pt x="0" y="129400"/>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400"/>
                  </a:lnTo>
                  <a:lnTo>
                    <a:pt x="896034" y="149100"/>
                  </a:lnTo>
                  <a:lnTo>
                    <a:pt x="885188" y="165187"/>
                  </a:lnTo>
                  <a:lnTo>
                    <a:pt x="869101" y="176032"/>
                  </a:lnTo>
                  <a:lnTo>
                    <a:pt x="849401" y="180009"/>
                  </a:lnTo>
                  <a:lnTo>
                    <a:pt x="50609" y="180009"/>
                  </a:lnTo>
                  <a:lnTo>
                    <a:pt x="30909" y="176032"/>
                  </a:lnTo>
                  <a:lnTo>
                    <a:pt x="14822" y="165187"/>
                  </a:lnTo>
                  <a:lnTo>
                    <a:pt x="3976" y="149100"/>
                  </a:lnTo>
                  <a:lnTo>
                    <a:pt x="0" y="129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31" name="Google Shape;531;p11"/>
          <p:cNvSpPr txBox="1"/>
          <p:nvPr/>
        </p:nvSpPr>
        <p:spPr>
          <a:xfrm>
            <a:off x="840422" y="799838"/>
            <a:ext cx="78486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Discriminator</a:t>
            </a:r>
            <a:endParaRPr sz="1000">
              <a:latin typeface="Arial"/>
              <a:ea typeface="Arial"/>
              <a:cs typeface="Arial"/>
              <a:sym typeface="Arial"/>
            </a:endParaRPr>
          </a:p>
        </p:txBody>
      </p:sp>
      <p:grpSp>
        <p:nvGrpSpPr>
          <p:cNvPr id="532" name="Google Shape;532;p11"/>
          <p:cNvGrpSpPr/>
          <p:nvPr/>
        </p:nvGrpSpPr>
        <p:grpSpPr>
          <a:xfrm>
            <a:off x="1206319" y="665841"/>
            <a:ext cx="52705" cy="140189"/>
            <a:chOff x="1206319" y="665841"/>
            <a:chExt cx="52705" cy="140189"/>
          </a:xfrm>
        </p:grpSpPr>
        <p:sp>
          <p:nvSpPr>
            <p:cNvPr id="533" name="Google Shape;533;p11"/>
            <p:cNvSpPr/>
            <p:nvPr/>
          </p:nvSpPr>
          <p:spPr>
            <a:xfrm>
              <a:off x="1232636" y="670775"/>
              <a:ext cx="0" cy="135255"/>
            </a:xfrm>
            <a:custGeom>
              <a:rect b="b" l="l" r="r" t="t"/>
              <a:pathLst>
                <a:path extrusionOk="0" h="135254" w="120000">
                  <a:moveTo>
                    <a:pt x="0" y="135013"/>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34" name="Google Shape;534;p11"/>
            <p:cNvSpPr/>
            <p:nvPr/>
          </p:nvSpPr>
          <p:spPr>
            <a:xfrm>
              <a:off x="1206319" y="665841"/>
              <a:ext cx="52705" cy="24765"/>
            </a:xfrm>
            <a:custGeom>
              <a:rect b="b" l="l" r="r" t="t"/>
              <a:pathLst>
                <a:path extrusionOk="0" h="24765" w="52705">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35" name="Google Shape;535;p11"/>
          <p:cNvSpPr txBox="1"/>
          <p:nvPr/>
        </p:nvSpPr>
        <p:spPr>
          <a:xfrm>
            <a:off x="869950" y="523346"/>
            <a:ext cx="725805"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Real or Fake</a:t>
            </a:r>
            <a:endParaRPr sz="1000">
              <a:latin typeface="Arial"/>
              <a:ea typeface="Arial"/>
              <a:cs typeface="Arial"/>
              <a:sym typeface="Arial"/>
            </a:endParaRPr>
          </a:p>
        </p:txBody>
      </p:sp>
      <p:grpSp>
        <p:nvGrpSpPr>
          <p:cNvPr id="536" name="Google Shape;536;p11"/>
          <p:cNvGrpSpPr/>
          <p:nvPr/>
        </p:nvGrpSpPr>
        <p:grpSpPr>
          <a:xfrm>
            <a:off x="692619" y="984505"/>
            <a:ext cx="249130" cy="217346"/>
            <a:chOff x="692619" y="984505"/>
            <a:chExt cx="249130" cy="217346"/>
          </a:xfrm>
        </p:grpSpPr>
        <p:sp>
          <p:nvSpPr>
            <p:cNvPr id="537" name="Google Shape;537;p11"/>
            <p:cNvSpPr/>
            <p:nvPr/>
          </p:nvSpPr>
          <p:spPr>
            <a:xfrm>
              <a:off x="692619" y="991666"/>
              <a:ext cx="245745" cy="210185"/>
            </a:xfrm>
            <a:custGeom>
              <a:rect b="b" l="l" r="r" t="t"/>
              <a:pathLst>
                <a:path extrusionOk="0" h="210184" w="245744">
                  <a:moveTo>
                    <a:pt x="0" y="210134"/>
                  </a:moveTo>
                  <a:lnTo>
                    <a:pt x="24516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38" name="Google Shape;538;p11"/>
            <p:cNvSpPr/>
            <p:nvPr/>
          </p:nvSpPr>
          <p:spPr>
            <a:xfrm>
              <a:off x="905554" y="984505"/>
              <a:ext cx="36195" cy="40640"/>
            </a:xfrm>
            <a:custGeom>
              <a:rect b="b" l="l" r="r" t="t"/>
              <a:pathLst>
                <a:path extrusionOk="0" h="40640" w="36194">
                  <a:moveTo>
                    <a:pt x="0" y="0"/>
                  </a:moveTo>
                  <a:lnTo>
                    <a:pt x="8190" y="3611"/>
                  </a:lnTo>
                  <a:lnTo>
                    <a:pt x="19067" y="5124"/>
                  </a:lnTo>
                  <a:lnTo>
                    <a:pt x="29406" y="5060"/>
                  </a:lnTo>
                  <a:lnTo>
                    <a:pt x="35985" y="3938"/>
                  </a:lnTo>
                  <a:lnTo>
                    <a:pt x="33870" y="10269"/>
                  </a:lnTo>
                  <a:lnTo>
                    <a:pt x="32226" y="20476"/>
                  </a:lnTo>
                  <a:lnTo>
                    <a:pt x="32058" y="31456"/>
                  </a:lnTo>
                  <a:lnTo>
                    <a:pt x="34374" y="4010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pic>
        <p:nvPicPr>
          <p:cNvPr id="539" name="Google Shape;539;p11"/>
          <p:cNvPicPr preferRelativeResize="0"/>
          <p:nvPr/>
        </p:nvPicPr>
        <p:blipFill rotWithShape="1">
          <a:blip r:embed="rId8">
            <a:alphaModFix/>
          </a:blip>
          <a:srcRect b="0" l="0" r="0" t="0"/>
          <a:stretch/>
        </p:blipFill>
        <p:spPr>
          <a:xfrm>
            <a:off x="2388616" y="186321"/>
            <a:ext cx="63233" cy="63233"/>
          </a:xfrm>
          <a:prstGeom prst="rect">
            <a:avLst/>
          </a:prstGeom>
          <a:noFill/>
          <a:ln>
            <a:noFill/>
          </a:ln>
        </p:spPr>
      </p:pic>
      <p:sp>
        <p:nvSpPr>
          <p:cNvPr id="540" name="Google Shape;540;p11"/>
          <p:cNvSpPr txBox="1"/>
          <p:nvPr>
            <p:ph type="title"/>
          </p:nvPr>
        </p:nvSpPr>
        <p:spPr>
          <a:xfrm>
            <a:off x="2500172" y="101294"/>
            <a:ext cx="3040989" cy="355738"/>
          </a:xfrm>
          <a:prstGeom prst="rect">
            <a:avLst/>
          </a:prstGeom>
          <a:noFill/>
          <a:ln>
            <a:noFill/>
          </a:ln>
        </p:spPr>
        <p:txBody>
          <a:bodyPr anchorCtr="0" anchor="b" bIns="0" lIns="0" spcFirstLastPara="1" rIns="0" wrap="square" tIns="6975">
            <a:spAutoFit/>
          </a:bodyPr>
          <a:lstStyle/>
          <a:p>
            <a:pPr indent="0" lvl="0" marL="12700" marR="5080" rtl="0" algn="l">
              <a:lnSpc>
                <a:spcPct val="102600"/>
              </a:lnSpc>
              <a:spcBef>
                <a:spcPts val="0"/>
              </a:spcBef>
              <a:spcAft>
                <a:spcPts val="0"/>
              </a:spcAft>
              <a:buClr>
                <a:srgbClr val="3F3F3F"/>
              </a:buClr>
              <a:buSzPts val="1100"/>
              <a:buFont typeface="Calibri"/>
              <a:buNone/>
            </a:pPr>
            <a:r>
              <a:rPr lang="en-US" sz="1100"/>
              <a:t>This is just for a single </a:t>
            </a:r>
            <a:r>
              <a:rPr i="1" lang="en-US" sz="1100">
                <a:latin typeface="Georgia"/>
                <a:ea typeface="Georgia"/>
                <a:cs typeface="Georgia"/>
                <a:sym typeface="Georgia"/>
              </a:rPr>
              <a:t>z </a:t>
            </a:r>
            <a:r>
              <a:rPr lang="en-US" sz="1100"/>
              <a:t>and the generator would  like to do this for all possible values of </a:t>
            </a:r>
            <a:r>
              <a:rPr i="1" lang="en-US" sz="1100">
                <a:latin typeface="Georgia"/>
                <a:ea typeface="Georgia"/>
                <a:cs typeface="Georgia"/>
                <a:sym typeface="Georgia"/>
              </a:rPr>
              <a:t>z</a:t>
            </a:r>
            <a:r>
              <a:rPr lang="en-US" sz="1100"/>
              <a:t>,</a:t>
            </a:r>
            <a:endParaRPr/>
          </a:p>
        </p:txBody>
      </p:sp>
      <p:sp>
        <p:nvSpPr>
          <p:cNvPr id="541" name="Google Shape;541;p11"/>
          <p:cNvSpPr txBox="1"/>
          <p:nvPr>
            <p:ph idx="11" type="ftr"/>
          </p:nvPr>
        </p:nvSpPr>
        <p:spPr>
          <a:xfrm>
            <a:off x="1743259" y="3056436"/>
            <a:ext cx="2280784" cy="172758"/>
          </a:xfrm>
          <a:prstGeom prst="rect">
            <a:avLst/>
          </a:prstGeom>
          <a:noFill/>
          <a:ln>
            <a:noFill/>
          </a:ln>
        </p:spPr>
        <p:txBody>
          <a:bodyPr anchorCtr="0" anchor="ctr" bIns="0" lIns="0" spcFirstLastPara="1" rIns="0" wrap="square" tIns="0">
            <a:spAutoFit/>
          </a:bodyPr>
          <a:lstStyle/>
          <a:p>
            <a:pPr indent="0" lvl="0" marL="12700" rtl="0" algn="ctr">
              <a:lnSpc>
                <a:spcPct val="167500"/>
              </a:lnSpc>
              <a:spcBef>
                <a:spcPts val="0"/>
              </a:spcBef>
              <a:spcAft>
                <a:spcPts val="0"/>
              </a:spcAft>
              <a:buNone/>
            </a:pPr>
            <a:r>
              <a:rPr lang="en-US"/>
              <a:t>MITESH M. KHAPRA</a:t>
            </a:r>
            <a:endParaRPr/>
          </a:p>
        </p:txBody>
      </p:sp>
      <p:pic>
        <p:nvPicPr>
          <p:cNvPr id="542" name="Google Shape;542;p11"/>
          <p:cNvPicPr preferRelativeResize="0"/>
          <p:nvPr/>
        </p:nvPicPr>
        <p:blipFill rotWithShape="1">
          <a:blip r:embed="rId9">
            <a:alphaModFix/>
          </a:blip>
          <a:srcRect b="0" l="0" r="0" t="0"/>
          <a:stretch/>
        </p:blipFill>
        <p:spPr>
          <a:xfrm>
            <a:off x="2388616" y="568426"/>
            <a:ext cx="63233" cy="63233"/>
          </a:xfrm>
          <a:prstGeom prst="rect">
            <a:avLst/>
          </a:prstGeom>
          <a:noFill/>
          <a:ln>
            <a:noFill/>
          </a:ln>
        </p:spPr>
      </p:pic>
      <p:sp>
        <p:nvSpPr>
          <p:cNvPr id="543" name="Google Shape;543;p11"/>
          <p:cNvSpPr txBox="1"/>
          <p:nvPr/>
        </p:nvSpPr>
        <p:spPr>
          <a:xfrm>
            <a:off x="2508415" y="482954"/>
            <a:ext cx="3024505" cy="19177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1100">
                <a:latin typeface="Arial"/>
                <a:ea typeface="Arial"/>
                <a:cs typeface="Arial"/>
                <a:sym typeface="Arial"/>
              </a:rPr>
              <a:t>For example, if </a:t>
            </a:r>
            <a:r>
              <a:rPr i="1" lang="en-US" sz="1100">
                <a:latin typeface="Georgia"/>
                <a:ea typeface="Georgia"/>
                <a:cs typeface="Georgia"/>
                <a:sym typeface="Georgia"/>
              </a:rPr>
              <a:t>z </a:t>
            </a:r>
            <a:r>
              <a:rPr lang="en-US" sz="1100">
                <a:latin typeface="Arial"/>
                <a:ea typeface="Arial"/>
                <a:cs typeface="Arial"/>
                <a:sym typeface="Arial"/>
              </a:rPr>
              <a:t>was discrete and drawn from a</a:t>
            </a:r>
            <a:endParaRPr sz="1100">
              <a:latin typeface="Arial"/>
              <a:ea typeface="Arial"/>
              <a:cs typeface="Arial"/>
              <a:sym typeface="Arial"/>
            </a:endParaRPr>
          </a:p>
        </p:txBody>
      </p:sp>
      <p:sp>
        <p:nvSpPr>
          <p:cNvPr id="544" name="Google Shape;544;p11"/>
          <p:cNvSpPr txBox="1"/>
          <p:nvPr/>
        </p:nvSpPr>
        <p:spPr>
          <a:xfrm>
            <a:off x="2483015" y="655026"/>
            <a:ext cx="3075305" cy="191770"/>
          </a:xfrm>
          <a:prstGeom prst="rect">
            <a:avLst/>
          </a:prstGeom>
          <a:noFill/>
          <a:ln>
            <a:noFill/>
          </a:ln>
        </p:spPr>
        <p:txBody>
          <a:bodyPr anchorCtr="0" anchor="t" bIns="0" lIns="0" spcFirstLastPara="1" rIns="0" wrap="square" tIns="11425">
            <a:spAutoFit/>
          </a:bodyPr>
          <a:lstStyle/>
          <a:p>
            <a:pPr indent="0" lvl="0" marL="38100" rtl="0" algn="l">
              <a:lnSpc>
                <a:spcPct val="100000"/>
              </a:lnSpc>
              <a:spcBef>
                <a:spcPts val="0"/>
              </a:spcBef>
              <a:spcAft>
                <a:spcPts val="0"/>
              </a:spcAft>
              <a:buNone/>
            </a:pPr>
            <a:r>
              <a:rPr lang="en-US" sz="1100">
                <a:latin typeface="Arial"/>
                <a:ea typeface="Arial"/>
                <a:cs typeface="Arial"/>
                <a:sym typeface="Arial"/>
              </a:rPr>
              <a:t>uniform distribution (</a:t>
            </a:r>
            <a:r>
              <a:rPr i="1" lang="en-US" sz="1100">
                <a:latin typeface="Arial"/>
                <a:ea typeface="Arial"/>
                <a:cs typeface="Arial"/>
                <a:sym typeface="Arial"/>
              </a:rPr>
              <a:t>i.e.</a:t>
            </a:r>
            <a:r>
              <a:rPr lang="en-US" sz="1100">
                <a:latin typeface="Arial"/>
                <a:ea typeface="Arial"/>
                <a:cs typeface="Arial"/>
                <a:sym typeface="Arial"/>
              </a:rPr>
              <a:t>, </a:t>
            </a:r>
            <a:r>
              <a:rPr i="1" lang="en-US" sz="1100">
                <a:latin typeface="Georgia"/>
                <a:ea typeface="Georgia"/>
                <a:cs typeface="Georgia"/>
                <a:sym typeface="Georgia"/>
              </a:rPr>
              <a:t>p</a:t>
            </a:r>
            <a:r>
              <a:rPr lang="en-US" sz="1100">
                <a:latin typeface="Arial"/>
                <a:ea typeface="Arial"/>
                <a:cs typeface="Arial"/>
                <a:sym typeface="Arial"/>
              </a:rPr>
              <a:t>(</a:t>
            </a:r>
            <a:r>
              <a:rPr i="1" lang="en-US" sz="1100">
                <a:latin typeface="Georgia"/>
                <a:ea typeface="Georgia"/>
                <a:cs typeface="Georgia"/>
                <a:sym typeface="Georgia"/>
              </a:rPr>
              <a:t>z</a:t>
            </a:r>
            <a:r>
              <a:rPr lang="en-US" sz="1100">
                <a:latin typeface="Arial"/>
                <a:ea typeface="Arial"/>
                <a:cs typeface="Arial"/>
                <a:sym typeface="Arial"/>
              </a:rPr>
              <a:t>) = </a:t>
            </a:r>
            <a:r>
              <a:rPr baseline="30000" lang="en-US" sz="1200" u="sng">
                <a:latin typeface="Times New Roman"/>
                <a:ea typeface="Times New Roman"/>
                <a:cs typeface="Times New Roman"/>
                <a:sym typeface="Times New Roman"/>
              </a:rPr>
              <a:t> </a:t>
            </a:r>
            <a:r>
              <a:rPr baseline="30000" lang="en-US" sz="1200" u="sng">
                <a:latin typeface="Arial"/>
                <a:ea typeface="Arial"/>
                <a:cs typeface="Arial"/>
                <a:sym typeface="Arial"/>
              </a:rPr>
              <a:t>1</a:t>
            </a:r>
            <a:r>
              <a:rPr baseline="30000" lang="en-US" sz="1200" u="none">
                <a:latin typeface="Arial"/>
                <a:ea typeface="Arial"/>
                <a:cs typeface="Arial"/>
                <a:sym typeface="Arial"/>
              </a:rPr>
              <a:t> </a:t>
            </a:r>
            <a:r>
              <a:rPr i="1" lang="en-US" sz="1100" u="none">
                <a:latin typeface="Verdana"/>
                <a:ea typeface="Verdana"/>
                <a:cs typeface="Verdana"/>
                <a:sym typeface="Verdana"/>
              </a:rPr>
              <a:t>∀</a:t>
            </a:r>
            <a:r>
              <a:rPr i="1" lang="en-US" sz="1100" u="none">
                <a:latin typeface="Georgia"/>
                <a:ea typeface="Georgia"/>
                <a:cs typeface="Georgia"/>
                <a:sym typeface="Georgia"/>
              </a:rPr>
              <a:t>z</a:t>
            </a:r>
            <a:r>
              <a:rPr lang="en-US" sz="1100" u="none">
                <a:latin typeface="Arial"/>
                <a:ea typeface="Arial"/>
                <a:cs typeface="Arial"/>
                <a:sym typeface="Arial"/>
              </a:rPr>
              <a:t>) then the</a:t>
            </a:r>
            <a:endParaRPr sz="1100">
              <a:latin typeface="Arial"/>
              <a:ea typeface="Arial"/>
              <a:cs typeface="Arial"/>
              <a:sym typeface="Arial"/>
            </a:endParaRPr>
          </a:p>
        </p:txBody>
      </p:sp>
      <p:sp>
        <p:nvSpPr>
          <p:cNvPr id="545" name="Google Shape;545;p11"/>
          <p:cNvSpPr txBox="1"/>
          <p:nvPr/>
        </p:nvSpPr>
        <p:spPr>
          <a:xfrm>
            <a:off x="2508415" y="740129"/>
            <a:ext cx="2413635" cy="278765"/>
          </a:xfrm>
          <a:prstGeom prst="rect">
            <a:avLst/>
          </a:prstGeom>
          <a:noFill/>
          <a:ln>
            <a:noFill/>
          </a:ln>
        </p:spPr>
        <p:txBody>
          <a:bodyPr anchorCtr="0" anchor="t" bIns="0" lIns="0" spcFirstLastPara="1" rIns="0" wrap="square" tIns="12050">
            <a:spAutoFit/>
          </a:bodyPr>
          <a:lstStyle/>
          <a:p>
            <a:pPr indent="0" lvl="0" marL="0" marR="231775" rtl="0" algn="r">
              <a:lnSpc>
                <a:spcPct val="102374"/>
              </a:lnSpc>
              <a:spcBef>
                <a:spcPts val="0"/>
              </a:spcBef>
              <a:spcAft>
                <a:spcPts val="0"/>
              </a:spcAft>
              <a:buNone/>
            </a:pPr>
            <a:r>
              <a:rPr i="1" lang="en-US" sz="800">
                <a:latin typeface="Georgia"/>
                <a:ea typeface="Georgia"/>
                <a:cs typeface="Georgia"/>
                <a:sym typeface="Georgia"/>
              </a:rPr>
              <a:t>N</a:t>
            </a:r>
            <a:endParaRPr sz="800">
              <a:latin typeface="Georgia"/>
              <a:ea typeface="Georgia"/>
              <a:cs typeface="Georgia"/>
              <a:sym typeface="Georgia"/>
            </a:endParaRPr>
          </a:p>
          <a:p>
            <a:pPr indent="0" lvl="0" marL="12700" rtl="0" algn="l">
              <a:lnSpc>
                <a:spcPct val="107272"/>
              </a:lnSpc>
              <a:spcBef>
                <a:spcPts val="0"/>
              </a:spcBef>
              <a:spcAft>
                <a:spcPts val="0"/>
              </a:spcAft>
              <a:buNone/>
            </a:pPr>
            <a:r>
              <a:rPr lang="en-US" sz="1100">
                <a:latin typeface="Arial"/>
                <a:ea typeface="Arial"/>
                <a:cs typeface="Arial"/>
                <a:sym typeface="Arial"/>
              </a:rPr>
              <a:t>generator’s objective function would be</a:t>
            </a:r>
            <a:endParaRPr sz="1100">
              <a:latin typeface="Arial"/>
              <a:ea typeface="Arial"/>
              <a:cs typeface="Arial"/>
              <a:sym typeface="Arial"/>
            </a:endParaRPr>
          </a:p>
        </p:txBody>
      </p:sp>
      <p:sp>
        <p:nvSpPr>
          <p:cNvPr id="546" name="Google Shape;546;p11"/>
          <p:cNvSpPr txBox="1"/>
          <p:nvPr/>
        </p:nvSpPr>
        <p:spPr>
          <a:xfrm>
            <a:off x="3096945" y="1268030"/>
            <a:ext cx="256540" cy="278130"/>
          </a:xfrm>
          <a:prstGeom prst="rect">
            <a:avLst/>
          </a:prstGeom>
          <a:noFill/>
          <a:ln>
            <a:noFill/>
          </a:ln>
        </p:spPr>
        <p:txBody>
          <a:bodyPr anchorCtr="0" anchor="t" bIns="0" lIns="0" spcFirstLastPara="1" rIns="0" wrap="square" tIns="11425">
            <a:spAutoFit/>
          </a:bodyPr>
          <a:lstStyle/>
          <a:p>
            <a:pPr indent="0" lvl="0" marL="0" rtl="0" algn="ctr">
              <a:lnSpc>
                <a:spcPct val="107272"/>
              </a:lnSpc>
              <a:spcBef>
                <a:spcPts val="0"/>
              </a:spcBef>
              <a:spcAft>
                <a:spcPts val="0"/>
              </a:spcAft>
              <a:buNone/>
            </a:pPr>
            <a:r>
              <a:rPr lang="en-US" sz="1100">
                <a:latin typeface="Arial"/>
                <a:ea typeface="Arial"/>
                <a:cs typeface="Arial"/>
                <a:sym typeface="Arial"/>
              </a:rPr>
              <a:t>min</a:t>
            </a:r>
            <a:endParaRPr sz="1100">
              <a:latin typeface="Arial"/>
              <a:ea typeface="Arial"/>
              <a:cs typeface="Arial"/>
              <a:sym typeface="Arial"/>
            </a:endParaRPr>
          </a:p>
          <a:p>
            <a:pPr indent="0" lvl="0" marL="0" rtl="0" algn="ctr">
              <a:lnSpc>
                <a:spcPct val="102374"/>
              </a:lnSpc>
              <a:spcBef>
                <a:spcPts val="0"/>
              </a:spcBef>
              <a:spcAft>
                <a:spcPts val="0"/>
              </a:spcAft>
              <a:buNone/>
            </a:pPr>
            <a:r>
              <a:rPr i="1" lang="en-US" sz="800">
                <a:latin typeface="Georgia"/>
                <a:ea typeface="Georgia"/>
                <a:cs typeface="Georgia"/>
                <a:sym typeface="Georgia"/>
              </a:rPr>
              <a:t>φ</a:t>
            </a:r>
            <a:endParaRPr sz="800">
              <a:latin typeface="Georgia"/>
              <a:ea typeface="Georgia"/>
              <a:cs typeface="Georgia"/>
              <a:sym typeface="Georgia"/>
            </a:endParaRPr>
          </a:p>
        </p:txBody>
      </p:sp>
      <p:sp>
        <p:nvSpPr>
          <p:cNvPr id="547" name="Google Shape;547;p11"/>
          <p:cNvSpPr txBox="1"/>
          <p:nvPr/>
        </p:nvSpPr>
        <p:spPr>
          <a:xfrm>
            <a:off x="3402939" y="1132178"/>
            <a:ext cx="111125" cy="1473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i="1" lang="en-US" sz="800">
                <a:latin typeface="Georgia"/>
                <a:ea typeface="Georgia"/>
                <a:cs typeface="Georgia"/>
                <a:sym typeface="Georgia"/>
              </a:rPr>
              <a:t>N</a:t>
            </a:r>
            <a:endParaRPr sz="800">
              <a:latin typeface="Georgia"/>
              <a:ea typeface="Georgia"/>
              <a:cs typeface="Georgia"/>
              <a:sym typeface="Georgia"/>
            </a:endParaRPr>
          </a:p>
        </p:txBody>
      </p:sp>
      <p:sp>
        <p:nvSpPr>
          <p:cNvPr id="548" name="Google Shape;548;p11"/>
          <p:cNvSpPr txBox="1"/>
          <p:nvPr/>
        </p:nvSpPr>
        <p:spPr>
          <a:xfrm>
            <a:off x="3350945" y="1136407"/>
            <a:ext cx="226060" cy="19177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1100">
                <a:latin typeface="Arial"/>
                <a:ea typeface="Arial"/>
                <a:cs typeface="Arial"/>
                <a:sym typeface="Arial"/>
              </a:rPr>
              <a:t>Σ</a:t>
            </a:r>
            <a:endParaRPr sz="1100">
              <a:latin typeface="Arial"/>
              <a:ea typeface="Arial"/>
              <a:cs typeface="Arial"/>
              <a:sym typeface="Arial"/>
            </a:endParaRPr>
          </a:p>
        </p:txBody>
      </p:sp>
      <p:sp>
        <p:nvSpPr>
          <p:cNvPr id="549" name="Google Shape;549;p11"/>
          <p:cNvSpPr txBox="1"/>
          <p:nvPr/>
        </p:nvSpPr>
        <p:spPr>
          <a:xfrm>
            <a:off x="3363988" y="1471560"/>
            <a:ext cx="200025" cy="1473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i="1" lang="en-US" sz="800">
                <a:latin typeface="Georgia"/>
                <a:ea typeface="Georgia"/>
                <a:cs typeface="Georgia"/>
                <a:sym typeface="Georgia"/>
              </a:rPr>
              <a:t>i</a:t>
            </a:r>
            <a:r>
              <a:rPr lang="en-US" sz="800">
                <a:latin typeface="Arial"/>
                <a:ea typeface="Arial"/>
                <a:cs typeface="Arial"/>
                <a:sym typeface="Arial"/>
              </a:rPr>
              <a:t>=1</a:t>
            </a:r>
            <a:endParaRPr sz="800">
              <a:latin typeface="Arial"/>
              <a:ea typeface="Arial"/>
              <a:cs typeface="Arial"/>
              <a:sym typeface="Arial"/>
            </a:endParaRPr>
          </a:p>
        </p:txBody>
      </p:sp>
      <p:sp>
        <p:nvSpPr>
          <p:cNvPr id="550" name="Google Shape;550;p11"/>
          <p:cNvSpPr txBox="1"/>
          <p:nvPr/>
        </p:nvSpPr>
        <p:spPr>
          <a:xfrm>
            <a:off x="3589337" y="1151798"/>
            <a:ext cx="137160" cy="403225"/>
          </a:xfrm>
          <a:prstGeom prst="rect">
            <a:avLst/>
          </a:prstGeom>
          <a:noFill/>
          <a:ln>
            <a:noFill/>
          </a:ln>
        </p:spPr>
        <p:txBody>
          <a:bodyPr anchorCtr="0" anchor="t" bIns="0" lIns="0" spcFirstLastPara="1" rIns="0" wrap="square" tIns="33650">
            <a:spAutoFit/>
          </a:bodyPr>
          <a:lstStyle/>
          <a:p>
            <a:pPr indent="0" lvl="0" marL="12700" rtl="0" algn="l">
              <a:lnSpc>
                <a:spcPct val="100000"/>
              </a:lnSpc>
              <a:spcBef>
                <a:spcPts val="0"/>
              </a:spcBef>
              <a:spcAft>
                <a:spcPts val="0"/>
              </a:spcAft>
              <a:buNone/>
            </a:pPr>
            <a:r>
              <a:rPr lang="en-US" sz="1100" u="sng">
                <a:latin typeface="Times New Roman"/>
                <a:ea typeface="Times New Roman"/>
                <a:cs typeface="Times New Roman"/>
                <a:sym typeface="Times New Roman"/>
              </a:rPr>
              <a:t> </a:t>
            </a:r>
            <a:r>
              <a:rPr lang="en-US" sz="1100" u="sng">
                <a:latin typeface="Arial"/>
                <a:ea typeface="Arial"/>
                <a:cs typeface="Arial"/>
                <a:sym typeface="Arial"/>
              </a:rPr>
              <a:t>1</a:t>
            </a:r>
            <a:endParaRPr sz="1100">
              <a:latin typeface="Arial"/>
              <a:ea typeface="Arial"/>
              <a:cs typeface="Arial"/>
              <a:sym typeface="Arial"/>
            </a:endParaRPr>
          </a:p>
          <a:p>
            <a:pPr indent="0" lvl="0" marL="12700" rtl="0" algn="l">
              <a:lnSpc>
                <a:spcPct val="100000"/>
              </a:lnSpc>
              <a:spcBef>
                <a:spcPts val="170"/>
              </a:spcBef>
              <a:spcAft>
                <a:spcPts val="0"/>
              </a:spcAft>
              <a:buNone/>
            </a:pPr>
            <a:r>
              <a:rPr i="1" lang="en-US" sz="1100">
                <a:latin typeface="Georgia"/>
                <a:ea typeface="Georgia"/>
                <a:cs typeface="Georgia"/>
                <a:sym typeface="Georgia"/>
              </a:rPr>
              <a:t>N</a:t>
            </a:r>
            <a:endParaRPr sz="1100">
              <a:latin typeface="Georgia"/>
              <a:ea typeface="Georgia"/>
              <a:cs typeface="Georgia"/>
              <a:sym typeface="Georgia"/>
            </a:endParaRPr>
          </a:p>
        </p:txBody>
      </p:sp>
      <p:sp>
        <p:nvSpPr>
          <p:cNvPr id="551" name="Google Shape;551;p11"/>
          <p:cNvSpPr txBox="1"/>
          <p:nvPr/>
        </p:nvSpPr>
        <p:spPr>
          <a:xfrm>
            <a:off x="4340187" y="1327923"/>
            <a:ext cx="311785" cy="1473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i="1" lang="en-US" sz="800">
                <a:latin typeface="Georgia"/>
                <a:ea typeface="Georgia"/>
                <a:cs typeface="Georgia"/>
                <a:sym typeface="Georgia"/>
              </a:rPr>
              <a:t>θ	φ</a:t>
            </a:r>
            <a:endParaRPr sz="800">
              <a:latin typeface="Georgia"/>
              <a:ea typeface="Georgia"/>
              <a:cs typeface="Georgia"/>
              <a:sym typeface="Georgia"/>
            </a:endParaRPr>
          </a:p>
        </p:txBody>
      </p:sp>
      <p:sp>
        <p:nvSpPr>
          <p:cNvPr id="552" name="Google Shape;552;p11"/>
          <p:cNvSpPr txBox="1"/>
          <p:nvPr/>
        </p:nvSpPr>
        <p:spPr>
          <a:xfrm>
            <a:off x="3754043" y="1268030"/>
            <a:ext cx="1190625" cy="19177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1100">
                <a:latin typeface="Arial"/>
                <a:ea typeface="Arial"/>
                <a:cs typeface="Arial"/>
                <a:sym typeface="Arial"/>
              </a:rPr>
              <a:t>log(1 </a:t>
            </a:r>
            <a:r>
              <a:rPr i="1" lang="en-US" sz="1100">
                <a:latin typeface="Verdana"/>
                <a:ea typeface="Verdana"/>
                <a:cs typeface="Verdana"/>
                <a:sym typeface="Verdana"/>
              </a:rPr>
              <a:t>− </a:t>
            </a:r>
            <a:r>
              <a:rPr i="1" lang="en-US" sz="1100">
                <a:latin typeface="Georgia"/>
                <a:ea typeface="Georgia"/>
                <a:cs typeface="Georgia"/>
                <a:sym typeface="Georgia"/>
              </a:rPr>
              <a:t>D </a:t>
            </a:r>
            <a:r>
              <a:rPr lang="en-US" sz="1100">
                <a:latin typeface="Arial"/>
                <a:ea typeface="Arial"/>
                <a:cs typeface="Arial"/>
                <a:sym typeface="Arial"/>
              </a:rPr>
              <a:t>(</a:t>
            </a:r>
            <a:r>
              <a:rPr i="1" lang="en-US" sz="1100">
                <a:latin typeface="Georgia"/>
                <a:ea typeface="Georgia"/>
                <a:cs typeface="Georgia"/>
                <a:sym typeface="Georgia"/>
              </a:rPr>
              <a:t>G </a:t>
            </a:r>
            <a:r>
              <a:rPr lang="en-US" sz="1100">
                <a:latin typeface="Arial"/>
                <a:ea typeface="Arial"/>
                <a:cs typeface="Arial"/>
                <a:sym typeface="Arial"/>
              </a:rPr>
              <a:t>(</a:t>
            </a:r>
            <a:r>
              <a:rPr i="1" lang="en-US" sz="1100">
                <a:latin typeface="Georgia"/>
                <a:ea typeface="Georgia"/>
                <a:cs typeface="Georgia"/>
                <a:sym typeface="Georgia"/>
              </a:rPr>
              <a:t>z</a:t>
            </a:r>
            <a:r>
              <a:rPr lang="en-US" sz="1100">
                <a:latin typeface="Arial"/>
                <a:ea typeface="Arial"/>
                <a:cs typeface="Arial"/>
                <a:sym typeface="Arial"/>
              </a:rPr>
              <a:t>)))</a:t>
            </a:r>
            <a:endParaRPr sz="1100">
              <a:latin typeface="Arial"/>
              <a:ea typeface="Arial"/>
              <a:cs typeface="Arial"/>
              <a:sym typeface="Arial"/>
            </a:endParaRPr>
          </a:p>
        </p:txBody>
      </p:sp>
      <p:pic>
        <p:nvPicPr>
          <p:cNvPr id="553" name="Google Shape;553;p11"/>
          <p:cNvPicPr preferRelativeResize="0"/>
          <p:nvPr/>
        </p:nvPicPr>
        <p:blipFill rotWithShape="1">
          <a:blip r:embed="rId10">
            <a:alphaModFix/>
          </a:blip>
          <a:srcRect b="0" l="0" r="0" t="0"/>
          <a:stretch/>
        </p:blipFill>
        <p:spPr>
          <a:xfrm>
            <a:off x="2388616" y="1724685"/>
            <a:ext cx="63233" cy="63233"/>
          </a:xfrm>
          <a:prstGeom prst="rect">
            <a:avLst/>
          </a:prstGeom>
          <a:noFill/>
          <a:ln>
            <a:noFill/>
          </a:ln>
        </p:spPr>
      </p:pic>
      <p:sp>
        <p:nvSpPr>
          <p:cNvPr id="554" name="Google Shape;554;p11"/>
          <p:cNvSpPr txBox="1"/>
          <p:nvPr/>
        </p:nvSpPr>
        <p:spPr>
          <a:xfrm>
            <a:off x="2481303" y="1802268"/>
            <a:ext cx="3025140" cy="535940"/>
          </a:xfrm>
          <a:prstGeom prst="rect">
            <a:avLst/>
          </a:prstGeom>
          <a:noFill/>
          <a:ln>
            <a:noFill/>
          </a:ln>
        </p:spPr>
        <p:txBody>
          <a:bodyPr anchorCtr="0" anchor="t" bIns="0" lIns="0" spcFirstLastPara="1" rIns="0" wrap="square" tIns="6975">
            <a:spAutoFit/>
          </a:bodyPr>
          <a:lstStyle/>
          <a:p>
            <a:pPr indent="0" lvl="0" marL="12700" marR="5080" rtl="0" algn="just">
              <a:lnSpc>
                <a:spcPct val="102600"/>
              </a:lnSpc>
              <a:spcBef>
                <a:spcPts val="0"/>
              </a:spcBef>
              <a:spcAft>
                <a:spcPts val="0"/>
              </a:spcAft>
              <a:buNone/>
            </a:pPr>
            <a:r>
              <a:rPr lang="en-US" sz="1100">
                <a:latin typeface="Arial"/>
                <a:ea typeface="Arial"/>
                <a:cs typeface="Arial"/>
                <a:sym typeface="Arial"/>
              </a:rPr>
              <a:t>However, in our case, z is continuous and not uniform (</a:t>
            </a:r>
            <a:r>
              <a:rPr i="1" lang="en-US" sz="1100">
                <a:latin typeface="Georgia"/>
                <a:ea typeface="Georgia"/>
                <a:cs typeface="Georgia"/>
                <a:sym typeface="Georgia"/>
              </a:rPr>
              <a:t>z </a:t>
            </a:r>
            <a:r>
              <a:rPr i="1" lang="en-US" sz="1100">
                <a:latin typeface="Verdana"/>
                <a:ea typeface="Verdana"/>
                <a:cs typeface="Verdana"/>
                <a:sym typeface="Verdana"/>
              </a:rPr>
              <a:t>∼ </a:t>
            </a:r>
            <a:r>
              <a:rPr i="1" lang="en-US" sz="1100">
                <a:latin typeface="Georgia"/>
                <a:ea typeface="Georgia"/>
                <a:cs typeface="Georgia"/>
                <a:sym typeface="Georgia"/>
              </a:rPr>
              <a:t>N </a:t>
            </a:r>
            <a:r>
              <a:rPr lang="en-US" sz="1100">
                <a:latin typeface="Arial"/>
                <a:ea typeface="Arial"/>
                <a:cs typeface="Arial"/>
                <a:sym typeface="Arial"/>
              </a:rPr>
              <a:t>(0</a:t>
            </a:r>
            <a:r>
              <a:rPr i="1" lang="en-US" sz="1100">
                <a:latin typeface="Georgia"/>
                <a:ea typeface="Georgia"/>
                <a:cs typeface="Georgia"/>
                <a:sym typeface="Georgia"/>
              </a:rPr>
              <a:t>, I</a:t>
            </a:r>
            <a:r>
              <a:rPr lang="en-US" sz="1100">
                <a:latin typeface="Arial"/>
                <a:ea typeface="Arial"/>
                <a:cs typeface="Arial"/>
                <a:sym typeface="Arial"/>
              </a:rPr>
              <a:t>)) so the equivalent objective function would be</a:t>
            </a:r>
            <a:endParaRPr sz="1100">
              <a:latin typeface="Arial"/>
              <a:ea typeface="Arial"/>
              <a:cs typeface="Arial"/>
              <a:sym typeface="Arial"/>
            </a:endParaRPr>
          </a:p>
        </p:txBody>
      </p:sp>
      <p:sp>
        <p:nvSpPr>
          <p:cNvPr id="555" name="Google Shape;555;p11"/>
          <p:cNvSpPr txBox="1"/>
          <p:nvPr/>
        </p:nvSpPr>
        <p:spPr>
          <a:xfrm>
            <a:off x="3165627" y="2487357"/>
            <a:ext cx="89535" cy="1473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i="1" lang="en-US" sz="800">
                <a:latin typeface="Georgia"/>
                <a:ea typeface="Georgia"/>
                <a:cs typeface="Georgia"/>
                <a:sym typeface="Georgia"/>
              </a:rPr>
              <a:t>φ</a:t>
            </a:r>
            <a:endParaRPr sz="800">
              <a:latin typeface="Georgia"/>
              <a:ea typeface="Georgia"/>
              <a:cs typeface="Georgia"/>
              <a:sym typeface="Georgia"/>
            </a:endParaRPr>
          </a:p>
        </p:txBody>
      </p:sp>
      <p:sp>
        <p:nvSpPr>
          <p:cNvPr id="556" name="Google Shape;556;p11"/>
          <p:cNvSpPr txBox="1"/>
          <p:nvPr/>
        </p:nvSpPr>
        <p:spPr>
          <a:xfrm>
            <a:off x="3336137" y="2168079"/>
            <a:ext cx="102870" cy="19177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1100">
                <a:latin typeface="Arial"/>
                <a:ea typeface="Arial"/>
                <a:cs typeface="Arial"/>
                <a:sym typeface="Arial"/>
              </a:rPr>
              <a:t>ˆ</a:t>
            </a:r>
            <a:endParaRPr sz="1100">
              <a:latin typeface="Arial"/>
              <a:ea typeface="Arial"/>
              <a:cs typeface="Arial"/>
              <a:sym typeface="Arial"/>
            </a:endParaRPr>
          </a:p>
        </p:txBody>
      </p:sp>
      <p:sp>
        <p:nvSpPr>
          <p:cNvPr id="557" name="Google Shape;557;p11"/>
          <p:cNvSpPr txBox="1"/>
          <p:nvPr/>
        </p:nvSpPr>
        <p:spPr>
          <a:xfrm>
            <a:off x="4354995" y="2416554"/>
            <a:ext cx="311785" cy="1473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i="1" lang="en-US" sz="800">
                <a:latin typeface="Georgia"/>
                <a:ea typeface="Georgia"/>
                <a:cs typeface="Georgia"/>
                <a:sym typeface="Georgia"/>
              </a:rPr>
              <a:t>θ	φ</a:t>
            </a:r>
            <a:endParaRPr sz="800">
              <a:latin typeface="Georgia"/>
              <a:ea typeface="Georgia"/>
              <a:cs typeface="Georgia"/>
              <a:sym typeface="Georgia"/>
            </a:endParaRPr>
          </a:p>
        </p:txBody>
      </p:sp>
      <p:sp>
        <p:nvSpPr>
          <p:cNvPr id="558" name="Google Shape;558;p11"/>
          <p:cNvSpPr txBox="1"/>
          <p:nvPr/>
        </p:nvSpPr>
        <p:spPr>
          <a:xfrm>
            <a:off x="3134208" y="2356668"/>
            <a:ext cx="1877060" cy="19177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1100">
                <a:latin typeface="Arial"/>
                <a:ea typeface="Arial"/>
                <a:cs typeface="Arial"/>
                <a:sym typeface="Arial"/>
              </a:rPr>
              <a:t>min	</a:t>
            </a:r>
            <a:r>
              <a:rPr i="1" lang="en-US" sz="1100">
                <a:latin typeface="Georgia"/>
                <a:ea typeface="Georgia"/>
                <a:cs typeface="Georgia"/>
                <a:sym typeface="Georgia"/>
              </a:rPr>
              <a:t>p</a:t>
            </a:r>
            <a:r>
              <a:rPr lang="en-US" sz="1100">
                <a:latin typeface="Arial"/>
                <a:ea typeface="Arial"/>
                <a:cs typeface="Arial"/>
                <a:sym typeface="Arial"/>
              </a:rPr>
              <a:t>(</a:t>
            </a:r>
            <a:r>
              <a:rPr i="1" lang="en-US" sz="1100">
                <a:latin typeface="Georgia"/>
                <a:ea typeface="Georgia"/>
                <a:cs typeface="Georgia"/>
                <a:sym typeface="Georgia"/>
              </a:rPr>
              <a:t>z</a:t>
            </a:r>
            <a:r>
              <a:rPr lang="en-US" sz="1100">
                <a:latin typeface="Arial"/>
                <a:ea typeface="Arial"/>
                <a:cs typeface="Arial"/>
                <a:sym typeface="Arial"/>
              </a:rPr>
              <a:t>) log(1 </a:t>
            </a:r>
            <a:r>
              <a:rPr i="1" lang="en-US" sz="1100">
                <a:latin typeface="Verdana"/>
                <a:ea typeface="Verdana"/>
                <a:cs typeface="Verdana"/>
                <a:sym typeface="Verdana"/>
              </a:rPr>
              <a:t>− </a:t>
            </a:r>
            <a:r>
              <a:rPr i="1" lang="en-US" sz="1100">
                <a:latin typeface="Georgia"/>
                <a:ea typeface="Georgia"/>
                <a:cs typeface="Georgia"/>
                <a:sym typeface="Georgia"/>
              </a:rPr>
              <a:t>D </a:t>
            </a:r>
            <a:r>
              <a:rPr lang="en-US" sz="1100">
                <a:latin typeface="Arial"/>
                <a:ea typeface="Arial"/>
                <a:cs typeface="Arial"/>
                <a:sym typeface="Arial"/>
              </a:rPr>
              <a:t>(</a:t>
            </a:r>
            <a:r>
              <a:rPr i="1" lang="en-US" sz="1100">
                <a:latin typeface="Georgia"/>
                <a:ea typeface="Georgia"/>
                <a:cs typeface="Georgia"/>
                <a:sym typeface="Georgia"/>
              </a:rPr>
              <a:t>G </a:t>
            </a:r>
            <a:r>
              <a:rPr lang="en-US" sz="1100">
                <a:latin typeface="Arial"/>
                <a:ea typeface="Arial"/>
                <a:cs typeface="Arial"/>
                <a:sym typeface="Arial"/>
              </a:rPr>
              <a:t>(</a:t>
            </a:r>
            <a:r>
              <a:rPr i="1" lang="en-US" sz="1100">
                <a:latin typeface="Georgia"/>
                <a:ea typeface="Georgia"/>
                <a:cs typeface="Georgia"/>
                <a:sym typeface="Georgia"/>
              </a:rPr>
              <a:t>z</a:t>
            </a:r>
            <a:r>
              <a:rPr lang="en-US" sz="1100">
                <a:latin typeface="Arial"/>
                <a:ea typeface="Arial"/>
                <a:cs typeface="Arial"/>
                <a:sym typeface="Arial"/>
              </a:rPr>
              <a:t>)))</a:t>
            </a:r>
            <a:endParaRPr sz="1100">
              <a:latin typeface="Arial"/>
              <a:ea typeface="Arial"/>
              <a:cs typeface="Arial"/>
              <a:sym typeface="Arial"/>
            </a:endParaRPr>
          </a:p>
        </p:txBody>
      </p:sp>
      <p:sp>
        <p:nvSpPr>
          <p:cNvPr id="559" name="Google Shape;559;p11"/>
          <p:cNvSpPr txBox="1"/>
          <p:nvPr/>
        </p:nvSpPr>
        <p:spPr>
          <a:xfrm>
            <a:off x="3018713" y="2682378"/>
            <a:ext cx="2004060" cy="278130"/>
          </a:xfrm>
          <a:prstGeom prst="rect">
            <a:avLst/>
          </a:prstGeom>
          <a:noFill/>
          <a:ln>
            <a:noFill/>
          </a:ln>
        </p:spPr>
        <p:txBody>
          <a:bodyPr anchorCtr="0" anchor="t" bIns="0" lIns="0" spcFirstLastPara="1" rIns="0" wrap="square" tIns="11425">
            <a:spAutoFit/>
          </a:bodyPr>
          <a:lstStyle/>
          <a:p>
            <a:pPr indent="0" lvl="0" marL="50800" rtl="0" algn="l">
              <a:lnSpc>
                <a:spcPct val="98333"/>
              </a:lnSpc>
              <a:spcBef>
                <a:spcPts val="0"/>
              </a:spcBef>
              <a:spcAft>
                <a:spcPts val="0"/>
              </a:spcAft>
              <a:buNone/>
            </a:pPr>
            <a:r>
              <a:rPr lang="en-US" sz="1100">
                <a:latin typeface="Arial"/>
                <a:ea typeface="Arial"/>
                <a:cs typeface="Arial"/>
                <a:sym typeface="Arial"/>
              </a:rPr>
              <a:t>min </a:t>
            </a:r>
            <a:r>
              <a:rPr i="1" lang="en-US" sz="1100">
                <a:latin typeface="Georgia"/>
                <a:ea typeface="Georgia"/>
                <a:cs typeface="Georgia"/>
                <a:sym typeface="Georgia"/>
              </a:rPr>
              <a:t>E</a:t>
            </a:r>
            <a:r>
              <a:rPr baseline="-25000" i="1" lang="en-US" sz="900">
                <a:latin typeface="Georgia"/>
                <a:ea typeface="Georgia"/>
                <a:cs typeface="Georgia"/>
                <a:sym typeface="Georgia"/>
              </a:rPr>
              <a:t>z</a:t>
            </a:r>
            <a:r>
              <a:rPr baseline="-25000" i="1" lang="en-US" sz="900">
                <a:latin typeface="Verdana"/>
                <a:ea typeface="Verdana"/>
                <a:cs typeface="Verdana"/>
                <a:sym typeface="Verdana"/>
              </a:rPr>
              <a:t>∼</a:t>
            </a:r>
            <a:r>
              <a:rPr baseline="-25000" i="1" lang="en-US" sz="900">
                <a:latin typeface="Georgia"/>
                <a:ea typeface="Georgia"/>
                <a:cs typeface="Georgia"/>
                <a:sym typeface="Georgia"/>
              </a:rPr>
              <a:t>p</a:t>
            </a:r>
            <a:r>
              <a:rPr baseline="-25000" lang="en-US" sz="900">
                <a:latin typeface="Arial"/>
                <a:ea typeface="Arial"/>
                <a:cs typeface="Arial"/>
                <a:sym typeface="Arial"/>
              </a:rPr>
              <a:t>(</a:t>
            </a:r>
            <a:r>
              <a:rPr baseline="-25000" i="1" lang="en-US" sz="900">
                <a:latin typeface="Georgia"/>
                <a:ea typeface="Georgia"/>
                <a:cs typeface="Georgia"/>
                <a:sym typeface="Georgia"/>
              </a:rPr>
              <a:t>z</a:t>
            </a:r>
            <a:r>
              <a:rPr baseline="-25000" lang="en-US" sz="900">
                <a:latin typeface="Arial"/>
                <a:ea typeface="Arial"/>
                <a:cs typeface="Arial"/>
                <a:sym typeface="Arial"/>
              </a:rPr>
              <a:t>) </a:t>
            </a:r>
            <a:r>
              <a:rPr lang="en-US" sz="1100">
                <a:latin typeface="Arial"/>
                <a:ea typeface="Arial"/>
                <a:cs typeface="Arial"/>
                <a:sym typeface="Arial"/>
              </a:rPr>
              <a:t>[log(1 </a:t>
            </a:r>
            <a:r>
              <a:rPr i="1" lang="en-US" sz="1100">
                <a:latin typeface="Verdana"/>
                <a:ea typeface="Verdana"/>
                <a:cs typeface="Verdana"/>
                <a:sym typeface="Verdana"/>
              </a:rPr>
              <a:t>− </a:t>
            </a:r>
            <a:r>
              <a:rPr i="1" lang="en-US" sz="1100">
                <a:latin typeface="Georgia"/>
                <a:ea typeface="Georgia"/>
                <a:cs typeface="Georgia"/>
                <a:sym typeface="Georgia"/>
              </a:rPr>
              <a:t>D</a:t>
            </a:r>
            <a:r>
              <a:rPr baseline="-25000" i="1" lang="en-US" sz="1200">
                <a:latin typeface="Georgia"/>
                <a:ea typeface="Georgia"/>
                <a:cs typeface="Georgia"/>
                <a:sym typeface="Georgia"/>
              </a:rPr>
              <a:t>θ </a:t>
            </a:r>
            <a:r>
              <a:rPr lang="en-US" sz="1100">
                <a:latin typeface="Arial"/>
                <a:ea typeface="Arial"/>
                <a:cs typeface="Arial"/>
                <a:sym typeface="Arial"/>
              </a:rPr>
              <a:t>(</a:t>
            </a:r>
            <a:r>
              <a:rPr i="1" lang="en-US" sz="1100">
                <a:latin typeface="Georgia"/>
                <a:ea typeface="Georgia"/>
                <a:cs typeface="Georgia"/>
                <a:sym typeface="Georgia"/>
              </a:rPr>
              <a:t>G</a:t>
            </a:r>
            <a:r>
              <a:rPr baseline="-25000" i="1" lang="en-US" sz="1200">
                <a:latin typeface="Georgia"/>
                <a:ea typeface="Georgia"/>
                <a:cs typeface="Georgia"/>
                <a:sym typeface="Georgia"/>
              </a:rPr>
              <a:t>φ</a:t>
            </a:r>
            <a:r>
              <a:rPr lang="en-US" sz="1100">
                <a:latin typeface="Arial"/>
                <a:ea typeface="Arial"/>
                <a:cs typeface="Arial"/>
                <a:sym typeface="Arial"/>
              </a:rPr>
              <a:t>(</a:t>
            </a:r>
            <a:r>
              <a:rPr i="1" lang="en-US" sz="1100">
                <a:latin typeface="Georgia"/>
                <a:ea typeface="Georgia"/>
                <a:cs typeface="Georgia"/>
                <a:sym typeface="Georgia"/>
              </a:rPr>
              <a:t>z</a:t>
            </a:r>
            <a:r>
              <a:rPr lang="en-US" sz="1100">
                <a:latin typeface="Arial"/>
                <a:ea typeface="Arial"/>
                <a:cs typeface="Arial"/>
                <a:sym typeface="Arial"/>
              </a:rPr>
              <a:t>)))]</a:t>
            </a:r>
            <a:endParaRPr sz="1100">
              <a:latin typeface="Arial"/>
              <a:ea typeface="Arial"/>
              <a:cs typeface="Arial"/>
              <a:sym typeface="Arial"/>
            </a:endParaRPr>
          </a:p>
          <a:p>
            <a:pPr indent="0" lvl="0" marL="133985" rtl="0" algn="l">
              <a:lnSpc>
                <a:spcPct val="102374"/>
              </a:lnSpc>
              <a:spcBef>
                <a:spcPts val="0"/>
              </a:spcBef>
              <a:spcAft>
                <a:spcPts val="0"/>
              </a:spcAft>
              <a:buNone/>
            </a:pPr>
            <a:r>
              <a:rPr i="1" lang="en-US" sz="800">
                <a:latin typeface="Georgia"/>
                <a:ea typeface="Georgia"/>
                <a:cs typeface="Georgia"/>
                <a:sym typeface="Georgia"/>
              </a:rPr>
              <a:t>φ</a:t>
            </a:r>
            <a:endParaRPr sz="800">
              <a:latin typeface="Georgia"/>
              <a:ea typeface="Georgia"/>
              <a:cs typeface="Georgia"/>
              <a:sym typeface="Georgia"/>
            </a:endParaRPr>
          </a:p>
        </p:txBody>
      </p:sp>
      <p:grpSp>
        <p:nvGrpSpPr>
          <p:cNvPr id="560" name="Google Shape;560;p11"/>
          <p:cNvGrpSpPr/>
          <p:nvPr/>
        </p:nvGrpSpPr>
        <p:grpSpPr>
          <a:xfrm>
            <a:off x="0" y="3121507"/>
            <a:ext cx="5760364" cy="118745"/>
            <a:chOff x="0" y="3121507"/>
            <a:chExt cx="5760364" cy="118745"/>
          </a:xfrm>
        </p:grpSpPr>
        <p:sp>
          <p:nvSpPr>
            <p:cNvPr id="561" name="Google Shape;561;p11"/>
            <p:cNvSpPr/>
            <p:nvPr/>
          </p:nvSpPr>
          <p:spPr>
            <a:xfrm>
              <a:off x="0" y="3121507"/>
              <a:ext cx="2880360" cy="118745"/>
            </a:xfrm>
            <a:custGeom>
              <a:rect b="b" l="l" r="r" t="t"/>
              <a:pathLst>
                <a:path extrusionOk="0" h="118744" w="2880360">
                  <a:moveTo>
                    <a:pt x="2880004" y="0"/>
                  </a:moveTo>
                  <a:lnTo>
                    <a:pt x="0" y="0"/>
                  </a:lnTo>
                  <a:lnTo>
                    <a:pt x="0" y="118490"/>
                  </a:lnTo>
                  <a:lnTo>
                    <a:pt x="2880004" y="118490"/>
                  </a:lnTo>
                  <a:lnTo>
                    <a:pt x="288000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62" name="Google Shape;562;p11"/>
            <p:cNvSpPr/>
            <p:nvPr/>
          </p:nvSpPr>
          <p:spPr>
            <a:xfrm>
              <a:off x="2880004"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3333B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63" name="Google Shape;563;p11"/>
          <p:cNvSpPr txBox="1"/>
          <p:nvPr/>
        </p:nvSpPr>
        <p:spPr>
          <a:xfrm>
            <a:off x="5525731" y="3007598"/>
            <a:ext cx="211454"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a:solidFill>
                  <a:srgbClr val="ADADE0"/>
                </a:solidFill>
                <a:latin typeface="Arial"/>
                <a:ea typeface="Arial"/>
                <a:cs typeface="Arial"/>
                <a:sym typeface="Arial"/>
              </a:rPr>
              <a:t>9/38</a:t>
            </a:r>
            <a:endParaRPr sz="600">
              <a:latin typeface="Arial"/>
              <a:ea typeface="Arial"/>
              <a:cs typeface="Arial"/>
              <a:sym typeface="Arial"/>
            </a:endParaRPr>
          </a:p>
        </p:txBody>
      </p:sp>
      <p:sp>
        <p:nvSpPr>
          <p:cNvPr id="564" name="Google Shape;564;p11"/>
          <p:cNvSpPr txBox="1"/>
          <p:nvPr/>
        </p:nvSpPr>
        <p:spPr>
          <a:xfrm>
            <a:off x="2975305" y="3133595"/>
            <a:ext cx="1556385"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u="sng">
                <a:solidFill>
                  <a:srgbClr val="0000FF"/>
                </a:solidFill>
                <a:latin typeface="Arial"/>
                <a:ea typeface="Arial"/>
                <a:cs typeface="Arial"/>
                <a:sym typeface="Arial"/>
                <a:hlinkClick action="ppaction://hlinksldjump" r:id="rId11">
                  <a:extLst>
                    <a:ext uri="{A12FA001-AC4F-418D-AE19-62706E023703}">
                      <ahyp:hlinkClr val="tx"/>
                    </a:ext>
                  </a:extLst>
                </a:hlinkClick>
              </a:rPr>
              <a:t>CS7015 (Deep Learning) : Lecture 23</a:t>
            </a:r>
            <a:endParaRPr sz="600">
              <a:latin typeface="Arial"/>
              <a:ea typeface="Arial"/>
              <a:cs typeface="Arial"/>
              <a:sym typeface="Arial"/>
            </a:endParaRPr>
          </a:p>
        </p:txBody>
      </p:sp>
      <p:sp>
        <p:nvSpPr>
          <p:cNvPr id="565" name="Google Shape;565;p11"/>
          <p:cNvSpPr txBox="1"/>
          <p:nvPr/>
        </p:nvSpPr>
        <p:spPr>
          <a:xfrm>
            <a:off x="528688" y="71122"/>
            <a:ext cx="1287532"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t>Generator </a:t>
            </a:r>
            <a:endParaRPr sz="1800"/>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pic>
        <p:nvPicPr>
          <p:cNvPr id="570" name="Google Shape;570;p12"/>
          <p:cNvPicPr preferRelativeResize="0"/>
          <p:nvPr/>
        </p:nvPicPr>
        <p:blipFill rotWithShape="1">
          <a:blip r:embed="rId3">
            <a:alphaModFix/>
          </a:blip>
          <a:srcRect b="0" l="0" r="0" t="0"/>
          <a:stretch/>
        </p:blipFill>
        <p:spPr>
          <a:xfrm>
            <a:off x="0" y="0"/>
            <a:ext cx="5759996" cy="48082"/>
          </a:xfrm>
          <a:prstGeom prst="rect">
            <a:avLst/>
          </a:prstGeom>
          <a:noFill/>
          <a:ln>
            <a:noFill/>
          </a:ln>
        </p:spPr>
      </p:pic>
      <p:grpSp>
        <p:nvGrpSpPr>
          <p:cNvPr id="571" name="Google Shape;571;p12"/>
          <p:cNvGrpSpPr/>
          <p:nvPr/>
        </p:nvGrpSpPr>
        <p:grpSpPr>
          <a:xfrm>
            <a:off x="242620" y="1525803"/>
            <a:ext cx="900430" cy="180340"/>
            <a:chOff x="242620" y="1525803"/>
            <a:chExt cx="900430" cy="180340"/>
          </a:xfrm>
        </p:grpSpPr>
        <p:sp>
          <p:nvSpPr>
            <p:cNvPr id="572" name="Google Shape;572;p12"/>
            <p:cNvSpPr/>
            <p:nvPr/>
          </p:nvSpPr>
          <p:spPr>
            <a:xfrm>
              <a:off x="242620" y="1525803"/>
              <a:ext cx="900430" cy="180340"/>
            </a:xfrm>
            <a:custGeom>
              <a:rect b="b" l="l" r="r" t="t"/>
              <a:pathLst>
                <a:path extrusionOk="0" h="180339" w="900430">
                  <a:moveTo>
                    <a:pt x="849401" y="0"/>
                  </a:moveTo>
                  <a:lnTo>
                    <a:pt x="50609" y="0"/>
                  </a:lnTo>
                  <a:lnTo>
                    <a:pt x="30909" y="3976"/>
                  </a:lnTo>
                  <a:lnTo>
                    <a:pt x="14822" y="14822"/>
                  </a:lnTo>
                  <a:lnTo>
                    <a:pt x="3976" y="30909"/>
                  </a:lnTo>
                  <a:lnTo>
                    <a:pt x="0" y="50609"/>
                  </a:lnTo>
                  <a:lnTo>
                    <a:pt x="0" y="129387"/>
                  </a:lnTo>
                  <a:lnTo>
                    <a:pt x="3976" y="149087"/>
                  </a:lnTo>
                  <a:lnTo>
                    <a:pt x="14822" y="165174"/>
                  </a:lnTo>
                  <a:lnTo>
                    <a:pt x="30909" y="176020"/>
                  </a:lnTo>
                  <a:lnTo>
                    <a:pt x="50609" y="179997"/>
                  </a:lnTo>
                  <a:lnTo>
                    <a:pt x="849401" y="179997"/>
                  </a:lnTo>
                  <a:lnTo>
                    <a:pt x="869101" y="176020"/>
                  </a:lnTo>
                  <a:lnTo>
                    <a:pt x="885188" y="165174"/>
                  </a:lnTo>
                  <a:lnTo>
                    <a:pt x="896034" y="149087"/>
                  </a:lnTo>
                  <a:lnTo>
                    <a:pt x="900010" y="129387"/>
                  </a:lnTo>
                  <a:lnTo>
                    <a:pt x="900010" y="50609"/>
                  </a:lnTo>
                  <a:lnTo>
                    <a:pt x="896034" y="30909"/>
                  </a:lnTo>
                  <a:lnTo>
                    <a:pt x="885188" y="14822"/>
                  </a:lnTo>
                  <a:lnTo>
                    <a:pt x="869101" y="3976"/>
                  </a:lnTo>
                  <a:lnTo>
                    <a:pt x="849401"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3" name="Google Shape;573;p12"/>
            <p:cNvSpPr/>
            <p:nvPr/>
          </p:nvSpPr>
          <p:spPr>
            <a:xfrm>
              <a:off x="242620" y="1525803"/>
              <a:ext cx="900430" cy="180340"/>
            </a:xfrm>
            <a:custGeom>
              <a:rect b="b" l="l" r="r" t="t"/>
              <a:pathLst>
                <a:path extrusionOk="0" h="180339" w="900430">
                  <a:moveTo>
                    <a:pt x="0" y="129387"/>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387"/>
                  </a:lnTo>
                  <a:lnTo>
                    <a:pt x="896034" y="149087"/>
                  </a:lnTo>
                  <a:lnTo>
                    <a:pt x="885188" y="165174"/>
                  </a:lnTo>
                  <a:lnTo>
                    <a:pt x="869101" y="176020"/>
                  </a:lnTo>
                  <a:lnTo>
                    <a:pt x="849401" y="179997"/>
                  </a:lnTo>
                  <a:lnTo>
                    <a:pt x="50609" y="179997"/>
                  </a:lnTo>
                  <a:lnTo>
                    <a:pt x="30909" y="176020"/>
                  </a:lnTo>
                  <a:lnTo>
                    <a:pt x="14822" y="165174"/>
                  </a:lnTo>
                  <a:lnTo>
                    <a:pt x="3976" y="149087"/>
                  </a:lnTo>
                  <a:lnTo>
                    <a:pt x="0" y="1293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74" name="Google Shape;574;p12"/>
          <p:cNvSpPr txBox="1"/>
          <p:nvPr/>
        </p:nvSpPr>
        <p:spPr>
          <a:xfrm>
            <a:off x="401383" y="1519839"/>
            <a:ext cx="58293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Generator</a:t>
            </a:r>
            <a:endParaRPr sz="1000">
              <a:latin typeface="Arial"/>
              <a:ea typeface="Arial"/>
              <a:cs typeface="Arial"/>
              <a:sym typeface="Arial"/>
            </a:endParaRPr>
          </a:p>
        </p:txBody>
      </p:sp>
      <p:grpSp>
        <p:nvGrpSpPr>
          <p:cNvPr id="575" name="Google Shape;575;p12"/>
          <p:cNvGrpSpPr/>
          <p:nvPr/>
        </p:nvGrpSpPr>
        <p:grpSpPr>
          <a:xfrm>
            <a:off x="242620" y="1192568"/>
            <a:ext cx="1980438" cy="873582"/>
            <a:chOff x="242620" y="1192568"/>
            <a:chExt cx="1980438" cy="873582"/>
          </a:xfrm>
        </p:grpSpPr>
        <p:sp>
          <p:nvSpPr>
            <p:cNvPr id="576" name="Google Shape;576;p12"/>
            <p:cNvSpPr/>
            <p:nvPr/>
          </p:nvSpPr>
          <p:spPr>
            <a:xfrm>
              <a:off x="242620" y="1885810"/>
              <a:ext cx="900430" cy="180340"/>
            </a:xfrm>
            <a:custGeom>
              <a:rect b="b" l="l" r="r" t="t"/>
              <a:pathLst>
                <a:path extrusionOk="0" h="180339" w="900430">
                  <a:moveTo>
                    <a:pt x="849401" y="0"/>
                  </a:moveTo>
                  <a:lnTo>
                    <a:pt x="50609" y="0"/>
                  </a:lnTo>
                  <a:lnTo>
                    <a:pt x="30909" y="3976"/>
                  </a:lnTo>
                  <a:lnTo>
                    <a:pt x="14822" y="14822"/>
                  </a:lnTo>
                  <a:lnTo>
                    <a:pt x="3976" y="30909"/>
                  </a:lnTo>
                  <a:lnTo>
                    <a:pt x="0" y="50609"/>
                  </a:lnTo>
                  <a:lnTo>
                    <a:pt x="0" y="129387"/>
                  </a:lnTo>
                  <a:lnTo>
                    <a:pt x="3976" y="149087"/>
                  </a:lnTo>
                  <a:lnTo>
                    <a:pt x="14822" y="165174"/>
                  </a:lnTo>
                  <a:lnTo>
                    <a:pt x="30909" y="176020"/>
                  </a:lnTo>
                  <a:lnTo>
                    <a:pt x="50609" y="179997"/>
                  </a:lnTo>
                  <a:lnTo>
                    <a:pt x="849401" y="179997"/>
                  </a:lnTo>
                  <a:lnTo>
                    <a:pt x="869101" y="176020"/>
                  </a:lnTo>
                  <a:lnTo>
                    <a:pt x="885188" y="165174"/>
                  </a:lnTo>
                  <a:lnTo>
                    <a:pt x="896034" y="149087"/>
                  </a:lnTo>
                  <a:lnTo>
                    <a:pt x="900010" y="129387"/>
                  </a:lnTo>
                  <a:lnTo>
                    <a:pt x="900010" y="50609"/>
                  </a:lnTo>
                  <a:lnTo>
                    <a:pt x="896034" y="30909"/>
                  </a:lnTo>
                  <a:lnTo>
                    <a:pt x="885188" y="14822"/>
                  </a:lnTo>
                  <a:lnTo>
                    <a:pt x="869101" y="3976"/>
                  </a:lnTo>
                  <a:lnTo>
                    <a:pt x="849401" y="0"/>
                  </a:lnTo>
                  <a:close/>
                </a:path>
              </a:pathLst>
            </a:custGeom>
            <a:solidFill>
              <a:srgbClr val="C7EAF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7" name="Google Shape;577;p12"/>
            <p:cNvSpPr/>
            <p:nvPr/>
          </p:nvSpPr>
          <p:spPr>
            <a:xfrm>
              <a:off x="242620" y="1885810"/>
              <a:ext cx="900430" cy="180340"/>
            </a:xfrm>
            <a:custGeom>
              <a:rect b="b" l="l" r="r" t="t"/>
              <a:pathLst>
                <a:path extrusionOk="0" h="180339" w="900430">
                  <a:moveTo>
                    <a:pt x="0" y="129387"/>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387"/>
                  </a:lnTo>
                  <a:lnTo>
                    <a:pt x="896034" y="149087"/>
                  </a:lnTo>
                  <a:lnTo>
                    <a:pt x="885188" y="165174"/>
                  </a:lnTo>
                  <a:lnTo>
                    <a:pt x="869101" y="176020"/>
                  </a:lnTo>
                  <a:lnTo>
                    <a:pt x="849401" y="179997"/>
                  </a:lnTo>
                  <a:lnTo>
                    <a:pt x="50609" y="179997"/>
                  </a:lnTo>
                  <a:lnTo>
                    <a:pt x="30909" y="176020"/>
                  </a:lnTo>
                  <a:lnTo>
                    <a:pt x="14822" y="165174"/>
                  </a:lnTo>
                  <a:lnTo>
                    <a:pt x="3976" y="149087"/>
                  </a:lnTo>
                  <a:lnTo>
                    <a:pt x="0" y="1293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578" name="Google Shape;578;p12"/>
            <p:cNvPicPr preferRelativeResize="0"/>
            <p:nvPr/>
          </p:nvPicPr>
          <p:blipFill rotWithShape="1">
            <a:blip r:embed="rId4">
              <a:alphaModFix/>
            </a:blip>
            <a:srcRect b="0" l="0" r="0" t="0"/>
            <a:stretch/>
          </p:blipFill>
          <p:spPr>
            <a:xfrm>
              <a:off x="345560" y="1898745"/>
              <a:ext cx="154127" cy="154127"/>
            </a:xfrm>
            <a:prstGeom prst="rect">
              <a:avLst/>
            </a:prstGeom>
            <a:noFill/>
            <a:ln>
              <a:noFill/>
            </a:ln>
          </p:spPr>
        </p:pic>
        <p:sp>
          <p:nvSpPr>
            <p:cNvPr id="579" name="Google Shape;579;p12"/>
            <p:cNvSpPr/>
            <p:nvPr/>
          </p:nvSpPr>
          <p:spPr>
            <a:xfrm>
              <a:off x="530618" y="1903806"/>
              <a:ext cx="144145" cy="144145"/>
            </a:xfrm>
            <a:custGeom>
              <a:rect b="b" l="l" r="r" t="t"/>
              <a:pathLst>
                <a:path extrusionOk="0" h="144144" w="144145">
                  <a:moveTo>
                    <a:pt x="72008" y="0"/>
                  </a:moveTo>
                  <a:lnTo>
                    <a:pt x="43976" y="5657"/>
                  </a:lnTo>
                  <a:lnTo>
                    <a:pt x="21088" y="21086"/>
                  </a:lnTo>
                  <a:lnTo>
                    <a:pt x="5657" y="43971"/>
                  </a:lnTo>
                  <a:lnTo>
                    <a:pt x="0" y="71996"/>
                  </a:lnTo>
                  <a:lnTo>
                    <a:pt x="5657" y="100028"/>
                  </a:lnTo>
                  <a:lnTo>
                    <a:pt x="21088" y="122916"/>
                  </a:lnTo>
                  <a:lnTo>
                    <a:pt x="43976" y="138347"/>
                  </a:lnTo>
                  <a:lnTo>
                    <a:pt x="72008" y="144005"/>
                  </a:lnTo>
                  <a:lnTo>
                    <a:pt x="100033" y="138347"/>
                  </a:lnTo>
                  <a:lnTo>
                    <a:pt x="122918" y="122916"/>
                  </a:lnTo>
                  <a:lnTo>
                    <a:pt x="138347" y="100028"/>
                  </a:lnTo>
                  <a:lnTo>
                    <a:pt x="144005" y="71996"/>
                  </a:lnTo>
                  <a:lnTo>
                    <a:pt x="138347" y="43971"/>
                  </a:lnTo>
                  <a:lnTo>
                    <a:pt x="122918" y="21086"/>
                  </a:lnTo>
                  <a:lnTo>
                    <a:pt x="100033" y="5657"/>
                  </a:lnTo>
                  <a:lnTo>
                    <a:pt x="72008" y="0"/>
                  </a:lnTo>
                  <a:close/>
                </a:path>
              </a:pathLst>
            </a:custGeom>
            <a:solidFill>
              <a:srgbClr val="E1F4F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0" name="Google Shape;580;p12"/>
            <p:cNvSpPr/>
            <p:nvPr/>
          </p:nvSpPr>
          <p:spPr>
            <a:xfrm>
              <a:off x="530618" y="1903806"/>
              <a:ext cx="144145" cy="144145"/>
            </a:xfrm>
            <a:custGeom>
              <a:rect b="b" l="l" r="r" t="t"/>
              <a:pathLst>
                <a:path extrusionOk="0" h="144144" w="144145">
                  <a:moveTo>
                    <a:pt x="144005" y="71996"/>
                  </a:moveTo>
                  <a:lnTo>
                    <a:pt x="138347" y="43971"/>
                  </a:lnTo>
                  <a:lnTo>
                    <a:pt x="122918" y="21086"/>
                  </a:lnTo>
                  <a:lnTo>
                    <a:pt x="100033" y="5657"/>
                  </a:lnTo>
                  <a:lnTo>
                    <a:pt x="72008" y="0"/>
                  </a:lnTo>
                  <a:lnTo>
                    <a:pt x="43976" y="5657"/>
                  </a:lnTo>
                  <a:lnTo>
                    <a:pt x="21088" y="21086"/>
                  </a:lnTo>
                  <a:lnTo>
                    <a:pt x="5657" y="43971"/>
                  </a:lnTo>
                  <a:lnTo>
                    <a:pt x="0" y="71996"/>
                  </a:lnTo>
                  <a:lnTo>
                    <a:pt x="5657" y="100028"/>
                  </a:lnTo>
                  <a:lnTo>
                    <a:pt x="21088" y="122916"/>
                  </a:lnTo>
                  <a:lnTo>
                    <a:pt x="43976" y="138347"/>
                  </a:lnTo>
                  <a:lnTo>
                    <a:pt x="72008" y="144005"/>
                  </a:lnTo>
                  <a:lnTo>
                    <a:pt x="100033" y="138347"/>
                  </a:lnTo>
                  <a:lnTo>
                    <a:pt x="122918" y="122916"/>
                  </a:lnTo>
                  <a:lnTo>
                    <a:pt x="138347" y="100028"/>
                  </a:lnTo>
                  <a:lnTo>
                    <a:pt x="144005" y="71996"/>
                  </a:lnTo>
                  <a:close/>
                </a:path>
              </a:pathLst>
            </a:custGeom>
            <a:noFill/>
            <a:ln cap="flat" cmpd="sng" w="10100">
              <a:solidFill>
                <a:srgbClr val="7F7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1" name="Google Shape;581;p12"/>
            <p:cNvSpPr/>
            <p:nvPr/>
          </p:nvSpPr>
          <p:spPr>
            <a:xfrm>
              <a:off x="710628" y="1903806"/>
              <a:ext cx="144145" cy="144145"/>
            </a:xfrm>
            <a:custGeom>
              <a:rect b="b" l="l" r="r" t="t"/>
              <a:pathLst>
                <a:path extrusionOk="0" h="144144" w="144144">
                  <a:moveTo>
                    <a:pt x="71996" y="0"/>
                  </a:moveTo>
                  <a:lnTo>
                    <a:pt x="43971" y="5657"/>
                  </a:lnTo>
                  <a:lnTo>
                    <a:pt x="21086" y="21086"/>
                  </a:lnTo>
                  <a:lnTo>
                    <a:pt x="5657" y="43971"/>
                  </a:lnTo>
                  <a:lnTo>
                    <a:pt x="0" y="71996"/>
                  </a:lnTo>
                  <a:lnTo>
                    <a:pt x="5657" y="100028"/>
                  </a:lnTo>
                  <a:lnTo>
                    <a:pt x="21086" y="122916"/>
                  </a:lnTo>
                  <a:lnTo>
                    <a:pt x="43971" y="138347"/>
                  </a:lnTo>
                  <a:lnTo>
                    <a:pt x="71996" y="144005"/>
                  </a:lnTo>
                  <a:lnTo>
                    <a:pt x="100021" y="138347"/>
                  </a:lnTo>
                  <a:lnTo>
                    <a:pt x="122905" y="122916"/>
                  </a:lnTo>
                  <a:lnTo>
                    <a:pt x="138334" y="100028"/>
                  </a:lnTo>
                  <a:lnTo>
                    <a:pt x="143992" y="71996"/>
                  </a:lnTo>
                  <a:lnTo>
                    <a:pt x="138334" y="43971"/>
                  </a:lnTo>
                  <a:lnTo>
                    <a:pt x="122905" y="21086"/>
                  </a:lnTo>
                  <a:lnTo>
                    <a:pt x="100021" y="5657"/>
                  </a:lnTo>
                  <a:lnTo>
                    <a:pt x="71996" y="0"/>
                  </a:lnTo>
                  <a:close/>
                </a:path>
              </a:pathLst>
            </a:custGeom>
            <a:solidFill>
              <a:srgbClr val="E1F4F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2" name="Google Shape;582;p12"/>
            <p:cNvSpPr/>
            <p:nvPr/>
          </p:nvSpPr>
          <p:spPr>
            <a:xfrm>
              <a:off x="710628" y="1903806"/>
              <a:ext cx="144145" cy="144145"/>
            </a:xfrm>
            <a:custGeom>
              <a:rect b="b" l="l" r="r" t="t"/>
              <a:pathLst>
                <a:path extrusionOk="0" h="144144" w="144144">
                  <a:moveTo>
                    <a:pt x="143992" y="71996"/>
                  </a:moveTo>
                  <a:lnTo>
                    <a:pt x="138334" y="43971"/>
                  </a:lnTo>
                  <a:lnTo>
                    <a:pt x="122905" y="21086"/>
                  </a:lnTo>
                  <a:lnTo>
                    <a:pt x="100021" y="5657"/>
                  </a:lnTo>
                  <a:lnTo>
                    <a:pt x="71996" y="0"/>
                  </a:lnTo>
                  <a:lnTo>
                    <a:pt x="43971" y="5657"/>
                  </a:lnTo>
                  <a:lnTo>
                    <a:pt x="21086" y="21086"/>
                  </a:lnTo>
                  <a:lnTo>
                    <a:pt x="5657" y="43971"/>
                  </a:lnTo>
                  <a:lnTo>
                    <a:pt x="0" y="71996"/>
                  </a:lnTo>
                  <a:lnTo>
                    <a:pt x="5657" y="100028"/>
                  </a:lnTo>
                  <a:lnTo>
                    <a:pt x="21086" y="122916"/>
                  </a:lnTo>
                  <a:lnTo>
                    <a:pt x="43971" y="138347"/>
                  </a:lnTo>
                  <a:lnTo>
                    <a:pt x="71996" y="144005"/>
                  </a:lnTo>
                  <a:lnTo>
                    <a:pt x="100021" y="138347"/>
                  </a:lnTo>
                  <a:lnTo>
                    <a:pt x="122905" y="122916"/>
                  </a:lnTo>
                  <a:lnTo>
                    <a:pt x="138334" y="100028"/>
                  </a:lnTo>
                  <a:lnTo>
                    <a:pt x="143992" y="71996"/>
                  </a:lnTo>
                  <a:close/>
                </a:path>
              </a:pathLst>
            </a:custGeom>
            <a:noFill/>
            <a:ln cap="flat" cmpd="sng" w="10100">
              <a:solidFill>
                <a:srgbClr val="7F7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583" name="Google Shape;583;p12"/>
            <p:cNvPicPr preferRelativeResize="0"/>
            <p:nvPr/>
          </p:nvPicPr>
          <p:blipFill rotWithShape="1">
            <a:blip r:embed="rId5">
              <a:alphaModFix/>
            </a:blip>
            <a:srcRect b="0" l="0" r="0" t="0"/>
            <a:stretch/>
          </p:blipFill>
          <p:spPr>
            <a:xfrm>
              <a:off x="885564" y="1898745"/>
              <a:ext cx="154127" cy="154127"/>
            </a:xfrm>
            <a:prstGeom prst="rect">
              <a:avLst/>
            </a:prstGeom>
            <a:noFill/>
            <a:ln>
              <a:noFill/>
            </a:ln>
          </p:spPr>
        </p:pic>
        <p:sp>
          <p:nvSpPr>
            <p:cNvPr id="584" name="Google Shape;584;p12"/>
            <p:cNvSpPr/>
            <p:nvPr/>
          </p:nvSpPr>
          <p:spPr>
            <a:xfrm>
              <a:off x="692619" y="1714792"/>
              <a:ext cx="0" cy="171450"/>
            </a:xfrm>
            <a:custGeom>
              <a:rect b="b" l="l" r="r" t="t"/>
              <a:pathLst>
                <a:path extrusionOk="0" h="171450" w="120000">
                  <a:moveTo>
                    <a:pt x="0" y="171018"/>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5" name="Google Shape;585;p12"/>
            <p:cNvSpPr/>
            <p:nvPr/>
          </p:nvSpPr>
          <p:spPr>
            <a:xfrm>
              <a:off x="666302" y="1709857"/>
              <a:ext cx="52705" cy="24765"/>
            </a:xfrm>
            <a:custGeom>
              <a:rect b="b" l="l" r="r" t="t"/>
              <a:pathLst>
                <a:path extrusionOk="0" h="24764" w="52704">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586" name="Google Shape;586;p12"/>
            <p:cNvPicPr preferRelativeResize="0"/>
            <p:nvPr/>
          </p:nvPicPr>
          <p:blipFill rotWithShape="1">
            <a:blip r:embed="rId6">
              <a:alphaModFix/>
            </a:blip>
            <a:srcRect b="0" l="0" r="0" t="0"/>
            <a:stretch/>
          </p:blipFill>
          <p:spPr>
            <a:xfrm>
              <a:off x="528688" y="1192568"/>
              <a:ext cx="327659" cy="161290"/>
            </a:xfrm>
            <a:prstGeom prst="rect">
              <a:avLst/>
            </a:prstGeom>
            <a:noFill/>
            <a:ln>
              <a:noFill/>
            </a:ln>
          </p:spPr>
        </p:pic>
        <p:sp>
          <p:nvSpPr>
            <p:cNvPr id="587" name="Google Shape;587;p12"/>
            <p:cNvSpPr/>
            <p:nvPr/>
          </p:nvSpPr>
          <p:spPr>
            <a:xfrm>
              <a:off x="692619" y="1354785"/>
              <a:ext cx="0" cy="171450"/>
            </a:xfrm>
            <a:custGeom>
              <a:rect b="b" l="l" r="r" t="t"/>
              <a:pathLst>
                <a:path extrusionOk="0" h="171450" w="120000">
                  <a:moveTo>
                    <a:pt x="0" y="171018"/>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8" name="Google Shape;588;p12"/>
            <p:cNvSpPr/>
            <p:nvPr/>
          </p:nvSpPr>
          <p:spPr>
            <a:xfrm>
              <a:off x="666302" y="1349851"/>
              <a:ext cx="52705" cy="24765"/>
            </a:xfrm>
            <a:custGeom>
              <a:rect b="b" l="l" r="r" t="t"/>
              <a:pathLst>
                <a:path extrusionOk="0" h="24765" w="52704">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9" name="Google Shape;589;p12"/>
            <p:cNvSpPr/>
            <p:nvPr/>
          </p:nvSpPr>
          <p:spPr>
            <a:xfrm>
              <a:off x="1322628" y="1525803"/>
              <a:ext cx="900430" cy="180340"/>
            </a:xfrm>
            <a:custGeom>
              <a:rect b="b" l="l" r="r" t="t"/>
              <a:pathLst>
                <a:path extrusionOk="0" h="180339" w="900430">
                  <a:moveTo>
                    <a:pt x="849401" y="0"/>
                  </a:moveTo>
                  <a:lnTo>
                    <a:pt x="50609" y="0"/>
                  </a:lnTo>
                  <a:lnTo>
                    <a:pt x="30909" y="3976"/>
                  </a:lnTo>
                  <a:lnTo>
                    <a:pt x="14822" y="14822"/>
                  </a:lnTo>
                  <a:lnTo>
                    <a:pt x="3976" y="30909"/>
                  </a:lnTo>
                  <a:lnTo>
                    <a:pt x="0" y="50609"/>
                  </a:lnTo>
                  <a:lnTo>
                    <a:pt x="0" y="129387"/>
                  </a:lnTo>
                  <a:lnTo>
                    <a:pt x="3976" y="149087"/>
                  </a:lnTo>
                  <a:lnTo>
                    <a:pt x="14822" y="165174"/>
                  </a:lnTo>
                  <a:lnTo>
                    <a:pt x="30909" y="176020"/>
                  </a:lnTo>
                  <a:lnTo>
                    <a:pt x="50609" y="179997"/>
                  </a:lnTo>
                  <a:lnTo>
                    <a:pt x="849401" y="179997"/>
                  </a:lnTo>
                  <a:lnTo>
                    <a:pt x="869101" y="176020"/>
                  </a:lnTo>
                  <a:lnTo>
                    <a:pt x="885188" y="165174"/>
                  </a:lnTo>
                  <a:lnTo>
                    <a:pt x="896034" y="149087"/>
                  </a:lnTo>
                  <a:lnTo>
                    <a:pt x="900010" y="129387"/>
                  </a:lnTo>
                  <a:lnTo>
                    <a:pt x="900010" y="50609"/>
                  </a:lnTo>
                  <a:lnTo>
                    <a:pt x="896034" y="30909"/>
                  </a:lnTo>
                  <a:lnTo>
                    <a:pt x="885188" y="14822"/>
                  </a:lnTo>
                  <a:lnTo>
                    <a:pt x="869101" y="3976"/>
                  </a:lnTo>
                  <a:lnTo>
                    <a:pt x="849401"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0" name="Google Shape;590;p12"/>
            <p:cNvSpPr/>
            <p:nvPr/>
          </p:nvSpPr>
          <p:spPr>
            <a:xfrm>
              <a:off x="1322628" y="1525803"/>
              <a:ext cx="900430" cy="180340"/>
            </a:xfrm>
            <a:custGeom>
              <a:rect b="b" l="l" r="r" t="t"/>
              <a:pathLst>
                <a:path extrusionOk="0" h="180339" w="900430">
                  <a:moveTo>
                    <a:pt x="0" y="129387"/>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387"/>
                  </a:lnTo>
                  <a:lnTo>
                    <a:pt x="896034" y="149087"/>
                  </a:lnTo>
                  <a:lnTo>
                    <a:pt x="885188" y="165174"/>
                  </a:lnTo>
                  <a:lnTo>
                    <a:pt x="869101" y="176020"/>
                  </a:lnTo>
                  <a:lnTo>
                    <a:pt x="849401" y="179997"/>
                  </a:lnTo>
                  <a:lnTo>
                    <a:pt x="50609" y="179997"/>
                  </a:lnTo>
                  <a:lnTo>
                    <a:pt x="30909" y="176020"/>
                  </a:lnTo>
                  <a:lnTo>
                    <a:pt x="14822" y="165174"/>
                  </a:lnTo>
                  <a:lnTo>
                    <a:pt x="3976" y="149087"/>
                  </a:lnTo>
                  <a:lnTo>
                    <a:pt x="0" y="1293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91" name="Google Shape;591;p12"/>
          <p:cNvSpPr txBox="1"/>
          <p:nvPr/>
        </p:nvSpPr>
        <p:spPr>
          <a:xfrm>
            <a:off x="453821" y="2138240"/>
            <a:ext cx="65786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i="1" lang="en-US" sz="1000">
                <a:latin typeface="Georgia"/>
                <a:ea typeface="Georgia"/>
                <a:cs typeface="Georgia"/>
                <a:sym typeface="Georgia"/>
              </a:rPr>
              <a:t>z </a:t>
            </a:r>
            <a:r>
              <a:rPr i="1" lang="en-US" sz="1000">
                <a:latin typeface="Verdana"/>
                <a:ea typeface="Verdana"/>
                <a:cs typeface="Verdana"/>
                <a:sym typeface="Verdana"/>
              </a:rPr>
              <a:t>∼ </a:t>
            </a:r>
            <a:r>
              <a:rPr i="1" lang="en-US" sz="1000">
                <a:latin typeface="Georgia"/>
                <a:ea typeface="Georgia"/>
                <a:cs typeface="Georgia"/>
                <a:sym typeface="Georgia"/>
              </a:rPr>
              <a:t>N </a:t>
            </a:r>
            <a:r>
              <a:rPr lang="en-US" sz="1000">
                <a:latin typeface="Arial"/>
                <a:ea typeface="Arial"/>
                <a:cs typeface="Arial"/>
                <a:sym typeface="Arial"/>
              </a:rPr>
              <a:t>(0</a:t>
            </a:r>
            <a:r>
              <a:rPr i="1" lang="en-US" sz="1000">
                <a:latin typeface="Georgia"/>
                <a:ea typeface="Georgia"/>
                <a:cs typeface="Georgia"/>
                <a:sym typeface="Georgia"/>
              </a:rPr>
              <a:t>, I</a:t>
            </a:r>
            <a:r>
              <a:rPr lang="en-US" sz="1000">
                <a:latin typeface="Arial"/>
                <a:ea typeface="Arial"/>
                <a:cs typeface="Arial"/>
                <a:sym typeface="Arial"/>
              </a:rPr>
              <a:t>)</a:t>
            </a:r>
            <a:endParaRPr sz="1000">
              <a:latin typeface="Arial"/>
              <a:ea typeface="Arial"/>
              <a:cs typeface="Arial"/>
              <a:sym typeface="Arial"/>
            </a:endParaRPr>
          </a:p>
        </p:txBody>
      </p:sp>
      <p:sp>
        <p:nvSpPr>
          <p:cNvPr id="592" name="Google Shape;592;p12"/>
          <p:cNvSpPr txBox="1"/>
          <p:nvPr/>
        </p:nvSpPr>
        <p:spPr>
          <a:xfrm>
            <a:off x="1422958" y="1508244"/>
            <a:ext cx="69977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Real Images</a:t>
            </a:r>
            <a:endParaRPr sz="1000">
              <a:latin typeface="Arial"/>
              <a:ea typeface="Arial"/>
              <a:cs typeface="Arial"/>
              <a:sym typeface="Arial"/>
            </a:endParaRPr>
          </a:p>
        </p:txBody>
      </p:sp>
      <p:grpSp>
        <p:nvGrpSpPr>
          <p:cNvPr id="593" name="Google Shape;593;p12"/>
          <p:cNvGrpSpPr/>
          <p:nvPr/>
        </p:nvGrpSpPr>
        <p:grpSpPr>
          <a:xfrm>
            <a:off x="782624" y="805789"/>
            <a:ext cx="1148017" cy="720446"/>
            <a:chOff x="782624" y="805789"/>
            <a:chExt cx="1148017" cy="720446"/>
          </a:xfrm>
        </p:grpSpPr>
        <p:pic>
          <p:nvPicPr>
            <p:cNvPr id="594" name="Google Shape;594;p12"/>
            <p:cNvPicPr preferRelativeResize="0"/>
            <p:nvPr/>
          </p:nvPicPr>
          <p:blipFill rotWithShape="1">
            <a:blip r:embed="rId7">
              <a:alphaModFix/>
            </a:blip>
            <a:srcRect b="0" l="0" r="0" t="0"/>
            <a:stretch/>
          </p:blipFill>
          <p:spPr>
            <a:xfrm>
              <a:off x="1614411" y="1199553"/>
              <a:ext cx="316230" cy="148589"/>
            </a:xfrm>
            <a:prstGeom prst="rect">
              <a:avLst/>
            </a:prstGeom>
            <a:noFill/>
            <a:ln>
              <a:noFill/>
            </a:ln>
          </p:spPr>
        </p:pic>
        <p:sp>
          <p:nvSpPr>
            <p:cNvPr id="595" name="Google Shape;595;p12"/>
            <p:cNvSpPr/>
            <p:nvPr/>
          </p:nvSpPr>
          <p:spPr>
            <a:xfrm>
              <a:off x="1772640" y="1354785"/>
              <a:ext cx="0" cy="171450"/>
            </a:xfrm>
            <a:custGeom>
              <a:rect b="b" l="l" r="r" t="t"/>
              <a:pathLst>
                <a:path extrusionOk="0" h="171450" w="120000">
                  <a:moveTo>
                    <a:pt x="0" y="171018"/>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6" name="Google Shape;596;p12"/>
            <p:cNvSpPr/>
            <p:nvPr/>
          </p:nvSpPr>
          <p:spPr>
            <a:xfrm>
              <a:off x="1746323" y="1349850"/>
              <a:ext cx="52705" cy="24765"/>
            </a:xfrm>
            <a:custGeom>
              <a:rect b="b" l="l" r="r" t="t"/>
              <a:pathLst>
                <a:path extrusionOk="0" h="24765" w="52705">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7" name="Google Shape;597;p12"/>
            <p:cNvSpPr/>
            <p:nvPr/>
          </p:nvSpPr>
          <p:spPr>
            <a:xfrm>
              <a:off x="1527479" y="991666"/>
              <a:ext cx="245745" cy="210185"/>
            </a:xfrm>
            <a:custGeom>
              <a:rect b="b" l="l" r="r" t="t"/>
              <a:pathLst>
                <a:path extrusionOk="0" h="210184" w="245744">
                  <a:moveTo>
                    <a:pt x="245160" y="210134"/>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8" name="Google Shape;598;p12"/>
            <p:cNvSpPr/>
            <p:nvPr/>
          </p:nvSpPr>
          <p:spPr>
            <a:xfrm>
              <a:off x="1523720" y="984505"/>
              <a:ext cx="36195" cy="40640"/>
            </a:xfrm>
            <a:custGeom>
              <a:rect b="b" l="l" r="r" t="t"/>
              <a:pathLst>
                <a:path extrusionOk="0" h="40640" w="36194">
                  <a:moveTo>
                    <a:pt x="1610" y="40103"/>
                  </a:moveTo>
                  <a:lnTo>
                    <a:pt x="3927" y="31456"/>
                  </a:lnTo>
                  <a:lnTo>
                    <a:pt x="3759" y="20476"/>
                  </a:lnTo>
                  <a:lnTo>
                    <a:pt x="2114" y="10269"/>
                  </a:lnTo>
                  <a:lnTo>
                    <a:pt x="0" y="3938"/>
                  </a:lnTo>
                  <a:lnTo>
                    <a:pt x="6579" y="5060"/>
                  </a:lnTo>
                  <a:lnTo>
                    <a:pt x="16918" y="5124"/>
                  </a:lnTo>
                  <a:lnTo>
                    <a:pt x="27794" y="3611"/>
                  </a:lnTo>
                  <a:lnTo>
                    <a:pt x="3598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9" name="Google Shape;599;p12"/>
            <p:cNvSpPr/>
            <p:nvPr/>
          </p:nvSpPr>
          <p:spPr>
            <a:xfrm>
              <a:off x="782624" y="805789"/>
              <a:ext cx="900430" cy="180340"/>
            </a:xfrm>
            <a:custGeom>
              <a:rect b="b" l="l" r="r" t="t"/>
              <a:pathLst>
                <a:path extrusionOk="0" h="180340" w="900430">
                  <a:moveTo>
                    <a:pt x="849401" y="0"/>
                  </a:moveTo>
                  <a:lnTo>
                    <a:pt x="50609" y="0"/>
                  </a:lnTo>
                  <a:lnTo>
                    <a:pt x="30909" y="3976"/>
                  </a:lnTo>
                  <a:lnTo>
                    <a:pt x="14822" y="14822"/>
                  </a:lnTo>
                  <a:lnTo>
                    <a:pt x="3976" y="30909"/>
                  </a:lnTo>
                  <a:lnTo>
                    <a:pt x="0" y="50609"/>
                  </a:lnTo>
                  <a:lnTo>
                    <a:pt x="0" y="129400"/>
                  </a:lnTo>
                  <a:lnTo>
                    <a:pt x="3976" y="149100"/>
                  </a:lnTo>
                  <a:lnTo>
                    <a:pt x="14822" y="165187"/>
                  </a:lnTo>
                  <a:lnTo>
                    <a:pt x="30909" y="176032"/>
                  </a:lnTo>
                  <a:lnTo>
                    <a:pt x="50609" y="180009"/>
                  </a:lnTo>
                  <a:lnTo>
                    <a:pt x="849401" y="180009"/>
                  </a:lnTo>
                  <a:lnTo>
                    <a:pt x="869101" y="176032"/>
                  </a:lnTo>
                  <a:lnTo>
                    <a:pt x="885188" y="165187"/>
                  </a:lnTo>
                  <a:lnTo>
                    <a:pt x="896034" y="149100"/>
                  </a:lnTo>
                  <a:lnTo>
                    <a:pt x="900010" y="129400"/>
                  </a:lnTo>
                  <a:lnTo>
                    <a:pt x="900010" y="50609"/>
                  </a:lnTo>
                  <a:lnTo>
                    <a:pt x="896034" y="30909"/>
                  </a:lnTo>
                  <a:lnTo>
                    <a:pt x="885188" y="14822"/>
                  </a:lnTo>
                  <a:lnTo>
                    <a:pt x="869101" y="3976"/>
                  </a:lnTo>
                  <a:lnTo>
                    <a:pt x="849401"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00" name="Google Shape;600;p12"/>
            <p:cNvSpPr/>
            <p:nvPr/>
          </p:nvSpPr>
          <p:spPr>
            <a:xfrm>
              <a:off x="782624" y="805789"/>
              <a:ext cx="900430" cy="180340"/>
            </a:xfrm>
            <a:custGeom>
              <a:rect b="b" l="l" r="r" t="t"/>
              <a:pathLst>
                <a:path extrusionOk="0" h="180340" w="900430">
                  <a:moveTo>
                    <a:pt x="0" y="129400"/>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400"/>
                  </a:lnTo>
                  <a:lnTo>
                    <a:pt x="896034" y="149100"/>
                  </a:lnTo>
                  <a:lnTo>
                    <a:pt x="885188" y="165187"/>
                  </a:lnTo>
                  <a:lnTo>
                    <a:pt x="869101" y="176032"/>
                  </a:lnTo>
                  <a:lnTo>
                    <a:pt x="849401" y="180009"/>
                  </a:lnTo>
                  <a:lnTo>
                    <a:pt x="50609" y="180009"/>
                  </a:lnTo>
                  <a:lnTo>
                    <a:pt x="30909" y="176032"/>
                  </a:lnTo>
                  <a:lnTo>
                    <a:pt x="14822" y="165187"/>
                  </a:lnTo>
                  <a:lnTo>
                    <a:pt x="3976" y="149100"/>
                  </a:lnTo>
                  <a:lnTo>
                    <a:pt x="0" y="129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01" name="Google Shape;601;p12"/>
          <p:cNvSpPr txBox="1"/>
          <p:nvPr/>
        </p:nvSpPr>
        <p:spPr>
          <a:xfrm>
            <a:off x="840422" y="799838"/>
            <a:ext cx="78486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Discriminator</a:t>
            </a:r>
            <a:endParaRPr sz="1000">
              <a:latin typeface="Arial"/>
              <a:ea typeface="Arial"/>
              <a:cs typeface="Arial"/>
              <a:sym typeface="Arial"/>
            </a:endParaRPr>
          </a:p>
        </p:txBody>
      </p:sp>
      <p:grpSp>
        <p:nvGrpSpPr>
          <p:cNvPr id="602" name="Google Shape;602;p12"/>
          <p:cNvGrpSpPr/>
          <p:nvPr/>
        </p:nvGrpSpPr>
        <p:grpSpPr>
          <a:xfrm>
            <a:off x="1206319" y="665841"/>
            <a:ext cx="52705" cy="140189"/>
            <a:chOff x="1206319" y="665841"/>
            <a:chExt cx="52705" cy="140189"/>
          </a:xfrm>
        </p:grpSpPr>
        <p:sp>
          <p:nvSpPr>
            <p:cNvPr id="603" name="Google Shape;603;p12"/>
            <p:cNvSpPr/>
            <p:nvPr/>
          </p:nvSpPr>
          <p:spPr>
            <a:xfrm>
              <a:off x="1232636" y="670775"/>
              <a:ext cx="0" cy="135255"/>
            </a:xfrm>
            <a:custGeom>
              <a:rect b="b" l="l" r="r" t="t"/>
              <a:pathLst>
                <a:path extrusionOk="0" h="135254" w="120000">
                  <a:moveTo>
                    <a:pt x="0" y="135013"/>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04" name="Google Shape;604;p12"/>
            <p:cNvSpPr/>
            <p:nvPr/>
          </p:nvSpPr>
          <p:spPr>
            <a:xfrm>
              <a:off x="1206319" y="665841"/>
              <a:ext cx="52705" cy="24765"/>
            </a:xfrm>
            <a:custGeom>
              <a:rect b="b" l="l" r="r" t="t"/>
              <a:pathLst>
                <a:path extrusionOk="0" h="24765" w="52705">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05" name="Google Shape;605;p12"/>
          <p:cNvSpPr txBox="1"/>
          <p:nvPr/>
        </p:nvSpPr>
        <p:spPr>
          <a:xfrm>
            <a:off x="869950" y="523346"/>
            <a:ext cx="725805"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Real or Fake</a:t>
            </a:r>
            <a:endParaRPr sz="1000">
              <a:latin typeface="Arial"/>
              <a:ea typeface="Arial"/>
              <a:cs typeface="Arial"/>
              <a:sym typeface="Arial"/>
            </a:endParaRPr>
          </a:p>
        </p:txBody>
      </p:sp>
      <p:grpSp>
        <p:nvGrpSpPr>
          <p:cNvPr id="606" name="Google Shape;606;p12"/>
          <p:cNvGrpSpPr/>
          <p:nvPr/>
        </p:nvGrpSpPr>
        <p:grpSpPr>
          <a:xfrm>
            <a:off x="692619" y="984505"/>
            <a:ext cx="249130" cy="217346"/>
            <a:chOff x="692619" y="984505"/>
            <a:chExt cx="249130" cy="217346"/>
          </a:xfrm>
        </p:grpSpPr>
        <p:sp>
          <p:nvSpPr>
            <p:cNvPr id="607" name="Google Shape;607;p12"/>
            <p:cNvSpPr/>
            <p:nvPr/>
          </p:nvSpPr>
          <p:spPr>
            <a:xfrm>
              <a:off x="692619" y="991666"/>
              <a:ext cx="245745" cy="210185"/>
            </a:xfrm>
            <a:custGeom>
              <a:rect b="b" l="l" r="r" t="t"/>
              <a:pathLst>
                <a:path extrusionOk="0" h="210184" w="245744">
                  <a:moveTo>
                    <a:pt x="0" y="210134"/>
                  </a:moveTo>
                  <a:lnTo>
                    <a:pt x="24516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08" name="Google Shape;608;p12"/>
            <p:cNvSpPr/>
            <p:nvPr/>
          </p:nvSpPr>
          <p:spPr>
            <a:xfrm>
              <a:off x="905554" y="984505"/>
              <a:ext cx="36195" cy="40640"/>
            </a:xfrm>
            <a:custGeom>
              <a:rect b="b" l="l" r="r" t="t"/>
              <a:pathLst>
                <a:path extrusionOk="0" h="40640" w="36194">
                  <a:moveTo>
                    <a:pt x="0" y="0"/>
                  </a:moveTo>
                  <a:lnTo>
                    <a:pt x="8190" y="3611"/>
                  </a:lnTo>
                  <a:lnTo>
                    <a:pt x="19067" y="5124"/>
                  </a:lnTo>
                  <a:lnTo>
                    <a:pt x="29406" y="5060"/>
                  </a:lnTo>
                  <a:lnTo>
                    <a:pt x="35985" y="3938"/>
                  </a:lnTo>
                  <a:lnTo>
                    <a:pt x="33870" y="10269"/>
                  </a:lnTo>
                  <a:lnTo>
                    <a:pt x="32226" y="20476"/>
                  </a:lnTo>
                  <a:lnTo>
                    <a:pt x="32058" y="31456"/>
                  </a:lnTo>
                  <a:lnTo>
                    <a:pt x="34374" y="4010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09" name="Google Shape;609;p12"/>
          <p:cNvSpPr txBox="1"/>
          <p:nvPr>
            <p:ph type="title"/>
          </p:nvPr>
        </p:nvSpPr>
        <p:spPr>
          <a:xfrm>
            <a:off x="2386660" y="413522"/>
            <a:ext cx="2145030" cy="360868"/>
          </a:xfrm>
          <a:prstGeom prst="rect">
            <a:avLst/>
          </a:prstGeom>
          <a:noFill/>
          <a:ln>
            <a:noFill/>
          </a:ln>
        </p:spPr>
        <p:txBody>
          <a:bodyPr anchorCtr="0" anchor="b" bIns="0" lIns="0" spcFirstLastPara="1" rIns="0" wrap="square" tIns="11425">
            <a:spAutoFit/>
          </a:bodyPr>
          <a:lstStyle/>
          <a:p>
            <a:pPr indent="0" lvl="0" marL="12700" rtl="0" algn="l">
              <a:lnSpc>
                <a:spcPct val="100000"/>
              </a:lnSpc>
              <a:spcBef>
                <a:spcPts val="0"/>
              </a:spcBef>
              <a:spcAft>
                <a:spcPts val="0"/>
              </a:spcAft>
              <a:buClr>
                <a:srgbClr val="3F3F3F"/>
              </a:buClr>
              <a:buSzPts val="2200"/>
              <a:buFont typeface="Calibri"/>
              <a:buNone/>
            </a:pPr>
            <a:r>
              <a:rPr lang="en-US"/>
              <a:t>Discriminator</a:t>
            </a:r>
            <a:endParaRPr/>
          </a:p>
        </p:txBody>
      </p:sp>
      <p:sp>
        <p:nvSpPr>
          <p:cNvPr id="610" name="Google Shape;610;p12"/>
          <p:cNvSpPr txBox="1"/>
          <p:nvPr>
            <p:ph idx="11" type="ftr"/>
          </p:nvPr>
        </p:nvSpPr>
        <p:spPr>
          <a:xfrm>
            <a:off x="1743259" y="3056436"/>
            <a:ext cx="2280784" cy="172758"/>
          </a:xfrm>
          <a:prstGeom prst="rect">
            <a:avLst/>
          </a:prstGeom>
          <a:noFill/>
          <a:ln>
            <a:noFill/>
          </a:ln>
        </p:spPr>
        <p:txBody>
          <a:bodyPr anchorCtr="0" anchor="ctr" bIns="0" lIns="0" spcFirstLastPara="1" rIns="0" wrap="square" tIns="0">
            <a:spAutoFit/>
          </a:bodyPr>
          <a:lstStyle/>
          <a:p>
            <a:pPr indent="0" lvl="0" marL="12700" rtl="0" algn="ctr">
              <a:lnSpc>
                <a:spcPct val="167500"/>
              </a:lnSpc>
              <a:spcBef>
                <a:spcPts val="0"/>
              </a:spcBef>
              <a:spcAft>
                <a:spcPts val="0"/>
              </a:spcAft>
              <a:buNone/>
            </a:pPr>
            <a:r>
              <a:rPr lang="en-US"/>
              <a:t>MITESH M. KHAPRA</a:t>
            </a:r>
            <a:endParaRPr/>
          </a:p>
        </p:txBody>
      </p:sp>
      <p:sp>
        <p:nvSpPr>
          <p:cNvPr id="611" name="Google Shape;611;p12"/>
          <p:cNvSpPr txBox="1"/>
          <p:nvPr/>
        </p:nvSpPr>
        <p:spPr>
          <a:xfrm>
            <a:off x="2606688" y="1000118"/>
            <a:ext cx="3025140" cy="1128395"/>
          </a:xfrm>
          <a:prstGeom prst="rect">
            <a:avLst/>
          </a:prstGeom>
          <a:noFill/>
          <a:ln>
            <a:noFill/>
          </a:ln>
        </p:spPr>
        <p:txBody>
          <a:bodyPr anchorCtr="0" anchor="t" bIns="0" lIns="0" spcFirstLastPara="1" rIns="0" wrap="square" tIns="6975">
            <a:spAutoFit/>
          </a:bodyPr>
          <a:lstStyle/>
          <a:p>
            <a:pPr indent="0" lvl="0" marL="12700" marR="5080" rtl="0" algn="l">
              <a:lnSpc>
                <a:spcPct val="102600"/>
              </a:lnSpc>
              <a:spcBef>
                <a:spcPts val="0"/>
              </a:spcBef>
              <a:spcAft>
                <a:spcPts val="0"/>
              </a:spcAft>
              <a:buNone/>
            </a:pPr>
            <a:r>
              <a:rPr lang="en-US" sz="1100">
                <a:latin typeface="Arial"/>
                <a:ea typeface="Arial"/>
                <a:cs typeface="Arial"/>
                <a:sym typeface="Arial"/>
              </a:rPr>
              <a:t>The task of the discriminator is to assign a high score to real images and a low score to fake images</a:t>
            </a:r>
            <a:endParaRPr sz="1100">
              <a:latin typeface="Arial"/>
              <a:ea typeface="Arial"/>
              <a:cs typeface="Arial"/>
              <a:sym typeface="Arial"/>
            </a:endParaRPr>
          </a:p>
          <a:p>
            <a:pPr indent="0" lvl="0" marL="12700" marR="5080" rtl="0" algn="l">
              <a:lnSpc>
                <a:spcPct val="102600"/>
              </a:lnSpc>
              <a:spcBef>
                <a:spcPts val="300"/>
              </a:spcBef>
              <a:spcAft>
                <a:spcPts val="0"/>
              </a:spcAft>
              <a:buNone/>
            </a:pPr>
            <a:r>
              <a:rPr lang="en-US" sz="1100">
                <a:latin typeface="Arial"/>
                <a:ea typeface="Arial"/>
                <a:cs typeface="Arial"/>
                <a:sym typeface="Arial"/>
              </a:rPr>
              <a:t>And it should do this for all possible real images and all possible fake images</a:t>
            </a:r>
            <a:endParaRPr sz="1100">
              <a:latin typeface="Arial"/>
              <a:ea typeface="Arial"/>
              <a:cs typeface="Arial"/>
              <a:sym typeface="Arial"/>
            </a:endParaRPr>
          </a:p>
          <a:p>
            <a:pPr indent="0" lvl="0" marL="12700" marR="5080" rtl="0" algn="l">
              <a:lnSpc>
                <a:spcPct val="102600"/>
              </a:lnSpc>
              <a:spcBef>
                <a:spcPts val="300"/>
              </a:spcBef>
              <a:spcAft>
                <a:spcPts val="0"/>
              </a:spcAft>
              <a:buNone/>
            </a:pPr>
            <a:r>
              <a:rPr lang="en-US" sz="1100">
                <a:latin typeface="Arial"/>
                <a:ea typeface="Arial"/>
                <a:cs typeface="Arial"/>
                <a:sym typeface="Arial"/>
              </a:rPr>
              <a:t>In other words, it should try to maximize the following objective function</a:t>
            </a:r>
            <a:endParaRPr sz="1100">
              <a:latin typeface="Arial"/>
              <a:ea typeface="Arial"/>
              <a:cs typeface="Arial"/>
              <a:sym typeface="Arial"/>
            </a:endParaRPr>
          </a:p>
        </p:txBody>
      </p:sp>
      <p:pic>
        <p:nvPicPr>
          <p:cNvPr id="612" name="Google Shape;612;p12"/>
          <p:cNvPicPr preferRelativeResize="0"/>
          <p:nvPr/>
        </p:nvPicPr>
        <p:blipFill rotWithShape="1">
          <a:blip r:embed="rId8">
            <a:alphaModFix/>
          </a:blip>
          <a:srcRect b="0" l="0" r="0" t="0"/>
          <a:stretch/>
        </p:blipFill>
        <p:spPr>
          <a:xfrm>
            <a:off x="2388616" y="1160576"/>
            <a:ext cx="63233" cy="63233"/>
          </a:xfrm>
          <a:prstGeom prst="rect">
            <a:avLst/>
          </a:prstGeom>
          <a:noFill/>
          <a:ln>
            <a:noFill/>
          </a:ln>
        </p:spPr>
      </p:pic>
      <p:sp>
        <p:nvSpPr>
          <p:cNvPr id="613" name="Google Shape;613;p12"/>
          <p:cNvSpPr txBox="1"/>
          <p:nvPr/>
        </p:nvSpPr>
        <p:spPr>
          <a:xfrm>
            <a:off x="2879998" y="2494499"/>
            <a:ext cx="438784" cy="116839"/>
          </a:xfrm>
          <a:prstGeom prst="rect">
            <a:avLst/>
          </a:prstGeom>
          <a:noFill/>
          <a:ln>
            <a:noFill/>
          </a:ln>
        </p:spPr>
        <p:txBody>
          <a:bodyPr anchorCtr="0" anchor="t" bIns="0" lIns="0" spcFirstLastPara="1" rIns="0" wrap="square" tIns="12050">
            <a:spAutoFit/>
          </a:bodyPr>
          <a:lstStyle/>
          <a:p>
            <a:pPr indent="0" lvl="0" marL="38100" rtl="0" algn="l">
              <a:lnSpc>
                <a:spcPct val="100000"/>
              </a:lnSpc>
              <a:spcBef>
                <a:spcPts val="0"/>
              </a:spcBef>
              <a:spcAft>
                <a:spcPts val="0"/>
              </a:spcAft>
              <a:buNone/>
            </a:pPr>
            <a:r>
              <a:rPr baseline="30000" i="1" lang="en-US" sz="900">
                <a:latin typeface="Georgia"/>
                <a:ea typeface="Georgia"/>
                <a:cs typeface="Georgia"/>
                <a:sym typeface="Georgia"/>
              </a:rPr>
              <a:t>x</a:t>
            </a:r>
            <a:r>
              <a:rPr baseline="30000" i="1" lang="en-US" sz="900">
                <a:latin typeface="Verdana"/>
                <a:ea typeface="Verdana"/>
                <a:cs typeface="Verdana"/>
                <a:sym typeface="Verdana"/>
              </a:rPr>
              <a:t>∼</a:t>
            </a:r>
            <a:r>
              <a:rPr baseline="30000" i="1" lang="en-US" sz="900">
                <a:latin typeface="Georgia"/>
                <a:ea typeface="Georgia"/>
                <a:cs typeface="Georgia"/>
                <a:sym typeface="Georgia"/>
              </a:rPr>
              <a:t>p</a:t>
            </a:r>
            <a:r>
              <a:rPr i="1" lang="en-US" sz="600">
                <a:latin typeface="Georgia"/>
                <a:ea typeface="Georgia"/>
                <a:cs typeface="Georgia"/>
                <a:sym typeface="Georgia"/>
              </a:rPr>
              <a:t>data</a:t>
            </a:r>
            <a:endParaRPr sz="600">
              <a:latin typeface="Georgia"/>
              <a:ea typeface="Georgia"/>
              <a:cs typeface="Georgia"/>
              <a:sym typeface="Georgia"/>
            </a:endParaRPr>
          </a:p>
        </p:txBody>
      </p:sp>
      <p:sp>
        <p:nvSpPr>
          <p:cNvPr id="614" name="Google Shape;614;p12"/>
          <p:cNvSpPr txBox="1"/>
          <p:nvPr/>
        </p:nvSpPr>
        <p:spPr>
          <a:xfrm>
            <a:off x="2481482" y="2366801"/>
            <a:ext cx="3220085" cy="278130"/>
          </a:xfrm>
          <a:prstGeom prst="rect">
            <a:avLst/>
          </a:prstGeom>
          <a:noFill/>
          <a:ln>
            <a:noFill/>
          </a:ln>
        </p:spPr>
        <p:txBody>
          <a:bodyPr anchorCtr="0" anchor="t" bIns="0" lIns="0" spcFirstLastPara="1" rIns="0" wrap="square" tIns="11425">
            <a:spAutoFit/>
          </a:bodyPr>
          <a:lstStyle/>
          <a:p>
            <a:pPr indent="0" lvl="0" marL="38100" rtl="0" algn="l">
              <a:lnSpc>
                <a:spcPct val="98333"/>
              </a:lnSpc>
              <a:spcBef>
                <a:spcPts val="0"/>
              </a:spcBef>
              <a:spcAft>
                <a:spcPts val="0"/>
              </a:spcAft>
              <a:buNone/>
            </a:pPr>
            <a:r>
              <a:rPr lang="en-US" sz="1100">
                <a:latin typeface="Arial"/>
                <a:ea typeface="Arial"/>
                <a:cs typeface="Arial"/>
                <a:sym typeface="Arial"/>
              </a:rPr>
              <a:t>max </a:t>
            </a:r>
            <a:r>
              <a:rPr i="1" lang="en-US" sz="1100">
                <a:latin typeface="Georgia"/>
                <a:ea typeface="Georgia"/>
                <a:cs typeface="Georgia"/>
                <a:sym typeface="Georgia"/>
              </a:rPr>
              <a:t>E	</a:t>
            </a:r>
            <a:r>
              <a:rPr lang="en-US" sz="1100">
                <a:latin typeface="Arial"/>
                <a:ea typeface="Arial"/>
                <a:cs typeface="Arial"/>
                <a:sym typeface="Arial"/>
              </a:rPr>
              <a:t>[log </a:t>
            </a:r>
            <a:r>
              <a:rPr i="1" lang="en-US" sz="1100">
                <a:latin typeface="Georgia"/>
                <a:ea typeface="Georgia"/>
                <a:cs typeface="Georgia"/>
                <a:sym typeface="Georgia"/>
              </a:rPr>
              <a:t>D</a:t>
            </a:r>
            <a:r>
              <a:rPr baseline="-25000" i="1" lang="en-US" sz="1200">
                <a:latin typeface="Georgia"/>
                <a:ea typeface="Georgia"/>
                <a:cs typeface="Georgia"/>
                <a:sym typeface="Georgia"/>
              </a:rPr>
              <a:t>θ </a:t>
            </a:r>
            <a:r>
              <a:rPr lang="en-US" sz="1100">
                <a:latin typeface="Arial"/>
                <a:ea typeface="Arial"/>
                <a:cs typeface="Arial"/>
                <a:sym typeface="Arial"/>
              </a:rPr>
              <a:t>(</a:t>
            </a:r>
            <a:r>
              <a:rPr i="1" lang="en-US" sz="1100">
                <a:latin typeface="Georgia"/>
                <a:ea typeface="Georgia"/>
                <a:cs typeface="Georgia"/>
                <a:sym typeface="Georgia"/>
              </a:rPr>
              <a:t>x</a:t>
            </a:r>
            <a:r>
              <a:rPr lang="en-US" sz="1100">
                <a:latin typeface="Arial"/>
                <a:ea typeface="Arial"/>
                <a:cs typeface="Arial"/>
                <a:sym typeface="Arial"/>
              </a:rPr>
              <a:t>)]+</a:t>
            </a:r>
            <a:r>
              <a:rPr i="1" lang="en-US" sz="1100">
                <a:latin typeface="Georgia"/>
                <a:ea typeface="Georgia"/>
                <a:cs typeface="Georgia"/>
                <a:sym typeface="Georgia"/>
              </a:rPr>
              <a:t>E</a:t>
            </a:r>
            <a:r>
              <a:rPr baseline="-25000" i="1" lang="en-US" sz="1200">
                <a:latin typeface="Georgia"/>
                <a:ea typeface="Georgia"/>
                <a:cs typeface="Georgia"/>
                <a:sym typeface="Georgia"/>
              </a:rPr>
              <a:t>z</a:t>
            </a:r>
            <a:r>
              <a:rPr baseline="-25000" i="1" lang="en-US" sz="1200">
                <a:latin typeface="Arial"/>
                <a:ea typeface="Arial"/>
                <a:cs typeface="Arial"/>
                <a:sym typeface="Arial"/>
              </a:rPr>
              <a:t>∼</a:t>
            </a:r>
            <a:r>
              <a:rPr baseline="-25000" i="1" lang="en-US" sz="1200">
                <a:latin typeface="Georgia"/>
                <a:ea typeface="Georgia"/>
                <a:cs typeface="Georgia"/>
                <a:sym typeface="Georgia"/>
              </a:rPr>
              <a:t>p</a:t>
            </a:r>
            <a:r>
              <a:rPr baseline="-25000" lang="en-US" sz="1200">
                <a:latin typeface="Arial"/>
                <a:ea typeface="Arial"/>
                <a:cs typeface="Arial"/>
                <a:sym typeface="Arial"/>
              </a:rPr>
              <a:t>(</a:t>
            </a:r>
            <a:r>
              <a:rPr baseline="-25000" i="1" lang="en-US" sz="1200">
                <a:latin typeface="Georgia"/>
                <a:ea typeface="Georgia"/>
                <a:cs typeface="Georgia"/>
                <a:sym typeface="Georgia"/>
              </a:rPr>
              <a:t>z</a:t>
            </a:r>
            <a:r>
              <a:rPr baseline="-25000" lang="en-US" sz="1200">
                <a:latin typeface="Arial"/>
                <a:ea typeface="Arial"/>
                <a:cs typeface="Arial"/>
                <a:sym typeface="Arial"/>
              </a:rPr>
              <a:t>)</a:t>
            </a:r>
            <a:r>
              <a:rPr lang="en-US" sz="1100">
                <a:latin typeface="Arial"/>
                <a:ea typeface="Arial"/>
                <a:cs typeface="Arial"/>
                <a:sym typeface="Arial"/>
              </a:rPr>
              <a:t>[log(1</a:t>
            </a:r>
            <a:r>
              <a:rPr i="1" lang="en-US" sz="1100">
                <a:latin typeface="Verdana"/>
                <a:ea typeface="Verdana"/>
                <a:cs typeface="Verdana"/>
                <a:sym typeface="Verdana"/>
              </a:rPr>
              <a:t>−</a:t>
            </a:r>
            <a:r>
              <a:rPr i="1" lang="en-US" sz="1100">
                <a:latin typeface="Georgia"/>
                <a:ea typeface="Georgia"/>
                <a:cs typeface="Georgia"/>
                <a:sym typeface="Georgia"/>
              </a:rPr>
              <a:t>D</a:t>
            </a:r>
            <a:r>
              <a:rPr baseline="-25000" i="1" lang="en-US" sz="1200">
                <a:latin typeface="Georgia"/>
                <a:ea typeface="Georgia"/>
                <a:cs typeface="Georgia"/>
                <a:sym typeface="Georgia"/>
              </a:rPr>
              <a:t>θ </a:t>
            </a:r>
            <a:r>
              <a:rPr lang="en-US" sz="1100">
                <a:latin typeface="Arial"/>
                <a:ea typeface="Arial"/>
                <a:cs typeface="Arial"/>
                <a:sym typeface="Arial"/>
              </a:rPr>
              <a:t>(</a:t>
            </a:r>
            <a:r>
              <a:rPr i="1" lang="en-US" sz="1100">
                <a:latin typeface="Georgia"/>
                <a:ea typeface="Georgia"/>
                <a:cs typeface="Georgia"/>
                <a:sym typeface="Georgia"/>
              </a:rPr>
              <a:t>G</a:t>
            </a:r>
            <a:r>
              <a:rPr baseline="-25000" i="1" lang="en-US" sz="1200">
                <a:latin typeface="Georgia"/>
                <a:ea typeface="Georgia"/>
                <a:cs typeface="Georgia"/>
                <a:sym typeface="Georgia"/>
              </a:rPr>
              <a:t>φ</a:t>
            </a:r>
            <a:r>
              <a:rPr lang="en-US" sz="1100">
                <a:latin typeface="Arial"/>
                <a:ea typeface="Arial"/>
                <a:cs typeface="Arial"/>
                <a:sym typeface="Arial"/>
              </a:rPr>
              <a:t>(</a:t>
            </a:r>
            <a:r>
              <a:rPr i="1" lang="en-US" sz="1100">
                <a:latin typeface="Georgia"/>
                <a:ea typeface="Georgia"/>
                <a:cs typeface="Georgia"/>
                <a:sym typeface="Georgia"/>
              </a:rPr>
              <a:t>z</a:t>
            </a:r>
            <a:r>
              <a:rPr lang="en-US" sz="1100">
                <a:latin typeface="Arial"/>
                <a:ea typeface="Arial"/>
                <a:cs typeface="Arial"/>
                <a:sym typeface="Arial"/>
              </a:rPr>
              <a:t>)))]</a:t>
            </a:r>
            <a:endParaRPr sz="1100">
              <a:latin typeface="Arial"/>
              <a:ea typeface="Arial"/>
              <a:cs typeface="Arial"/>
              <a:sym typeface="Arial"/>
            </a:endParaRPr>
          </a:p>
          <a:p>
            <a:pPr indent="0" lvl="0" marL="140335" rtl="0" algn="l">
              <a:lnSpc>
                <a:spcPct val="102374"/>
              </a:lnSpc>
              <a:spcBef>
                <a:spcPts val="0"/>
              </a:spcBef>
              <a:spcAft>
                <a:spcPts val="0"/>
              </a:spcAft>
              <a:buNone/>
            </a:pPr>
            <a:r>
              <a:rPr i="1" lang="en-US" sz="800">
                <a:latin typeface="Georgia"/>
                <a:ea typeface="Georgia"/>
                <a:cs typeface="Georgia"/>
                <a:sym typeface="Georgia"/>
              </a:rPr>
              <a:t>θ</a:t>
            </a:r>
            <a:endParaRPr sz="800">
              <a:latin typeface="Georgia"/>
              <a:ea typeface="Georgia"/>
              <a:cs typeface="Georgia"/>
              <a:sym typeface="Georgia"/>
            </a:endParaRPr>
          </a:p>
        </p:txBody>
      </p:sp>
      <p:grpSp>
        <p:nvGrpSpPr>
          <p:cNvPr id="615" name="Google Shape;615;p12"/>
          <p:cNvGrpSpPr/>
          <p:nvPr/>
        </p:nvGrpSpPr>
        <p:grpSpPr>
          <a:xfrm>
            <a:off x="0" y="3121507"/>
            <a:ext cx="5760364" cy="118745"/>
            <a:chOff x="0" y="3121507"/>
            <a:chExt cx="5760364" cy="118745"/>
          </a:xfrm>
        </p:grpSpPr>
        <p:sp>
          <p:nvSpPr>
            <p:cNvPr id="616" name="Google Shape;616;p12"/>
            <p:cNvSpPr/>
            <p:nvPr/>
          </p:nvSpPr>
          <p:spPr>
            <a:xfrm>
              <a:off x="0" y="3121507"/>
              <a:ext cx="2880360" cy="118745"/>
            </a:xfrm>
            <a:custGeom>
              <a:rect b="b" l="l" r="r" t="t"/>
              <a:pathLst>
                <a:path extrusionOk="0" h="118744" w="2880360">
                  <a:moveTo>
                    <a:pt x="2880004" y="0"/>
                  </a:moveTo>
                  <a:lnTo>
                    <a:pt x="0" y="0"/>
                  </a:lnTo>
                  <a:lnTo>
                    <a:pt x="0" y="118490"/>
                  </a:lnTo>
                  <a:lnTo>
                    <a:pt x="2880004" y="118490"/>
                  </a:lnTo>
                  <a:lnTo>
                    <a:pt x="288000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17" name="Google Shape;617;p12"/>
            <p:cNvSpPr/>
            <p:nvPr/>
          </p:nvSpPr>
          <p:spPr>
            <a:xfrm>
              <a:off x="2880004"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3333B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18" name="Google Shape;618;p12"/>
          <p:cNvSpPr txBox="1"/>
          <p:nvPr/>
        </p:nvSpPr>
        <p:spPr>
          <a:xfrm>
            <a:off x="5479338" y="3007598"/>
            <a:ext cx="257810"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a:solidFill>
                  <a:srgbClr val="ADADE0"/>
                </a:solidFill>
                <a:latin typeface="Arial"/>
                <a:ea typeface="Arial"/>
                <a:cs typeface="Arial"/>
                <a:sym typeface="Arial"/>
              </a:rPr>
              <a:t>10/38</a:t>
            </a:r>
            <a:endParaRPr sz="600">
              <a:latin typeface="Arial"/>
              <a:ea typeface="Arial"/>
              <a:cs typeface="Arial"/>
              <a:sym typeface="Arial"/>
            </a:endParaRPr>
          </a:p>
        </p:txBody>
      </p:sp>
      <p:sp>
        <p:nvSpPr>
          <p:cNvPr id="619" name="Google Shape;619;p12"/>
          <p:cNvSpPr txBox="1"/>
          <p:nvPr/>
        </p:nvSpPr>
        <p:spPr>
          <a:xfrm>
            <a:off x="2975305" y="3133595"/>
            <a:ext cx="1556385"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u="sng">
                <a:solidFill>
                  <a:srgbClr val="0000FF"/>
                </a:solidFill>
                <a:latin typeface="Arial"/>
                <a:ea typeface="Arial"/>
                <a:cs typeface="Arial"/>
                <a:sym typeface="Arial"/>
                <a:hlinkClick action="ppaction://hlinksldjump" r:id="rId9">
                  <a:extLst>
                    <a:ext uri="{A12FA001-AC4F-418D-AE19-62706E023703}">
                      <ahyp:hlinkClr val="tx"/>
                    </a:ext>
                  </a:extLst>
                </a:hlinkClick>
              </a:rPr>
              <a:t>CS7015 (Deep Learning) : Lecture 23</a:t>
            </a:r>
            <a:endParaRPr sz="600">
              <a:latin typeface="Arial"/>
              <a:ea typeface="Arial"/>
              <a:cs typeface="Arial"/>
              <a:sym typeface="Arial"/>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pic>
        <p:nvPicPr>
          <p:cNvPr id="624" name="Google Shape;624;p13"/>
          <p:cNvPicPr preferRelativeResize="0"/>
          <p:nvPr/>
        </p:nvPicPr>
        <p:blipFill rotWithShape="1">
          <a:blip r:embed="rId3">
            <a:alphaModFix/>
          </a:blip>
          <a:srcRect b="0" l="0" r="0" t="0"/>
          <a:stretch/>
        </p:blipFill>
        <p:spPr>
          <a:xfrm>
            <a:off x="0" y="0"/>
            <a:ext cx="5759996" cy="48082"/>
          </a:xfrm>
          <a:prstGeom prst="rect">
            <a:avLst/>
          </a:prstGeom>
          <a:noFill/>
          <a:ln>
            <a:noFill/>
          </a:ln>
        </p:spPr>
      </p:pic>
      <p:grpSp>
        <p:nvGrpSpPr>
          <p:cNvPr id="625" name="Google Shape;625;p13"/>
          <p:cNvGrpSpPr/>
          <p:nvPr/>
        </p:nvGrpSpPr>
        <p:grpSpPr>
          <a:xfrm>
            <a:off x="242620" y="1525803"/>
            <a:ext cx="900430" cy="180340"/>
            <a:chOff x="242620" y="1525803"/>
            <a:chExt cx="900430" cy="180340"/>
          </a:xfrm>
        </p:grpSpPr>
        <p:sp>
          <p:nvSpPr>
            <p:cNvPr id="626" name="Google Shape;626;p13"/>
            <p:cNvSpPr/>
            <p:nvPr/>
          </p:nvSpPr>
          <p:spPr>
            <a:xfrm>
              <a:off x="242620" y="1525803"/>
              <a:ext cx="900430" cy="180340"/>
            </a:xfrm>
            <a:custGeom>
              <a:rect b="b" l="l" r="r" t="t"/>
              <a:pathLst>
                <a:path extrusionOk="0" h="180339" w="900430">
                  <a:moveTo>
                    <a:pt x="849401" y="0"/>
                  </a:moveTo>
                  <a:lnTo>
                    <a:pt x="50609" y="0"/>
                  </a:lnTo>
                  <a:lnTo>
                    <a:pt x="30909" y="3976"/>
                  </a:lnTo>
                  <a:lnTo>
                    <a:pt x="14822" y="14822"/>
                  </a:lnTo>
                  <a:lnTo>
                    <a:pt x="3976" y="30909"/>
                  </a:lnTo>
                  <a:lnTo>
                    <a:pt x="0" y="50609"/>
                  </a:lnTo>
                  <a:lnTo>
                    <a:pt x="0" y="129387"/>
                  </a:lnTo>
                  <a:lnTo>
                    <a:pt x="3976" y="149087"/>
                  </a:lnTo>
                  <a:lnTo>
                    <a:pt x="14822" y="165174"/>
                  </a:lnTo>
                  <a:lnTo>
                    <a:pt x="30909" y="176020"/>
                  </a:lnTo>
                  <a:lnTo>
                    <a:pt x="50609" y="179997"/>
                  </a:lnTo>
                  <a:lnTo>
                    <a:pt x="849401" y="179997"/>
                  </a:lnTo>
                  <a:lnTo>
                    <a:pt x="869101" y="176020"/>
                  </a:lnTo>
                  <a:lnTo>
                    <a:pt x="885188" y="165174"/>
                  </a:lnTo>
                  <a:lnTo>
                    <a:pt x="896034" y="149087"/>
                  </a:lnTo>
                  <a:lnTo>
                    <a:pt x="900010" y="129387"/>
                  </a:lnTo>
                  <a:lnTo>
                    <a:pt x="900010" y="50609"/>
                  </a:lnTo>
                  <a:lnTo>
                    <a:pt x="896034" y="30909"/>
                  </a:lnTo>
                  <a:lnTo>
                    <a:pt x="885188" y="14822"/>
                  </a:lnTo>
                  <a:lnTo>
                    <a:pt x="869101" y="3976"/>
                  </a:lnTo>
                  <a:lnTo>
                    <a:pt x="849401"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27" name="Google Shape;627;p13"/>
            <p:cNvSpPr/>
            <p:nvPr/>
          </p:nvSpPr>
          <p:spPr>
            <a:xfrm>
              <a:off x="242620" y="1525803"/>
              <a:ext cx="900430" cy="180340"/>
            </a:xfrm>
            <a:custGeom>
              <a:rect b="b" l="l" r="r" t="t"/>
              <a:pathLst>
                <a:path extrusionOk="0" h="180339" w="900430">
                  <a:moveTo>
                    <a:pt x="0" y="129387"/>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387"/>
                  </a:lnTo>
                  <a:lnTo>
                    <a:pt x="896034" y="149087"/>
                  </a:lnTo>
                  <a:lnTo>
                    <a:pt x="885188" y="165174"/>
                  </a:lnTo>
                  <a:lnTo>
                    <a:pt x="869101" y="176020"/>
                  </a:lnTo>
                  <a:lnTo>
                    <a:pt x="849401" y="179997"/>
                  </a:lnTo>
                  <a:lnTo>
                    <a:pt x="50609" y="179997"/>
                  </a:lnTo>
                  <a:lnTo>
                    <a:pt x="30909" y="176020"/>
                  </a:lnTo>
                  <a:lnTo>
                    <a:pt x="14822" y="165174"/>
                  </a:lnTo>
                  <a:lnTo>
                    <a:pt x="3976" y="149087"/>
                  </a:lnTo>
                  <a:lnTo>
                    <a:pt x="0" y="1293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28" name="Google Shape;628;p13"/>
          <p:cNvSpPr txBox="1"/>
          <p:nvPr/>
        </p:nvSpPr>
        <p:spPr>
          <a:xfrm>
            <a:off x="401383" y="1519839"/>
            <a:ext cx="58293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Generator</a:t>
            </a:r>
            <a:endParaRPr sz="1000">
              <a:latin typeface="Arial"/>
              <a:ea typeface="Arial"/>
              <a:cs typeface="Arial"/>
              <a:sym typeface="Arial"/>
            </a:endParaRPr>
          </a:p>
        </p:txBody>
      </p:sp>
      <p:grpSp>
        <p:nvGrpSpPr>
          <p:cNvPr id="629" name="Google Shape;629;p13"/>
          <p:cNvGrpSpPr/>
          <p:nvPr/>
        </p:nvGrpSpPr>
        <p:grpSpPr>
          <a:xfrm>
            <a:off x="242620" y="1192568"/>
            <a:ext cx="1980438" cy="873582"/>
            <a:chOff x="242620" y="1192568"/>
            <a:chExt cx="1980438" cy="873582"/>
          </a:xfrm>
        </p:grpSpPr>
        <p:sp>
          <p:nvSpPr>
            <p:cNvPr id="630" name="Google Shape;630;p13"/>
            <p:cNvSpPr/>
            <p:nvPr/>
          </p:nvSpPr>
          <p:spPr>
            <a:xfrm>
              <a:off x="242620" y="1885810"/>
              <a:ext cx="900430" cy="180340"/>
            </a:xfrm>
            <a:custGeom>
              <a:rect b="b" l="l" r="r" t="t"/>
              <a:pathLst>
                <a:path extrusionOk="0" h="180339" w="900430">
                  <a:moveTo>
                    <a:pt x="849401" y="0"/>
                  </a:moveTo>
                  <a:lnTo>
                    <a:pt x="50609" y="0"/>
                  </a:lnTo>
                  <a:lnTo>
                    <a:pt x="30909" y="3976"/>
                  </a:lnTo>
                  <a:lnTo>
                    <a:pt x="14822" y="14822"/>
                  </a:lnTo>
                  <a:lnTo>
                    <a:pt x="3976" y="30909"/>
                  </a:lnTo>
                  <a:lnTo>
                    <a:pt x="0" y="50609"/>
                  </a:lnTo>
                  <a:lnTo>
                    <a:pt x="0" y="129387"/>
                  </a:lnTo>
                  <a:lnTo>
                    <a:pt x="3976" y="149087"/>
                  </a:lnTo>
                  <a:lnTo>
                    <a:pt x="14822" y="165174"/>
                  </a:lnTo>
                  <a:lnTo>
                    <a:pt x="30909" y="176020"/>
                  </a:lnTo>
                  <a:lnTo>
                    <a:pt x="50609" y="179997"/>
                  </a:lnTo>
                  <a:lnTo>
                    <a:pt x="849401" y="179997"/>
                  </a:lnTo>
                  <a:lnTo>
                    <a:pt x="869101" y="176020"/>
                  </a:lnTo>
                  <a:lnTo>
                    <a:pt x="885188" y="165174"/>
                  </a:lnTo>
                  <a:lnTo>
                    <a:pt x="896034" y="149087"/>
                  </a:lnTo>
                  <a:lnTo>
                    <a:pt x="900010" y="129387"/>
                  </a:lnTo>
                  <a:lnTo>
                    <a:pt x="900010" y="50609"/>
                  </a:lnTo>
                  <a:lnTo>
                    <a:pt x="896034" y="30909"/>
                  </a:lnTo>
                  <a:lnTo>
                    <a:pt x="885188" y="14822"/>
                  </a:lnTo>
                  <a:lnTo>
                    <a:pt x="869101" y="3976"/>
                  </a:lnTo>
                  <a:lnTo>
                    <a:pt x="849401" y="0"/>
                  </a:lnTo>
                  <a:close/>
                </a:path>
              </a:pathLst>
            </a:custGeom>
            <a:solidFill>
              <a:srgbClr val="C7EAF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31" name="Google Shape;631;p13"/>
            <p:cNvSpPr/>
            <p:nvPr/>
          </p:nvSpPr>
          <p:spPr>
            <a:xfrm>
              <a:off x="242620" y="1885810"/>
              <a:ext cx="900430" cy="180340"/>
            </a:xfrm>
            <a:custGeom>
              <a:rect b="b" l="l" r="r" t="t"/>
              <a:pathLst>
                <a:path extrusionOk="0" h="180339" w="900430">
                  <a:moveTo>
                    <a:pt x="0" y="129387"/>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387"/>
                  </a:lnTo>
                  <a:lnTo>
                    <a:pt x="896034" y="149087"/>
                  </a:lnTo>
                  <a:lnTo>
                    <a:pt x="885188" y="165174"/>
                  </a:lnTo>
                  <a:lnTo>
                    <a:pt x="869101" y="176020"/>
                  </a:lnTo>
                  <a:lnTo>
                    <a:pt x="849401" y="179997"/>
                  </a:lnTo>
                  <a:lnTo>
                    <a:pt x="50609" y="179997"/>
                  </a:lnTo>
                  <a:lnTo>
                    <a:pt x="30909" y="176020"/>
                  </a:lnTo>
                  <a:lnTo>
                    <a:pt x="14822" y="165174"/>
                  </a:lnTo>
                  <a:lnTo>
                    <a:pt x="3976" y="149087"/>
                  </a:lnTo>
                  <a:lnTo>
                    <a:pt x="0" y="1293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32" name="Google Shape;632;p13"/>
            <p:cNvPicPr preferRelativeResize="0"/>
            <p:nvPr/>
          </p:nvPicPr>
          <p:blipFill rotWithShape="1">
            <a:blip r:embed="rId4">
              <a:alphaModFix/>
            </a:blip>
            <a:srcRect b="0" l="0" r="0" t="0"/>
            <a:stretch/>
          </p:blipFill>
          <p:spPr>
            <a:xfrm>
              <a:off x="345560" y="1898745"/>
              <a:ext cx="154127" cy="154127"/>
            </a:xfrm>
            <a:prstGeom prst="rect">
              <a:avLst/>
            </a:prstGeom>
            <a:noFill/>
            <a:ln>
              <a:noFill/>
            </a:ln>
          </p:spPr>
        </p:pic>
        <p:sp>
          <p:nvSpPr>
            <p:cNvPr id="633" name="Google Shape;633;p13"/>
            <p:cNvSpPr/>
            <p:nvPr/>
          </p:nvSpPr>
          <p:spPr>
            <a:xfrm>
              <a:off x="530618" y="1903806"/>
              <a:ext cx="144145" cy="144145"/>
            </a:xfrm>
            <a:custGeom>
              <a:rect b="b" l="l" r="r" t="t"/>
              <a:pathLst>
                <a:path extrusionOk="0" h="144144" w="144145">
                  <a:moveTo>
                    <a:pt x="72008" y="0"/>
                  </a:moveTo>
                  <a:lnTo>
                    <a:pt x="43976" y="5657"/>
                  </a:lnTo>
                  <a:lnTo>
                    <a:pt x="21088" y="21086"/>
                  </a:lnTo>
                  <a:lnTo>
                    <a:pt x="5657" y="43971"/>
                  </a:lnTo>
                  <a:lnTo>
                    <a:pt x="0" y="71996"/>
                  </a:lnTo>
                  <a:lnTo>
                    <a:pt x="5657" y="100028"/>
                  </a:lnTo>
                  <a:lnTo>
                    <a:pt x="21088" y="122916"/>
                  </a:lnTo>
                  <a:lnTo>
                    <a:pt x="43976" y="138347"/>
                  </a:lnTo>
                  <a:lnTo>
                    <a:pt x="72008" y="144005"/>
                  </a:lnTo>
                  <a:lnTo>
                    <a:pt x="100033" y="138347"/>
                  </a:lnTo>
                  <a:lnTo>
                    <a:pt x="122918" y="122916"/>
                  </a:lnTo>
                  <a:lnTo>
                    <a:pt x="138347" y="100028"/>
                  </a:lnTo>
                  <a:lnTo>
                    <a:pt x="144005" y="71996"/>
                  </a:lnTo>
                  <a:lnTo>
                    <a:pt x="138347" y="43971"/>
                  </a:lnTo>
                  <a:lnTo>
                    <a:pt x="122918" y="21086"/>
                  </a:lnTo>
                  <a:lnTo>
                    <a:pt x="100033" y="5657"/>
                  </a:lnTo>
                  <a:lnTo>
                    <a:pt x="72008" y="0"/>
                  </a:lnTo>
                  <a:close/>
                </a:path>
              </a:pathLst>
            </a:custGeom>
            <a:solidFill>
              <a:srgbClr val="E1F4F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34" name="Google Shape;634;p13"/>
            <p:cNvSpPr/>
            <p:nvPr/>
          </p:nvSpPr>
          <p:spPr>
            <a:xfrm>
              <a:off x="530618" y="1903806"/>
              <a:ext cx="144145" cy="144145"/>
            </a:xfrm>
            <a:custGeom>
              <a:rect b="b" l="l" r="r" t="t"/>
              <a:pathLst>
                <a:path extrusionOk="0" h="144144" w="144145">
                  <a:moveTo>
                    <a:pt x="144005" y="71996"/>
                  </a:moveTo>
                  <a:lnTo>
                    <a:pt x="138347" y="43971"/>
                  </a:lnTo>
                  <a:lnTo>
                    <a:pt x="122918" y="21086"/>
                  </a:lnTo>
                  <a:lnTo>
                    <a:pt x="100033" y="5657"/>
                  </a:lnTo>
                  <a:lnTo>
                    <a:pt x="72008" y="0"/>
                  </a:lnTo>
                  <a:lnTo>
                    <a:pt x="43976" y="5657"/>
                  </a:lnTo>
                  <a:lnTo>
                    <a:pt x="21088" y="21086"/>
                  </a:lnTo>
                  <a:lnTo>
                    <a:pt x="5657" y="43971"/>
                  </a:lnTo>
                  <a:lnTo>
                    <a:pt x="0" y="71996"/>
                  </a:lnTo>
                  <a:lnTo>
                    <a:pt x="5657" y="100028"/>
                  </a:lnTo>
                  <a:lnTo>
                    <a:pt x="21088" y="122916"/>
                  </a:lnTo>
                  <a:lnTo>
                    <a:pt x="43976" y="138347"/>
                  </a:lnTo>
                  <a:lnTo>
                    <a:pt x="72008" y="144005"/>
                  </a:lnTo>
                  <a:lnTo>
                    <a:pt x="100033" y="138347"/>
                  </a:lnTo>
                  <a:lnTo>
                    <a:pt x="122918" y="122916"/>
                  </a:lnTo>
                  <a:lnTo>
                    <a:pt x="138347" y="100028"/>
                  </a:lnTo>
                  <a:lnTo>
                    <a:pt x="144005" y="71996"/>
                  </a:lnTo>
                  <a:close/>
                </a:path>
              </a:pathLst>
            </a:custGeom>
            <a:noFill/>
            <a:ln cap="flat" cmpd="sng" w="10100">
              <a:solidFill>
                <a:srgbClr val="7F7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35" name="Google Shape;635;p13"/>
            <p:cNvSpPr/>
            <p:nvPr/>
          </p:nvSpPr>
          <p:spPr>
            <a:xfrm>
              <a:off x="710628" y="1903806"/>
              <a:ext cx="144145" cy="144145"/>
            </a:xfrm>
            <a:custGeom>
              <a:rect b="b" l="l" r="r" t="t"/>
              <a:pathLst>
                <a:path extrusionOk="0" h="144144" w="144144">
                  <a:moveTo>
                    <a:pt x="71996" y="0"/>
                  </a:moveTo>
                  <a:lnTo>
                    <a:pt x="43971" y="5657"/>
                  </a:lnTo>
                  <a:lnTo>
                    <a:pt x="21086" y="21086"/>
                  </a:lnTo>
                  <a:lnTo>
                    <a:pt x="5657" y="43971"/>
                  </a:lnTo>
                  <a:lnTo>
                    <a:pt x="0" y="71996"/>
                  </a:lnTo>
                  <a:lnTo>
                    <a:pt x="5657" y="100028"/>
                  </a:lnTo>
                  <a:lnTo>
                    <a:pt x="21086" y="122916"/>
                  </a:lnTo>
                  <a:lnTo>
                    <a:pt x="43971" y="138347"/>
                  </a:lnTo>
                  <a:lnTo>
                    <a:pt x="71996" y="144005"/>
                  </a:lnTo>
                  <a:lnTo>
                    <a:pt x="100021" y="138347"/>
                  </a:lnTo>
                  <a:lnTo>
                    <a:pt x="122905" y="122916"/>
                  </a:lnTo>
                  <a:lnTo>
                    <a:pt x="138334" y="100028"/>
                  </a:lnTo>
                  <a:lnTo>
                    <a:pt x="143992" y="71996"/>
                  </a:lnTo>
                  <a:lnTo>
                    <a:pt x="138334" y="43971"/>
                  </a:lnTo>
                  <a:lnTo>
                    <a:pt x="122905" y="21086"/>
                  </a:lnTo>
                  <a:lnTo>
                    <a:pt x="100021" y="5657"/>
                  </a:lnTo>
                  <a:lnTo>
                    <a:pt x="71996" y="0"/>
                  </a:lnTo>
                  <a:close/>
                </a:path>
              </a:pathLst>
            </a:custGeom>
            <a:solidFill>
              <a:srgbClr val="E1F4F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36" name="Google Shape;636;p13"/>
            <p:cNvSpPr/>
            <p:nvPr/>
          </p:nvSpPr>
          <p:spPr>
            <a:xfrm>
              <a:off x="710628" y="1903806"/>
              <a:ext cx="144145" cy="144145"/>
            </a:xfrm>
            <a:custGeom>
              <a:rect b="b" l="l" r="r" t="t"/>
              <a:pathLst>
                <a:path extrusionOk="0" h="144144" w="144144">
                  <a:moveTo>
                    <a:pt x="143992" y="71996"/>
                  </a:moveTo>
                  <a:lnTo>
                    <a:pt x="138334" y="43971"/>
                  </a:lnTo>
                  <a:lnTo>
                    <a:pt x="122905" y="21086"/>
                  </a:lnTo>
                  <a:lnTo>
                    <a:pt x="100021" y="5657"/>
                  </a:lnTo>
                  <a:lnTo>
                    <a:pt x="71996" y="0"/>
                  </a:lnTo>
                  <a:lnTo>
                    <a:pt x="43971" y="5657"/>
                  </a:lnTo>
                  <a:lnTo>
                    <a:pt x="21086" y="21086"/>
                  </a:lnTo>
                  <a:lnTo>
                    <a:pt x="5657" y="43971"/>
                  </a:lnTo>
                  <a:lnTo>
                    <a:pt x="0" y="71996"/>
                  </a:lnTo>
                  <a:lnTo>
                    <a:pt x="5657" y="100028"/>
                  </a:lnTo>
                  <a:lnTo>
                    <a:pt x="21086" y="122916"/>
                  </a:lnTo>
                  <a:lnTo>
                    <a:pt x="43971" y="138347"/>
                  </a:lnTo>
                  <a:lnTo>
                    <a:pt x="71996" y="144005"/>
                  </a:lnTo>
                  <a:lnTo>
                    <a:pt x="100021" y="138347"/>
                  </a:lnTo>
                  <a:lnTo>
                    <a:pt x="122905" y="122916"/>
                  </a:lnTo>
                  <a:lnTo>
                    <a:pt x="138334" y="100028"/>
                  </a:lnTo>
                  <a:lnTo>
                    <a:pt x="143992" y="71996"/>
                  </a:lnTo>
                  <a:close/>
                </a:path>
              </a:pathLst>
            </a:custGeom>
            <a:noFill/>
            <a:ln cap="flat" cmpd="sng" w="10100">
              <a:solidFill>
                <a:srgbClr val="7F7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37" name="Google Shape;637;p13"/>
            <p:cNvPicPr preferRelativeResize="0"/>
            <p:nvPr/>
          </p:nvPicPr>
          <p:blipFill rotWithShape="1">
            <a:blip r:embed="rId5">
              <a:alphaModFix/>
            </a:blip>
            <a:srcRect b="0" l="0" r="0" t="0"/>
            <a:stretch/>
          </p:blipFill>
          <p:spPr>
            <a:xfrm>
              <a:off x="885564" y="1898745"/>
              <a:ext cx="154127" cy="154127"/>
            </a:xfrm>
            <a:prstGeom prst="rect">
              <a:avLst/>
            </a:prstGeom>
            <a:noFill/>
            <a:ln>
              <a:noFill/>
            </a:ln>
          </p:spPr>
        </p:pic>
        <p:sp>
          <p:nvSpPr>
            <p:cNvPr id="638" name="Google Shape;638;p13"/>
            <p:cNvSpPr/>
            <p:nvPr/>
          </p:nvSpPr>
          <p:spPr>
            <a:xfrm>
              <a:off x="692619" y="1714792"/>
              <a:ext cx="0" cy="171450"/>
            </a:xfrm>
            <a:custGeom>
              <a:rect b="b" l="l" r="r" t="t"/>
              <a:pathLst>
                <a:path extrusionOk="0" h="171450" w="120000">
                  <a:moveTo>
                    <a:pt x="0" y="171018"/>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39" name="Google Shape;639;p13"/>
            <p:cNvSpPr/>
            <p:nvPr/>
          </p:nvSpPr>
          <p:spPr>
            <a:xfrm>
              <a:off x="666302" y="1709857"/>
              <a:ext cx="52705" cy="24765"/>
            </a:xfrm>
            <a:custGeom>
              <a:rect b="b" l="l" r="r" t="t"/>
              <a:pathLst>
                <a:path extrusionOk="0" h="24764" w="52704">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40" name="Google Shape;640;p13"/>
            <p:cNvPicPr preferRelativeResize="0"/>
            <p:nvPr/>
          </p:nvPicPr>
          <p:blipFill rotWithShape="1">
            <a:blip r:embed="rId6">
              <a:alphaModFix/>
            </a:blip>
            <a:srcRect b="0" l="0" r="0" t="0"/>
            <a:stretch/>
          </p:blipFill>
          <p:spPr>
            <a:xfrm>
              <a:off x="528688" y="1192568"/>
              <a:ext cx="327659" cy="161290"/>
            </a:xfrm>
            <a:prstGeom prst="rect">
              <a:avLst/>
            </a:prstGeom>
            <a:noFill/>
            <a:ln>
              <a:noFill/>
            </a:ln>
          </p:spPr>
        </p:pic>
        <p:sp>
          <p:nvSpPr>
            <p:cNvPr id="641" name="Google Shape;641;p13"/>
            <p:cNvSpPr/>
            <p:nvPr/>
          </p:nvSpPr>
          <p:spPr>
            <a:xfrm>
              <a:off x="692619" y="1354785"/>
              <a:ext cx="0" cy="171450"/>
            </a:xfrm>
            <a:custGeom>
              <a:rect b="b" l="l" r="r" t="t"/>
              <a:pathLst>
                <a:path extrusionOk="0" h="171450" w="120000">
                  <a:moveTo>
                    <a:pt x="0" y="171018"/>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42" name="Google Shape;642;p13"/>
            <p:cNvSpPr/>
            <p:nvPr/>
          </p:nvSpPr>
          <p:spPr>
            <a:xfrm>
              <a:off x="666302" y="1349851"/>
              <a:ext cx="52705" cy="24765"/>
            </a:xfrm>
            <a:custGeom>
              <a:rect b="b" l="l" r="r" t="t"/>
              <a:pathLst>
                <a:path extrusionOk="0" h="24765" w="52704">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43" name="Google Shape;643;p13"/>
            <p:cNvSpPr/>
            <p:nvPr/>
          </p:nvSpPr>
          <p:spPr>
            <a:xfrm>
              <a:off x="1322628" y="1525803"/>
              <a:ext cx="900430" cy="180340"/>
            </a:xfrm>
            <a:custGeom>
              <a:rect b="b" l="l" r="r" t="t"/>
              <a:pathLst>
                <a:path extrusionOk="0" h="180339" w="900430">
                  <a:moveTo>
                    <a:pt x="849401" y="0"/>
                  </a:moveTo>
                  <a:lnTo>
                    <a:pt x="50609" y="0"/>
                  </a:lnTo>
                  <a:lnTo>
                    <a:pt x="30909" y="3976"/>
                  </a:lnTo>
                  <a:lnTo>
                    <a:pt x="14822" y="14822"/>
                  </a:lnTo>
                  <a:lnTo>
                    <a:pt x="3976" y="30909"/>
                  </a:lnTo>
                  <a:lnTo>
                    <a:pt x="0" y="50609"/>
                  </a:lnTo>
                  <a:lnTo>
                    <a:pt x="0" y="129387"/>
                  </a:lnTo>
                  <a:lnTo>
                    <a:pt x="3976" y="149087"/>
                  </a:lnTo>
                  <a:lnTo>
                    <a:pt x="14822" y="165174"/>
                  </a:lnTo>
                  <a:lnTo>
                    <a:pt x="30909" y="176020"/>
                  </a:lnTo>
                  <a:lnTo>
                    <a:pt x="50609" y="179997"/>
                  </a:lnTo>
                  <a:lnTo>
                    <a:pt x="849401" y="179997"/>
                  </a:lnTo>
                  <a:lnTo>
                    <a:pt x="869101" y="176020"/>
                  </a:lnTo>
                  <a:lnTo>
                    <a:pt x="885188" y="165174"/>
                  </a:lnTo>
                  <a:lnTo>
                    <a:pt x="896034" y="149087"/>
                  </a:lnTo>
                  <a:lnTo>
                    <a:pt x="900010" y="129387"/>
                  </a:lnTo>
                  <a:lnTo>
                    <a:pt x="900010" y="50609"/>
                  </a:lnTo>
                  <a:lnTo>
                    <a:pt x="896034" y="30909"/>
                  </a:lnTo>
                  <a:lnTo>
                    <a:pt x="885188" y="14822"/>
                  </a:lnTo>
                  <a:lnTo>
                    <a:pt x="869101" y="3976"/>
                  </a:lnTo>
                  <a:lnTo>
                    <a:pt x="849401"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44" name="Google Shape;644;p13"/>
            <p:cNvSpPr/>
            <p:nvPr/>
          </p:nvSpPr>
          <p:spPr>
            <a:xfrm>
              <a:off x="1322628" y="1525803"/>
              <a:ext cx="900430" cy="180340"/>
            </a:xfrm>
            <a:custGeom>
              <a:rect b="b" l="l" r="r" t="t"/>
              <a:pathLst>
                <a:path extrusionOk="0" h="180339" w="900430">
                  <a:moveTo>
                    <a:pt x="0" y="129387"/>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387"/>
                  </a:lnTo>
                  <a:lnTo>
                    <a:pt x="896034" y="149087"/>
                  </a:lnTo>
                  <a:lnTo>
                    <a:pt x="885188" y="165174"/>
                  </a:lnTo>
                  <a:lnTo>
                    <a:pt x="869101" y="176020"/>
                  </a:lnTo>
                  <a:lnTo>
                    <a:pt x="849401" y="179997"/>
                  </a:lnTo>
                  <a:lnTo>
                    <a:pt x="50609" y="179997"/>
                  </a:lnTo>
                  <a:lnTo>
                    <a:pt x="30909" y="176020"/>
                  </a:lnTo>
                  <a:lnTo>
                    <a:pt x="14822" y="165174"/>
                  </a:lnTo>
                  <a:lnTo>
                    <a:pt x="3976" y="149087"/>
                  </a:lnTo>
                  <a:lnTo>
                    <a:pt x="0" y="1293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45" name="Google Shape;645;p13"/>
          <p:cNvSpPr txBox="1"/>
          <p:nvPr/>
        </p:nvSpPr>
        <p:spPr>
          <a:xfrm>
            <a:off x="453821" y="2138240"/>
            <a:ext cx="65786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i="1" lang="en-US" sz="1000">
                <a:latin typeface="Georgia"/>
                <a:ea typeface="Georgia"/>
                <a:cs typeface="Georgia"/>
                <a:sym typeface="Georgia"/>
              </a:rPr>
              <a:t>z </a:t>
            </a:r>
            <a:r>
              <a:rPr i="1" lang="en-US" sz="1000">
                <a:latin typeface="Verdana"/>
                <a:ea typeface="Verdana"/>
                <a:cs typeface="Verdana"/>
                <a:sym typeface="Verdana"/>
              </a:rPr>
              <a:t>∼ </a:t>
            </a:r>
            <a:r>
              <a:rPr i="1" lang="en-US" sz="1000">
                <a:latin typeface="Georgia"/>
                <a:ea typeface="Georgia"/>
                <a:cs typeface="Georgia"/>
                <a:sym typeface="Georgia"/>
              </a:rPr>
              <a:t>N </a:t>
            </a:r>
            <a:r>
              <a:rPr lang="en-US" sz="1000">
                <a:latin typeface="Arial"/>
                <a:ea typeface="Arial"/>
                <a:cs typeface="Arial"/>
                <a:sym typeface="Arial"/>
              </a:rPr>
              <a:t>(0</a:t>
            </a:r>
            <a:r>
              <a:rPr i="1" lang="en-US" sz="1000">
                <a:latin typeface="Georgia"/>
                <a:ea typeface="Georgia"/>
                <a:cs typeface="Georgia"/>
                <a:sym typeface="Georgia"/>
              </a:rPr>
              <a:t>, I</a:t>
            </a:r>
            <a:r>
              <a:rPr lang="en-US" sz="1000">
                <a:latin typeface="Arial"/>
                <a:ea typeface="Arial"/>
                <a:cs typeface="Arial"/>
                <a:sym typeface="Arial"/>
              </a:rPr>
              <a:t>)</a:t>
            </a:r>
            <a:endParaRPr sz="1000">
              <a:latin typeface="Arial"/>
              <a:ea typeface="Arial"/>
              <a:cs typeface="Arial"/>
              <a:sym typeface="Arial"/>
            </a:endParaRPr>
          </a:p>
        </p:txBody>
      </p:sp>
      <p:sp>
        <p:nvSpPr>
          <p:cNvPr id="646" name="Google Shape;646;p13"/>
          <p:cNvSpPr txBox="1"/>
          <p:nvPr/>
        </p:nvSpPr>
        <p:spPr>
          <a:xfrm>
            <a:off x="1422958" y="1508244"/>
            <a:ext cx="69977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Real Images</a:t>
            </a:r>
            <a:endParaRPr sz="1000">
              <a:latin typeface="Arial"/>
              <a:ea typeface="Arial"/>
              <a:cs typeface="Arial"/>
              <a:sym typeface="Arial"/>
            </a:endParaRPr>
          </a:p>
        </p:txBody>
      </p:sp>
      <p:grpSp>
        <p:nvGrpSpPr>
          <p:cNvPr id="647" name="Google Shape;647;p13"/>
          <p:cNvGrpSpPr/>
          <p:nvPr/>
        </p:nvGrpSpPr>
        <p:grpSpPr>
          <a:xfrm>
            <a:off x="782624" y="805789"/>
            <a:ext cx="1148017" cy="720446"/>
            <a:chOff x="782624" y="805789"/>
            <a:chExt cx="1148017" cy="720446"/>
          </a:xfrm>
        </p:grpSpPr>
        <p:pic>
          <p:nvPicPr>
            <p:cNvPr id="648" name="Google Shape;648;p13"/>
            <p:cNvPicPr preferRelativeResize="0"/>
            <p:nvPr/>
          </p:nvPicPr>
          <p:blipFill rotWithShape="1">
            <a:blip r:embed="rId7">
              <a:alphaModFix/>
            </a:blip>
            <a:srcRect b="0" l="0" r="0" t="0"/>
            <a:stretch/>
          </p:blipFill>
          <p:spPr>
            <a:xfrm>
              <a:off x="1614411" y="1199553"/>
              <a:ext cx="316230" cy="148589"/>
            </a:xfrm>
            <a:prstGeom prst="rect">
              <a:avLst/>
            </a:prstGeom>
            <a:noFill/>
            <a:ln>
              <a:noFill/>
            </a:ln>
          </p:spPr>
        </p:pic>
        <p:sp>
          <p:nvSpPr>
            <p:cNvPr id="649" name="Google Shape;649;p13"/>
            <p:cNvSpPr/>
            <p:nvPr/>
          </p:nvSpPr>
          <p:spPr>
            <a:xfrm>
              <a:off x="1772640" y="1354785"/>
              <a:ext cx="0" cy="171450"/>
            </a:xfrm>
            <a:custGeom>
              <a:rect b="b" l="l" r="r" t="t"/>
              <a:pathLst>
                <a:path extrusionOk="0" h="171450" w="120000">
                  <a:moveTo>
                    <a:pt x="0" y="171018"/>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50" name="Google Shape;650;p13"/>
            <p:cNvSpPr/>
            <p:nvPr/>
          </p:nvSpPr>
          <p:spPr>
            <a:xfrm>
              <a:off x="1746323" y="1349850"/>
              <a:ext cx="52705" cy="24765"/>
            </a:xfrm>
            <a:custGeom>
              <a:rect b="b" l="l" r="r" t="t"/>
              <a:pathLst>
                <a:path extrusionOk="0" h="24765" w="52705">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51" name="Google Shape;651;p13"/>
            <p:cNvSpPr/>
            <p:nvPr/>
          </p:nvSpPr>
          <p:spPr>
            <a:xfrm>
              <a:off x="1527479" y="991666"/>
              <a:ext cx="245745" cy="210185"/>
            </a:xfrm>
            <a:custGeom>
              <a:rect b="b" l="l" r="r" t="t"/>
              <a:pathLst>
                <a:path extrusionOk="0" h="210184" w="245744">
                  <a:moveTo>
                    <a:pt x="245160" y="210134"/>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52" name="Google Shape;652;p13"/>
            <p:cNvSpPr/>
            <p:nvPr/>
          </p:nvSpPr>
          <p:spPr>
            <a:xfrm>
              <a:off x="1523720" y="984505"/>
              <a:ext cx="36195" cy="40640"/>
            </a:xfrm>
            <a:custGeom>
              <a:rect b="b" l="l" r="r" t="t"/>
              <a:pathLst>
                <a:path extrusionOk="0" h="40640" w="36194">
                  <a:moveTo>
                    <a:pt x="1610" y="40103"/>
                  </a:moveTo>
                  <a:lnTo>
                    <a:pt x="3927" y="31456"/>
                  </a:lnTo>
                  <a:lnTo>
                    <a:pt x="3759" y="20476"/>
                  </a:lnTo>
                  <a:lnTo>
                    <a:pt x="2114" y="10269"/>
                  </a:lnTo>
                  <a:lnTo>
                    <a:pt x="0" y="3938"/>
                  </a:lnTo>
                  <a:lnTo>
                    <a:pt x="6579" y="5060"/>
                  </a:lnTo>
                  <a:lnTo>
                    <a:pt x="16918" y="5124"/>
                  </a:lnTo>
                  <a:lnTo>
                    <a:pt x="27794" y="3611"/>
                  </a:lnTo>
                  <a:lnTo>
                    <a:pt x="3598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53" name="Google Shape;653;p13"/>
            <p:cNvSpPr/>
            <p:nvPr/>
          </p:nvSpPr>
          <p:spPr>
            <a:xfrm>
              <a:off x="782624" y="805789"/>
              <a:ext cx="900430" cy="180340"/>
            </a:xfrm>
            <a:custGeom>
              <a:rect b="b" l="l" r="r" t="t"/>
              <a:pathLst>
                <a:path extrusionOk="0" h="180340" w="900430">
                  <a:moveTo>
                    <a:pt x="849401" y="0"/>
                  </a:moveTo>
                  <a:lnTo>
                    <a:pt x="50609" y="0"/>
                  </a:lnTo>
                  <a:lnTo>
                    <a:pt x="30909" y="3976"/>
                  </a:lnTo>
                  <a:lnTo>
                    <a:pt x="14822" y="14822"/>
                  </a:lnTo>
                  <a:lnTo>
                    <a:pt x="3976" y="30909"/>
                  </a:lnTo>
                  <a:lnTo>
                    <a:pt x="0" y="50609"/>
                  </a:lnTo>
                  <a:lnTo>
                    <a:pt x="0" y="129400"/>
                  </a:lnTo>
                  <a:lnTo>
                    <a:pt x="3976" y="149100"/>
                  </a:lnTo>
                  <a:lnTo>
                    <a:pt x="14822" y="165187"/>
                  </a:lnTo>
                  <a:lnTo>
                    <a:pt x="30909" y="176032"/>
                  </a:lnTo>
                  <a:lnTo>
                    <a:pt x="50609" y="180009"/>
                  </a:lnTo>
                  <a:lnTo>
                    <a:pt x="849401" y="180009"/>
                  </a:lnTo>
                  <a:lnTo>
                    <a:pt x="869101" y="176032"/>
                  </a:lnTo>
                  <a:lnTo>
                    <a:pt x="885188" y="165187"/>
                  </a:lnTo>
                  <a:lnTo>
                    <a:pt x="896034" y="149100"/>
                  </a:lnTo>
                  <a:lnTo>
                    <a:pt x="900010" y="129400"/>
                  </a:lnTo>
                  <a:lnTo>
                    <a:pt x="900010" y="50609"/>
                  </a:lnTo>
                  <a:lnTo>
                    <a:pt x="896034" y="30909"/>
                  </a:lnTo>
                  <a:lnTo>
                    <a:pt x="885188" y="14822"/>
                  </a:lnTo>
                  <a:lnTo>
                    <a:pt x="869101" y="3976"/>
                  </a:lnTo>
                  <a:lnTo>
                    <a:pt x="849401"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54" name="Google Shape;654;p13"/>
            <p:cNvSpPr/>
            <p:nvPr/>
          </p:nvSpPr>
          <p:spPr>
            <a:xfrm>
              <a:off x="782624" y="805789"/>
              <a:ext cx="900430" cy="180340"/>
            </a:xfrm>
            <a:custGeom>
              <a:rect b="b" l="l" r="r" t="t"/>
              <a:pathLst>
                <a:path extrusionOk="0" h="180340" w="900430">
                  <a:moveTo>
                    <a:pt x="0" y="129400"/>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400"/>
                  </a:lnTo>
                  <a:lnTo>
                    <a:pt x="896034" y="149100"/>
                  </a:lnTo>
                  <a:lnTo>
                    <a:pt x="885188" y="165187"/>
                  </a:lnTo>
                  <a:lnTo>
                    <a:pt x="869101" y="176032"/>
                  </a:lnTo>
                  <a:lnTo>
                    <a:pt x="849401" y="180009"/>
                  </a:lnTo>
                  <a:lnTo>
                    <a:pt x="50609" y="180009"/>
                  </a:lnTo>
                  <a:lnTo>
                    <a:pt x="30909" y="176032"/>
                  </a:lnTo>
                  <a:lnTo>
                    <a:pt x="14822" y="165187"/>
                  </a:lnTo>
                  <a:lnTo>
                    <a:pt x="3976" y="149100"/>
                  </a:lnTo>
                  <a:lnTo>
                    <a:pt x="0" y="129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55" name="Google Shape;655;p13"/>
          <p:cNvSpPr txBox="1"/>
          <p:nvPr/>
        </p:nvSpPr>
        <p:spPr>
          <a:xfrm>
            <a:off x="840422" y="799838"/>
            <a:ext cx="78486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Discriminator</a:t>
            </a:r>
            <a:endParaRPr sz="1000">
              <a:latin typeface="Arial"/>
              <a:ea typeface="Arial"/>
              <a:cs typeface="Arial"/>
              <a:sym typeface="Arial"/>
            </a:endParaRPr>
          </a:p>
        </p:txBody>
      </p:sp>
      <p:grpSp>
        <p:nvGrpSpPr>
          <p:cNvPr id="656" name="Google Shape;656;p13"/>
          <p:cNvGrpSpPr/>
          <p:nvPr/>
        </p:nvGrpSpPr>
        <p:grpSpPr>
          <a:xfrm>
            <a:off x="1206319" y="665841"/>
            <a:ext cx="52705" cy="140189"/>
            <a:chOff x="1206319" y="665841"/>
            <a:chExt cx="52705" cy="140189"/>
          </a:xfrm>
        </p:grpSpPr>
        <p:sp>
          <p:nvSpPr>
            <p:cNvPr id="657" name="Google Shape;657;p13"/>
            <p:cNvSpPr/>
            <p:nvPr/>
          </p:nvSpPr>
          <p:spPr>
            <a:xfrm>
              <a:off x="1232636" y="670775"/>
              <a:ext cx="0" cy="135255"/>
            </a:xfrm>
            <a:custGeom>
              <a:rect b="b" l="l" r="r" t="t"/>
              <a:pathLst>
                <a:path extrusionOk="0" h="135254" w="120000">
                  <a:moveTo>
                    <a:pt x="0" y="135013"/>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58" name="Google Shape;658;p13"/>
            <p:cNvSpPr/>
            <p:nvPr/>
          </p:nvSpPr>
          <p:spPr>
            <a:xfrm>
              <a:off x="1206319" y="665841"/>
              <a:ext cx="52705" cy="24765"/>
            </a:xfrm>
            <a:custGeom>
              <a:rect b="b" l="l" r="r" t="t"/>
              <a:pathLst>
                <a:path extrusionOk="0" h="24765" w="52705">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59" name="Google Shape;659;p13"/>
          <p:cNvSpPr txBox="1"/>
          <p:nvPr/>
        </p:nvSpPr>
        <p:spPr>
          <a:xfrm>
            <a:off x="869950" y="523346"/>
            <a:ext cx="725805"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Real or Fake</a:t>
            </a:r>
            <a:endParaRPr sz="1000">
              <a:latin typeface="Arial"/>
              <a:ea typeface="Arial"/>
              <a:cs typeface="Arial"/>
              <a:sym typeface="Arial"/>
            </a:endParaRPr>
          </a:p>
        </p:txBody>
      </p:sp>
      <p:grpSp>
        <p:nvGrpSpPr>
          <p:cNvPr id="660" name="Google Shape;660;p13"/>
          <p:cNvGrpSpPr/>
          <p:nvPr/>
        </p:nvGrpSpPr>
        <p:grpSpPr>
          <a:xfrm>
            <a:off x="692619" y="984505"/>
            <a:ext cx="249130" cy="217346"/>
            <a:chOff x="692619" y="984505"/>
            <a:chExt cx="249130" cy="217346"/>
          </a:xfrm>
        </p:grpSpPr>
        <p:sp>
          <p:nvSpPr>
            <p:cNvPr id="661" name="Google Shape;661;p13"/>
            <p:cNvSpPr/>
            <p:nvPr/>
          </p:nvSpPr>
          <p:spPr>
            <a:xfrm>
              <a:off x="692619" y="991666"/>
              <a:ext cx="245745" cy="210185"/>
            </a:xfrm>
            <a:custGeom>
              <a:rect b="b" l="l" r="r" t="t"/>
              <a:pathLst>
                <a:path extrusionOk="0" h="210184" w="245744">
                  <a:moveTo>
                    <a:pt x="0" y="210134"/>
                  </a:moveTo>
                  <a:lnTo>
                    <a:pt x="24516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62" name="Google Shape;662;p13"/>
            <p:cNvSpPr/>
            <p:nvPr/>
          </p:nvSpPr>
          <p:spPr>
            <a:xfrm>
              <a:off x="905554" y="984505"/>
              <a:ext cx="36195" cy="40640"/>
            </a:xfrm>
            <a:custGeom>
              <a:rect b="b" l="l" r="r" t="t"/>
              <a:pathLst>
                <a:path extrusionOk="0" h="40640" w="36194">
                  <a:moveTo>
                    <a:pt x="0" y="0"/>
                  </a:moveTo>
                  <a:lnTo>
                    <a:pt x="8190" y="3611"/>
                  </a:lnTo>
                  <a:lnTo>
                    <a:pt x="19067" y="5124"/>
                  </a:lnTo>
                  <a:lnTo>
                    <a:pt x="29406" y="5060"/>
                  </a:lnTo>
                  <a:lnTo>
                    <a:pt x="35985" y="3938"/>
                  </a:lnTo>
                  <a:lnTo>
                    <a:pt x="33870" y="10269"/>
                  </a:lnTo>
                  <a:lnTo>
                    <a:pt x="32226" y="20476"/>
                  </a:lnTo>
                  <a:lnTo>
                    <a:pt x="32058" y="31456"/>
                  </a:lnTo>
                  <a:lnTo>
                    <a:pt x="34374" y="4010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63" name="Google Shape;663;p13"/>
          <p:cNvSpPr txBox="1"/>
          <p:nvPr>
            <p:ph type="title"/>
          </p:nvPr>
        </p:nvSpPr>
        <p:spPr>
          <a:xfrm>
            <a:off x="1799028" y="180898"/>
            <a:ext cx="3176622" cy="450893"/>
          </a:xfrm>
          <a:prstGeom prst="rect">
            <a:avLst/>
          </a:prstGeom>
          <a:noFill/>
          <a:ln>
            <a:noFill/>
          </a:ln>
        </p:spPr>
        <p:txBody>
          <a:bodyPr anchorCtr="0" anchor="b" bIns="0" lIns="0" spcFirstLastPara="1" rIns="0" wrap="square" tIns="6975">
            <a:spAutoFit/>
          </a:bodyPr>
          <a:lstStyle/>
          <a:p>
            <a:pPr indent="0" lvl="0" marL="12700" marR="5080" rtl="0" algn="l">
              <a:lnSpc>
                <a:spcPct val="102600"/>
              </a:lnSpc>
              <a:spcBef>
                <a:spcPts val="0"/>
              </a:spcBef>
              <a:spcAft>
                <a:spcPts val="0"/>
              </a:spcAft>
              <a:buClr>
                <a:srgbClr val="3F3F3F"/>
              </a:buClr>
              <a:buSzPts val="1400"/>
              <a:buFont typeface="Calibri"/>
              <a:buNone/>
            </a:pPr>
            <a:r>
              <a:rPr b="1" lang="en-US" sz="1400"/>
              <a:t>objectives of the generator and discriminator</a:t>
            </a:r>
            <a:br>
              <a:rPr b="1" lang="en-US" sz="1400"/>
            </a:br>
            <a:r>
              <a:rPr b="1" lang="en-US" sz="1400"/>
              <a:t> : a minimax game</a:t>
            </a:r>
            <a:endParaRPr b="1" sz="1400"/>
          </a:p>
        </p:txBody>
      </p:sp>
      <p:sp>
        <p:nvSpPr>
          <p:cNvPr id="664" name="Google Shape;664;p13"/>
          <p:cNvSpPr txBox="1"/>
          <p:nvPr>
            <p:ph idx="11" type="ftr"/>
          </p:nvPr>
        </p:nvSpPr>
        <p:spPr>
          <a:xfrm>
            <a:off x="1743259" y="3056436"/>
            <a:ext cx="2280784" cy="172758"/>
          </a:xfrm>
          <a:prstGeom prst="rect">
            <a:avLst/>
          </a:prstGeom>
          <a:noFill/>
          <a:ln>
            <a:noFill/>
          </a:ln>
        </p:spPr>
        <p:txBody>
          <a:bodyPr anchorCtr="0" anchor="ctr" bIns="0" lIns="0" spcFirstLastPara="1" rIns="0" wrap="square" tIns="0">
            <a:spAutoFit/>
          </a:bodyPr>
          <a:lstStyle/>
          <a:p>
            <a:pPr indent="0" lvl="0" marL="12700" rtl="0" algn="ctr">
              <a:lnSpc>
                <a:spcPct val="167500"/>
              </a:lnSpc>
              <a:spcBef>
                <a:spcPts val="0"/>
              </a:spcBef>
              <a:spcAft>
                <a:spcPts val="0"/>
              </a:spcAft>
              <a:buNone/>
            </a:pPr>
            <a:r>
              <a:rPr lang="en-US"/>
              <a:t>MITESH M. KHAPRA</a:t>
            </a:r>
            <a:endParaRPr/>
          </a:p>
        </p:txBody>
      </p:sp>
      <p:sp>
        <p:nvSpPr>
          <p:cNvPr id="665" name="Google Shape;665;p13"/>
          <p:cNvSpPr txBox="1"/>
          <p:nvPr/>
        </p:nvSpPr>
        <p:spPr>
          <a:xfrm>
            <a:off x="2778735" y="866017"/>
            <a:ext cx="405765" cy="191770"/>
          </a:xfrm>
          <a:prstGeom prst="rect">
            <a:avLst/>
          </a:prstGeom>
          <a:noFill/>
          <a:ln>
            <a:noFill/>
          </a:ln>
        </p:spPr>
        <p:txBody>
          <a:bodyPr anchorCtr="0" anchor="t" bIns="0" lIns="0" spcFirstLastPara="1" rIns="0" wrap="square" tIns="11425">
            <a:spAutoFit/>
          </a:bodyPr>
          <a:lstStyle/>
          <a:p>
            <a:pPr indent="0" lvl="0" marL="38100" rtl="0" algn="l">
              <a:lnSpc>
                <a:spcPct val="100000"/>
              </a:lnSpc>
              <a:spcBef>
                <a:spcPts val="0"/>
              </a:spcBef>
              <a:spcAft>
                <a:spcPts val="0"/>
              </a:spcAft>
              <a:buNone/>
            </a:pPr>
            <a:r>
              <a:rPr baseline="30000" lang="en-US" sz="1650">
                <a:latin typeface="Arial"/>
                <a:ea typeface="Arial"/>
                <a:cs typeface="Arial"/>
                <a:sym typeface="Arial"/>
              </a:rPr>
              <a:t>[E</a:t>
            </a:r>
            <a:r>
              <a:rPr i="1" lang="en-US" sz="800">
                <a:latin typeface="Georgia"/>
                <a:ea typeface="Georgia"/>
                <a:cs typeface="Georgia"/>
                <a:sym typeface="Georgia"/>
              </a:rPr>
              <a:t>x</a:t>
            </a:r>
            <a:r>
              <a:rPr i="1" lang="en-US" sz="800">
                <a:latin typeface="Arial"/>
                <a:ea typeface="Arial"/>
                <a:cs typeface="Arial"/>
                <a:sym typeface="Arial"/>
              </a:rPr>
              <a:t>∼</a:t>
            </a:r>
            <a:r>
              <a:rPr i="1" lang="en-US" sz="800">
                <a:latin typeface="Georgia"/>
                <a:ea typeface="Georgia"/>
                <a:cs typeface="Georgia"/>
                <a:sym typeface="Georgia"/>
              </a:rPr>
              <a:t>p</a:t>
            </a:r>
            <a:endParaRPr sz="800">
              <a:latin typeface="Georgia"/>
              <a:ea typeface="Georgia"/>
              <a:cs typeface="Georgia"/>
              <a:sym typeface="Georgia"/>
            </a:endParaRPr>
          </a:p>
        </p:txBody>
      </p:sp>
      <p:sp>
        <p:nvSpPr>
          <p:cNvPr id="666" name="Google Shape;666;p13"/>
          <p:cNvSpPr txBox="1"/>
          <p:nvPr/>
        </p:nvSpPr>
        <p:spPr>
          <a:xfrm>
            <a:off x="3144547" y="981537"/>
            <a:ext cx="213360" cy="116839"/>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i="1" lang="en-US" sz="600">
                <a:latin typeface="Georgia"/>
                <a:ea typeface="Georgia"/>
                <a:cs typeface="Georgia"/>
                <a:sym typeface="Georgia"/>
              </a:rPr>
              <a:t>data</a:t>
            </a:r>
            <a:endParaRPr sz="600">
              <a:latin typeface="Georgia"/>
              <a:ea typeface="Georgia"/>
              <a:cs typeface="Georgia"/>
              <a:sym typeface="Georgia"/>
            </a:endParaRPr>
          </a:p>
        </p:txBody>
      </p:sp>
      <p:sp>
        <p:nvSpPr>
          <p:cNvPr id="667" name="Google Shape;667;p13"/>
          <p:cNvSpPr txBox="1"/>
          <p:nvPr/>
        </p:nvSpPr>
        <p:spPr>
          <a:xfrm>
            <a:off x="2178395" y="841272"/>
            <a:ext cx="1932305" cy="278130"/>
          </a:xfrm>
          <a:prstGeom prst="rect">
            <a:avLst/>
          </a:prstGeom>
          <a:noFill/>
          <a:ln>
            <a:noFill/>
          </a:ln>
        </p:spPr>
        <p:txBody>
          <a:bodyPr anchorCtr="0" anchor="t" bIns="0" lIns="0" spcFirstLastPara="1" rIns="0" wrap="square" tIns="11425">
            <a:spAutoFit/>
          </a:bodyPr>
          <a:lstStyle/>
          <a:p>
            <a:pPr indent="0" lvl="0" marL="38100" rtl="0" algn="l">
              <a:lnSpc>
                <a:spcPct val="98333"/>
              </a:lnSpc>
              <a:spcBef>
                <a:spcPts val="0"/>
              </a:spcBef>
              <a:spcAft>
                <a:spcPts val="0"/>
              </a:spcAft>
              <a:buNone/>
            </a:pPr>
            <a:r>
              <a:rPr lang="en-US" sz="1100">
                <a:latin typeface="Arial"/>
                <a:ea typeface="Arial"/>
                <a:cs typeface="Arial"/>
                <a:sym typeface="Arial"/>
              </a:rPr>
              <a:t>min max	log </a:t>
            </a:r>
            <a:r>
              <a:rPr i="1" lang="en-US" sz="1100">
                <a:latin typeface="Georgia"/>
                <a:ea typeface="Georgia"/>
                <a:cs typeface="Georgia"/>
                <a:sym typeface="Georgia"/>
              </a:rPr>
              <a:t>D</a:t>
            </a:r>
            <a:r>
              <a:rPr baseline="-25000" i="1" lang="en-US" sz="1200">
                <a:latin typeface="Georgia"/>
                <a:ea typeface="Georgia"/>
                <a:cs typeface="Georgia"/>
                <a:sym typeface="Georgia"/>
              </a:rPr>
              <a:t>θ </a:t>
            </a:r>
            <a:r>
              <a:rPr lang="en-US" sz="1100">
                <a:latin typeface="Arial"/>
                <a:ea typeface="Arial"/>
                <a:cs typeface="Arial"/>
                <a:sym typeface="Arial"/>
              </a:rPr>
              <a:t>(</a:t>
            </a:r>
            <a:r>
              <a:rPr i="1" lang="en-US" sz="1100">
                <a:latin typeface="Georgia"/>
                <a:ea typeface="Georgia"/>
                <a:cs typeface="Georgia"/>
                <a:sym typeface="Georgia"/>
              </a:rPr>
              <a:t>x</a:t>
            </a:r>
            <a:r>
              <a:rPr lang="en-US" sz="1100">
                <a:latin typeface="Arial"/>
                <a:ea typeface="Arial"/>
                <a:cs typeface="Arial"/>
                <a:sym typeface="Arial"/>
              </a:rPr>
              <a:t>)</a:t>
            </a:r>
            <a:endParaRPr sz="1100">
              <a:latin typeface="Arial"/>
              <a:ea typeface="Arial"/>
              <a:cs typeface="Arial"/>
              <a:sym typeface="Arial"/>
            </a:endParaRPr>
          </a:p>
          <a:p>
            <a:pPr indent="0" lvl="0" marL="121285" rtl="0" algn="l">
              <a:lnSpc>
                <a:spcPct val="102374"/>
              </a:lnSpc>
              <a:spcBef>
                <a:spcPts val="0"/>
              </a:spcBef>
              <a:spcAft>
                <a:spcPts val="0"/>
              </a:spcAft>
              <a:buNone/>
            </a:pPr>
            <a:r>
              <a:rPr i="1" lang="en-US" sz="800">
                <a:latin typeface="Georgia"/>
                <a:ea typeface="Georgia"/>
                <a:cs typeface="Georgia"/>
                <a:sym typeface="Georgia"/>
              </a:rPr>
              <a:t>φ	θ</a:t>
            </a:r>
            <a:endParaRPr sz="800">
              <a:latin typeface="Georgia"/>
              <a:ea typeface="Georgia"/>
              <a:cs typeface="Georgia"/>
              <a:sym typeface="Georgia"/>
            </a:endParaRPr>
          </a:p>
        </p:txBody>
      </p:sp>
      <p:sp>
        <p:nvSpPr>
          <p:cNvPr id="668" name="Google Shape;668;p13"/>
          <p:cNvSpPr txBox="1"/>
          <p:nvPr/>
        </p:nvSpPr>
        <p:spPr>
          <a:xfrm>
            <a:off x="4024043" y="853567"/>
            <a:ext cx="1870075" cy="191770"/>
          </a:xfrm>
          <a:prstGeom prst="rect">
            <a:avLst/>
          </a:prstGeom>
          <a:noFill/>
          <a:ln>
            <a:noFill/>
          </a:ln>
        </p:spPr>
        <p:txBody>
          <a:bodyPr anchorCtr="0" anchor="t" bIns="0" lIns="0" spcFirstLastPara="1" rIns="0" wrap="square" tIns="11425">
            <a:spAutoFit/>
          </a:bodyPr>
          <a:lstStyle/>
          <a:p>
            <a:pPr indent="0" lvl="0" marL="38100" rtl="0" algn="l">
              <a:lnSpc>
                <a:spcPct val="100000"/>
              </a:lnSpc>
              <a:spcBef>
                <a:spcPts val="0"/>
              </a:spcBef>
              <a:spcAft>
                <a:spcPts val="0"/>
              </a:spcAft>
              <a:buNone/>
            </a:pPr>
            <a:r>
              <a:rPr lang="en-US" sz="1100">
                <a:latin typeface="Arial"/>
                <a:ea typeface="Arial"/>
                <a:cs typeface="Arial"/>
                <a:sym typeface="Arial"/>
              </a:rPr>
              <a:t>+ E</a:t>
            </a:r>
            <a:r>
              <a:rPr baseline="-25000" i="1" lang="en-US" sz="1200">
                <a:latin typeface="Georgia"/>
                <a:ea typeface="Georgia"/>
                <a:cs typeface="Georgia"/>
                <a:sym typeface="Georgia"/>
              </a:rPr>
              <a:t>z</a:t>
            </a:r>
            <a:r>
              <a:rPr baseline="-25000" i="1" lang="en-US" sz="1200">
                <a:latin typeface="Arial"/>
                <a:ea typeface="Arial"/>
                <a:cs typeface="Arial"/>
                <a:sym typeface="Arial"/>
              </a:rPr>
              <a:t>∼</a:t>
            </a:r>
            <a:r>
              <a:rPr baseline="-25000" i="1" lang="en-US" sz="1200">
                <a:latin typeface="Georgia"/>
                <a:ea typeface="Georgia"/>
                <a:cs typeface="Georgia"/>
                <a:sym typeface="Georgia"/>
              </a:rPr>
              <a:t>p</a:t>
            </a:r>
            <a:r>
              <a:rPr baseline="-25000" lang="en-US" sz="1200">
                <a:latin typeface="Arial"/>
                <a:ea typeface="Arial"/>
                <a:cs typeface="Arial"/>
                <a:sym typeface="Arial"/>
              </a:rPr>
              <a:t>(</a:t>
            </a:r>
            <a:r>
              <a:rPr baseline="-25000" i="1" lang="en-US" sz="1200">
                <a:latin typeface="Georgia"/>
                <a:ea typeface="Georgia"/>
                <a:cs typeface="Georgia"/>
                <a:sym typeface="Georgia"/>
              </a:rPr>
              <a:t>z</a:t>
            </a:r>
            <a:r>
              <a:rPr baseline="-25000" lang="en-US" sz="1200">
                <a:latin typeface="Arial"/>
                <a:ea typeface="Arial"/>
                <a:cs typeface="Arial"/>
                <a:sym typeface="Arial"/>
              </a:rPr>
              <a:t>) </a:t>
            </a:r>
            <a:r>
              <a:rPr lang="en-US" sz="1100">
                <a:latin typeface="Arial"/>
                <a:ea typeface="Arial"/>
                <a:cs typeface="Arial"/>
                <a:sym typeface="Arial"/>
              </a:rPr>
              <a:t>log(1 </a:t>
            </a:r>
            <a:r>
              <a:rPr i="1" lang="en-US" sz="1100">
                <a:latin typeface="Verdana"/>
                <a:ea typeface="Verdana"/>
                <a:cs typeface="Verdana"/>
                <a:sym typeface="Verdana"/>
              </a:rPr>
              <a:t>− </a:t>
            </a:r>
            <a:r>
              <a:rPr i="1" lang="en-US" sz="1100">
                <a:latin typeface="Georgia"/>
                <a:ea typeface="Georgia"/>
                <a:cs typeface="Georgia"/>
                <a:sym typeface="Georgia"/>
              </a:rPr>
              <a:t>D</a:t>
            </a:r>
            <a:r>
              <a:rPr baseline="-25000" i="1" lang="en-US" sz="1200">
                <a:latin typeface="Georgia"/>
                <a:ea typeface="Georgia"/>
                <a:cs typeface="Georgia"/>
                <a:sym typeface="Georgia"/>
              </a:rPr>
              <a:t>θ </a:t>
            </a:r>
            <a:r>
              <a:rPr lang="en-US" sz="1100">
                <a:latin typeface="Arial"/>
                <a:ea typeface="Arial"/>
                <a:cs typeface="Arial"/>
                <a:sym typeface="Arial"/>
              </a:rPr>
              <a:t>(</a:t>
            </a:r>
            <a:r>
              <a:rPr i="1" lang="en-US" sz="1100">
                <a:latin typeface="Georgia"/>
                <a:ea typeface="Georgia"/>
                <a:cs typeface="Georgia"/>
                <a:sym typeface="Georgia"/>
              </a:rPr>
              <a:t>G</a:t>
            </a:r>
            <a:r>
              <a:rPr baseline="-25000" i="1" lang="en-US" sz="1200">
                <a:latin typeface="Georgia"/>
                <a:ea typeface="Georgia"/>
                <a:cs typeface="Georgia"/>
                <a:sym typeface="Georgia"/>
              </a:rPr>
              <a:t>φ</a:t>
            </a:r>
            <a:r>
              <a:rPr lang="en-US" sz="1100">
                <a:latin typeface="Arial"/>
                <a:ea typeface="Arial"/>
                <a:cs typeface="Arial"/>
                <a:sym typeface="Arial"/>
              </a:rPr>
              <a:t>(</a:t>
            </a:r>
            <a:r>
              <a:rPr i="1" lang="en-US" sz="1100">
                <a:latin typeface="Georgia"/>
                <a:ea typeface="Georgia"/>
                <a:cs typeface="Georgia"/>
                <a:sym typeface="Georgia"/>
              </a:rPr>
              <a:t>z</a:t>
            </a:r>
            <a:r>
              <a:rPr lang="en-US" sz="1100">
                <a:latin typeface="Arial"/>
                <a:ea typeface="Arial"/>
                <a:cs typeface="Arial"/>
                <a:sym typeface="Arial"/>
              </a:rPr>
              <a:t>)))]</a:t>
            </a:r>
            <a:endParaRPr sz="1100">
              <a:latin typeface="Arial"/>
              <a:ea typeface="Arial"/>
              <a:cs typeface="Arial"/>
              <a:sym typeface="Arial"/>
            </a:endParaRPr>
          </a:p>
        </p:txBody>
      </p:sp>
      <p:sp>
        <p:nvSpPr>
          <p:cNvPr id="669" name="Google Shape;669;p13"/>
          <p:cNvSpPr txBox="1"/>
          <p:nvPr/>
        </p:nvSpPr>
        <p:spPr>
          <a:xfrm>
            <a:off x="2542403" y="1274060"/>
            <a:ext cx="3025140" cy="1472565"/>
          </a:xfrm>
          <a:prstGeom prst="rect">
            <a:avLst/>
          </a:prstGeom>
          <a:noFill/>
          <a:ln>
            <a:noFill/>
          </a:ln>
        </p:spPr>
        <p:txBody>
          <a:bodyPr anchorCtr="0" anchor="t" bIns="0" lIns="0" spcFirstLastPara="1" rIns="0" wrap="square" tIns="6975">
            <a:spAutoFit/>
          </a:bodyPr>
          <a:lstStyle/>
          <a:p>
            <a:pPr indent="0" lvl="0" marL="12700" marR="5080" rtl="0" algn="just">
              <a:lnSpc>
                <a:spcPct val="102600"/>
              </a:lnSpc>
              <a:spcBef>
                <a:spcPts val="0"/>
              </a:spcBef>
              <a:spcAft>
                <a:spcPts val="0"/>
              </a:spcAft>
              <a:buNone/>
            </a:pPr>
            <a:r>
              <a:rPr lang="en-US" sz="1100">
                <a:latin typeface="Arial"/>
                <a:ea typeface="Arial"/>
                <a:cs typeface="Arial"/>
                <a:sym typeface="Arial"/>
              </a:rPr>
              <a:t>The first term in the objective is only w.r.t. the parameters of the discriminator (</a:t>
            </a:r>
            <a:r>
              <a:rPr i="1" lang="en-US" sz="1100">
                <a:latin typeface="Georgia"/>
                <a:ea typeface="Georgia"/>
                <a:cs typeface="Georgia"/>
                <a:sym typeface="Georgia"/>
              </a:rPr>
              <a:t>θ</a:t>
            </a:r>
            <a:r>
              <a:rPr lang="en-US" sz="1100">
                <a:latin typeface="Arial"/>
                <a:ea typeface="Arial"/>
                <a:cs typeface="Arial"/>
                <a:sym typeface="Arial"/>
              </a:rPr>
              <a:t>)</a:t>
            </a:r>
            <a:endParaRPr sz="1100">
              <a:latin typeface="Arial"/>
              <a:ea typeface="Arial"/>
              <a:cs typeface="Arial"/>
              <a:sym typeface="Arial"/>
            </a:endParaRPr>
          </a:p>
          <a:p>
            <a:pPr indent="0" lvl="0" marL="12700" marR="5080" rtl="0" algn="just">
              <a:lnSpc>
                <a:spcPct val="102600"/>
              </a:lnSpc>
              <a:spcBef>
                <a:spcPts val="300"/>
              </a:spcBef>
              <a:spcAft>
                <a:spcPts val="0"/>
              </a:spcAft>
              <a:buNone/>
            </a:pPr>
            <a:r>
              <a:rPr lang="en-US" sz="1100">
                <a:latin typeface="Arial"/>
                <a:ea typeface="Arial"/>
                <a:cs typeface="Arial"/>
                <a:sym typeface="Arial"/>
              </a:rPr>
              <a:t>The second term in the objective is w.r.t.  the parameters of the generator (</a:t>
            </a:r>
            <a:r>
              <a:rPr i="1" lang="en-US" sz="1100">
                <a:latin typeface="Georgia"/>
                <a:ea typeface="Georgia"/>
                <a:cs typeface="Georgia"/>
                <a:sym typeface="Georgia"/>
              </a:rPr>
              <a:t>φ</a:t>
            </a:r>
            <a:r>
              <a:rPr lang="en-US" sz="1100">
                <a:latin typeface="Arial"/>
                <a:ea typeface="Arial"/>
                <a:cs typeface="Arial"/>
                <a:sym typeface="Arial"/>
              </a:rPr>
              <a:t>) as well as the discriminator (</a:t>
            </a:r>
            <a:r>
              <a:rPr i="1" lang="en-US" sz="1100">
                <a:latin typeface="Georgia"/>
                <a:ea typeface="Georgia"/>
                <a:cs typeface="Georgia"/>
                <a:sym typeface="Georgia"/>
              </a:rPr>
              <a:t>θ</a:t>
            </a:r>
            <a:r>
              <a:rPr lang="en-US" sz="1100">
                <a:latin typeface="Arial"/>
                <a:ea typeface="Arial"/>
                <a:cs typeface="Arial"/>
                <a:sym typeface="Arial"/>
              </a:rPr>
              <a:t>)</a:t>
            </a:r>
            <a:endParaRPr sz="1100">
              <a:latin typeface="Arial"/>
              <a:ea typeface="Arial"/>
              <a:cs typeface="Arial"/>
              <a:sym typeface="Arial"/>
            </a:endParaRPr>
          </a:p>
          <a:p>
            <a:pPr indent="0" lvl="0" marL="12700" marR="5080" rtl="0" algn="just">
              <a:lnSpc>
                <a:spcPct val="102600"/>
              </a:lnSpc>
              <a:spcBef>
                <a:spcPts val="300"/>
              </a:spcBef>
              <a:spcAft>
                <a:spcPts val="0"/>
              </a:spcAft>
              <a:buNone/>
            </a:pPr>
            <a:r>
              <a:rPr lang="en-US" sz="1100">
                <a:latin typeface="Arial"/>
                <a:ea typeface="Arial"/>
                <a:cs typeface="Arial"/>
                <a:sym typeface="Arial"/>
              </a:rPr>
              <a:t>The discriminator wants to maximize the second term whereas the generator wants to minimize it (hence it is a two-player game)</a:t>
            </a:r>
            <a:endParaRPr sz="1100">
              <a:latin typeface="Arial"/>
              <a:ea typeface="Arial"/>
              <a:cs typeface="Arial"/>
              <a:sym typeface="Arial"/>
            </a:endParaRPr>
          </a:p>
        </p:txBody>
      </p:sp>
      <p:pic>
        <p:nvPicPr>
          <p:cNvPr id="670" name="Google Shape;670;p13"/>
          <p:cNvPicPr preferRelativeResize="0"/>
          <p:nvPr/>
        </p:nvPicPr>
        <p:blipFill rotWithShape="1">
          <a:blip r:embed="rId8">
            <a:alphaModFix/>
          </a:blip>
          <a:srcRect b="0" l="0" r="0" t="0"/>
          <a:stretch/>
        </p:blipFill>
        <p:spPr>
          <a:xfrm>
            <a:off x="2388616" y="1660994"/>
            <a:ext cx="63233" cy="63233"/>
          </a:xfrm>
          <a:prstGeom prst="rect">
            <a:avLst/>
          </a:prstGeom>
          <a:noFill/>
          <a:ln>
            <a:noFill/>
          </a:ln>
        </p:spPr>
      </p:pic>
      <p:pic>
        <p:nvPicPr>
          <p:cNvPr id="671" name="Google Shape;671;p13"/>
          <p:cNvPicPr preferRelativeResize="0"/>
          <p:nvPr/>
        </p:nvPicPr>
        <p:blipFill rotWithShape="1">
          <a:blip r:embed="rId9">
            <a:alphaModFix/>
          </a:blip>
          <a:srcRect b="0" l="0" r="0" t="0"/>
          <a:stretch/>
        </p:blipFill>
        <p:spPr>
          <a:xfrm>
            <a:off x="2388616" y="2215172"/>
            <a:ext cx="63233" cy="63233"/>
          </a:xfrm>
          <a:prstGeom prst="rect">
            <a:avLst/>
          </a:prstGeom>
          <a:noFill/>
          <a:ln>
            <a:noFill/>
          </a:ln>
        </p:spPr>
      </p:pic>
      <p:grpSp>
        <p:nvGrpSpPr>
          <p:cNvPr id="672" name="Google Shape;672;p13"/>
          <p:cNvGrpSpPr/>
          <p:nvPr/>
        </p:nvGrpSpPr>
        <p:grpSpPr>
          <a:xfrm>
            <a:off x="0" y="3121507"/>
            <a:ext cx="5760364" cy="118745"/>
            <a:chOff x="0" y="3121507"/>
            <a:chExt cx="5760364" cy="118745"/>
          </a:xfrm>
        </p:grpSpPr>
        <p:sp>
          <p:nvSpPr>
            <p:cNvPr id="673" name="Google Shape;673;p13"/>
            <p:cNvSpPr/>
            <p:nvPr/>
          </p:nvSpPr>
          <p:spPr>
            <a:xfrm>
              <a:off x="0"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74" name="Google Shape;674;p13"/>
            <p:cNvSpPr/>
            <p:nvPr/>
          </p:nvSpPr>
          <p:spPr>
            <a:xfrm>
              <a:off x="2880004"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3333B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75" name="Google Shape;675;p13"/>
          <p:cNvSpPr txBox="1"/>
          <p:nvPr/>
        </p:nvSpPr>
        <p:spPr>
          <a:xfrm>
            <a:off x="5479338" y="3007598"/>
            <a:ext cx="257810"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a:solidFill>
                  <a:srgbClr val="ADADE0"/>
                </a:solidFill>
                <a:latin typeface="Arial"/>
                <a:ea typeface="Arial"/>
                <a:cs typeface="Arial"/>
                <a:sym typeface="Arial"/>
              </a:rPr>
              <a:t>11/38</a:t>
            </a:r>
            <a:endParaRPr sz="600">
              <a:latin typeface="Arial"/>
              <a:ea typeface="Arial"/>
              <a:cs typeface="Arial"/>
              <a:sym typeface="Arial"/>
            </a:endParaRPr>
          </a:p>
        </p:txBody>
      </p:sp>
      <p:sp>
        <p:nvSpPr>
          <p:cNvPr id="676" name="Google Shape;676;p13"/>
          <p:cNvSpPr txBox="1"/>
          <p:nvPr/>
        </p:nvSpPr>
        <p:spPr>
          <a:xfrm>
            <a:off x="2975305" y="3133595"/>
            <a:ext cx="1556385"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u="sng">
                <a:solidFill>
                  <a:srgbClr val="0000FF"/>
                </a:solidFill>
                <a:latin typeface="Arial"/>
                <a:ea typeface="Arial"/>
                <a:cs typeface="Arial"/>
                <a:sym typeface="Arial"/>
                <a:hlinkClick action="ppaction://hlinksldjump" r:id="rId10">
                  <a:extLst>
                    <a:ext uri="{A12FA001-AC4F-418D-AE19-62706E023703}">
                      <ahyp:hlinkClr val="tx"/>
                    </a:ext>
                  </a:extLst>
                </a:hlinkClick>
              </a:rPr>
              <a:t>CS7015 (Deep Learning) : Lecture 23</a:t>
            </a:r>
            <a:endParaRPr sz="600">
              <a:latin typeface="Arial"/>
              <a:ea typeface="Arial"/>
              <a:cs typeface="Arial"/>
              <a:sym typeface="Arial"/>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pic>
        <p:nvPicPr>
          <p:cNvPr id="681" name="Google Shape;681;p14"/>
          <p:cNvPicPr preferRelativeResize="0"/>
          <p:nvPr/>
        </p:nvPicPr>
        <p:blipFill rotWithShape="1">
          <a:blip r:embed="rId3">
            <a:alphaModFix/>
          </a:blip>
          <a:srcRect b="0" l="0" r="0" t="0"/>
          <a:stretch/>
        </p:blipFill>
        <p:spPr>
          <a:xfrm>
            <a:off x="0" y="0"/>
            <a:ext cx="5759996" cy="48082"/>
          </a:xfrm>
          <a:prstGeom prst="rect">
            <a:avLst/>
          </a:prstGeom>
          <a:noFill/>
          <a:ln>
            <a:noFill/>
          </a:ln>
        </p:spPr>
      </p:pic>
      <p:grpSp>
        <p:nvGrpSpPr>
          <p:cNvPr id="682" name="Google Shape;682;p14"/>
          <p:cNvGrpSpPr/>
          <p:nvPr/>
        </p:nvGrpSpPr>
        <p:grpSpPr>
          <a:xfrm>
            <a:off x="242620" y="1525803"/>
            <a:ext cx="900430" cy="180340"/>
            <a:chOff x="242620" y="1525803"/>
            <a:chExt cx="900430" cy="180340"/>
          </a:xfrm>
        </p:grpSpPr>
        <p:sp>
          <p:nvSpPr>
            <p:cNvPr id="683" name="Google Shape;683;p14"/>
            <p:cNvSpPr/>
            <p:nvPr/>
          </p:nvSpPr>
          <p:spPr>
            <a:xfrm>
              <a:off x="242620" y="1525803"/>
              <a:ext cx="900430" cy="180340"/>
            </a:xfrm>
            <a:custGeom>
              <a:rect b="b" l="l" r="r" t="t"/>
              <a:pathLst>
                <a:path extrusionOk="0" h="180339" w="900430">
                  <a:moveTo>
                    <a:pt x="849401" y="0"/>
                  </a:moveTo>
                  <a:lnTo>
                    <a:pt x="50609" y="0"/>
                  </a:lnTo>
                  <a:lnTo>
                    <a:pt x="30909" y="3976"/>
                  </a:lnTo>
                  <a:lnTo>
                    <a:pt x="14822" y="14822"/>
                  </a:lnTo>
                  <a:lnTo>
                    <a:pt x="3976" y="30909"/>
                  </a:lnTo>
                  <a:lnTo>
                    <a:pt x="0" y="50609"/>
                  </a:lnTo>
                  <a:lnTo>
                    <a:pt x="0" y="129387"/>
                  </a:lnTo>
                  <a:lnTo>
                    <a:pt x="3976" y="149087"/>
                  </a:lnTo>
                  <a:lnTo>
                    <a:pt x="14822" y="165174"/>
                  </a:lnTo>
                  <a:lnTo>
                    <a:pt x="30909" y="176020"/>
                  </a:lnTo>
                  <a:lnTo>
                    <a:pt x="50609" y="179997"/>
                  </a:lnTo>
                  <a:lnTo>
                    <a:pt x="849401" y="179997"/>
                  </a:lnTo>
                  <a:lnTo>
                    <a:pt x="869101" y="176020"/>
                  </a:lnTo>
                  <a:lnTo>
                    <a:pt x="885188" y="165174"/>
                  </a:lnTo>
                  <a:lnTo>
                    <a:pt x="896034" y="149087"/>
                  </a:lnTo>
                  <a:lnTo>
                    <a:pt x="900010" y="129387"/>
                  </a:lnTo>
                  <a:lnTo>
                    <a:pt x="900010" y="50609"/>
                  </a:lnTo>
                  <a:lnTo>
                    <a:pt x="896034" y="30909"/>
                  </a:lnTo>
                  <a:lnTo>
                    <a:pt x="885188" y="14822"/>
                  </a:lnTo>
                  <a:lnTo>
                    <a:pt x="869101" y="3976"/>
                  </a:lnTo>
                  <a:lnTo>
                    <a:pt x="849401"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84" name="Google Shape;684;p14"/>
            <p:cNvSpPr/>
            <p:nvPr/>
          </p:nvSpPr>
          <p:spPr>
            <a:xfrm>
              <a:off x="242620" y="1525803"/>
              <a:ext cx="900430" cy="180340"/>
            </a:xfrm>
            <a:custGeom>
              <a:rect b="b" l="l" r="r" t="t"/>
              <a:pathLst>
                <a:path extrusionOk="0" h="180339" w="900430">
                  <a:moveTo>
                    <a:pt x="0" y="129387"/>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387"/>
                  </a:lnTo>
                  <a:lnTo>
                    <a:pt x="896034" y="149087"/>
                  </a:lnTo>
                  <a:lnTo>
                    <a:pt x="885188" y="165174"/>
                  </a:lnTo>
                  <a:lnTo>
                    <a:pt x="869101" y="176020"/>
                  </a:lnTo>
                  <a:lnTo>
                    <a:pt x="849401" y="179997"/>
                  </a:lnTo>
                  <a:lnTo>
                    <a:pt x="50609" y="179997"/>
                  </a:lnTo>
                  <a:lnTo>
                    <a:pt x="30909" y="176020"/>
                  </a:lnTo>
                  <a:lnTo>
                    <a:pt x="14822" y="165174"/>
                  </a:lnTo>
                  <a:lnTo>
                    <a:pt x="3976" y="149087"/>
                  </a:lnTo>
                  <a:lnTo>
                    <a:pt x="0" y="1293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85" name="Google Shape;685;p14"/>
          <p:cNvSpPr txBox="1"/>
          <p:nvPr/>
        </p:nvSpPr>
        <p:spPr>
          <a:xfrm>
            <a:off x="401383" y="1519839"/>
            <a:ext cx="58293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Generator</a:t>
            </a:r>
            <a:endParaRPr sz="1000">
              <a:latin typeface="Arial"/>
              <a:ea typeface="Arial"/>
              <a:cs typeface="Arial"/>
              <a:sym typeface="Arial"/>
            </a:endParaRPr>
          </a:p>
        </p:txBody>
      </p:sp>
      <p:grpSp>
        <p:nvGrpSpPr>
          <p:cNvPr id="686" name="Google Shape;686;p14"/>
          <p:cNvGrpSpPr/>
          <p:nvPr/>
        </p:nvGrpSpPr>
        <p:grpSpPr>
          <a:xfrm>
            <a:off x="242620" y="1192568"/>
            <a:ext cx="1980438" cy="873582"/>
            <a:chOff x="242620" y="1192568"/>
            <a:chExt cx="1980438" cy="873582"/>
          </a:xfrm>
        </p:grpSpPr>
        <p:sp>
          <p:nvSpPr>
            <p:cNvPr id="687" name="Google Shape;687;p14"/>
            <p:cNvSpPr/>
            <p:nvPr/>
          </p:nvSpPr>
          <p:spPr>
            <a:xfrm>
              <a:off x="242620" y="1885810"/>
              <a:ext cx="900430" cy="180340"/>
            </a:xfrm>
            <a:custGeom>
              <a:rect b="b" l="l" r="r" t="t"/>
              <a:pathLst>
                <a:path extrusionOk="0" h="180339" w="900430">
                  <a:moveTo>
                    <a:pt x="849401" y="0"/>
                  </a:moveTo>
                  <a:lnTo>
                    <a:pt x="50609" y="0"/>
                  </a:lnTo>
                  <a:lnTo>
                    <a:pt x="30909" y="3976"/>
                  </a:lnTo>
                  <a:lnTo>
                    <a:pt x="14822" y="14822"/>
                  </a:lnTo>
                  <a:lnTo>
                    <a:pt x="3976" y="30909"/>
                  </a:lnTo>
                  <a:lnTo>
                    <a:pt x="0" y="50609"/>
                  </a:lnTo>
                  <a:lnTo>
                    <a:pt x="0" y="129387"/>
                  </a:lnTo>
                  <a:lnTo>
                    <a:pt x="3976" y="149087"/>
                  </a:lnTo>
                  <a:lnTo>
                    <a:pt x="14822" y="165174"/>
                  </a:lnTo>
                  <a:lnTo>
                    <a:pt x="30909" y="176020"/>
                  </a:lnTo>
                  <a:lnTo>
                    <a:pt x="50609" y="179997"/>
                  </a:lnTo>
                  <a:lnTo>
                    <a:pt x="849401" y="179997"/>
                  </a:lnTo>
                  <a:lnTo>
                    <a:pt x="869101" y="176020"/>
                  </a:lnTo>
                  <a:lnTo>
                    <a:pt x="885188" y="165174"/>
                  </a:lnTo>
                  <a:lnTo>
                    <a:pt x="896034" y="149087"/>
                  </a:lnTo>
                  <a:lnTo>
                    <a:pt x="900010" y="129387"/>
                  </a:lnTo>
                  <a:lnTo>
                    <a:pt x="900010" y="50609"/>
                  </a:lnTo>
                  <a:lnTo>
                    <a:pt x="896034" y="30909"/>
                  </a:lnTo>
                  <a:lnTo>
                    <a:pt x="885188" y="14822"/>
                  </a:lnTo>
                  <a:lnTo>
                    <a:pt x="869101" y="3976"/>
                  </a:lnTo>
                  <a:lnTo>
                    <a:pt x="849401" y="0"/>
                  </a:lnTo>
                  <a:close/>
                </a:path>
              </a:pathLst>
            </a:custGeom>
            <a:solidFill>
              <a:srgbClr val="C7EAF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88" name="Google Shape;688;p14"/>
            <p:cNvSpPr/>
            <p:nvPr/>
          </p:nvSpPr>
          <p:spPr>
            <a:xfrm>
              <a:off x="242620" y="1885810"/>
              <a:ext cx="900430" cy="180340"/>
            </a:xfrm>
            <a:custGeom>
              <a:rect b="b" l="l" r="r" t="t"/>
              <a:pathLst>
                <a:path extrusionOk="0" h="180339" w="900430">
                  <a:moveTo>
                    <a:pt x="0" y="129387"/>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387"/>
                  </a:lnTo>
                  <a:lnTo>
                    <a:pt x="896034" y="149087"/>
                  </a:lnTo>
                  <a:lnTo>
                    <a:pt x="885188" y="165174"/>
                  </a:lnTo>
                  <a:lnTo>
                    <a:pt x="869101" y="176020"/>
                  </a:lnTo>
                  <a:lnTo>
                    <a:pt x="849401" y="179997"/>
                  </a:lnTo>
                  <a:lnTo>
                    <a:pt x="50609" y="179997"/>
                  </a:lnTo>
                  <a:lnTo>
                    <a:pt x="30909" y="176020"/>
                  </a:lnTo>
                  <a:lnTo>
                    <a:pt x="14822" y="165174"/>
                  </a:lnTo>
                  <a:lnTo>
                    <a:pt x="3976" y="149087"/>
                  </a:lnTo>
                  <a:lnTo>
                    <a:pt x="0" y="1293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89" name="Google Shape;689;p14"/>
            <p:cNvPicPr preferRelativeResize="0"/>
            <p:nvPr/>
          </p:nvPicPr>
          <p:blipFill rotWithShape="1">
            <a:blip r:embed="rId4">
              <a:alphaModFix/>
            </a:blip>
            <a:srcRect b="0" l="0" r="0" t="0"/>
            <a:stretch/>
          </p:blipFill>
          <p:spPr>
            <a:xfrm>
              <a:off x="345560" y="1898745"/>
              <a:ext cx="154127" cy="154127"/>
            </a:xfrm>
            <a:prstGeom prst="rect">
              <a:avLst/>
            </a:prstGeom>
            <a:noFill/>
            <a:ln>
              <a:noFill/>
            </a:ln>
          </p:spPr>
        </p:pic>
        <p:sp>
          <p:nvSpPr>
            <p:cNvPr id="690" name="Google Shape;690;p14"/>
            <p:cNvSpPr/>
            <p:nvPr/>
          </p:nvSpPr>
          <p:spPr>
            <a:xfrm>
              <a:off x="530618" y="1903806"/>
              <a:ext cx="144145" cy="144145"/>
            </a:xfrm>
            <a:custGeom>
              <a:rect b="b" l="l" r="r" t="t"/>
              <a:pathLst>
                <a:path extrusionOk="0" h="144144" w="144145">
                  <a:moveTo>
                    <a:pt x="72008" y="0"/>
                  </a:moveTo>
                  <a:lnTo>
                    <a:pt x="43976" y="5657"/>
                  </a:lnTo>
                  <a:lnTo>
                    <a:pt x="21088" y="21086"/>
                  </a:lnTo>
                  <a:lnTo>
                    <a:pt x="5657" y="43971"/>
                  </a:lnTo>
                  <a:lnTo>
                    <a:pt x="0" y="71996"/>
                  </a:lnTo>
                  <a:lnTo>
                    <a:pt x="5657" y="100028"/>
                  </a:lnTo>
                  <a:lnTo>
                    <a:pt x="21088" y="122916"/>
                  </a:lnTo>
                  <a:lnTo>
                    <a:pt x="43976" y="138347"/>
                  </a:lnTo>
                  <a:lnTo>
                    <a:pt x="72008" y="144005"/>
                  </a:lnTo>
                  <a:lnTo>
                    <a:pt x="100033" y="138347"/>
                  </a:lnTo>
                  <a:lnTo>
                    <a:pt x="122918" y="122916"/>
                  </a:lnTo>
                  <a:lnTo>
                    <a:pt x="138347" y="100028"/>
                  </a:lnTo>
                  <a:lnTo>
                    <a:pt x="144005" y="71996"/>
                  </a:lnTo>
                  <a:lnTo>
                    <a:pt x="138347" y="43971"/>
                  </a:lnTo>
                  <a:lnTo>
                    <a:pt x="122918" y="21086"/>
                  </a:lnTo>
                  <a:lnTo>
                    <a:pt x="100033" y="5657"/>
                  </a:lnTo>
                  <a:lnTo>
                    <a:pt x="72008" y="0"/>
                  </a:lnTo>
                  <a:close/>
                </a:path>
              </a:pathLst>
            </a:custGeom>
            <a:solidFill>
              <a:srgbClr val="E1F4F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91" name="Google Shape;691;p14"/>
            <p:cNvSpPr/>
            <p:nvPr/>
          </p:nvSpPr>
          <p:spPr>
            <a:xfrm>
              <a:off x="530618" y="1903806"/>
              <a:ext cx="144145" cy="144145"/>
            </a:xfrm>
            <a:custGeom>
              <a:rect b="b" l="l" r="r" t="t"/>
              <a:pathLst>
                <a:path extrusionOk="0" h="144144" w="144145">
                  <a:moveTo>
                    <a:pt x="144005" y="71996"/>
                  </a:moveTo>
                  <a:lnTo>
                    <a:pt x="138347" y="43971"/>
                  </a:lnTo>
                  <a:lnTo>
                    <a:pt x="122918" y="21086"/>
                  </a:lnTo>
                  <a:lnTo>
                    <a:pt x="100033" y="5657"/>
                  </a:lnTo>
                  <a:lnTo>
                    <a:pt x="72008" y="0"/>
                  </a:lnTo>
                  <a:lnTo>
                    <a:pt x="43976" y="5657"/>
                  </a:lnTo>
                  <a:lnTo>
                    <a:pt x="21088" y="21086"/>
                  </a:lnTo>
                  <a:lnTo>
                    <a:pt x="5657" y="43971"/>
                  </a:lnTo>
                  <a:lnTo>
                    <a:pt x="0" y="71996"/>
                  </a:lnTo>
                  <a:lnTo>
                    <a:pt x="5657" y="100028"/>
                  </a:lnTo>
                  <a:lnTo>
                    <a:pt x="21088" y="122916"/>
                  </a:lnTo>
                  <a:lnTo>
                    <a:pt x="43976" y="138347"/>
                  </a:lnTo>
                  <a:lnTo>
                    <a:pt x="72008" y="144005"/>
                  </a:lnTo>
                  <a:lnTo>
                    <a:pt x="100033" y="138347"/>
                  </a:lnTo>
                  <a:lnTo>
                    <a:pt x="122918" y="122916"/>
                  </a:lnTo>
                  <a:lnTo>
                    <a:pt x="138347" y="100028"/>
                  </a:lnTo>
                  <a:lnTo>
                    <a:pt x="144005" y="71996"/>
                  </a:lnTo>
                  <a:close/>
                </a:path>
              </a:pathLst>
            </a:custGeom>
            <a:noFill/>
            <a:ln cap="flat" cmpd="sng" w="10100">
              <a:solidFill>
                <a:srgbClr val="7F7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92" name="Google Shape;692;p14"/>
            <p:cNvSpPr/>
            <p:nvPr/>
          </p:nvSpPr>
          <p:spPr>
            <a:xfrm>
              <a:off x="710628" y="1903806"/>
              <a:ext cx="144145" cy="144145"/>
            </a:xfrm>
            <a:custGeom>
              <a:rect b="b" l="l" r="r" t="t"/>
              <a:pathLst>
                <a:path extrusionOk="0" h="144144" w="144144">
                  <a:moveTo>
                    <a:pt x="71996" y="0"/>
                  </a:moveTo>
                  <a:lnTo>
                    <a:pt x="43971" y="5657"/>
                  </a:lnTo>
                  <a:lnTo>
                    <a:pt x="21086" y="21086"/>
                  </a:lnTo>
                  <a:lnTo>
                    <a:pt x="5657" y="43971"/>
                  </a:lnTo>
                  <a:lnTo>
                    <a:pt x="0" y="71996"/>
                  </a:lnTo>
                  <a:lnTo>
                    <a:pt x="5657" y="100028"/>
                  </a:lnTo>
                  <a:lnTo>
                    <a:pt x="21086" y="122916"/>
                  </a:lnTo>
                  <a:lnTo>
                    <a:pt x="43971" y="138347"/>
                  </a:lnTo>
                  <a:lnTo>
                    <a:pt x="71996" y="144005"/>
                  </a:lnTo>
                  <a:lnTo>
                    <a:pt x="100021" y="138347"/>
                  </a:lnTo>
                  <a:lnTo>
                    <a:pt x="122905" y="122916"/>
                  </a:lnTo>
                  <a:lnTo>
                    <a:pt x="138334" y="100028"/>
                  </a:lnTo>
                  <a:lnTo>
                    <a:pt x="143992" y="71996"/>
                  </a:lnTo>
                  <a:lnTo>
                    <a:pt x="138334" y="43971"/>
                  </a:lnTo>
                  <a:lnTo>
                    <a:pt x="122905" y="21086"/>
                  </a:lnTo>
                  <a:lnTo>
                    <a:pt x="100021" y="5657"/>
                  </a:lnTo>
                  <a:lnTo>
                    <a:pt x="71996" y="0"/>
                  </a:lnTo>
                  <a:close/>
                </a:path>
              </a:pathLst>
            </a:custGeom>
            <a:solidFill>
              <a:srgbClr val="E1F4F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93" name="Google Shape;693;p14"/>
            <p:cNvSpPr/>
            <p:nvPr/>
          </p:nvSpPr>
          <p:spPr>
            <a:xfrm>
              <a:off x="710628" y="1903806"/>
              <a:ext cx="144145" cy="144145"/>
            </a:xfrm>
            <a:custGeom>
              <a:rect b="b" l="l" r="r" t="t"/>
              <a:pathLst>
                <a:path extrusionOk="0" h="144144" w="144144">
                  <a:moveTo>
                    <a:pt x="143992" y="71996"/>
                  </a:moveTo>
                  <a:lnTo>
                    <a:pt x="138334" y="43971"/>
                  </a:lnTo>
                  <a:lnTo>
                    <a:pt x="122905" y="21086"/>
                  </a:lnTo>
                  <a:lnTo>
                    <a:pt x="100021" y="5657"/>
                  </a:lnTo>
                  <a:lnTo>
                    <a:pt x="71996" y="0"/>
                  </a:lnTo>
                  <a:lnTo>
                    <a:pt x="43971" y="5657"/>
                  </a:lnTo>
                  <a:lnTo>
                    <a:pt x="21086" y="21086"/>
                  </a:lnTo>
                  <a:lnTo>
                    <a:pt x="5657" y="43971"/>
                  </a:lnTo>
                  <a:lnTo>
                    <a:pt x="0" y="71996"/>
                  </a:lnTo>
                  <a:lnTo>
                    <a:pt x="5657" y="100028"/>
                  </a:lnTo>
                  <a:lnTo>
                    <a:pt x="21086" y="122916"/>
                  </a:lnTo>
                  <a:lnTo>
                    <a:pt x="43971" y="138347"/>
                  </a:lnTo>
                  <a:lnTo>
                    <a:pt x="71996" y="144005"/>
                  </a:lnTo>
                  <a:lnTo>
                    <a:pt x="100021" y="138347"/>
                  </a:lnTo>
                  <a:lnTo>
                    <a:pt x="122905" y="122916"/>
                  </a:lnTo>
                  <a:lnTo>
                    <a:pt x="138334" y="100028"/>
                  </a:lnTo>
                  <a:lnTo>
                    <a:pt x="143992" y="71996"/>
                  </a:lnTo>
                  <a:close/>
                </a:path>
              </a:pathLst>
            </a:custGeom>
            <a:noFill/>
            <a:ln cap="flat" cmpd="sng" w="10100">
              <a:solidFill>
                <a:srgbClr val="7F7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94" name="Google Shape;694;p14"/>
            <p:cNvPicPr preferRelativeResize="0"/>
            <p:nvPr/>
          </p:nvPicPr>
          <p:blipFill rotWithShape="1">
            <a:blip r:embed="rId5">
              <a:alphaModFix/>
            </a:blip>
            <a:srcRect b="0" l="0" r="0" t="0"/>
            <a:stretch/>
          </p:blipFill>
          <p:spPr>
            <a:xfrm>
              <a:off x="885564" y="1898745"/>
              <a:ext cx="154127" cy="154127"/>
            </a:xfrm>
            <a:prstGeom prst="rect">
              <a:avLst/>
            </a:prstGeom>
            <a:noFill/>
            <a:ln>
              <a:noFill/>
            </a:ln>
          </p:spPr>
        </p:pic>
        <p:sp>
          <p:nvSpPr>
            <p:cNvPr id="695" name="Google Shape;695;p14"/>
            <p:cNvSpPr/>
            <p:nvPr/>
          </p:nvSpPr>
          <p:spPr>
            <a:xfrm>
              <a:off x="692619" y="1714792"/>
              <a:ext cx="0" cy="171450"/>
            </a:xfrm>
            <a:custGeom>
              <a:rect b="b" l="l" r="r" t="t"/>
              <a:pathLst>
                <a:path extrusionOk="0" h="171450" w="120000">
                  <a:moveTo>
                    <a:pt x="0" y="171018"/>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96" name="Google Shape;696;p14"/>
            <p:cNvSpPr/>
            <p:nvPr/>
          </p:nvSpPr>
          <p:spPr>
            <a:xfrm>
              <a:off x="666302" y="1709857"/>
              <a:ext cx="52705" cy="24765"/>
            </a:xfrm>
            <a:custGeom>
              <a:rect b="b" l="l" r="r" t="t"/>
              <a:pathLst>
                <a:path extrusionOk="0" h="24764" w="52704">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97" name="Google Shape;697;p14"/>
            <p:cNvPicPr preferRelativeResize="0"/>
            <p:nvPr/>
          </p:nvPicPr>
          <p:blipFill rotWithShape="1">
            <a:blip r:embed="rId6">
              <a:alphaModFix/>
            </a:blip>
            <a:srcRect b="0" l="0" r="0" t="0"/>
            <a:stretch/>
          </p:blipFill>
          <p:spPr>
            <a:xfrm>
              <a:off x="528688" y="1192568"/>
              <a:ext cx="327659" cy="161290"/>
            </a:xfrm>
            <a:prstGeom prst="rect">
              <a:avLst/>
            </a:prstGeom>
            <a:noFill/>
            <a:ln>
              <a:noFill/>
            </a:ln>
          </p:spPr>
        </p:pic>
        <p:sp>
          <p:nvSpPr>
            <p:cNvPr id="698" name="Google Shape;698;p14"/>
            <p:cNvSpPr/>
            <p:nvPr/>
          </p:nvSpPr>
          <p:spPr>
            <a:xfrm>
              <a:off x="692619" y="1354785"/>
              <a:ext cx="0" cy="171450"/>
            </a:xfrm>
            <a:custGeom>
              <a:rect b="b" l="l" r="r" t="t"/>
              <a:pathLst>
                <a:path extrusionOk="0" h="171450" w="120000">
                  <a:moveTo>
                    <a:pt x="0" y="171018"/>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99" name="Google Shape;699;p14"/>
            <p:cNvSpPr/>
            <p:nvPr/>
          </p:nvSpPr>
          <p:spPr>
            <a:xfrm>
              <a:off x="666302" y="1349851"/>
              <a:ext cx="52705" cy="24765"/>
            </a:xfrm>
            <a:custGeom>
              <a:rect b="b" l="l" r="r" t="t"/>
              <a:pathLst>
                <a:path extrusionOk="0" h="24765" w="52704">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00" name="Google Shape;700;p14"/>
            <p:cNvSpPr/>
            <p:nvPr/>
          </p:nvSpPr>
          <p:spPr>
            <a:xfrm>
              <a:off x="1322628" y="1525803"/>
              <a:ext cx="900430" cy="180340"/>
            </a:xfrm>
            <a:custGeom>
              <a:rect b="b" l="l" r="r" t="t"/>
              <a:pathLst>
                <a:path extrusionOk="0" h="180339" w="900430">
                  <a:moveTo>
                    <a:pt x="849401" y="0"/>
                  </a:moveTo>
                  <a:lnTo>
                    <a:pt x="50609" y="0"/>
                  </a:lnTo>
                  <a:lnTo>
                    <a:pt x="30909" y="3976"/>
                  </a:lnTo>
                  <a:lnTo>
                    <a:pt x="14822" y="14822"/>
                  </a:lnTo>
                  <a:lnTo>
                    <a:pt x="3976" y="30909"/>
                  </a:lnTo>
                  <a:lnTo>
                    <a:pt x="0" y="50609"/>
                  </a:lnTo>
                  <a:lnTo>
                    <a:pt x="0" y="129387"/>
                  </a:lnTo>
                  <a:lnTo>
                    <a:pt x="3976" y="149087"/>
                  </a:lnTo>
                  <a:lnTo>
                    <a:pt x="14822" y="165174"/>
                  </a:lnTo>
                  <a:lnTo>
                    <a:pt x="30909" y="176020"/>
                  </a:lnTo>
                  <a:lnTo>
                    <a:pt x="50609" y="179997"/>
                  </a:lnTo>
                  <a:lnTo>
                    <a:pt x="849401" y="179997"/>
                  </a:lnTo>
                  <a:lnTo>
                    <a:pt x="869101" y="176020"/>
                  </a:lnTo>
                  <a:lnTo>
                    <a:pt x="885188" y="165174"/>
                  </a:lnTo>
                  <a:lnTo>
                    <a:pt x="896034" y="149087"/>
                  </a:lnTo>
                  <a:lnTo>
                    <a:pt x="900010" y="129387"/>
                  </a:lnTo>
                  <a:lnTo>
                    <a:pt x="900010" y="50609"/>
                  </a:lnTo>
                  <a:lnTo>
                    <a:pt x="896034" y="30909"/>
                  </a:lnTo>
                  <a:lnTo>
                    <a:pt x="885188" y="14822"/>
                  </a:lnTo>
                  <a:lnTo>
                    <a:pt x="869101" y="3976"/>
                  </a:lnTo>
                  <a:lnTo>
                    <a:pt x="849401"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01" name="Google Shape;701;p14"/>
            <p:cNvSpPr/>
            <p:nvPr/>
          </p:nvSpPr>
          <p:spPr>
            <a:xfrm>
              <a:off x="1322628" y="1525803"/>
              <a:ext cx="900430" cy="180340"/>
            </a:xfrm>
            <a:custGeom>
              <a:rect b="b" l="l" r="r" t="t"/>
              <a:pathLst>
                <a:path extrusionOk="0" h="180339" w="900430">
                  <a:moveTo>
                    <a:pt x="0" y="129387"/>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387"/>
                  </a:lnTo>
                  <a:lnTo>
                    <a:pt x="896034" y="149087"/>
                  </a:lnTo>
                  <a:lnTo>
                    <a:pt x="885188" y="165174"/>
                  </a:lnTo>
                  <a:lnTo>
                    <a:pt x="869101" y="176020"/>
                  </a:lnTo>
                  <a:lnTo>
                    <a:pt x="849401" y="179997"/>
                  </a:lnTo>
                  <a:lnTo>
                    <a:pt x="50609" y="179997"/>
                  </a:lnTo>
                  <a:lnTo>
                    <a:pt x="30909" y="176020"/>
                  </a:lnTo>
                  <a:lnTo>
                    <a:pt x="14822" y="165174"/>
                  </a:lnTo>
                  <a:lnTo>
                    <a:pt x="3976" y="149087"/>
                  </a:lnTo>
                  <a:lnTo>
                    <a:pt x="0" y="1293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02" name="Google Shape;702;p14"/>
          <p:cNvSpPr txBox="1"/>
          <p:nvPr/>
        </p:nvSpPr>
        <p:spPr>
          <a:xfrm>
            <a:off x="453821" y="2138240"/>
            <a:ext cx="65786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i="1" lang="en-US" sz="1000">
                <a:latin typeface="Georgia"/>
                <a:ea typeface="Georgia"/>
                <a:cs typeface="Georgia"/>
                <a:sym typeface="Georgia"/>
              </a:rPr>
              <a:t>z </a:t>
            </a:r>
            <a:r>
              <a:rPr i="1" lang="en-US" sz="1000">
                <a:latin typeface="Verdana"/>
                <a:ea typeface="Verdana"/>
                <a:cs typeface="Verdana"/>
                <a:sym typeface="Verdana"/>
              </a:rPr>
              <a:t>∼ </a:t>
            </a:r>
            <a:r>
              <a:rPr i="1" lang="en-US" sz="1000">
                <a:latin typeface="Georgia"/>
                <a:ea typeface="Georgia"/>
                <a:cs typeface="Georgia"/>
                <a:sym typeface="Georgia"/>
              </a:rPr>
              <a:t>N </a:t>
            </a:r>
            <a:r>
              <a:rPr lang="en-US" sz="1000">
                <a:latin typeface="Arial"/>
                <a:ea typeface="Arial"/>
                <a:cs typeface="Arial"/>
                <a:sym typeface="Arial"/>
              </a:rPr>
              <a:t>(0</a:t>
            </a:r>
            <a:r>
              <a:rPr i="1" lang="en-US" sz="1000">
                <a:latin typeface="Georgia"/>
                <a:ea typeface="Georgia"/>
                <a:cs typeface="Georgia"/>
                <a:sym typeface="Georgia"/>
              </a:rPr>
              <a:t>, I</a:t>
            </a:r>
            <a:r>
              <a:rPr lang="en-US" sz="1000">
                <a:latin typeface="Arial"/>
                <a:ea typeface="Arial"/>
                <a:cs typeface="Arial"/>
                <a:sym typeface="Arial"/>
              </a:rPr>
              <a:t>)</a:t>
            </a:r>
            <a:endParaRPr sz="1000">
              <a:latin typeface="Arial"/>
              <a:ea typeface="Arial"/>
              <a:cs typeface="Arial"/>
              <a:sym typeface="Arial"/>
            </a:endParaRPr>
          </a:p>
        </p:txBody>
      </p:sp>
      <p:sp>
        <p:nvSpPr>
          <p:cNvPr id="703" name="Google Shape;703;p14"/>
          <p:cNvSpPr txBox="1"/>
          <p:nvPr/>
        </p:nvSpPr>
        <p:spPr>
          <a:xfrm>
            <a:off x="1422958" y="1508244"/>
            <a:ext cx="69977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Real Images</a:t>
            </a:r>
            <a:endParaRPr sz="1000">
              <a:latin typeface="Arial"/>
              <a:ea typeface="Arial"/>
              <a:cs typeface="Arial"/>
              <a:sym typeface="Arial"/>
            </a:endParaRPr>
          </a:p>
        </p:txBody>
      </p:sp>
      <p:grpSp>
        <p:nvGrpSpPr>
          <p:cNvPr id="704" name="Google Shape;704;p14"/>
          <p:cNvGrpSpPr/>
          <p:nvPr/>
        </p:nvGrpSpPr>
        <p:grpSpPr>
          <a:xfrm>
            <a:off x="782624" y="805789"/>
            <a:ext cx="1148017" cy="720446"/>
            <a:chOff x="782624" y="805789"/>
            <a:chExt cx="1148017" cy="720446"/>
          </a:xfrm>
        </p:grpSpPr>
        <p:pic>
          <p:nvPicPr>
            <p:cNvPr id="705" name="Google Shape;705;p14"/>
            <p:cNvPicPr preferRelativeResize="0"/>
            <p:nvPr/>
          </p:nvPicPr>
          <p:blipFill rotWithShape="1">
            <a:blip r:embed="rId7">
              <a:alphaModFix/>
            </a:blip>
            <a:srcRect b="0" l="0" r="0" t="0"/>
            <a:stretch/>
          </p:blipFill>
          <p:spPr>
            <a:xfrm>
              <a:off x="1614411" y="1199553"/>
              <a:ext cx="316230" cy="148589"/>
            </a:xfrm>
            <a:prstGeom prst="rect">
              <a:avLst/>
            </a:prstGeom>
            <a:noFill/>
            <a:ln>
              <a:noFill/>
            </a:ln>
          </p:spPr>
        </p:pic>
        <p:sp>
          <p:nvSpPr>
            <p:cNvPr id="706" name="Google Shape;706;p14"/>
            <p:cNvSpPr/>
            <p:nvPr/>
          </p:nvSpPr>
          <p:spPr>
            <a:xfrm>
              <a:off x="1772640" y="1354785"/>
              <a:ext cx="0" cy="171450"/>
            </a:xfrm>
            <a:custGeom>
              <a:rect b="b" l="l" r="r" t="t"/>
              <a:pathLst>
                <a:path extrusionOk="0" h="171450" w="120000">
                  <a:moveTo>
                    <a:pt x="0" y="171018"/>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07" name="Google Shape;707;p14"/>
            <p:cNvSpPr/>
            <p:nvPr/>
          </p:nvSpPr>
          <p:spPr>
            <a:xfrm>
              <a:off x="1746323" y="1349850"/>
              <a:ext cx="52705" cy="24765"/>
            </a:xfrm>
            <a:custGeom>
              <a:rect b="b" l="l" r="r" t="t"/>
              <a:pathLst>
                <a:path extrusionOk="0" h="24765" w="52705">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08" name="Google Shape;708;p14"/>
            <p:cNvSpPr/>
            <p:nvPr/>
          </p:nvSpPr>
          <p:spPr>
            <a:xfrm>
              <a:off x="1527479" y="991666"/>
              <a:ext cx="245745" cy="210185"/>
            </a:xfrm>
            <a:custGeom>
              <a:rect b="b" l="l" r="r" t="t"/>
              <a:pathLst>
                <a:path extrusionOk="0" h="210184" w="245744">
                  <a:moveTo>
                    <a:pt x="245160" y="210134"/>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09" name="Google Shape;709;p14"/>
            <p:cNvSpPr/>
            <p:nvPr/>
          </p:nvSpPr>
          <p:spPr>
            <a:xfrm>
              <a:off x="1523720" y="984505"/>
              <a:ext cx="36195" cy="40640"/>
            </a:xfrm>
            <a:custGeom>
              <a:rect b="b" l="l" r="r" t="t"/>
              <a:pathLst>
                <a:path extrusionOk="0" h="40640" w="36194">
                  <a:moveTo>
                    <a:pt x="1610" y="40103"/>
                  </a:moveTo>
                  <a:lnTo>
                    <a:pt x="3927" y="31456"/>
                  </a:lnTo>
                  <a:lnTo>
                    <a:pt x="3759" y="20476"/>
                  </a:lnTo>
                  <a:lnTo>
                    <a:pt x="2114" y="10269"/>
                  </a:lnTo>
                  <a:lnTo>
                    <a:pt x="0" y="3938"/>
                  </a:lnTo>
                  <a:lnTo>
                    <a:pt x="6579" y="5060"/>
                  </a:lnTo>
                  <a:lnTo>
                    <a:pt x="16918" y="5124"/>
                  </a:lnTo>
                  <a:lnTo>
                    <a:pt x="27794" y="3611"/>
                  </a:lnTo>
                  <a:lnTo>
                    <a:pt x="3598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0" name="Google Shape;710;p14"/>
            <p:cNvSpPr/>
            <p:nvPr/>
          </p:nvSpPr>
          <p:spPr>
            <a:xfrm>
              <a:off x="782624" y="805789"/>
              <a:ext cx="900430" cy="180340"/>
            </a:xfrm>
            <a:custGeom>
              <a:rect b="b" l="l" r="r" t="t"/>
              <a:pathLst>
                <a:path extrusionOk="0" h="180340" w="900430">
                  <a:moveTo>
                    <a:pt x="849401" y="0"/>
                  </a:moveTo>
                  <a:lnTo>
                    <a:pt x="50609" y="0"/>
                  </a:lnTo>
                  <a:lnTo>
                    <a:pt x="30909" y="3976"/>
                  </a:lnTo>
                  <a:lnTo>
                    <a:pt x="14822" y="14822"/>
                  </a:lnTo>
                  <a:lnTo>
                    <a:pt x="3976" y="30909"/>
                  </a:lnTo>
                  <a:lnTo>
                    <a:pt x="0" y="50609"/>
                  </a:lnTo>
                  <a:lnTo>
                    <a:pt x="0" y="129400"/>
                  </a:lnTo>
                  <a:lnTo>
                    <a:pt x="3976" y="149100"/>
                  </a:lnTo>
                  <a:lnTo>
                    <a:pt x="14822" y="165187"/>
                  </a:lnTo>
                  <a:lnTo>
                    <a:pt x="30909" y="176032"/>
                  </a:lnTo>
                  <a:lnTo>
                    <a:pt x="50609" y="180009"/>
                  </a:lnTo>
                  <a:lnTo>
                    <a:pt x="849401" y="180009"/>
                  </a:lnTo>
                  <a:lnTo>
                    <a:pt x="869101" y="176032"/>
                  </a:lnTo>
                  <a:lnTo>
                    <a:pt x="885188" y="165187"/>
                  </a:lnTo>
                  <a:lnTo>
                    <a:pt x="896034" y="149100"/>
                  </a:lnTo>
                  <a:lnTo>
                    <a:pt x="900010" y="129400"/>
                  </a:lnTo>
                  <a:lnTo>
                    <a:pt x="900010" y="50609"/>
                  </a:lnTo>
                  <a:lnTo>
                    <a:pt x="896034" y="30909"/>
                  </a:lnTo>
                  <a:lnTo>
                    <a:pt x="885188" y="14822"/>
                  </a:lnTo>
                  <a:lnTo>
                    <a:pt x="869101" y="3976"/>
                  </a:lnTo>
                  <a:lnTo>
                    <a:pt x="849401"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1" name="Google Shape;711;p14"/>
            <p:cNvSpPr/>
            <p:nvPr/>
          </p:nvSpPr>
          <p:spPr>
            <a:xfrm>
              <a:off x="782624" y="805789"/>
              <a:ext cx="900430" cy="180340"/>
            </a:xfrm>
            <a:custGeom>
              <a:rect b="b" l="l" r="r" t="t"/>
              <a:pathLst>
                <a:path extrusionOk="0" h="180340" w="900430">
                  <a:moveTo>
                    <a:pt x="0" y="129400"/>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400"/>
                  </a:lnTo>
                  <a:lnTo>
                    <a:pt x="896034" y="149100"/>
                  </a:lnTo>
                  <a:lnTo>
                    <a:pt x="885188" y="165187"/>
                  </a:lnTo>
                  <a:lnTo>
                    <a:pt x="869101" y="176032"/>
                  </a:lnTo>
                  <a:lnTo>
                    <a:pt x="849401" y="180009"/>
                  </a:lnTo>
                  <a:lnTo>
                    <a:pt x="50609" y="180009"/>
                  </a:lnTo>
                  <a:lnTo>
                    <a:pt x="30909" y="176032"/>
                  </a:lnTo>
                  <a:lnTo>
                    <a:pt x="14822" y="165187"/>
                  </a:lnTo>
                  <a:lnTo>
                    <a:pt x="3976" y="149100"/>
                  </a:lnTo>
                  <a:lnTo>
                    <a:pt x="0" y="129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12" name="Google Shape;712;p14"/>
          <p:cNvSpPr txBox="1"/>
          <p:nvPr/>
        </p:nvSpPr>
        <p:spPr>
          <a:xfrm>
            <a:off x="840422" y="799838"/>
            <a:ext cx="78486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Discriminator</a:t>
            </a:r>
            <a:endParaRPr sz="1000">
              <a:latin typeface="Arial"/>
              <a:ea typeface="Arial"/>
              <a:cs typeface="Arial"/>
              <a:sym typeface="Arial"/>
            </a:endParaRPr>
          </a:p>
        </p:txBody>
      </p:sp>
      <p:grpSp>
        <p:nvGrpSpPr>
          <p:cNvPr id="713" name="Google Shape;713;p14"/>
          <p:cNvGrpSpPr/>
          <p:nvPr/>
        </p:nvGrpSpPr>
        <p:grpSpPr>
          <a:xfrm>
            <a:off x="1206319" y="665841"/>
            <a:ext cx="52705" cy="140189"/>
            <a:chOff x="1206319" y="665841"/>
            <a:chExt cx="52705" cy="140189"/>
          </a:xfrm>
        </p:grpSpPr>
        <p:sp>
          <p:nvSpPr>
            <p:cNvPr id="714" name="Google Shape;714;p14"/>
            <p:cNvSpPr/>
            <p:nvPr/>
          </p:nvSpPr>
          <p:spPr>
            <a:xfrm>
              <a:off x="1232636" y="670775"/>
              <a:ext cx="0" cy="135255"/>
            </a:xfrm>
            <a:custGeom>
              <a:rect b="b" l="l" r="r" t="t"/>
              <a:pathLst>
                <a:path extrusionOk="0" h="135254" w="120000">
                  <a:moveTo>
                    <a:pt x="0" y="135013"/>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5" name="Google Shape;715;p14"/>
            <p:cNvSpPr/>
            <p:nvPr/>
          </p:nvSpPr>
          <p:spPr>
            <a:xfrm>
              <a:off x="1206319" y="665841"/>
              <a:ext cx="52705" cy="24765"/>
            </a:xfrm>
            <a:custGeom>
              <a:rect b="b" l="l" r="r" t="t"/>
              <a:pathLst>
                <a:path extrusionOk="0" h="24765" w="52705">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16" name="Google Shape;716;p14"/>
          <p:cNvSpPr txBox="1"/>
          <p:nvPr/>
        </p:nvSpPr>
        <p:spPr>
          <a:xfrm>
            <a:off x="869950" y="523346"/>
            <a:ext cx="725805"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Real or Fake</a:t>
            </a:r>
            <a:endParaRPr sz="1000">
              <a:latin typeface="Arial"/>
              <a:ea typeface="Arial"/>
              <a:cs typeface="Arial"/>
              <a:sym typeface="Arial"/>
            </a:endParaRPr>
          </a:p>
        </p:txBody>
      </p:sp>
      <p:grpSp>
        <p:nvGrpSpPr>
          <p:cNvPr id="717" name="Google Shape;717;p14"/>
          <p:cNvGrpSpPr/>
          <p:nvPr/>
        </p:nvGrpSpPr>
        <p:grpSpPr>
          <a:xfrm>
            <a:off x="692619" y="984505"/>
            <a:ext cx="249130" cy="217346"/>
            <a:chOff x="692619" y="984505"/>
            <a:chExt cx="249130" cy="217346"/>
          </a:xfrm>
        </p:grpSpPr>
        <p:sp>
          <p:nvSpPr>
            <p:cNvPr id="718" name="Google Shape;718;p14"/>
            <p:cNvSpPr/>
            <p:nvPr/>
          </p:nvSpPr>
          <p:spPr>
            <a:xfrm>
              <a:off x="692619" y="991666"/>
              <a:ext cx="245745" cy="210185"/>
            </a:xfrm>
            <a:custGeom>
              <a:rect b="b" l="l" r="r" t="t"/>
              <a:pathLst>
                <a:path extrusionOk="0" h="210184" w="245744">
                  <a:moveTo>
                    <a:pt x="0" y="210134"/>
                  </a:moveTo>
                  <a:lnTo>
                    <a:pt x="24516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9" name="Google Shape;719;p14"/>
            <p:cNvSpPr/>
            <p:nvPr/>
          </p:nvSpPr>
          <p:spPr>
            <a:xfrm>
              <a:off x="905554" y="984505"/>
              <a:ext cx="36195" cy="40640"/>
            </a:xfrm>
            <a:custGeom>
              <a:rect b="b" l="l" r="r" t="t"/>
              <a:pathLst>
                <a:path extrusionOk="0" h="40640" w="36194">
                  <a:moveTo>
                    <a:pt x="0" y="0"/>
                  </a:moveTo>
                  <a:lnTo>
                    <a:pt x="8190" y="3611"/>
                  </a:lnTo>
                  <a:lnTo>
                    <a:pt x="19067" y="5124"/>
                  </a:lnTo>
                  <a:lnTo>
                    <a:pt x="29406" y="5060"/>
                  </a:lnTo>
                  <a:lnTo>
                    <a:pt x="35985" y="3938"/>
                  </a:lnTo>
                  <a:lnTo>
                    <a:pt x="33870" y="10269"/>
                  </a:lnTo>
                  <a:lnTo>
                    <a:pt x="32226" y="20476"/>
                  </a:lnTo>
                  <a:lnTo>
                    <a:pt x="32058" y="31456"/>
                  </a:lnTo>
                  <a:lnTo>
                    <a:pt x="34374" y="4010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20" name="Google Shape;720;p14"/>
          <p:cNvSpPr txBox="1"/>
          <p:nvPr>
            <p:ph type="title"/>
          </p:nvPr>
        </p:nvSpPr>
        <p:spPr>
          <a:xfrm>
            <a:off x="242620" y="144041"/>
            <a:ext cx="4756785" cy="366832"/>
          </a:xfrm>
          <a:prstGeom prst="rect">
            <a:avLst/>
          </a:prstGeom>
          <a:noFill/>
          <a:ln>
            <a:noFill/>
          </a:ln>
        </p:spPr>
        <p:txBody>
          <a:bodyPr anchorCtr="0" anchor="b" bIns="0" lIns="0" spcFirstLastPara="1" rIns="0" wrap="square" tIns="6975">
            <a:spAutoFit/>
          </a:bodyPr>
          <a:lstStyle/>
          <a:p>
            <a:pPr indent="0" lvl="0" marL="12700" marR="5080" rtl="0" algn="l">
              <a:lnSpc>
                <a:spcPct val="102600"/>
              </a:lnSpc>
              <a:spcBef>
                <a:spcPts val="0"/>
              </a:spcBef>
              <a:spcAft>
                <a:spcPts val="0"/>
              </a:spcAft>
              <a:buClr>
                <a:srgbClr val="3F3F3F"/>
              </a:buClr>
              <a:buSzPts val="2200"/>
              <a:buFont typeface="Calibri"/>
              <a:buNone/>
            </a:pPr>
            <a:r>
              <a:rPr lang="en-US"/>
              <a:t>Training Process</a:t>
            </a:r>
            <a:endParaRPr/>
          </a:p>
        </p:txBody>
      </p:sp>
      <p:sp>
        <p:nvSpPr>
          <p:cNvPr id="721" name="Google Shape;721;p14"/>
          <p:cNvSpPr txBox="1"/>
          <p:nvPr>
            <p:ph idx="11" type="ftr"/>
          </p:nvPr>
        </p:nvSpPr>
        <p:spPr>
          <a:xfrm>
            <a:off x="1743259" y="3056436"/>
            <a:ext cx="2280784" cy="172758"/>
          </a:xfrm>
          <a:prstGeom prst="rect">
            <a:avLst/>
          </a:prstGeom>
          <a:noFill/>
          <a:ln>
            <a:noFill/>
          </a:ln>
        </p:spPr>
        <p:txBody>
          <a:bodyPr anchorCtr="0" anchor="ctr" bIns="0" lIns="0" spcFirstLastPara="1" rIns="0" wrap="square" tIns="0">
            <a:spAutoFit/>
          </a:bodyPr>
          <a:lstStyle/>
          <a:p>
            <a:pPr indent="0" lvl="0" marL="12700" rtl="0" algn="ctr">
              <a:lnSpc>
                <a:spcPct val="167500"/>
              </a:lnSpc>
              <a:spcBef>
                <a:spcPts val="0"/>
              </a:spcBef>
              <a:spcAft>
                <a:spcPts val="0"/>
              </a:spcAft>
              <a:buNone/>
            </a:pPr>
            <a:r>
              <a:rPr lang="en-US"/>
              <a:t>MITESH M. KHAPRA</a:t>
            </a:r>
            <a:endParaRPr/>
          </a:p>
        </p:txBody>
      </p:sp>
      <p:pic>
        <p:nvPicPr>
          <p:cNvPr id="722" name="Google Shape;722;p14"/>
          <p:cNvPicPr preferRelativeResize="0"/>
          <p:nvPr/>
        </p:nvPicPr>
        <p:blipFill rotWithShape="1">
          <a:blip r:embed="rId8">
            <a:alphaModFix/>
          </a:blip>
          <a:srcRect b="0" l="0" r="0" t="0"/>
          <a:stretch/>
        </p:blipFill>
        <p:spPr>
          <a:xfrm>
            <a:off x="2485618" y="1071822"/>
            <a:ext cx="63233" cy="63233"/>
          </a:xfrm>
          <a:prstGeom prst="rect">
            <a:avLst/>
          </a:prstGeom>
          <a:noFill/>
          <a:ln>
            <a:noFill/>
          </a:ln>
        </p:spPr>
      </p:pic>
      <p:sp>
        <p:nvSpPr>
          <p:cNvPr id="723" name="Google Shape;723;p14"/>
          <p:cNvSpPr txBox="1"/>
          <p:nvPr/>
        </p:nvSpPr>
        <p:spPr>
          <a:xfrm>
            <a:off x="2610425" y="991666"/>
            <a:ext cx="2637155" cy="19177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b="1" lang="en-US" sz="1100">
                <a:latin typeface="Arial"/>
                <a:ea typeface="Arial"/>
                <a:cs typeface="Arial"/>
                <a:sym typeface="Arial"/>
              </a:rPr>
              <a:t>Step 1: </a:t>
            </a:r>
            <a:r>
              <a:rPr lang="en-US" sz="1100">
                <a:latin typeface="Arial"/>
                <a:ea typeface="Arial"/>
                <a:cs typeface="Arial"/>
                <a:sym typeface="Arial"/>
              </a:rPr>
              <a:t>Gradient Ascent on Discriminator</a:t>
            </a:r>
            <a:endParaRPr sz="1100">
              <a:latin typeface="Arial"/>
              <a:ea typeface="Arial"/>
              <a:cs typeface="Arial"/>
              <a:sym typeface="Arial"/>
            </a:endParaRPr>
          </a:p>
        </p:txBody>
      </p:sp>
      <p:sp>
        <p:nvSpPr>
          <p:cNvPr id="724" name="Google Shape;724;p14"/>
          <p:cNvSpPr txBox="1"/>
          <p:nvPr/>
        </p:nvSpPr>
        <p:spPr>
          <a:xfrm>
            <a:off x="2451849" y="1239641"/>
            <a:ext cx="3223260" cy="191770"/>
          </a:xfrm>
          <a:prstGeom prst="rect">
            <a:avLst/>
          </a:prstGeom>
          <a:noFill/>
          <a:ln>
            <a:noFill/>
          </a:ln>
        </p:spPr>
        <p:txBody>
          <a:bodyPr anchorCtr="0" anchor="t" bIns="0" lIns="0" spcFirstLastPara="1" rIns="0" wrap="square" tIns="11425">
            <a:spAutoFit/>
          </a:bodyPr>
          <a:lstStyle/>
          <a:p>
            <a:pPr indent="0" lvl="0" marL="38100" rtl="0" algn="l">
              <a:lnSpc>
                <a:spcPct val="100000"/>
              </a:lnSpc>
              <a:spcBef>
                <a:spcPts val="0"/>
              </a:spcBef>
              <a:spcAft>
                <a:spcPts val="0"/>
              </a:spcAft>
              <a:buNone/>
            </a:pPr>
            <a:r>
              <a:rPr lang="en-US" sz="1100">
                <a:latin typeface="Arial"/>
                <a:ea typeface="Arial"/>
                <a:cs typeface="Arial"/>
                <a:sym typeface="Arial"/>
              </a:rPr>
              <a:t>max [E</a:t>
            </a:r>
            <a:r>
              <a:rPr baseline="-25000" i="1" lang="en-US" sz="1200">
                <a:latin typeface="Georgia"/>
                <a:ea typeface="Georgia"/>
                <a:cs typeface="Georgia"/>
                <a:sym typeface="Georgia"/>
              </a:rPr>
              <a:t>x</a:t>
            </a:r>
            <a:r>
              <a:rPr baseline="-25000" i="1" lang="en-US" sz="1200">
                <a:latin typeface="Arial"/>
                <a:ea typeface="Arial"/>
                <a:cs typeface="Arial"/>
                <a:sym typeface="Arial"/>
              </a:rPr>
              <a:t>∼</a:t>
            </a:r>
            <a:r>
              <a:rPr baseline="-25000" i="1" lang="en-US" sz="1200">
                <a:latin typeface="Georgia"/>
                <a:ea typeface="Georgia"/>
                <a:cs typeface="Georgia"/>
                <a:sym typeface="Georgia"/>
              </a:rPr>
              <a:t>p</a:t>
            </a:r>
            <a:r>
              <a:rPr baseline="-25000" i="1" lang="en-US" sz="900">
                <a:latin typeface="Georgia"/>
                <a:ea typeface="Georgia"/>
                <a:cs typeface="Georgia"/>
                <a:sym typeface="Georgia"/>
              </a:rPr>
              <a:t>data </a:t>
            </a:r>
            <a:r>
              <a:rPr lang="en-US" sz="1100">
                <a:latin typeface="Arial"/>
                <a:ea typeface="Arial"/>
                <a:cs typeface="Arial"/>
                <a:sym typeface="Arial"/>
              </a:rPr>
              <a:t>log </a:t>
            </a:r>
            <a:r>
              <a:rPr i="1" lang="en-US" sz="1100">
                <a:latin typeface="Georgia"/>
                <a:ea typeface="Georgia"/>
                <a:cs typeface="Georgia"/>
                <a:sym typeface="Georgia"/>
              </a:rPr>
              <a:t>D</a:t>
            </a:r>
            <a:r>
              <a:rPr baseline="-25000" i="1" lang="en-US" sz="1200">
                <a:latin typeface="Georgia"/>
                <a:ea typeface="Georgia"/>
                <a:cs typeface="Georgia"/>
                <a:sym typeface="Georgia"/>
              </a:rPr>
              <a:t>θ </a:t>
            </a:r>
            <a:r>
              <a:rPr lang="en-US" sz="1100">
                <a:latin typeface="Arial"/>
                <a:ea typeface="Arial"/>
                <a:cs typeface="Arial"/>
                <a:sym typeface="Arial"/>
              </a:rPr>
              <a:t>(</a:t>
            </a:r>
            <a:r>
              <a:rPr i="1" lang="en-US" sz="1100">
                <a:latin typeface="Georgia"/>
                <a:ea typeface="Georgia"/>
                <a:cs typeface="Georgia"/>
                <a:sym typeface="Georgia"/>
              </a:rPr>
              <a:t>x</a:t>
            </a:r>
            <a:r>
              <a:rPr lang="en-US" sz="1100">
                <a:latin typeface="Arial"/>
                <a:ea typeface="Arial"/>
                <a:cs typeface="Arial"/>
                <a:sym typeface="Arial"/>
              </a:rPr>
              <a:t>)+E</a:t>
            </a:r>
            <a:r>
              <a:rPr baseline="-25000" i="1" lang="en-US" sz="1200">
                <a:latin typeface="Georgia"/>
                <a:ea typeface="Georgia"/>
                <a:cs typeface="Georgia"/>
                <a:sym typeface="Georgia"/>
              </a:rPr>
              <a:t>z</a:t>
            </a:r>
            <a:r>
              <a:rPr baseline="-25000" i="1" lang="en-US" sz="1200">
                <a:latin typeface="Arial"/>
                <a:ea typeface="Arial"/>
                <a:cs typeface="Arial"/>
                <a:sym typeface="Arial"/>
              </a:rPr>
              <a:t>∼</a:t>
            </a:r>
            <a:r>
              <a:rPr baseline="-25000" i="1" lang="en-US" sz="1200">
                <a:latin typeface="Georgia"/>
                <a:ea typeface="Georgia"/>
                <a:cs typeface="Georgia"/>
                <a:sym typeface="Georgia"/>
              </a:rPr>
              <a:t>p</a:t>
            </a:r>
            <a:r>
              <a:rPr baseline="-25000" lang="en-US" sz="1200">
                <a:latin typeface="Arial"/>
                <a:ea typeface="Arial"/>
                <a:cs typeface="Arial"/>
                <a:sym typeface="Arial"/>
              </a:rPr>
              <a:t>(</a:t>
            </a:r>
            <a:r>
              <a:rPr baseline="-25000" i="1" lang="en-US" sz="1200">
                <a:latin typeface="Georgia"/>
                <a:ea typeface="Georgia"/>
                <a:cs typeface="Georgia"/>
                <a:sym typeface="Georgia"/>
              </a:rPr>
              <a:t>z</a:t>
            </a:r>
            <a:r>
              <a:rPr baseline="-25000" lang="en-US" sz="1200">
                <a:latin typeface="Arial"/>
                <a:ea typeface="Arial"/>
                <a:cs typeface="Arial"/>
                <a:sym typeface="Arial"/>
              </a:rPr>
              <a:t>) </a:t>
            </a:r>
            <a:r>
              <a:rPr lang="en-US" sz="1100">
                <a:latin typeface="Arial"/>
                <a:ea typeface="Arial"/>
                <a:cs typeface="Arial"/>
                <a:sym typeface="Arial"/>
              </a:rPr>
              <a:t>log(1</a:t>
            </a:r>
            <a:r>
              <a:rPr i="1" lang="en-US" sz="1100">
                <a:latin typeface="Verdana"/>
                <a:ea typeface="Verdana"/>
                <a:cs typeface="Verdana"/>
                <a:sym typeface="Verdana"/>
              </a:rPr>
              <a:t>−</a:t>
            </a:r>
            <a:r>
              <a:rPr i="1" lang="en-US" sz="1100">
                <a:latin typeface="Georgia"/>
                <a:ea typeface="Georgia"/>
                <a:cs typeface="Georgia"/>
                <a:sym typeface="Georgia"/>
              </a:rPr>
              <a:t>D</a:t>
            </a:r>
            <a:r>
              <a:rPr baseline="-25000" i="1" lang="en-US" sz="1200">
                <a:latin typeface="Georgia"/>
                <a:ea typeface="Georgia"/>
                <a:cs typeface="Georgia"/>
                <a:sym typeface="Georgia"/>
              </a:rPr>
              <a:t>θ </a:t>
            </a:r>
            <a:r>
              <a:rPr lang="en-US" sz="1100">
                <a:latin typeface="Arial"/>
                <a:ea typeface="Arial"/>
                <a:cs typeface="Arial"/>
                <a:sym typeface="Arial"/>
              </a:rPr>
              <a:t>(</a:t>
            </a:r>
            <a:r>
              <a:rPr i="1" lang="en-US" sz="1100">
                <a:latin typeface="Georgia"/>
                <a:ea typeface="Georgia"/>
                <a:cs typeface="Georgia"/>
                <a:sym typeface="Georgia"/>
              </a:rPr>
              <a:t>G</a:t>
            </a:r>
            <a:r>
              <a:rPr baseline="-25000" i="1" lang="en-US" sz="1200">
                <a:latin typeface="Georgia"/>
                <a:ea typeface="Georgia"/>
                <a:cs typeface="Georgia"/>
                <a:sym typeface="Georgia"/>
              </a:rPr>
              <a:t>φ</a:t>
            </a:r>
            <a:r>
              <a:rPr lang="en-US" sz="1100">
                <a:latin typeface="Arial"/>
                <a:ea typeface="Arial"/>
                <a:cs typeface="Arial"/>
                <a:sym typeface="Arial"/>
              </a:rPr>
              <a:t>(</a:t>
            </a:r>
            <a:r>
              <a:rPr i="1" lang="en-US" sz="1100">
                <a:latin typeface="Georgia"/>
                <a:ea typeface="Georgia"/>
                <a:cs typeface="Georgia"/>
                <a:sym typeface="Georgia"/>
              </a:rPr>
              <a:t>z</a:t>
            </a:r>
            <a:r>
              <a:rPr lang="en-US" sz="1100">
                <a:latin typeface="Arial"/>
                <a:ea typeface="Arial"/>
                <a:cs typeface="Arial"/>
                <a:sym typeface="Arial"/>
              </a:rPr>
              <a:t>)))]</a:t>
            </a:r>
            <a:endParaRPr sz="1100">
              <a:latin typeface="Arial"/>
              <a:ea typeface="Arial"/>
              <a:cs typeface="Arial"/>
              <a:sym typeface="Arial"/>
            </a:endParaRPr>
          </a:p>
        </p:txBody>
      </p:sp>
      <p:sp>
        <p:nvSpPr>
          <p:cNvPr id="725" name="Google Shape;725;p14"/>
          <p:cNvSpPr txBox="1"/>
          <p:nvPr/>
        </p:nvSpPr>
        <p:spPr>
          <a:xfrm>
            <a:off x="2643024" y="1289584"/>
            <a:ext cx="2479675" cy="416559"/>
          </a:xfrm>
          <a:prstGeom prst="rect">
            <a:avLst/>
          </a:prstGeom>
          <a:noFill/>
          <a:ln>
            <a:noFill/>
          </a:ln>
        </p:spPr>
        <p:txBody>
          <a:bodyPr anchorCtr="0" anchor="t" bIns="0" lIns="0" spcFirstLastPara="1" rIns="0" wrap="square" tIns="12050">
            <a:spAutoFit/>
          </a:bodyPr>
          <a:lstStyle/>
          <a:p>
            <a:pPr indent="0" lvl="0" marL="114935" rtl="0" algn="l">
              <a:lnSpc>
                <a:spcPct val="100000"/>
              </a:lnSpc>
              <a:spcBef>
                <a:spcPts val="0"/>
              </a:spcBef>
              <a:spcAft>
                <a:spcPts val="0"/>
              </a:spcAft>
              <a:buNone/>
            </a:pPr>
            <a:r>
              <a:rPr i="1" lang="en-US" sz="800">
                <a:latin typeface="Georgia"/>
                <a:ea typeface="Georgia"/>
                <a:cs typeface="Georgia"/>
                <a:sym typeface="Georgia"/>
              </a:rPr>
              <a:t>θ</a:t>
            </a:r>
            <a:endParaRPr sz="800">
              <a:latin typeface="Georgia"/>
              <a:ea typeface="Georgia"/>
              <a:cs typeface="Georgia"/>
              <a:sym typeface="Georgia"/>
            </a:endParaRPr>
          </a:p>
          <a:p>
            <a:pPr indent="0" lvl="0" marL="12700" rtl="0" algn="l">
              <a:lnSpc>
                <a:spcPct val="100000"/>
              </a:lnSpc>
              <a:spcBef>
                <a:spcPts val="805"/>
              </a:spcBef>
              <a:spcAft>
                <a:spcPts val="0"/>
              </a:spcAft>
              <a:buNone/>
            </a:pPr>
            <a:r>
              <a:rPr b="1" lang="en-US" sz="1100">
                <a:latin typeface="Arial"/>
                <a:ea typeface="Arial"/>
                <a:cs typeface="Arial"/>
                <a:sym typeface="Arial"/>
              </a:rPr>
              <a:t>Step 2: </a:t>
            </a:r>
            <a:r>
              <a:rPr lang="en-US" sz="1100">
                <a:latin typeface="Arial"/>
                <a:ea typeface="Arial"/>
                <a:cs typeface="Arial"/>
                <a:sym typeface="Arial"/>
              </a:rPr>
              <a:t>Gradient Descent on Generator</a:t>
            </a:r>
            <a:endParaRPr sz="1100">
              <a:latin typeface="Arial"/>
              <a:ea typeface="Arial"/>
              <a:cs typeface="Arial"/>
              <a:sym typeface="Arial"/>
            </a:endParaRPr>
          </a:p>
        </p:txBody>
      </p:sp>
      <p:pic>
        <p:nvPicPr>
          <p:cNvPr id="726" name="Google Shape;726;p14"/>
          <p:cNvPicPr preferRelativeResize="0"/>
          <p:nvPr/>
        </p:nvPicPr>
        <p:blipFill rotWithShape="1">
          <a:blip r:embed="rId9">
            <a:alphaModFix/>
          </a:blip>
          <a:srcRect b="0" l="0" r="0" t="0"/>
          <a:stretch/>
        </p:blipFill>
        <p:spPr>
          <a:xfrm>
            <a:off x="2497487" y="1559831"/>
            <a:ext cx="63233" cy="63233"/>
          </a:xfrm>
          <a:prstGeom prst="rect">
            <a:avLst/>
          </a:prstGeom>
          <a:noFill/>
          <a:ln>
            <a:noFill/>
          </a:ln>
        </p:spPr>
      </p:pic>
      <p:sp>
        <p:nvSpPr>
          <p:cNvPr id="727" name="Google Shape;727;p14"/>
          <p:cNvSpPr txBox="1"/>
          <p:nvPr/>
        </p:nvSpPr>
        <p:spPr>
          <a:xfrm>
            <a:off x="3176889" y="1748345"/>
            <a:ext cx="89535" cy="1473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i="1" lang="en-US" sz="800">
                <a:latin typeface="Georgia"/>
                <a:ea typeface="Georgia"/>
                <a:cs typeface="Georgia"/>
                <a:sym typeface="Georgia"/>
              </a:rPr>
              <a:t>φ</a:t>
            </a:r>
            <a:endParaRPr sz="800">
              <a:latin typeface="Georgia"/>
              <a:ea typeface="Georgia"/>
              <a:cs typeface="Georgia"/>
              <a:sym typeface="Georgia"/>
            </a:endParaRPr>
          </a:p>
        </p:txBody>
      </p:sp>
      <p:sp>
        <p:nvSpPr>
          <p:cNvPr id="728" name="Google Shape;728;p14"/>
          <p:cNvSpPr txBox="1"/>
          <p:nvPr/>
        </p:nvSpPr>
        <p:spPr>
          <a:xfrm>
            <a:off x="2919353" y="1718520"/>
            <a:ext cx="2019300" cy="191770"/>
          </a:xfrm>
          <a:prstGeom prst="rect">
            <a:avLst/>
          </a:prstGeom>
          <a:noFill/>
          <a:ln>
            <a:noFill/>
          </a:ln>
        </p:spPr>
        <p:txBody>
          <a:bodyPr anchorCtr="0" anchor="t" bIns="0" lIns="0" spcFirstLastPara="1" rIns="0" wrap="square" tIns="11425">
            <a:spAutoFit/>
          </a:bodyPr>
          <a:lstStyle/>
          <a:p>
            <a:pPr indent="0" lvl="0" marL="38100" rtl="0" algn="l">
              <a:lnSpc>
                <a:spcPct val="100000"/>
              </a:lnSpc>
              <a:spcBef>
                <a:spcPts val="0"/>
              </a:spcBef>
              <a:spcAft>
                <a:spcPts val="0"/>
              </a:spcAft>
              <a:buNone/>
            </a:pPr>
            <a:r>
              <a:rPr lang="en-US" sz="1100">
                <a:latin typeface="Arial"/>
                <a:ea typeface="Arial"/>
                <a:cs typeface="Arial"/>
                <a:sym typeface="Arial"/>
              </a:rPr>
              <a:t>min E</a:t>
            </a:r>
            <a:r>
              <a:rPr baseline="-25000" i="1" lang="en-US" sz="1200">
                <a:latin typeface="Georgia"/>
                <a:ea typeface="Georgia"/>
                <a:cs typeface="Georgia"/>
                <a:sym typeface="Georgia"/>
              </a:rPr>
              <a:t>z</a:t>
            </a:r>
            <a:r>
              <a:rPr baseline="-25000" i="1" lang="en-US" sz="1200">
                <a:latin typeface="Arial"/>
                <a:ea typeface="Arial"/>
                <a:cs typeface="Arial"/>
                <a:sym typeface="Arial"/>
              </a:rPr>
              <a:t>∼</a:t>
            </a:r>
            <a:r>
              <a:rPr baseline="-25000" i="1" lang="en-US" sz="1200">
                <a:latin typeface="Georgia"/>
                <a:ea typeface="Georgia"/>
                <a:cs typeface="Georgia"/>
                <a:sym typeface="Georgia"/>
              </a:rPr>
              <a:t>p</a:t>
            </a:r>
            <a:r>
              <a:rPr baseline="-25000" lang="en-US" sz="1200">
                <a:latin typeface="Arial"/>
                <a:ea typeface="Arial"/>
                <a:cs typeface="Arial"/>
                <a:sym typeface="Arial"/>
              </a:rPr>
              <a:t>(</a:t>
            </a:r>
            <a:r>
              <a:rPr baseline="-25000" i="1" lang="en-US" sz="1200">
                <a:latin typeface="Georgia"/>
                <a:ea typeface="Georgia"/>
                <a:cs typeface="Georgia"/>
                <a:sym typeface="Georgia"/>
              </a:rPr>
              <a:t>z</a:t>
            </a:r>
            <a:r>
              <a:rPr baseline="-25000" lang="en-US" sz="1200">
                <a:latin typeface="Arial"/>
                <a:ea typeface="Arial"/>
                <a:cs typeface="Arial"/>
                <a:sym typeface="Arial"/>
              </a:rPr>
              <a:t>) </a:t>
            </a:r>
            <a:r>
              <a:rPr lang="en-US" sz="1100">
                <a:latin typeface="Arial"/>
                <a:ea typeface="Arial"/>
                <a:cs typeface="Arial"/>
                <a:sym typeface="Arial"/>
              </a:rPr>
              <a:t>log(1 </a:t>
            </a:r>
            <a:r>
              <a:rPr i="1" lang="en-US" sz="1100">
                <a:latin typeface="Verdana"/>
                <a:ea typeface="Verdana"/>
                <a:cs typeface="Verdana"/>
                <a:sym typeface="Verdana"/>
              </a:rPr>
              <a:t>− </a:t>
            </a:r>
            <a:r>
              <a:rPr i="1" lang="en-US" sz="1100">
                <a:latin typeface="Georgia"/>
                <a:ea typeface="Georgia"/>
                <a:cs typeface="Georgia"/>
                <a:sym typeface="Georgia"/>
              </a:rPr>
              <a:t>D</a:t>
            </a:r>
            <a:r>
              <a:rPr baseline="-25000" i="1" lang="en-US" sz="1200">
                <a:latin typeface="Georgia"/>
                <a:ea typeface="Georgia"/>
                <a:cs typeface="Georgia"/>
                <a:sym typeface="Georgia"/>
              </a:rPr>
              <a:t>θ </a:t>
            </a:r>
            <a:r>
              <a:rPr lang="en-US" sz="1100">
                <a:latin typeface="Arial"/>
                <a:ea typeface="Arial"/>
                <a:cs typeface="Arial"/>
                <a:sym typeface="Arial"/>
              </a:rPr>
              <a:t>(</a:t>
            </a:r>
            <a:r>
              <a:rPr i="1" lang="en-US" sz="1100">
                <a:latin typeface="Georgia"/>
                <a:ea typeface="Georgia"/>
                <a:cs typeface="Georgia"/>
                <a:sym typeface="Georgia"/>
              </a:rPr>
              <a:t>G</a:t>
            </a:r>
            <a:r>
              <a:rPr baseline="-25000" i="1" lang="en-US" sz="1200">
                <a:latin typeface="Georgia"/>
                <a:ea typeface="Georgia"/>
                <a:cs typeface="Georgia"/>
                <a:sym typeface="Georgia"/>
              </a:rPr>
              <a:t>φ</a:t>
            </a:r>
            <a:r>
              <a:rPr lang="en-US" sz="1100">
                <a:latin typeface="Arial"/>
                <a:ea typeface="Arial"/>
                <a:cs typeface="Arial"/>
                <a:sym typeface="Arial"/>
              </a:rPr>
              <a:t>(</a:t>
            </a:r>
            <a:r>
              <a:rPr i="1" lang="en-US" sz="1100">
                <a:latin typeface="Georgia"/>
                <a:ea typeface="Georgia"/>
                <a:cs typeface="Georgia"/>
                <a:sym typeface="Georgia"/>
              </a:rPr>
              <a:t>z</a:t>
            </a:r>
            <a:r>
              <a:rPr lang="en-US" sz="1100">
                <a:latin typeface="Arial"/>
                <a:ea typeface="Arial"/>
                <a:cs typeface="Arial"/>
                <a:sym typeface="Arial"/>
              </a:rPr>
              <a:t>)))</a:t>
            </a:r>
            <a:endParaRPr sz="1100">
              <a:latin typeface="Arial"/>
              <a:ea typeface="Arial"/>
              <a:cs typeface="Arial"/>
              <a:sym typeface="Arial"/>
            </a:endParaRPr>
          </a:p>
        </p:txBody>
      </p:sp>
      <p:grpSp>
        <p:nvGrpSpPr>
          <p:cNvPr id="729" name="Google Shape;729;p14"/>
          <p:cNvGrpSpPr/>
          <p:nvPr/>
        </p:nvGrpSpPr>
        <p:grpSpPr>
          <a:xfrm>
            <a:off x="0" y="3121507"/>
            <a:ext cx="5760364" cy="118745"/>
            <a:chOff x="0" y="3121507"/>
            <a:chExt cx="5760364" cy="118745"/>
          </a:xfrm>
        </p:grpSpPr>
        <p:sp>
          <p:nvSpPr>
            <p:cNvPr id="730" name="Google Shape;730;p14"/>
            <p:cNvSpPr/>
            <p:nvPr/>
          </p:nvSpPr>
          <p:spPr>
            <a:xfrm>
              <a:off x="0"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1" name="Google Shape;731;p14"/>
            <p:cNvSpPr/>
            <p:nvPr/>
          </p:nvSpPr>
          <p:spPr>
            <a:xfrm>
              <a:off x="2880004"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3333B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32" name="Google Shape;732;p14"/>
          <p:cNvSpPr txBox="1"/>
          <p:nvPr/>
        </p:nvSpPr>
        <p:spPr>
          <a:xfrm>
            <a:off x="5479338" y="3007598"/>
            <a:ext cx="257810"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a:solidFill>
                  <a:srgbClr val="ADADE0"/>
                </a:solidFill>
                <a:latin typeface="Arial"/>
                <a:ea typeface="Arial"/>
                <a:cs typeface="Arial"/>
                <a:sym typeface="Arial"/>
              </a:rPr>
              <a:t>12/38</a:t>
            </a:r>
            <a:endParaRPr sz="600">
              <a:latin typeface="Arial"/>
              <a:ea typeface="Arial"/>
              <a:cs typeface="Arial"/>
              <a:sym typeface="Arial"/>
            </a:endParaRPr>
          </a:p>
        </p:txBody>
      </p:sp>
      <p:sp>
        <p:nvSpPr>
          <p:cNvPr id="733" name="Google Shape;733;p14"/>
          <p:cNvSpPr txBox="1"/>
          <p:nvPr/>
        </p:nvSpPr>
        <p:spPr>
          <a:xfrm>
            <a:off x="2975305" y="3133595"/>
            <a:ext cx="1556385"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u="sng">
                <a:solidFill>
                  <a:srgbClr val="0000FF"/>
                </a:solidFill>
                <a:latin typeface="Arial"/>
                <a:ea typeface="Arial"/>
                <a:cs typeface="Arial"/>
                <a:sym typeface="Arial"/>
                <a:hlinkClick action="ppaction://hlinksldjump" r:id="rId10">
                  <a:extLst>
                    <a:ext uri="{A12FA001-AC4F-418D-AE19-62706E023703}">
                      <ahyp:hlinkClr val="tx"/>
                    </a:ext>
                  </a:extLst>
                </a:hlinkClick>
              </a:rPr>
              <a:t>CS7015 (Deep Learning) : Lecture 23</a:t>
            </a:r>
            <a:endParaRPr sz="600">
              <a:latin typeface="Arial"/>
              <a:ea typeface="Arial"/>
              <a:cs typeface="Arial"/>
              <a:sym typeface="Arial"/>
            </a:endParaRPr>
          </a:p>
        </p:txBody>
      </p:sp>
      <p:sp>
        <p:nvSpPr>
          <p:cNvPr id="734" name="Google Shape;734;p14"/>
          <p:cNvSpPr/>
          <p:nvPr/>
        </p:nvSpPr>
        <p:spPr>
          <a:xfrm>
            <a:off x="2494986" y="1946374"/>
            <a:ext cx="2882900" cy="120032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u="sng">
                <a:solidFill>
                  <a:schemeClr val="hlink"/>
                </a:solidFill>
                <a:hlinkClick r:id="rId11"/>
              </a:rPr>
              <a:t>https://towardsdatascience.com/decoding-the-basic-math-in-gan-simplified-version-6fb6b079793</a:t>
            </a:r>
            <a:r>
              <a:rPr lang="en-US" sz="1800"/>
              <a:t> </a:t>
            </a:r>
            <a:endParaRPr sz="1800"/>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pic>
        <p:nvPicPr>
          <p:cNvPr id="739" name="Google Shape;739;p15"/>
          <p:cNvPicPr preferRelativeResize="0"/>
          <p:nvPr/>
        </p:nvPicPr>
        <p:blipFill rotWithShape="1">
          <a:blip r:embed="rId3">
            <a:alphaModFix/>
          </a:blip>
          <a:srcRect b="0" l="0" r="0" t="0"/>
          <a:stretch/>
        </p:blipFill>
        <p:spPr>
          <a:xfrm>
            <a:off x="0" y="0"/>
            <a:ext cx="5759996" cy="48082"/>
          </a:xfrm>
          <a:prstGeom prst="rect">
            <a:avLst/>
          </a:prstGeom>
          <a:noFill/>
          <a:ln>
            <a:noFill/>
          </a:ln>
        </p:spPr>
      </p:pic>
      <p:grpSp>
        <p:nvGrpSpPr>
          <p:cNvPr id="740" name="Google Shape;740;p15"/>
          <p:cNvGrpSpPr/>
          <p:nvPr/>
        </p:nvGrpSpPr>
        <p:grpSpPr>
          <a:xfrm>
            <a:off x="242620" y="1525803"/>
            <a:ext cx="900430" cy="180340"/>
            <a:chOff x="242620" y="1525803"/>
            <a:chExt cx="900430" cy="180340"/>
          </a:xfrm>
        </p:grpSpPr>
        <p:sp>
          <p:nvSpPr>
            <p:cNvPr id="741" name="Google Shape;741;p15"/>
            <p:cNvSpPr/>
            <p:nvPr/>
          </p:nvSpPr>
          <p:spPr>
            <a:xfrm>
              <a:off x="242620" y="1525803"/>
              <a:ext cx="900430" cy="180340"/>
            </a:xfrm>
            <a:custGeom>
              <a:rect b="b" l="l" r="r" t="t"/>
              <a:pathLst>
                <a:path extrusionOk="0" h="180339" w="900430">
                  <a:moveTo>
                    <a:pt x="849401" y="0"/>
                  </a:moveTo>
                  <a:lnTo>
                    <a:pt x="50609" y="0"/>
                  </a:lnTo>
                  <a:lnTo>
                    <a:pt x="30909" y="3976"/>
                  </a:lnTo>
                  <a:lnTo>
                    <a:pt x="14822" y="14822"/>
                  </a:lnTo>
                  <a:lnTo>
                    <a:pt x="3976" y="30909"/>
                  </a:lnTo>
                  <a:lnTo>
                    <a:pt x="0" y="50609"/>
                  </a:lnTo>
                  <a:lnTo>
                    <a:pt x="0" y="129387"/>
                  </a:lnTo>
                  <a:lnTo>
                    <a:pt x="3976" y="149087"/>
                  </a:lnTo>
                  <a:lnTo>
                    <a:pt x="14822" y="165174"/>
                  </a:lnTo>
                  <a:lnTo>
                    <a:pt x="30909" y="176020"/>
                  </a:lnTo>
                  <a:lnTo>
                    <a:pt x="50609" y="179997"/>
                  </a:lnTo>
                  <a:lnTo>
                    <a:pt x="849401" y="179997"/>
                  </a:lnTo>
                  <a:lnTo>
                    <a:pt x="869101" y="176020"/>
                  </a:lnTo>
                  <a:lnTo>
                    <a:pt x="885188" y="165174"/>
                  </a:lnTo>
                  <a:lnTo>
                    <a:pt x="896034" y="149087"/>
                  </a:lnTo>
                  <a:lnTo>
                    <a:pt x="900010" y="129387"/>
                  </a:lnTo>
                  <a:lnTo>
                    <a:pt x="900010" y="50609"/>
                  </a:lnTo>
                  <a:lnTo>
                    <a:pt x="896034" y="30909"/>
                  </a:lnTo>
                  <a:lnTo>
                    <a:pt x="885188" y="14822"/>
                  </a:lnTo>
                  <a:lnTo>
                    <a:pt x="869101" y="3976"/>
                  </a:lnTo>
                  <a:lnTo>
                    <a:pt x="849401"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2" name="Google Shape;742;p15"/>
            <p:cNvSpPr/>
            <p:nvPr/>
          </p:nvSpPr>
          <p:spPr>
            <a:xfrm>
              <a:off x="242620" y="1525803"/>
              <a:ext cx="900430" cy="180340"/>
            </a:xfrm>
            <a:custGeom>
              <a:rect b="b" l="l" r="r" t="t"/>
              <a:pathLst>
                <a:path extrusionOk="0" h="180339" w="900430">
                  <a:moveTo>
                    <a:pt x="0" y="129387"/>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387"/>
                  </a:lnTo>
                  <a:lnTo>
                    <a:pt x="896034" y="149087"/>
                  </a:lnTo>
                  <a:lnTo>
                    <a:pt x="885188" y="165174"/>
                  </a:lnTo>
                  <a:lnTo>
                    <a:pt x="869101" y="176020"/>
                  </a:lnTo>
                  <a:lnTo>
                    <a:pt x="849401" y="179997"/>
                  </a:lnTo>
                  <a:lnTo>
                    <a:pt x="50609" y="179997"/>
                  </a:lnTo>
                  <a:lnTo>
                    <a:pt x="30909" y="176020"/>
                  </a:lnTo>
                  <a:lnTo>
                    <a:pt x="14822" y="165174"/>
                  </a:lnTo>
                  <a:lnTo>
                    <a:pt x="3976" y="149087"/>
                  </a:lnTo>
                  <a:lnTo>
                    <a:pt x="0" y="1293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43" name="Google Shape;743;p15"/>
          <p:cNvSpPr txBox="1"/>
          <p:nvPr/>
        </p:nvSpPr>
        <p:spPr>
          <a:xfrm>
            <a:off x="401383" y="1519839"/>
            <a:ext cx="58293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Generator</a:t>
            </a:r>
            <a:endParaRPr sz="1000">
              <a:latin typeface="Arial"/>
              <a:ea typeface="Arial"/>
              <a:cs typeface="Arial"/>
              <a:sym typeface="Arial"/>
            </a:endParaRPr>
          </a:p>
        </p:txBody>
      </p:sp>
      <p:grpSp>
        <p:nvGrpSpPr>
          <p:cNvPr id="744" name="Google Shape;744;p15"/>
          <p:cNvGrpSpPr/>
          <p:nvPr/>
        </p:nvGrpSpPr>
        <p:grpSpPr>
          <a:xfrm>
            <a:off x="242620" y="1192568"/>
            <a:ext cx="1980438" cy="873582"/>
            <a:chOff x="242620" y="1192568"/>
            <a:chExt cx="1980438" cy="873582"/>
          </a:xfrm>
        </p:grpSpPr>
        <p:sp>
          <p:nvSpPr>
            <p:cNvPr id="745" name="Google Shape;745;p15"/>
            <p:cNvSpPr/>
            <p:nvPr/>
          </p:nvSpPr>
          <p:spPr>
            <a:xfrm>
              <a:off x="242620" y="1885810"/>
              <a:ext cx="900430" cy="180340"/>
            </a:xfrm>
            <a:custGeom>
              <a:rect b="b" l="l" r="r" t="t"/>
              <a:pathLst>
                <a:path extrusionOk="0" h="180339" w="900430">
                  <a:moveTo>
                    <a:pt x="849401" y="0"/>
                  </a:moveTo>
                  <a:lnTo>
                    <a:pt x="50609" y="0"/>
                  </a:lnTo>
                  <a:lnTo>
                    <a:pt x="30909" y="3976"/>
                  </a:lnTo>
                  <a:lnTo>
                    <a:pt x="14822" y="14822"/>
                  </a:lnTo>
                  <a:lnTo>
                    <a:pt x="3976" y="30909"/>
                  </a:lnTo>
                  <a:lnTo>
                    <a:pt x="0" y="50609"/>
                  </a:lnTo>
                  <a:lnTo>
                    <a:pt x="0" y="129387"/>
                  </a:lnTo>
                  <a:lnTo>
                    <a:pt x="3976" y="149087"/>
                  </a:lnTo>
                  <a:lnTo>
                    <a:pt x="14822" y="165174"/>
                  </a:lnTo>
                  <a:lnTo>
                    <a:pt x="30909" y="176020"/>
                  </a:lnTo>
                  <a:lnTo>
                    <a:pt x="50609" y="179997"/>
                  </a:lnTo>
                  <a:lnTo>
                    <a:pt x="849401" y="179997"/>
                  </a:lnTo>
                  <a:lnTo>
                    <a:pt x="869101" y="176020"/>
                  </a:lnTo>
                  <a:lnTo>
                    <a:pt x="885188" y="165174"/>
                  </a:lnTo>
                  <a:lnTo>
                    <a:pt x="896034" y="149087"/>
                  </a:lnTo>
                  <a:lnTo>
                    <a:pt x="900010" y="129387"/>
                  </a:lnTo>
                  <a:lnTo>
                    <a:pt x="900010" y="50609"/>
                  </a:lnTo>
                  <a:lnTo>
                    <a:pt x="896034" y="30909"/>
                  </a:lnTo>
                  <a:lnTo>
                    <a:pt x="885188" y="14822"/>
                  </a:lnTo>
                  <a:lnTo>
                    <a:pt x="869101" y="3976"/>
                  </a:lnTo>
                  <a:lnTo>
                    <a:pt x="849401" y="0"/>
                  </a:lnTo>
                  <a:close/>
                </a:path>
              </a:pathLst>
            </a:custGeom>
            <a:solidFill>
              <a:srgbClr val="C7EAF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6" name="Google Shape;746;p15"/>
            <p:cNvSpPr/>
            <p:nvPr/>
          </p:nvSpPr>
          <p:spPr>
            <a:xfrm>
              <a:off x="242620" y="1885810"/>
              <a:ext cx="900430" cy="180340"/>
            </a:xfrm>
            <a:custGeom>
              <a:rect b="b" l="l" r="r" t="t"/>
              <a:pathLst>
                <a:path extrusionOk="0" h="180339" w="900430">
                  <a:moveTo>
                    <a:pt x="0" y="129387"/>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387"/>
                  </a:lnTo>
                  <a:lnTo>
                    <a:pt x="896034" y="149087"/>
                  </a:lnTo>
                  <a:lnTo>
                    <a:pt x="885188" y="165174"/>
                  </a:lnTo>
                  <a:lnTo>
                    <a:pt x="869101" y="176020"/>
                  </a:lnTo>
                  <a:lnTo>
                    <a:pt x="849401" y="179997"/>
                  </a:lnTo>
                  <a:lnTo>
                    <a:pt x="50609" y="179997"/>
                  </a:lnTo>
                  <a:lnTo>
                    <a:pt x="30909" y="176020"/>
                  </a:lnTo>
                  <a:lnTo>
                    <a:pt x="14822" y="165174"/>
                  </a:lnTo>
                  <a:lnTo>
                    <a:pt x="3976" y="149087"/>
                  </a:lnTo>
                  <a:lnTo>
                    <a:pt x="0" y="1293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747" name="Google Shape;747;p15"/>
            <p:cNvPicPr preferRelativeResize="0"/>
            <p:nvPr/>
          </p:nvPicPr>
          <p:blipFill rotWithShape="1">
            <a:blip r:embed="rId4">
              <a:alphaModFix/>
            </a:blip>
            <a:srcRect b="0" l="0" r="0" t="0"/>
            <a:stretch/>
          </p:blipFill>
          <p:spPr>
            <a:xfrm>
              <a:off x="345560" y="1898745"/>
              <a:ext cx="154127" cy="154127"/>
            </a:xfrm>
            <a:prstGeom prst="rect">
              <a:avLst/>
            </a:prstGeom>
            <a:noFill/>
            <a:ln>
              <a:noFill/>
            </a:ln>
          </p:spPr>
        </p:pic>
        <p:sp>
          <p:nvSpPr>
            <p:cNvPr id="748" name="Google Shape;748;p15"/>
            <p:cNvSpPr/>
            <p:nvPr/>
          </p:nvSpPr>
          <p:spPr>
            <a:xfrm>
              <a:off x="530618" y="1903806"/>
              <a:ext cx="144145" cy="144145"/>
            </a:xfrm>
            <a:custGeom>
              <a:rect b="b" l="l" r="r" t="t"/>
              <a:pathLst>
                <a:path extrusionOk="0" h="144144" w="144145">
                  <a:moveTo>
                    <a:pt x="72008" y="0"/>
                  </a:moveTo>
                  <a:lnTo>
                    <a:pt x="43976" y="5657"/>
                  </a:lnTo>
                  <a:lnTo>
                    <a:pt x="21088" y="21086"/>
                  </a:lnTo>
                  <a:lnTo>
                    <a:pt x="5657" y="43971"/>
                  </a:lnTo>
                  <a:lnTo>
                    <a:pt x="0" y="71996"/>
                  </a:lnTo>
                  <a:lnTo>
                    <a:pt x="5657" y="100028"/>
                  </a:lnTo>
                  <a:lnTo>
                    <a:pt x="21088" y="122916"/>
                  </a:lnTo>
                  <a:lnTo>
                    <a:pt x="43976" y="138347"/>
                  </a:lnTo>
                  <a:lnTo>
                    <a:pt x="72008" y="144005"/>
                  </a:lnTo>
                  <a:lnTo>
                    <a:pt x="100033" y="138347"/>
                  </a:lnTo>
                  <a:lnTo>
                    <a:pt x="122918" y="122916"/>
                  </a:lnTo>
                  <a:lnTo>
                    <a:pt x="138347" y="100028"/>
                  </a:lnTo>
                  <a:lnTo>
                    <a:pt x="144005" y="71996"/>
                  </a:lnTo>
                  <a:lnTo>
                    <a:pt x="138347" y="43971"/>
                  </a:lnTo>
                  <a:lnTo>
                    <a:pt x="122918" y="21086"/>
                  </a:lnTo>
                  <a:lnTo>
                    <a:pt x="100033" y="5657"/>
                  </a:lnTo>
                  <a:lnTo>
                    <a:pt x="72008" y="0"/>
                  </a:lnTo>
                  <a:close/>
                </a:path>
              </a:pathLst>
            </a:custGeom>
            <a:solidFill>
              <a:srgbClr val="E1F4F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9" name="Google Shape;749;p15"/>
            <p:cNvSpPr/>
            <p:nvPr/>
          </p:nvSpPr>
          <p:spPr>
            <a:xfrm>
              <a:off x="530618" y="1903806"/>
              <a:ext cx="144145" cy="144145"/>
            </a:xfrm>
            <a:custGeom>
              <a:rect b="b" l="l" r="r" t="t"/>
              <a:pathLst>
                <a:path extrusionOk="0" h="144144" w="144145">
                  <a:moveTo>
                    <a:pt x="144005" y="71996"/>
                  </a:moveTo>
                  <a:lnTo>
                    <a:pt x="138347" y="43971"/>
                  </a:lnTo>
                  <a:lnTo>
                    <a:pt x="122918" y="21086"/>
                  </a:lnTo>
                  <a:lnTo>
                    <a:pt x="100033" y="5657"/>
                  </a:lnTo>
                  <a:lnTo>
                    <a:pt x="72008" y="0"/>
                  </a:lnTo>
                  <a:lnTo>
                    <a:pt x="43976" y="5657"/>
                  </a:lnTo>
                  <a:lnTo>
                    <a:pt x="21088" y="21086"/>
                  </a:lnTo>
                  <a:lnTo>
                    <a:pt x="5657" y="43971"/>
                  </a:lnTo>
                  <a:lnTo>
                    <a:pt x="0" y="71996"/>
                  </a:lnTo>
                  <a:lnTo>
                    <a:pt x="5657" y="100028"/>
                  </a:lnTo>
                  <a:lnTo>
                    <a:pt x="21088" y="122916"/>
                  </a:lnTo>
                  <a:lnTo>
                    <a:pt x="43976" y="138347"/>
                  </a:lnTo>
                  <a:lnTo>
                    <a:pt x="72008" y="144005"/>
                  </a:lnTo>
                  <a:lnTo>
                    <a:pt x="100033" y="138347"/>
                  </a:lnTo>
                  <a:lnTo>
                    <a:pt x="122918" y="122916"/>
                  </a:lnTo>
                  <a:lnTo>
                    <a:pt x="138347" y="100028"/>
                  </a:lnTo>
                  <a:lnTo>
                    <a:pt x="144005" y="71996"/>
                  </a:lnTo>
                  <a:close/>
                </a:path>
              </a:pathLst>
            </a:custGeom>
            <a:noFill/>
            <a:ln cap="flat" cmpd="sng" w="10100">
              <a:solidFill>
                <a:srgbClr val="7F7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0" name="Google Shape;750;p15"/>
            <p:cNvSpPr/>
            <p:nvPr/>
          </p:nvSpPr>
          <p:spPr>
            <a:xfrm>
              <a:off x="710628" y="1903806"/>
              <a:ext cx="144145" cy="144145"/>
            </a:xfrm>
            <a:custGeom>
              <a:rect b="b" l="l" r="r" t="t"/>
              <a:pathLst>
                <a:path extrusionOk="0" h="144144" w="144144">
                  <a:moveTo>
                    <a:pt x="71996" y="0"/>
                  </a:moveTo>
                  <a:lnTo>
                    <a:pt x="43971" y="5657"/>
                  </a:lnTo>
                  <a:lnTo>
                    <a:pt x="21086" y="21086"/>
                  </a:lnTo>
                  <a:lnTo>
                    <a:pt x="5657" y="43971"/>
                  </a:lnTo>
                  <a:lnTo>
                    <a:pt x="0" y="71996"/>
                  </a:lnTo>
                  <a:lnTo>
                    <a:pt x="5657" y="100028"/>
                  </a:lnTo>
                  <a:lnTo>
                    <a:pt x="21086" y="122916"/>
                  </a:lnTo>
                  <a:lnTo>
                    <a:pt x="43971" y="138347"/>
                  </a:lnTo>
                  <a:lnTo>
                    <a:pt x="71996" y="144005"/>
                  </a:lnTo>
                  <a:lnTo>
                    <a:pt x="100021" y="138347"/>
                  </a:lnTo>
                  <a:lnTo>
                    <a:pt x="122905" y="122916"/>
                  </a:lnTo>
                  <a:lnTo>
                    <a:pt x="138334" y="100028"/>
                  </a:lnTo>
                  <a:lnTo>
                    <a:pt x="143992" y="71996"/>
                  </a:lnTo>
                  <a:lnTo>
                    <a:pt x="138334" y="43971"/>
                  </a:lnTo>
                  <a:lnTo>
                    <a:pt x="122905" y="21086"/>
                  </a:lnTo>
                  <a:lnTo>
                    <a:pt x="100021" y="5657"/>
                  </a:lnTo>
                  <a:lnTo>
                    <a:pt x="71996" y="0"/>
                  </a:lnTo>
                  <a:close/>
                </a:path>
              </a:pathLst>
            </a:custGeom>
            <a:solidFill>
              <a:srgbClr val="E1F4F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1" name="Google Shape;751;p15"/>
            <p:cNvSpPr/>
            <p:nvPr/>
          </p:nvSpPr>
          <p:spPr>
            <a:xfrm>
              <a:off x="710628" y="1903806"/>
              <a:ext cx="144145" cy="144145"/>
            </a:xfrm>
            <a:custGeom>
              <a:rect b="b" l="l" r="r" t="t"/>
              <a:pathLst>
                <a:path extrusionOk="0" h="144144" w="144144">
                  <a:moveTo>
                    <a:pt x="143992" y="71996"/>
                  </a:moveTo>
                  <a:lnTo>
                    <a:pt x="138334" y="43971"/>
                  </a:lnTo>
                  <a:lnTo>
                    <a:pt x="122905" y="21086"/>
                  </a:lnTo>
                  <a:lnTo>
                    <a:pt x="100021" y="5657"/>
                  </a:lnTo>
                  <a:lnTo>
                    <a:pt x="71996" y="0"/>
                  </a:lnTo>
                  <a:lnTo>
                    <a:pt x="43971" y="5657"/>
                  </a:lnTo>
                  <a:lnTo>
                    <a:pt x="21086" y="21086"/>
                  </a:lnTo>
                  <a:lnTo>
                    <a:pt x="5657" y="43971"/>
                  </a:lnTo>
                  <a:lnTo>
                    <a:pt x="0" y="71996"/>
                  </a:lnTo>
                  <a:lnTo>
                    <a:pt x="5657" y="100028"/>
                  </a:lnTo>
                  <a:lnTo>
                    <a:pt x="21086" y="122916"/>
                  </a:lnTo>
                  <a:lnTo>
                    <a:pt x="43971" y="138347"/>
                  </a:lnTo>
                  <a:lnTo>
                    <a:pt x="71996" y="144005"/>
                  </a:lnTo>
                  <a:lnTo>
                    <a:pt x="100021" y="138347"/>
                  </a:lnTo>
                  <a:lnTo>
                    <a:pt x="122905" y="122916"/>
                  </a:lnTo>
                  <a:lnTo>
                    <a:pt x="138334" y="100028"/>
                  </a:lnTo>
                  <a:lnTo>
                    <a:pt x="143992" y="71996"/>
                  </a:lnTo>
                  <a:close/>
                </a:path>
              </a:pathLst>
            </a:custGeom>
            <a:noFill/>
            <a:ln cap="flat" cmpd="sng" w="10100">
              <a:solidFill>
                <a:srgbClr val="7F7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752" name="Google Shape;752;p15"/>
            <p:cNvPicPr preferRelativeResize="0"/>
            <p:nvPr/>
          </p:nvPicPr>
          <p:blipFill rotWithShape="1">
            <a:blip r:embed="rId5">
              <a:alphaModFix/>
            </a:blip>
            <a:srcRect b="0" l="0" r="0" t="0"/>
            <a:stretch/>
          </p:blipFill>
          <p:spPr>
            <a:xfrm>
              <a:off x="885564" y="1898745"/>
              <a:ext cx="154127" cy="154127"/>
            </a:xfrm>
            <a:prstGeom prst="rect">
              <a:avLst/>
            </a:prstGeom>
            <a:noFill/>
            <a:ln>
              <a:noFill/>
            </a:ln>
          </p:spPr>
        </p:pic>
        <p:sp>
          <p:nvSpPr>
            <p:cNvPr id="753" name="Google Shape;753;p15"/>
            <p:cNvSpPr/>
            <p:nvPr/>
          </p:nvSpPr>
          <p:spPr>
            <a:xfrm>
              <a:off x="692619" y="1714792"/>
              <a:ext cx="0" cy="171450"/>
            </a:xfrm>
            <a:custGeom>
              <a:rect b="b" l="l" r="r" t="t"/>
              <a:pathLst>
                <a:path extrusionOk="0" h="171450" w="120000">
                  <a:moveTo>
                    <a:pt x="0" y="171018"/>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4" name="Google Shape;754;p15"/>
            <p:cNvSpPr/>
            <p:nvPr/>
          </p:nvSpPr>
          <p:spPr>
            <a:xfrm>
              <a:off x="666302" y="1709857"/>
              <a:ext cx="52705" cy="24765"/>
            </a:xfrm>
            <a:custGeom>
              <a:rect b="b" l="l" r="r" t="t"/>
              <a:pathLst>
                <a:path extrusionOk="0" h="24764" w="52704">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755" name="Google Shape;755;p15"/>
            <p:cNvPicPr preferRelativeResize="0"/>
            <p:nvPr/>
          </p:nvPicPr>
          <p:blipFill rotWithShape="1">
            <a:blip r:embed="rId6">
              <a:alphaModFix/>
            </a:blip>
            <a:srcRect b="0" l="0" r="0" t="0"/>
            <a:stretch/>
          </p:blipFill>
          <p:spPr>
            <a:xfrm>
              <a:off x="528688" y="1192568"/>
              <a:ext cx="327659" cy="161290"/>
            </a:xfrm>
            <a:prstGeom prst="rect">
              <a:avLst/>
            </a:prstGeom>
            <a:noFill/>
            <a:ln>
              <a:noFill/>
            </a:ln>
          </p:spPr>
        </p:pic>
        <p:sp>
          <p:nvSpPr>
            <p:cNvPr id="756" name="Google Shape;756;p15"/>
            <p:cNvSpPr/>
            <p:nvPr/>
          </p:nvSpPr>
          <p:spPr>
            <a:xfrm>
              <a:off x="692619" y="1354785"/>
              <a:ext cx="0" cy="171450"/>
            </a:xfrm>
            <a:custGeom>
              <a:rect b="b" l="l" r="r" t="t"/>
              <a:pathLst>
                <a:path extrusionOk="0" h="171450" w="120000">
                  <a:moveTo>
                    <a:pt x="0" y="171018"/>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7" name="Google Shape;757;p15"/>
            <p:cNvSpPr/>
            <p:nvPr/>
          </p:nvSpPr>
          <p:spPr>
            <a:xfrm>
              <a:off x="666302" y="1349851"/>
              <a:ext cx="52705" cy="24765"/>
            </a:xfrm>
            <a:custGeom>
              <a:rect b="b" l="l" r="r" t="t"/>
              <a:pathLst>
                <a:path extrusionOk="0" h="24765" w="52704">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8" name="Google Shape;758;p15"/>
            <p:cNvSpPr/>
            <p:nvPr/>
          </p:nvSpPr>
          <p:spPr>
            <a:xfrm>
              <a:off x="1322628" y="1525803"/>
              <a:ext cx="900430" cy="180340"/>
            </a:xfrm>
            <a:custGeom>
              <a:rect b="b" l="l" r="r" t="t"/>
              <a:pathLst>
                <a:path extrusionOk="0" h="180339" w="900430">
                  <a:moveTo>
                    <a:pt x="849401" y="0"/>
                  </a:moveTo>
                  <a:lnTo>
                    <a:pt x="50609" y="0"/>
                  </a:lnTo>
                  <a:lnTo>
                    <a:pt x="30909" y="3976"/>
                  </a:lnTo>
                  <a:lnTo>
                    <a:pt x="14822" y="14822"/>
                  </a:lnTo>
                  <a:lnTo>
                    <a:pt x="3976" y="30909"/>
                  </a:lnTo>
                  <a:lnTo>
                    <a:pt x="0" y="50609"/>
                  </a:lnTo>
                  <a:lnTo>
                    <a:pt x="0" y="129387"/>
                  </a:lnTo>
                  <a:lnTo>
                    <a:pt x="3976" y="149087"/>
                  </a:lnTo>
                  <a:lnTo>
                    <a:pt x="14822" y="165174"/>
                  </a:lnTo>
                  <a:lnTo>
                    <a:pt x="30909" y="176020"/>
                  </a:lnTo>
                  <a:lnTo>
                    <a:pt x="50609" y="179997"/>
                  </a:lnTo>
                  <a:lnTo>
                    <a:pt x="849401" y="179997"/>
                  </a:lnTo>
                  <a:lnTo>
                    <a:pt x="869101" y="176020"/>
                  </a:lnTo>
                  <a:lnTo>
                    <a:pt x="885188" y="165174"/>
                  </a:lnTo>
                  <a:lnTo>
                    <a:pt x="896034" y="149087"/>
                  </a:lnTo>
                  <a:lnTo>
                    <a:pt x="900010" y="129387"/>
                  </a:lnTo>
                  <a:lnTo>
                    <a:pt x="900010" y="50609"/>
                  </a:lnTo>
                  <a:lnTo>
                    <a:pt x="896034" y="30909"/>
                  </a:lnTo>
                  <a:lnTo>
                    <a:pt x="885188" y="14822"/>
                  </a:lnTo>
                  <a:lnTo>
                    <a:pt x="869101" y="3976"/>
                  </a:lnTo>
                  <a:lnTo>
                    <a:pt x="849401"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9" name="Google Shape;759;p15"/>
            <p:cNvSpPr/>
            <p:nvPr/>
          </p:nvSpPr>
          <p:spPr>
            <a:xfrm>
              <a:off x="1322628" y="1525803"/>
              <a:ext cx="900430" cy="180340"/>
            </a:xfrm>
            <a:custGeom>
              <a:rect b="b" l="l" r="r" t="t"/>
              <a:pathLst>
                <a:path extrusionOk="0" h="180339" w="900430">
                  <a:moveTo>
                    <a:pt x="0" y="129387"/>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387"/>
                  </a:lnTo>
                  <a:lnTo>
                    <a:pt x="896034" y="149087"/>
                  </a:lnTo>
                  <a:lnTo>
                    <a:pt x="885188" y="165174"/>
                  </a:lnTo>
                  <a:lnTo>
                    <a:pt x="869101" y="176020"/>
                  </a:lnTo>
                  <a:lnTo>
                    <a:pt x="849401" y="179997"/>
                  </a:lnTo>
                  <a:lnTo>
                    <a:pt x="50609" y="179997"/>
                  </a:lnTo>
                  <a:lnTo>
                    <a:pt x="30909" y="176020"/>
                  </a:lnTo>
                  <a:lnTo>
                    <a:pt x="14822" y="165174"/>
                  </a:lnTo>
                  <a:lnTo>
                    <a:pt x="3976" y="149087"/>
                  </a:lnTo>
                  <a:lnTo>
                    <a:pt x="0" y="1293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60" name="Google Shape;760;p15"/>
          <p:cNvSpPr txBox="1"/>
          <p:nvPr/>
        </p:nvSpPr>
        <p:spPr>
          <a:xfrm>
            <a:off x="453821" y="2138240"/>
            <a:ext cx="65786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i="1" lang="en-US" sz="1000">
                <a:latin typeface="Georgia"/>
                <a:ea typeface="Georgia"/>
                <a:cs typeface="Georgia"/>
                <a:sym typeface="Georgia"/>
              </a:rPr>
              <a:t>z </a:t>
            </a:r>
            <a:r>
              <a:rPr i="1" lang="en-US" sz="1000">
                <a:latin typeface="Verdana"/>
                <a:ea typeface="Verdana"/>
                <a:cs typeface="Verdana"/>
                <a:sym typeface="Verdana"/>
              </a:rPr>
              <a:t>∼ </a:t>
            </a:r>
            <a:r>
              <a:rPr i="1" lang="en-US" sz="1000">
                <a:latin typeface="Georgia"/>
                <a:ea typeface="Georgia"/>
                <a:cs typeface="Georgia"/>
                <a:sym typeface="Georgia"/>
              </a:rPr>
              <a:t>N </a:t>
            </a:r>
            <a:r>
              <a:rPr lang="en-US" sz="1000">
                <a:latin typeface="Arial"/>
                <a:ea typeface="Arial"/>
                <a:cs typeface="Arial"/>
                <a:sym typeface="Arial"/>
              </a:rPr>
              <a:t>(0</a:t>
            </a:r>
            <a:r>
              <a:rPr i="1" lang="en-US" sz="1000">
                <a:latin typeface="Georgia"/>
                <a:ea typeface="Georgia"/>
                <a:cs typeface="Georgia"/>
                <a:sym typeface="Georgia"/>
              </a:rPr>
              <a:t>, I</a:t>
            </a:r>
            <a:r>
              <a:rPr lang="en-US" sz="1000">
                <a:latin typeface="Arial"/>
                <a:ea typeface="Arial"/>
                <a:cs typeface="Arial"/>
                <a:sym typeface="Arial"/>
              </a:rPr>
              <a:t>)</a:t>
            </a:r>
            <a:endParaRPr sz="1000">
              <a:latin typeface="Arial"/>
              <a:ea typeface="Arial"/>
              <a:cs typeface="Arial"/>
              <a:sym typeface="Arial"/>
            </a:endParaRPr>
          </a:p>
        </p:txBody>
      </p:sp>
      <p:sp>
        <p:nvSpPr>
          <p:cNvPr id="761" name="Google Shape;761;p15"/>
          <p:cNvSpPr txBox="1"/>
          <p:nvPr/>
        </p:nvSpPr>
        <p:spPr>
          <a:xfrm>
            <a:off x="1422958" y="1508244"/>
            <a:ext cx="69977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Real Images</a:t>
            </a:r>
            <a:endParaRPr sz="1000">
              <a:latin typeface="Arial"/>
              <a:ea typeface="Arial"/>
              <a:cs typeface="Arial"/>
              <a:sym typeface="Arial"/>
            </a:endParaRPr>
          </a:p>
        </p:txBody>
      </p:sp>
      <p:grpSp>
        <p:nvGrpSpPr>
          <p:cNvPr id="762" name="Google Shape;762;p15"/>
          <p:cNvGrpSpPr/>
          <p:nvPr/>
        </p:nvGrpSpPr>
        <p:grpSpPr>
          <a:xfrm>
            <a:off x="782624" y="805789"/>
            <a:ext cx="1148017" cy="720446"/>
            <a:chOff x="782624" y="805789"/>
            <a:chExt cx="1148017" cy="720446"/>
          </a:xfrm>
        </p:grpSpPr>
        <p:pic>
          <p:nvPicPr>
            <p:cNvPr id="763" name="Google Shape;763;p15"/>
            <p:cNvPicPr preferRelativeResize="0"/>
            <p:nvPr/>
          </p:nvPicPr>
          <p:blipFill rotWithShape="1">
            <a:blip r:embed="rId7">
              <a:alphaModFix/>
            </a:blip>
            <a:srcRect b="0" l="0" r="0" t="0"/>
            <a:stretch/>
          </p:blipFill>
          <p:spPr>
            <a:xfrm>
              <a:off x="1614411" y="1199553"/>
              <a:ext cx="316230" cy="148589"/>
            </a:xfrm>
            <a:prstGeom prst="rect">
              <a:avLst/>
            </a:prstGeom>
            <a:noFill/>
            <a:ln>
              <a:noFill/>
            </a:ln>
          </p:spPr>
        </p:pic>
        <p:sp>
          <p:nvSpPr>
            <p:cNvPr id="764" name="Google Shape;764;p15"/>
            <p:cNvSpPr/>
            <p:nvPr/>
          </p:nvSpPr>
          <p:spPr>
            <a:xfrm>
              <a:off x="1772640" y="1354785"/>
              <a:ext cx="0" cy="171450"/>
            </a:xfrm>
            <a:custGeom>
              <a:rect b="b" l="l" r="r" t="t"/>
              <a:pathLst>
                <a:path extrusionOk="0" h="171450" w="120000">
                  <a:moveTo>
                    <a:pt x="0" y="171018"/>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5" name="Google Shape;765;p15"/>
            <p:cNvSpPr/>
            <p:nvPr/>
          </p:nvSpPr>
          <p:spPr>
            <a:xfrm>
              <a:off x="1746323" y="1349850"/>
              <a:ext cx="52705" cy="24765"/>
            </a:xfrm>
            <a:custGeom>
              <a:rect b="b" l="l" r="r" t="t"/>
              <a:pathLst>
                <a:path extrusionOk="0" h="24765" w="52705">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6" name="Google Shape;766;p15"/>
            <p:cNvSpPr/>
            <p:nvPr/>
          </p:nvSpPr>
          <p:spPr>
            <a:xfrm>
              <a:off x="1527479" y="991666"/>
              <a:ext cx="245745" cy="210185"/>
            </a:xfrm>
            <a:custGeom>
              <a:rect b="b" l="l" r="r" t="t"/>
              <a:pathLst>
                <a:path extrusionOk="0" h="210184" w="245744">
                  <a:moveTo>
                    <a:pt x="245160" y="210134"/>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7" name="Google Shape;767;p15"/>
            <p:cNvSpPr/>
            <p:nvPr/>
          </p:nvSpPr>
          <p:spPr>
            <a:xfrm>
              <a:off x="1523720" y="984505"/>
              <a:ext cx="36195" cy="40640"/>
            </a:xfrm>
            <a:custGeom>
              <a:rect b="b" l="l" r="r" t="t"/>
              <a:pathLst>
                <a:path extrusionOk="0" h="40640" w="36194">
                  <a:moveTo>
                    <a:pt x="1610" y="40103"/>
                  </a:moveTo>
                  <a:lnTo>
                    <a:pt x="3927" y="31456"/>
                  </a:lnTo>
                  <a:lnTo>
                    <a:pt x="3759" y="20476"/>
                  </a:lnTo>
                  <a:lnTo>
                    <a:pt x="2114" y="10269"/>
                  </a:lnTo>
                  <a:lnTo>
                    <a:pt x="0" y="3938"/>
                  </a:lnTo>
                  <a:lnTo>
                    <a:pt x="6579" y="5060"/>
                  </a:lnTo>
                  <a:lnTo>
                    <a:pt x="16918" y="5124"/>
                  </a:lnTo>
                  <a:lnTo>
                    <a:pt x="27794" y="3611"/>
                  </a:lnTo>
                  <a:lnTo>
                    <a:pt x="3598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8" name="Google Shape;768;p15"/>
            <p:cNvSpPr/>
            <p:nvPr/>
          </p:nvSpPr>
          <p:spPr>
            <a:xfrm>
              <a:off x="782624" y="805789"/>
              <a:ext cx="900430" cy="180340"/>
            </a:xfrm>
            <a:custGeom>
              <a:rect b="b" l="l" r="r" t="t"/>
              <a:pathLst>
                <a:path extrusionOk="0" h="180340" w="900430">
                  <a:moveTo>
                    <a:pt x="849401" y="0"/>
                  </a:moveTo>
                  <a:lnTo>
                    <a:pt x="50609" y="0"/>
                  </a:lnTo>
                  <a:lnTo>
                    <a:pt x="30909" y="3976"/>
                  </a:lnTo>
                  <a:lnTo>
                    <a:pt x="14822" y="14822"/>
                  </a:lnTo>
                  <a:lnTo>
                    <a:pt x="3976" y="30909"/>
                  </a:lnTo>
                  <a:lnTo>
                    <a:pt x="0" y="50609"/>
                  </a:lnTo>
                  <a:lnTo>
                    <a:pt x="0" y="129400"/>
                  </a:lnTo>
                  <a:lnTo>
                    <a:pt x="3976" y="149100"/>
                  </a:lnTo>
                  <a:lnTo>
                    <a:pt x="14822" y="165187"/>
                  </a:lnTo>
                  <a:lnTo>
                    <a:pt x="30909" y="176032"/>
                  </a:lnTo>
                  <a:lnTo>
                    <a:pt x="50609" y="180009"/>
                  </a:lnTo>
                  <a:lnTo>
                    <a:pt x="849401" y="180009"/>
                  </a:lnTo>
                  <a:lnTo>
                    <a:pt x="869101" y="176032"/>
                  </a:lnTo>
                  <a:lnTo>
                    <a:pt x="885188" y="165187"/>
                  </a:lnTo>
                  <a:lnTo>
                    <a:pt x="896034" y="149100"/>
                  </a:lnTo>
                  <a:lnTo>
                    <a:pt x="900010" y="129400"/>
                  </a:lnTo>
                  <a:lnTo>
                    <a:pt x="900010" y="50609"/>
                  </a:lnTo>
                  <a:lnTo>
                    <a:pt x="896034" y="30909"/>
                  </a:lnTo>
                  <a:lnTo>
                    <a:pt x="885188" y="14822"/>
                  </a:lnTo>
                  <a:lnTo>
                    <a:pt x="869101" y="3976"/>
                  </a:lnTo>
                  <a:lnTo>
                    <a:pt x="849401"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9" name="Google Shape;769;p15"/>
            <p:cNvSpPr/>
            <p:nvPr/>
          </p:nvSpPr>
          <p:spPr>
            <a:xfrm>
              <a:off x="782624" y="805789"/>
              <a:ext cx="900430" cy="180340"/>
            </a:xfrm>
            <a:custGeom>
              <a:rect b="b" l="l" r="r" t="t"/>
              <a:pathLst>
                <a:path extrusionOk="0" h="180340" w="900430">
                  <a:moveTo>
                    <a:pt x="0" y="129400"/>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400"/>
                  </a:lnTo>
                  <a:lnTo>
                    <a:pt x="896034" y="149100"/>
                  </a:lnTo>
                  <a:lnTo>
                    <a:pt x="885188" y="165187"/>
                  </a:lnTo>
                  <a:lnTo>
                    <a:pt x="869101" y="176032"/>
                  </a:lnTo>
                  <a:lnTo>
                    <a:pt x="849401" y="180009"/>
                  </a:lnTo>
                  <a:lnTo>
                    <a:pt x="50609" y="180009"/>
                  </a:lnTo>
                  <a:lnTo>
                    <a:pt x="30909" y="176032"/>
                  </a:lnTo>
                  <a:lnTo>
                    <a:pt x="14822" y="165187"/>
                  </a:lnTo>
                  <a:lnTo>
                    <a:pt x="3976" y="149100"/>
                  </a:lnTo>
                  <a:lnTo>
                    <a:pt x="0" y="129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70" name="Google Shape;770;p15"/>
          <p:cNvSpPr txBox="1"/>
          <p:nvPr/>
        </p:nvSpPr>
        <p:spPr>
          <a:xfrm>
            <a:off x="840422" y="799838"/>
            <a:ext cx="78486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Discriminator</a:t>
            </a:r>
            <a:endParaRPr sz="1000">
              <a:latin typeface="Arial"/>
              <a:ea typeface="Arial"/>
              <a:cs typeface="Arial"/>
              <a:sym typeface="Arial"/>
            </a:endParaRPr>
          </a:p>
        </p:txBody>
      </p:sp>
      <p:grpSp>
        <p:nvGrpSpPr>
          <p:cNvPr id="771" name="Google Shape;771;p15"/>
          <p:cNvGrpSpPr/>
          <p:nvPr/>
        </p:nvGrpSpPr>
        <p:grpSpPr>
          <a:xfrm>
            <a:off x="1206319" y="665841"/>
            <a:ext cx="52705" cy="140189"/>
            <a:chOff x="1206319" y="665841"/>
            <a:chExt cx="52705" cy="140189"/>
          </a:xfrm>
        </p:grpSpPr>
        <p:sp>
          <p:nvSpPr>
            <p:cNvPr id="772" name="Google Shape;772;p15"/>
            <p:cNvSpPr/>
            <p:nvPr/>
          </p:nvSpPr>
          <p:spPr>
            <a:xfrm>
              <a:off x="1232636" y="670775"/>
              <a:ext cx="0" cy="135255"/>
            </a:xfrm>
            <a:custGeom>
              <a:rect b="b" l="l" r="r" t="t"/>
              <a:pathLst>
                <a:path extrusionOk="0" h="135254" w="120000">
                  <a:moveTo>
                    <a:pt x="0" y="135013"/>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3" name="Google Shape;773;p15"/>
            <p:cNvSpPr/>
            <p:nvPr/>
          </p:nvSpPr>
          <p:spPr>
            <a:xfrm>
              <a:off x="1206319" y="665841"/>
              <a:ext cx="52705" cy="24765"/>
            </a:xfrm>
            <a:custGeom>
              <a:rect b="b" l="l" r="r" t="t"/>
              <a:pathLst>
                <a:path extrusionOk="0" h="24765" w="52705">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74" name="Google Shape;774;p15"/>
          <p:cNvSpPr txBox="1"/>
          <p:nvPr/>
        </p:nvSpPr>
        <p:spPr>
          <a:xfrm>
            <a:off x="869950" y="523346"/>
            <a:ext cx="725805"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Real or Fake</a:t>
            </a:r>
            <a:endParaRPr sz="1000">
              <a:latin typeface="Arial"/>
              <a:ea typeface="Arial"/>
              <a:cs typeface="Arial"/>
              <a:sym typeface="Arial"/>
            </a:endParaRPr>
          </a:p>
        </p:txBody>
      </p:sp>
      <p:grpSp>
        <p:nvGrpSpPr>
          <p:cNvPr id="775" name="Google Shape;775;p15"/>
          <p:cNvGrpSpPr/>
          <p:nvPr/>
        </p:nvGrpSpPr>
        <p:grpSpPr>
          <a:xfrm>
            <a:off x="692619" y="984505"/>
            <a:ext cx="249130" cy="217346"/>
            <a:chOff x="692619" y="984505"/>
            <a:chExt cx="249130" cy="217346"/>
          </a:xfrm>
        </p:grpSpPr>
        <p:sp>
          <p:nvSpPr>
            <p:cNvPr id="776" name="Google Shape;776;p15"/>
            <p:cNvSpPr/>
            <p:nvPr/>
          </p:nvSpPr>
          <p:spPr>
            <a:xfrm>
              <a:off x="692619" y="991666"/>
              <a:ext cx="245745" cy="210185"/>
            </a:xfrm>
            <a:custGeom>
              <a:rect b="b" l="l" r="r" t="t"/>
              <a:pathLst>
                <a:path extrusionOk="0" h="210184" w="245744">
                  <a:moveTo>
                    <a:pt x="0" y="210134"/>
                  </a:moveTo>
                  <a:lnTo>
                    <a:pt x="24516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7" name="Google Shape;777;p15"/>
            <p:cNvSpPr/>
            <p:nvPr/>
          </p:nvSpPr>
          <p:spPr>
            <a:xfrm>
              <a:off x="905554" y="984505"/>
              <a:ext cx="36195" cy="40640"/>
            </a:xfrm>
            <a:custGeom>
              <a:rect b="b" l="l" r="r" t="t"/>
              <a:pathLst>
                <a:path extrusionOk="0" h="40640" w="36194">
                  <a:moveTo>
                    <a:pt x="0" y="0"/>
                  </a:moveTo>
                  <a:lnTo>
                    <a:pt x="8190" y="3611"/>
                  </a:lnTo>
                  <a:lnTo>
                    <a:pt x="19067" y="5124"/>
                  </a:lnTo>
                  <a:lnTo>
                    <a:pt x="29406" y="5060"/>
                  </a:lnTo>
                  <a:lnTo>
                    <a:pt x="35985" y="3938"/>
                  </a:lnTo>
                  <a:lnTo>
                    <a:pt x="33870" y="10269"/>
                  </a:lnTo>
                  <a:lnTo>
                    <a:pt x="32226" y="20476"/>
                  </a:lnTo>
                  <a:lnTo>
                    <a:pt x="32058" y="31456"/>
                  </a:lnTo>
                  <a:lnTo>
                    <a:pt x="34374" y="4010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78" name="Google Shape;778;p15"/>
          <p:cNvSpPr txBox="1"/>
          <p:nvPr>
            <p:ph type="title"/>
          </p:nvPr>
        </p:nvSpPr>
        <p:spPr>
          <a:xfrm>
            <a:off x="385279" y="123458"/>
            <a:ext cx="4756785" cy="366832"/>
          </a:xfrm>
          <a:prstGeom prst="rect">
            <a:avLst/>
          </a:prstGeom>
          <a:noFill/>
          <a:ln>
            <a:noFill/>
          </a:ln>
        </p:spPr>
        <p:txBody>
          <a:bodyPr anchorCtr="0" anchor="b" bIns="0" lIns="0" spcFirstLastPara="1" rIns="0" wrap="square" tIns="6975">
            <a:spAutoFit/>
          </a:bodyPr>
          <a:lstStyle/>
          <a:p>
            <a:pPr indent="0" lvl="0" marL="12700" marR="5080" rtl="0" algn="l">
              <a:lnSpc>
                <a:spcPct val="102600"/>
              </a:lnSpc>
              <a:spcBef>
                <a:spcPts val="0"/>
              </a:spcBef>
              <a:spcAft>
                <a:spcPts val="0"/>
              </a:spcAft>
              <a:buClr>
                <a:srgbClr val="3F3F3F"/>
              </a:buClr>
              <a:buSzPts val="2200"/>
              <a:buFont typeface="Calibri"/>
              <a:buNone/>
            </a:pPr>
            <a:r>
              <a:rPr lang="en-US"/>
              <a:t>Training </a:t>
            </a:r>
            <a:endParaRPr/>
          </a:p>
        </p:txBody>
      </p:sp>
      <p:sp>
        <p:nvSpPr>
          <p:cNvPr id="779" name="Google Shape;779;p15"/>
          <p:cNvSpPr txBox="1"/>
          <p:nvPr>
            <p:ph idx="11" type="ftr"/>
          </p:nvPr>
        </p:nvSpPr>
        <p:spPr>
          <a:xfrm>
            <a:off x="1743259" y="3056436"/>
            <a:ext cx="2280784" cy="172758"/>
          </a:xfrm>
          <a:prstGeom prst="rect">
            <a:avLst/>
          </a:prstGeom>
          <a:noFill/>
          <a:ln>
            <a:noFill/>
          </a:ln>
        </p:spPr>
        <p:txBody>
          <a:bodyPr anchorCtr="0" anchor="ctr" bIns="0" lIns="0" spcFirstLastPara="1" rIns="0" wrap="square" tIns="0">
            <a:spAutoFit/>
          </a:bodyPr>
          <a:lstStyle/>
          <a:p>
            <a:pPr indent="0" lvl="0" marL="12700" rtl="0" algn="ctr">
              <a:lnSpc>
                <a:spcPct val="167500"/>
              </a:lnSpc>
              <a:spcBef>
                <a:spcPts val="0"/>
              </a:spcBef>
              <a:spcAft>
                <a:spcPts val="0"/>
              </a:spcAft>
              <a:buNone/>
            </a:pPr>
            <a:r>
              <a:rPr lang="en-US"/>
              <a:t>MITESH M. KHAPRA</a:t>
            </a:r>
            <a:endParaRPr/>
          </a:p>
        </p:txBody>
      </p:sp>
      <p:pic>
        <p:nvPicPr>
          <p:cNvPr id="780" name="Google Shape;780;p15"/>
          <p:cNvPicPr preferRelativeResize="0"/>
          <p:nvPr/>
        </p:nvPicPr>
        <p:blipFill rotWithShape="1">
          <a:blip r:embed="rId8">
            <a:alphaModFix/>
          </a:blip>
          <a:srcRect b="0" l="0" r="0" t="0"/>
          <a:stretch/>
        </p:blipFill>
        <p:spPr>
          <a:xfrm>
            <a:off x="2388616" y="568426"/>
            <a:ext cx="63233" cy="63233"/>
          </a:xfrm>
          <a:prstGeom prst="rect">
            <a:avLst/>
          </a:prstGeom>
          <a:noFill/>
          <a:ln>
            <a:noFill/>
          </a:ln>
        </p:spPr>
      </p:pic>
      <p:sp>
        <p:nvSpPr>
          <p:cNvPr id="781" name="Google Shape;781;p15"/>
          <p:cNvSpPr txBox="1"/>
          <p:nvPr/>
        </p:nvSpPr>
        <p:spPr>
          <a:xfrm>
            <a:off x="2508415" y="482954"/>
            <a:ext cx="2637155" cy="19177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b="1" lang="en-US" sz="1100">
                <a:latin typeface="Arial"/>
                <a:ea typeface="Arial"/>
                <a:cs typeface="Arial"/>
                <a:sym typeface="Arial"/>
              </a:rPr>
              <a:t>Step 1: </a:t>
            </a:r>
            <a:r>
              <a:rPr lang="en-US" sz="1100">
                <a:latin typeface="Arial"/>
                <a:ea typeface="Arial"/>
                <a:cs typeface="Arial"/>
                <a:sym typeface="Arial"/>
              </a:rPr>
              <a:t>Gradient Ascent on Discriminator</a:t>
            </a:r>
            <a:endParaRPr sz="1100">
              <a:latin typeface="Arial"/>
              <a:ea typeface="Arial"/>
              <a:cs typeface="Arial"/>
              <a:sym typeface="Arial"/>
            </a:endParaRPr>
          </a:p>
        </p:txBody>
      </p:sp>
      <p:sp>
        <p:nvSpPr>
          <p:cNvPr id="782" name="Google Shape;782;p15"/>
          <p:cNvSpPr txBox="1"/>
          <p:nvPr/>
        </p:nvSpPr>
        <p:spPr>
          <a:xfrm>
            <a:off x="2483015" y="794205"/>
            <a:ext cx="3223260" cy="191770"/>
          </a:xfrm>
          <a:prstGeom prst="rect">
            <a:avLst/>
          </a:prstGeom>
          <a:noFill/>
          <a:ln>
            <a:noFill/>
          </a:ln>
        </p:spPr>
        <p:txBody>
          <a:bodyPr anchorCtr="0" anchor="t" bIns="0" lIns="0" spcFirstLastPara="1" rIns="0" wrap="square" tIns="11425">
            <a:spAutoFit/>
          </a:bodyPr>
          <a:lstStyle/>
          <a:p>
            <a:pPr indent="0" lvl="0" marL="38100" rtl="0" algn="l">
              <a:lnSpc>
                <a:spcPct val="100000"/>
              </a:lnSpc>
              <a:spcBef>
                <a:spcPts val="0"/>
              </a:spcBef>
              <a:spcAft>
                <a:spcPts val="0"/>
              </a:spcAft>
              <a:buNone/>
            </a:pPr>
            <a:r>
              <a:rPr lang="en-US" sz="1100">
                <a:latin typeface="Arial"/>
                <a:ea typeface="Arial"/>
                <a:cs typeface="Arial"/>
                <a:sym typeface="Arial"/>
              </a:rPr>
              <a:t>max [E</a:t>
            </a:r>
            <a:r>
              <a:rPr baseline="-25000" i="1" lang="en-US" sz="1200">
                <a:latin typeface="Georgia"/>
                <a:ea typeface="Georgia"/>
                <a:cs typeface="Georgia"/>
                <a:sym typeface="Georgia"/>
              </a:rPr>
              <a:t>x</a:t>
            </a:r>
            <a:r>
              <a:rPr baseline="-25000" i="1" lang="en-US" sz="1200">
                <a:latin typeface="Arial"/>
                <a:ea typeface="Arial"/>
                <a:cs typeface="Arial"/>
                <a:sym typeface="Arial"/>
              </a:rPr>
              <a:t>∼</a:t>
            </a:r>
            <a:r>
              <a:rPr baseline="-25000" i="1" lang="en-US" sz="1200">
                <a:latin typeface="Georgia"/>
                <a:ea typeface="Georgia"/>
                <a:cs typeface="Georgia"/>
                <a:sym typeface="Georgia"/>
              </a:rPr>
              <a:t>p</a:t>
            </a:r>
            <a:r>
              <a:rPr baseline="-25000" i="1" lang="en-US" sz="900">
                <a:latin typeface="Georgia"/>
                <a:ea typeface="Georgia"/>
                <a:cs typeface="Georgia"/>
                <a:sym typeface="Georgia"/>
              </a:rPr>
              <a:t>data </a:t>
            </a:r>
            <a:r>
              <a:rPr lang="en-US" sz="1100">
                <a:latin typeface="Arial"/>
                <a:ea typeface="Arial"/>
                <a:cs typeface="Arial"/>
                <a:sym typeface="Arial"/>
              </a:rPr>
              <a:t>log </a:t>
            </a:r>
            <a:r>
              <a:rPr i="1" lang="en-US" sz="1100">
                <a:latin typeface="Georgia"/>
                <a:ea typeface="Georgia"/>
                <a:cs typeface="Georgia"/>
                <a:sym typeface="Georgia"/>
              </a:rPr>
              <a:t>D</a:t>
            </a:r>
            <a:r>
              <a:rPr baseline="-25000" i="1" lang="en-US" sz="1200">
                <a:latin typeface="Georgia"/>
                <a:ea typeface="Georgia"/>
                <a:cs typeface="Georgia"/>
                <a:sym typeface="Georgia"/>
              </a:rPr>
              <a:t>θ </a:t>
            </a:r>
            <a:r>
              <a:rPr lang="en-US" sz="1100">
                <a:latin typeface="Arial"/>
                <a:ea typeface="Arial"/>
                <a:cs typeface="Arial"/>
                <a:sym typeface="Arial"/>
              </a:rPr>
              <a:t>(</a:t>
            </a:r>
            <a:r>
              <a:rPr i="1" lang="en-US" sz="1100">
                <a:latin typeface="Georgia"/>
                <a:ea typeface="Georgia"/>
                <a:cs typeface="Georgia"/>
                <a:sym typeface="Georgia"/>
              </a:rPr>
              <a:t>x</a:t>
            </a:r>
            <a:r>
              <a:rPr lang="en-US" sz="1100">
                <a:latin typeface="Arial"/>
                <a:ea typeface="Arial"/>
                <a:cs typeface="Arial"/>
                <a:sym typeface="Arial"/>
              </a:rPr>
              <a:t>)+E</a:t>
            </a:r>
            <a:r>
              <a:rPr baseline="-25000" i="1" lang="en-US" sz="1200">
                <a:latin typeface="Georgia"/>
                <a:ea typeface="Georgia"/>
                <a:cs typeface="Georgia"/>
                <a:sym typeface="Georgia"/>
              </a:rPr>
              <a:t>z</a:t>
            </a:r>
            <a:r>
              <a:rPr baseline="-25000" i="1" lang="en-US" sz="1200">
                <a:latin typeface="Arial"/>
                <a:ea typeface="Arial"/>
                <a:cs typeface="Arial"/>
                <a:sym typeface="Arial"/>
              </a:rPr>
              <a:t>∼</a:t>
            </a:r>
            <a:r>
              <a:rPr baseline="-25000" i="1" lang="en-US" sz="1200">
                <a:latin typeface="Georgia"/>
                <a:ea typeface="Georgia"/>
                <a:cs typeface="Georgia"/>
                <a:sym typeface="Georgia"/>
              </a:rPr>
              <a:t>p</a:t>
            </a:r>
            <a:r>
              <a:rPr baseline="-25000" lang="en-US" sz="1200">
                <a:latin typeface="Arial"/>
                <a:ea typeface="Arial"/>
                <a:cs typeface="Arial"/>
                <a:sym typeface="Arial"/>
              </a:rPr>
              <a:t>(</a:t>
            </a:r>
            <a:r>
              <a:rPr baseline="-25000" i="1" lang="en-US" sz="1200">
                <a:latin typeface="Georgia"/>
                <a:ea typeface="Georgia"/>
                <a:cs typeface="Georgia"/>
                <a:sym typeface="Georgia"/>
              </a:rPr>
              <a:t>z</a:t>
            </a:r>
            <a:r>
              <a:rPr baseline="-25000" lang="en-US" sz="1200">
                <a:latin typeface="Arial"/>
                <a:ea typeface="Arial"/>
                <a:cs typeface="Arial"/>
                <a:sym typeface="Arial"/>
              </a:rPr>
              <a:t>) </a:t>
            </a:r>
            <a:r>
              <a:rPr lang="en-US" sz="1100">
                <a:latin typeface="Arial"/>
                <a:ea typeface="Arial"/>
                <a:cs typeface="Arial"/>
                <a:sym typeface="Arial"/>
              </a:rPr>
              <a:t>log(1</a:t>
            </a:r>
            <a:r>
              <a:rPr i="1" lang="en-US" sz="1100">
                <a:latin typeface="Verdana"/>
                <a:ea typeface="Verdana"/>
                <a:cs typeface="Verdana"/>
                <a:sym typeface="Verdana"/>
              </a:rPr>
              <a:t>−</a:t>
            </a:r>
            <a:r>
              <a:rPr i="1" lang="en-US" sz="1100">
                <a:latin typeface="Georgia"/>
                <a:ea typeface="Georgia"/>
                <a:cs typeface="Georgia"/>
                <a:sym typeface="Georgia"/>
              </a:rPr>
              <a:t>D</a:t>
            </a:r>
            <a:r>
              <a:rPr baseline="-25000" i="1" lang="en-US" sz="1200">
                <a:latin typeface="Georgia"/>
                <a:ea typeface="Georgia"/>
                <a:cs typeface="Georgia"/>
                <a:sym typeface="Georgia"/>
              </a:rPr>
              <a:t>θ </a:t>
            </a:r>
            <a:r>
              <a:rPr lang="en-US" sz="1100">
                <a:latin typeface="Arial"/>
                <a:ea typeface="Arial"/>
                <a:cs typeface="Arial"/>
                <a:sym typeface="Arial"/>
              </a:rPr>
              <a:t>(</a:t>
            </a:r>
            <a:r>
              <a:rPr i="1" lang="en-US" sz="1100">
                <a:latin typeface="Georgia"/>
                <a:ea typeface="Georgia"/>
                <a:cs typeface="Georgia"/>
                <a:sym typeface="Georgia"/>
              </a:rPr>
              <a:t>G</a:t>
            </a:r>
            <a:r>
              <a:rPr baseline="-25000" i="1" lang="en-US" sz="1200">
                <a:latin typeface="Georgia"/>
                <a:ea typeface="Georgia"/>
                <a:cs typeface="Georgia"/>
                <a:sym typeface="Georgia"/>
              </a:rPr>
              <a:t>φ</a:t>
            </a:r>
            <a:r>
              <a:rPr lang="en-US" sz="1100">
                <a:latin typeface="Arial"/>
                <a:ea typeface="Arial"/>
                <a:cs typeface="Arial"/>
                <a:sym typeface="Arial"/>
              </a:rPr>
              <a:t>(</a:t>
            </a:r>
            <a:r>
              <a:rPr i="1" lang="en-US" sz="1100">
                <a:latin typeface="Georgia"/>
                <a:ea typeface="Georgia"/>
                <a:cs typeface="Georgia"/>
                <a:sym typeface="Georgia"/>
              </a:rPr>
              <a:t>z</a:t>
            </a:r>
            <a:r>
              <a:rPr lang="en-US" sz="1100">
                <a:latin typeface="Arial"/>
                <a:ea typeface="Arial"/>
                <a:cs typeface="Arial"/>
                <a:sym typeface="Arial"/>
              </a:rPr>
              <a:t>)))]</a:t>
            </a:r>
            <a:endParaRPr sz="1100">
              <a:latin typeface="Arial"/>
              <a:ea typeface="Arial"/>
              <a:cs typeface="Arial"/>
              <a:sym typeface="Arial"/>
            </a:endParaRPr>
          </a:p>
        </p:txBody>
      </p:sp>
      <p:sp>
        <p:nvSpPr>
          <p:cNvPr id="783" name="Google Shape;783;p15"/>
          <p:cNvSpPr txBox="1"/>
          <p:nvPr/>
        </p:nvSpPr>
        <p:spPr>
          <a:xfrm>
            <a:off x="2508415" y="924914"/>
            <a:ext cx="2479675" cy="416559"/>
          </a:xfrm>
          <a:prstGeom prst="rect">
            <a:avLst/>
          </a:prstGeom>
          <a:noFill/>
          <a:ln>
            <a:noFill/>
          </a:ln>
        </p:spPr>
        <p:txBody>
          <a:bodyPr anchorCtr="0" anchor="t" bIns="0" lIns="0" spcFirstLastPara="1" rIns="0" wrap="square" tIns="12050">
            <a:spAutoFit/>
          </a:bodyPr>
          <a:lstStyle/>
          <a:p>
            <a:pPr indent="0" lvl="0" marL="114935" rtl="0" algn="l">
              <a:lnSpc>
                <a:spcPct val="100000"/>
              </a:lnSpc>
              <a:spcBef>
                <a:spcPts val="0"/>
              </a:spcBef>
              <a:spcAft>
                <a:spcPts val="0"/>
              </a:spcAft>
              <a:buNone/>
            </a:pPr>
            <a:r>
              <a:rPr i="1" lang="en-US" sz="800">
                <a:latin typeface="Georgia"/>
                <a:ea typeface="Georgia"/>
                <a:cs typeface="Georgia"/>
                <a:sym typeface="Georgia"/>
              </a:rPr>
              <a:t>θ</a:t>
            </a:r>
            <a:endParaRPr sz="800">
              <a:latin typeface="Georgia"/>
              <a:ea typeface="Georgia"/>
              <a:cs typeface="Georgia"/>
              <a:sym typeface="Georgia"/>
            </a:endParaRPr>
          </a:p>
          <a:p>
            <a:pPr indent="0" lvl="0" marL="12700" rtl="0" algn="l">
              <a:lnSpc>
                <a:spcPct val="100000"/>
              </a:lnSpc>
              <a:spcBef>
                <a:spcPts val="805"/>
              </a:spcBef>
              <a:spcAft>
                <a:spcPts val="0"/>
              </a:spcAft>
              <a:buNone/>
            </a:pPr>
            <a:r>
              <a:rPr b="1" lang="en-US" sz="1100">
                <a:latin typeface="Arial"/>
                <a:ea typeface="Arial"/>
                <a:cs typeface="Arial"/>
                <a:sym typeface="Arial"/>
              </a:rPr>
              <a:t>Step 2: </a:t>
            </a:r>
            <a:r>
              <a:rPr lang="en-US" sz="1100">
                <a:latin typeface="Arial"/>
                <a:ea typeface="Arial"/>
                <a:cs typeface="Arial"/>
                <a:sym typeface="Arial"/>
              </a:rPr>
              <a:t>Gradient Descent on Generator</a:t>
            </a:r>
            <a:endParaRPr sz="1100">
              <a:latin typeface="Arial"/>
              <a:ea typeface="Arial"/>
              <a:cs typeface="Arial"/>
              <a:sym typeface="Arial"/>
            </a:endParaRPr>
          </a:p>
        </p:txBody>
      </p:sp>
      <p:pic>
        <p:nvPicPr>
          <p:cNvPr id="784" name="Google Shape;784;p15"/>
          <p:cNvPicPr preferRelativeResize="0"/>
          <p:nvPr/>
        </p:nvPicPr>
        <p:blipFill rotWithShape="1">
          <a:blip r:embed="rId9">
            <a:alphaModFix/>
          </a:blip>
          <a:srcRect b="0" l="0" r="0" t="0"/>
          <a:stretch/>
        </p:blipFill>
        <p:spPr>
          <a:xfrm>
            <a:off x="2388616" y="1234960"/>
            <a:ext cx="63233" cy="63233"/>
          </a:xfrm>
          <a:prstGeom prst="rect">
            <a:avLst/>
          </a:prstGeom>
          <a:noFill/>
          <a:ln>
            <a:noFill/>
          </a:ln>
        </p:spPr>
      </p:pic>
      <p:sp>
        <p:nvSpPr>
          <p:cNvPr id="785" name="Google Shape;785;p15"/>
          <p:cNvSpPr txBox="1"/>
          <p:nvPr/>
        </p:nvSpPr>
        <p:spPr>
          <a:xfrm>
            <a:off x="3120072" y="1591448"/>
            <a:ext cx="89535" cy="1473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i="1" lang="en-US" sz="800">
                <a:latin typeface="Georgia"/>
                <a:ea typeface="Georgia"/>
                <a:cs typeface="Georgia"/>
                <a:sym typeface="Georgia"/>
              </a:rPr>
              <a:t>φ</a:t>
            </a:r>
            <a:endParaRPr sz="800">
              <a:latin typeface="Georgia"/>
              <a:ea typeface="Georgia"/>
              <a:cs typeface="Georgia"/>
              <a:sym typeface="Georgia"/>
            </a:endParaRPr>
          </a:p>
        </p:txBody>
      </p:sp>
      <p:sp>
        <p:nvSpPr>
          <p:cNvPr id="786" name="Google Shape;786;p15"/>
          <p:cNvSpPr txBox="1"/>
          <p:nvPr/>
        </p:nvSpPr>
        <p:spPr>
          <a:xfrm>
            <a:off x="3011182" y="1460739"/>
            <a:ext cx="2019300" cy="191770"/>
          </a:xfrm>
          <a:prstGeom prst="rect">
            <a:avLst/>
          </a:prstGeom>
          <a:noFill/>
          <a:ln>
            <a:noFill/>
          </a:ln>
        </p:spPr>
        <p:txBody>
          <a:bodyPr anchorCtr="0" anchor="t" bIns="0" lIns="0" spcFirstLastPara="1" rIns="0" wrap="square" tIns="11425">
            <a:spAutoFit/>
          </a:bodyPr>
          <a:lstStyle/>
          <a:p>
            <a:pPr indent="0" lvl="0" marL="38100" rtl="0" algn="l">
              <a:lnSpc>
                <a:spcPct val="100000"/>
              </a:lnSpc>
              <a:spcBef>
                <a:spcPts val="0"/>
              </a:spcBef>
              <a:spcAft>
                <a:spcPts val="0"/>
              </a:spcAft>
              <a:buNone/>
            </a:pPr>
            <a:r>
              <a:rPr lang="en-US" sz="1100">
                <a:latin typeface="Arial"/>
                <a:ea typeface="Arial"/>
                <a:cs typeface="Arial"/>
                <a:sym typeface="Arial"/>
              </a:rPr>
              <a:t>min E</a:t>
            </a:r>
            <a:r>
              <a:rPr baseline="-25000" i="1" lang="en-US" sz="1200">
                <a:latin typeface="Georgia"/>
                <a:ea typeface="Georgia"/>
                <a:cs typeface="Georgia"/>
                <a:sym typeface="Georgia"/>
              </a:rPr>
              <a:t>z</a:t>
            </a:r>
            <a:r>
              <a:rPr baseline="-25000" i="1" lang="en-US" sz="1200">
                <a:latin typeface="Arial"/>
                <a:ea typeface="Arial"/>
                <a:cs typeface="Arial"/>
                <a:sym typeface="Arial"/>
              </a:rPr>
              <a:t>∼</a:t>
            </a:r>
            <a:r>
              <a:rPr baseline="-25000" i="1" lang="en-US" sz="1200">
                <a:latin typeface="Georgia"/>
                <a:ea typeface="Georgia"/>
                <a:cs typeface="Georgia"/>
                <a:sym typeface="Georgia"/>
              </a:rPr>
              <a:t>p</a:t>
            </a:r>
            <a:r>
              <a:rPr baseline="-25000" lang="en-US" sz="1200">
                <a:latin typeface="Arial"/>
                <a:ea typeface="Arial"/>
                <a:cs typeface="Arial"/>
                <a:sym typeface="Arial"/>
              </a:rPr>
              <a:t>(</a:t>
            </a:r>
            <a:r>
              <a:rPr baseline="-25000" i="1" lang="en-US" sz="1200">
                <a:latin typeface="Georgia"/>
                <a:ea typeface="Georgia"/>
                <a:cs typeface="Georgia"/>
                <a:sym typeface="Georgia"/>
              </a:rPr>
              <a:t>z</a:t>
            </a:r>
            <a:r>
              <a:rPr baseline="-25000" lang="en-US" sz="1200">
                <a:latin typeface="Arial"/>
                <a:ea typeface="Arial"/>
                <a:cs typeface="Arial"/>
                <a:sym typeface="Arial"/>
              </a:rPr>
              <a:t>) </a:t>
            </a:r>
            <a:r>
              <a:rPr lang="en-US" sz="1100">
                <a:latin typeface="Arial"/>
                <a:ea typeface="Arial"/>
                <a:cs typeface="Arial"/>
                <a:sym typeface="Arial"/>
              </a:rPr>
              <a:t>log(1 </a:t>
            </a:r>
            <a:r>
              <a:rPr i="1" lang="en-US" sz="1100">
                <a:latin typeface="Verdana"/>
                <a:ea typeface="Verdana"/>
                <a:cs typeface="Verdana"/>
                <a:sym typeface="Verdana"/>
              </a:rPr>
              <a:t>− </a:t>
            </a:r>
            <a:r>
              <a:rPr i="1" lang="en-US" sz="1100">
                <a:latin typeface="Georgia"/>
                <a:ea typeface="Georgia"/>
                <a:cs typeface="Georgia"/>
                <a:sym typeface="Georgia"/>
              </a:rPr>
              <a:t>D</a:t>
            </a:r>
            <a:r>
              <a:rPr baseline="-25000" i="1" lang="en-US" sz="1200">
                <a:latin typeface="Georgia"/>
                <a:ea typeface="Georgia"/>
                <a:cs typeface="Georgia"/>
                <a:sym typeface="Georgia"/>
              </a:rPr>
              <a:t>θ </a:t>
            </a:r>
            <a:r>
              <a:rPr lang="en-US" sz="1100">
                <a:latin typeface="Arial"/>
                <a:ea typeface="Arial"/>
                <a:cs typeface="Arial"/>
                <a:sym typeface="Arial"/>
              </a:rPr>
              <a:t>(</a:t>
            </a:r>
            <a:r>
              <a:rPr i="1" lang="en-US" sz="1100">
                <a:latin typeface="Georgia"/>
                <a:ea typeface="Georgia"/>
                <a:cs typeface="Georgia"/>
                <a:sym typeface="Georgia"/>
              </a:rPr>
              <a:t>G</a:t>
            </a:r>
            <a:r>
              <a:rPr baseline="-25000" i="1" lang="en-US" sz="1200">
                <a:latin typeface="Georgia"/>
                <a:ea typeface="Georgia"/>
                <a:cs typeface="Georgia"/>
                <a:sym typeface="Georgia"/>
              </a:rPr>
              <a:t>φ</a:t>
            </a:r>
            <a:r>
              <a:rPr lang="en-US" sz="1100">
                <a:latin typeface="Arial"/>
                <a:ea typeface="Arial"/>
                <a:cs typeface="Arial"/>
                <a:sym typeface="Arial"/>
              </a:rPr>
              <a:t>(</a:t>
            </a:r>
            <a:r>
              <a:rPr i="1" lang="en-US" sz="1100">
                <a:latin typeface="Georgia"/>
                <a:ea typeface="Georgia"/>
                <a:cs typeface="Georgia"/>
                <a:sym typeface="Georgia"/>
              </a:rPr>
              <a:t>z</a:t>
            </a:r>
            <a:r>
              <a:rPr lang="en-US" sz="1100">
                <a:latin typeface="Arial"/>
                <a:ea typeface="Arial"/>
                <a:cs typeface="Arial"/>
                <a:sym typeface="Arial"/>
              </a:rPr>
              <a:t>)))</a:t>
            </a:r>
            <a:endParaRPr sz="1100">
              <a:latin typeface="Arial"/>
              <a:ea typeface="Arial"/>
              <a:cs typeface="Arial"/>
              <a:sym typeface="Arial"/>
            </a:endParaRPr>
          </a:p>
        </p:txBody>
      </p:sp>
      <p:pic>
        <p:nvPicPr>
          <p:cNvPr id="787" name="Google Shape;787;p15"/>
          <p:cNvPicPr preferRelativeResize="0"/>
          <p:nvPr/>
        </p:nvPicPr>
        <p:blipFill rotWithShape="1">
          <a:blip r:embed="rId10">
            <a:alphaModFix/>
          </a:blip>
          <a:srcRect b="0" l="0" r="0" t="0"/>
          <a:stretch/>
        </p:blipFill>
        <p:spPr>
          <a:xfrm>
            <a:off x="2388616" y="1921179"/>
            <a:ext cx="63233" cy="63233"/>
          </a:xfrm>
          <a:prstGeom prst="rect">
            <a:avLst/>
          </a:prstGeom>
          <a:noFill/>
          <a:ln>
            <a:noFill/>
          </a:ln>
        </p:spPr>
      </p:pic>
      <p:sp>
        <p:nvSpPr>
          <p:cNvPr id="788" name="Google Shape;788;p15"/>
          <p:cNvSpPr txBox="1"/>
          <p:nvPr/>
        </p:nvSpPr>
        <p:spPr>
          <a:xfrm>
            <a:off x="2508415" y="1835694"/>
            <a:ext cx="3025775" cy="574040"/>
          </a:xfrm>
          <a:prstGeom prst="rect">
            <a:avLst/>
          </a:prstGeom>
          <a:noFill/>
          <a:ln>
            <a:noFill/>
          </a:ln>
        </p:spPr>
        <p:txBody>
          <a:bodyPr anchorCtr="0" anchor="t" bIns="0" lIns="0" spcFirstLastPara="1" rIns="0" wrap="square" tIns="6975">
            <a:spAutoFit/>
          </a:bodyPr>
          <a:lstStyle/>
          <a:p>
            <a:pPr indent="0" lvl="0" marL="12700" marR="5080" rtl="0" algn="l">
              <a:lnSpc>
                <a:spcPct val="102699"/>
              </a:lnSpc>
              <a:spcBef>
                <a:spcPts val="0"/>
              </a:spcBef>
              <a:spcAft>
                <a:spcPts val="0"/>
              </a:spcAft>
              <a:buNone/>
            </a:pPr>
            <a:r>
              <a:rPr lang="en-US" sz="1100">
                <a:latin typeface="Arial"/>
                <a:ea typeface="Arial"/>
                <a:cs typeface="Arial"/>
                <a:sym typeface="Arial"/>
              </a:rPr>
              <a:t>In practice, the above generator objective does not work well and we use a slightly modified objective</a:t>
            </a:r>
            <a:endParaRPr sz="1100">
              <a:latin typeface="Arial"/>
              <a:ea typeface="Arial"/>
              <a:cs typeface="Arial"/>
              <a:sym typeface="Arial"/>
            </a:endParaRPr>
          </a:p>
          <a:p>
            <a:pPr indent="0" lvl="0" marL="12700" rtl="0" algn="l">
              <a:lnSpc>
                <a:spcPct val="100000"/>
              </a:lnSpc>
              <a:spcBef>
                <a:spcPts val="334"/>
              </a:spcBef>
              <a:spcAft>
                <a:spcPts val="0"/>
              </a:spcAft>
              <a:buNone/>
            </a:pPr>
            <a:r>
              <a:rPr lang="en-US" sz="1100">
                <a:latin typeface="Arial"/>
                <a:ea typeface="Arial"/>
                <a:cs typeface="Arial"/>
                <a:sym typeface="Arial"/>
              </a:rPr>
              <a:t>Let us see why</a:t>
            </a:r>
            <a:endParaRPr sz="1100">
              <a:latin typeface="Arial"/>
              <a:ea typeface="Arial"/>
              <a:cs typeface="Arial"/>
              <a:sym typeface="Arial"/>
            </a:endParaRPr>
          </a:p>
        </p:txBody>
      </p:sp>
      <p:pic>
        <p:nvPicPr>
          <p:cNvPr id="789" name="Google Shape;789;p15"/>
          <p:cNvPicPr preferRelativeResize="0"/>
          <p:nvPr/>
        </p:nvPicPr>
        <p:blipFill rotWithShape="1">
          <a:blip r:embed="rId11">
            <a:alphaModFix/>
          </a:blip>
          <a:srcRect b="0" l="0" r="0" t="0"/>
          <a:stretch/>
        </p:blipFill>
        <p:spPr>
          <a:xfrm>
            <a:off x="2388616" y="2303284"/>
            <a:ext cx="63233" cy="63233"/>
          </a:xfrm>
          <a:prstGeom prst="rect">
            <a:avLst/>
          </a:prstGeom>
          <a:noFill/>
          <a:ln>
            <a:noFill/>
          </a:ln>
        </p:spPr>
      </p:pic>
      <p:grpSp>
        <p:nvGrpSpPr>
          <p:cNvPr id="790" name="Google Shape;790;p15"/>
          <p:cNvGrpSpPr/>
          <p:nvPr/>
        </p:nvGrpSpPr>
        <p:grpSpPr>
          <a:xfrm>
            <a:off x="0" y="3121507"/>
            <a:ext cx="5760364" cy="118745"/>
            <a:chOff x="0" y="3121507"/>
            <a:chExt cx="5760364" cy="118745"/>
          </a:xfrm>
        </p:grpSpPr>
        <p:sp>
          <p:nvSpPr>
            <p:cNvPr id="791" name="Google Shape;791;p15"/>
            <p:cNvSpPr/>
            <p:nvPr/>
          </p:nvSpPr>
          <p:spPr>
            <a:xfrm>
              <a:off x="0"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2" name="Google Shape;792;p15"/>
            <p:cNvSpPr/>
            <p:nvPr/>
          </p:nvSpPr>
          <p:spPr>
            <a:xfrm>
              <a:off x="2880004"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3333B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93" name="Google Shape;793;p15"/>
          <p:cNvSpPr txBox="1"/>
          <p:nvPr/>
        </p:nvSpPr>
        <p:spPr>
          <a:xfrm>
            <a:off x="5479338" y="3007598"/>
            <a:ext cx="257810"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a:solidFill>
                  <a:srgbClr val="ADADE0"/>
                </a:solidFill>
                <a:latin typeface="Arial"/>
                <a:ea typeface="Arial"/>
                <a:cs typeface="Arial"/>
                <a:sym typeface="Arial"/>
              </a:rPr>
              <a:t>12/38</a:t>
            </a:r>
            <a:endParaRPr sz="600">
              <a:latin typeface="Arial"/>
              <a:ea typeface="Arial"/>
              <a:cs typeface="Arial"/>
              <a:sym typeface="Arial"/>
            </a:endParaRPr>
          </a:p>
        </p:txBody>
      </p:sp>
      <p:sp>
        <p:nvSpPr>
          <p:cNvPr id="794" name="Google Shape;794;p15"/>
          <p:cNvSpPr txBox="1"/>
          <p:nvPr/>
        </p:nvSpPr>
        <p:spPr>
          <a:xfrm>
            <a:off x="2975305" y="3133595"/>
            <a:ext cx="1556385"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u="sng">
                <a:solidFill>
                  <a:srgbClr val="0000FF"/>
                </a:solidFill>
                <a:latin typeface="Arial"/>
                <a:ea typeface="Arial"/>
                <a:cs typeface="Arial"/>
                <a:sym typeface="Arial"/>
                <a:hlinkClick action="ppaction://hlinksldjump" r:id="rId12">
                  <a:extLst>
                    <a:ext uri="{A12FA001-AC4F-418D-AE19-62706E023703}">
                      <ahyp:hlinkClr val="tx"/>
                    </a:ext>
                  </a:extLst>
                </a:hlinkClick>
              </a:rPr>
              <a:t>CS7015 (Deep Learning) : Lecture 23</a:t>
            </a:r>
            <a:endParaRPr sz="600">
              <a:latin typeface="Arial"/>
              <a:ea typeface="Arial"/>
              <a:cs typeface="Arial"/>
              <a:sym typeface="Arial"/>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pic>
        <p:nvPicPr>
          <p:cNvPr id="799" name="Google Shape;799;p16"/>
          <p:cNvPicPr preferRelativeResize="0"/>
          <p:nvPr/>
        </p:nvPicPr>
        <p:blipFill rotWithShape="1">
          <a:blip r:embed="rId3">
            <a:alphaModFix/>
          </a:blip>
          <a:srcRect b="0" l="0" r="0" t="0"/>
          <a:stretch/>
        </p:blipFill>
        <p:spPr>
          <a:xfrm>
            <a:off x="0" y="0"/>
            <a:ext cx="5759996" cy="48082"/>
          </a:xfrm>
          <a:prstGeom prst="rect">
            <a:avLst/>
          </a:prstGeom>
          <a:noFill/>
          <a:ln>
            <a:noFill/>
          </a:ln>
        </p:spPr>
      </p:pic>
      <p:grpSp>
        <p:nvGrpSpPr>
          <p:cNvPr id="800" name="Google Shape;800;p16"/>
          <p:cNvGrpSpPr/>
          <p:nvPr/>
        </p:nvGrpSpPr>
        <p:grpSpPr>
          <a:xfrm>
            <a:off x="560522" y="552090"/>
            <a:ext cx="1727200" cy="1435100"/>
            <a:chOff x="615447" y="592051"/>
            <a:chExt cx="1727200" cy="1435100"/>
          </a:xfrm>
        </p:grpSpPr>
        <p:sp>
          <p:nvSpPr>
            <p:cNvPr id="801" name="Google Shape;801;p16"/>
            <p:cNvSpPr/>
            <p:nvPr/>
          </p:nvSpPr>
          <p:spPr>
            <a:xfrm>
              <a:off x="759385" y="592051"/>
              <a:ext cx="1439545" cy="1435100"/>
            </a:xfrm>
            <a:custGeom>
              <a:rect b="b" l="l" r="r" t="t"/>
              <a:pathLst>
                <a:path extrusionOk="0" h="1435100" w="1439545">
                  <a:moveTo>
                    <a:pt x="0" y="1434819"/>
                  </a:moveTo>
                  <a:lnTo>
                    <a:pt x="0" y="1397010"/>
                  </a:lnTo>
                </a:path>
                <a:path extrusionOk="0" h="1435100" w="1439545">
                  <a:moveTo>
                    <a:pt x="287886" y="1434819"/>
                  </a:moveTo>
                  <a:lnTo>
                    <a:pt x="287886" y="1397010"/>
                  </a:lnTo>
                </a:path>
                <a:path extrusionOk="0" h="1435100" w="1439545">
                  <a:moveTo>
                    <a:pt x="575774" y="1434819"/>
                  </a:moveTo>
                  <a:lnTo>
                    <a:pt x="575774" y="1397010"/>
                  </a:lnTo>
                </a:path>
                <a:path extrusionOk="0" h="1435100" w="1439545">
                  <a:moveTo>
                    <a:pt x="863660" y="1434819"/>
                  </a:moveTo>
                  <a:lnTo>
                    <a:pt x="863660" y="1397010"/>
                  </a:lnTo>
                </a:path>
                <a:path extrusionOk="0" h="1435100" w="1439545">
                  <a:moveTo>
                    <a:pt x="1151548" y="1434819"/>
                  </a:moveTo>
                  <a:lnTo>
                    <a:pt x="1151548" y="1397010"/>
                  </a:lnTo>
                </a:path>
                <a:path extrusionOk="0" h="1435100" w="1439545">
                  <a:moveTo>
                    <a:pt x="1439433" y="1434819"/>
                  </a:moveTo>
                  <a:lnTo>
                    <a:pt x="1439433" y="1397010"/>
                  </a:lnTo>
                </a:path>
                <a:path extrusionOk="0" h="1435100" w="1439545">
                  <a:moveTo>
                    <a:pt x="0" y="0"/>
                  </a:moveTo>
                  <a:lnTo>
                    <a:pt x="0" y="37809"/>
                  </a:lnTo>
                </a:path>
                <a:path extrusionOk="0" h="1435100" w="1439545">
                  <a:moveTo>
                    <a:pt x="287886" y="0"/>
                  </a:moveTo>
                  <a:lnTo>
                    <a:pt x="287886" y="37809"/>
                  </a:lnTo>
                </a:path>
                <a:path extrusionOk="0" h="1435100" w="1439545">
                  <a:moveTo>
                    <a:pt x="575774" y="0"/>
                  </a:moveTo>
                  <a:lnTo>
                    <a:pt x="575774" y="3780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2" name="Google Shape;802;p16"/>
            <p:cNvSpPr/>
            <p:nvPr/>
          </p:nvSpPr>
          <p:spPr>
            <a:xfrm>
              <a:off x="1623045" y="592051"/>
              <a:ext cx="575945" cy="30480"/>
            </a:xfrm>
            <a:custGeom>
              <a:rect b="b" l="l" r="r" t="t"/>
              <a:pathLst>
                <a:path extrusionOk="0" h="30479" w="575944">
                  <a:moveTo>
                    <a:pt x="0" y="0"/>
                  </a:moveTo>
                  <a:lnTo>
                    <a:pt x="0" y="30476"/>
                  </a:lnTo>
                </a:path>
                <a:path extrusionOk="0" h="30479" w="575944">
                  <a:moveTo>
                    <a:pt x="287887" y="0"/>
                  </a:moveTo>
                  <a:lnTo>
                    <a:pt x="287887" y="30476"/>
                  </a:lnTo>
                </a:path>
                <a:path extrusionOk="0" h="30479" w="575944">
                  <a:moveTo>
                    <a:pt x="575772" y="0"/>
                  </a:moveTo>
                  <a:lnTo>
                    <a:pt x="575772" y="30476"/>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3" name="Google Shape;803;p16"/>
            <p:cNvSpPr/>
            <p:nvPr/>
          </p:nvSpPr>
          <p:spPr>
            <a:xfrm>
              <a:off x="615447" y="592051"/>
              <a:ext cx="1727200" cy="1435100"/>
            </a:xfrm>
            <a:custGeom>
              <a:rect b="b" l="l" r="r" t="t"/>
              <a:pathLst>
                <a:path extrusionOk="0" h="1435100" w="1727200">
                  <a:moveTo>
                    <a:pt x="0" y="1434819"/>
                  </a:moveTo>
                  <a:lnTo>
                    <a:pt x="37799" y="1434819"/>
                  </a:lnTo>
                </a:path>
                <a:path extrusionOk="0" h="1435100" w="1727200">
                  <a:moveTo>
                    <a:pt x="0" y="1076116"/>
                  </a:moveTo>
                  <a:lnTo>
                    <a:pt x="37799" y="1076116"/>
                  </a:lnTo>
                </a:path>
                <a:path extrusionOk="0" h="1435100" w="1727200">
                  <a:moveTo>
                    <a:pt x="0" y="717414"/>
                  </a:moveTo>
                  <a:lnTo>
                    <a:pt x="37799" y="717414"/>
                  </a:lnTo>
                </a:path>
                <a:path extrusionOk="0" h="1435100" w="1727200">
                  <a:moveTo>
                    <a:pt x="0" y="358711"/>
                  </a:moveTo>
                  <a:lnTo>
                    <a:pt x="37799" y="358711"/>
                  </a:lnTo>
                </a:path>
                <a:path extrusionOk="0" h="1435100" w="1727200">
                  <a:moveTo>
                    <a:pt x="0" y="0"/>
                  </a:moveTo>
                  <a:lnTo>
                    <a:pt x="37799" y="0"/>
                  </a:lnTo>
                </a:path>
                <a:path extrusionOk="0" h="1435100" w="1727200">
                  <a:moveTo>
                    <a:pt x="1727166" y="1434819"/>
                  </a:moveTo>
                  <a:lnTo>
                    <a:pt x="1689366" y="1434819"/>
                  </a:lnTo>
                </a:path>
                <a:path extrusionOk="0" h="1435100" w="1727200">
                  <a:moveTo>
                    <a:pt x="1727166" y="1076116"/>
                  </a:moveTo>
                  <a:lnTo>
                    <a:pt x="1689366" y="1076116"/>
                  </a:lnTo>
                </a:path>
                <a:path extrusionOk="0" h="1435100" w="1727200">
                  <a:moveTo>
                    <a:pt x="1727166" y="717414"/>
                  </a:moveTo>
                  <a:lnTo>
                    <a:pt x="1689366" y="717414"/>
                  </a:lnTo>
                </a:path>
                <a:path extrusionOk="0" h="1435100" w="1727200">
                  <a:moveTo>
                    <a:pt x="1727166" y="358711"/>
                  </a:moveTo>
                  <a:lnTo>
                    <a:pt x="1689366" y="358711"/>
                  </a:lnTo>
                </a:path>
                <a:path extrusionOk="0" h="1435100" w="1727200">
                  <a:moveTo>
                    <a:pt x="1727166" y="0"/>
                  </a:moveTo>
                  <a:lnTo>
                    <a:pt x="1689366"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4" name="Google Shape;804;p16"/>
            <p:cNvSpPr/>
            <p:nvPr/>
          </p:nvSpPr>
          <p:spPr>
            <a:xfrm>
              <a:off x="615447" y="592051"/>
              <a:ext cx="1727200" cy="1435100"/>
            </a:xfrm>
            <a:custGeom>
              <a:rect b="b" l="l" r="r" t="t"/>
              <a:pathLst>
                <a:path extrusionOk="0" h="1435100" w="1727200">
                  <a:moveTo>
                    <a:pt x="0" y="1434819"/>
                  </a:moveTo>
                  <a:lnTo>
                    <a:pt x="0" y="0"/>
                  </a:lnTo>
                  <a:lnTo>
                    <a:pt x="1727166" y="0"/>
                  </a:lnTo>
                  <a:lnTo>
                    <a:pt x="1727166" y="1434819"/>
                  </a:lnTo>
                  <a:lnTo>
                    <a:pt x="0" y="143481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805" name="Google Shape;805;p16"/>
          <p:cNvSpPr txBox="1"/>
          <p:nvPr/>
        </p:nvSpPr>
        <p:spPr>
          <a:xfrm>
            <a:off x="722442" y="2013804"/>
            <a:ext cx="74295" cy="14224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750">
                <a:latin typeface="Arial"/>
                <a:ea typeface="Arial"/>
                <a:cs typeface="Arial"/>
                <a:sym typeface="Arial"/>
              </a:rPr>
              <a:t>0</a:t>
            </a:r>
            <a:endParaRPr sz="750">
              <a:latin typeface="Arial"/>
              <a:ea typeface="Arial"/>
              <a:cs typeface="Arial"/>
              <a:sym typeface="Arial"/>
            </a:endParaRPr>
          </a:p>
        </p:txBody>
      </p:sp>
      <p:sp>
        <p:nvSpPr>
          <p:cNvPr id="806" name="Google Shape;806;p16"/>
          <p:cNvSpPr txBox="1"/>
          <p:nvPr/>
        </p:nvSpPr>
        <p:spPr>
          <a:xfrm>
            <a:off x="2161857" y="2013804"/>
            <a:ext cx="74295" cy="14224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750">
                <a:latin typeface="Arial"/>
                <a:ea typeface="Arial"/>
                <a:cs typeface="Arial"/>
                <a:sym typeface="Arial"/>
              </a:rPr>
              <a:t>1</a:t>
            </a:r>
            <a:endParaRPr sz="750">
              <a:latin typeface="Arial"/>
              <a:ea typeface="Arial"/>
              <a:cs typeface="Arial"/>
              <a:sym typeface="Arial"/>
            </a:endParaRPr>
          </a:p>
        </p:txBody>
      </p:sp>
      <p:sp>
        <p:nvSpPr>
          <p:cNvPr id="807" name="Google Shape;807;p16"/>
          <p:cNvSpPr txBox="1"/>
          <p:nvPr/>
        </p:nvSpPr>
        <p:spPr>
          <a:xfrm>
            <a:off x="444736" y="1944418"/>
            <a:ext cx="149860" cy="14224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i="1" lang="en-US" sz="750">
                <a:latin typeface="Verdana"/>
                <a:ea typeface="Verdana"/>
                <a:cs typeface="Verdana"/>
                <a:sym typeface="Verdana"/>
              </a:rPr>
              <a:t>−</a:t>
            </a:r>
            <a:r>
              <a:rPr lang="en-US" sz="750">
                <a:latin typeface="Arial"/>
                <a:ea typeface="Arial"/>
                <a:cs typeface="Arial"/>
                <a:sym typeface="Arial"/>
              </a:rPr>
              <a:t>4</a:t>
            </a:r>
            <a:endParaRPr sz="750">
              <a:latin typeface="Arial"/>
              <a:ea typeface="Arial"/>
              <a:cs typeface="Arial"/>
              <a:sym typeface="Arial"/>
            </a:endParaRPr>
          </a:p>
        </p:txBody>
      </p:sp>
      <p:sp>
        <p:nvSpPr>
          <p:cNvPr id="808" name="Google Shape;808;p16"/>
          <p:cNvSpPr txBox="1"/>
          <p:nvPr/>
        </p:nvSpPr>
        <p:spPr>
          <a:xfrm>
            <a:off x="444736" y="1585716"/>
            <a:ext cx="149860" cy="14224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i="1" lang="en-US" sz="750">
                <a:latin typeface="Verdana"/>
                <a:ea typeface="Verdana"/>
                <a:cs typeface="Verdana"/>
                <a:sym typeface="Verdana"/>
              </a:rPr>
              <a:t>−</a:t>
            </a:r>
            <a:r>
              <a:rPr lang="en-US" sz="750">
                <a:latin typeface="Arial"/>
                <a:ea typeface="Arial"/>
                <a:cs typeface="Arial"/>
                <a:sym typeface="Arial"/>
              </a:rPr>
              <a:t>2</a:t>
            </a:r>
            <a:endParaRPr sz="750">
              <a:latin typeface="Arial"/>
              <a:ea typeface="Arial"/>
              <a:cs typeface="Arial"/>
              <a:sym typeface="Arial"/>
            </a:endParaRPr>
          </a:p>
        </p:txBody>
      </p:sp>
      <p:sp>
        <p:nvSpPr>
          <p:cNvPr id="809" name="Google Shape;809;p16"/>
          <p:cNvSpPr txBox="1"/>
          <p:nvPr/>
        </p:nvSpPr>
        <p:spPr>
          <a:xfrm>
            <a:off x="520158" y="1231058"/>
            <a:ext cx="74295" cy="14224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750">
                <a:latin typeface="Arial"/>
                <a:ea typeface="Arial"/>
                <a:cs typeface="Arial"/>
                <a:sym typeface="Arial"/>
              </a:rPr>
              <a:t>0</a:t>
            </a:r>
            <a:endParaRPr sz="750">
              <a:latin typeface="Arial"/>
              <a:ea typeface="Arial"/>
              <a:cs typeface="Arial"/>
              <a:sym typeface="Arial"/>
            </a:endParaRPr>
          </a:p>
        </p:txBody>
      </p:sp>
      <p:sp>
        <p:nvSpPr>
          <p:cNvPr id="810" name="Google Shape;810;p16"/>
          <p:cNvSpPr txBox="1"/>
          <p:nvPr/>
        </p:nvSpPr>
        <p:spPr>
          <a:xfrm>
            <a:off x="520158" y="872364"/>
            <a:ext cx="74295" cy="14224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750">
                <a:latin typeface="Arial"/>
                <a:ea typeface="Arial"/>
                <a:cs typeface="Arial"/>
                <a:sym typeface="Arial"/>
              </a:rPr>
              <a:t>2</a:t>
            </a:r>
            <a:endParaRPr sz="750">
              <a:latin typeface="Arial"/>
              <a:ea typeface="Arial"/>
              <a:cs typeface="Arial"/>
              <a:sym typeface="Arial"/>
            </a:endParaRPr>
          </a:p>
        </p:txBody>
      </p:sp>
      <p:sp>
        <p:nvSpPr>
          <p:cNvPr id="811" name="Google Shape;811;p16"/>
          <p:cNvSpPr txBox="1"/>
          <p:nvPr/>
        </p:nvSpPr>
        <p:spPr>
          <a:xfrm>
            <a:off x="520158" y="513662"/>
            <a:ext cx="74295" cy="14224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750">
                <a:latin typeface="Arial"/>
                <a:ea typeface="Arial"/>
                <a:cs typeface="Arial"/>
                <a:sym typeface="Arial"/>
              </a:rPr>
              <a:t>4</a:t>
            </a:r>
            <a:endParaRPr sz="750">
              <a:latin typeface="Arial"/>
              <a:ea typeface="Arial"/>
              <a:cs typeface="Arial"/>
              <a:sym typeface="Arial"/>
            </a:endParaRPr>
          </a:p>
        </p:txBody>
      </p:sp>
      <p:grpSp>
        <p:nvGrpSpPr>
          <p:cNvPr id="812" name="Google Shape;812;p16"/>
          <p:cNvGrpSpPr/>
          <p:nvPr/>
        </p:nvGrpSpPr>
        <p:grpSpPr>
          <a:xfrm>
            <a:off x="759385" y="592051"/>
            <a:ext cx="1439551" cy="1434964"/>
            <a:chOff x="759385" y="592051"/>
            <a:chExt cx="1439551" cy="1434964"/>
          </a:xfrm>
        </p:grpSpPr>
        <p:sp>
          <p:nvSpPr>
            <p:cNvPr id="813" name="Google Shape;813;p16"/>
            <p:cNvSpPr/>
            <p:nvPr/>
          </p:nvSpPr>
          <p:spPr>
            <a:xfrm>
              <a:off x="759385" y="1309465"/>
              <a:ext cx="1349375" cy="717550"/>
            </a:xfrm>
            <a:custGeom>
              <a:rect b="b" l="l" r="r" t="t"/>
              <a:pathLst>
                <a:path extrusionOk="0" h="717550" w="1349375">
                  <a:moveTo>
                    <a:pt x="0" y="0"/>
                  </a:moveTo>
                  <a:lnTo>
                    <a:pt x="43614" y="7965"/>
                  </a:lnTo>
                  <a:lnTo>
                    <a:pt x="87229" y="16179"/>
                  </a:lnTo>
                  <a:lnTo>
                    <a:pt x="130844" y="24660"/>
                  </a:lnTo>
                  <a:lnTo>
                    <a:pt x="174459" y="33435"/>
                  </a:lnTo>
                  <a:lnTo>
                    <a:pt x="218074" y="42520"/>
                  </a:lnTo>
                  <a:lnTo>
                    <a:pt x="261689" y="51926"/>
                  </a:lnTo>
                  <a:lnTo>
                    <a:pt x="290766" y="58460"/>
                  </a:lnTo>
                  <a:lnTo>
                    <a:pt x="305303" y="61732"/>
                  </a:lnTo>
                  <a:lnTo>
                    <a:pt x="348919" y="71866"/>
                  </a:lnTo>
                  <a:lnTo>
                    <a:pt x="392533" y="82428"/>
                  </a:lnTo>
                  <a:lnTo>
                    <a:pt x="436148" y="93425"/>
                  </a:lnTo>
                  <a:lnTo>
                    <a:pt x="479763" y="104946"/>
                  </a:lnTo>
                  <a:lnTo>
                    <a:pt x="523378" y="116965"/>
                  </a:lnTo>
                  <a:lnTo>
                    <a:pt x="566993" y="129598"/>
                  </a:lnTo>
                  <a:lnTo>
                    <a:pt x="610607" y="142853"/>
                  </a:lnTo>
                  <a:lnTo>
                    <a:pt x="654223" y="156837"/>
                  </a:lnTo>
                  <a:lnTo>
                    <a:pt x="697838" y="171621"/>
                  </a:lnTo>
                  <a:lnTo>
                    <a:pt x="741452" y="187312"/>
                  </a:lnTo>
                  <a:lnTo>
                    <a:pt x="785067" y="204016"/>
                  </a:lnTo>
                  <a:lnTo>
                    <a:pt x="828682" y="221867"/>
                  </a:lnTo>
                  <a:lnTo>
                    <a:pt x="872297" y="241079"/>
                  </a:lnTo>
                  <a:lnTo>
                    <a:pt x="915910" y="261792"/>
                  </a:lnTo>
                  <a:lnTo>
                    <a:pt x="959524" y="284266"/>
                  </a:lnTo>
                  <a:lnTo>
                    <a:pt x="1003138" y="308909"/>
                  </a:lnTo>
                  <a:lnTo>
                    <a:pt x="1046753" y="336175"/>
                  </a:lnTo>
                  <a:lnTo>
                    <a:pt x="1090367" y="366623"/>
                  </a:lnTo>
                  <a:lnTo>
                    <a:pt x="1133990" y="401170"/>
                  </a:lnTo>
                  <a:lnTo>
                    <a:pt x="1163060" y="427084"/>
                  </a:lnTo>
                  <a:lnTo>
                    <a:pt x="1192140" y="455852"/>
                  </a:lnTo>
                  <a:lnTo>
                    <a:pt x="1221219" y="488194"/>
                  </a:lnTo>
                  <a:lnTo>
                    <a:pt x="1250289" y="525194"/>
                  </a:lnTo>
                  <a:lnTo>
                    <a:pt x="1279368" y="568417"/>
                  </a:lnTo>
                  <a:lnTo>
                    <a:pt x="1308447" y="620299"/>
                  </a:lnTo>
                  <a:lnTo>
                    <a:pt x="1337518" y="685267"/>
                  </a:lnTo>
                  <a:lnTo>
                    <a:pt x="1349259" y="717405"/>
                  </a:lnTo>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4" name="Google Shape;814;p16"/>
            <p:cNvSpPr/>
            <p:nvPr/>
          </p:nvSpPr>
          <p:spPr>
            <a:xfrm>
              <a:off x="849561" y="592051"/>
              <a:ext cx="1349375" cy="717550"/>
            </a:xfrm>
            <a:custGeom>
              <a:rect b="b" l="l" r="r" t="t"/>
              <a:pathLst>
                <a:path extrusionOk="0" h="717550" w="1349375">
                  <a:moveTo>
                    <a:pt x="0" y="0"/>
                  </a:moveTo>
                  <a:lnTo>
                    <a:pt x="26129" y="66363"/>
                  </a:lnTo>
                  <a:lnTo>
                    <a:pt x="55205" y="124095"/>
                  </a:lnTo>
                  <a:lnTo>
                    <a:pt x="84282" y="171283"/>
                  </a:lnTo>
                  <a:lnTo>
                    <a:pt x="113358" y="211173"/>
                  </a:lnTo>
                  <a:lnTo>
                    <a:pt x="142435" y="245719"/>
                  </a:lnTo>
                  <a:lnTo>
                    <a:pt x="171512" y="276203"/>
                  </a:lnTo>
                  <a:lnTo>
                    <a:pt x="200589" y="303486"/>
                  </a:lnTo>
                  <a:lnTo>
                    <a:pt x="229665" y="328147"/>
                  </a:lnTo>
                  <a:lnTo>
                    <a:pt x="273280" y="361218"/>
                  </a:lnTo>
                  <a:lnTo>
                    <a:pt x="316895" y="390546"/>
                  </a:lnTo>
                  <a:lnTo>
                    <a:pt x="360509" y="416887"/>
                  </a:lnTo>
                  <a:lnTo>
                    <a:pt x="404124" y="440775"/>
                  </a:lnTo>
                  <a:lnTo>
                    <a:pt x="447740" y="462662"/>
                  </a:lnTo>
                  <a:lnTo>
                    <a:pt x="491354" y="482860"/>
                  </a:lnTo>
                  <a:lnTo>
                    <a:pt x="534969" y="501564"/>
                  </a:lnTo>
                  <a:lnTo>
                    <a:pt x="578584" y="519024"/>
                  </a:lnTo>
                  <a:lnTo>
                    <a:pt x="622199" y="535373"/>
                  </a:lnTo>
                  <a:lnTo>
                    <a:pt x="665814" y="550753"/>
                  </a:lnTo>
                  <a:lnTo>
                    <a:pt x="709428" y="565261"/>
                  </a:lnTo>
                  <a:lnTo>
                    <a:pt x="753044" y="578996"/>
                  </a:lnTo>
                  <a:lnTo>
                    <a:pt x="796658" y="592056"/>
                  </a:lnTo>
                  <a:lnTo>
                    <a:pt x="840277" y="604466"/>
                  </a:lnTo>
                  <a:lnTo>
                    <a:pt x="883891" y="616334"/>
                  </a:lnTo>
                  <a:lnTo>
                    <a:pt x="927505" y="627651"/>
                  </a:lnTo>
                  <a:lnTo>
                    <a:pt x="971120" y="638515"/>
                  </a:lnTo>
                  <a:lnTo>
                    <a:pt x="1014734" y="648907"/>
                  </a:lnTo>
                  <a:lnTo>
                    <a:pt x="1058348" y="658953"/>
                  </a:lnTo>
                  <a:lnTo>
                    <a:pt x="1101963" y="668625"/>
                  </a:lnTo>
                  <a:lnTo>
                    <a:pt x="1145577" y="677924"/>
                  </a:lnTo>
                  <a:lnTo>
                    <a:pt x="1189191" y="686894"/>
                  </a:lnTo>
                  <a:lnTo>
                    <a:pt x="1232806" y="695571"/>
                  </a:lnTo>
                  <a:lnTo>
                    <a:pt x="1276420" y="703972"/>
                  </a:lnTo>
                  <a:lnTo>
                    <a:pt x="1320034" y="712097"/>
                  </a:lnTo>
                  <a:lnTo>
                    <a:pt x="1334578" y="714747"/>
                  </a:lnTo>
                  <a:lnTo>
                    <a:pt x="1349114" y="717378"/>
                  </a:lnTo>
                </a:path>
              </a:pathLst>
            </a:custGeom>
            <a:noFill/>
            <a:ln cap="flat" cmpd="sng" w="9525">
              <a:solidFill>
                <a:srgbClr val="0000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815" name="Google Shape;815;p16"/>
          <p:cNvSpPr txBox="1"/>
          <p:nvPr/>
        </p:nvSpPr>
        <p:spPr>
          <a:xfrm>
            <a:off x="972606" y="1987098"/>
            <a:ext cx="1013460" cy="311785"/>
          </a:xfrm>
          <a:prstGeom prst="rect">
            <a:avLst/>
          </a:prstGeom>
          <a:noFill/>
          <a:ln>
            <a:noFill/>
          </a:ln>
        </p:spPr>
        <p:txBody>
          <a:bodyPr anchorCtr="0" anchor="t" bIns="0" lIns="0" spcFirstLastPara="1" rIns="0" wrap="square" tIns="40625">
            <a:spAutoFit/>
          </a:bodyPr>
          <a:lstStyle/>
          <a:p>
            <a:pPr indent="0" lvl="0" marL="12700" rtl="0" algn="l">
              <a:lnSpc>
                <a:spcPct val="100000"/>
              </a:lnSpc>
              <a:spcBef>
                <a:spcPts val="0"/>
              </a:spcBef>
              <a:spcAft>
                <a:spcPts val="0"/>
              </a:spcAft>
              <a:buNone/>
            </a:pPr>
            <a:r>
              <a:rPr lang="en-US" sz="750">
                <a:latin typeface="Arial"/>
                <a:ea typeface="Arial"/>
                <a:cs typeface="Arial"/>
                <a:sym typeface="Arial"/>
              </a:rPr>
              <a:t>0</a:t>
            </a:r>
            <a:r>
              <a:rPr i="1" lang="en-US" sz="750">
                <a:latin typeface="Georgia"/>
                <a:ea typeface="Georgia"/>
                <a:cs typeface="Georgia"/>
                <a:sym typeface="Georgia"/>
              </a:rPr>
              <a:t>.</a:t>
            </a:r>
            <a:r>
              <a:rPr lang="en-US" sz="750">
                <a:latin typeface="Arial"/>
                <a:ea typeface="Arial"/>
                <a:cs typeface="Arial"/>
                <a:sym typeface="Arial"/>
              </a:rPr>
              <a:t>2	0</a:t>
            </a:r>
            <a:r>
              <a:rPr i="1" lang="en-US" sz="750">
                <a:latin typeface="Georgia"/>
                <a:ea typeface="Georgia"/>
                <a:cs typeface="Georgia"/>
                <a:sym typeface="Georgia"/>
              </a:rPr>
              <a:t>.</a:t>
            </a:r>
            <a:r>
              <a:rPr lang="en-US" sz="750">
                <a:latin typeface="Arial"/>
                <a:ea typeface="Arial"/>
                <a:cs typeface="Arial"/>
                <a:sym typeface="Arial"/>
              </a:rPr>
              <a:t>4	0</a:t>
            </a:r>
            <a:r>
              <a:rPr i="1" lang="en-US" sz="750">
                <a:latin typeface="Georgia"/>
                <a:ea typeface="Georgia"/>
                <a:cs typeface="Georgia"/>
                <a:sym typeface="Georgia"/>
              </a:rPr>
              <a:t>.</a:t>
            </a:r>
            <a:r>
              <a:rPr lang="en-US" sz="750">
                <a:latin typeface="Arial"/>
                <a:ea typeface="Arial"/>
                <a:cs typeface="Arial"/>
                <a:sym typeface="Arial"/>
              </a:rPr>
              <a:t>6	0</a:t>
            </a:r>
            <a:r>
              <a:rPr i="1" lang="en-US" sz="750">
                <a:latin typeface="Georgia"/>
                <a:ea typeface="Georgia"/>
                <a:cs typeface="Georgia"/>
                <a:sym typeface="Georgia"/>
              </a:rPr>
              <a:t>.</a:t>
            </a:r>
            <a:r>
              <a:rPr lang="en-US" sz="750">
                <a:latin typeface="Arial"/>
                <a:ea typeface="Arial"/>
                <a:cs typeface="Arial"/>
                <a:sym typeface="Arial"/>
              </a:rPr>
              <a:t>8</a:t>
            </a:r>
            <a:endParaRPr sz="750">
              <a:latin typeface="Arial"/>
              <a:ea typeface="Arial"/>
              <a:cs typeface="Arial"/>
              <a:sym typeface="Arial"/>
            </a:endParaRPr>
          </a:p>
          <a:p>
            <a:pPr indent="0" lvl="0" marL="326390" rtl="0" algn="l">
              <a:lnSpc>
                <a:spcPct val="100000"/>
              </a:lnSpc>
              <a:spcBef>
                <a:spcPts val="229"/>
              </a:spcBef>
              <a:spcAft>
                <a:spcPts val="0"/>
              </a:spcAft>
              <a:buNone/>
            </a:pPr>
            <a:r>
              <a:rPr i="1" lang="en-US" sz="750">
                <a:latin typeface="Georgia"/>
                <a:ea typeface="Georgia"/>
                <a:cs typeface="Georgia"/>
                <a:sym typeface="Georgia"/>
              </a:rPr>
              <a:t>D</a:t>
            </a:r>
            <a:r>
              <a:rPr lang="en-US" sz="750">
                <a:latin typeface="Arial"/>
                <a:ea typeface="Arial"/>
                <a:cs typeface="Arial"/>
                <a:sym typeface="Arial"/>
              </a:rPr>
              <a:t>(</a:t>
            </a:r>
            <a:r>
              <a:rPr i="1" lang="en-US" sz="750">
                <a:latin typeface="Georgia"/>
                <a:ea typeface="Georgia"/>
                <a:cs typeface="Georgia"/>
                <a:sym typeface="Georgia"/>
              </a:rPr>
              <a:t>G</a:t>
            </a:r>
            <a:r>
              <a:rPr lang="en-US" sz="750">
                <a:latin typeface="Arial"/>
                <a:ea typeface="Arial"/>
                <a:cs typeface="Arial"/>
                <a:sym typeface="Arial"/>
              </a:rPr>
              <a:t>(</a:t>
            </a:r>
            <a:r>
              <a:rPr i="1" lang="en-US" sz="750">
                <a:latin typeface="Georgia"/>
                <a:ea typeface="Georgia"/>
                <a:cs typeface="Georgia"/>
                <a:sym typeface="Georgia"/>
              </a:rPr>
              <a:t>z</a:t>
            </a:r>
            <a:r>
              <a:rPr lang="en-US" sz="750">
                <a:latin typeface="Arial"/>
                <a:ea typeface="Arial"/>
                <a:cs typeface="Arial"/>
                <a:sym typeface="Arial"/>
              </a:rPr>
              <a:t>))</a:t>
            </a:r>
            <a:endParaRPr sz="750">
              <a:latin typeface="Arial"/>
              <a:ea typeface="Arial"/>
              <a:cs typeface="Arial"/>
              <a:sym typeface="Arial"/>
            </a:endParaRPr>
          </a:p>
        </p:txBody>
      </p:sp>
      <p:sp>
        <p:nvSpPr>
          <p:cNvPr id="816" name="Google Shape;816;p16"/>
          <p:cNvSpPr txBox="1"/>
          <p:nvPr/>
        </p:nvSpPr>
        <p:spPr>
          <a:xfrm rot="-5400000">
            <a:off x="199500" y="1248484"/>
            <a:ext cx="229870" cy="122555"/>
          </a:xfrm>
          <a:prstGeom prst="rect">
            <a:avLst/>
          </a:prstGeom>
          <a:noFill/>
          <a:ln>
            <a:noFill/>
          </a:ln>
        </p:spPr>
        <p:txBody>
          <a:bodyPr anchorCtr="0" anchor="t" bIns="0" lIns="0" spcFirstLastPara="1" rIns="0" wrap="square" tIns="0">
            <a:spAutoFit/>
          </a:bodyPr>
          <a:lstStyle/>
          <a:p>
            <a:pPr indent="0" lvl="0" marL="12700" rtl="0" algn="l">
              <a:lnSpc>
                <a:spcPct val="110000"/>
              </a:lnSpc>
              <a:spcBef>
                <a:spcPts val="0"/>
              </a:spcBef>
              <a:spcAft>
                <a:spcPts val="0"/>
              </a:spcAft>
              <a:buNone/>
            </a:pPr>
            <a:r>
              <a:rPr i="1" lang="en-US" sz="750">
                <a:latin typeface="Georgia"/>
                <a:ea typeface="Georgia"/>
                <a:cs typeface="Georgia"/>
                <a:sym typeface="Georgia"/>
              </a:rPr>
              <a:t>Loss</a:t>
            </a:r>
            <a:endParaRPr sz="750">
              <a:latin typeface="Georgia"/>
              <a:ea typeface="Georgia"/>
              <a:cs typeface="Georgia"/>
              <a:sym typeface="Georgia"/>
            </a:endParaRPr>
          </a:p>
        </p:txBody>
      </p:sp>
      <p:grpSp>
        <p:nvGrpSpPr>
          <p:cNvPr id="817" name="Google Shape;817;p16"/>
          <p:cNvGrpSpPr/>
          <p:nvPr/>
        </p:nvGrpSpPr>
        <p:grpSpPr>
          <a:xfrm>
            <a:off x="1356232" y="622527"/>
            <a:ext cx="950594" cy="281305"/>
            <a:chOff x="1356232" y="622527"/>
            <a:chExt cx="950594" cy="281305"/>
          </a:xfrm>
        </p:grpSpPr>
        <p:sp>
          <p:nvSpPr>
            <p:cNvPr id="818" name="Google Shape;818;p16"/>
            <p:cNvSpPr/>
            <p:nvPr/>
          </p:nvSpPr>
          <p:spPr>
            <a:xfrm>
              <a:off x="1356232" y="622527"/>
              <a:ext cx="950594" cy="281305"/>
            </a:xfrm>
            <a:custGeom>
              <a:rect b="b" l="l" r="r" t="t"/>
              <a:pathLst>
                <a:path extrusionOk="0" h="281305" w="950594">
                  <a:moveTo>
                    <a:pt x="950056" y="0"/>
                  </a:moveTo>
                  <a:lnTo>
                    <a:pt x="0" y="0"/>
                  </a:lnTo>
                  <a:lnTo>
                    <a:pt x="0" y="280851"/>
                  </a:lnTo>
                  <a:lnTo>
                    <a:pt x="950056" y="280851"/>
                  </a:lnTo>
                  <a:lnTo>
                    <a:pt x="950056"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9" name="Google Shape;819;p16"/>
            <p:cNvSpPr/>
            <p:nvPr/>
          </p:nvSpPr>
          <p:spPr>
            <a:xfrm>
              <a:off x="1356232" y="622527"/>
              <a:ext cx="950594" cy="281305"/>
            </a:xfrm>
            <a:custGeom>
              <a:rect b="b" l="l" r="r" t="t"/>
              <a:pathLst>
                <a:path extrusionOk="0" h="281305" w="950594">
                  <a:moveTo>
                    <a:pt x="0" y="280851"/>
                  </a:moveTo>
                  <a:lnTo>
                    <a:pt x="950056" y="280851"/>
                  </a:lnTo>
                  <a:lnTo>
                    <a:pt x="950056" y="0"/>
                  </a:lnTo>
                  <a:lnTo>
                    <a:pt x="0" y="0"/>
                  </a:lnTo>
                  <a:lnTo>
                    <a:pt x="0" y="280851"/>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0" name="Google Shape;820;p16"/>
            <p:cNvSpPr/>
            <p:nvPr/>
          </p:nvSpPr>
          <p:spPr>
            <a:xfrm>
              <a:off x="1384565" y="701638"/>
              <a:ext cx="151765" cy="0"/>
            </a:xfrm>
            <a:custGeom>
              <a:rect b="b" l="l" r="r" t="t"/>
              <a:pathLst>
                <a:path extrusionOk="0" h="120000" w="151765">
                  <a:moveTo>
                    <a:pt x="0" y="0"/>
                  </a:moveTo>
                  <a:lnTo>
                    <a:pt x="75601" y="0"/>
                  </a:lnTo>
                  <a:lnTo>
                    <a:pt x="151203" y="0"/>
                  </a:lnTo>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1" name="Google Shape;821;p16"/>
            <p:cNvSpPr/>
            <p:nvPr/>
          </p:nvSpPr>
          <p:spPr>
            <a:xfrm>
              <a:off x="1384565" y="824346"/>
              <a:ext cx="151765" cy="0"/>
            </a:xfrm>
            <a:custGeom>
              <a:rect b="b" l="l" r="r" t="t"/>
              <a:pathLst>
                <a:path extrusionOk="0" h="120000" w="151765">
                  <a:moveTo>
                    <a:pt x="0" y="0"/>
                  </a:moveTo>
                  <a:lnTo>
                    <a:pt x="75601" y="0"/>
                  </a:lnTo>
                  <a:lnTo>
                    <a:pt x="151203" y="0"/>
                  </a:lnTo>
                </a:path>
              </a:pathLst>
            </a:custGeom>
            <a:noFill/>
            <a:ln cap="flat" cmpd="sng" w="9525">
              <a:solidFill>
                <a:srgbClr val="0000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822" name="Google Shape;822;p16"/>
          <p:cNvSpPr txBox="1"/>
          <p:nvPr/>
        </p:nvSpPr>
        <p:spPr>
          <a:xfrm>
            <a:off x="1542553" y="614722"/>
            <a:ext cx="732155" cy="271145"/>
          </a:xfrm>
          <a:prstGeom prst="rect">
            <a:avLst/>
          </a:prstGeom>
          <a:noFill/>
          <a:ln>
            <a:noFill/>
          </a:ln>
        </p:spPr>
        <p:txBody>
          <a:bodyPr anchorCtr="0" anchor="t" bIns="0" lIns="0" spcFirstLastPara="1" rIns="0" wrap="square" tIns="20300">
            <a:spAutoFit/>
          </a:bodyPr>
          <a:lstStyle/>
          <a:p>
            <a:pPr indent="0" lvl="0" marL="12700" rtl="0" algn="l">
              <a:lnSpc>
                <a:spcPct val="100000"/>
              </a:lnSpc>
              <a:spcBef>
                <a:spcPts val="0"/>
              </a:spcBef>
              <a:spcAft>
                <a:spcPts val="0"/>
              </a:spcAft>
              <a:buNone/>
            </a:pPr>
            <a:r>
              <a:rPr lang="en-US" sz="750">
                <a:latin typeface="Arial"/>
                <a:ea typeface="Arial"/>
                <a:cs typeface="Arial"/>
                <a:sym typeface="Arial"/>
              </a:rPr>
              <a:t>log(1 </a:t>
            </a:r>
            <a:r>
              <a:rPr i="1" lang="en-US" sz="750">
                <a:latin typeface="Verdana"/>
                <a:ea typeface="Verdana"/>
                <a:cs typeface="Verdana"/>
                <a:sym typeface="Verdana"/>
              </a:rPr>
              <a:t>− </a:t>
            </a:r>
            <a:r>
              <a:rPr i="1" lang="en-US" sz="750">
                <a:latin typeface="Georgia"/>
                <a:ea typeface="Georgia"/>
                <a:cs typeface="Georgia"/>
                <a:sym typeface="Georgia"/>
              </a:rPr>
              <a:t>D</a:t>
            </a:r>
            <a:r>
              <a:rPr lang="en-US" sz="750">
                <a:latin typeface="Arial"/>
                <a:ea typeface="Arial"/>
                <a:cs typeface="Arial"/>
                <a:sym typeface="Arial"/>
              </a:rPr>
              <a:t>(</a:t>
            </a:r>
            <a:r>
              <a:rPr i="1" lang="en-US" sz="750">
                <a:latin typeface="Georgia"/>
                <a:ea typeface="Georgia"/>
                <a:cs typeface="Georgia"/>
                <a:sym typeface="Georgia"/>
              </a:rPr>
              <a:t>g</a:t>
            </a:r>
            <a:r>
              <a:rPr lang="en-US" sz="750">
                <a:latin typeface="Arial"/>
                <a:ea typeface="Arial"/>
                <a:cs typeface="Arial"/>
                <a:sym typeface="Arial"/>
              </a:rPr>
              <a:t>(</a:t>
            </a:r>
            <a:r>
              <a:rPr i="1" lang="en-US" sz="750">
                <a:latin typeface="Georgia"/>
                <a:ea typeface="Georgia"/>
                <a:cs typeface="Georgia"/>
                <a:sym typeface="Georgia"/>
              </a:rPr>
              <a:t>x</a:t>
            </a:r>
            <a:r>
              <a:rPr lang="en-US" sz="750">
                <a:latin typeface="Arial"/>
                <a:ea typeface="Arial"/>
                <a:cs typeface="Arial"/>
                <a:sym typeface="Arial"/>
              </a:rPr>
              <a:t>)))</a:t>
            </a:r>
            <a:endParaRPr sz="750">
              <a:latin typeface="Arial"/>
              <a:ea typeface="Arial"/>
              <a:cs typeface="Arial"/>
              <a:sym typeface="Arial"/>
            </a:endParaRPr>
          </a:p>
          <a:p>
            <a:pPr indent="0" lvl="0" marL="50165" rtl="0" algn="l">
              <a:lnSpc>
                <a:spcPct val="100000"/>
              </a:lnSpc>
              <a:spcBef>
                <a:spcPts val="70"/>
              </a:spcBef>
              <a:spcAft>
                <a:spcPts val="0"/>
              </a:spcAft>
              <a:buNone/>
            </a:pPr>
            <a:r>
              <a:rPr i="1" lang="en-US" sz="750">
                <a:latin typeface="Verdana"/>
                <a:ea typeface="Verdana"/>
                <a:cs typeface="Verdana"/>
                <a:sym typeface="Verdana"/>
              </a:rPr>
              <a:t>— </a:t>
            </a:r>
            <a:r>
              <a:rPr lang="en-US" sz="750">
                <a:latin typeface="Arial"/>
                <a:ea typeface="Arial"/>
                <a:cs typeface="Arial"/>
                <a:sym typeface="Arial"/>
              </a:rPr>
              <a:t>log(</a:t>
            </a:r>
            <a:r>
              <a:rPr i="1" lang="en-US" sz="750">
                <a:latin typeface="Georgia"/>
                <a:ea typeface="Georgia"/>
                <a:cs typeface="Georgia"/>
                <a:sym typeface="Georgia"/>
              </a:rPr>
              <a:t>D</a:t>
            </a:r>
            <a:r>
              <a:rPr lang="en-US" sz="750">
                <a:latin typeface="Arial"/>
                <a:ea typeface="Arial"/>
                <a:cs typeface="Arial"/>
                <a:sym typeface="Arial"/>
              </a:rPr>
              <a:t>(</a:t>
            </a:r>
            <a:r>
              <a:rPr i="1" lang="en-US" sz="750">
                <a:latin typeface="Georgia"/>
                <a:ea typeface="Georgia"/>
                <a:cs typeface="Georgia"/>
                <a:sym typeface="Georgia"/>
              </a:rPr>
              <a:t>g</a:t>
            </a:r>
            <a:r>
              <a:rPr lang="en-US" sz="750">
                <a:latin typeface="Arial"/>
                <a:ea typeface="Arial"/>
                <a:cs typeface="Arial"/>
                <a:sym typeface="Arial"/>
              </a:rPr>
              <a:t>(</a:t>
            </a:r>
            <a:r>
              <a:rPr i="1" lang="en-US" sz="750">
                <a:latin typeface="Georgia"/>
                <a:ea typeface="Georgia"/>
                <a:cs typeface="Georgia"/>
                <a:sym typeface="Georgia"/>
              </a:rPr>
              <a:t>x</a:t>
            </a:r>
            <a:r>
              <a:rPr lang="en-US" sz="750">
                <a:latin typeface="Arial"/>
                <a:ea typeface="Arial"/>
                <a:cs typeface="Arial"/>
                <a:sym typeface="Arial"/>
              </a:rPr>
              <a:t>)))</a:t>
            </a:r>
            <a:endParaRPr sz="750">
              <a:latin typeface="Arial"/>
              <a:ea typeface="Arial"/>
              <a:cs typeface="Arial"/>
              <a:sym typeface="Arial"/>
            </a:endParaRPr>
          </a:p>
        </p:txBody>
      </p:sp>
      <p:pic>
        <p:nvPicPr>
          <p:cNvPr id="823" name="Google Shape;823;p16"/>
          <p:cNvPicPr preferRelativeResize="0"/>
          <p:nvPr/>
        </p:nvPicPr>
        <p:blipFill rotWithShape="1">
          <a:blip r:embed="rId4">
            <a:alphaModFix/>
          </a:blip>
          <a:srcRect b="0" l="0" r="0" t="0"/>
          <a:stretch/>
        </p:blipFill>
        <p:spPr>
          <a:xfrm>
            <a:off x="2809755" y="959831"/>
            <a:ext cx="63233" cy="63233"/>
          </a:xfrm>
          <a:prstGeom prst="rect">
            <a:avLst/>
          </a:prstGeom>
          <a:noFill/>
          <a:ln>
            <a:noFill/>
          </a:ln>
        </p:spPr>
      </p:pic>
      <p:sp>
        <p:nvSpPr>
          <p:cNvPr id="824" name="Google Shape;824;p16"/>
          <p:cNvSpPr txBox="1"/>
          <p:nvPr>
            <p:ph type="title"/>
          </p:nvPr>
        </p:nvSpPr>
        <p:spPr>
          <a:xfrm>
            <a:off x="2933331" y="940527"/>
            <a:ext cx="2773045" cy="324063"/>
          </a:xfrm>
          <a:prstGeom prst="rect">
            <a:avLst/>
          </a:prstGeom>
          <a:noFill/>
          <a:ln>
            <a:noFill/>
          </a:ln>
        </p:spPr>
        <p:txBody>
          <a:bodyPr anchorCtr="0" anchor="b" bIns="0" lIns="0" spcFirstLastPara="1" rIns="0" wrap="square" tIns="6975">
            <a:spAutoFit/>
          </a:bodyPr>
          <a:lstStyle/>
          <a:p>
            <a:pPr indent="0" lvl="0" marL="12700" marR="5080" rtl="0" algn="just">
              <a:lnSpc>
                <a:spcPct val="102600"/>
              </a:lnSpc>
              <a:spcBef>
                <a:spcPts val="0"/>
              </a:spcBef>
              <a:spcAft>
                <a:spcPts val="0"/>
              </a:spcAft>
              <a:buClr>
                <a:srgbClr val="3F3F3F"/>
              </a:buClr>
              <a:buSzPts val="1000"/>
              <a:buFont typeface="Calibri"/>
              <a:buNone/>
            </a:pPr>
            <a:r>
              <a:rPr lang="en-US" sz="1000"/>
              <a:t>When the sample is likely fake, we want to give a feedback to the generator (using gradients)</a:t>
            </a:r>
            <a:endParaRPr/>
          </a:p>
        </p:txBody>
      </p:sp>
      <p:sp>
        <p:nvSpPr>
          <p:cNvPr id="825" name="Google Shape;825;p16"/>
          <p:cNvSpPr txBox="1"/>
          <p:nvPr>
            <p:ph idx="1" type="body"/>
          </p:nvPr>
        </p:nvSpPr>
        <p:spPr>
          <a:xfrm>
            <a:off x="2933331" y="1394342"/>
            <a:ext cx="2546007" cy="1308948"/>
          </a:xfrm>
          <a:prstGeom prst="rect">
            <a:avLst/>
          </a:prstGeom>
          <a:noFill/>
          <a:ln>
            <a:noFill/>
          </a:ln>
        </p:spPr>
        <p:txBody>
          <a:bodyPr anchorCtr="0" anchor="t" bIns="0" lIns="0" spcFirstLastPara="1" rIns="0" wrap="square" tIns="6975">
            <a:spAutoFit/>
          </a:bodyPr>
          <a:lstStyle/>
          <a:p>
            <a:pPr indent="-57150" lvl="0" marL="12700" marR="5080" rtl="0" algn="just">
              <a:lnSpc>
                <a:spcPct val="102600"/>
              </a:lnSpc>
              <a:spcBef>
                <a:spcPts val="0"/>
              </a:spcBef>
              <a:spcAft>
                <a:spcPts val="0"/>
              </a:spcAft>
              <a:buSzPts val="900"/>
              <a:buChar char=" "/>
            </a:pPr>
            <a:r>
              <a:rPr lang="en-US"/>
              <a:t>However, in this region where </a:t>
            </a:r>
            <a:r>
              <a:rPr i="1" lang="en-US">
                <a:latin typeface="Georgia"/>
                <a:ea typeface="Georgia"/>
                <a:cs typeface="Georgia"/>
                <a:sym typeface="Georgia"/>
              </a:rPr>
              <a:t>D</a:t>
            </a:r>
            <a:r>
              <a:rPr lang="en-US"/>
              <a:t>(</a:t>
            </a:r>
            <a:r>
              <a:rPr i="1" lang="en-US">
                <a:latin typeface="Georgia"/>
                <a:ea typeface="Georgia"/>
                <a:cs typeface="Georgia"/>
                <a:sym typeface="Georgia"/>
              </a:rPr>
              <a:t>G</a:t>
            </a:r>
            <a:r>
              <a:rPr lang="en-US"/>
              <a:t>(</a:t>
            </a:r>
            <a:r>
              <a:rPr i="1" lang="en-US">
                <a:latin typeface="Georgia"/>
                <a:ea typeface="Georgia"/>
                <a:cs typeface="Georgia"/>
                <a:sym typeface="Georgia"/>
              </a:rPr>
              <a:t>z</a:t>
            </a:r>
            <a:r>
              <a:rPr lang="en-US"/>
              <a:t>)) is close to 0, the curve of the loss function is very flat and the gradient would be close to 0</a:t>
            </a:r>
            <a:endParaRPr/>
          </a:p>
          <a:p>
            <a:pPr indent="-57150" lvl="0" marL="12700" marR="5080" rtl="0" algn="just">
              <a:lnSpc>
                <a:spcPct val="102600"/>
              </a:lnSpc>
              <a:spcBef>
                <a:spcPts val="395"/>
              </a:spcBef>
              <a:spcAft>
                <a:spcPts val="0"/>
              </a:spcAft>
              <a:buSzPts val="900"/>
              <a:buChar char=" "/>
            </a:pPr>
            <a:r>
              <a:rPr lang="en-US"/>
              <a:t>Trick: Instead of minimizing the likelihood of the discriminator being correct, maximize the likelihood of the discriminator being wrong</a:t>
            </a:r>
            <a:endParaRPr/>
          </a:p>
          <a:p>
            <a:pPr indent="-57150" lvl="0" marL="12700" marR="5080" rtl="0" algn="just">
              <a:lnSpc>
                <a:spcPct val="102600"/>
              </a:lnSpc>
              <a:spcBef>
                <a:spcPts val="395"/>
              </a:spcBef>
              <a:spcAft>
                <a:spcPts val="0"/>
              </a:spcAft>
              <a:buSzPts val="900"/>
              <a:buChar char=" "/>
            </a:pPr>
            <a:r>
              <a:rPr lang="en-US"/>
              <a:t>In effect, the objective remains the same but the gradient signal becomes better</a:t>
            </a:r>
            <a:endParaRPr/>
          </a:p>
        </p:txBody>
      </p:sp>
      <p:sp>
        <p:nvSpPr>
          <p:cNvPr id="826" name="Google Shape;826;p16"/>
          <p:cNvSpPr txBox="1"/>
          <p:nvPr>
            <p:ph idx="11" type="ftr"/>
          </p:nvPr>
        </p:nvSpPr>
        <p:spPr>
          <a:xfrm>
            <a:off x="1743259" y="3056436"/>
            <a:ext cx="2280784" cy="172758"/>
          </a:xfrm>
          <a:prstGeom prst="rect">
            <a:avLst/>
          </a:prstGeom>
          <a:noFill/>
          <a:ln>
            <a:noFill/>
          </a:ln>
        </p:spPr>
        <p:txBody>
          <a:bodyPr anchorCtr="0" anchor="ctr" bIns="0" lIns="0" spcFirstLastPara="1" rIns="0" wrap="square" tIns="0">
            <a:spAutoFit/>
          </a:bodyPr>
          <a:lstStyle/>
          <a:p>
            <a:pPr indent="0" lvl="0" marL="12700" rtl="0" algn="ctr">
              <a:lnSpc>
                <a:spcPct val="167500"/>
              </a:lnSpc>
              <a:spcBef>
                <a:spcPts val="0"/>
              </a:spcBef>
              <a:spcAft>
                <a:spcPts val="0"/>
              </a:spcAft>
              <a:buNone/>
            </a:pPr>
            <a:r>
              <a:rPr lang="en-US"/>
              <a:t>MITESH M. KHAPRA</a:t>
            </a:r>
            <a:endParaRPr/>
          </a:p>
        </p:txBody>
      </p:sp>
      <p:pic>
        <p:nvPicPr>
          <p:cNvPr id="827" name="Google Shape;827;p16"/>
          <p:cNvPicPr preferRelativeResize="0"/>
          <p:nvPr/>
        </p:nvPicPr>
        <p:blipFill rotWithShape="1">
          <a:blip r:embed="rId5">
            <a:alphaModFix/>
          </a:blip>
          <a:srcRect b="0" l="0" r="0" t="0"/>
          <a:stretch/>
        </p:blipFill>
        <p:spPr>
          <a:xfrm>
            <a:off x="2831118" y="1396180"/>
            <a:ext cx="63233" cy="63233"/>
          </a:xfrm>
          <a:prstGeom prst="rect">
            <a:avLst/>
          </a:prstGeom>
          <a:noFill/>
          <a:ln>
            <a:noFill/>
          </a:ln>
        </p:spPr>
      </p:pic>
      <p:pic>
        <p:nvPicPr>
          <p:cNvPr id="828" name="Google Shape;828;p16"/>
          <p:cNvPicPr preferRelativeResize="0"/>
          <p:nvPr/>
        </p:nvPicPr>
        <p:blipFill rotWithShape="1">
          <a:blip r:embed="rId6">
            <a:alphaModFix/>
          </a:blip>
          <a:srcRect b="0" l="0" r="0" t="0"/>
          <a:stretch/>
        </p:blipFill>
        <p:spPr>
          <a:xfrm>
            <a:off x="2816765" y="1974824"/>
            <a:ext cx="63233" cy="63233"/>
          </a:xfrm>
          <a:prstGeom prst="rect">
            <a:avLst/>
          </a:prstGeom>
          <a:noFill/>
          <a:ln>
            <a:noFill/>
          </a:ln>
        </p:spPr>
      </p:pic>
      <p:grpSp>
        <p:nvGrpSpPr>
          <p:cNvPr id="829" name="Google Shape;829;p16"/>
          <p:cNvGrpSpPr/>
          <p:nvPr/>
        </p:nvGrpSpPr>
        <p:grpSpPr>
          <a:xfrm>
            <a:off x="0" y="3121507"/>
            <a:ext cx="5760364" cy="118745"/>
            <a:chOff x="0" y="3121507"/>
            <a:chExt cx="5760364" cy="118745"/>
          </a:xfrm>
        </p:grpSpPr>
        <p:sp>
          <p:nvSpPr>
            <p:cNvPr id="830" name="Google Shape;830;p16"/>
            <p:cNvSpPr/>
            <p:nvPr/>
          </p:nvSpPr>
          <p:spPr>
            <a:xfrm>
              <a:off x="0" y="3121507"/>
              <a:ext cx="2880360" cy="118745"/>
            </a:xfrm>
            <a:custGeom>
              <a:rect b="b" l="l" r="r" t="t"/>
              <a:pathLst>
                <a:path extrusionOk="0" h="118744" w="2880360">
                  <a:moveTo>
                    <a:pt x="2880004" y="0"/>
                  </a:moveTo>
                  <a:lnTo>
                    <a:pt x="0" y="0"/>
                  </a:lnTo>
                  <a:lnTo>
                    <a:pt x="0" y="118490"/>
                  </a:lnTo>
                  <a:lnTo>
                    <a:pt x="2880004" y="118490"/>
                  </a:lnTo>
                  <a:lnTo>
                    <a:pt x="288000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31" name="Google Shape;831;p16"/>
            <p:cNvSpPr/>
            <p:nvPr/>
          </p:nvSpPr>
          <p:spPr>
            <a:xfrm>
              <a:off x="2880004"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3333B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832" name="Google Shape;832;p16"/>
          <p:cNvSpPr txBox="1"/>
          <p:nvPr/>
        </p:nvSpPr>
        <p:spPr>
          <a:xfrm>
            <a:off x="5479338" y="3007598"/>
            <a:ext cx="257810"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a:solidFill>
                  <a:srgbClr val="ADADE0"/>
                </a:solidFill>
                <a:latin typeface="Arial"/>
                <a:ea typeface="Arial"/>
                <a:cs typeface="Arial"/>
                <a:sym typeface="Arial"/>
              </a:rPr>
              <a:t>13/38</a:t>
            </a:r>
            <a:endParaRPr sz="600">
              <a:latin typeface="Arial"/>
              <a:ea typeface="Arial"/>
              <a:cs typeface="Arial"/>
              <a:sym typeface="Arial"/>
            </a:endParaRPr>
          </a:p>
        </p:txBody>
      </p:sp>
      <p:sp>
        <p:nvSpPr>
          <p:cNvPr id="833" name="Google Shape;833;p16"/>
          <p:cNvSpPr txBox="1"/>
          <p:nvPr/>
        </p:nvSpPr>
        <p:spPr>
          <a:xfrm>
            <a:off x="2975305" y="3133595"/>
            <a:ext cx="1556385"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u="sng">
                <a:solidFill>
                  <a:srgbClr val="0000FF"/>
                </a:solidFill>
                <a:latin typeface="Arial"/>
                <a:ea typeface="Arial"/>
                <a:cs typeface="Arial"/>
                <a:sym typeface="Arial"/>
                <a:hlinkClick action="ppaction://hlinksldjump" r:id="rId7">
                  <a:extLst>
                    <a:ext uri="{A12FA001-AC4F-418D-AE19-62706E023703}">
                      <ahyp:hlinkClr val="tx"/>
                    </a:ext>
                  </a:extLst>
                </a:hlinkClick>
              </a:rPr>
              <a:t>CS7015 (Deep Learning) : Lecture 23</a:t>
            </a:r>
            <a:endParaRPr sz="600">
              <a:latin typeface="Arial"/>
              <a:ea typeface="Arial"/>
              <a:cs typeface="Arial"/>
              <a:sym typeface="Arial"/>
            </a:endParaRP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24"/>
          <p:cNvSpPr/>
          <p:nvPr/>
        </p:nvSpPr>
        <p:spPr>
          <a:xfrm>
            <a:off x="359994" y="3016176"/>
            <a:ext cx="5041265" cy="0"/>
          </a:xfrm>
          <a:custGeom>
            <a:rect b="b" l="l" r="r" t="t"/>
            <a:pathLst>
              <a:path extrusionOk="0" h="120000" w="5041265">
                <a:moveTo>
                  <a:pt x="0" y="0"/>
                </a:moveTo>
                <a:lnTo>
                  <a:pt x="5040923"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839" name="Google Shape;839;p24"/>
          <p:cNvPicPr preferRelativeResize="0"/>
          <p:nvPr/>
        </p:nvPicPr>
        <p:blipFill rotWithShape="1">
          <a:blip r:embed="rId3">
            <a:alphaModFix/>
          </a:blip>
          <a:srcRect b="0" l="0" r="0" t="0"/>
          <a:stretch/>
        </p:blipFill>
        <p:spPr>
          <a:xfrm>
            <a:off x="0" y="0"/>
            <a:ext cx="5759996" cy="48082"/>
          </a:xfrm>
          <a:prstGeom prst="rect">
            <a:avLst/>
          </a:prstGeom>
          <a:noFill/>
          <a:ln>
            <a:noFill/>
          </a:ln>
        </p:spPr>
      </p:pic>
      <p:sp>
        <p:nvSpPr>
          <p:cNvPr id="840" name="Google Shape;840;p24"/>
          <p:cNvSpPr txBox="1"/>
          <p:nvPr>
            <p:ph type="title"/>
          </p:nvPr>
        </p:nvSpPr>
        <p:spPr>
          <a:xfrm>
            <a:off x="347294" y="125809"/>
            <a:ext cx="3964940" cy="175260"/>
          </a:xfrm>
          <a:prstGeom prst="rect">
            <a:avLst/>
          </a:prstGeom>
          <a:noFill/>
          <a:ln>
            <a:noFill/>
          </a:ln>
        </p:spPr>
        <p:txBody>
          <a:bodyPr anchorCtr="0" anchor="b" bIns="0" lIns="0" spcFirstLastPara="1" rIns="0" wrap="square" tIns="16500">
            <a:spAutoFit/>
          </a:bodyPr>
          <a:lstStyle/>
          <a:p>
            <a:pPr indent="0" lvl="0" marL="12700" rtl="0" algn="l">
              <a:lnSpc>
                <a:spcPct val="100000"/>
              </a:lnSpc>
              <a:spcBef>
                <a:spcPts val="0"/>
              </a:spcBef>
              <a:spcAft>
                <a:spcPts val="0"/>
              </a:spcAft>
              <a:buClr>
                <a:srgbClr val="3F3F3F"/>
              </a:buClr>
              <a:buSzPts val="950"/>
              <a:buFont typeface="Calibri"/>
              <a:buNone/>
            </a:pPr>
            <a:r>
              <a:rPr lang="en-US" sz="950"/>
              <a:t>With that we are now ready to see the full algorithm for training GANs</a:t>
            </a:r>
            <a:endParaRPr sz="950"/>
          </a:p>
        </p:txBody>
      </p:sp>
      <p:sp>
        <p:nvSpPr>
          <p:cNvPr id="841" name="Google Shape;841;p24"/>
          <p:cNvSpPr txBox="1"/>
          <p:nvPr>
            <p:ph idx="11" type="ftr"/>
          </p:nvPr>
        </p:nvSpPr>
        <p:spPr>
          <a:xfrm>
            <a:off x="1743259" y="3056436"/>
            <a:ext cx="2280784" cy="172758"/>
          </a:xfrm>
          <a:prstGeom prst="rect">
            <a:avLst/>
          </a:prstGeom>
          <a:noFill/>
          <a:ln>
            <a:noFill/>
          </a:ln>
        </p:spPr>
        <p:txBody>
          <a:bodyPr anchorCtr="0" anchor="ctr" bIns="0" lIns="0" spcFirstLastPara="1" rIns="0" wrap="square" tIns="0">
            <a:spAutoFit/>
          </a:bodyPr>
          <a:lstStyle/>
          <a:p>
            <a:pPr indent="0" lvl="0" marL="12700" rtl="0" algn="ctr">
              <a:lnSpc>
                <a:spcPct val="167500"/>
              </a:lnSpc>
              <a:spcBef>
                <a:spcPts val="0"/>
              </a:spcBef>
              <a:spcAft>
                <a:spcPts val="0"/>
              </a:spcAft>
              <a:buNone/>
            </a:pPr>
            <a:r>
              <a:rPr lang="en-US"/>
              <a:t>MITESH M. KHAPRA</a:t>
            </a:r>
            <a:endParaRPr/>
          </a:p>
        </p:txBody>
      </p:sp>
      <p:grpSp>
        <p:nvGrpSpPr>
          <p:cNvPr id="842" name="Google Shape;842;p24"/>
          <p:cNvGrpSpPr/>
          <p:nvPr/>
        </p:nvGrpSpPr>
        <p:grpSpPr>
          <a:xfrm>
            <a:off x="359994" y="414661"/>
            <a:ext cx="5041265" cy="43661"/>
            <a:chOff x="359994" y="414661"/>
            <a:chExt cx="5041265" cy="43661"/>
          </a:xfrm>
        </p:grpSpPr>
        <p:sp>
          <p:nvSpPr>
            <p:cNvPr id="843" name="Google Shape;843;p24"/>
            <p:cNvSpPr/>
            <p:nvPr/>
          </p:nvSpPr>
          <p:spPr>
            <a:xfrm>
              <a:off x="359994" y="414661"/>
              <a:ext cx="5041265" cy="0"/>
            </a:xfrm>
            <a:custGeom>
              <a:rect b="b" l="l" r="r" t="t"/>
              <a:pathLst>
                <a:path extrusionOk="0" h="120000" w="5041265">
                  <a:moveTo>
                    <a:pt x="0" y="0"/>
                  </a:moveTo>
                  <a:lnTo>
                    <a:pt x="5040923"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44" name="Google Shape;844;p24"/>
            <p:cNvSpPr/>
            <p:nvPr/>
          </p:nvSpPr>
          <p:spPr>
            <a:xfrm>
              <a:off x="359994" y="458322"/>
              <a:ext cx="5041265" cy="0"/>
            </a:xfrm>
            <a:custGeom>
              <a:rect b="b" l="l" r="r" t="t"/>
              <a:pathLst>
                <a:path extrusionOk="0" h="120000" w="5041265">
                  <a:moveTo>
                    <a:pt x="0" y="0"/>
                  </a:moveTo>
                  <a:lnTo>
                    <a:pt x="5040923"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845" name="Google Shape;845;p24"/>
          <p:cNvSpPr txBox="1"/>
          <p:nvPr/>
        </p:nvSpPr>
        <p:spPr>
          <a:xfrm>
            <a:off x="403730" y="434742"/>
            <a:ext cx="1960880" cy="279400"/>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lang="en-US" sz="650">
                <a:latin typeface="Carlito"/>
                <a:ea typeface="Carlito"/>
                <a:cs typeface="Carlito"/>
                <a:sym typeface="Carlito"/>
              </a:rPr>
              <a:t>1: </a:t>
            </a:r>
            <a:r>
              <a:rPr b="1" lang="en-US" sz="800">
                <a:latin typeface="Arial"/>
                <a:ea typeface="Arial"/>
                <a:cs typeface="Arial"/>
                <a:sym typeface="Arial"/>
              </a:rPr>
              <a:t>procedure </a:t>
            </a:r>
            <a:r>
              <a:rPr lang="en-US" sz="800">
                <a:latin typeface="Arial"/>
                <a:ea typeface="Arial"/>
                <a:cs typeface="Arial"/>
                <a:sym typeface="Arial"/>
              </a:rPr>
              <a:t>GAN T</a:t>
            </a:r>
            <a:r>
              <a:rPr lang="en-US" sz="800" cap="small">
                <a:latin typeface="Arial"/>
                <a:ea typeface="Arial"/>
                <a:cs typeface="Arial"/>
                <a:sym typeface="Arial"/>
              </a:rPr>
              <a:t>raining</a:t>
            </a:r>
            <a:endParaRPr sz="800">
              <a:latin typeface="Arial"/>
              <a:ea typeface="Arial"/>
              <a:cs typeface="Arial"/>
              <a:sym typeface="Arial"/>
            </a:endParaRPr>
          </a:p>
          <a:p>
            <a:pPr indent="0" lvl="0" marL="12700" rtl="0" algn="l">
              <a:lnSpc>
                <a:spcPct val="100000"/>
              </a:lnSpc>
              <a:spcBef>
                <a:spcPts val="60"/>
              </a:spcBef>
              <a:spcAft>
                <a:spcPts val="0"/>
              </a:spcAft>
              <a:buNone/>
            </a:pPr>
            <a:r>
              <a:rPr lang="en-US" sz="650">
                <a:latin typeface="Carlito"/>
                <a:ea typeface="Carlito"/>
                <a:cs typeface="Carlito"/>
                <a:sym typeface="Carlito"/>
              </a:rPr>
              <a:t>2:	</a:t>
            </a:r>
            <a:r>
              <a:rPr b="1" lang="en-US" sz="800">
                <a:latin typeface="Arial"/>
                <a:ea typeface="Arial"/>
                <a:cs typeface="Arial"/>
                <a:sym typeface="Arial"/>
              </a:rPr>
              <a:t>for </a:t>
            </a:r>
            <a:r>
              <a:rPr lang="en-US" sz="800">
                <a:latin typeface="Arial"/>
                <a:ea typeface="Arial"/>
                <a:cs typeface="Arial"/>
                <a:sym typeface="Arial"/>
              </a:rPr>
              <a:t>number of training iterations </a:t>
            </a:r>
            <a:r>
              <a:rPr b="1" lang="en-US" sz="800">
                <a:latin typeface="Arial"/>
                <a:ea typeface="Arial"/>
                <a:cs typeface="Arial"/>
                <a:sym typeface="Arial"/>
              </a:rPr>
              <a:t>do</a:t>
            </a:r>
            <a:endParaRPr sz="800">
              <a:latin typeface="Arial"/>
              <a:ea typeface="Arial"/>
              <a:cs typeface="Arial"/>
              <a:sym typeface="Arial"/>
            </a:endParaRPr>
          </a:p>
        </p:txBody>
      </p:sp>
      <p:sp>
        <p:nvSpPr>
          <p:cNvPr id="846" name="Google Shape;846;p24"/>
          <p:cNvSpPr txBox="1"/>
          <p:nvPr/>
        </p:nvSpPr>
        <p:spPr>
          <a:xfrm>
            <a:off x="403730" y="684843"/>
            <a:ext cx="93980" cy="542290"/>
          </a:xfrm>
          <a:prstGeom prst="rect">
            <a:avLst/>
          </a:prstGeom>
          <a:noFill/>
          <a:ln>
            <a:noFill/>
          </a:ln>
        </p:spPr>
        <p:txBody>
          <a:bodyPr anchorCtr="0" anchor="t" bIns="0" lIns="0" spcFirstLastPara="1" rIns="0" wrap="square" tIns="41900">
            <a:spAutoFit/>
          </a:bodyPr>
          <a:lstStyle/>
          <a:p>
            <a:pPr indent="0" lvl="0" marL="12700" rtl="0" algn="l">
              <a:lnSpc>
                <a:spcPct val="100000"/>
              </a:lnSpc>
              <a:spcBef>
                <a:spcPts val="0"/>
              </a:spcBef>
              <a:spcAft>
                <a:spcPts val="0"/>
              </a:spcAft>
              <a:buNone/>
            </a:pPr>
            <a:r>
              <a:rPr lang="en-US" sz="650">
                <a:latin typeface="Carlito"/>
                <a:ea typeface="Carlito"/>
                <a:cs typeface="Carlito"/>
                <a:sym typeface="Carlito"/>
              </a:rPr>
              <a:t>3:</a:t>
            </a:r>
            <a:endParaRPr sz="650">
              <a:latin typeface="Carlito"/>
              <a:ea typeface="Carlito"/>
              <a:cs typeface="Carlito"/>
              <a:sym typeface="Carlito"/>
            </a:endParaRPr>
          </a:p>
          <a:p>
            <a:pPr indent="0" lvl="0" marL="12700" rtl="0" algn="l">
              <a:lnSpc>
                <a:spcPct val="100000"/>
              </a:lnSpc>
              <a:spcBef>
                <a:spcPts val="235"/>
              </a:spcBef>
              <a:spcAft>
                <a:spcPts val="0"/>
              </a:spcAft>
              <a:buNone/>
            </a:pPr>
            <a:r>
              <a:rPr lang="en-US" sz="650">
                <a:solidFill>
                  <a:srgbClr val="FF0000"/>
                </a:solidFill>
                <a:latin typeface="Carlito"/>
                <a:ea typeface="Carlito"/>
                <a:cs typeface="Carlito"/>
                <a:sym typeface="Carlito"/>
              </a:rPr>
              <a:t>4:</a:t>
            </a:r>
            <a:endParaRPr sz="650">
              <a:latin typeface="Carlito"/>
              <a:ea typeface="Carlito"/>
              <a:cs typeface="Carlito"/>
              <a:sym typeface="Carlito"/>
            </a:endParaRPr>
          </a:p>
          <a:p>
            <a:pPr indent="0" lvl="0" marL="12700" rtl="0" algn="l">
              <a:lnSpc>
                <a:spcPct val="100000"/>
              </a:lnSpc>
              <a:spcBef>
                <a:spcPts val="240"/>
              </a:spcBef>
              <a:spcAft>
                <a:spcPts val="0"/>
              </a:spcAft>
              <a:buNone/>
            </a:pPr>
            <a:r>
              <a:rPr lang="en-US" sz="650">
                <a:solidFill>
                  <a:srgbClr val="FF0000"/>
                </a:solidFill>
                <a:latin typeface="Carlito"/>
                <a:ea typeface="Carlito"/>
                <a:cs typeface="Carlito"/>
                <a:sym typeface="Carlito"/>
              </a:rPr>
              <a:t>5:</a:t>
            </a:r>
            <a:endParaRPr sz="650">
              <a:latin typeface="Carlito"/>
              <a:ea typeface="Carlito"/>
              <a:cs typeface="Carlito"/>
              <a:sym typeface="Carlito"/>
            </a:endParaRPr>
          </a:p>
          <a:p>
            <a:pPr indent="0" lvl="0" marL="12700" rtl="0" algn="l">
              <a:lnSpc>
                <a:spcPct val="100000"/>
              </a:lnSpc>
              <a:spcBef>
                <a:spcPts val="235"/>
              </a:spcBef>
              <a:spcAft>
                <a:spcPts val="0"/>
              </a:spcAft>
              <a:buNone/>
            </a:pPr>
            <a:r>
              <a:rPr lang="en-US" sz="650">
                <a:solidFill>
                  <a:srgbClr val="FF0000"/>
                </a:solidFill>
                <a:latin typeface="Carlito"/>
                <a:ea typeface="Carlito"/>
                <a:cs typeface="Carlito"/>
                <a:sym typeface="Carlito"/>
              </a:rPr>
              <a:t>6:</a:t>
            </a:r>
            <a:endParaRPr sz="650">
              <a:latin typeface="Carlito"/>
              <a:ea typeface="Carlito"/>
              <a:cs typeface="Carlito"/>
              <a:sym typeface="Carlito"/>
            </a:endParaRPr>
          </a:p>
        </p:txBody>
      </p:sp>
      <p:sp>
        <p:nvSpPr>
          <p:cNvPr id="847" name="Google Shape;847;p24"/>
          <p:cNvSpPr txBox="1"/>
          <p:nvPr/>
        </p:nvSpPr>
        <p:spPr>
          <a:xfrm>
            <a:off x="810360" y="692908"/>
            <a:ext cx="4439285" cy="537845"/>
          </a:xfrm>
          <a:prstGeom prst="rect">
            <a:avLst/>
          </a:prstGeom>
          <a:noFill/>
          <a:ln>
            <a:noFill/>
          </a:ln>
        </p:spPr>
        <p:txBody>
          <a:bodyPr anchorCtr="0" anchor="t" bIns="0" lIns="0" spcFirstLastPara="1" rIns="0" wrap="square" tIns="14600">
            <a:spAutoFit/>
          </a:bodyPr>
          <a:lstStyle/>
          <a:p>
            <a:pPr indent="0" lvl="0" marL="38100" rtl="0" algn="l">
              <a:lnSpc>
                <a:spcPct val="100000"/>
              </a:lnSpc>
              <a:spcBef>
                <a:spcPts val="0"/>
              </a:spcBef>
              <a:spcAft>
                <a:spcPts val="0"/>
              </a:spcAft>
              <a:buNone/>
            </a:pPr>
            <a:r>
              <a:rPr b="1" lang="en-US" sz="800">
                <a:latin typeface="Arial"/>
                <a:ea typeface="Arial"/>
                <a:cs typeface="Arial"/>
                <a:sym typeface="Arial"/>
              </a:rPr>
              <a:t>for </a:t>
            </a:r>
            <a:r>
              <a:rPr lang="en-US" sz="800">
                <a:latin typeface="Arial"/>
                <a:ea typeface="Arial"/>
                <a:cs typeface="Arial"/>
                <a:sym typeface="Arial"/>
              </a:rPr>
              <a:t>k steps </a:t>
            </a:r>
            <a:r>
              <a:rPr b="1" lang="en-US" sz="800">
                <a:latin typeface="Arial"/>
                <a:ea typeface="Arial"/>
                <a:cs typeface="Arial"/>
                <a:sym typeface="Arial"/>
              </a:rPr>
              <a:t>do</a:t>
            </a:r>
            <a:endParaRPr sz="800">
              <a:latin typeface="Arial"/>
              <a:ea typeface="Arial"/>
              <a:cs typeface="Arial"/>
              <a:sym typeface="Arial"/>
            </a:endParaRPr>
          </a:p>
          <a:p>
            <a:pPr indent="-85090" lvl="0" marL="278765" rtl="0" algn="l">
              <a:lnSpc>
                <a:spcPct val="100000"/>
              </a:lnSpc>
              <a:spcBef>
                <a:spcPts val="60"/>
              </a:spcBef>
              <a:spcAft>
                <a:spcPts val="0"/>
              </a:spcAft>
              <a:buClr>
                <a:srgbClr val="FF0000"/>
              </a:buClr>
              <a:buSzPts val="800"/>
              <a:buFont typeface="Verdana"/>
              <a:buChar char="•"/>
            </a:pPr>
            <a:r>
              <a:rPr lang="en-US" sz="800">
                <a:solidFill>
                  <a:srgbClr val="FF0000"/>
                </a:solidFill>
                <a:latin typeface="Arial"/>
                <a:ea typeface="Arial"/>
                <a:cs typeface="Arial"/>
                <a:sym typeface="Arial"/>
              </a:rPr>
              <a:t>Sample minibatch of </a:t>
            </a:r>
            <a:r>
              <a:rPr i="1" lang="en-US" sz="800">
                <a:solidFill>
                  <a:srgbClr val="FF0000"/>
                </a:solidFill>
                <a:latin typeface="Georgia"/>
                <a:ea typeface="Georgia"/>
                <a:cs typeface="Georgia"/>
                <a:sym typeface="Georgia"/>
              </a:rPr>
              <a:t>m </a:t>
            </a:r>
            <a:r>
              <a:rPr lang="en-US" sz="800">
                <a:solidFill>
                  <a:srgbClr val="FF0000"/>
                </a:solidFill>
                <a:latin typeface="Arial"/>
                <a:ea typeface="Arial"/>
                <a:cs typeface="Arial"/>
                <a:sym typeface="Arial"/>
              </a:rPr>
              <a:t>noise samples </a:t>
            </a:r>
            <a:r>
              <a:rPr i="1" lang="en-US" sz="800">
                <a:solidFill>
                  <a:srgbClr val="FF0000"/>
                </a:solidFill>
                <a:latin typeface="Verdana"/>
                <a:ea typeface="Verdana"/>
                <a:cs typeface="Verdana"/>
                <a:sym typeface="Verdana"/>
              </a:rPr>
              <a:t>{</a:t>
            </a:r>
            <a:r>
              <a:rPr b="1" lang="en-US" sz="800">
                <a:solidFill>
                  <a:srgbClr val="FF0000"/>
                </a:solidFill>
                <a:latin typeface="Arial"/>
                <a:ea typeface="Arial"/>
                <a:cs typeface="Arial"/>
                <a:sym typeface="Arial"/>
              </a:rPr>
              <a:t>z</a:t>
            </a:r>
            <a:r>
              <a:rPr baseline="30000" lang="en-US" sz="900">
                <a:solidFill>
                  <a:srgbClr val="FF0000"/>
                </a:solidFill>
                <a:latin typeface="Arial"/>
                <a:ea typeface="Arial"/>
                <a:cs typeface="Arial"/>
                <a:sym typeface="Arial"/>
              </a:rPr>
              <a:t>(1)</a:t>
            </a:r>
            <a:r>
              <a:rPr i="1" lang="en-US" sz="800">
                <a:solidFill>
                  <a:srgbClr val="FF0000"/>
                </a:solidFill>
                <a:latin typeface="Georgia"/>
                <a:ea typeface="Georgia"/>
                <a:cs typeface="Georgia"/>
                <a:sym typeface="Georgia"/>
              </a:rPr>
              <a:t>, .., </a:t>
            </a:r>
            <a:r>
              <a:rPr b="1" lang="en-US" sz="800">
                <a:solidFill>
                  <a:srgbClr val="FF0000"/>
                </a:solidFill>
                <a:latin typeface="Arial"/>
                <a:ea typeface="Arial"/>
                <a:cs typeface="Arial"/>
                <a:sym typeface="Arial"/>
              </a:rPr>
              <a:t>z</a:t>
            </a:r>
            <a:r>
              <a:rPr baseline="30000" lang="en-US" sz="900">
                <a:solidFill>
                  <a:srgbClr val="FF0000"/>
                </a:solidFill>
                <a:latin typeface="Arial"/>
                <a:ea typeface="Arial"/>
                <a:cs typeface="Arial"/>
                <a:sym typeface="Arial"/>
              </a:rPr>
              <a:t>(</a:t>
            </a:r>
            <a:r>
              <a:rPr baseline="30000" i="1" lang="en-US" sz="900">
                <a:solidFill>
                  <a:srgbClr val="FF0000"/>
                </a:solidFill>
                <a:latin typeface="Georgia"/>
                <a:ea typeface="Georgia"/>
                <a:cs typeface="Georgia"/>
                <a:sym typeface="Georgia"/>
              </a:rPr>
              <a:t>m</a:t>
            </a:r>
            <a:r>
              <a:rPr baseline="30000" lang="en-US" sz="900">
                <a:solidFill>
                  <a:srgbClr val="FF0000"/>
                </a:solidFill>
                <a:latin typeface="Arial"/>
                <a:ea typeface="Arial"/>
                <a:cs typeface="Arial"/>
                <a:sym typeface="Arial"/>
              </a:rPr>
              <a:t>)</a:t>
            </a:r>
            <a:r>
              <a:rPr i="1" lang="en-US" sz="800">
                <a:solidFill>
                  <a:srgbClr val="FF0000"/>
                </a:solidFill>
                <a:latin typeface="Verdana"/>
                <a:ea typeface="Verdana"/>
                <a:cs typeface="Verdana"/>
                <a:sym typeface="Verdana"/>
              </a:rPr>
              <a:t>} </a:t>
            </a:r>
            <a:r>
              <a:rPr lang="en-US" sz="800">
                <a:solidFill>
                  <a:srgbClr val="FF0000"/>
                </a:solidFill>
                <a:latin typeface="Arial"/>
                <a:ea typeface="Arial"/>
                <a:cs typeface="Arial"/>
                <a:sym typeface="Arial"/>
              </a:rPr>
              <a:t>from noise prior </a:t>
            </a:r>
            <a:r>
              <a:rPr i="1" lang="en-US" sz="800">
                <a:solidFill>
                  <a:srgbClr val="FF0000"/>
                </a:solidFill>
                <a:latin typeface="Georgia"/>
                <a:ea typeface="Georgia"/>
                <a:cs typeface="Georgia"/>
                <a:sym typeface="Georgia"/>
              </a:rPr>
              <a:t>p</a:t>
            </a:r>
            <a:r>
              <a:rPr baseline="-25000" i="1" lang="en-US" sz="900">
                <a:solidFill>
                  <a:srgbClr val="FF0000"/>
                </a:solidFill>
                <a:latin typeface="Georgia"/>
                <a:ea typeface="Georgia"/>
                <a:cs typeface="Georgia"/>
                <a:sym typeface="Georgia"/>
              </a:rPr>
              <a:t>g </a:t>
            </a:r>
            <a:r>
              <a:rPr lang="en-US" sz="800">
                <a:solidFill>
                  <a:srgbClr val="FF0000"/>
                </a:solidFill>
                <a:latin typeface="Arial"/>
                <a:ea typeface="Arial"/>
                <a:cs typeface="Arial"/>
                <a:sym typeface="Arial"/>
              </a:rPr>
              <a:t>(</a:t>
            </a:r>
            <a:r>
              <a:rPr b="1" lang="en-US" sz="800">
                <a:solidFill>
                  <a:srgbClr val="FF0000"/>
                </a:solidFill>
                <a:latin typeface="Arial"/>
                <a:ea typeface="Arial"/>
                <a:cs typeface="Arial"/>
                <a:sym typeface="Arial"/>
              </a:rPr>
              <a:t>z</a:t>
            </a:r>
            <a:r>
              <a:rPr lang="en-US" sz="800">
                <a:solidFill>
                  <a:srgbClr val="FF0000"/>
                </a:solidFill>
                <a:latin typeface="Arial"/>
                <a:ea typeface="Arial"/>
                <a:cs typeface="Arial"/>
                <a:sym typeface="Arial"/>
              </a:rPr>
              <a:t>)</a:t>
            </a:r>
            <a:endParaRPr sz="800">
              <a:latin typeface="Arial"/>
              <a:ea typeface="Arial"/>
              <a:cs typeface="Arial"/>
              <a:sym typeface="Arial"/>
            </a:endParaRPr>
          </a:p>
          <a:p>
            <a:pPr indent="-85090" lvl="0" marL="278765" rtl="0" algn="l">
              <a:lnSpc>
                <a:spcPct val="100000"/>
              </a:lnSpc>
              <a:spcBef>
                <a:spcPts val="55"/>
              </a:spcBef>
              <a:spcAft>
                <a:spcPts val="0"/>
              </a:spcAft>
              <a:buClr>
                <a:srgbClr val="FF0000"/>
              </a:buClr>
              <a:buSzPts val="800"/>
              <a:buFont typeface="Verdana"/>
              <a:buChar char="•"/>
            </a:pPr>
            <a:r>
              <a:rPr lang="en-US" sz="800">
                <a:solidFill>
                  <a:srgbClr val="FF0000"/>
                </a:solidFill>
                <a:latin typeface="Arial"/>
                <a:ea typeface="Arial"/>
                <a:cs typeface="Arial"/>
                <a:sym typeface="Arial"/>
              </a:rPr>
              <a:t>Sample minibatch of </a:t>
            </a:r>
            <a:r>
              <a:rPr i="1" lang="en-US" sz="800">
                <a:solidFill>
                  <a:srgbClr val="FF0000"/>
                </a:solidFill>
                <a:latin typeface="Georgia"/>
                <a:ea typeface="Georgia"/>
                <a:cs typeface="Georgia"/>
                <a:sym typeface="Georgia"/>
              </a:rPr>
              <a:t>m </a:t>
            </a:r>
            <a:r>
              <a:rPr lang="en-US" sz="800">
                <a:solidFill>
                  <a:srgbClr val="FF0000"/>
                </a:solidFill>
                <a:latin typeface="Arial"/>
                <a:ea typeface="Arial"/>
                <a:cs typeface="Arial"/>
                <a:sym typeface="Arial"/>
              </a:rPr>
              <a:t>examples </a:t>
            </a:r>
            <a:r>
              <a:rPr i="1" lang="en-US" sz="800">
                <a:solidFill>
                  <a:srgbClr val="FF0000"/>
                </a:solidFill>
                <a:latin typeface="Verdana"/>
                <a:ea typeface="Verdana"/>
                <a:cs typeface="Verdana"/>
                <a:sym typeface="Verdana"/>
              </a:rPr>
              <a:t>{</a:t>
            </a:r>
            <a:r>
              <a:rPr b="1" lang="en-US" sz="800">
                <a:solidFill>
                  <a:srgbClr val="FF0000"/>
                </a:solidFill>
                <a:latin typeface="Arial"/>
                <a:ea typeface="Arial"/>
                <a:cs typeface="Arial"/>
                <a:sym typeface="Arial"/>
              </a:rPr>
              <a:t>x</a:t>
            </a:r>
            <a:r>
              <a:rPr baseline="30000" lang="en-US" sz="900">
                <a:solidFill>
                  <a:srgbClr val="FF0000"/>
                </a:solidFill>
                <a:latin typeface="Arial"/>
                <a:ea typeface="Arial"/>
                <a:cs typeface="Arial"/>
                <a:sym typeface="Arial"/>
              </a:rPr>
              <a:t>(1)</a:t>
            </a:r>
            <a:r>
              <a:rPr i="1" lang="en-US" sz="800">
                <a:solidFill>
                  <a:srgbClr val="FF0000"/>
                </a:solidFill>
                <a:latin typeface="Georgia"/>
                <a:ea typeface="Georgia"/>
                <a:cs typeface="Georgia"/>
                <a:sym typeface="Georgia"/>
              </a:rPr>
              <a:t>, .., </a:t>
            </a:r>
            <a:r>
              <a:rPr b="1" lang="en-US" sz="800">
                <a:solidFill>
                  <a:srgbClr val="FF0000"/>
                </a:solidFill>
                <a:latin typeface="Arial"/>
                <a:ea typeface="Arial"/>
                <a:cs typeface="Arial"/>
                <a:sym typeface="Arial"/>
              </a:rPr>
              <a:t>x</a:t>
            </a:r>
            <a:r>
              <a:rPr baseline="30000" lang="en-US" sz="900">
                <a:solidFill>
                  <a:srgbClr val="FF0000"/>
                </a:solidFill>
                <a:latin typeface="Arial"/>
                <a:ea typeface="Arial"/>
                <a:cs typeface="Arial"/>
                <a:sym typeface="Arial"/>
              </a:rPr>
              <a:t>(</a:t>
            </a:r>
            <a:r>
              <a:rPr baseline="30000" i="1" lang="en-US" sz="900">
                <a:solidFill>
                  <a:srgbClr val="FF0000"/>
                </a:solidFill>
                <a:latin typeface="Georgia"/>
                <a:ea typeface="Georgia"/>
                <a:cs typeface="Georgia"/>
                <a:sym typeface="Georgia"/>
              </a:rPr>
              <a:t>m</a:t>
            </a:r>
            <a:r>
              <a:rPr baseline="30000" lang="en-US" sz="900">
                <a:solidFill>
                  <a:srgbClr val="FF0000"/>
                </a:solidFill>
                <a:latin typeface="Arial"/>
                <a:ea typeface="Arial"/>
                <a:cs typeface="Arial"/>
                <a:sym typeface="Arial"/>
              </a:rPr>
              <a:t>)</a:t>
            </a:r>
            <a:r>
              <a:rPr i="1" lang="en-US" sz="800">
                <a:solidFill>
                  <a:srgbClr val="FF0000"/>
                </a:solidFill>
                <a:latin typeface="Verdana"/>
                <a:ea typeface="Verdana"/>
                <a:cs typeface="Verdana"/>
                <a:sym typeface="Verdana"/>
              </a:rPr>
              <a:t>} </a:t>
            </a:r>
            <a:r>
              <a:rPr lang="en-US" sz="800">
                <a:solidFill>
                  <a:srgbClr val="FF0000"/>
                </a:solidFill>
                <a:latin typeface="Arial"/>
                <a:ea typeface="Arial"/>
                <a:cs typeface="Arial"/>
                <a:sym typeface="Arial"/>
              </a:rPr>
              <a:t>from data generating distribution </a:t>
            </a:r>
            <a:r>
              <a:rPr i="1" lang="en-US" sz="800">
                <a:solidFill>
                  <a:srgbClr val="FF0000"/>
                </a:solidFill>
                <a:latin typeface="Georgia"/>
                <a:ea typeface="Georgia"/>
                <a:cs typeface="Georgia"/>
                <a:sym typeface="Georgia"/>
              </a:rPr>
              <a:t>p</a:t>
            </a:r>
            <a:r>
              <a:rPr baseline="-25000" i="1" lang="en-US" sz="900">
                <a:solidFill>
                  <a:srgbClr val="FF0000"/>
                </a:solidFill>
                <a:latin typeface="Georgia"/>
                <a:ea typeface="Georgia"/>
                <a:cs typeface="Georgia"/>
                <a:sym typeface="Georgia"/>
              </a:rPr>
              <a:t>data</a:t>
            </a:r>
            <a:r>
              <a:rPr lang="en-US" sz="800">
                <a:solidFill>
                  <a:srgbClr val="FF0000"/>
                </a:solidFill>
                <a:latin typeface="Arial"/>
                <a:ea typeface="Arial"/>
                <a:cs typeface="Arial"/>
                <a:sym typeface="Arial"/>
              </a:rPr>
              <a:t>(</a:t>
            </a:r>
            <a:r>
              <a:rPr b="1" lang="en-US" sz="800">
                <a:solidFill>
                  <a:srgbClr val="FF0000"/>
                </a:solidFill>
                <a:latin typeface="Arial"/>
                <a:ea typeface="Arial"/>
                <a:cs typeface="Arial"/>
                <a:sym typeface="Arial"/>
              </a:rPr>
              <a:t>x</a:t>
            </a:r>
            <a:r>
              <a:rPr lang="en-US" sz="800">
                <a:solidFill>
                  <a:srgbClr val="FF0000"/>
                </a:solidFill>
                <a:latin typeface="Arial"/>
                <a:ea typeface="Arial"/>
                <a:cs typeface="Arial"/>
                <a:sym typeface="Arial"/>
              </a:rPr>
              <a:t>)</a:t>
            </a:r>
            <a:endParaRPr sz="800">
              <a:latin typeface="Arial"/>
              <a:ea typeface="Arial"/>
              <a:cs typeface="Arial"/>
              <a:sym typeface="Arial"/>
            </a:endParaRPr>
          </a:p>
          <a:p>
            <a:pPr indent="-85090" lvl="0" marL="278765" rtl="0" algn="l">
              <a:lnSpc>
                <a:spcPct val="100000"/>
              </a:lnSpc>
              <a:spcBef>
                <a:spcPts val="55"/>
              </a:spcBef>
              <a:spcAft>
                <a:spcPts val="0"/>
              </a:spcAft>
              <a:buClr>
                <a:srgbClr val="FF0000"/>
              </a:buClr>
              <a:buSzPts val="800"/>
              <a:buFont typeface="Verdana"/>
              <a:buChar char="•"/>
            </a:pPr>
            <a:r>
              <a:rPr lang="en-US" sz="800">
                <a:solidFill>
                  <a:srgbClr val="FF0000"/>
                </a:solidFill>
                <a:latin typeface="Arial"/>
                <a:ea typeface="Arial"/>
                <a:cs typeface="Arial"/>
                <a:sym typeface="Arial"/>
              </a:rPr>
              <a:t>Update the discriminator by ascending its stochastic gradient:</a:t>
            </a:r>
            <a:endParaRPr sz="800">
              <a:latin typeface="Arial"/>
              <a:ea typeface="Arial"/>
              <a:cs typeface="Arial"/>
              <a:sym typeface="Arial"/>
            </a:endParaRPr>
          </a:p>
        </p:txBody>
      </p:sp>
      <p:sp>
        <p:nvSpPr>
          <p:cNvPr id="848" name="Google Shape;848;p24"/>
          <p:cNvSpPr txBox="1"/>
          <p:nvPr/>
        </p:nvSpPr>
        <p:spPr>
          <a:xfrm>
            <a:off x="1929337" y="1387238"/>
            <a:ext cx="200660" cy="150495"/>
          </a:xfrm>
          <a:prstGeom prst="rect">
            <a:avLst/>
          </a:prstGeom>
          <a:noFill/>
          <a:ln>
            <a:noFill/>
          </a:ln>
        </p:spPr>
        <p:txBody>
          <a:bodyPr anchorCtr="0" anchor="t" bIns="0" lIns="0" spcFirstLastPara="1" rIns="0" wrap="square" tIns="14600">
            <a:spAutoFit/>
          </a:bodyPr>
          <a:lstStyle/>
          <a:p>
            <a:pPr indent="0" lvl="0" marL="38100" rtl="0" algn="l">
              <a:lnSpc>
                <a:spcPct val="100000"/>
              </a:lnSpc>
              <a:spcBef>
                <a:spcPts val="0"/>
              </a:spcBef>
              <a:spcAft>
                <a:spcPts val="0"/>
              </a:spcAft>
              <a:buNone/>
            </a:pPr>
            <a:r>
              <a:rPr i="1" lang="en-US" sz="800">
                <a:solidFill>
                  <a:srgbClr val="FF0000"/>
                </a:solidFill>
                <a:latin typeface="Verdana"/>
                <a:ea typeface="Verdana"/>
                <a:cs typeface="Verdana"/>
                <a:sym typeface="Verdana"/>
              </a:rPr>
              <a:t>∇</a:t>
            </a:r>
            <a:r>
              <a:rPr baseline="-25000" i="1" lang="en-US" sz="900">
                <a:solidFill>
                  <a:srgbClr val="FF0000"/>
                </a:solidFill>
                <a:latin typeface="Georgia"/>
                <a:ea typeface="Georgia"/>
                <a:cs typeface="Georgia"/>
                <a:sym typeface="Georgia"/>
              </a:rPr>
              <a:t>θ</a:t>
            </a:r>
            <a:endParaRPr baseline="-25000" sz="900">
              <a:latin typeface="Georgia"/>
              <a:ea typeface="Georgia"/>
              <a:cs typeface="Georgia"/>
              <a:sym typeface="Georgia"/>
            </a:endParaRPr>
          </a:p>
        </p:txBody>
      </p:sp>
      <p:sp>
        <p:nvSpPr>
          <p:cNvPr id="849" name="Google Shape;849;p24"/>
          <p:cNvSpPr txBox="1"/>
          <p:nvPr/>
        </p:nvSpPr>
        <p:spPr>
          <a:xfrm>
            <a:off x="2097353" y="1300049"/>
            <a:ext cx="116839" cy="308610"/>
          </a:xfrm>
          <a:prstGeom prst="rect">
            <a:avLst/>
          </a:prstGeom>
          <a:noFill/>
          <a:ln>
            <a:noFill/>
          </a:ln>
        </p:spPr>
        <p:txBody>
          <a:bodyPr anchorCtr="0" anchor="t" bIns="0" lIns="0" spcFirstLastPara="1" rIns="0" wrap="square" tIns="31750">
            <a:spAutoFit/>
          </a:bodyPr>
          <a:lstStyle/>
          <a:p>
            <a:pPr indent="0" lvl="0" marL="12700" rtl="0" algn="l">
              <a:lnSpc>
                <a:spcPct val="100000"/>
              </a:lnSpc>
              <a:spcBef>
                <a:spcPts val="0"/>
              </a:spcBef>
              <a:spcAft>
                <a:spcPts val="0"/>
              </a:spcAft>
              <a:buNone/>
            </a:pPr>
            <a:r>
              <a:rPr lang="en-US" sz="800" u="sng">
                <a:solidFill>
                  <a:srgbClr val="FF0000"/>
                </a:solidFill>
                <a:latin typeface="Times New Roman"/>
                <a:ea typeface="Times New Roman"/>
                <a:cs typeface="Times New Roman"/>
                <a:sym typeface="Times New Roman"/>
              </a:rPr>
              <a:t> </a:t>
            </a:r>
            <a:r>
              <a:rPr lang="en-US" sz="800" u="sng">
                <a:solidFill>
                  <a:srgbClr val="FF0000"/>
                </a:solidFill>
                <a:latin typeface="Arial"/>
                <a:ea typeface="Arial"/>
                <a:cs typeface="Arial"/>
                <a:sym typeface="Arial"/>
              </a:rPr>
              <a:t>1</a:t>
            </a:r>
            <a:endParaRPr sz="800">
              <a:latin typeface="Arial"/>
              <a:ea typeface="Arial"/>
              <a:cs typeface="Arial"/>
              <a:sym typeface="Arial"/>
            </a:endParaRPr>
          </a:p>
          <a:p>
            <a:pPr indent="0" lvl="0" marL="12700" rtl="0" algn="l">
              <a:lnSpc>
                <a:spcPct val="100000"/>
              </a:lnSpc>
              <a:spcBef>
                <a:spcPts val="155"/>
              </a:spcBef>
              <a:spcAft>
                <a:spcPts val="0"/>
              </a:spcAft>
              <a:buNone/>
            </a:pPr>
            <a:r>
              <a:rPr i="1" lang="en-US" sz="800">
                <a:solidFill>
                  <a:srgbClr val="FF0000"/>
                </a:solidFill>
                <a:latin typeface="Georgia"/>
                <a:ea typeface="Georgia"/>
                <a:cs typeface="Georgia"/>
                <a:sym typeface="Georgia"/>
              </a:rPr>
              <a:t>m</a:t>
            </a:r>
            <a:endParaRPr sz="800">
              <a:latin typeface="Georgia"/>
              <a:ea typeface="Georgia"/>
              <a:cs typeface="Georgia"/>
              <a:sym typeface="Georgia"/>
            </a:endParaRPr>
          </a:p>
        </p:txBody>
      </p:sp>
      <p:sp>
        <p:nvSpPr>
          <p:cNvPr id="850" name="Google Shape;850;p24"/>
          <p:cNvSpPr txBox="1"/>
          <p:nvPr/>
        </p:nvSpPr>
        <p:spPr>
          <a:xfrm>
            <a:off x="2256698" y="1285331"/>
            <a:ext cx="97155" cy="116839"/>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i="1" lang="en-US" sz="600">
                <a:solidFill>
                  <a:srgbClr val="FF0000"/>
                </a:solidFill>
                <a:latin typeface="Georgia"/>
                <a:ea typeface="Georgia"/>
                <a:cs typeface="Georgia"/>
                <a:sym typeface="Georgia"/>
              </a:rPr>
              <a:t>m</a:t>
            </a:r>
            <a:endParaRPr sz="600">
              <a:latin typeface="Georgia"/>
              <a:ea typeface="Georgia"/>
              <a:cs typeface="Georgia"/>
              <a:sym typeface="Georgia"/>
            </a:endParaRPr>
          </a:p>
        </p:txBody>
      </p:sp>
      <p:sp>
        <p:nvSpPr>
          <p:cNvPr id="851" name="Google Shape;851;p24"/>
          <p:cNvSpPr txBox="1"/>
          <p:nvPr/>
        </p:nvSpPr>
        <p:spPr>
          <a:xfrm>
            <a:off x="2217315" y="1288513"/>
            <a:ext cx="163195" cy="150495"/>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lang="en-US" sz="800">
                <a:solidFill>
                  <a:srgbClr val="FF0000"/>
                </a:solidFill>
                <a:latin typeface="Arial"/>
                <a:ea typeface="Arial"/>
                <a:cs typeface="Arial"/>
                <a:sym typeface="Arial"/>
              </a:rPr>
              <a:t>Σ</a:t>
            </a:r>
            <a:endParaRPr sz="800">
              <a:latin typeface="Arial"/>
              <a:ea typeface="Arial"/>
              <a:cs typeface="Arial"/>
              <a:sym typeface="Arial"/>
            </a:endParaRPr>
          </a:p>
        </p:txBody>
      </p:sp>
      <p:sp>
        <p:nvSpPr>
          <p:cNvPr id="852" name="Google Shape;852;p24"/>
          <p:cNvSpPr txBox="1"/>
          <p:nvPr/>
        </p:nvSpPr>
        <p:spPr>
          <a:xfrm>
            <a:off x="2227098" y="1539924"/>
            <a:ext cx="156210" cy="116839"/>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i="1" lang="en-US" sz="600">
                <a:solidFill>
                  <a:srgbClr val="FF0000"/>
                </a:solidFill>
                <a:latin typeface="Georgia"/>
                <a:ea typeface="Georgia"/>
                <a:cs typeface="Georgia"/>
                <a:sym typeface="Georgia"/>
              </a:rPr>
              <a:t>i</a:t>
            </a:r>
            <a:r>
              <a:rPr lang="en-US" sz="600">
                <a:solidFill>
                  <a:srgbClr val="FF0000"/>
                </a:solidFill>
                <a:latin typeface="Arial"/>
                <a:ea typeface="Arial"/>
                <a:cs typeface="Arial"/>
                <a:sym typeface="Arial"/>
              </a:rPr>
              <a:t>=1</a:t>
            </a:r>
            <a:endParaRPr sz="600">
              <a:latin typeface="Arial"/>
              <a:ea typeface="Arial"/>
              <a:cs typeface="Arial"/>
              <a:sym typeface="Arial"/>
            </a:endParaRPr>
          </a:p>
        </p:txBody>
      </p:sp>
      <p:sp>
        <p:nvSpPr>
          <p:cNvPr id="853" name="Google Shape;853;p24"/>
          <p:cNvSpPr txBox="1"/>
          <p:nvPr/>
        </p:nvSpPr>
        <p:spPr>
          <a:xfrm>
            <a:off x="2359357" y="1387238"/>
            <a:ext cx="2030095" cy="150495"/>
          </a:xfrm>
          <a:prstGeom prst="rect">
            <a:avLst/>
          </a:prstGeom>
          <a:noFill/>
          <a:ln>
            <a:noFill/>
          </a:ln>
        </p:spPr>
        <p:txBody>
          <a:bodyPr anchorCtr="0" anchor="t" bIns="0" lIns="0" spcFirstLastPara="1" rIns="0" wrap="square" tIns="14600">
            <a:spAutoFit/>
          </a:bodyPr>
          <a:lstStyle/>
          <a:p>
            <a:pPr indent="0" lvl="0" marL="38100" rtl="0" algn="l">
              <a:lnSpc>
                <a:spcPct val="100000"/>
              </a:lnSpc>
              <a:spcBef>
                <a:spcPts val="0"/>
              </a:spcBef>
              <a:spcAft>
                <a:spcPts val="0"/>
              </a:spcAft>
              <a:buNone/>
            </a:pPr>
            <a:r>
              <a:rPr baseline="30000" lang="en-US" sz="1200">
                <a:solidFill>
                  <a:srgbClr val="FF0000"/>
                </a:solidFill>
                <a:latin typeface="Arial"/>
                <a:ea typeface="Arial"/>
                <a:cs typeface="Arial"/>
                <a:sym typeface="Arial"/>
              </a:rPr>
              <a:t>h</a:t>
            </a:r>
            <a:r>
              <a:rPr lang="en-US" sz="800">
                <a:solidFill>
                  <a:srgbClr val="FF0000"/>
                </a:solidFill>
                <a:latin typeface="Arial"/>
                <a:ea typeface="Arial"/>
                <a:cs typeface="Arial"/>
                <a:sym typeface="Arial"/>
              </a:rPr>
              <a:t>log </a:t>
            </a:r>
            <a:r>
              <a:rPr i="1" lang="en-US" sz="800">
                <a:solidFill>
                  <a:srgbClr val="FF0000"/>
                </a:solidFill>
                <a:latin typeface="Georgia"/>
                <a:ea typeface="Georgia"/>
                <a:cs typeface="Georgia"/>
                <a:sym typeface="Georgia"/>
              </a:rPr>
              <a:t>D</a:t>
            </a:r>
            <a:r>
              <a:rPr baseline="-25000" i="1" lang="en-US" sz="900">
                <a:solidFill>
                  <a:srgbClr val="FF0000"/>
                </a:solidFill>
                <a:latin typeface="Georgia"/>
                <a:ea typeface="Georgia"/>
                <a:cs typeface="Georgia"/>
                <a:sym typeface="Georgia"/>
              </a:rPr>
              <a:t>θ</a:t>
            </a:r>
            <a:r>
              <a:rPr baseline="30000" lang="en-US" sz="1200">
                <a:solidFill>
                  <a:srgbClr val="FF0000"/>
                </a:solidFill>
                <a:latin typeface="Arial"/>
                <a:ea typeface="Arial"/>
                <a:cs typeface="Arial"/>
                <a:sym typeface="Arial"/>
              </a:rPr>
              <a:t>  </a:t>
            </a:r>
            <a:r>
              <a:rPr i="1" lang="en-US" sz="800">
                <a:solidFill>
                  <a:srgbClr val="FF0000"/>
                </a:solidFill>
                <a:latin typeface="Georgia"/>
                <a:ea typeface="Georgia"/>
                <a:cs typeface="Georgia"/>
                <a:sym typeface="Georgia"/>
              </a:rPr>
              <a:t>x</a:t>
            </a:r>
            <a:r>
              <a:rPr baseline="30000" lang="en-US" sz="900">
                <a:solidFill>
                  <a:srgbClr val="FF0000"/>
                </a:solidFill>
                <a:latin typeface="Arial"/>
                <a:ea typeface="Arial"/>
                <a:cs typeface="Arial"/>
                <a:sym typeface="Arial"/>
              </a:rPr>
              <a:t>(</a:t>
            </a:r>
            <a:r>
              <a:rPr baseline="30000" i="1" lang="en-US" sz="900">
                <a:solidFill>
                  <a:srgbClr val="FF0000"/>
                </a:solidFill>
                <a:latin typeface="Georgia"/>
                <a:ea typeface="Georgia"/>
                <a:cs typeface="Georgia"/>
                <a:sym typeface="Georgia"/>
              </a:rPr>
              <a:t>i</a:t>
            </a:r>
            <a:r>
              <a:rPr baseline="30000" lang="en-US" sz="900">
                <a:solidFill>
                  <a:srgbClr val="FF0000"/>
                </a:solidFill>
                <a:latin typeface="Arial"/>
                <a:ea typeface="Arial"/>
                <a:cs typeface="Arial"/>
                <a:sym typeface="Arial"/>
              </a:rPr>
              <a:t>)</a:t>
            </a:r>
            <a:r>
              <a:rPr baseline="30000" lang="en-US" sz="1200">
                <a:solidFill>
                  <a:srgbClr val="FF0000"/>
                </a:solidFill>
                <a:latin typeface="Arial"/>
                <a:ea typeface="Arial"/>
                <a:cs typeface="Arial"/>
                <a:sym typeface="Arial"/>
              </a:rPr>
              <a:t> </a:t>
            </a:r>
            <a:r>
              <a:rPr lang="en-US" sz="800">
                <a:solidFill>
                  <a:srgbClr val="FF0000"/>
                </a:solidFill>
                <a:latin typeface="Arial"/>
                <a:ea typeface="Arial"/>
                <a:cs typeface="Arial"/>
                <a:sym typeface="Arial"/>
              </a:rPr>
              <a:t>+ log</a:t>
            </a:r>
            <a:r>
              <a:rPr baseline="30000" lang="en-US" sz="1200">
                <a:solidFill>
                  <a:srgbClr val="FF0000"/>
                </a:solidFill>
                <a:latin typeface="Arial"/>
                <a:ea typeface="Arial"/>
                <a:cs typeface="Arial"/>
                <a:sym typeface="Arial"/>
              </a:rPr>
              <a:t> </a:t>
            </a:r>
            <a:r>
              <a:rPr lang="en-US" sz="800">
                <a:solidFill>
                  <a:srgbClr val="FF0000"/>
                </a:solidFill>
                <a:latin typeface="Arial"/>
                <a:ea typeface="Arial"/>
                <a:cs typeface="Arial"/>
                <a:sym typeface="Arial"/>
              </a:rPr>
              <a:t>1 </a:t>
            </a:r>
            <a:r>
              <a:rPr i="1" lang="en-US" sz="800">
                <a:solidFill>
                  <a:srgbClr val="FF0000"/>
                </a:solidFill>
                <a:latin typeface="Verdana"/>
                <a:ea typeface="Verdana"/>
                <a:cs typeface="Verdana"/>
                <a:sym typeface="Verdana"/>
              </a:rPr>
              <a:t>− </a:t>
            </a:r>
            <a:r>
              <a:rPr i="1" lang="en-US" sz="800">
                <a:solidFill>
                  <a:srgbClr val="FF0000"/>
                </a:solidFill>
                <a:latin typeface="Georgia"/>
                <a:ea typeface="Georgia"/>
                <a:cs typeface="Georgia"/>
                <a:sym typeface="Georgia"/>
              </a:rPr>
              <a:t>D</a:t>
            </a:r>
            <a:r>
              <a:rPr baseline="-25000" i="1" lang="en-US" sz="900">
                <a:solidFill>
                  <a:srgbClr val="FF0000"/>
                </a:solidFill>
                <a:latin typeface="Georgia"/>
                <a:ea typeface="Georgia"/>
                <a:cs typeface="Georgia"/>
                <a:sym typeface="Georgia"/>
              </a:rPr>
              <a:t>θ</a:t>
            </a:r>
            <a:r>
              <a:rPr baseline="30000" lang="en-US" sz="1200">
                <a:solidFill>
                  <a:srgbClr val="FF0000"/>
                </a:solidFill>
                <a:latin typeface="Arial"/>
                <a:ea typeface="Arial"/>
                <a:cs typeface="Arial"/>
                <a:sym typeface="Arial"/>
              </a:rPr>
              <a:t>  </a:t>
            </a:r>
            <a:r>
              <a:rPr i="1" lang="en-US" sz="800">
                <a:solidFill>
                  <a:srgbClr val="FF0000"/>
                </a:solidFill>
                <a:latin typeface="Georgia"/>
                <a:ea typeface="Georgia"/>
                <a:cs typeface="Georgia"/>
                <a:sym typeface="Georgia"/>
              </a:rPr>
              <a:t>G</a:t>
            </a:r>
            <a:r>
              <a:rPr baseline="-25000" i="1" lang="en-US" sz="900">
                <a:solidFill>
                  <a:srgbClr val="FF0000"/>
                </a:solidFill>
                <a:latin typeface="Georgia"/>
                <a:ea typeface="Georgia"/>
                <a:cs typeface="Georgia"/>
                <a:sym typeface="Georgia"/>
              </a:rPr>
              <a:t>φ</a:t>
            </a:r>
            <a:r>
              <a:rPr baseline="30000" lang="en-US" sz="1200">
                <a:solidFill>
                  <a:srgbClr val="FF0000"/>
                </a:solidFill>
                <a:latin typeface="Arial"/>
                <a:ea typeface="Arial"/>
                <a:cs typeface="Arial"/>
                <a:sym typeface="Arial"/>
              </a:rPr>
              <a:t> </a:t>
            </a:r>
            <a:r>
              <a:rPr i="1" lang="en-US" sz="800">
                <a:solidFill>
                  <a:srgbClr val="FF0000"/>
                </a:solidFill>
                <a:latin typeface="Georgia"/>
                <a:ea typeface="Georgia"/>
                <a:cs typeface="Georgia"/>
                <a:sym typeface="Georgia"/>
              </a:rPr>
              <a:t>z</a:t>
            </a:r>
            <a:r>
              <a:rPr baseline="30000" lang="en-US" sz="900">
                <a:solidFill>
                  <a:srgbClr val="FF0000"/>
                </a:solidFill>
                <a:latin typeface="Arial"/>
                <a:ea typeface="Arial"/>
                <a:cs typeface="Arial"/>
                <a:sym typeface="Arial"/>
              </a:rPr>
              <a:t>(</a:t>
            </a:r>
            <a:r>
              <a:rPr baseline="30000" i="1" lang="en-US" sz="900">
                <a:solidFill>
                  <a:srgbClr val="FF0000"/>
                </a:solidFill>
                <a:latin typeface="Georgia"/>
                <a:ea typeface="Georgia"/>
                <a:cs typeface="Georgia"/>
                <a:sym typeface="Georgia"/>
              </a:rPr>
              <a:t>i</a:t>
            </a:r>
            <a:r>
              <a:rPr baseline="30000" lang="en-US" sz="900">
                <a:solidFill>
                  <a:srgbClr val="FF0000"/>
                </a:solidFill>
                <a:latin typeface="Arial"/>
                <a:ea typeface="Arial"/>
                <a:cs typeface="Arial"/>
                <a:sym typeface="Arial"/>
              </a:rPr>
              <a:t>)</a:t>
            </a:r>
            <a:r>
              <a:rPr baseline="30000" lang="en-US" sz="1200">
                <a:solidFill>
                  <a:srgbClr val="FF0000"/>
                </a:solidFill>
                <a:latin typeface="Arial"/>
                <a:ea typeface="Arial"/>
                <a:cs typeface="Arial"/>
                <a:sym typeface="Arial"/>
              </a:rPr>
              <a:t>   i</a:t>
            </a:r>
            <a:endParaRPr baseline="30000" sz="1200">
              <a:latin typeface="Arial"/>
              <a:ea typeface="Arial"/>
              <a:cs typeface="Arial"/>
              <a:sym typeface="Arial"/>
            </a:endParaRPr>
          </a:p>
        </p:txBody>
      </p:sp>
      <p:sp>
        <p:nvSpPr>
          <p:cNvPr id="854" name="Google Shape;854;p24"/>
          <p:cNvSpPr txBox="1"/>
          <p:nvPr/>
        </p:nvSpPr>
        <p:spPr>
          <a:xfrm>
            <a:off x="403730" y="1757224"/>
            <a:ext cx="93980" cy="412750"/>
          </a:xfrm>
          <a:prstGeom prst="rect">
            <a:avLst/>
          </a:prstGeom>
          <a:noFill/>
          <a:ln>
            <a:noFill/>
          </a:ln>
        </p:spPr>
        <p:txBody>
          <a:bodyPr anchorCtr="0" anchor="t" bIns="0" lIns="0" spcFirstLastPara="1" rIns="0" wrap="square" tIns="41900">
            <a:spAutoFit/>
          </a:bodyPr>
          <a:lstStyle/>
          <a:p>
            <a:pPr indent="0" lvl="0" marL="12700" rtl="0" algn="l">
              <a:lnSpc>
                <a:spcPct val="100000"/>
              </a:lnSpc>
              <a:spcBef>
                <a:spcPts val="0"/>
              </a:spcBef>
              <a:spcAft>
                <a:spcPts val="0"/>
              </a:spcAft>
              <a:buNone/>
            </a:pPr>
            <a:r>
              <a:rPr lang="en-US" sz="650">
                <a:latin typeface="Carlito"/>
                <a:ea typeface="Carlito"/>
                <a:cs typeface="Carlito"/>
                <a:sym typeface="Carlito"/>
              </a:rPr>
              <a:t>7:</a:t>
            </a:r>
            <a:endParaRPr sz="650">
              <a:latin typeface="Carlito"/>
              <a:ea typeface="Carlito"/>
              <a:cs typeface="Carlito"/>
              <a:sym typeface="Carlito"/>
            </a:endParaRPr>
          </a:p>
          <a:p>
            <a:pPr indent="0" lvl="0" marL="12700" rtl="0" algn="l">
              <a:lnSpc>
                <a:spcPct val="100000"/>
              </a:lnSpc>
              <a:spcBef>
                <a:spcPts val="235"/>
              </a:spcBef>
              <a:spcAft>
                <a:spcPts val="0"/>
              </a:spcAft>
              <a:buNone/>
            </a:pPr>
            <a:r>
              <a:rPr lang="en-US" sz="650">
                <a:solidFill>
                  <a:srgbClr val="0000FF"/>
                </a:solidFill>
                <a:latin typeface="Carlito"/>
                <a:ea typeface="Carlito"/>
                <a:cs typeface="Carlito"/>
                <a:sym typeface="Carlito"/>
              </a:rPr>
              <a:t>8:</a:t>
            </a:r>
            <a:endParaRPr sz="650">
              <a:latin typeface="Carlito"/>
              <a:ea typeface="Carlito"/>
              <a:cs typeface="Carlito"/>
              <a:sym typeface="Carlito"/>
            </a:endParaRPr>
          </a:p>
          <a:p>
            <a:pPr indent="0" lvl="0" marL="12700" rtl="0" algn="l">
              <a:lnSpc>
                <a:spcPct val="100000"/>
              </a:lnSpc>
              <a:spcBef>
                <a:spcPts val="240"/>
              </a:spcBef>
              <a:spcAft>
                <a:spcPts val="0"/>
              </a:spcAft>
              <a:buNone/>
            </a:pPr>
            <a:r>
              <a:rPr lang="en-US" sz="650">
                <a:solidFill>
                  <a:srgbClr val="0000FF"/>
                </a:solidFill>
                <a:latin typeface="Carlito"/>
                <a:ea typeface="Carlito"/>
                <a:cs typeface="Carlito"/>
                <a:sym typeface="Carlito"/>
              </a:rPr>
              <a:t>9:</a:t>
            </a:r>
            <a:endParaRPr sz="650">
              <a:latin typeface="Carlito"/>
              <a:ea typeface="Carlito"/>
              <a:cs typeface="Carlito"/>
              <a:sym typeface="Carlito"/>
            </a:endParaRPr>
          </a:p>
        </p:txBody>
      </p:sp>
      <p:sp>
        <p:nvSpPr>
          <p:cNvPr id="855" name="Google Shape;855;p24"/>
          <p:cNvSpPr txBox="1"/>
          <p:nvPr/>
        </p:nvSpPr>
        <p:spPr>
          <a:xfrm>
            <a:off x="810360" y="1765290"/>
            <a:ext cx="3542029" cy="408305"/>
          </a:xfrm>
          <a:prstGeom prst="rect">
            <a:avLst/>
          </a:prstGeom>
          <a:noFill/>
          <a:ln>
            <a:noFill/>
          </a:ln>
        </p:spPr>
        <p:txBody>
          <a:bodyPr anchorCtr="0" anchor="t" bIns="0" lIns="0" spcFirstLastPara="1" rIns="0" wrap="square" tIns="14600">
            <a:spAutoFit/>
          </a:bodyPr>
          <a:lstStyle/>
          <a:p>
            <a:pPr indent="0" lvl="0" marL="38100" rtl="0" algn="l">
              <a:lnSpc>
                <a:spcPct val="100000"/>
              </a:lnSpc>
              <a:spcBef>
                <a:spcPts val="0"/>
              </a:spcBef>
              <a:spcAft>
                <a:spcPts val="0"/>
              </a:spcAft>
              <a:buNone/>
            </a:pPr>
            <a:r>
              <a:rPr b="1" lang="en-US" sz="800">
                <a:latin typeface="Arial"/>
                <a:ea typeface="Arial"/>
                <a:cs typeface="Arial"/>
                <a:sym typeface="Arial"/>
              </a:rPr>
              <a:t>end for</a:t>
            </a:r>
            <a:endParaRPr sz="800">
              <a:latin typeface="Arial"/>
              <a:ea typeface="Arial"/>
              <a:cs typeface="Arial"/>
              <a:sym typeface="Arial"/>
            </a:endParaRPr>
          </a:p>
          <a:p>
            <a:pPr indent="-85090" lvl="0" marL="123189" rtl="0" algn="l">
              <a:lnSpc>
                <a:spcPct val="100000"/>
              </a:lnSpc>
              <a:spcBef>
                <a:spcPts val="60"/>
              </a:spcBef>
              <a:spcAft>
                <a:spcPts val="0"/>
              </a:spcAft>
              <a:buClr>
                <a:srgbClr val="0000FF"/>
              </a:buClr>
              <a:buSzPts val="800"/>
              <a:buFont typeface="Verdana"/>
              <a:buChar char="•"/>
            </a:pPr>
            <a:r>
              <a:rPr lang="en-US" sz="800">
                <a:solidFill>
                  <a:srgbClr val="0000FF"/>
                </a:solidFill>
                <a:latin typeface="Arial"/>
                <a:ea typeface="Arial"/>
                <a:cs typeface="Arial"/>
                <a:sym typeface="Arial"/>
              </a:rPr>
              <a:t>Sample minibatch of </a:t>
            </a:r>
            <a:r>
              <a:rPr i="1" lang="en-US" sz="800">
                <a:solidFill>
                  <a:srgbClr val="0000FF"/>
                </a:solidFill>
                <a:latin typeface="Georgia"/>
                <a:ea typeface="Georgia"/>
                <a:cs typeface="Georgia"/>
                <a:sym typeface="Georgia"/>
              </a:rPr>
              <a:t>m </a:t>
            </a:r>
            <a:r>
              <a:rPr lang="en-US" sz="800">
                <a:solidFill>
                  <a:srgbClr val="0000FF"/>
                </a:solidFill>
                <a:latin typeface="Arial"/>
                <a:ea typeface="Arial"/>
                <a:cs typeface="Arial"/>
                <a:sym typeface="Arial"/>
              </a:rPr>
              <a:t>noise samples </a:t>
            </a:r>
            <a:r>
              <a:rPr i="1" lang="en-US" sz="800">
                <a:solidFill>
                  <a:srgbClr val="0000FF"/>
                </a:solidFill>
                <a:latin typeface="Verdana"/>
                <a:ea typeface="Verdana"/>
                <a:cs typeface="Verdana"/>
                <a:sym typeface="Verdana"/>
              </a:rPr>
              <a:t>{</a:t>
            </a:r>
            <a:r>
              <a:rPr b="1" lang="en-US" sz="800">
                <a:solidFill>
                  <a:srgbClr val="0000FF"/>
                </a:solidFill>
                <a:latin typeface="Arial"/>
                <a:ea typeface="Arial"/>
                <a:cs typeface="Arial"/>
                <a:sym typeface="Arial"/>
              </a:rPr>
              <a:t>z</a:t>
            </a:r>
            <a:r>
              <a:rPr baseline="30000" lang="en-US" sz="900">
                <a:solidFill>
                  <a:srgbClr val="0000FF"/>
                </a:solidFill>
                <a:latin typeface="Arial"/>
                <a:ea typeface="Arial"/>
                <a:cs typeface="Arial"/>
                <a:sym typeface="Arial"/>
              </a:rPr>
              <a:t>(1)</a:t>
            </a:r>
            <a:r>
              <a:rPr i="1" lang="en-US" sz="800">
                <a:solidFill>
                  <a:srgbClr val="0000FF"/>
                </a:solidFill>
                <a:latin typeface="Georgia"/>
                <a:ea typeface="Georgia"/>
                <a:cs typeface="Georgia"/>
                <a:sym typeface="Georgia"/>
              </a:rPr>
              <a:t>, .., </a:t>
            </a:r>
            <a:r>
              <a:rPr b="1" lang="en-US" sz="800">
                <a:solidFill>
                  <a:srgbClr val="0000FF"/>
                </a:solidFill>
                <a:latin typeface="Arial"/>
                <a:ea typeface="Arial"/>
                <a:cs typeface="Arial"/>
                <a:sym typeface="Arial"/>
              </a:rPr>
              <a:t>z</a:t>
            </a:r>
            <a:r>
              <a:rPr baseline="30000" lang="en-US" sz="900">
                <a:solidFill>
                  <a:srgbClr val="0000FF"/>
                </a:solidFill>
                <a:latin typeface="Arial"/>
                <a:ea typeface="Arial"/>
                <a:cs typeface="Arial"/>
                <a:sym typeface="Arial"/>
              </a:rPr>
              <a:t>(</a:t>
            </a:r>
            <a:r>
              <a:rPr baseline="30000" i="1" lang="en-US" sz="900">
                <a:solidFill>
                  <a:srgbClr val="0000FF"/>
                </a:solidFill>
                <a:latin typeface="Georgia"/>
                <a:ea typeface="Georgia"/>
                <a:cs typeface="Georgia"/>
                <a:sym typeface="Georgia"/>
              </a:rPr>
              <a:t>m</a:t>
            </a:r>
            <a:r>
              <a:rPr baseline="30000" lang="en-US" sz="900">
                <a:solidFill>
                  <a:srgbClr val="0000FF"/>
                </a:solidFill>
                <a:latin typeface="Arial"/>
                <a:ea typeface="Arial"/>
                <a:cs typeface="Arial"/>
                <a:sym typeface="Arial"/>
              </a:rPr>
              <a:t>)</a:t>
            </a:r>
            <a:r>
              <a:rPr i="1" lang="en-US" sz="800">
                <a:solidFill>
                  <a:srgbClr val="0000FF"/>
                </a:solidFill>
                <a:latin typeface="Verdana"/>
                <a:ea typeface="Verdana"/>
                <a:cs typeface="Verdana"/>
                <a:sym typeface="Verdana"/>
              </a:rPr>
              <a:t>} </a:t>
            </a:r>
            <a:r>
              <a:rPr lang="en-US" sz="800">
                <a:solidFill>
                  <a:srgbClr val="0000FF"/>
                </a:solidFill>
                <a:latin typeface="Arial"/>
                <a:ea typeface="Arial"/>
                <a:cs typeface="Arial"/>
                <a:sym typeface="Arial"/>
              </a:rPr>
              <a:t>from noise prior </a:t>
            </a:r>
            <a:r>
              <a:rPr i="1" lang="en-US" sz="800">
                <a:solidFill>
                  <a:srgbClr val="0000FF"/>
                </a:solidFill>
                <a:latin typeface="Georgia"/>
                <a:ea typeface="Georgia"/>
                <a:cs typeface="Georgia"/>
                <a:sym typeface="Georgia"/>
              </a:rPr>
              <a:t>p</a:t>
            </a:r>
            <a:r>
              <a:rPr baseline="-25000" i="1" lang="en-US" sz="900">
                <a:solidFill>
                  <a:srgbClr val="0000FF"/>
                </a:solidFill>
                <a:latin typeface="Georgia"/>
                <a:ea typeface="Georgia"/>
                <a:cs typeface="Georgia"/>
                <a:sym typeface="Georgia"/>
              </a:rPr>
              <a:t>g </a:t>
            </a:r>
            <a:r>
              <a:rPr lang="en-US" sz="800">
                <a:solidFill>
                  <a:srgbClr val="0000FF"/>
                </a:solidFill>
                <a:latin typeface="Arial"/>
                <a:ea typeface="Arial"/>
                <a:cs typeface="Arial"/>
                <a:sym typeface="Arial"/>
              </a:rPr>
              <a:t>(</a:t>
            </a:r>
            <a:r>
              <a:rPr b="1" lang="en-US" sz="800">
                <a:solidFill>
                  <a:srgbClr val="0000FF"/>
                </a:solidFill>
                <a:latin typeface="Arial"/>
                <a:ea typeface="Arial"/>
                <a:cs typeface="Arial"/>
                <a:sym typeface="Arial"/>
              </a:rPr>
              <a:t>z</a:t>
            </a:r>
            <a:r>
              <a:rPr lang="en-US" sz="800">
                <a:solidFill>
                  <a:srgbClr val="0000FF"/>
                </a:solidFill>
                <a:latin typeface="Arial"/>
                <a:ea typeface="Arial"/>
                <a:cs typeface="Arial"/>
                <a:sym typeface="Arial"/>
              </a:rPr>
              <a:t>)</a:t>
            </a:r>
            <a:endParaRPr sz="800">
              <a:latin typeface="Arial"/>
              <a:ea typeface="Arial"/>
              <a:cs typeface="Arial"/>
              <a:sym typeface="Arial"/>
            </a:endParaRPr>
          </a:p>
          <a:p>
            <a:pPr indent="-85090" lvl="0" marL="123189" rtl="0" algn="l">
              <a:lnSpc>
                <a:spcPct val="100000"/>
              </a:lnSpc>
              <a:spcBef>
                <a:spcPts val="55"/>
              </a:spcBef>
              <a:spcAft>
                <a:spcPts val="0"/>
              </a:spcAft>
              <a:buClr>
                <a:srgbClr val="0000FF"/>
              </a:buClr>
              <a:buSzPts val="800"/>
              <a:buFont typeface="Verdana"/>
              <a:buChar char="•"/>
            </a:pPr>
            <a:r>
              <a:rPr lang="en-US" sz="800">
                <a:solidFill>
                  <a:srgbClr val="0000FF"/>
                </a:solidFill>
                <a:latin typeface="Arial"/>
                <a:ea typeface="Arial"/>
                <a:cs typeface="Arial"/>
                <a:sym typeface="Arial"/>
              </a:rPr>
              <a:t>Update the generator by ascending its stochastic gradient</a:t>
            </a:r>
            <a:endParaRPr sz="800">
              <a:latin typeface="Arial"/>
              <a:ea typeface="Arial"/>
              <a:cs typeface="Arial"/>
              <a:sym typeface="Arial"/>
            </a:endParaRPr>
          </a:p>
        </p:txBody>
      </p:sp>
      <p:sp>
        <p:nvSpPr>
          <p:cNvPr id="856" name="Google Shape;856;p24"/>
          <p:cNvSpPr txBox="1"/>
          <p:nvPr/>
        </p:nvSpPr>
        <p:spPr>
          <a:xfrm>
            <a:off x="2367321" y="2330542"/>
            <a:ext cx="210820" cy="150495"/>
          </a:xfrm>
          <a:prstGeom prst="rect">
            <a:avLst/>
          </a:prstGeom>
          <a:noFill/>
          <a:ln>
            <a:noFill/>
          </a:ln>
        </p:spPr>
        <p:txBody>
          <a:bodyPr anchorCtr="0" anchor="t" bIns="0" lIns="0" spcFirstLastPara="1" rIns="0" wrap="square" tIns="14600">
            <a:spAutoFit/>
          </a:bodyPr>
          <a:lstStyle/>
          <a:p>
            <a:pPr indent="0" lvl="0" marL="38100" rtl="0" algn="l">
              <a:lnSpc>
                <a:spcPct val="100000"/>
              </a:lnSpc>
              <a:spcBef>
                <a:spcPts val="0"/>
              </a:spcBef>
              <a:spcAft>
                <a:spcPts val="0"/>
              </a:spcAft>
              <a:buNone/>
            </a:pPr>
            <a:r>
              <a:rPr i="1" lang="en-US" sz="800">
                <a:solidFill>
                  <a:srgbClr val="0000FF"/>
                </a:solidFill>
                <a:latin typeface="Verdana"/>
                <a:ea typeface="Verdana"/>
                <a:cs typeface="Verdana"/>
                <a:sym typeface="Verdana"/>
              </a:rPr>
              <a:t>∇</a:t>
            </a:r>
            <a:r>
              <a:rPr baseline="-25000" i="1" lang="en-US" sz="900">
                <a:solidFill>
                  <a:srgbClr val="0000FF"/>
                </a:solidFill>
                <a:latin typeface="Georgia"/>
                <a:ea typeface="Georgia"/>
                <a:cs typeface="Georgia"/>
                <a:sym typeface="Georgia"/>
              </a:rPr>
              <a:t>φ</a:t>
            </a:r>
            <a:endParaRPr baseline="-25000" sz="900">
              <a:latin typeface="Georgia"/>
              <a:ea typeface="Georgia"/>
              <a:cs typeface="Georgia"/>
              <a:sym typeface="Georgia"/>
            </a:endParaRPr>
          </a:p>
        </p:txBody>
      </p:sp>
      <p:sp>
        <p:nvSpPr>
          <p:cNvPr id="857" name="Google Shape;857;p24"/>
          <p:cNvSpPr txBox="1"/>
          <p:nvPr/>
        </p:nvSpPr>
        <p:spPr>
          <a:xfrm>
            <a:off x="2543426" y="2243343"/>
            <a:ext cx="116839" cy="308610"/>
          </a:xfrm>
          <a:prstGeom prst="rect">
            <a:avLst/>
          </a:prstGeom>
          <a:noFill/>
          <a:ln>
            <a:noFill/>
          </a:ln>
        </p:spPr>
        <p:txBody>
          <a:bodyPr anchorCtr="0" anchor="t" bIns="0" lIns="0" spcFirstLastPara="1" rIns="0" wrap="square" tIns="31750">
            <a:spAutoFit/>
          </a:bodyPr>
          <a:lstStyle/>
          <a:p>
            <a:pPr indent="0" lvl="0" marL="12700" rtl="0" algn="l">
              <a:lnSpc>
                <a:spcPct val="100000"/>
              </a:lnSpc>
              <a:spcBef>
                <a:spcPts val="0"/>
              </a:spcBef>
              <a:spcAft>
                <a:spcPts val="0"/>
              </a:spcAft>
              <a:buNone/>
            </a:pPr>
            <a:r>
              <a:rPr lang="en-US" sz="800" u="sng">
                <a:solidFill>
                  <a:srgbClr val="0000FF"/>
                </a:solidFill>
                <a:latin typeface="Times New Roman"/>
                <a:ea typeface="Times New Roman"/>
                <a:cs typeface="Times New Roman"/>
                <a:sym typeface="Times New Roman"/>
              </a:rPr>
              <a:t> </a:t>
            </a:r>
            <a:r>
              <a:rPr lang="en-US" sz="800" u="sng">
                <a:solidFill>
                  <a:srgbClr val="0000FF"/>
                </a:solidFill>
                <a:latin typeface="Arial"/>
                <a:ea typeface="Arial"/>
                <a:cs typeface="Arial"/>
                <a:sym typeface="Arial"/>
              </a:rPr>
              <a:t>1</a:t>
            </a:r>
            <a:endParaRPr sz="800">
              <a:latin typeface="Arial"/>
              <a:ea typeface="Arial"/>
              <a:cs typeface="Arial"/>
              <a:sym typeface="Arial"/>
            </a:endParaRPr>
          </a:p>
          <a:p>
            <a:pPr indent="0" lvl="0" marL="12700" rtl="0" algn="l">
              <a:lnSpc>
                <a:spcPct val="100000"/>
              </a:lnSpc>
              <a:spcBef>
                <a:spcPts val="155"/>
              </a:spcBef>
              <a:spcAft>
                <a:spcPts val="0"/>
              </a:spcAft>
              <a:buNone/>
            </a:pPr>
            <a:r>
              <a:rPr i="1" lang="en-US" sz="800">
                <a:solidFill>
                  <a:srgbClr val="0000FF"/>
                </a:solidFill>
                <a:latin typeface="Georgia"/>
                <a:ea typeface="Georgia"/>
                <a:cs typeface="Georgia"/>
                <a:sym typeface="Georgia"/>
              </a:rPr>
              <a:t>m</a:t>
            </a:r>
            <a:endParaRPr sz="800">
              <a:latin typeface="Georgia"/>
              <a:ea typeface="Georgia"/>
              <a:cs typeface="Georgia"/>
              <a:sym typeface="Georgia"/>
            </a:endParaRPr>
          </a:p>
        </p:txBody>
      </p:sp>
      <p:sp>
        <p:nvSpPr>
          <p:cNvPr id="858" name="Google Shape;858;p24"/>
          <p:cNvSpPr txBox="1"/>
          <p:nvPr/>
        </p:nvSpPr>
        <p:spPr>
          <a:xfrm>
            <a:off x="2702761" y="2228634"/>
            <a:ext cx="97155" cy="116839"/>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i="1" lang="en-US" sz="600">
                <a:solidFill>
                  <a:srgbClr val="0000FF"/>
                </a:solidFill>
                <a:latin typeface="Georgia"/>
                <a:ea typeface="Georgia"/>
                <a:cs typeface="Georgia"/>
                <a:sym typeface="Georgia"/>
              </a:rPr>
              <a:t>m</a:t>
            </a:r>
            <a:endParaRPr sz="600">
              <a:latin typeface="Georgia"/>
              <a:ea typeface="Georgia"/>
              <a:cs typeface="Georgia"/>
              <a:sym typeface="Georgia"/>
            </a:endParaRPr>
          </a:p>
        </p:txBody>
      </p:sp>
      <p:sp>
        <p:nvSpPr>
          <p:cNvPr id="859" name="Google Shape;859;p24"/>
          <p:cNvSpPr txBox="1"/>
          <p:nvPr/>
        </p:nvSpPr>
        <p:spPr>
          <a:xfrm>
            <a:off x="2663387" y="2231816"/>
            <a:ext cx="163195" cy="150495"/>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lang="en-US" sz="800">
                <a:solidFill>
                  <a:srgbClr val="0000FF"/>
                </a:solidFill>
                <a:latin typeface="Arial"/>
                <a:ea typeface="Arial"/>
                <a:cs typeface="Arial"/>
                <a:sym typeface="Arial"/>
              </a:rPr>
              <a:t>Σ</a:t>
            </a:r>
            <a:endParaRPr sz="800">
              <a:latin typeface="Arial"/>
              <a:ea typeface="Arial"/>
              <a:cs typeface="Arial"/>
              <a:sym typeface="Arial"/>
            </a:endParaRPr>
          </a:p>
        </p:txBody>
      </p:sp>
      <p:sp>
        <p:nvSpPr>
          <p:cNvPr id="860" name="Google Shape;860;p24"/>
          <p:cNvSpPr txBox="1"/>
          <p:nvPr/>
        </p:nvSpPr>
        <p:spPr>
          <a:xfrm>
            <a:off x="2673171" y="2483228"/>
            <a:ext cx="156210" cy="116839"/>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i="1" lang="en-US" sz="600">
                <a:solidFill>
                  <a:srgbClr val="0000FF"/>
                </a:solidFill>
                <a:latin typeface="Georgia"/>
                <a:ea typeface="Georgia"/>
                <a:cs typeface="Georgia"/>
                <a:sym typeface="Georgia"/>
              </a:rPr>
              <a:t>i</a:t>
            </a:r>
            <a:r>
              <a:rPr lang="en-US" sz="600">
                <a:solidFill>
                  <a:srgbClr val="0000FF"/>
                </a:solidFill>
                <a:latin typeface="Arial"/>
                <a:ea typeface="Arial"/>
                <a:cs typeface="Arial"/>
                <a:sym typeface="Arial"/>
              </a:rPr>
              <a:t>=1</a:t>
            </a:r>
            <a:endParaRPr sz="600">
              <a:latin typeface="Arial"/>
              <a:ea typeface="Arial"/>
              <a:cs typeface="Arial"/>
              <a:sym typeface="Arial"/>
            </a:endParaRPr>
          </a:p>
        </p:txBody>
      </p:sp>
      <p:sp>
        <p:nvSpPr>
          <p:cNvPr id="861" name="Google Shape;861;p24"/>
          <p:cNvSpPr txBox="1"/>
          <p:nvPr/>
        </p:nvSpPr>
        <p:spPr>
          <a:xfrm>
            <a:off x="2854502" y="2330551"/>
            <a:ext cx="857250" cy="150495"/>
          </a:xfrm>
          <a:prstGeom prst="rect">
            <a:avLst/>
          </a:prstGeom>
          <a:noFill/>
          <a:ln>
            <a:noFill/>
          </a:ln>
        </p:spPr>
        <p:txBody>
          <a:bodyPr anchorCtr="0" anchor="t" bIns="0" lIns="0" spcFirstLastPara="1" rIns="0" wrap="square" tIns="14600">
            <a:spAutoFit/>
          </a:bodyPr>
          <a:lstStyle/>
          <a:p>
            <a:pPr indent="0" lvl="0" marL="38100" rtl="0" algn="l">
              <a:lnSpc>
                <a:spcPct val="100000"/>
              </a:lnSpc>
              <a:spcBef>
                <a:spcPts val="0"/>
              </a:spcBef>
              <a:spcAft>
                <a:spcPts val="0"/>
              </a:spcAft>
              <a:buNone/>
            </a:pPr>
            <a:r>
              <a:rPr lang="en-US" sz="800">
                <a:solidFill>
                  <a:srgbClr val="0000FF"/>
                </a:solidFill>
                <a:latin typeface="Arial"/>
                <a:ea typeface="Arial"/>
                <a:cs typeface="Arial"/>
                <a:sym typeface="Arial"/>
              </a:rPr>
              <a:t>log </a:t>
            </a:r>
            <a:r>
              <a:rPr i="1" lang="en-US" sz="800">
                <a:solidFill>
                  <a:srgbClr val="0000FF"/>
                </a:solidFill>
                <a:latin typeface="Georgia"/>
                <a:ea typeface="Georgia"/>
                <a:cs typeface="Georgia"/>
                <a:sym typeface="Georgia"/>
              </a:rPr>
              <a:t>D</a:t>
            </a:r>
            <a:r>
              <a:rPr baseline="-25000" i="1" lang="en-US" sz="900">
                <a:solidFill>
                  <a:srgbClr val="0000FF"/>
                </a:solidFill>
                <a:latin typeface="Georgia"/>
                <a:ea typeface="Georgia"/>
                <a:cs typeface="Georgia"/>
                <a:sym typeface="Georgia"/>
              </a:rPr>
              <a:t>θ  </a:t>
            </a:r>
            <a:r>
              <a:rPr i="1" lang="en-US" sz="800">
                <a:solidFill>
                  <a:srgbClr val="0000FF"/>
                </a:solidFill>
                <a:latin typeface="Georgia"/>
                <a:ea typeface="Georgia"/>
                <a:cs typeface="Georgia"/>
                <a:sym typeface="Georgia"/>
              </a:rPr>
              <a:t>G</a:t>
            </a:r>
            <a:r>
              <a:rPr baseline="-25000" i="1" lang="en-US" sz="900">
                <a:solidFill>
                  <a:srgbClr val="0000FF"/>
                </a:solidFill>
                <a:latin typeface="Georgia"/>
                <a:ea typeface="Georgia"/>
                <a:cs typeface="Georgia"/>
                <a:sym typeface="Georgia"/>
              </a:rPr>
              <a:t>φ  </a:t>
            </a:r>
            <a:r>
              <a:rPr i="1" lang="en-US" sz="800">
                <a:solidFill>
                  <a:srgbClr val="0000FF"/>
                </a:solidFill>
                <a:latin typeface="Georgia"/>
                <a:ea typeface="Georgia"/>
                <a:cs typeface="Georgia"/>
                <a:sym typeface="Georgia"/>
              </a:rPr>
              <a:t>z</a:t>
            </a:r>
            <a:r>
              <a:rPr baseline="30000" lang="en-US" sz="900">
                <a:solidFill>
                  <a:srgbClr val="0000FF"/>
                </a:solidFill>
                <a:latin typeface="Arial"/>
                <a:ea typeface="Arial"/>
                <a:cs typeface="Arial"/>
                <a:sym typeface="Arial"/>
              </a:rPr>
              <a:t>(</a:t>
            </a:r>
            <a:r>
              <a:rPr baseline="30000" i="1" lang="en-US" sz="900">
                <a:solidFill>
                  <a:srgbClr val="0000FF"/>
                </a:solidFill>
                <a:latin typeface="Georgia"/>
                <a:ea typeface="Georgia"/>
                <a:cs typeface="Georgia"/>
                <a:sym typeface="Georgia"/>
              </a:rPr>
              <a:t>i</a:t>
            </a:r>
            <a:r>
              <a:rPr baseline="30000" lang="en-US" sz="900">
                <a:solidFill>
                  <a:srgbClr val="0000FF"/>
                </a:solidFill>
                <a:latin typeface="Arial"/>
                <a:ea typeface="Arial"/>
                <a:cs typeface="Arial"/>
                <a:sym typeface="Arial"/>
              </a:rPr>
              <a:t>)</a:t>
            </a:r>
            <a:endParaRPr baseline="30000" sz="900">
              <a:latin typeface="Arial"/>
              <a:ea typeface="Arial"/>
              <a:cs typeface="Arial"/>
              <a:sym typeface="Arial"/>
            </a:endParaRPr>
          </a:p>
        </p:txBody>
      </p:sp>
      <p:sp>
        <p:nvSpPr>
          <p:cNvPr id="862" name="Google Shape;862;p24"/>
          <p:cNvSpPr txBox="1"/>
          <p:nvPr/>
        </p:nvSpPr>
        <p:spPr>
          <a:xfrm>
            <a:off x="2830829" y="2215182"/>
            <a:ext cx="1095375" cy="150495"/>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lang="en-US" sz="800">
                <a:solidFill>
                  <a:srgbClr val="0000FF"/>
                </a:solidFill>
                <a:latin typeface="Arial"/>
                <a:ea typeface="Arial"/>
                <a:cs typeface="Arial"/>
                <a:sym typeface="Arial"/>
              </a:rPr>
              <a:t>h				  i</a:t>
            </a:r>
            <a:endParaRPr sz="800">
              <a:latin typeface="Arial"/>
              <a:ea typeface="Arial"/>
              <a:cs typeface="Arial"/>
              <a:sym typeface="Arial"/>
            </a:endParaRPr>
          </a:p>
        </p:txBody>
      </p:sp>
      <p:grpSp>
        <p:nvGrpSpPr>
          <p:cNvPr id="863" name="Google Shape;863;p24"/>
          <p:cNvGrpSpPr/>
          <p:nvPr/>
        </p:nvGrpSpPr>
        <p:grpSpPr>
          <a:xfrm>
            <a:off x="0" y="3121507"/>
            <a:ext cx="5760364" cy="118745"/>
            <a:chOff x="0" y="3121507"/>
            <a:chExt cx="5760364" cy="118745"/>
          </a:xfrm>
        </p:grpSpPr>
        <p:sp>
          <p:nvSpPr>
            <p:cNvPr id="864" name="Google Shape;864;p24"/>
            <p:cNvSpPr/>
            <p:nvPr/>
          </p:nvSpPr>
          <p:spPr>
            <a:xfrm>
              <a:off x="0"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65" name="Google Shape;865;p24"/>
            <p:cNvSpPr/>
            <p:nvPr/>
          </p:nvSpPr>
          <p:spPr>
            <a:xfrm>
              <a:off x="2880004"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3333B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866" name="Google Shape;866;p24"/>
          <p:cNvSpPr txBox="1"/>
          <p:nvPr/>
        </p:nvSpPr>
        <p:spPr>
          <a:xfrm>
            <a:off x="359831" y="2734575"/>
            <a:ext cx="935355" cy="258445"/>
          </a:xfrm>
          <a:prstGeom prst="rect">
            <a:avLst/>
          </a:prstGeom>
          <a:noFill/>
          <a:ln>
            <a:noFill/>
          </a:ln>
        </p:spPr>
        <p:txBody>
          <a:bodyPr anchorCtr="0" anchor="t" bIns="0" lIns="0" spcFirstLastPara="1" rIns="0" wrap="square" tIns="0">
            <a:spAutoFit/>
          </a:bodyPr>
          <a:lstStyle/>
          <a:p>
            <a:pPr indent="0" lvl="0" marL="12700" rtl="0" algn="l">
              <a:lnSpc>
                <a:spcPct val="109375"/>
              </a:lnSpc>
              <a:spcBef>
                <a:spcPts val="0"/>
              </a:spcBef>
              <a:spcAft>
                <a:spcPts val="0"/>
              </a:spcAft>
              <a:buNone/>
            </a:pPr>
            <a:r>
              <a:rPr lang="en-US" sz="650">
                <a:latin typeface="Carlito"/>
                <a:ea typeface="Carlito"/>
                <a:cs typeface="Carlito"/>
                <a:sym typeface="Carlito"/>
              </a:rPr>
              <a:t>10:	</a:t>
            </a:r>
            <a:r>
              <a:rPr b="1" lang="en-US" sz="800">
                <a:latin typeface="Arial"/>
                <a:ea typeface="Arial"/>
                <a:cs typeface="Arial"/>
                <a:sym typeface="Arial"/>
              </a:rPr>
              <a:t>end for</a:t>
            </a:r>
            <a:endParaRPr sz="800">
              <a:latin typeface="Arial"/>
              <a:ea typeface="Arial"/>
              <a:cs typeface="Arial"/>
              <a:sym typeface="Arial"/>
            </a:endParaRPr>
          </a:p>
          <a:p>
            <a:pPr indent="0" lvl="0" marL="12700" rtl="0" algn="l">
              <a:lnSpc>
                <a:spcPct val="100000"/>
              </a:lnSpc>
              <a:spcBef>
                <a:spcPts val="55"/>
              </a:spcBef>
              <a:spcAft>
                <a:spcPts val="0"/>
              </a:spcAft>
              <a:buNone/>
            </a:pPr>
            <a:r>
              <a:rPr lang="en-US" sz="650">
                <a:latin typeface="Carlito"/>
                <a:ea typeface="Carlito"/>
                <a:cs typeface="Carlito"/>
                <a:sym typeface="Carlito"/>
              </a:rPr>
              <a:t>11: </a:t>
            </a:r>
            <a:r>
              <a:rPr b="1" lang="en-US" sz="800">
                <a:latin typeface="Arial"/>
                <a:ea typeface="Arial"/>
                <a:cs typeface="Arial"/>
                <a:sym typeface="Arial"/>
              </a:rPr>
              <a:t>end procedure</a:t>
            </a:r>
            <a:endParaRPr sz="800">
              <a:latin typeface="Arial"/>
              <a:ea typeface="Arial"/>
              <a:cs typeface="Arial"/>
              <a:sym typeface="Arial"/>
            </a:endParaRPr>
          </a:p>
        </p:txBody>
      </p:sp>
      <p:sp>
        <p:nvSpPr>
          <p:cNvPr id="867" name="Google Shape;867;p24"/>
          <p:cNvSpPr txBox="1"/>
          <p:nvPr/>
        </p:nvSpPr>
        <p:spPr>
          <a:xfrm>
            <a:off x="5479338" y="3007598"/>
            <a:ext cx="257810"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a:solidFill>
                  <a:srgbClr val="ADADE0"/>
                </a:solidFill>
                <a:latin typeface="Arial"/>
                <a:ea typeface="Arial"/>
                <a:cs typeface="Arial"/>
                <a:sym typeface="Arial"/>
              </a:rPr>
              <a:t>14/38</a:t>
            </a:r>
            <a:endParaRPr sz="600">
              <a:latin typeface="Arial"/>
              <a:ea typeface="Arial"/>
              <a:cs typeface="Arial"/>
              <a:sym typeface="Arial"/>
            </a:endParaRPr>
          </a:p>
        </p:txBody>
      </p:sp>
      <p:sp>
        <p:nvSpPr>
          <p:cNvPr id="868" name="Google Shape;868;p24"/>
          <p:cNvSpPr txBox="1"/>
          <p:nvPr/>
        </p:nvSpPr>
        <p:spPr>
          <a:xfrm>
            <a:off x="2975305" y="3133595"/>
            <a:ext cx="1556385"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u="sng">
                <a:solidFill>
                  <a:srgbClr val="0000FF"/>
                </a:solidFill>
                <a:latin typeface="Arial"/>
                <a:ea typeface="Arial"/>
                <a:cs typeface="Arial"/>
                <a:sym typeface="Arial"/>
                <a:hlinkClick action="ppaction://hlinksldjump" r:id="rId4">
                  <a:extLst>
                    <a:ext uri="{A12FA001-AC4F-418D-AE19-62706E023703}">
                      <ahyp:hlinkClr val="tx"/>
                    </a:ext>
                  </a:extLst>
                </a:hlinkClick>
              </a:rPr>
              <a:t>CS7015 (Deep Learning) : Lecture 23</a:t>
            </a:r>
            <a:endParaRPr sz="600">
              <a:latin typeface="Arial"/>
              <a:ea typeface="Arial"/>
              <a:cs typeface="Arial"/>
              <a:sym typeface="Arial"/>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25"/>
          <p:cNvSpPr txBox="1"/>
          <p:nvPr>
            <p:ph type="title"/>
          </p:nvPr>
        </p:nvSpPr>
        <p:spPr>
          <a:xfrm>
            <a:off x="518922" y="135606"/>
            <a:ext cx="4756785" cy="686423"/>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2200"/>
              <a:buFont typeface="Calibri"/>
              <a:buNone/>
            </a:pPr>
            <a:r>
              <a:rPr lang="en-US"/>
              <a:t>GAN vs WGAN </a:t>
            </a:r>
            <a:endParaRPr/>
          </a:p>
        </p:txBody>
      </p:sp>
      <p:pic>
        <p:nvPicPr>
          <p:cNvPr descr="https://miro.medium.com/v2/resize:fit:638/1*tRYmOdF8d0IeW7_ZML2SSg.jpeg" id="874" name="Google Shape;874;p25"/>
          <p:cNvPicPr preferRelativeResize="0"/>
          <p:nvPr>
            <p:ph idx="1" type="body"/>
          </p:nvPr>
        </p:nvPicPr>
        <p:blipFill rotWithShape="1">
          <a:blip r:embed="rId3">
            <a:alphaModFix/>
          </a:blip>
          <a:srcRect b="0" l="0" r="0" t="0"/>
          <a:stretch/>
        </p:blipFill>
        <p:spPr>
          <a:xfrm>
            <a:off x="2959100" y="936625"/>
            <a:ext cx="2391421" cy="1903413"/>
          </a:xfrm>
          <a:prstGeom prst="rect">
            <a:avLst/>
          </a:prstGeom>
          <a:noFill/>
          <a:ln>
            <a:noFill/>
          </a:ln>
        </p:spPr>
      </p:pic>
      <p:pic>
        <p:nvPicPr>
          <p:cNvPr id="875" name="Google Shape;875;p25"/>
          <p:cNvPicPr preferRelativeResize="0"/>
          <p:nvPr/>
        </p:nvPicPr>
        <p:blipFill rotWithShape="1">
          <a:blip r:embed="rId4">
            <a:alphaModFix/>
          </a:blip>
          <a:srcRect b="0" l="0" r="0" t="0"/>
          <a:stretch/>
        </p:blipFill>
        <p:spPr>
          <a:xfrm>
            <a:off x="368300" y="1009505"/>
            <a:ext cx="2438400" cy="17576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26"/>
          <p:cNvSpPr txBox="1"/>
          <p:nvPr>
            <p:ph type="title"/>
          </p:nvPr>
        </p:nvSpPr>
        <p:spPr>
          <a:xfrm>
            <a:off x="518922" y="135606"/>
            <a:ext cx="4756785" cy="686423"/>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2200"/>
              <a:buFont typeface="Calibri"/>
              <a:buNone/>
            </a:pPr>
            <a:r>
              <a:rPr lang="en-US"/>
              <a:t>WGAN Loss function </a:t>
            </a:r>
            <a:endParaRPr/>
          </a:p>
        </p:txBody>
      </p:sp>
      <p:pic>
        <p:nvPicPr>
          <p:cNvPr descr="https://miro.medium.com/v2/resize:fit:700/1*6y-tz57odJpHh4pwRfXACw.png" id="881" name="Google Shape;881;p26"/>
          <p:cNvPicPr preferRelativeResize="0"/>
          <p:nvPr>
            <p:ph idx="1" type="body"/>
          </p:nvPr>
        </p:nvPicPr>
        <p:blipFill rotWithShape="1">
          <a:blip r:embed="rId3">
            <a:alphaModFix/>
          </a:blip>
          <a:srcRect b="0" l="0" r="0" t="0"/>
          <a:stretch/>
        </p:blipFill>
        <p:spPr>
          <a:xfrm>
            <a:off x="519113" y="1637983"/>
            <a:ext cx="4756150" cy="373697"/>
          </a:xfrm>
          <a:prstGeom prst="rect">
            <a:avLst/>
          </a:prstGeom>
          <a:noFill/>
          <a:ln>
            <a:noFill/>
          </a:ln>
        </p:spPr>
      </p:pic>
      <p:sp>
        <p:nvSpPr>
          <p:cNvPr id="882" name="Google Shape;882;p26"/>
          <p:cNvSpPr/>
          <p:nvPr/>
        </p:nvSpPr>
        <p:spPr>
          <a:xfrm>
            <a:off x="139699" y="760820"/>
            <a:ext cx="5135563" cy="80021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0" i="0" lang="en-US" sz="1400">
                <a:solidFill>
                  <a:srgbClr val="242424"/>
                </a:solidFill>
                <a:latin typeface="Arial"/>
                <a:ea typeface="Arial"/>
                <a:cs typeface="Arial"/>
                <a:sym typeface="Arial"/>
              </a:rPr>
              <a:t>without the sigmoid function and outputs a scalar score rather than a probability. This score can be interpreted as how real the input images are</a:t>
            </a:r>
            <a:r>
              <a:rPr b="0" i="0" lang="en-US" sz="1800">
                <a:solidFill>
                  <a:srgbClr val="242424"/>
                </a:solidFill>
                <a:latin typeface="Arial"/>
                <a:ea typeface="Arial"/>
                <a:cs typeface="Arial"/>
                <a:sym typeface="Arial"/>
              </a:rPr>
              <a:t>.</a:t>
            </a:r>
            <a:endParaRPr sz="1800"/>
          </a:p>
        </p:txBody>
      </p:sp>
      <p:sp>
        <p:nvSpPr>
          <p:cNvPr id="883" name="Google Shape;883;p26"/>
          <p:cNvSpPr/>
          <p:nvPr/>
        </p:nvSpPr>
        <p:spPr>
          <a:xfrm>
            <a:off x="292100" y="2079625"/>
            <a:ext cx="5181600"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0" i="0" lang="en-US" sz="1400">
                <a:solidFill>
                  <a:srgbClr val="242424"/>
                </a:solidFill>
                <a:latin typeface="Arial"/>
                <a:ea typeface="Arial"/>
                <a:cs typeface="Arial"/>
                <a:sym typeface="Arial"/>
              </a:rPr>
              <a:t>We rename the discriminator to </a:t>
            </a:r>
            <a:r>
              <a:rPr b="1" i="0" lang="en-US" sz="1400">
                <a:solidFill>
                  <a:srgbClr val="242424"/>
                </a:solidFill>
                <a:latin typeface="Arial"/>
                <a:ea typeface="Arial"/>
                <a:cs typeface="Arial"/>
                <a:sym typeface="Arial"/>
              </a:rPr>
              <a:t>critic </a:t>
            </a:r>
            <a:r>
              <a:rPr b="0" i="0" lang="en-US" sz="1400">
                <a:solidFill>
                  <a:srgbClr val="242424"/>
                </a:solidFill>
                <a:latin typeface="Arial"/>
                <a:ea typeface="Arial"/>
                <a:cs typeface="Arial"/>
                <a:sym typeface="Arial"/>
              </a:rPr>
              <a:t>to reflect its new role.</a:t>
            </a:r>
            <a:r>
              <a:rPr b="0" i="0" lang="en-US" sz="1800">
                <a:solidFill>
                  <a:srgbClr val="242424"/>
                </a:solidFill>
                <a:latin typeface="Arial"/>
                <a:ea typeface="Arial"/>
                <a:cs typeface="Arial"/>
                <a:sym typeface="Arial"/>
              </a:rPr>
              <a:t>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idx="1" type="body"/>
          </p:nvPr>
        </p:nvSpPr>
        <p:spPr>
          <a:xfrm>
            <a:off x="368300" y="1241425"/>
            <a:ext cx="5115407" cy="1661993"/>
          </a:xfrm>
          <a:prstGeom prst="rect">
            <a:avLst/>
          </a:prstGeom>
          <a:noFill/>
          <a:ln>
            <a:noFill/>
          </a:ln>
        </p:spPr>
        <p:txBody>
          <a:bodyPr anchorCtr="0" anchor="t" bIns="45700" lIns="0" spcFirstLastPara="1" rIns="0" wrap="square" tIns="45700">
            <a:normAutofit lnSpcReduction="10000"/>
          </a:bodyPr>
          <a:lstStyle/>
          <a:p>
            <a:pPr indent="-76200" lvl="0" marL="43242" rtl="0" algn="l">
              <a:lnSpc>
                <a:spcPct val="90000"/>
              </a:lnSpc>
              <a:spcBef>
                <a:spcPts val="0"/>
              </a:spcBef>
              <a:spcAft>
                <a:spcPts val="0"/>
              </a:spcAft>
              <a:buSzPts val="1200"/>
              <a:buChar char=" "/>
            </a:pPr>
            <a:r>
              <a:rPr lang="en-US" sz="1200">
                <a:latin typeface="Times New Roman"/>
                <a:ea typeface="Times New Roman"/>
                <a:cs typeface="Times New Roman"/>
                <a:sym typeface="Times New Roman"/>
              </a:rPr>
              <a:t>GAN is a deep neural network architecture comprise of two neural network , competing against the other (i.e. adversarial)</a:t>
            </a:r>
            <a:endParaRPr/>
          </a:p>
          <a:p>
            <a:pPr indent="-76200" lvl="0" marL="43242" rtl="0" algn="l">
              <a:lnSpc>
                <a:spcPct val="90000"/>
              </a:lnSpc>
              <a:spcBef>
                <a:spcPts val="662"/>
              </a:spcBef>
              <a:spcAft>
                <a:spcPts val="0"/>
              </a:spcAft>
              <a:buSzPts val="1200"/>
              <a:buChar char=" "/>
            </a:pPr>
            <a:r>
              <a:rPr lang="en-US" sz="1200">
                <a:latin typeface="Times New Roman"/>
                <a:ea typeface="Times New Roman"/>
                <a:cs typeface="Times New Roman"/>
                <a:sym typeface="Times New Roman"/>
              </a:rPr>
              <a:t>GAN are neural network that are trained in adversarial manner to generate data mimicking some distribution </a:t>
            </a:r>
            <a:endParaRPr/>
          </a:p>
          <a:p>
            <a:pPr indent="-76200" lvl="0" marL="43242" rtl="0" algn="l">
              <a:lnSpc>
                <a:spcPct val="90000"/>
              </a:lnSpc>
              <a:spcBef>
                <a:spcPts val="662"/>
              </a:spcBef>
              <a:spcAft>
                <a:spcPts val="0"/>
              </a:spcAft>
              <a:buSzPts val="1200"/>
              <a:buChar char=" "/>
            </a:pPr>
            <a:r>
              <a:rPr lang="en-US" sz="1200">
                <a:latin typeface="Times New Roman"/>
                <a:ea typeface="Times New Roman"/>
                <a:cs typeface="Times New Roman"/>
                <a:sym typeface="Times New Roman"/>
              </a:rPr>
              <a:t>Two classes are</a:t>
            </a:r>
            <a:endParaRPr/>
          </a:p>
          <a:p>
            <a:pPr indent="-171450" lvl="1" marL="628650" rtl="0" algn="l">
              <a:lnSpc>
                <a:spcPct val="90000"/>
              </a:lnSpc>
              <a:spcBef>
                <a:spcPts val="190"/>
              </a:spcBef>
              <a:spcAft>
                <a:spcPts val="0"/>
              </a:spcAft>
              <a:buSzPts val="1200"/>
              <a:buFont typeface="Arial"/>
              <a:buChar char="•"/>
            </a:pPr>
            <a:r>
              <a:rPr lang="en-US" sz="1200">
                <a:latin typeface="Times New Roman"/>
                <a:ea typeface="Times New Roman"/>
                <a:cs typeface="Times New Roman"/>
                <a:sym typeface="Times New Roman"/>
              </a:rPr>
              <a:t>Discriminator: discriminate between two different classes of data.</a:t>
            </a:r>
            <a:endParaRPr/>
          </a:p>
          <a:p>
            <a:pPr indent="-171450" lvl="1" marL="628650" rtl="0" algn="l">
              <a:lnSpc>
                <a:spcPct val="90000"/>
              </a:lnSpc>
              <a:spcBef>
                <a:spcPts val="284"/>
              </a:spcBef>
              <a:spcAft>
                <a:spcPts val="0"/>
              </a:spcAft>
              <a:buSzPts val="1200"/>
              <a:buFont typeface="Arial"/>
              <a:buChar char="•"/>
            </a:pPr>
            <a:r>
              <a:rPr lang="en-US" sz="1200">
                <a:latin typeface="Times New Roman"/>
                <a:ea typeface="Times New Roman"/>
                <a:cs typeface="Times New Roman"/>
                <a:sym typeface="Times New Roman"/>
              </a:rPr>
              <a:t>Generative model : A generative model G to be trained on training data x sampled from some true distribution D is the one which given some standard random distribution</a:t>
            </a:r>
            <a:endParaRPr sz="1200">
              <a:latin typeface="Times New Roman"/>
              <a:ea typeface="Times New Roman"/>
              <a:cs typeface="Times New Roman"/>
              <a:sym typeface="Times New Roman"/>
            </a:endParaRPr>
          </a:p>
        </p:txBody>
      </p:sp>
      <p:sp>
        <p:nvSpPr>
          <p:cNvPr id="108" name="Google Shape;108;p2"/>
          <p:cNvSpPr txBox="1"/>
          <p:nvPr>
            <p:ph type="title"/>
          </p:nvPr>
        </p:nvSpPr>
        <p:spPr>
          <a:xfrm>
            <a:off x="518922" y="135606"/>
            <a:ext cx="4756785" cy="686423"/>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2200"/>
              <a:buFont typeface="Calibri"/>
              <a:buNone/>
            </a:pPr>
            <a:r>
              <a:rPr b="1" lang="en-US"/>
              <a:t>Generative adversarial network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27"/>
          <p:cNvSpPr txBox="1"/>
          <p:nvPr>
            <p:ph type="title"/>
          </p:nvPr>
        </p:nvSpPr>
        <p:spPr>
          <a:xfrm>
            <a:off x="518922" y="135606"/>
            <a:ext cx="4756785" cy="686423"/>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2200"/>
              <a:buFont typeface="Calibri"/>
              <a:buNone/>
            </a:pPr>
            <a:r>
              <a:rPr lang="en-US"/>
              <a:t>The Lipschitz Constraint</a:t>
            </a:r>
            <a:endParaRPr/>
          </a:p>
        </p:txBody>
      </p:sp>
      <p:pic>
        <p:nvPicPr>
          <p:cNvPr descr="https://www.oreilly.com/api/v2/epubs/9781492041931/files/assets/gedl_0413.png" id="889" name="Google Shape;889;p27"/>
          <p:cNvPicPr preferRelativeResize="0"/>
          <p:nvPr>
            <p:ph idx="1" type="body"/>
          </p:nvPr>
        </p:nvPicPr>
        <p:blipFill rotWithShape="1">
          <a:blip r:embed="rId3">
            <a:alphaModFix/>
          </a:blip>
          <a:srcRect b="0" l="0" r="0" t="0"/>
          <a:stretch/>
        </p:blipFill>
        <p:spPr>
          <a:xfrm>
            <a:off x="3416300" y="1012825"/>
            <a:ext cx="1981036" cy="1487301"/>
          </a:xfrm>
          <a:prstGeom prst="rect">
            <a:avLst/>
          </a:prstGeom>
          <a:noFill/>
          <a:ln>
            <a:noFill/>
          </a:ln>
        </p:spPr>
      </p:pic>
      <p:sp>
        <p:nvSpPr>
          <p:cNvPr id="890" name="Google Shape;890;p27"/>
          <p:cNvSpPr/>
          <p:nvPr/>
        </p:nvSpPr>
        <p:spPr>
          <a:xfrm>
            <a:off x="292100" y="985943"/>
            <a:ext cx="2882900" cy="203132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0" i="0" lang="en-US" sz="1800">
                <a:solidFill>
                  <a:srgbClr val="333333"/>
                </a:solidFill>
                <a:latin typeface="Times New Roman"/>
                <a:ea typeface="Times New Roman"/>
                <a:cs typeface="Times New Roman"/>
                <a:sym typeface="Times New Roman"/>
              </a:rPr>
              <a:t>It may surprise you that we are now allowing the critic to output any number in the range [–∞, ∞], rather than applying a sigmoid function to restrict the output to the usual [0, 1] range.</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pic>
        <p:nvPicPr>
          <p:cNvPr id="895" name="Google Shape;895;p28"/>
          <p:cNvPicPr preferRelativeResize="0"/>
          <p:nvPr/>
        </p:nvPicPr>
        <p:blipFill rotWithShape="1">
          <a:blip r:embed="rId3">
            <a:alphaModFix/>
          </a:blip>
          <a:srcRect b="0" l="0" r="0" t="0"/>
          <a:stretch/>
        </p:blipFill>
        <p:spPr>
          <a:xfrm>
            <a:off x="3422323" y="137511"/>
            <a:ext cx="2343477" cy="762106"/>
          </a:xfrm>
          <a:prstGeom prst="rect">
            <a:avLst/>
          </a:prstGeom>
          <a:noFill/>
          <a:ln>
            <a:noFill/>
          </a:ln>
        </p:spPr>
      </p:pic>
      <p:sp>
        <p:nvSpPr>
          <p:cNvPr id="896" name="Google Shape;896;p28"/>
          <p:cNvSpPr txBox="1"/>
          <p:nvPr>
            <p:ph type="title"/>
          </p:nvPr>
        </p:nvSpPr>
        <p:spPr>
          <a:xfrm>
            <a:off x="518922" y="135606"/>
            <a:ext cx="4756785" cy="686423"/>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2200"/>
              <a:buFont typeface="Calibri"/>
              <a:buNone/>
            </a:pPr>
            <a:r>
              <a:rPr lang="en-US"/>
              <a:t>The Lipschitz Constraint</a:t>
            </a:r>
            <a:endParaRPr/>
          </a:p>
        </p:txBody>
      </p:sp>
      <p:sp>
        <p:nvSpPr>
          <p:cNvPr id="897" name="Google Shape;897;p28"/>
          <p:cNvSpPr txBox="1"/>
          <p:nvPr>
            <p:ph idx="1" type="body"/>
          </p:nvPr>
        </p:nvSpPr>
        <p:spPr>
          <a:xfrm>
            <a:off x="518922" y="873306"/>
            <a:ext cx="4756785" cy="1903645"/>
          </a:xfrm>
          <a:prstGeom prst="rect">
            <a:avLst/>
          </a:prstGeom>
          <a:noFill/>
          <a:ln>
            <a:noFill/>
          </a:ln>
        </p:spPr>
        <p:txBody>
          <a:bodyPr anchorCtr="0" anchor="t" bIns="45700" lIns="0" spcFirstLastPara="1" rIns="0" wrap="square" tIns="45700">
            <a:normAutofit/>
          </a:bodyPr>
          <a:lstStyle/>
          <a:p>
            <a:pPr indent="-57150" lvl="0" marL="43242" rtl="0" algn="l">
              <a:lnSpc>
                <a:spcPct val="90000"/>
              </a:lnSpc>
              <a:spcBef>
                <a:spcPts val="0"/>
              </a:spcBef>
              <a:spcAft>
                <a:spcPts val="0"/>
              </a:spcAft>
              <a:buSzPts val="900"/>
              <a:buChar char=" "/>
            </a:pPr>
            <a:r>
              <a:rPr lang="en-US"/>
              <a:t>The critic is a function </a:t>
            </a:r>
            <a:r>
              <a:rPr i="1" lang="en-US"/>
              <a:t>D</a:t>
            </a:r>
            <a:r>
              <a:rPr lang="en-US"/>
              <a:t> that converts an image into a prediction. We say that this function is 1-Lipschitz if it satisfies the following inequality for any two input images, </a:t>
            </a:r>
            <a:r>
              <a:rPr i="1" lang="en-US"/>
              <a:t>x</a:t>
            </a:r>
            <a:r>
              <a:rPr baseline="-25000" i="1" lang="en-US"/>
              <a:t>1</a:t>
            </a:r>
            <a:r>
              <a:rPr lang="en-US"/>
              <a:t> and </a:t>
            </a:r>
            <a:r>
              <a:rPr i="1" lang="en-US"/>
              <a:t>x</a:t>
            </a:r>
            <a:r>
              <a:rPr baseline="-25000" i="1" lang="en-US"/>
              <a:t>2</a:t>
            </a:r>
            <a:r>
              <a:rPr lang="en-US"/>
              <a:t>:</a:t>
            </a:r>
            <a:endParaRPr/>
          </a:p>
          <a:p>
            <a:pPr indent="-57150" lvl="0" marL="43242" rtl="0" algn="l">
              <a:lnSpc>
                <a:spcPct val="90000"/>
              </a:lnSpc>
              <a:spcBef>
                <a:spcPts val="662"/>
              </a:spcBef>
              <a:spcAft>
                <a:spcPts val="0"/>
              </a:spcAft>
              <a:buSzPts val="900"/>
              <a:buChar char=" "/>
            </a:pPr>
            <a:r>
              <a:rPr lang="en-US"/>
              <a:t>Here, </a:t>
            </a:r>
            <a:r>
              <a:rPr i="1" lang="en-US"/>
              <a:t>x</a:t>
            </a:r>
            <a:r>
              <a:rPr baseline="-25000" i="1" lang="en-US"/>
              <a:t>1</a:t>
            </a:r>
            <a:r>
              <a:rPr lang="en-US"/>
              <a:t> – </a:t>
            </a:r>
            <a:r>
              <a:rPr i="1" lang="en-US"/>
              <a:t>x</a:t>
            </a:r>
            <a:r>
              <a:rPr baseline="-25000" i="1" lang="en-US"/>
              <a:t>2</a:t>
            </a:r>
            <a:r>
              <a:rPr lang="en-US"/>
              <a:t> is the average pixel wise absolute difference between two images and  D(x1)-D(x2) is the absolute difference between the critic predictions. Essentially, we require a limit on the rate at which the predictions of the critic can change between two images (i.e., the absolute value of the gradient must be at most 1 everywhere). </a:t>
            </a:r>
            <a:endParaRPr/>
          </a:p>
          <a:p>
            <a:pPr indent="0" lvl="0" marL="43242" rtl="0" algn="l">
              <a:lnSpc>
                <a:spcPct val="90000"/>
              </a:lnSpc>
              <a:spcBef>
                <a:spcPts val="662"/>
              </a:spcBef>
              <a:spcAft>
                <a:spcPts val="0"/>
              </a:spcAft>
              <a:buSzPts val="946"/>
              <a:buNone/>
            </a:pPr>
            <a:r>
              <a:t/>
            </a:r>
            <a:endParaRPr/>
          </a:p>
          <a:p>
            <a:pPr indent="-57150" lvl="0" marL="43242" rtl="0" algn="l">
              <a:lnSpc>
                <a:spcPct val="90000"/>
              </a:lnSpc>
              <a:spcBef>
                <a:spcPts val="662"/>
              </a:spcBef>
              <a:spcAft>
                <a:spcPts val="0"/>
              </a:spcAft>
              <a:buSzPts val="900"/>
              <a:buChar char=" "/>
            </a:pPr>
            <a:r>
              <a:rPr lang="en-US" u="sng">
                <a:solidFill>
                  <a:schemeClr val="hlink"/>
                </a:solidFill>
                <a:hlinkClick r:id="rId4"/>
              </a:rPr>
              <a:t>https://jonathan-hui.medium.com/gan-wasserstein-gan-wgan-gp-6a1a2aa1b490</a:t>
            </a:r>
            <a:r>
              <a:rPr lang="en-US"/>
              <a:t> </a:t>
            </a:r>
            <a:endParaRPr/>
          </a:p>
          <a:p>
            <a:pPr indent="-57150" lvl="0" marL="43242" rtl="0" algn="l">
              <a:lnSpc>
                <a:spcPct val="90000"/>
              </a:lnSpc>
              <a:spcBef>
                <a:spcPts val="662"/>
              </a:spcBef>
              <a:spcAft>
                <a:spcPts val="0"/>
              </a:spcAft>
              <a:buSzPts val="900"/>
              <a:buChar char=" "/>
            </a:pPr>
            <a:r>
              <a:rPr lang="en-US"/>
              <a:t>	</a:t>
            </a:r>
            <a:br>
              <a:rPr lang="en-US"/>
            </a:b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29"/>
          <p:cNvSpPr txBox="1"/>
          <p:nvPr>
            <p:ph type="title"/>
          </p:nvPr>
        </p:nvSpPr>
        <p:spPr>
          <a:xfrm>
            <a:off x="518922" y="135606"/>
            <a:ext cx="4756785" cy="686423"/>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2200"/>
              <a:buFont typeface="Calibri"/>
              <a:buNone/>
            </a:pPr>
            <a:r>
              <a:rPr lang="en-US"/>
              <a:t>GAN vs WGAN </a:t>
            </a:r>
            <a:endParaRPr/>
          </a:p>
        </p:txBody>
      </p:sp>
      <p:pic>
        <p:nvPicPr>
          <p:cNvPr descr="https://miro.medium.com/v2/resize:fit:700/1*5jF5gbIDwU6k9m1ILl0Utg.jpeg" id="903" name="Google Shape;903;p29"/>
          <p:cNvPicPr preferRelativeResize="0"/>
          <p:nvPr>
            <p:ph idx="1" type="body"/>
          </p:nvPr>
        </p:nvPicPr>
        <p:blipFill rotWithShape="1">
          <a:blip r:embed="rId3">
            <a:alphaModFix/>
          </a:blip>
          <a:srcRect b="0" l="0" r="0" t="0"/>
          <a:stretch/>
        </p:blipFill>
        <p:spPr>
          <a:xfrm>
            <a:off x="519113" y="1240504"/>
            <a:ext cx="4756150" cy="1168654"/>
          </a:xfrm>
          <a:prstGeom prst="rect">
            <a:avLst/>
          </a:prstGeom>
          <a:noFill/>
          <a:ln>
            <a:noFill/>
          </a:ln>
        </p:spPr>
      </p:pic>
      <p:sp>
        <p:nvSpPr>
          <p:cNvPr id="904" name="Google Shape;904;p29"/>
          <p:cNvSpPr/>
          <p:nvPr/>
        </p:nvSpPr>
        <p:spPr>
          <a:xfrm>
            <a:off x="444500" y="845947"/>
            <a:ext cx="5105400"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0" i="0" lang="en-US" sz="1800">
                <a:solidFill>
                  <a:srgbClr val="242424"/>
                </a:solidFill>
                <a:latin typeface="Arial"/>
                <a:ea typeface="Arial"/>
                <a:cs typeface="Arial"/>
                <a:sym typeface="Arial"/>
              </a:rPr>
              <a:t> </a:t>
            </a:r>
            <a:r>
              <a:rPr b="1" i="1" lang="en-US" sz="1800">
                <a:solidFill>
                  <a:srgbClr val="242424"/>
                </a:solidFill>
                <a:latin typeface="Arial"/>
                <a:ea typeface="Arial"/>
                <a:cs typeface="Arial"/>
                <a:sym typeface="Arial"/>
              </a:rPr>
              <a:t>f</a:t>
            </a:r>
            <a:r>
              <a:rPr b="0" i="0" lang="en-US" sz="1800">
                <a:solidFill>
                  <a:srgbClr val="242424"/>
                </a:solidFill>
                <a:latin typeface="Arial"/>
                <a:ea typeface="Arial"/>
                <a:cs typeface="Arial"/>
                <a:sym typeface="Arial"/>
              </a:rPr>
              <a:t> has to be a 1-Lipschitz function.</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30"/>
          <p:cNvSpPr txBox="1"/>
          <p:nvPr>
            <p:ph type="title"/>
          </p:nvPr>
        </p:nvSpPr>
        <p:spPr>
          <a:xfrm>
            <a:off x="518922" y="135606"/>
            <a:ext cx="4756785" cy="686423"/>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2200"/>
              <a:buFont typeface="Calibri"/>
              <a:buNone/>
            </a:pPr>
            <a:r>
              <a:rPr lang="en-US"/>
              <a:t>To enforce  1-Lipschitz function.</a:t>
            </a:r>
            <a:endParaRPr/>
          </a:p>
        </p:txBody>
      </p:sp>
      <p:sp>
        <p:nvSpPr>
          <p:cNvPr id="910" name="Google Shape;910;p30"/>
          <p:cNvSpPr txBox="1"/>
          <p:nvPr>
            <p:ph idx="1" type="body"/>
          </p:nvPr>
        </p:nvSpPr>
        <p:spPr>
          <a:xfrm>
            <a:off x="518922" y="873306"/>
            <a:ext cx="4756785" cy="1903645"/>
          </a:xfrm>
          <a:prstGeom prst="rect">
            <a:avLst/>
          </a:prstGeom>
          <a:noFill/>
          <a:ln>
            <a:noFill/>
          </a:ln>
        </p:spPr>
        <p:txBody>
          <a:bodyPr anchorCtr="0" anchor="t" bIns="45700" lIns="0" spcFirstLastPara="1" rIns="0" wrap="square" tIns="45700">
            <a:normAutofit/>
          </a:bodyPr>
          <a:lstStyle/>
          <a:p>
            <a:pPr indent="-57150" lvl="0" marL="43242" rtl="0" algn="l">
              <a:lnSpc>
                <a:spcPct val="90000"/>
              </a:lnSpc>
              <a:spcBef>
                <a:spcPts val="0"/>
              </a:spcBef>
              <a:spcAft>
                <a:spcPts val="0"/>
              </a:spcAft>
              <a:buSzPts val="900"/>
              <a:buChar char=" "/>
            </a:pPr>
            <a:r>
              <a:rPr lang="en-US"/>
              <a:t>Weight Clipping</a:t>
            </a:r>
            <a:endParaRPr/>
          </a:p>
          <a:p>
            <a:pPr indent="-57150" lvl="0" marL="43242" rtl="0" algn="l">
              <a:lnSpc>
                <a:spcPct val="90000"/>
              </a:lnSpc>
              <a:spcBef>
                <a:spcPts val="662"/>
              </a:spcBef>
              <a:spcAft>
                <a:spcPts val="0"/>
              </a:spcAft>
              <a:buSzPts val="900"/>
              <a:buChar char=" "/>
            </a:pPr>
            <a:r>
              <a:rPr lang="en-US"/>
              <a:t>Gradient Penalty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31"/>
          <p:cNvSpPr txBox="1"/>
          <p:nvPr>
            <p:ph type="title"/>
          </p:nvPr>
        </p:nvSpPr>
        <p:spPr>
          <a:xfrm>
            <a:off x="518922" y="135606"/>
            <a:ext cx="4756785" cy="686423"/>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2200"/>
              <a:buFont typeface="Calibri"/>
              <a:buNone/>
            </a:pPr>
            <a:r>
              <a:rPr lang="en-US"/>
              <a:t>WGAN Algorithm with weight clipping </a:t>
            </a:r>
            <a:endParaRPr/>
          </a:p>
        </p:txBody>
      </p:sp>
      <p:pic>
        <p:nvPicPr>
          <p:cNvPr id="916" name="Google Shape;916;p31"/>
          <p:cNvPicPr preferRelativeResize="0"/>
          <p:nvPr>
            <p:ph idx="1" type="body"/>
          </p:nvPr>
        </p:nvPicPr>
        <p:blipFill rotWithShape="1">
          <a:blip r:embed="rId3">
            <a:alphaModFix/>
          </a:blip>
          <a:srcRect b="0" l="0" r="0" t="0"/>
          <a:stretch/>
        </p:blipFill>
        <p:spPr>
          <a:xfrm>
            <a:off x="368301" y="873125"/>
            <a:ext cx="4189956" cy="190341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32"/>
          <p:cNvSpPr txBox="1"/>
          <p:nvPr>
            <p:ph type="title"/>
          </p:nvPr>
        </p:nvSpPr>
        <p:spPr>
          <a:xfrm>
            <a:off x="518922" y="135606"/>
            <a:ext cx="4756785" cy="686423"/>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2200"/>
              <a:buFont typeface="Calibri"/>
              <a:buNone/>
            </a:pPr>
            <a:r>
              <a:rPr lang="en-US"/>
              <a:t>Issues</a:t>
            </a:r>
            <a:endParaRPr/>
          </a:p>
        </p:txBody>
      </p:sp>
      <p:sp>
        <p:nvSpPr>
          <p:cNvPr id="922" name="Google Shape;922;p32"/>
          <p:cNvSpPr txBox="1"/>
          <p:nvPr>
            <p:ph idx="1" type="body"/>
          </p:nvPr>
        </p:nvSpPr>
        <p:spPr>
          <a:xfrm>
            <a:off x="518922" y="873306"/>
            <a:ext cx="4756785" cy="1903645"/>
          </a:xfrm>
          <a:prstGeom prst="rect">
            <a:avLst/>
          </a:prstGeom>
          <a:noFill/>
          <a:ln>
            <a:noFill/>
          </a:ln>
        </p:spPr>
        <p:txBody>
          <a:bodyPr anchorCtr="0" anchor="t" bIns="45700" lIns="0" spcFirstLastPara="1" rIns="0" wrap="square" tIns="45700">
            <a:normAutofit/>
          </a:bodyPr>
          <a:lstStyle/>
          <a:p>
            <a:pPr indent="-57150" lvl="0" marL="43242" rtl="0" algn="l">
              <a:lnSpc>
                <a:spcPct val="90000"/>
              </a:lnSpc>
              <a:spcBef>
                <a:spcPts val="0"/>
              </a:spcBef>
              <a:spcAft>
                <a:spcPts val="0"/>
              </a:spcAft>
              <a:buSzPts val="900"/>
              <a:buChar char=" "/>
            </a:pPr>
            <a:r>
              <a:rPr i="1" lang="en-US"/>
              <a:t>Quote from the research paper: Weight clipping is a clearly terrible way to enforce a Lipschitz constraint. If the clipping parameter is large, then it can take a long time for any weights to reach their limit, thereby making it harder to train the critic till optimality. If the clipping is small, this can easily lead to vanishing gradients when the number of layers is big, or batch normalization is not used (such as in RNNs) … and we stuck with weight clipping due to its simplicity and already good performance.</a:t>
            </a:r>
            <a:endParaRPr/>
          </a:p>
          <a:p>
            <a:pPr indent="0" lvl="0" marL="43242" rtl="0" algn="l">
              <a:lnSpc>
                <a:spcPct val="90000"/>
              </a:lnSpc>
              <a:spcBef>
                <a:spcPts val="662"/>
              </a:spcBef>
              <a:spcAft>
                <a:spcPts val="0"/>
              </a:spcAft>
              <a:buSzPts val="946"/>
              <a:buNone/>
            </a:pPr>
            <a:r>
              <a:t/>
            </a:r>
            <a:endParaRPr i="1"/>
          </a:p>
          <a:p>
            <a:pPr indent="-76200" lvl="0" marL="43242" rtl="0" algn="l">
              <a:lnSpc>
                <a:spcPct val="90000"/>
              </a:lnSpc>
              <a:spcBef>
                <a:spcPts val="662"/>
              </a:spcBef>
              <a:spcAft>
                <a:spcPts val="0"/>
              </a:spcAft>
              <a:buSzPts val="1200"/>
              <a:buChar char=" "/>
            </a:pPr>
            <a:r>
              <a:rPr i="1" lang="en-US" sz="1200">
                <a:solidFill>
                  <a:schemeClr val="dk1"/>
                </a:solidFill>
              </a:rPr>
              <a:t>The model performance is very sensitive to this hyperparameter. In the diagram below, when batch normalization is off, the discriminator moves from diminishing gradients to exploding gradients when </a:t>
            </a:r>
            <a:r>
              <a:rPr b="1" i="1" lang="en-US" sz="1200">
                <a:solidFill>
                  <a:schemeClr val="dk1"/>
                </a:solidFill>
              </a:rPr>
              <a:t>c</a:t>
            </a:r>
            <a:r>
              <a:rPr i="1" lang="en-US" sz="1200">
                <a:solidFill>
                  <a:schemeClr val="dk1"/>
                </a:solidFill>
              </a:rPr>
              <a:t> increases from 0.01 to 0.1.</a:t>
            </a:r>
            <a:endParaRPr i="1" sz="12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33"/>
          <p:cNvSpPr txBox="1"/>
          <p:nvPr>
            <p:ph type="title"/>
          </p:nvPr>
        </p:nvSpPr>
        <p:spPr>
          <a:xfrm>
            <a:off x="518922" y="135606"/>
            <a:ext cx="4756785" cy="686423"/>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2200"/>
              <a:buFont typeface="Calibri"/>
              <a:buNone/>
            </a:pPr>
            <a:r>
              <a:rPr lang="en-US"/>
              <a:t>Issue with weight clipping 	</a:t>
            </a:r>
            <a:endParaRPr/>
          </a:p>
        </p:txBody>
      </p:sp>
      <p:pic>
        <p:nvPicPr>
          <p:cNvPr descr="https://miro.medium.com/v2/resize:fit:700/1*eP-QrSB2gfnB42p0ytNy2w.png" id="928" name="Google Shape;928;p33"/>
          <p:cNvPicPr preferRelativeResize="0"/>
          <p:nvPr>
            <p:ph idx="1" type="body"/>
          </p:nvPr>
        </p:nvPicPr>
        <p:blipFill rotWithShape="1">
          <a:blip r:embed="rId3">
            <a:alphaModFix/>
          </a:blip>
          <a:srcRect b="0" l="0" r="0" t="0"/>
          <a:stretch/>
        </p:blipFill>
        <p:spPr>
          <a:xfrm>
            <a:off x="3035300" y="936625"/>
            <a:ext cx="2146301" cy="1903413"/>
          </a:xfrm>
          <a:prstGeom prst="rect">
            <a:avLst/>
          </a:prstGeom>
          <a:noFill/>
          <a:ln>
            <a:noFill/>
          </a:ln>
        </p:spPr>
      </p:pic>
      <p:sp>
        <p:nvSpPr>
          <p:cNvPr id="929" name="Google Shape;929;p33"/>
          <p:cNvSpPr/>
          <p:nvPr/>
        </p:nvSpPr>
        <p:spPr>
          <a:xfrm>
            <a:off x="368300" y="936625"/>
            <a:ext cx="2882900" cy="203132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0" i="0" lang="en-US" sz="1800">
                <a:solidFill>
                  <a:srgbClr val="242424"/>
                </a:solidFill>
                <a:latin typeface="Arial"/>
                <a:ea typeface="Arial"/>
                <a:cs typeface="Arial"/>
                <a:sym typeface="Arial"/>
              </a:rPr>
              <a:t>The weight clipping behaves as a weight regulation. It reduces the capacity of the model </a:t>
            </a:r>
            <a:r>
              <a:rPr b="1" i="1" lang="en-US" sz="1800">
                <a:solidFill>
                  <a:srgbClr val="242424"/>
                </a:solidFill>
                <a:latin typeface="Arial"/>
                <a:ea typeface="Arial"/>
                <a:cs typeface="Arial"/>
                <a:sym typeface="Arial"/>
              </a:rPr>
              <a:t>f </a:t>
            </a:r>
            <a:r>
              <a:rPr b="0" i="0" lang="en-US" sz="1800">
                <a:solidFill>
                  <a:srgbClr val="242424"/>
                </a:solidFill>
                <a:latin typeface="Arial"/>
                <a:ea typeface="Arial"/>
                <a:cs typeface="Arial"/>
                <a:sym typeface="Arial"/>
              </a:rPr>
              <a:t>and limits the capability to model complex functions.</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34"/>
          <p:cNvSpPr txBox="1"/>
          <p:nvPr>
            <p:ph type="title"/>
          </p:nvPr>
        </p:nvSpPr>
        <p:spPr>
          <a:xfrm>
            <a:off x="518922" y="135606"/>
            <a:ext cx="4756785" cy="686423"/>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2200"/>
              <a:buFont typeface="Calibri"/>
              <a:buNone/>
            </a:pPr>
            <a:r>
              <a:rPr lang="en-US"/>
              <a:t>To enforce Lipschitz constraint.</a:t>
            </a:r>
            <a:endParaRPr/>
          </a:p>
        </p:txBody>
      </p:sp>
      <p:sp>
        <p:nvSpPr>
          <p:cNvPr id="935" name="Google Shape;935;p34"/>
          <p:cNvSpPr txBox="1"/>
          <p:nvPr>
            <p:ph idx="1" type="body"/>
          </p:nvPr>
        </p:nvSpPr>
        <p:spPr>
          <a:xfrm>
            <a:off x="518922" y="873306"/>
            <a:ext cx="4756785" cy="1903645"/>
          </a:xfrm>
          <a:prstGeom prst="rect">
            <a:avLst/>
          </a:prstGeom>
          <a:noFill/>
          <a:ln>
            <a:noFill/>
          </a:ln>
        </p:spPr>
        <p:txBody>
          <a:bodyPr anchorCtr="0" anchor="t" bIns="45700" lIns="0" spcFirstLastPara="1" rIns="0" wrap="square" tIns="45700">
            <a:normAutofit/>
          </a:bodyPr>
          <a:lstStyle/>
          <a:p>
            <a:pPr indent="-57150" lvl="0" marL="43242" rtl="0" algn="l">
              <a:lnSpc>
                <a:spcPct val="90000"/>
              </a:lnSpc>
              <a:spcBef>
                <a:spcPts val="0"/>
              </a:spcBef>
              <a:spcAft>
                <a:spcPts val="0"/>
              </a:spcAft>
              <a:buSzPts val="900"/>
              <a:buChar char=" "/>
            </a:pPr>
            <a:r>
              <a:rPr lang="en-US"/>
              <a:t>WGAN-GP uses gradient penalty instead of the weight clipping to enforce the Lipschitz constraint.</a:t>
            </a:r>
            <a:endParaRPr/>
          </a:p>
          <a:p>
            <a:pPr indent="-57150" lvl="0" marL="43242" rtl="0" algn="l">
              <a:lnSpc>
                <a:spcPct val="90000"/>
              </a:lnSpc>
              <a:spcBef>
                <a:spcPts val="662"/>
              </a:spcBef>
              <a:spcAft>
                <a:spcPts val="0"/>
              </a:spcAft>
              <a:buSzPts val="900"/>
              <a:buChar char=" "/>
            </a:pPr>
            <a:r>
              <a:rPr b="1" lang="en-US"/>
              <a:t>Gradient penalty</a:t>
            </a:r>
            <a:endParaRPr/>
          </a:p>
          <a:p>
            <a:pPr indent="-57150" lvl="0" marL="43242" rtl="0" algn="l">
              <a:lnSpc>
                <a:spcPct val="90000"/>
              </a:lnSpc>
              <a:spcBef>
                <a:spcPts val="662"/>
              </a:spcBef>
              <a:spcAft>
                <a:spcPts val="0"/>
              </a:spcAft>
              <a:buSzPts val="900"/>
              <a:buChar char=" "/>
            </a:pPr>
            <a:r>
              <a:rPr lang="en-US"/>
              <a:t>A differentiable function </a:t>
            </a:r>
            <a:r>
              <a:rPr b="1" i="1" lang="en-US"/>
              <a:t>f</a:t>
            </a:r>
            <a:r>
              <a:rPr lang="en-US"/>
              <a:t> is 1-Lipschitz if and only if it has gradients with norm at most 1 everywhere.</a:t>
            </a:r>
            <a:endParaRPr/>
          </a:p>
          <a:p>
            <a:pPr indent="0" lvl="0" marL="43242" rtl="0" algn="l">
              <a:lnSpc>
                <a:spcPct val="90000"/>
              </a:lnSpc>
              <a:spcBef>
                <a:spcPts val="662"/>
              </a:spcBef>
              <a:spcAft>
                <a:spcPts val="0"/>
              </a:spcAft>
              <a:buSzPts val="946"/>
              <a:buNone/>
            </a:pPr>
            <a:r>
              <a:t/>
            </a:r>
            <a:endParaRPr/>
          </a:p>
        </p:txBody>
      </p:sp>
      <p:pic>
        <p:nvPicPr>
          <p:cNvPr descr="https://miro.medium.com/v2/resize:fit:700/1*U0yrb66tFwQ-l5Jb7EOwqA.png" id="936" name="Google Shape;936;p34"/>
          <p:cNvPicPr preferRelativeResize="0"/>
          <p:nvPr/>
        </p:nvPicPr>
        <p:blipFill rotWithShape="1">
          <a:blip r:embed="rId3">
            <a:alphaModFix/>
          </a:blip>
          <a:srcRect b="0" l="0" r="0" t="0"/>
          <a:stretch/>
        </p:blipFill>
        <p:spPr>
          <a:xfrm>
            <a:off x="4102100" y="347604"/>
            <a:ext cx="2667000" cy="314326"/>
          </a:xfrm>
          <a:prstGeom prst="rect">
            <a:avLst/>
          </a:prstGeom>
          <a:noFill/>
          <a:ln>
            <a:noFill/>
          </a:ln>
        </p:spPr>
      </p:pic>
      <p:pic>
        <p:nvPicPr>
          <p:cNvPr descr="https://miro.medium.com/v2/resize:fit:700/1*NVBkG5vDwwz-1ad-zwxddA.jpeg" id="937" name="Google Shape;937;p34"/>
          <p:cNvPicPr preferRelativeResize="0"/>
          <p:nvPr/>
        </p:nvPicPr>
        <p:blipFill rotWithShape="1">
          <a:blip r:embed="rId4">
            <a:alphaModFix/>
          </a:blip>
          <a:srcRect b="0" l="0" r="0" t="0"/>
          <a:stretch/>
        </p:blipFill>
        <p:spPr>
          <a:xfrm>
            <a:off x="215900" y="1854841"/>
            <a:ext cx="5334000" cy="257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35"/>
          <p:cNvSpPr txBox="1"/>
          <p:nvPr>
            <p:ph type="title"/>
          </p:nvPr>
        </p:nvSpPr>
        <p:spPr>
          <a:xfrm>
            <a:off x="518922" y="135606"/>
            <a:ext cx="4756785" cy="686423"/>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2200"/>
              <a:buFont typeface="Calibri"/>
              <a:buNone/>
            </a:pPr>
            <a:r>
              <a:rPr lang="en-US"/>
              <a:t>Loss function of WGAN </a:t>
            </a:r>
            <a:endParaRPr/>
          </a:p>
        </p:txBody>
      </p:sp>
      <p:pic>
        <p:nvPicPr>
          <p:cNvPr descr="https://miro.medium.com/v2/resize:fit:700/1*gi2isFNxtXE-pNiQ_CrZ8w.jpeg" id="943" name="Google Shape;943;p35"/>
          <p:cNvPicPr preferRelativeResize="0"/>
          <p:nvPr>
            <p:ph idx="1" type="body"/>
          </p:nvPr>
        </p:nvPicPr>
        <p:blipFill rotWithShape="1">
          <a:blip r:embed="rId3">
            <a:alphaModFix/>
          </a:blip>
          <a:srcRect b="0" l="0" r="0" t="0"/>
          <a:stretch/>
        </p:blipFill>
        <p:spPr>
          <a:xfrm>
            <a:off x="519113" y="1624394"/>
            <a:ext cx="4756150" cy="400875"/>
          </a:xfrm>
          <a:prstGeom prst="rect">
            <a:avLst/>
          </a:prstGeom>
          <a:noFill/>
          <a:ln>
            <a:noFill/>
          </a:ln>
        </p:spPr>
      </p:pic>
      <p:pic>
        <p:nvPicPr>
          <p:cNvPr descr="https://miro.medium.com/v2/resize:fit:700/1*r8472Sg5fDJ1XKQPUbRC4Q.png" id="944" name="Google Shape;944;p35"/>
          <p:cNvPicPr preferRelativeResize="0"/>
          <p:nvPr/>
        </p:nvPicPr>
        <p:blipFill rotWithShape="1">
          <a:blip r:embed="rId4">
            <a:alphaModFix/>
          </a:blip>
          <a:srcRect b="0" l="0" r="0" t="0"/>
          <a:stretch/>
        </p:blipFill>
        <p:spPr>
          <a:xfrm>
            <a:off x="215900" y="929069"/>
            <a:ext cx="4914900" cy="695325"/>
          </a:xfrm>
          <a:prstGeom prst="rect">
            <a:avLst/>
          </a:prstGeom>
          <a:noFill/>
          <a:ln>
            <a:noFill/>
          </a:ln>
        </p:spPr>
      </p:pic>
      <p:sp>
        <p:nvSpPr>
          <p:cNvPr id="945" name="Google Shape;945;p35"/>
          <p:cNvSpPr/>
          <p:nvPr/>
        </p:nvSpPr>
        <p:spPr>
          <a:xfrm>
            <a:off x="292100" y="1981930"/>
            <a:ext cx="5257800" cy="46166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0" i="0" lang="en-US" sz="1200">
                <a:solidFill>
                  <a:srgbClr val="242424"/>
                </a:solidFill>
                <a:latin typeface="Arial"/>
                <a:ea typeface="Arial"/>
                <a:cs typeface="Arial"/>
                <a:sym typeface="Arial"/>
              </a:rPr>
              <a:t>λ is set to 10. The point </a:t>
            </a:r>
            <a:r>
              <a:rPr b="0" i="1" lang="en-US" sz="1200">
                <a:solidFill>
                  <a:srgbClr val="242424"/>
                </a:solidFill>
                <a:latin typeface="Arial"/>
                <a:ea typeface="Arial"/>
                <a:cs typeface="Arial"/>
                <a:sym typeface="Arial"/>
              </a:rPr>
              <a:t>x</a:t>
            </a:r>
            <a:r>
              <a:rPr b="0" i="0" lang="en-US" sz="1200">
                <a:solidFill>
                  <a:srgbClr val="242424"/>
                </a:solidFill>
                <a:latin typeface="Arial"/>
                <a:ea typeface="Arial"/>
                <a:cs typeface="Arial"/>
                <a:sym typeface="Arial"/>
              </a:rPr>
              <a:t> used to calculate the gradient norm is any points sampled between the </a:t>
            </a:r>
            <a:r>
              <a:rPr b="0" i="1" lang="en-US" sz="1200">
                <a:solidFill>
                  <a:srgbClr val="242424"/>
                </a:solidFill>
                <a:latin typeface="Arial"/>
                <a:ea typeface="Arial"/>
                <a:cs typeface="Arial"/>
                <a:sym typeface="Arial"/>
              </a:rPr>
              <a:t>Pg</a:t>
            </a:r>
            <a:r>
              <a:rPr b="0" i="0" lang="en-US" sz="1200">
                <a:solidFill>
                  <a:srgbClr val="242424"/>
                </a:solidFill>
                <a:latin typeface="Arial"/>
                <a:ea typeface="Arial"/>
                <a:cs typeface="Arial"/>
                <a:sym typeface="Arial"/>
              </a:rPr>
              <a:t> and </a:t>
            </a:r>
            <a:r>
              <a:rPr b="0" i="1" lang="en-US" sz="1200">
                <a:solidFill>
                  <a:srgbClr val="242424"/>
                </a:solidFill>
                <a:latin typeface="Arial"/>
                <a:ea typeface="Arial"/>
                <a:cs typeface="Arial"/>
                <a:sym typeface="Arial"/>
              </a:rPr>
              <a:t>Pr</a:t>
            </a:r>
            <a:r>
              <a:rPr b="0" i="0" lang="en-US" sz="1200">
                <a:solidFill>
                  <a:srgbClr val="242424"/>
                </a:solidFill>
                <a:latin typeface="Arial"/>
                <a:ea typeface="Arial"/>
                <a:cs typeface="Arial"/>
                <a:sym typeface="Arial"/>
              </a:rPr>
              <a:t>.</a:t>
            </a:r>
            <a:endParaRPr sz="1200"/>
          </a:p>
        </p:txBody>
      </p:sp>
      <p:pic>
        <p:nvPicPr>
          <p:cNvPr descr="https://www.oreilly.com/api/v2/epubs/9781492041931/files/assets/gedl_0416.png" id="946" name="Google Shape;946;p35"/>
          <p:cNvPicPr preferRelativeResize="0"/>
          <p:nvPr/>
        </p:nvPicPr>
        <p:blipFill rotWithShape="1">
          <a:blip r:embed="rId5">
            <a:alphaModFix/>
          </a:blip>
          <a:srcRect b="0" l="0" r="0" t="0"/>
          <a:stretch/>
        </p:blipFill>
        <p:spPr>
          <a:xfrm>
            <a:off x="3568700" y="2289451"/>
            <a:ext cx="1904999" cy="61156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36"/>
          <p:cNvSpPr txBox="1"/>
          <p:nvPr>
            <p:ph type="title"/>
          </p:nvPr>
        </p:nvSpPr>
        <p:spPr>
          <a:xfrm>
            <a:off x="518922" y="135606"/>
            <a:ext cx="4756785" cy="686423"/>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2200"/>
              <a:buFont typeface="Calibri"/>
              <a:buNone/>
            </a:pPr>
            <a:r>
              <a:rPr lang="en-US"/>
              <a:t>Gradient Penalty Loss</a:t>
            </a:r>
            <a:endParaRPr/>
          </a:p>
        </p:txBody>
      </p:sp>
      <p:pic>
        <p:nvPicPr>
          <p:cNvPr descr="https://www.oreilly.com/api/v2/epubs/9781492041931/files/assets/gedl_0415.png" id="952" name="Google Shape;952;p36"/>
          <p:cNvPicPr preferRelativeResize="0"/>
          <p:nvPr>
            <p:ph idx="1" type="body"/>
          </p:nvPr>
        </p:nvPicPr>
        <p:blipFill rotWithShape="1">
          <a:blip r:embed="rId3">
            <a:alphaModFix/>
          </a:blip>
          <a:srcRect b="0" l="0" r="0" t="0"/>
          <a:stretch/>
        </p:blipFill>
        <p:spPr>
          <a:xfrm>
            <a:off x="702623" y="1113122"/>
            <a:ext cx="4389129" cy="14234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2508415" y="100849"/>
            <a:ext cx="3025140" cy="16927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96916"/>
              <a:buFont typeface="Calibri"/>
              <a:buNone/>
            </a:pPr>
            <a:r>
              <a:rPr lang="en-US"/>
              <a:t>Distribution learning </a:t>
            </a:r>
            <a:endParaRPr/>
          </a:p>
        </p:txBody>
      </p:sp>
      <p:sp>
        <p:nvSpPr>
          <p:cNvPr id="114" name="Google Shape;114;p3"/>
          <p:cNvSpPr txBox="1"/>
          <p:nvPr>
            <p:ph idx="1" type="body"/>
          </p:nvPr>
        </p:nvSpPr>
        <p:spPr>
          <a:xfrm>
            <a:off x="1497121" y="382849"/>
            <a:ext cx="2773045" cy="507831"/>
          </a:xfrm>
          <a:prstGeom prst="rect">
            <a:avLst/>
          </a:prstGeom>
          <a:noFill/>
          <a:ln>
            <a:noFill/>
          </a:ln>
        </p:spPr>
        <p:txBody>
          <a:bodyPr anchorCtr="0" anchor="t" bIns="45700" lIns="0" spcFirstLastPara="1" rIns="0" wrap="square" tIns="45700">
            <a:normAutofit fontScale="92500" lnSpcReduction="20000"/>
          </a:bodyPr>
          <a:lstStyle/>
          <a:p>
            <a:pPr indent="-52863" lvl="0" marL="43242" rtl="0" algn="l">
              <a:lnSpc>
                <a:spcPct val="90000"/>
              </a:lnSpc>
              <a:spcBef>
                <a:spcPts val="0"/>
              </a:spcBef>
              <a:spcAft>
                <a:spcPts val="0"/>
              </a:spcAft>
              <a:buSzPct val="95137"/>
              <a:buChar char=" "/>
            </a:pPr>
            <a:r>
              <a:rPr lang="en-US"/>
              <a:t>Z produces a distribution D` which is close to D according to some closeness matrix </a:t>
            </a:r>
            <a:endParaRPr/>
          </a:p>
          <a:p>
            <a:pPr indent="-52863" lvl="0" marL="43242" rtl="0" algn="l">
              <a:lnSpc>
                <a:spcPct val="90000"/>
              </a:lnSpc>
              <a:spcBef>
                <a:spcPts val="662"/>
              </a:spcBef>
              <a:spcAft>
                <a:spcPts val="0"/>
              </a:spcAft>
              <a:buSzPct val="95137"/>
              <a:buChar char=" "/>
            </a:pPr>
            <a:r>
              <a:rPr lang="en-US"/>
              <a:t>G(z) ~  D`</a:t>
            </a:r>
            <a:endParaRPr/>
          </a:p>
        </p:txBody>
      </p:sp>
      <p:sp>
        <p:nvSpPr>
          <p:cNvPr id="115" name="Google Shape;115;p3"/>
          <p:cNvSpPr/>
          <p:nvPr/>
        </p:nvSpPr>
        <p:spPr>
          <a:xfrm>
            <a:off x="1464101" y="1248678"/>
            <a:ext cx="586876" cy="383014"/>
          </a:xfrm>
          <a:prstGeom prst="ellipse">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pic>
        <p:nvPicPr>
          <p:cNvPr id="116" name="Google Shape;116;p3"/>
          <p:cNvPicPr preferRelativeResize="0"/>
          <p:nvPr/>
        </p:nvPicPr>
        <p:blipFill rotWithShape="1">
          <a:blip r:embed="rId3">
            <a:alphaModFix/>
          </a:blip>
          <a:srcRect b="0" l="0" r="0" t="0"/>
          <a:stretch/>
        </p:blipFill>
        <p:spPr>
          <a:xfrm>
            <a:off x="276665" y="1040513"/>
            <a:ext cx="5212470" cy="202439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37"/>
          <p:cNvSpPr txBox="1"/>
          <p:nvPr>
            <p:ph type="title"/>
          </p:nvPr>
        </p:nvSpPr>
        <p:spPr>
          <a:xfrm>
            <a:off x="518922" y="135606"/>
            <a:ext cx="4756785" cy="686423"/>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2200"/>
              <a:buFont typeface="Calibri"/>
              <a:buNone/>
            </a:pPr>
            <a:r>
              <a:rPr lang="en-US"/>
              <a:t>WGAN : Gradient Penalty </a:t>
            </a:r>
            <a:endParaRPr/>
          </a:p>
        </p:txBody>
      </p:sp>
      <p:pic>
        <p:nvPicPr>
          <p:cNvPr id="958" name="Google Shape;958;p37"/>
          <p:cNvPicPr preferRelativeResize="0"/>
          <p:nvPr>
            <p:ph idx="1" type="body"/>
          </p:nvPr>
        </p:nvPicPr>
        <p:blipFill rotWithShape="1">
          <a:blip r:embed="rId3">
            <a:alphaModFix/>
          </a:blip>
          <a:srcRect b="0" l="0" r="0" t="0"/>
          <a:stretch/>
        </p:blipFill>
        <p:spPr>
          <a:xfrm>
            <a:off x="368300" y="873125"/>
            <a:ext cx="4800599" cy="190341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38"/>
          <p:cNvSpPr txBox="1"/>
          <p:nvPr/>
        </p:nvSpPr>
        <p:spPr>
          <a:xfrm>
            <a:off x="347294" y="1157462"/>
            <a:ext cx="4410710" cy="416559"/>
          </a:xfrm>
          <a:prstGeom prst="rect">
            <a:avLst/>
          </a:prstGeom>
          <a:noFill/>
          <a:ln>
            <a:noFill/>
          </a:ln>
        </p:spPr>
        <p:txBody>
          <a:bodyPr anchorCtr="0" anchor="t" bIns="0" lIns="0" spcFirstLastPara="1" rIns="0" wrap="square" tIns="57775">
            <a:spAutoFit/>
          </a:bodyPr>
          <a:lstStyle/>
          <a:p>
            <a:pPr indent="0" lvl="0" marL="12700" marR="5080" rtl="0" algn="l">
              <a:lnSpc>
                <a:spcPct val="96428"/>
              </a:lnSpc>
              <a:spcBef>
                <a:spcPts val="0"/>
              </a:spcBef>
              <a:spcAft>
                <a:spcPts val="0"/>
              </a:spcAft>
              <a:buNone/>
            </a:pPr>
            <a:r>
              <a:rPr b="1" lang="en-US" sz="1400">
                <a:latin typeface="Arial"/>
                <a:ea typeface="Arial"/>
                <a:cs typeface="Arial"/>
                <a:sym typeface="Arial"/>
              </a:rPr>
              <a:t>Module 23.2: Generative Adversarial Networks - Architecture</a:t>
            </a:r>
            <a:endParaRPr sz="1400">
              <a:latin typeface="Arial"/>
              <a:ea typeface="Arial"/>
              <a:cs typeface="Arial"/>
              <a:sym typeface="Arial"/>
            </a:endParaRPr>
          </a:p>
        </p:txBody>
      </p:sp>
      <p:grpSp>
        <p:nvGrpSpPr>
          <p:cNvPr id="964" name="Google Shape;964;p38"/>
          <p:cNvGrpSpPr/>
          <p:nvPr/>
        </p:nvGrpSpPr>
        <p:grpSpPr>
          <a:xfrm>
            <a:off x="0" y="3121507"/>
            <a:ext cx="5760364" cy="118745"/>
            <a:chOff x="0" y="3121507"/>
            <a:chExt cx="5760364" cy="118745"/>
          </a:xfrm>
        </p:grpSpPr>
        <p:sp>
          <p:nvSpPr>
            <p:cNvPr id="965" name="Google Shape;965;p38"/>
            <p:cNvSpPr/>
            <p:nvPr/>
          </p:nvSpPr>
          <p:spPr>
            <a:xfrm>
              <a:off x="0"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66" name="Google Shape;966;p38"/>
            <p:cNvSpPr/>
            <p:nvPr/>
          </p:nvSpPr>
          <p:spPr>
            <a:xfrm>
              <a:off x="2880004"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3333B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967" name="Google Shape;967;p38"/>
          <p:cNvSpPr txBox="1"/>
          <p:nvPr>
            <p:ph idx="11" type="ftr"/>
          </p:nvPr>
        </p:nvSpPr>
        <p:spPr>
          <a:xfrm>
            <a:off x="1743259" y="3056436"/>
            <a:ext cx="2280784" cy="172758"/>
          </a:xfrm>
          <a:prstGeom prst="rect">
            <a:avLst/>
          </a:prstGeom>
          <a:noFill/>
          <a:ln>
            <a:noFill/>
          </a:ln>
        </p:spPr>
        <p:txBody>
          <a:bodyPr anchorCtr="0" anchor="ctr" bIns="0" lIns="0" spcFirstLastPara="1" rIns="0" wrap="square" tIns="0">
            <a:spAutoFit/>
          </a:bodyPr>
          <a:lstStyle/>
          <a:p>
            <a:pPr indent="0" lvl="0" marL="12700" rtl="0" algn="ctr">
              <a:lnSpc>
                <a:spcPct val="167500"/>
              </a:lnSpc>
              <a:spcBef>
                <a:spcPts val="0"/>
              </a:spcBef>
              <a:spcAft>
                <a:spcPts val="0"/>
              </a:spcAft>
              <a:buNone/>
            </a:pPr>
            <a:r>
              <a:rPr lang="en-US"/>
              <a:t>MITESH M. KHAPRA</a:t>
            </a:r>
            <a:endParaRPr/>
          </a:p>
        </p:txBody>
      </p:sp>
      <p:sp>
        <p:nvSpPr>
          <p:cNvPr id="968" name="Google Shape;968;p38"/>
          <p:cNvSpPr txBox="1"/>
          <p:nvPr>
            <p:ph idx="12" type="sldNum"/>
          </p:nvPr>
        </p:nvSpPr>
        <p:spPr>
          <a:xfrm>
            <a:off x="4682092" y="3056436"/>
            <a:ext cx="620478" cy="172758"/>
          </a:xfrm>
          <a:prstGeom prst="rect">
            <a:avLst/>
          </a:prstGeom>
          <a:noFill/>
          <a:ln>
            <a:noFill/>
          </a:ln>
        </p:spPr>
        <p:txBody>
          <a:bodyPr anchorCtr="0" anchor="ctr" bIns="0" lIns="0" spcFirstLastPara="1" rIns="0" wrap="square" tIns="0">
            <a:spAutoFit/>
          </a:bodyPr>
          <a:lstStyle/>
          <a:p>
            <a:pPr indent="0" lvl="0" marL="38100" rtl="0" algn="r">
              <a:lnSpc>
                <a:spcPct val="167500"/>
              </a:lnSpc>
              <a:spcBef>
                <a:spcPts val="0"/>
              </a:spcBef>
              <a:spcAft>
                <a:spcPts val="0"/>
              </a:spcAft>
              <a:buNone/>
            </a:pPr>
            <a:r>
              <a:rPr lang="en-US"/>
              <a:t>15/38</a:t>
            </a:r>
            <a:endParaRPr/>
          </a:p>
        </p:txBody>
      </p:sp>
      <p:sp>
        <p:nvSpPr>
          <p:cNvPr id="969" name="Google Shape;969;p38"/>
          <p:cNvSpPr txBox="1"/>
          <p:nvPr/>
        </p:nvSpPr>
        <p:spPr>
          <a:xfrm>
            <a:off x="2975305" y="3133595"/>
            <a:ext cx="1556385"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u="sng">
                <a:solidFill>
                  <a:srgbClr val="0000FF"/>
                </a:solidFill>
                <a:latin typeface="Arial"/>
                <a:ea typeface="Arial"/>
                <a:cs typeface="Arial"/>
                <a:sym typeface="Arial"/>
                <a:hlinkClick action="ppaction://hlinksldjump" r:id="rId3">
                  <a:extLst>
                    <a:ext uri="{A12FA001-AC4F-418D-AE19-62706E023703}">
                      <ahyp:hlinkClr val="tx"/>
                    </a:ext>
                  </a:extLst>
                </a:hlinkClick>
              </a:rPr>
              <a:t>CS7015 (Deep Learning) : Lecture 23</a:t>
            </a:r>
            <a:endParaRPr sz="600">
              <a:latin typeface="Arial"/>
              <a:ea typeface="Arial"/>
              <a:cs typeface="Arial"/>
              <a:sym typeface="Arial"/>
            </a:endParaRP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pic>
        <p:nvPicPr>
          <p:cNvPr id="974" name="Google Shape;974;p41"/>
          <p:cNvPicPr preferRelativeResize="0"/>
          <p:nvPr/>
        </p:nvPicPr>
        <p:blipFill rotWithShape="1">
          <a:blip r:embed="rId3">
            <a:alphaModFix/>
          </a:blip>
          <a:srcRect b="0" l="0" r="0" t="0"/>
          <a:stretch/>
        </p:blipFill>
        <p:spPr>
          <a:xfrm>
            <a:off x="0" y="0"/>
            <a:ext cx="5759996" cy="48082"/>
          </a:xfrm>
          <a:prstGeom prst="rect">
            <a:avLst/>
          </a:prstGeom>
          <a:noFill/>
          <a:ln>
            <a:noFill/>
          </a:ln>
        </p:spPr>
      </p:pic>
      <p:pic>
        <p:nvPicPr>
          <p:cNvPr id="975" name="Google Shape;975;p41"/>
          <p:cNvPicPr preferRelativeResize="0"/>
          <p:nvPr/>
        </p:nvPicPr>
        <p:blipFill rotWithShape="1">
          <a:blip r:embed="rId4">
            <a:alphaModFix/>
          </a:blip>
          <a:srcRect b="0" l="0" r="0" t="0"/>
          <a:stretch/>
        </p:blipFill>
        <p:spPr>
          <a:xfrm>
            <a:off x="504583" y="306616"/>
            <a:ext cx="63233" cy="63233"/>
          </a:xfrm>
          <a:prstGeom prst="rect">
            <a:avLst/>
          </a:prstGeom>
          <a:noFill/>
          <a:ln>
            <a:noFill/>
          </a:ln>
        </p:spPr>
      </p:pic>
      <p:sp>
        <p:nvSpPr>
          <p:cNvPr id="976" name="Google Shape;976;p41"/>
          <p:cNvSpPr txBox="1"/>
          <p:nvPr/>
        </p:nvSpPr>
        <p:spPr>
          <a:xfrm>
            <a:off x="624395" y="221131"/>
            <a:ext cx="4789805" cy="363855"/>
          </a:xfrm>
          <a:prstGeom prst="rect">
            <a:avLst/>
          </a:prstGeom>
          <a:noFill/>
          <a:ln>
            <a:noFill/>
          </a:ln>
        </p:spPr>
        <p:txBody>
          <a:bodyPr anchorCtr="0" anchor="t" bIns="0" lIns="0" spcFirstLastPara="1" rIns="0" wrap="square" tIns="6975">
            <a:spAutoFit/>
          </a:bodyPr>
          <a:lstStyle/>
          <a:p>
            <a:pPr indent="0" lvl="0" marL="12700" marR="5080" rtl="0" algn="l">
              <a:lnSpc>
                <a:spcPct val="102600"/>
              </a:lnSpc>
              <a:spcBef>
                <a:spcPts val="0"/>
              </a:spcBef>
              <a:spcAft>
                <a:spcPts val="0"/>
              </a:spcAft>
              <a:buNone/>
            </a:pPr>
            <a:r>
              <a:rPr lang="en-US" sz="1100">
                <a:latin typeface="Arial"/>
                <a:ea typeface="Arial"/>
                <a:cs typeface="Arial"/>
                <a:sym typeface="Arial"/>
              </a:rPr>
              <a:t>We will now look at one of the popular neural networks used for the generator and discriminator (Deep Convolutional GANs)</a:t>
            </a:r>
            <a:endParaRPr sz="1100">
              <a:latin typeface="Arial"/>
              <a:ea typeface="Arial"/>
              <a:cs typeface="Arial"/>
              <a:sym typeface="Arial"/>
            </a:endParaRPr>
          </a:p>
        </p:txBody>
      </p:sp>
      <p:pic>
        <p:nvPicPr>
          <p:cNvPr id="977" name="Google Shape;977;p41"/>
          <p:cNvPicPr preferRelativeResize="0"/>
          <p:nvPr/>
        </p:nvPicPr>
        <p:blipFill rotWithShape="1">
          <a:blip r:embed="rId5">
            <a:alphaModFix/>
          </a:blip>
          <a:srcRect b="0" l="0" r="0" t="0"/>
          <a:stretch/>
        </p:blipFill>
        <p:spPr>
          <a:xfrm>
            <a:off x="504583" y="688720"/>
            <a:ext cx="63233" cy="63233"/>
          </a:xfrm>
          <a:prstGeom prst="rect">
            <a:avLst/>
          </a:prstGeom>
          <a:noFill/>
          <a:ln>
            <a:noFill/>
          </a:ln>
        </p:spPr>
      </p:pic>
      <p:sp>
        <p:nvSpPr>
          <p:cNvPr id="978" name="Google Shape;978;p41"/>
          <p:cNvSpPr txBox="1"/>
          <p:nvPr/>
        </p:nvSpPr>
        <p:spPr>
          <a:xfrm>
            <a:off x="624395" y="603235"/>
            <a:ext cx="4790440" cy="363855"/>
          </a:xfrm>
          <a:prstGeom prst="rect">
            <a:avLst/>
          </a:prstGeom>
          <a:noFill/>
          <a:ln>
            <a:noFill/>
          </a:ln>
        </p:spPr>
        <p:txBody>
          <a:bodyPr anchorCtr="0" anchor="t" bIns="0" lIns="0" spcFirstLastPara="1" rIns="0" wrap="square" tIns="6975">
            <a:spAutoFit/>
          </a:bodyPr>
          <a:lstStyle/>
          <a:p>
            <a:pPr indent="0" lvl="0" marL="12700" marR="5080" rtl="0" algn="l">
              <a:lnSpc>
                <a:spcPct val="102600"/>
              </a:lnSpc>
              <a:spcBef>
                <a:spcPts val="0"/>
              </a:spcBef>
              <a:spcAft>
                <a:spcPts val="0"/>
              </a:spcAft>
              <a:buNone/>
            </a:pPr>
            <a:r>
              <a:rPr lang="en-US" sz="1100">
                <a:latin typeface="Arial"/>
                <a:ea typeface="Arial"/>
                <a:cs typeface="Arial"/>
                <a:sym typeface="Arial"/>
              </a:rPr>
              <a:t>For discriminator, any CNN based classifier with 1 class (real) at the output can be used (e.g. VGG, ResNet, etc.)</a:t>
            </a:r>
            <a:endParaRPr sz="1100">
              <a:latin typeface="Arial"/>
              <a:ea typeface="Arial"/>
              <a:cs typeface="Arial"/>
              <a:sym typeface="Arial"/>
            </a:endParaRPr>
          </a:p>
        </p:txBody>
      </p:sp>
      <p:grpSp>
        <p:nvGrpSpPr>
          <p:cNvPr id="979" name="Google Shape;979;p41"/>
          <p:cNvGrpSpPr/>
          <p:nvPr/>
        </p:nvGrpSpPr>
        <p:grpSpPr>
          <a:xfrm>
            <a:off x="426427" y="1139050"/>
            <a:ext cx="4921581" cy="1146810"/>
            <a:chOff x="426427" y="1139050"/>
            <a:chExt cx="4921581" cy="1146810"/>
          </a:xfrm>
        </p:grpSpPr>
        <p:pic>
          <p:nvPicPr>
            <p:cNvPr id="980" name="Google Shape;980;p41"/>
            <p:cNvPicPr preferRelativeResize="0"/>
            <p:nvPr/>
          </p:nvPicPr>
          <p:blipFill rotWithShape="1">
            <a:blip r:embed="rId6">
              <a:alphaModFix/>
            </a:blip>
            <a:srcRect b="0" l="0" r="0" t="0"/>
            <a:stretch/>
          </p:blipFill>
          <p:spPr>
            <a:xfrm>
              <a:off x="426427" y="1139050"/>
              <a:ext cx="2803016" cy="1120139"/>
            </a:xfrm>
            <a:prstGeom prst="rect">
              <a:avLst/>
            </a:prstGeom>
            <a:noFill/>
            <a:ln>
              <a:noFill/>
            </a:ln>
          </p:spPr>
        </p:pic>
        <p:pic>
          <p:nvPicPr>
            <p:cNvPr id="981" name="Google Shape;981;p41"/>
            <p:cNvPicPr preferRelativeResize="0"/>
            <p:nvPr/>
          </p:nvPicPr>
          <p:blipFill rotWithShape="1">
            <a:blip r:embed="rId7">
              <a:alphaModFix/>
            </a:blip>
            <a:srcRect b="0" l="0" r="0" t="0"/>
            <a:stretch/>
          </p:blipFill>
          <p:spPr>
            <a:xfrm>
              <a:off x="3242856" y="1269860"/>
              <a:ext cx="2105152" cy="1016000"/>
            </a:xfrm>
            <a:prstGeom prst="rect">
              <a:avLst/>
            </a:prstGeom>
            <a:noFill/>
            <a:ln>
              <a:noFill/>
            </a:ln>
          </p:spPr>
        </p:pic>
      </p:grpSp>
      <p:sp>
        <p:nvSpPr>
          <p:cNvPr id="982" name="Google Shape;982;p41"/>
          <p:cNvSpPr txBox="1"/>
          <p:nvPr>
            <p:ph idx="1" type="subTitle"/>
          </p:nvPr>
        </p:nvSpPr>
        <p:spPr>
          <a:xfrm>
            <a:off x="520232" y="2108169"/>
            <a:ext cx="4756785" cy="540808"/>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SzPts val="1000"/>
              <a:buNone/>
            </a:pPr>
            <a:r>
              <a:rPr lang="en-US" sz="1000">
                <a:solidFill>
                  <a:srgbClr val="3333B2"/>
                </a:solidFill>
              </a:rPr>
              <a:t>FIGURE: </a:t>
            </a:r>
            <a:r>
              <a:rPr lang="en-US" sz="1000"/>
              <a:t>GENERATOR (REDFORD ET AL 2015) (LEFT) AND DISCRIMINATOR (YEH ET AL 2016) (RIGHT) USED IN DCGAN</a:t>
            </a:r>
            <a:endParaRPr sz="1000"/>
          </a:p>
        </p:txBody>
      </p:sp>
      <p:sp>
        <p:nvSpPr>
          <p:cNvPr id="983" name="Google Shape;983;p41"/>
          <p:cNvSpPr txBox="1"/>
          <p:nvPr>
            <p:ph idx="11" type="ftr"/>
          </p:nvPr>
        </p:nvSpPr>
        <p:spPr>
          <a:xfrm>
            <a:off x="1743259" y="3056436"/>
            <a:ext cx="2280784" cy="172758"/>
          </a:xfrm>
          <a:prstGeom prst="rect">
            <a:avLst/>
          </a:prstGeom>
          <a:noFill/>
          <a:ln>
            <a:noFill/>
          </a:ln>
        </p:spPr>
        <p:txBody>
          <a:bodyPr anchorCtr="0" anchor="ctr" bIns="0" lIns="0" spcFirstLastPara="1" rIns="0" wrap="square" tIns="0">
            <a:spAutoFit/>
          </a:bodyPr>
          <a:lstStyle/>
          <a:p>
            <a:pPr indent="0" lvl="0" marL="12700" rtl="0" algn="ctr">
              <a:lnSpc>
                <a:spcPct val="167500"/>
              </a:lnSpc>
              <a:spcBef>
                <a:spcPts val="0"/>
              </a:spcBef>
              <a:spcAft>
                <a:spcPts val="0"/>
              </a:spcAft>
              <a:buNone/>
            </a:pPr>
            <a:r>
              <a:rPr lang="en-US"/>
              <a:t>MITESH M. KHAPRA</a:t>
            </a:r>
            <a:endParaRPr/>
          </a:p>
        </p:txBody>
      </p:sp>
      <p:grpSp>
        <p:nvGrpSpPr>
          <p:cNvPr id="984" name="Google Shape;984;p41"/>
          <p:cNvGrpSpPr/>
          <p:nvPr/>
        </p:nvGrpSpPr>
        <p:grpSpPr>
          <a:xfrm>
            <a:off x="0" y="3121507"/>
            <a:ext cx="5760364" cy="118745"/>
            <a:chOff x="0" y="3121507"/>
            <a:chExt cx="5760364" cy="118745"/>
          </a:xfrm>
        </p:grpSpPr>
        <p:sp>
          <p:nvSpPr>
            <p:cNvPr id="985" name="Google Shape;985;p41"/>
            <p:cNvSpPr/>
            <p:nvPr/>
          </p:nvSpPr>
          <p:spPr>
            <a:xfrm>
              <a:off x="0"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86" name="Google Shape;986;p41"/>
            <p:cNvSpPr/>
            <p:nvPr/>
          </p:nvSpPr>
          <p:spPr>
            <a:xfrm>
              <a:off x="2880004" y="3121507"/>
              <a:ext cx="2880360" cy="118745"/>
            </a:xfrm>
            <a:custGeom>
              <a:rect b="b" l="l" r="r" t="t"/>
              <a:pathLst>
                <a:path extrusionOk="0" h="118744" w="2880360">
                  <a:moveTo>
                    <a:pt x="2880004" y="0"/>
                  </a:moveTo>
                  <a:lnTo>
                    <a:pt x="0" y="0"/>
                  </a:lnTo>
                  <a:lnTo>
                    <a:pt x="0" y="118490"/>
                  </a:lnTo>
                  <a:lnTo>
                    <a:pt x="2880004" y="118490"/>
                  </a:lnTo>
                  <a:lnTo>
                    <a:pt x="2880004" y="0"/>
                  </a:lnTo>
                  <a:close/>
                </a:path>
              </a:pathLst>
            </a:custGeom>
            <a:solidFill>
              <a:srgbClr val="3333B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987" name="Google Shape;987;p41"/>
          <p:cNvSpPr txBox="1"/>
          <p:nvPr/>
        </p:nvSpPr>
        <p:spPr>
          <a:xfrm>
            <a:off x="5479338" y="3007598"/>
            <a:ext cx="257810"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a:solidFill>
                  <a:srgbClr val="ADADE0"/>
                </a:solidFill>
                <a:latin typeface="Arial"/>
                <a:ea typeface="Arial"/>
                <a:cs typeface="Arial"/>
                <a:sym typeface="Arial"/>
              </a:rPr>
              <a:t>16/38</a:t>
            </a:r>
            <a:endParaRPr sz="600">
              <a:latin typeface="Arial"/>
              <a:ea typeface="Arial"/>
              <a:cs typeface="Arial"/>
              <a:sym typeface="Arial"/>
            </a:endParaRPr>
          </a:p>
        </p:txBody>
      </p:sp>
      <p:sp>
        <p:nvSpPr>
          <p:cNvPr id="988" name="Google Shape;988;p41"/>
          <p:cNvSpPr txBox="1"/>
          <p:nvPr/>
        </p:nvSpPr>
        <p:spPr>
          <a:xfrm>
            <a:off x="2975305" y="3133595"/>
            <a:ext cx="1556385"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u="sng">
                <a:solidFill>
                  <a:srgbClr val="0000FF"/>
                </a:solidFill>
                <a:latin typeface="Arial"/>
                <a:ea typeface="Arial"/>
                <a:cs typeface="Arial"/>
                <a:sym typeface="Arial"/>
                <a:hlinkClick action="ppaction://hlinksldjump" r:id="rId8">
                  <a:extLst>
                    <a:ext uri="{A12FA001-AC4F-418D-AE19-62706E023703}">
                      <ahyp:hlinkClr val="tx"/>
                    </a:ext>
                  </a:extLst>
                </a:hlinkClick>
              </a:rPr>
              <a:t>CS7015 (Deep Learning) : Lecture 23</a:t>
            </a:r>
            <a:endParaRPr sz="600">
              <a:latin typeface="Arial"/>
              <a:ea typeface="Arial"/>
              <a:cs typeface="Arial"/>
              <a:sym typeface="Arial"/>
            </a:endParaRP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pic>
        <p:nvPicPr>
          <p:cNvPr id="993" name="Google Shape;993;p46"/>
          <p:cNvPicPr preferRelativeResize="0"/>
          <p:nvPr/>
        </p:nvPicPr>
        <p:blipFill rotWithShape="1">
          <a:blip r:embed="rId3">
            <a:alphaModFix/>
          </a:blip>
          <a:srcRect b="0" l="0" r="0" t="0"/>
          <a:stretch/>
        </p:blipFill>
        <p:spPr>
          <a:xfrm>
            <a:off x="504583" y="905852"/>
            <a:ext cx="63233" cy="63233"/>
          </a:xfrm>
          <a:prstGeom prst="rect">
            <a:avLst/>
          </a:prstGeom>
          <a:noFill/>
          <a:ln>
            <a:noFill/>
          </a:ln>
        </p:spPr>
      </p:pic>
      <p:pic>
        <p:nvPicPr>
          <p:cNvPr id="994" name="Google Shape;994;p46"/>
          <p:cNvPicPr preferRelativeResize="0"/>
          <p:nvPr/>
        </p:nvPicPr>
        <p:blipFill rotWithShape="1">
          <a:blip r:embed="rId4">
            <a:alphaModFix/>
          </a:blip>
          <a:srcRect b="0" l="0" r="0" t="0"/>
          <a:stretch/>
        </p:blipFill>
        <p:spPr>
          <a:xfrm>
            <a:off x="504583" y="1287957"/>
            <a:ext cx="63233" cy="63233"/>
          </a:xfrm>
          <a:prstGeom prst="rect">
            <a:avLst/>
          </a:prstGeom>
          <a:noFill/>
          <a:ln>
            <a:noFill/>
          </a:ln>
        </p:spPr>
      </p:pic>
      <p:pic>
        <p:nvPicPr>
          <p:cNvPr id="995" name="Google Shape;995;p46"/>
          <p:cNvPicPr preferRelativeResize="0"/>
          <p:nvPr/>
        </p:nvPicPr>
        <p:blipFill rotWithShape="1">
          <a:blip r:embed="rId5">
            <a:alphaModFix/>
          </a:blip>
          <a:srcRect b="0" l="0" r="0" t="0"/>
          <a:stretch/>
        </p:blipFill>
        <p:spPr>
          <a:xfrm>
            <a:off x="504583" y="1497990"/>
            <a:ext cx="63233" cy="63233"/>
          </a:xfrm>
          <a:prstGeom prst="rect">
            <a:avLst/>
          </a:prstGeom>
          <a:noFill/>
          <a:ln>
            <a:noFill/>
          </a:ln>
        </p:spPr>
      </p:pic>
      <p:pic>
        <p:nvPicPr>
          <p:cNvPr id="996" name="Google Shape;996;p46"/>
          <p:cNvPicPr preferRelativeResize="0"/>
          <p:nvPr/>
        </p:nvPicPr>
        <p:blipFill rotWithShape="1">
          <a:blip r:embed="rId6">
            <a:alphaModFix/>
          </a:blip>
          <a:srcRect b="0" l="0" r="0" t="0"/>
          <a:stretch/>
        </p:blipFill>
        <p:spPr>
          <a:xfrm>
            <a:off x="504583" y="1708023"/>
            <a:ext cx="63233" cy="63233"/>
          </a:xfrm>
          <a:prstGeom prst="rect">
            <a:avLst/>
          </a:prstGeom>
          <a:noFill/>
          <a:ln>
            <a:noFill/>
          </a:ln>
        </p:spPr>
      </p:pic>
      <p:pic>
        <p:nvPicPr>
          <p:cNvPr id="997" name="Google Shape;997;p46"/>
          <p:cNvPicPr preferRelativeResize="0"/>
          <p:nvPr/>
        </p:nvPicPr>
        <p:blipFill rotWithShape="1">
          <a:blip r:embed="rId7">
            <a:alphaModFix/>
          </a:blip>
          <a:srcRect b="0" l="0" r="0" t="0"/>
          <a:stretch/>
        </p:blipFill>
        <p:spPr>
          <a:xfrm>
            <a:off x="504583" y="2090140"/>
            <a:ext cx="63233" cy="63233"/>
          </a:xfrm>
          <a:prstGeom prst="rect">
            <a:avLst/>
          </a:prstGeom>
          <a:noFill/>
          <a:ln>
            <a:noFill/>
          </a:ln>
        </p:spPr>
      </p:pic>
      <p:sp>
        <p:nvSpPr>
          <p:cNvPr id="998" name="Google Shape;998;p46"/>
          <p:cNvSpPr txBox="1"/>
          <p:nvPr/>
        </p:nvSpPr>
        <p:spPr>
          <a:xfrm>
            <a:off x="347294" y="566557"/>
            <a:ext cx="4913700" cy="1500600"/>
          </a:xfrm>
          <a:prstGeom prst="rect">
            <a:avLst/>
          </a:prstGeom>
          <a:noFill/>
          <a:ln>
            <a:noFill/>
          </a:ln>
        </p:spPr>
        <p:txBody>
          <a:bodyPr anchorCtr="0" anchor="t" bIns="0" lIns="0" spcFirstLastPara="1" rIns="0" wrap="square" tIns="55225">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Architecture guidelines for stable Deep Convolutional GANs</a:t>
            </a:r>
            <a:endParaRPr sz="1000">
              <a:latin typeface="Arial"/>
              <a:ea typeface="Arial"/>
              <a:cs typeface="Arial"/>
              <a:sym typeface="Arial"/>
            </a:endParaRPr>
          </a:p>
          <a:p>
            <a:pPr indent="0" lvl="0" marL="289560" marR="199390" rtl="0" algn="l">
              <a:lnSpc>
                <a:spcPct val="102699"/>
              </a:lnSpc>
              <a:spcBef>
                <a:spcPts val="295"/>
              </a:spcBef>
              <a:spcAft>
                <a:spcPts val="0"/>
              </a:spcAft>
              <a:buNone/>
            </a:pPr>
            <a:r>
              <a:rPr lang="en-US" sz="1000">
                <a:latin typeface="Arial"/>
                <a:ea typeface="Arial"/>
                <a:cs typeface="Arial"/>
                <a:sym typeface="Arial"/>
              </a:rPr>
              <a:t>Replace any pooling layers with strided convolutions (discriminator) and fractional-strided convolutions (generator).</a:t>
            </a:r>
            <a:endParaRPr sz="1000">
              <a:latin typeface="Arial"/>
              <a:ea typeface="Arial"/>
              <a:cs typeface="Arial"/>
              <a:sym typeface="Arial"/>
            </a:endParaRPr>
          </a:p>
          <a:p>
            <a:pPr indent="0" lvl="0" marL="289560" marR="819150" rtl="0" algn="l">
              <a:lnSpc>
                <a:spcPct val="125299"/>
              </a:lnSpc>
              <a:spcBef>
                <a:spcPts val="0"/>
              </a:spcBef>
              <a:spcAft>
                <a:spcPts val="0"/>
              </a:spcAft>
              <a:buNone/>
            </a:pPr>
            <a:r>
              <a:rPr lang="en-US" sz="1000">
                <a:latin typeface="Arial"/>
                <a:ea typeface="Arial"/>
                <a:cs typeface="Arial"/>
                <a:sym typeface="Arial"/>
              </a:rPr>
              <a:t>Use batchnorm in both the generator and the discriminator. Remove fully connected hidden layers for deeper architectures.</a:t>
            </a:r>
            <a:endParaRPr sz="1000">
              <a:latin typeface="Arial"/>
              <a:ea typeface="Arial"/>
              <a:cs typeface="Arial"/>
              <a:sym typeface="Arial"/>
            </a:endParaRPr>
          </a:p>
          <a:p>
            <a:pPr indent="0" lvl="0" marL="289560" marR="5080" rtl="0" algn="l">
              <a:lnSpc>
                <a:spcPct val="102600"/>
              </a:lnSpc>
              <a:spcBef>
                <a:spcPts val="300"/>
              </a:spcBef>
              <a:spcAft>
                <a:spcPts val="0"/>
              </a:spcAft>
              <a:buNone/>
            </a:pPr>
            <a:r>
              <a:rPr lang="en-US" sz="1000">
                <a:latin typeface="Arial"/>
                <a:ea typeface="Arial"/>
                <a:cs typeface="Arial"/>
                <a:sym typeface="Arial"/>
              </a:rPr>
              <a:t>Use ReLU activation in generator for all layers except for the output, which uses tanh.</a:t>
            </a:r>
            <a:endParaRPr sz="1000">
              <a:latin typeface="Arial"/>
              <a:ea typeface="Arial"/>
              <a:cs typeface="Arial"/>
              <a:sym typeface="Arial"/>
            </a:endParaRPr>
          </a:p>
          <a:p>
            <a:pPr indent="0" lvl="0" marL="289560" rtl="0" algn="l">
              <a:lnSpc>
                <a:spcPct val="100000"/>
              </a:lnSpc>
              <a:spcBef>
                <a:spcPts val="335"/>
              </a:spcBef>
              <a:spcAft>
                <a:spcPts val="0"/>
              </a:spcAft>
              <a:buNone/>
            </a:pPr>
            <a:r>
              <a:rPr lang="en-US" sz="1000">
                <a:latin typeface="Arial"/>
                <a:ea typeface="Arial"/>
                <a:cs typeface="Arial"/>
                <a:sym typeface="Arial"/>
              </a:rPr>
              <a:t>Use LeakyReLU activation in the discriminator for all layers</a:t>
            </a:r>
            <a:endParaRPr sz="1000">
              <a:latin typeface="Arial"/>
              <a:ea typeface="Arial"/>
              <a:cs typeface="Arial"/>
              <a:sym typeface="Arial"/>
            </a:endParaRPr>
          </a:p>
        </p:txBody>
      </p:sp>
      <p:grpSp>
        <p:nvGrpSpPr>
          <p:cNvPr id="999" name="Google Shape;999;p46"/>
          <p:cNvGrpSpPr/>
          <p:nvPr/>
        </p:nvGrpSpPr>
        <p:grpSpPr>
          <a:xfrm>
            <a:off x="0" y="3121507"/>
            <a:ext cx="5760364" cy="118745"/>
            <a:chOff x="0" y="3121507"/>
            <a:chExt cx="5760364" cy="118745"/>
          </a:xfrm>
        </p:grpSpPr>
        <p:sp>
          <p:nvSpPr>
            <p:cNvPr id="1000" name="Google Shape;1000;p46"/>
            <p:cNvSpPr/>
            <p:nvPr/>
          </p:nvSpPr>
          <p:spPr>
            <a:xfrm>
              <a:off x="0" y="3121507"/>
              <a:ext cx="2880360" cy="118745"/>
            </a:xfrm>
            <a:custGeom>
              <a:rect b="b" l="l" r="r" t="t"/>
              <a:pathLst>
                <a:path extrusionOk="0" h="118744" w="2880360">
                  <a:moveTo>
                    <a:pt x="2880004" y="0"/>
                  </a:moveTo>
                  <a:lnTo>
                    <a:pt x="0" y="0"/>
                  </a:lnTo>
                  <a:lnTo>
                    <a:pt x="0" y="118490"/>
                  </a:lnTo>
                  <a:lnTo>
                    <a:pt x="2880004" y="118490"/>
                  </a:lnTo>
                  <a:lnTo>
                    <a:pt x="288000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1" name="Google Shape;1001;p46"/>
            <p:cNvSpPr/>
            <p:nvPr/>
          </p:nvSpPr>
          <p:spPr>
            <a:xfrm>
              <a:off x="2880004"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3333B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02" name="Google Shape;1002;p46"/>
          <p:cNvSpPr txBox="1"/>
          <p:nvPr/>
        </p:nvSpPr>
        <p:spPr>
          <a:xfrm>
            <a:off x="5479338" y="3007598"/>
            <a:ext cx="257810"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a:solidFill>
                  <a:srgbClr val="ADADE0"/>
                </a:solidFill>
                <a:latin typeface="Arial"/>
                <a:ea typeface="Arial"/>
                <a:cs typeface="Arial"/>
                <a:sym typeface="Arial"/>
              </a:rPr>
              <a:t>17/38</a:t>
            </a:r>
            <a:endParaRPr sz="600">
              <a:latin typeface="Arial"/>
              <a:ea typeface="Arial"/>
              <a:cs typeface="Arial"/>
              <a:sym typeface="Arial"/>
            </a:endParaRPr>
          </a:p>
        </p:txBody>
      </p:sp>
      <p:sp>
        <p:nvSpPr>
          <p:cNvPr id="1003" name="Google Shape;1003;p46"/>
          <p:cNvSpPr txBox="1"/>
          <p:nvPr>
            <p:ph idx="11" type="ftr"/>
          </p:nvPr>
        </p:nvSpPr>
        <p:spPr>
          <a:xfrm>
            <a:off x="1743259" y="3056436"/>
            <a:ext cx="2280784" cy="172758"/>
          </a:xfrm>
          <a:prstGeom prst="rect">
            <a:avLst/>
          </a:prstGeom>
          <a:noFill/>
          <a:ln>
            <a:noFill/>
          </a:ln>
        </p:spPr>
        <p:txBody>
          <a:bodyPr anchorCtr="0" anchor="ctr" bIns="0" lIns="0" spcFirstLastPara="1" rIns="0" wrap="square" tIns="0">
            <a:spAutoFit/>
          </a:bodyPr>
          <a:lstStyle/>
          <a:p>
            <a:pPr indent="0" lvl="0" marL="12700" rtl="0" algn="ctr">
              <a:lnSpc>
                <a:spcPct val="167500"/>
              </a:lnSpc>
              <a:spcBef>
                <a:spcPts val="0"/>
              </a:spcBef>
              <a:spcAft>
                <a:spcPts val="0"/>
              </a:spcAft>
              <a:buNone/>
            </a:pPr>
            <a:r>
              <a:rPr lang="en-US"/>
              <a:t>MITESH M. KHAPRA</a:t>
            </a:r>
            <a:endParaRPr/>
          </a:p>
        </p:txBody>
      </p:sp>
      <p:sp>
        <p:nvSpPr>
          <p:cNvPr id="1004" name="Google Shape;1004;p46"/>
          <p:cNvSpPr txBox="1"/>
          <p:nvPr/>
        </p:nvSpPr>
        <p:spPr>
          <a:xfrm>
            <a:off x="2975305" y="3133595"/>
            <a:ext cx="1556385"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u="sng">
                <a:solidFill>
                  <a:srgbClr val="0000FF"/>
                </a:solidFill>
                <a:latin typeface="Arial"/>
                <a:ea typeface="Arial"/>
                <a:cs typeface="Arial"/>
                <a:sym typeface="Arial"/>
                <a:hlinkClick action="ppaction://hlinksldjump" r:id="rId8">
                  <a:extLst>
                    <a:ext uri="{A12FA001-AC4F-418D-AE19-62706E023703}">
                      <ahyp:hlinkClr val="tx"/>
                    </a:ext>
                  </a:extLst>
                </a:hlinkClick>
              </a:rPr>
              <a:t>CS7015 (Deep Learning) : Lecture 23</a:t>
            </a:r>
            <a:endParaRPr sz="600">
              <a:latin typeface="Arial"/>
              <a:ea typeface="Arial"/>
              <a:cs typeface="Arial"/>
              <a:sym typeface="Arial"/>
            </a:endParaRP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47"/>
          <p:cNvSpPr txBox="1"/>
          <p:nvPr/>
        </p:nvSpPr>
        <p:spPr>
          <a:xfrm>
            <a:off x="347294" y="1143289"/>
            <a:ext cx="4959985" cy="416559"/>
          </a:xfrm>
          <a:prstGeom prst="rect">
            <a:avLst/>
          </a:prstGeom>
          <a:noFill/>
          <a:ln>
            <a:noFill/>
          </a:ln>
        </p:spPr>
        <p:txBody>
          <a:bodyPr anchorCtr="0" anchor="t" bIns="0" lIns="0" spcFirstLastPara="1" rIns="0" wrap="square" tIns="57775">
            <a:spAutoFit/>
          </a:bodyPr>
          <a:lstStyle/>
          <a:p>
            <a:pPr indent="0" lvl="0" marL="12700" marR="5080" rtl="0" algn="l">
              <a:lnSpc>
                <a:spcPct val="96428"/>
              </a:lnSpc>
              <a:spcBef>
                <a:spcPts val="0"/>
              </a:spcBef>
              <a:spcAft>
                <a:spcPts val="0"/>
              </a:spcAft>
              <a:buNone/>
            </a:pPr>
            <a:r>
              <a:rPr b="1" lang="en-US" sz="1400">
                <a:latin typeface="Arial"/>
                <a:ea typeface="Arial"/>
                <a:cs typeface="Arial"/>
                <a:sym typeface="Arial"/>
              </a:rPr>
              <a:t>Module 23.4: Generative Adversarial Networks - Some Cool Stuff and Applications</a:t>
            </a:r>
            <a:endParaRPr sz="1400">
              <a:latin typeface="Arial"/>
              <a:ea typeface="Arial"/>
              <a:cs typeface="Arial"/>
              <a:sym typeface="Arial"/>
            </a:endParaRPr>
          </a:p>
        </p:txBody>
      </p:sp>
      <p:grpSp>
        <p:nvGrpSpPr>
          <p:cNvPr id="1010" name="Google Shape;1010;p47"/>
          <p:cNvGrpSpPr/>
          <p:nvPr/>
        </p:nvGrpSpPr>
        <p:grpSpPr>
          <a:xfrm>
            <a:off x="0" y="3121507"/>
            <a:ext cx="5760364" cy="118745"/>
            <a:chOff x="0" y="3121507"/>
            <a:chExt cx="5760364" cy="118745"/>
          </a:xfrm>
        </p:grpSpPr>
        <p:sp>
          <p:nvSpPr>
            <p:cNvPr id="1011" name="Google Shape;1011;p47"/>
            <p:cNvSpPr/>
            <p:nvPr/>
          </p:nvSpPr>
          <p:spPr>
            <a:xfrm>
              <a:off x="0"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12" name="Google Shape;1012;p47"/>
            <p:cNvSpPr/>
            <p:nvPr/>
          </p:nvSpPr>
          <p:spPr>
            <a:xfrm>
              <a:off x="2880004"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3333B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13" name="Google Shape;1013;p47"/>
          <p:cNvSpPr txBox="1"/>
          <p:nvPr>
            <p:ph idx="11" type="ftr"/>
          </p:nvPr>
        </p:nvSpPr>
        <p:spPr>
          <a:xfrm>
            <a:off x="1743259" y="3056436"/>
            <a:ext cx="2280784" cy="172758"/>
          </a:xfrm>
          <a:prstGeom prst="rect">
            <a:avLst/>
          </a:prstGeom>
          <a:noFill/>
          <a:ln>
            <a:noFill/>
          </a:ln>
        </p:spPr>
        <p:txBody>
          <a:bodyPr anchorCtr="0" anchor="ctr" bIns="0" lIns="0" spcFirstLastPara="1" rIns="0" wrap="square" tIns="0">
            <a:spAutoFit/>
          </a:bodyPr>
          <a:lstStyle/>
          <a:p>
            <a:pPr indent="0" lvl="0" marL="12700" rtl="0" algn="ctr">
              <a:lnSpc>
                <a:spcPct val="167500"/>
              </a:lnSpc>
              <a:spcBef>
                <a:spcPts val="0"/>
              </a:spcBef>
              <a:spcAft>
                <a:spcPts val="0"/>
              </a:spcAft>
              <a:buNone/>
            </a:pPr>
            <a:r>
              <a:rPr lang="en-US"/>
              <a:t>MITESH M. KHAPRA</a:t>
            </a:r>
            <a:endParaRPr/>
          </a:p>
        </p:txBody>
      </p:sp>
      <p:sp>
        <p:nvSpPr>
          <p:cNvPr id="1014" name="Google Shape;1014;p47"/>
          <p:cNvSpPr txBox="1"/>
          <p:nvPr>
            <p:ph idx="12" type="sldNum"/>
          </p:nvPr>
        </p:nvSpPr>
        <p:spPr>
          <a:xfrm>
            <a:off x="4682092" y="3056436"/>
            <a:ext cx="620478" cy="172758"/>
          </a:xfrm>
          <a:prstGeom prst="rect">
            <a:avLst/>
          </a:prstGeom>
          <a:noFill/>
          <a:ln>
            <a:noFill/>
          </a:ln>
        </p:spPr>
        <p:txBody>
          <a:bodyPr anchorCtr="0" anchor="ctr" bIns="0" lIns="0" spcFirstLastPara="1" rIns="0" wrap="square" tIns="0">
            <a:spAutoFit/>
          </a:bodyPr>
          <a:lstStyle/>
          <a:p>
            <a:pPr indent="0" lvl="0" marL="38100" rtl="0" algn="r">
              <a:lnSpc>
                <a:spcPct val="167500"/>
              </a:lnSpc>
              <a:spcBef>
                <a:spcPts val="0"/>
              </a:spcBef>
              <a:spcAft>
                <a:spcPts val="0"/>
              </a:spcAft>
              <a:buNone/>
            </a:pPr>
            <a:r>
              <a:rPr lang="en-US"/>
              <a:t>32/38</a:t>
            </a:r>
            <a:endParaRPr/>
          </a:p>
        </p:txBody>
      </p:sp>
      <p:sp>
        <p:nvSpPr>
          <p:cNvPr id="1015" name="Google Shape;1015;p47"/>
          <p:cNvSpPr txBox="1"/>
          <p:nvPr/>
        </p:nvSpPr>
        <p:spPr>
          <a:xfrm>
            <a:off x="2975305" y="3133595"/>
            <a:ext cx="1556385"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u="sng">
                <a:solidFill>
                  <a:srgbClr val="0000FF"/>
                </a:solidFill>
                <a:latin typeface="Arial"/>
                <a:ea typeface="Arial"/>
                <a:cs typeface="Arial"/>
                <a:sym typeface="Arial"/>
                <a:hlinkClick action="ppaction://hlinksldjump" r:id="rId3">
                  <a:extLst>
                    <a:ext uri="{A12FA001-AC4F-418D-AE19-62706E023703}">
                      <ahyp:hlinkClr val="tx"/>
                    </a:ext>
                  </a:extLst>
                </a:hlinkClick>
              </a:rPr>
              <a:t>CS7015 (Deep Learning) : Lecture 23</a:t>
            </a:r>
            <a:endParaRPr sz="600">
              <a:latin typeface="Arial"/>
              <a:ea typeface="Arial"/>
              <a:cs typeface="Arial"/>
              <a:sym typeface="Arial"/>
            </a:endParaRP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pic>
        <p:nvPicPr>
          <p:cNvPr id="1020" name="Google Shape;1020;p50"/>
          <p:cNvPicPr preferRelativeResize="0"/>
          <p:nvPr/>
        </p:nvPicPr>
        <p:blipFill rotWithShape="1">
          <a:blip r:embed="rId3">
            <a:alphaModFix/>
          </a:blip>
          <a:srcRect b="0" l="0" r="0" t="0"/>
          <a:stretch/>
        </p:blipFill>
        <p:spPr>
          <a:xfrm>
            <a:off x="1300149" y="170535"/>
            <a:ext cx="3159760" cy="1602740"/>
          </a:xfrm>
          <a:prstGeom prst="rect">
            <a:avLst/>
          </a:prstGeom>
          <a:noFill/>
          <a:ln>
            <a:noFill/>
          </a:ln>
        </p:spPr>
      </p:pic>
      <p:pic>
        <p:nvPicPr>
          <p:cNvPr id="1021" name="Google Shape;1021;p50"/>
          <p:cNvPicPr preferRelativeResize="0"/>
          <p:nvPr/>
        </p:nvPicPr>
        <p:blipFill rotWithShape="1">
          <a:blip r:embed="rId4">
            <a:alphaModFix/>
          </a:blip>
          <a:srcRect b="0" l="0" r="0" t="0"/>
          <a:stretch/>
        </p:blipFill>
        <p:spPr>
          <a:xfrm>
            <a:off x="504583" y="2036660"/>
            <a:ext cx="63233" cy="63233"/>
          </a:xfrm>
          <a:prstGeom prst="rect">
            <a:avLst/>
          </a:prstGeom>
          <a:noFill/>
          <a:ln>
            <a:noFill/>
          </a:ln>
        </p:spPr>
      </p:pic>
      <p:sp>
        <p:nvSpPr>
          <p:cNvPr id="1022" name="Google Shape;1022;p50"/>
          <p:cNvSpPr txBox="1"/>
          <p:nvPr/>
        </p:nvSpPr>
        <p:spPr>
          <a:xfrm>
            <a:off x="598995" y="1951175"/>
            <a:ext cx="4822190" cy="1083945"/>
          </a:xfrm>
          <a:prstGeom prst="rect">
            <a:avLst/>
          </a:prstGeom>
          <a:noFill/>
          <a:ln>
            <a:noFill/>
          </a:ln>
        </p:spPr>
        <p:txBody>
          <a:bodyPr anchorCtr="0" anchor="t" bIns="0" lIns="0" spcFirstLastPara="1" rIns="0" wrap="square" tIns="11425">
            <a:spAutoFit/>
          </a:bodyPr>
          <a:lstStyle/>
          <a:p>
            <a:pPr indent="0" lvl="0" marL="38100" rtl="0" algn="l">
              <a:lnSpc>
                <a:spcPct val="100000"/>
              </a:lnSpc>
              <a:spcBef>
                <a:spcPts val="0"/>
              </a:spcBef>
              <a:spcAft>
                <a:spcPts val="0"/>
              </a:spcAft>
              <a:buNone/>
            </a:pPr>
            <a:r>
              <a:rPr lang="en-US" sz="1100">
                <a:latin typeface="Arial"/>
                <a:ea typeface="Arial"/>
                <a:cs typeface="Arial"/>
                <a:sym typeface="Arial"/>
              </a:rPr>
              <a:t>In each row the first image was generated by the network by taking a vector</a:t>
            </a:r>
            <a:endParaRPr sz="1100">
              <a:latin typeface="Arial"/>
              <a:ea typeface="Arial"/>
              <a:cs typeface="Arial"/>
              <a:sym typeface="Arial"/>
            </a:endParaRPr>
          </a:p>
          <a:p>
            <a:pPr indent="0" lvl="0" marL="38100" rtl="0" algn="l">
              <a:lnSpc>
                <a:spcPct val="100000"/>
              </a:lnSpc>
              <a:spcBef>
                <a:spcPts val="35"/>
              </a:spcBef>
              <a:spcAft>
                <a:spcPts val="0"/>
              </a:spcAft>
              <a:buNone/>
            </a:pPr>
            <a:r>
              <a:rPr i="1" lang="en-US" sz="1100">
                <a:latin typeface="Georgia"/>
                <a:ea typeface="Georgia"/>
                <a:cs typeface="Georgia"/>
                <a:sym typeface="Georgia"/>
              </a:rPr>
              <a:t>z</a:t>
            </a:r>
            <a:r>
              <a:rPr baseline="-25000" lang="en-US" sz="1200">
                <a:latin typeface="Arial"/>
                <a:ea typeface="Arial"/>
                <a:cs typeface="Arial"/>
                <a:sym typeface="Arial"/>
              </a:rPr>
              <a:t>1 </a:t>
            </a:r>
            <a:r>
              <a:rPr lang="en-US" sz="1100">
                <a:latin typeface="Arial"/>
                <a:ea typeface="Arial"/>
                <a:cs typeface="Arial"/>
                <a:sym typeface="Arial"/>
              </a:rPr>
              <a:t>as the input and the last images was generated by a vector </a:t>
            </a:r>
            <a:r>
              <a:rPr i="1" lang="en-US" sz="1100">
                <a:latin typeface="Georgia"/>
                <a:ea typeface="Georgia"/>
                <a:cs typeface="Georgia"/>
                <a:sym typeface="Georgia"/>
              </a:rPr>
              <a:t>z</a:t>
            </a:r>
            <a:r>
              <a:rPr baseline="-25000" lang="en-US" sz="1200">
                <a:latin typeface="Arial"/>
                <a:ea typeface="Arial"/>
                <a:cs typeface="Arial"/>
                <a:sym typeface="Arial"/>
              </a:rPr>
              <a:t>2 </a:t>
            </a:r>
            <a:r>
              <a:rPr lang="en-US" sz="1100">
                <a:latin typeface="Arial"/>
                <a:ea typeface="Arial"/>
                <a:cs typeface="Arial"/>
                <a:sym typeface="Arial"/>
              </a:rPr>
              <a:t>as the input</a:t>
            </a:r>
            <a:endParaRPr sz="1100">
              <a:latin typeface="Arial"/>
              <a:ea typeface="Arial"/>
              <a:cs typeface="Arial"/>
              <a:sym typeface="Arial"/>
            </a:endParaRPr>
          </a:p>
          <a:p>
            <a:pPr indent="0" lvl="0" marL="38100" marR="30480" rtl="0" algn="l">
              <a:lnSpc>
                <a:spcPct val="102600"/>
              </a:lnSpc>
              <a:spcBef>
                <a:spcPts val="125"/>
              </a:spcBef>
              <a:spcAft>
                <a:spcPts val="0"/>
              </a:spcAft>
              <a:buNone/>
            </a:pPr>
            <a:r>
              <a:rPr lang="en-US" sz="1100">
                <a:latin typeface="Arial"/>
                <a:ea typeface="Arial"/>
                <a:cs typeface="Arial"/>
                <a:sym typeface="Arial"/>
              </a:rPr>
              <a:t>All intermediate images were generated by feeding </a:t>
            </a:r>
            <a:r>
              <a:rPr i="1" lang="en-US" sz="1100">
                <a:latin typeface="Georgia"/>
                <a:ea typeface="Georgia"/>
                <a:cs typeface="Georgia"/>
                <a:sym typeface="Georgia"/>
              </a:rPr>
              <a:t>z</a:t>
            </a:r>
            <a:r>
              <a:rPr lang="en-US" sz="1100">
                <a:latin typeface="Arial"/>
                <a:ea typeface="Arial"/>
                <a:cs typeface="Arial"/>
                <a:sym typeface="Arial"/>
              </a:rPr>
              <a:t>’s which were obtained by interpolating </a:t>
            </a:r>
            <a:r>
              <a:rPr i="1" lang="en-US" sz="1100">
                <a:latin typeface="Georgia"/>
                <a:ea typeface="Georgia"/>
                <a:cs typeface="Georgia"/>
                <a:sym typeface="Georgia"/>
              </a:rPr>
              <a:t>z</a:t>
            </a:r>
            <a:r>
              <a:rPr baseline="-25000" lang="en-US" sz="1200">
                <a:latin typeface="Arial"/>
                <a:ea typeface="Arial"/>
                <a:cs typeface="Arial"/>
                <a:sym typeface="Arial"/>
              </a:rPr>
              <a:t>1 </a:t>
            </a:r>
            <a:r>
              <a:rPr lang="en-US" sz="1100">
                <a:latin typeface="Arial"/>
                <a:ea typeface="Arial"/>
                <a:cs typeface="Arial"/>
                <a:sym typeface="Arial"/>
              </a:rPr>
              <a:t>and </a:t>
            </a:r>
            <a:r>
              <a:rPr i="1" lang="en-US" sz="1100">
                <a:latin typeface="Georgia"/>
                <a:ea typeface="Georgia"/>
                <a:cs typeface="Georgia"/>
                <a:sym typeface="Georgia"/>
              </a:rPr>
              <a:t>z</a:t>
            </a:r>
            <a:r>
              <a:rPr baseline="-25000" lang="en-US" sz="1200">
                <a:latin typeface="Arial"/>
                <a:ea typeface="Arial"/>
                <a:cs typeface="Arial"/>
                <a:sym typeface="Arial"/>
              </a:rPr>
              <a:t>2 </a:t>
            </a:r>
            <a:r>
              <a:rPr lang="en-US" sz="1100">
                <a:latin typeface="Arial"/>
                <a:ea typeface="Arial"/>
                <a:cs typeface="Arial"/>
                <a:sym typeface="Arial"/>
              </a:rPr>
              <a:t>(</a:t>
            </a:r>
            <a:r>
              <a:rPr i="1" lang="en-US" sz="1100">
                <a:latin typeface="Georgia"/>
                <a:ea typeface="Georgia"/>
                <a:cs typeface="Georgia"/>
                <a:sym typeface="Georgia"/>
              </a:rPr>
              <a:t>z </a:t>
            </a:r>
            <a:r>
              <a:rPr lang="en-US" sz="1100">
                <a:latin typeface="Arial"/>
                <a:ea typeface="Arial"/>
                <a:cs typeface="Arial"/>
                <a:sym typeface="Arial"/>
              </a:rPr>
              <a:t>= </a:t>
            </a:r>
            <a:r>
              <a:rPr i="1" lang="en-US" sz="1100">
                <a:latin typeface="Georgia"/>
                <a:ea typeface="Georgia"/>
                <a:cs typeface="Georgia"/>
                <a:sym typeface="Georgia"/>
              </a:rPr>
              <a:t>λz</a:t>
            </a:r>
            <a:r>
              <a:rPr baseline="-25000" lang="en-US" sz="1200">
                <a:latin typeface="Arial"/>
                <a:ea typeface="Arial"/>
                <a:cs typeface="Arial"/>
                <a:sym typeface="Arial"/>
              </a:rPr>
              <a:t>1 </a:t>
            </a:r>
            <a:r>
              <a:rPr lang="en-US" sz="1100">
                <a:latin typeface="Arial"/>
                <a:ea typeface="Arial"/>
                <a:cs typeface="Arial"/>
                <a:sym typeface="Arial"/>
              </a:rPr>
              <a:t>+ (1 </a:t>
            </a:r>
            <a:r>
              <a:rPr i="1" lang="en-US" sz="1100">
                <a:latin typeface="Verdana"/>
                <a:ea typeface="Verdana"/>
                <a:cs typeface="Verdana"/>
                <a:sym typeface="Verdana"/>
              </a:rPr>
              <a:t>— </a:t>
            </a:r>
            <a:r>
              <a:rPr i="1" lang="en-US" sz="1100">
                <a:latin typeface="Georgia"/>
                <a:ea typeface="Georgia"/>
                <a:cs typeface="Georgia"/>
                <a:sym typeface="Georgia"/>
              </a:rPr>
              <a:t>λ</a:t>
            </a:r>
            <a:r>
              <a:rPr lang="en-US" sz="1100">
                <a:latin typeface="Arial"/>
                <a:ea typeface="Arial"/>
                <a:cs typeface="Arial"/>
                <a:sym typeface="Arial"/>
              </a:rPr>
              <a:t>)</a:t>
            </a:r>
            <a:r>
              <a:rPr i="1" lang="en-US" sz="1100">
                <a:latin typeface="Georgia"/>
                <a:ea typeface="Georgia"/>
                <a:cs typeface="Georgia"/>
                <a:sym typeface="Georgia"/>
              </a:rPr>
              <a:t>z</a:t>
            </a:r>
            <a:r>
              <a:rPr baseline="-25000" lang="en-US" sz="1200">
                <a:latin typeface="Arial"/>
                <a:ea typeface="Arial"/>
                <a:cs typeface="Arial"/>
                <a:sym typeface="Arial"/>
              </a:rPr>
              <a:t>2</a:t>
            </a:r>
            <a:r>
              <a:rPr lang="en-US" sz="1100">
                <a:latin typeface="Arial"/>
                <a:ea typeface="Arial"/>
                <a:cs typeface="Arial"/>
                <a:sym typeface="Arial"/>
              </a:rPr>
              <a:t>)</a:t>
            </a:r>
            <a:endParaRPr sz="1100">
              <a:latin typeface="Arial"/>
              <a:ea typeface="Arial"/>
              <a:cs typeface="Arial"/>
              <a:sym typeface="Arial"/>
            </a:endParaRPr>
          </a:p>
          <a:p>
            <a:pPr indent="0" lvl="0" marL="38100" marR="303530" rtl="0" algn="l">
              <a:lnSpc>
                <a:spcPct val="102600"/>
              </a:lnSpc>
              <a:spcBef>
                <a:spcPts val="120"/>
              </a:spcBef>
              <a:spcAft>
                <a:spcPts val="0"/>
              </a:spcAft>
              <a:buNone/>
            </a:pPr>
            <a:r>
              <a:rPr lang="en-US" sz="1100">
                <a:latin typeface="Arial"/>
                <a:ea typeface="Arial"/>
                <a:cs typeface="Arial"/>
                <a:sym typeface="Arial"/>
              </a:rPr>
              <a:t>As we transition from </a:t>
            </a:r>
            <a:r>
              <a:rPr i="1" lang="en-US" sz="1100">
                <a:latin typeface="Georgia"/>
                <a:ea typeface="Georgia"/>
                <a:cs typeface="Georgia"/>
                <a:sym typeface="Georgia"/>
              </a:rPr>
              <a:t>z</a:t>
            </a:r>
            <a:r>
              <a:rPr baseline="-25000" lang="en-US" sz="1200">
                <a:latin typeface="Arial"/>
                <a:ea typeface="Arial"/>
                <a:cs typeface="Arial"/>
                <a:sym typeface="Arial"/>
              </a:rPr>
              <a:t>1 </a:t>
            </a:r>
            <a:r>
              <a:rPr lang="en-US" sz="1100">
                <a:latin typeface="Arial"/>
                <a:ea typeface="Arial"/>
                <a:cs typeface="Arial"/>
                <a:sym typeface="Arial"/>
              </a:rPr>
              <a:t>to </a:t>
            </a:r>
            <a:r>
              <a:rPr i="1" lang="en-US" sz="1100">
                <a:latin typeface="Georgia"/>
                <a:ea typeface="Georgia"/>
                <a:cs typeface="Georgia"/>
                <a:sym typeface="Georgia"/>
              </a:rPr>
              <a:t>z</a:t>
            </a:r>
            <a:r>
              <a:rPr baseline="-25000" lang="en-US" sz="1200">
                <a:latin typeface="Arial"/>
                <a:ea typeface="Arial"/>
                <a:cs typeface="Arial"/>
                <a:sym typeface="Arial"/>
              </a:rPr>
              <a:t>2 </a:t>
            </a:r>
            <a:r>
              <a:rPr lang="en-US" sz="1100">
                <a:latin typeface="Arial"/>
                <a:ea typeface="Arial"/>
                <a:cs typeface="Arial"/>
                <a:sym typeface="Arial"/>
              </a:rPr>
              <a:t>in the input space there is a corresponding smooth transition in the image space also</a:t>
            </a:r>
            <a:endParaRPr sz="1100">
              <a:latin typeface="Arial"/>
              <a:ea typeface="Arial"/>
              <a:cs typeface="Arial"/>
              <a:sym typeface="Arial"/>
            </a:endParaRPr>
          </a:p>
        </p:txBody>
      </p:sp>
      <p:pic>
        <p:nvPicPr>
          <p:cNvPr id="1023" name="Google Shape;1023;p50"/>
          <p:cNvPicPr preferRelativeResize="0"/>
          <p:nvPr/>
        </p:nvPicPr>
        <p:blipFill rotWithShape="1">
          <a:blip r:embed="rId5">
            <a:alphaModFix/>
          </a:blip>
          <a:srcRect b="0" l="0" r="0" t="0"/>
          <a:stretch/>
        </p:blipFill>
        <p:spPr>
          <a:xfrm>
            <a:off x="504583" y="2396451"/>
            <a:ext cx="63233" cy="63233"/>
          </a:xfrm>
          <a:prstGeom prst="rect">
            <a:avLst/>
          </a:prstGeom>
          <a:noFill/>
          <a:ln>
            <a:noFill/>
          </a:ln>
        </p:spPr>
      </p:pic>
      <p:pic>
        <p:nvPicPr>
          <p:cNvPr id="1024" name="Google Shape;1024;p50"/>
          <p:cNvPicPr preferRelativeResize="0"/>
          <p:nvPr/>
        </p:nvPicPr>
        <p:blipFill rotWithShape="1">
          <a:blip r:embed="rId6">
            <a:alphaModFix/>
          </a:blip>
          <a:srcRect b="0" l="0" r="0" t="0"/>
          <a:stretch/>
        </p:blipFill>
        <p:spPr>
          <a:xfrm>
            <a:off x="504583" y="2756242"/>
            <a:ext cx="63233" cy="63233"/>
          </a:xfrm>
          <a:prstGeom prst="rect">
            <a:avLst/>
          </a:prstGeom>
          <a:noFill/>
          <a:ln>
            <a:noFill/>
          </a:ln>
        </p:spPr>
      </p:pic>
      <p:grpSp>
        <p:nvGrpSpPr>
          <p:cNvPr id="1025" name="Google Shape;1025;p50"/>
          <p:cNvGrpSpPr/>
          <p:nvPr/>
        </p:nvGrpSpPr>
        <p:grpSpPr>
          <a:xfrm>
            <a:off x="0" y="3121507"/>
            <a:ext cx="5760364" cy="118745"/>
            <a:chOff x="0" y="3121507"/>
            <a:chExt cx="5760364" cy="118745"/>
          </a:xfrm>
        </p:grpSpPr>
        <p:sp>
          <p:nvSpPr>
            <p:cNvPr id="1026" name="Google Shape;1026;p50"/>
            <p:cNvSpPr/>
            <p:nvPr/>
          </p:nvSpPr>
          <p:spPr>
            <a:xfrm>
              <a:off x="0" y="3121507"/>
              <a:ext cx="2880360" cy="118745"/>
            </a:xfrm>
            <a:custGeom>
              <a:rect b="b" l="l" r="r" t="t"/>
              <a:pathLst>
                <a:path extrusionOk="0" h="118744" w="2880360">
                  <a:moveTo>
                    <a:pt x="2880004" y="0"/>
                  </a:moveTo>
                  <a:lnTo>
                    <a:pt x="0" y="0"/>
                  </a:lnTo>
                  <a:lnTo>
                    <a:pt x="0" y="118490"/>
                  </a:lnTo>
                  <a:lnTo>
                    <a:pt x="2880004" y="118490"/>
                  </a:lnTo>
                  <a:lnTo>
                    <a:pt x="288000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7" name="Google Shape;1027;p50"/>
            <p:cNvSpPr/>
            <p:nvPr/>
          </p:nvSpPr>
          <p:spPr>
            <a:xfrm>
              <a:off x="2880004"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3333B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28" name="Google Shape;1028;p50"/>
          <p:cNvSpPr txBox="1"/>
          <p:nvPr/>
        </p:nvSpPr>
        <p:spPr>
          <a:xfrm>
            <a:off x="5479338" y="3007598"/>
            <a:ext cx="257810"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a:solidFill>
                  <a:srgbClr val="ADADE0"/>
                </a:solidFill>
                <a:latin typeface="Arial"/>
                <a:ea typeface="Arial"/>
                <a:cs typeface="Arial"/>
                <a:sym typeface="Arial"/>
              </a:rPr>
              <a:t>33/38</a:t>
            </a:r>
            <a:endParaRPr sz="600">
              <a:latin typeface="Arial"/>
              <a:ea typeface="Arial"/>
              <a:cs typeface="Arial"/>
              <a:sym typeface="Arial"/>
            </a:endParaRPr>
          </a:p>
        </p:txBody>
      </p:sp>
      <p:sp>
        <p:nvSpPr>
          <p:cNvPr id="1029" name="Google Shape;1029;p50"/>
          <p:cNvSpPr txBox="1"/>
          <p:nvPr>
            <p:ph idx="11" type="ftr"/>
          </p:nvPr>
        </p:nvSpPr>
        <p:spPr>
          <a:xfrm>
            <a:off x="1743259" y="3056436"/>
            <a:ext cx="2280784" cy="172758"/>
          </a:xfrm>
          <a:prstGeom prst="rect">
            <a:avLst/>
          </a:prstGeom>
          <a:noFill/>
          <a:ln>
            <a:noFill/>
          </a:ln>
        </p:spPr>
        <p:txBody>
          <a:bodyPr anchorCtr="0" anchor="ctr" bIns="0" lIns="0" spcFirstLastPara="1" rIns="0" wrap="square" tIns="0">
            <a:spAutoFit/>
          </a:bodyPr>
          <a:lstStyle/>
          <a:p>
            <a:pPr indent="0" lvl="0" marL="12700" rtl="0" algn="ctr">
              <a:lnSpc>
                <a:spcPct val="167500"/>
              </a:lnSpc>
              <a:spcBef>
                <a:spcPts val="0"/>
              </a:spcBef>
              <a:spcAft>
                <a:spcPts val="0"/>
              </a:spcAft>
              <a:buNone/>
            </a:pPr>
            <a:r>
              <a:rPr lang="en-US"/>
              <a:t>MITESH M. KHAPRA</a:t>
            </a:r>
            <a:endParaRPr/>
          </a:p>
        </p:txBody>
      </p:sp>
      <p:sp>
        <p:nvSpPr>
          <p:cNvPr id="1030" name="Google Shape;1030;p50"/>
          <p:cNvSpPr txBox="1"/>
          <p:nvPr/>
        </p:nvSpPr>
        <p:spPr>
          <a:xfrm>
            <a:off x="2975305" y="3133595"/>
            <a:ext cx="1556385"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u="sng">
                <a:solidFill>
                  <a:srgbClr val="0000FF"/>
                </a:solidFill>
                <a:latin typeface="Arial"/>
                <a:ea typeface="Arial"/>
                <a:cs typeface="Arial"/>
                <a:sym typeface="Arial"/>
                <a:hlinkClick action="ppaction://hlinksldjump" r:id="rId7">
                  <a:extLst>
                    <a:ext uri="{A12FA001-AC4F-418D-AE19-62706E023703}">
                      <ahyp:hlinkClr val="tx"/>
                    </a:ext>
                  </a:extLst>
                </a:hlinkClick>
              </a:rPr>
              <a:t>CS7015 (Deep Learning) : Lecture 23</a:t>
            </a:r>
            <a:endParaRPr sz="600">
              <a:latin typeface="Arial"/>
              <a:ea typeface="Arial"/>
              <a:cs typeface="Arial"/>
              <a:sym typeface="Arial"/>
            </a:endParaRP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4" name="Shape 1034"/>
        <p:cNvGrpSpPr/>
        <p:nvPr/>
      </p:nvGrpSpPr>
      <p:grpSpPr>
        <a:xfrm>
          <a:off x="0" y="0"/>
          <a:ext cx="0" cy="0"/>
          <a:chOff x="0" y="0"/>
          <a:chExt cx="0" cy="0"/>
        </a:xfrm>
      </p:grpSpPr>
      <p:sp>
        <p:nvSpPr>
          <p:cNvPr id="1035" name="Google Shape;1035;p55"/>
          <p:cNvSpPr/>
          <p:nvPr/>
        </p:nvSpPr>
        <p:spPr>
          <a:xfrm>
            <a:off x="3836594" y="3017760"/>
            <a:ext cx="43180" cy="30480"/>
          </a:xfrm>
          <a:custGeom>
            <a:rect b="b" l="l" r="r" t="t"/>
            <a:pathLst>
              <a:path extrusionOk="0" h="30480" w="43179">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6" name="Google Shape;1036;p55"/>
          <p:cNvSpPr/>
          <p:nvPr/>
        </p:nvSpPr>
        <p:spPr>
          <a:xfrm>
            <a:off x="3756977" y="3013798"/>
            <a:ext cx="25400" cy="38100"/>
          </a:xfrm>
          <a:custGeom>
            <a:rect b="b" l="l" r="r" t="t"/>
            <a:pathLst>
              <a:path extrusionOk="0" h="38100" w="25400">
                <a:moveTo>
                  <a:pt x="25400" y="0"/>
                </a:moveTo>
                <a:lnTo>
                  <a:pt x="0" y="19050"/>
                </a:lnTo>
                <a:lnTo>
                  <a:pt x="25400" y="38100"/>
                </a:lnTo>
                <a:lnTo>
                  <a:pt x="25400"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7" name="Google Shape;1037;p55"/>
          <p:cNvSpPr/>
          <p:nvPr/>
        </p:nvSpPr>
        <p:spPr>
          <a:xfrm>
            <a:off x="3934779" y="3013798"/>
            <a:ext cx="25400" cy="38100"/>
          </a:xfrm>
          <a:custGeom>
            <a:rect b="b" l="l" r="r" t="t"/>
            <a:pathLst>
              <a:path extrusionOk="0" h="38100" w="25400">
                <a:moveTo>
                  <a:pt x="0" y="0"/>
                </a:moveTo>
                <a:lnTo>
                  <a:pt x="0" y="38100"/>
                </a:lnTo>
                <a:lnTo>
                  <a:pt x="25399" y="19050"/>
                </a:lnTo>
                <a:lnTo>
                  <a:pt x="0"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1038" name="Google Shape;1038;p55"/>
          <p:cNvGrpSpPr/>
          <p:nvPr/>
        </p:nvGrpSpPr>
        <p:grpSpPr>
          <a:xfrm>
            <a:off x="4039895" y="3007448"/>
            <a:ext cx="203200" cy="50800"/>
            <a:chOff x="4039895" y="3007448"/>
            <a:chExt cx="203200" cy="50800"/>
          </a:xfrm>
        </p:grpSpPr>
        <p:sp>
          <p:nvSpPr>
            <p:cNvPr id="1039" name="Google Shape;1039;p55"/>
            <p:cNvSpPr/>
            <p:nvPr/>
          </p:nvSpPr>
          <p:spPr>
            <a:xfrm>
              <a:off x="4103064" y="3007448"/>
              <a:ext cx="64135" cy="50800"/>
            </a:xfrm>
            <a:custGeom>
              <a:rect b="b" l="l" r="r" t="t"/>
              <a:pathLst>
                <a:path extrusionOk="0" h="50800" w="64135">
                  <a:moveTo>
                    <a:pt x="0" y="50800"/>
                  </a:moveTo>
                  <a:lnTo>
                    <a:pt x="43019" y="50800"/>
                  </a:lnTo>
                  <a:lnTo>
                    <a:pt x="43019" y="20434"/>
                  </a:lnTo>
                  <a:lnTo>
                    <a:pt x="0" y="20434"/>
                  </a:lnTo>
                  <a:lnTo>
                    <a:pt x="0" y="50800"/>
                  </a:lnTo>
                  <a:close/>
                </a:path>
                <a:path extrusionOk="0" h="50800" w="64135">
                  <a:moveTo>
                    <a:pt x="10491" y="20320"/>
                  </a:moveTo>
                  <a:lnTo>
                    <a:pt x="10491" y="10160"/>
                  </a:lnTo>
                  <a:lnTo>
                    <a:pt x="53672" y="10160"/>
                  </a:lnTo>
                  <a:lnTo>
                    <a:pt x="53672" y="40640"/>
                  </a:lnTo>
                  <a:lnTo>
                    <a:pt x="43512" y="40640"/>
                  </a:lnTo>
                </a:path>
                <a:path extrusionOk="0" h="50800" w="64135">
                  <a:moveTo>
                    <a:pt x="20652" y="10160"/>
                  </a:moveTo>
                  <a:lnTo>
                    <a:pt x="20652" y="0"/>
                  </a:lnTo>
                  <a:lnTo>
                    <a:pt x="63833" y="0"/>
                  </a:lnTo>
                  <a:lnTo>
                    <a:pt x="63833" y="30480"/>
                  </a:lnTo>
                  <a:lnTo>
                    <a:pt x="53672" y="304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0" name="Google Shape;1040;p55"/>
            <p:cNvSpPr/>
            <p:nvPr/>
          </p:nvSpPr>
          <p:spPr>
            <a:xfrm>
              <a:off x="4039895" y="3013798"/>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1041" name="Google Shape;1041;p55"/>
          <p:cNvGrpSpPr/>
          <p:nvPr/>
        </p:nvGrpSpPr>
        <p:grpSpPr>
          <a:xfrm>
            <a:off x="4322826" y="3007448"/>
            <a:ext cx="203200" cy="50800"/>
            <a:chOff x="4322826" y="3007448"/>
            <a:chExt cx="203200" cy="50800"/>
          </a:xfrm>
        </p:grpSpPr>
        <p:sp>
          <p:nvSpPr>
            <p:cNvPr id="1042" name="Google Shape;1042;p55"/>
            <p:cNvSpPr/>
            <p:nvPr/>
          </p:nvSpPr>
          <p:spPr>
            <a:xfrm>
              <a:off x="4411726" y="3020148"/>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3" name="Google Shape;1043;p55"/>
            <p:cNvSpPr/>
            <p:nvPr/>
          </p:nvSpPr>
          <p:spPr>
            <a:xfrm>
              <a:off x="4322826" y="3013798"/>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4" name="Google Shape;1044;p55"/>
            <p:cNvSpPr/>
            <p:nvPr/>
          </p:nvSpPr>
          <p:spPr>
            <a:xfrm>
              <a:off x="4399026" y="3007448"/>
              <a:ext cx="50800" cy="50800"/>
            </a:xfrm>
            <a:custGeom>
              <a:rect b="b" l="l" r="r" t="t"/>
              <a:pathLst>
                <a:path extrusionOk="0" h="50800" w="50800">
                  <a:moveTo>
                    <a:pt x="0" y="0"/>
                  </a:moveTo>
                  <a:lnTo>
                    <a:pt x="38100" y="0"/>
                  </a:lnTo>
                </a:path>
                <a:path extrusionOk="0" h="50800" w="50800">
                  <a:moveTo>
                    <a:pt x="12700" y="25400"/>
                  </a:moveTo>
                  <a:lnTo>
                    <a:pt x="50801" y="25400"/>
                  </a:lnTo>
                </a:path>
                <a:path extrusionOk="0" h="50800" w="50800">
                  <a:moveTo>
                    <a:pt x="0" y="38100"/>
                  </a:moveTo>
                  <a:lnTo>
                    <a:pt x="38100" y="38100"/>
                  </a:lnTo>
                </a:path>
                <a:path extrusionOk="0" h="50800" w="50800">
                  <a:moveTo>
                    <a:pt x="12700" y="50800"/>
                  </a:moveTo>
                  <a:lnTo>
                    <a:pt x="50801" y="5080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1045" name="Google Shape;1045;p55"/>
          <p:cNvGrpSpPr/>
          <p:nvPr/>
        </p:nvGrpSpPr>
        <p:grpSpPr>
          <a:xfrm>
            <a:off x="4605756" y="3007448"/>
            <a:ext cx="203200" cy="50800"/>
            <a:chOff x="4605756" y="3007448"/>
            <a:chExt cx="203200" cy="50800"/>
          </a:xfrm>
        </p:grpSpPr>
        <p:sp>
          <p:nvSpPr>
            <p:cNvPr id="1046" name="Google Shape;1046;p55"/>
            <p:cNvSpPr/>
            <p:nvPr/>
          </p:nvSpPr>
          <p:spPr>
            <a:xfrm>
              <a:off x="4681957" y="3007448"/>
              <a:ext cx="50800" cy="25400"/>
            </a:xfrm>
            <a:custGeom>
              <a:rect b="b" l="l" r="r" t="t"/>
              <a:pathLst>
                <a:path extrusionOk="0" h="25400" w="50800">
                  <a:moveTo>
                    <a:pt x="0" y="0"/>
                  </a:moveTo>
                  <a:lnTo>
                    <a:pt x="38100" y="0"/>
                  </a:lnTo>
                </a:path>
                <a:path extrusionOk="0" h="25400" w="50800">
                  <a:moveTo>
                    <a:pt x="12700" y="12700"/>
                  </a:moveTo>
                  <a:lnTo>
                    <a:pt x="50801" y="12700"/>
                  </a:lnTo>
                </a:path>
                <a:path extrusionOk="0" h="25400" w="50800">
                  <a:moveTo>
                    <a:pt x="12700" y="25400"/>
                  </a:moveTo>
                  <a:lnTo>
                    <a:pt x="50801" y="254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7" name="Google Shape;1047;p55"/>
            <p:cNvSpPr/>
            <p:nvPr/>
          </p:nvSpPr>
          <p:spPr>
            <a:xfrm>
              <a:off x="4605756" y="3013798"/>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8" name="Google Shape;1048;p55"/>
            <p:cNvSpPr/>
            <p:nvPr/>
          </p:nvSpPr>
          <p:spPr>
            <a:xfrm>
              <a:off x="4681957" y="3045548"/>
              <a:ext cx="50800" cy="12700"/>
            </a:xfrm>
            <a:custGeom>
              <a:rect b="b" l="l" r="r" t="t"/>
              <a:pathLst>
                <a:path extrusionOk="0" h="12700" w="50800">
                  <a:moveTo>
                    <a:pt x="0" y="0"/>
                  </a:moveTo>
                  <a:lnTo>
                    <a:pt x="38100" y="0"/>
                  </a:lnTo>
                </a:path>
                <a:path extrusionOk="0" h="12700" w="50800">
                  <a:moveTo>
                    <a:pt x="12700" y="12700"/>
                  </a:moveTo>
                  <a:lnTo>
                    <a:pt x="50801" y="1270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49" name="Google Shape;1049;p55"/>
          <p:cNvSpPr/>
          <p:nvPr/>
        </p:nvSpPr>
        <p:spPr>
          <a:xfrm>
            <a:off x="4964875" y="3007448"/>
            <a:ext cx="50800" cy="50800"/>
          </a:xfrm>
          <a:custGeom>
            <a:rect b="b" l="l" r="r" t="t"/>
            <a:pathLst>
              <a:path extrusionOk="0" h="50800" w="50800">
                <a:moveTo>
                  <a:pt x="0" y="0"/>
                </a:moveTo>
                <a:lnTo>
                  <a:pt x="38100" y="0"/>
                </a:lnTo>
              </a:path>
              <a:path extrusionOk="0" h="50800" w="50800">
                <a:moveTo>
                  <a:pt x="12700" y="12700"/>
                </a:moveTo>
                <a:lnTo>
                  <a:pt x="50801" y="12700"/>
                </a:lnTo>
              </a:path>
              <a:path extrusionOk="0" h="50800" w="50800">
                <a:moveTo>
                  <a:pt x="12700" y="25400"/>
                </a:moveTo>
                <a:lnTo>
                  <a:pt x="50801" y="25400"/>
                </a:lnTo>
              </a:path>
              <a:path extrusionOk="0" h="50800" w="50800">
                <a:moveTo>
                  <a:pt x="0" y="38100"/>
                </a:moveTo>
                <a:lnTo>
                  <a:pt x="38100" y="38100"/>
                </a:lnTo>
              </a:path>
              <a:path extrusionOk="0" h="50800" w="50800">
                <a:moveTo>
                  <a:pt x="12700" y="50800"/>
                </a:moveTo>
                <a:lnTo>
                  <a:pt x="50801" y="508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1050" name="Google Shape;1050;p55"/>
          <p:cNvGrpSpPr/>
          <p:nvPr/>
        </p:nvGrpSpPr>
        <p:grpSpPr>
          <a:xfrm>
            <a:off x="5156365" y="3007448"/>
            <a:ext cx="233679" cy="50800"/>
            <a:chOff x="5156365" y="3007448"/>
            <a:chExt cx="233679" cy="50800"/>
          </a:xfrm>
        </p:grpSpPr>
        <p:sp>
          <p:nvSpPr>
            <p:cNvPr id="1051" name="Google Shape;1051;p55"/>
            <p:cNvSpPr/>
            <p:nvPr/>
          </p:nvSpPr>
          <p:spPr>
            <a:xfrm>
              <a:off x="5278286" y="3037928"/>
              <a:ext cx="20320" cy="20320"/>
            </a:xfrm>
            <a:custGeom>
              <a:rect b="b" l="l" r="r" t="t"/>
              <a:pathLst>
                <a:path extrusionOk="0" h="20319" w="20320">
                  <a:moveTo>
                    <a:pt x="0" y="0"/>
                  </a:moveTo>
                  <a:lnTo>
                    <a:pt x="20321" y="2032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52" name="Google Shape;1052;p55"/>
            <p:cNvSpPr/>
            <p:nvPr/>
          </p:nvSpPr>
          <p:spPr>
            <a:xfrm>
              <a:off x="5251222" y="3011433"/>
              <a:ext cx="30480" cy="30480"/>
            </a:xfrm>
            <a:custGeom>
              <a:rect b="b" l="l" r="r" t="t"/>
              <a:pathLst>
                <a:path extrusionOk="0" h="30480" w="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53" name="Google Shape;1053;p55"/>
            <p:cNvSpPr/>
            <p:nvPr/>
          </p:nvSpPr>
          <p:spPr>
            <a:xfrm>
              <a:off x="5156365" y="3007448"/>
              <a:ext cx="233679" cy="50800"/>
            </a:xfrm>
            <a:custGeom>
              <a:rect b="b" l="l" r="r" t="t"/>
              <a:pathLst>
                <a:path extrusionOk="0" h="50800" w="233679">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extrusionOk="0" h="50800" w="233679">
                  <a:moveTo>
                    <a:pt x="30480" y="17780"/>
                  </a:moveTo>
                  <a:lnTo>
                    <a:pt x="15240" y="30480"/>
                  </a:lnTo>
                  <a:lnTo>
                    <a:pt x="0" y="17780"/>
                  </a:lnTo>
                </a:path>
                <a:path extrusionOk="0" h="50800" w="233679">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extrusionOk="0" h="50800" w="233679">
                  <a:moveTo>
                    <a:pt x="233682" y="17780"/>
                  </a:moveTo>
                  <a:lnTo>
                    <a:pt x="218442" y="30480"/>
                  </a:lnTo>
                  <a:lnTo>
                    <a:pt x="203202" y="177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54" name="Google Shape;1054;p55"/>
          <p:cNvSpPr txBox="1"/>
          <p:nvPr/>
        </p:nvSpPr>
        <p:spPr>
          <a:xfrm>
            <a:off x="5479338" y="2988619"/>
            <a:ext cx="257810" cy="116839"/>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600">
                <a:solidFill>
                  <a:srgbClr val="ADADE0"/>
                </a:solidFill>
                <a:latin typeface="Arial"/>
                <a:ea typeface="Arial"/>
                <a:cs typeface="Arial"/>
                <a:sym typeface="Arial"/>
              </a:rPr>
              <a:t>34/38</a:t>
            </a:r>
            <a:endParaRPr sz="600">
              <a:latin typeface="Arial"/>
              <a:ea typeface="Arial"/>
              <a:cs typeface="Arial"/>
              <a:sym typeface="Arial"/>
            </a:endParaRPr>
          </a:p>
        </p:txBody>
      </p:sp>
      <p:pic>
        <p:nvPicPr>
          <p:cNvPr id="1055" name="Google Shape;1055;p55"/>
          <p:cNvPicPr preferRelativeResize="0"/>
          <p:nvPr/>
        </p:nvPicPr>
        <p:blipFill rotWithShape="1">
          <a:blip r:embed="rId3">
            <a:alphaModFix/>
          </a:blip>
          <a:srcRect b="0" l="0" r="0" t="0"/>
          <a:stretch/>
        </p:blipFill>
        <p:spPr>
          <a:xfrm>
            <a:off x="0" y="0"/>
            <a:ext cx="5759996" cy="48082"/>
          </a:xfrm>
          <a:prstGeom prst="rect">
            <a:avLst/>
          </a:prstGeom>
          <a:noFill/>
          <a:ln>
            <a:noFill/>
          </a:ln>
        </p:spPr>
      </p:pic>
      <p:pic>
        <p:nvPicPr>
          <p:cNvPr id="1056" name="Google Shape;1056;p55"/>
          <p:cNvPicPr preferRelativeResize="0"/>
          <p:nvPr/>
        </p:nvPicPr>
        <p:blipFill rotWithShape="1">
          <a:blip r:embed="rId4">
            <a:alphaModFix/>
          </a:blip>
          <a:srcRect b="0" l="0" r="0" t="0"/>
          <a:stretch/>
        </p:blipFill>
        <p:spPr>
          <a:xfrm>
            <a:off x="1300149" y="126555"/>
            <a:ext cx="3149600" cy="1628140"/>
          </a:xfrm>
          <a:prstGeom prst="rect">
            <a:avLst/>
          </a:prstGeom>
          <a:noFill/>
          <a:ln>
            <a:noFill/>
          </a:ln>
        </p:spPr>
      </p:pic>
      <p:pic>
        <p:nvPicPr>
          <p:cNvPr id="1057" name="Google Shape;1057;p55"/>
          <p:cNvPicPr preferRelativeResize="0"/>
          <p:nvPr/>
        </p:nvPicPr>
        <p:blipFill rotWithShape="1">
          <a:blip r:embed="rId5">
            <a:alphaModFix/>
          </a:blip>
          <a:srcRect b="0" l="0" r="0" t="0"/>
          <a:stretch/>
        </p:blipFill>
        <p:spPr>
          <a:xfrm>
            <a:off x="504583" y="1976170"/>
            <a:ext cx="63233" cy="63233"/>
          </a:xfrm>
          <a:prstGeom prst="rect">
            <a:avLst/>
          </a:prstGeom>
          <a:noFill/>
          <a:ln>
            <a:noFill/>
          </a:ln>
        </p:spPr>
      </p:pic>
      <p:sp>
        <p:nvSpPr>
          <p:cNvPr id="1058" name="Google Shape;1058;p55"/>
          <p:cNvSpPr txBox="1"/>
          <p:nvPr/>
        </p:nvSpPr>
        <p:spPr>
          <a:xfrm>
            <a:off x="611695" y="1890685"/>
            <a:ext cx="4281300" cy="339300"/>
          </a:xfrm>
          <a:prstGeom prst="rect">
            <a:avLst/>
          </a:prstGeom>
          <a:noFill/>
          <a:ln>
            <a:noFill/>
          </a:ln>
        </p:spPr>
        <p:txBody>
          <a:bodyPr anchorCtr="0" anchor="t" bIns="0" lIns="0" spcFirstLastPara="1" rIns="0" wrap="square" tIns="11425">
            <a:spAutoFit/>
          </a:bodyPr>
          <a:lstStyle/>
          <a:p>
            <a:pPr indent="0" lvl="0" marL="25400" rtl="0" algn="l">
              <a:lnSpc>
                <a:spcPct val="100000"/>
              </a:lnSpc>
              <a:spcBef>
                <a:spcPts val="0"/>
              </a:spcBef>
              <a:spcAft>
                <a:spcPts val="0"/>
              </a:spcAft>
              <a:buNone/>
            </a:pPr>
            <a:r>
              <a:rPr lang="en-US" sz="1000">
                <a:latin typeface="Arial"/>
                <a:ea typeface="Arial"/>
                <a:cs typeface="Arial"/>
                <a:sym typeface="Arial"/>
              </a:rPr>
              <a:t>The first 3 images in the first column were generated by feeding some</a:t>
            </a:r>
            <a:endParaRPr sz="1000">
              <a:latin typeface="Arial"/>
              <a:ea typeface="Arial"/>
              <a:cs typeface="Arial"/>
              <a:sym typeface="Arial"/>
            </a:endParaRPr>
          </a:p>
          <a:p>
            <a:pPr indent="0" lvl="0" marL="25400" rtl="0" algn="l">
              <a:lnSpc>
                <a:spcPct val="100000"/>
              </a:lnSpc>
              <a:spcBef>
                <a:spcPts val="35"/>
              </a:spcBef>
              <a:spcAft>
                <a:spcPts val="0"/>
              </a:spcAft>
              <a:buNone/>
            </a:pPr>
            <a:r>
              <a:rPr i="1" lang="en-US" sz="1000">
                <a:latin typeface="Georgia"/>
                <a:ea typeface="Georgia"/>
                <a:cs typeface="Georgia"/>
                <a:sym typeface="Georgia"/>
              </a:rPr>
              <a:t>z</a:t>
            </a:r>
            <a:r>
              <a:rPr baseline="-25000" lang="en-US" sz="1100">
                <a:latin typeface="Arial"/>
                <a:ea typeface="Arial"/>
                <a:cs typeface="Arial"/>
                <a:sym typeface="Arial"/>
              </a:rPr>
              <a:t>11</a:t>
            </a:r>
            <a:r>
              <a:rPr i="1" lang="en-US" sz="1000">
                <a:latin typeface="Georgia"/>
                <a:ea typeface="Georgia"/>
                <a:cs typeface="Georgia"/>
                <a:sym typeface="Georgia"/>
              </a:rPr>
              <a:t>, z</a:t>
            </a:r>
            <a:r>
              <a:rPr baseline="-25000" lang="en-US" sz="1100">
                <a:latin typeface="Arial"/>
                <a:ea typeface="Arial"/>
                <a:cs typeface="Arial"/>
                <a:sym typeface="Arial"/>
              </a:rPr>
              <a:t>12</a:t>
            </a:r>
            <a:r>
              <a:rPr i="1" lang="en-US" sz="1000">
                <a:latin typeface="Georgia"/>
                <a:ea typeface="Georgia"/>
                <a:cs typeface="Georgia"/>
                <a:sym typeface="Georgia"/>
              </a:rPr>
              <a:t>, z</a:t>
            </a:r>
            <a:r>
              <a:rPr baseline="-25000" lang="en-US" sz="1100">
                <a:latin typeface="Arial"/>
                <a:ea typeface="Arial"/>
                <a:cs typeface="Arial"/>
                <a:sym typeface="Arial"/>
              </a:rPr>
              <a:t>13 </a:t>
            </a:r>
            <a:r>
              <a:rPr lang="en-US" sz="1000">
                <a:latin typeface="Arial"/>
                <a:ea typeface="Arial"/>
                <a:cs typeface="Arial"/>
                <a:sym typeface="Arial"/>
              </a:rPr>
              <a:t>respectively as the input to the generator</a:t>
            </a:r>
            <a:endParaRPr sz="1000">
              <a:latin typeface="Arial"/>
              <a:ea typeface="Arial"/>
              <a:cs typeface="Arial"/>
              <a:sym typeface="Arial"/>
            </a:endParaRPr>
          </a:p>
        </p:txBody>
      </p:sp>
      <p:pic>
        <p:nvPicPr>
          <p:cNvPr id="1059" name="Google Shape;1059;p55"/>
          <p:cNvPicPr preferRelativeResize="0"/>
          <p:nvPr/>
        </p:nvPicPr>
        <p:blipFill rotWithShape="1">
          <a:blip r:embed="rId6">
            <a:alphaModFix/>
          </a:blip>
          <a:srcRect b="0" l="0" r="0" t="0"/>
          <a:stretch/>
        </p:blipFill>
        <p:spPr>
          <a:xfrm>
            <a:off x="504583" y="2320315"/>
            <a:ext cx="63233" cy="63233"/>
          </a:xfrm>
          <a:prstGeom prst="rect">
            <a:avLst/>
          </a:prstGeom>
          <a:noFill/>
          <a:ln>
            <a:noFill/>
          </a:ln>
        </p:spPr>
      </p:pic>
      <p:sp>
        <p:nvSpPr>
          <p:cNvPr id="1060" name="Google Shape;1060;p55"/>
          <p:cNvSpPr txBox="1"/>
          <p:nvPr/>
        </p:nvSpPr>
        <p:spPr>
          <a:xfrm>
            <a:off x="611695" y="2234843"/>
            <a:ext cx="4813800" cy="824400"/>
          </a:xfrm>
          <a:prstGeom prst="rect">
            <a:avLst/>
          </a:prstGeom>
          <a:noFill/>
          <a:ln>
            <a:noFill/>
          </a:ln>
        </p:spPr>
        <p:txBody>
          <a:bodyPr anchorCtr="0" anchor="t" bIns="0" lIns="0" spcFirstLastPara="1" rIns="0" wrap="square" tIns="6975">
            <a:spAutoFit/>
          </a:bodyPr>
          <a:lstStyle/>
          <a:p>
            <a:pPr indent="0" lvl="0" marL="25400" marR="74295" rtl="0" algn="l">
              <a:lnSpc>
                <a:spcPct val="102600"/>
              </a:lnSpc>
              <a:spcBef>
                <a:spcPts val="0"/>
              </a:spcBef>
              <a:spcAft>
                <a:spcPts val="0"/>
              </a:spcAft>
              <a:buNone/>
            </a:pPr>
            <a:r>
              <a:rPr lang="en-US" sz="1000">
                <a:latin typeface="Arial"/>
                <a:ea typeface="Arial"/>
                <a:cs typeface="Arial"/>
                <a:sym typeface="Arial"/>
              </a:rPr>
              <a:t>The fourth image was generated by taking an average of </a:t>
            </a:r>
            <a:r>
              <a:rPr i="1" lang="en-US" sz="1000">
                <a:latin typeface="Georgia"/>
                <a:ea typeface="Georgia"/>
                <a:cs typeface="Georgia"/>
                <a:sym typeface="Georgia"/>
              </a:rPr>
              <a:t>z</a:t>
            </a:r>
            <a:r>
              <a:rPr baseline="-25000" lang="en-US" sz="1100">
                <a:latin typeface="Arial"/>
                <a:ea typeface="Arial"/>
                <a:cs typeface="Arial"/>
                <a:sym typeface="Arial"/>
              </a:rPr>
              <a:t>1 </a:t>
            </a:r>
            <a:r>
              <a:rPr lang="en-US" sz="1000">
                <a:latin typeface="Arial"/>
                <a:ea typeface="Arial"/>
                <a:cs typeface="Arial"/>
                <a:sym typeface="Arial"/>
              </a:rPr>
              <a:t>= </a:t>
            </a:r>
            <a:r>
              <a:rPr i="1" lang="en-US" sz="1000">
                <a:latin typeface="Georgia"/>
                <a:ea typeface="Georgia"/>
                <a:cs typeface="Georgia"/>
                <a:sym typeface="Georgia"/>
              </a:rPr>
              <a:t>z</a:t>
            </a:r>
            <a:r>
              <a:rPr baseline="-25000" lang="en-US" sz="1100">
                <a:latin typeface="Arial"/>
                <a:ea typeface="Arial"/>
                <a:cs typeface="Arial"/>
                <a:sym typeface="Arial"/>
              </a:rPr>
              <a:t>11</a:t>
            </a:r>
            <a:r>
              <a:rPr i="1" lang="en-US" sz="1000">
                <a:latin typeface="Georgia"/>
                <a:ea typeface="Georgia"/>
                <a:cs typeface="Georgia"/>
                <a:sym typeface="Georgia"/>
              </a:rPr>
              <a:t>, z</a:t>
            </a:r>
            <a:r>
              <a:rPr baseline="-25000" lang="en-US" sz="1100">
                <a:latin typeface="Arial"/>
                <a:ea typeface="Arial"/>
                <a:cs typeface="Arial"/>
                <a:sym typeface="Arial"/>
              </a:rPr>
              <a:t>12</a:t>
            </a:r>
            <a:r>
              <a:rPr i="1" lang="en-US" sz="1000">
                <a:latin typeface="Georgia"/>
                <a:ea typeface="Georgia"/>
                <a:cs typeface="Georgia"/>
                <a:sym typeface="Georgia"/>
              </a:rPr>
              <a:t>, z</a:t>
            </a:r>
            <a:r>
              <a:rPr baseline="-25000" lang="en-US" sz="1100">
                <a:latin typeface="Arial"/>
                <a:ea typeface="Arial"/>
                <a:cs typeface="Arial"/>
                <a:sym typeface="Arial"/>
              </a:rPr>
              <a:t>13 </a:t>
            </a:r>
            <a:r>
              <a:rPr lang="en-US" sz="1000">
                <a:latin typeface="Arial"/>
                <a:ea typeface="Arial"/>
                <a:cs typeface="Arial"/>
                <a:sym typeface="Arial"/>
              </a:rPr>
              <a:t>and feeding it to the generator</a:t>
            </a:r>
            <a:endParaRPr sz="1000">
              <a:latin typeface="Arial"/>
              <a:ea typeface="Arial"/>
              <a:cs typeface="Arial"/>
              <a:sym typeface="Arial"/>
            </a:endParaRPr>
          </a:p>
          <a:p>
            <a:pPr indent="0" lvl="0" marL="25400" marR="17780" rtl="0" algn="l">
              <a:lnSpc>
                <a:spcPct val="102600"/>
              </a:lnSpc>
              <a:spcBef>
                <a:spcPts val="0"/>
              </a:spcBef>
              <a:spcAft>
                <a:spcPts val="0"/>
              </a:spcAft>
              <a:buNone/>
            </a:pPr>
            <a:r>
              <a:rPr lang="en-US" sz="1000">
                <a:latin typeface="Arial"/>
                <a:ea typeface="Arial"/>
                <a:cs typeface="Arial"/>
                <a:sym typeface="Arial"/>
              </a:rPr>
              <a:t>Similarly we obtain the average vectors </a:t>
            </a:r>
            <a:r>
              <a:rPr i="1" lang="en-US" sz="1000">
                <a:latin typeface="Georgia"/>
                <a:ea typeface="Georgia"/>
                <a:cs typeface="Georgia"/>
                <a:sym typeface="Georgia"/>
              </a:rPr>
              <a:t>z</a:t>
            </a:r>
            <a:r>
              <a:rPr baseline="-25000" lang="en-US" sz="1100">
                <a:latin typeface="Arial"/>
                <a:ea typeface="Arial"/>
                <a:cs typeface="Arial"/>
                <a:sym typeface="Arial"/>
              </a:rPr>
              <a:t>2 </a:t>
            </a:r>
            <a:r>
              <a:rPr lang="en-US" sz="1000">
                <a:latin typeface="Arial"/>
                <a:ea typeface="Arial"/>
                <a:cs typeface="Arial"/>
                <a:sym typeface="Arial"/>
              </a:rPr>
              <a:t>and </a:t>
            </a:r>
            <a:r>
              <a:rPr i="1" lang="en-US" sz="1000">
                <a:latin typeface="Georgia"/>
                <a:ea typeface="Georgia"/>
                <a:cs typeface="Georgia"/>
                <a:sym typeface="Georgia"/>
              </a:rPr>
              <a:t>z</a:t>
            </a:r>
            <a:r>
              <a:rPr baseline="-25000" lang="en-US" sz="1100">
                <a:latin typeface="Arial"/>
                <a:ea typeface="Arial"/>
                <a:cs typeface="Arial"/>
                <a:sym typeface="Arial"/>
              </a:rPr>
              <a:t>3 </a:t>
            </a:r>
            <a:r>
              <a:rPr lang="en-US" sz="1000">
                <a:latin typeface="Arial"/>
                <a:ea typeface="Arial"/>
                <a:cs typeface="Arial"/>
                <a:sym typeface="Arial"/>
              </a:rPr>
              <a:t>for the 2nd and 3rd columns If we do a simple vector arithmetic on these averaged vectors then we see the corresponding effect in the generated images</a:t>
            </a:r>
            <a:endParaRPr sz="1000">
              <a:latin typeface="Arial"/>
              <a:ea typeface="Arial"/>
              <a:cs typeface="Arial"/>
              <a:sym typeface="Arial"/>
            </a:endParaRPr>
          </a:p>
        </p:txBody>
      </p:sp>
      <p:pic>
        <p:nvPicPr>
          <p:cNvPr id="1061" name="Google Shape;1061;p55"/>
          <p:cNvPicPr preferRelativeResize="0"/>
          <p:nvPr/>
        </p:nvPicPr>
        <p:blipFill rotWithShape="1">
          <a:blip r:embed="rId7">
            <a:alphaModFix/>
          </a:blip>
          <a:srcRect b="0" l="0" r="0" t="0"/>
          <a:stretch/>
        </p:blipFill>
        <p:spPr>
          <a:xfrm>
            <a:off x="504583" y="2664472"/>
            <a:ext cx="63233" cy="63233"/>
          </a:xfrm>
          <a:prstGeom prst="rect">
            <a:avLst/>
          </a:prstGeom>
          <a:noFill/>
          <a:ln>
            <a:noFill/>
          </a:ln>
        </p:spPr>
      </p:pic>
      <p:pic>
        <p:nvPicPr>
          <p:cNvPr id="1062" name="Google Shape;1062;p55"/>
          <p:cNvPicPr preferRelativeResize="0"/>
          <p:nvPr/>
        </p:nvPicPr>
        <p:blipFill rotWithShape="1">
          <a:blip r:embed="rId8">
            <a:alphaModFix/>
          </a:blip>
          <a:srcRect b="0" l="0" r="0" t="0"/>
          <a:stretch/>
        </p:blipFill>
        <p:spPr>
          <a:xfrm>
            <a:off x="504583" y="2836544"/>
            <a:ext cx="63233" cy="63233"/>
          </a:xfrm>
          <a:prstGeom prst="rect">
            <a:avLst/>
          </a:prstGeom>
          <a:noFill/>
          <a:ln>
            <a:noFill/>
          </a:ln>
        </p:spPr>
      </p:pic>
      <p:grpSp>
        <p:nvGrpSpPr>
          <p:cNvPr id="1063" name="Google Shape;1063;p55"/>
          <p:cNvGrpSpPr/>
          <p:nvPr/>
        </p:nvGrpSpPr>
        <p:grpSpPr>
          <a:xfrm>
            <a:off x="0" y="3121507"/>
            <a:ext cx="5760364" cy="118745"/>
            <a:chOff x="0" y="3121507"/>
            <a:chExt cx="5760364" cy="118745"/>
          </a:xfrm>
        </p:grpSpPr>
        <p:sp>
          <p:nvSpPr>
            <p:cNvPr id="1064" name="Google Shape;1064;p55"/>
            <p:cNvSpPr/>
            <p:nvPr/>
          </p:nvSpPr>
          <p:spPr>
            <a:xfrm>
              <a:off x="0" y="3121507"/>
              <a:ext cx="2880360" cy="118745"/>
            </a:xfrm>
            <a:custGeom>
              <a:rect b="b" l="l" r="r" t="t"/>
              <a:pathLst>
                <a:path extrusionOk="0" h="118744" w="2880360">
                  <a:moveTo>
                    <a:pt x="2880004" y="0"/>
                  </a:moveTo>
                  <a:lnTo>
                    <a:pt x="0" y="0"/>
                  </a:lnTo>
                  <a:lnTo>
                    <a:pt x="0" y="118490"/>
                  </a:lnTo>
                  <a:lnTo>
                    <a:pt x="2880004" y="118490"/>
                  </a:lnTo>
                  <a:lnTo>
                    <a:pt x="288000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65" name="Google Shape;1065;p55"/>
            <p:cNvSpPr/>
            <p:nvPr/>
          </p:nvSpPr>
          <p:spPr>
            <a:xfrm>
              <a:off x="2880004" y="3121507"/>
              <a:ext cx="2880360" cy="118745"/>
            </a:xfrm>
            <a:custGeom>
              <a:rect b="b" l="l" r="r" t="t"/>
              <a:pathLst>
                <a:path extrusionOk="0" h="118744" w="2880360">
                  <a:moveTo>
                    <a:pt x="2880004" y="0"/>
                  </a:moveTo>
                  <a:lnTo>
                    <a:pt x="0" y="0"/>
                  </a:lnTo>
                  <a:lnTo>
                    <a:pt x="0" y="118490"/>
                  </a:lnTo>
                  <a:lnTo>
                    <a:pt x="2880004" y="118490"/>
                  </a:lnTo>
                  <a:lnTo>
                    <a:pt x="2880004" y="0"/>
                  </a:lnTo>
                  <a:close/>
                </a:path>
              </a:pathLst>
            </a:custGeom>
            <a:solidFill>
              <a:srgbClr val="3333B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66" name="Google Shape;1066;p55"/>
          <p:cNvSpPr txBox="1"/>
          <p:nvPr>
            <p:ph idx="11" type="ftr"/>
          </p:nvPr>
        </p:nvSpPr>
        <p:spPr>
          <a:xfrm>
            <a:off x="1743259" y="3056436"/>
            <a:ext cx="2280784" cy="172758"/>
          </a:xfrm>
          <a:prstGeom prst="rect">
            <a:avLst/>
          </a:prstGeom>
          <a:noFill/>
          <a:ln>
            <a:noFill/>
          </a:ln>
        </p:spPr>
        <p:txBody>
          <a:bodyPr anchorCtr="0" anchor="ctr" bIns="0" lIns="0" spcFirstLastPara="1" rIns="0" wrap="square" tIns="0">
            <a:spAutoFit/>
          </a:bodyPr>
          <a:lstStyle/>
          <a:p>
            <a:pPr indent="0" lvl="0" marL="12700" rtl="0" algn="ctr">
              <a:lnSpc>
                <a:spcPct val="167500"/>
              </a:lnSpc>
              <a:spcBef>
                <a:spcPts val="0"/>
              </a:spcBef>
              <a:spcAft>
                <a:spcPts val="0"/>
              </a:spcAft>
              <a:buNone/>
            </a:pPr>
            <a:r>
              <a:rPr lang="en-US"/>
              <a:t>MITESH M. KHAPRA</a:t>
            </a:r>
            <a:endParaRPr/>
          </a:p>
        </p:txBody>
      </p:sp>
      <p:sp>
        <p:nvSpPr>
          <p:cNvPr id="1067" name="Google Shape;1067;p55"/>
          <p:cNvSpPr txBox="1"/>
          <p:nvPr/>
        </p:nvSpPr>
        <p:spPr>
          <a:xfrm>
            <a:off x="2975305" y="3133595"/>
            <a:ext cx="1556385"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u="sng">
                <a:solidFill>
                  <a:srgbClr val="0000FF"/>
                </a:solidFill>
                <a:latin typeface="Arial"/>
                <a:ea typeface="Arial"/>
                <a:cs typeface="Arial"/>
                <a:sym typeface="Arial"/>
                <a:hlinkClick action="ppaction://hlinksldjump" r:id="rId9">
                  <a:extLst>
                    <a:ext uri="{A12FA001-AC4F-418D-AE19-62706E023703}">
                      <ahyp:hlinkClr val="tx"/>
                    </a:ext>
                  </a:extLst>
                </a:hlinkClick>
              </a:rPr>
              <a:t>CS7015 (Deep Learning) : Lecture 23</a:t>
            </a:r>
            <a:endParaRPr sz="600">
              <a:latin typeface="Arial"/>
              <a:ea typeface="Arial"/>
              <a:cs typeface="Arial"/>
              <a:sym typeface="Arial"/>
            </a:endParaRP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pic>
        <p:nvPicPr>
          <p:cNvPr id="1072" name="Google Shape;1072;p56"/>
          <p:cNvPicPr preferRelativeResize="0"/>
          <p:nvPr/>
        </p:nvPicPr>
        <p:blipFill rotWithShape="1">
          <a:blip r:embed="rId3">
            <a:alphaModFix/>
          </a:blip>
          <a:srcRect b="0" l="0" r="0" t="0"/>
          <a:stretch/>
        </p:blipFill>
        <p:spPr>
          <a:xfrm>
            <a:off x="462533" y="447890"/>
            <a:ext cx="4823459" cy="2125980"/>
          </a:xfrm>
          <a:prstGeom prst="rect">
            <a:avLst/>
          </a:prstGeom>
          <a:noFill/>
          <a:ln>
            <a:noFill/>
          </a:ln>
        </p:spPr>
      </p:pic>
      <p:grpSp>
        <p:nvGrpSpPr>
          <p:cNvPr id="1073" name="Google Shape;1073;p56"/>
          <p:cNvGrpSpPr/>
          <p:nvPr/>
        </p:nvGrpSpPr>
        <p:grpSpPr>
          <a:xfrm>
            <a:off x="0" y="3121507"/>
            <a:ext cx="5760364" cy="118745"/>
            <a:chOff x="0" y="3121507"/>
            <a:chExt cx="5760364" cy="118745"/>
          </a:xfrm>
        </p:grpSpPr>
        <p:sp>
          <p:nvSpPr>
            <p:cNvPr id="1074" name="Google Shape;1074;p56"/>
            <p:cNvSpPr/>
            <p:nvPr/>
          </p:nvSpPr>
          <p:spPr>
            <a:xfrm>
              <a:off x="0"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5" name="Google Shape;1075;p56"/>
            <p:cNvSpPr/>
            <p:nvPr/>
          </p:nvSpPr>
          <p:spPr>
            <a:xfrm>
              <a:off x="2880004"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3333B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76" name="Google Shape;1076;p56"/>
          <p:cNvSpPr txBox="1"/>
          <p:nvPr>
            <p:ph idx="11" type="ftr"/>
          </p:nvPr>
        </p:nvSpPr>
        <p:spPr>
          <a:xfrm>
            <a:off x="1743259" y="3056436"/>
            <a:ext cx="2280784" cy="172758"/>
          </a:xfrm>
          <a:prstGeom prst="rect">
            <a:avLst/>
          </a:prstGeom>
          <a:noFill/>
          <a:ln>
            <a:noFill/>
          </a:ln>
        </p:spPr>
        <p:txBody>
          <a:bodyPr anchorCtr="0" anchor="ctr" bIns="0" lIns="0" spcFirstLastPara="1" rIns="0" wrap="square" tIns="0">
            <a:spAutoFit/>
          </a:bodyPr>
          <a:lstStyle/>
          <a:p>
            <a:pPr indent="0" lvl="0" marL="12700" rtl="0" algn="ctr">
              <a:lnSpc>
                <a:spcPct val="167500"/>
              </a:lnSpc>
              <a:spcBef>
                <a:spcPts val="0"/>
              </a:spcBef>
              <a:spcAft>
                <a:spcPts val="0"/>
              </a:spcAft>
              <a:buNone/>
            </a:pPr>
            <a:r>
              <a:rPr lang="en-US"/>
              <a:t>MITESH M. KHAPRA</a:t>
            </a:r>
            <a:endParaRPr/>
          </a:p>
        </p:txBody>
      </p:sp>
      <p:sp>
        <p:nvSpPr>
          <p:cNvPr id="1077" name="Google Shape;1077;p56"/>
          <p:cNvSpPr txBox="1"/>
          <p:nvPr>
            <p:ph idx="12" type="sldNum"/>
          </p:nvPr>
        </p:nvSpPr>
        <p:spPr>
          <a:xfrm>
            <a:off x="4682092" y="3056436"/>
            <a:ext cx="620478" cy="172758"/>
          </a:xfrm>
          <a:prstGeom prst="rect">
            <a:avLst/>
          </a:prstGeom>
          <a:noFill/>
          <a:ln>
            <a:noFill/>
          </a:ln>
        </p:spPr>
        <p:txBody>
          <a:bodyPr anchorCtr="0" anchor="ctr" bIns="0" lIns="0" spcFirstLastPara="1" rIns="0" wrap="square" tIns="0">
            <a:spAutoFit/>
          </a:bodyPr>
          <a:lstStyle/>
          <a:p>
            <a:pPr indent="0" lvl="0" marL="38100" rtl="0" algn="r">
              <a:lnSpc>
                <a:spcPct val="167500"/>
              </a:lnSpc>
              <a:spcBef>
                <a:spcPts val="0"/>
              </a:spcBef>
              <a:spcAft>
                <a:spcPts val="0"/>
              </a:spcAft>
              <a:buNone/>
            </a:pPr>
            <a:r>
              <a:rPr lang="en-US"/>
              <a:t>35/38</a:t>
            </a:r>
            <a:endParaRPr/>
          </a:p>
        </p:txBody>
      </p:sp>
      <p:sp>
        <p:nvSpPr>
          <p:cNvPr id="1078" name="Google Shape;1078;p56"/>
          <p:cNvSpPr txBox="1"/>
          <p:nvPr/>
        </p:nvSpPr>
        <p:spPr>
          <a:xfrm>
            <a:off x="2975305" y="3133595"/>
            <a:ext cx="1556385"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u="sng">
                <a:solidFill>
                  <a:srgbClr val="0000FF"/>
                </a:solidFill>
                <a:latin typeface="Arial"/>
                <a:ea typeface="Arial"/>
                <a:cs typeface="Arial"/>
                <a:sym typeface="Arial"/>
                <a:hlinkClick action="ppaction://hlinksldjump" r:id="rId4">
                  <a:extLst>
                    <a:ext uri="{A12FA001-AC4F-418D-AE19-62706E023703}">
                      <ahyp:hlinkClr val="tx"/>
                    </a:ext>
                  </a:extLst>
                </a:hlinkClick>
              </a:rPr>
              <a:t>CS7015 (Deep Learning) : Lecture 23</a:t>
            </a:r>
            <a:endParaRPr sz="600">
              <a:latin typeface="Arial"/>
              <a:ea typeface="Arial"/>
              <a:cs typeface="Arial"/>
              <a:sym typeface="Arial"/>
            </a:endParaRP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57"/>
          <p:cNvSpPr txBox="1"/>
          <p:nvPr/>
        </p:nvSpPr>
        <p:spPr>
          <a:xfrm>
            <a:off x="347294" y="1130132"/>
            <a:ext cx="4285615" cy="439420"/>
          </a:xfrm>
          <a:prstGeom prst="rect">
            <a:avLst/>
          </a:prstGeom>
          <a:noFill/>
          <a:ln>
            <a:noFill/>
          </a:ln>
        </p:spPr>
        <p:txBody>
          <a:bodyPr anchorCtr="0" anchor="t" bIns="0" lIns="0" spcFirstLastPara="1" rIns="0" wrap="square" tIns="39350">
            <a:spAutoFit/>
          </a:bodyPr>
          <a:lstStyle/>
          <a:p>
            <a:pPr indent="0" lvl="0" marL="12700" marR="5080" rtl="0" algn="l">
              <a:lnSpc>
                <a:spcPct val="109285"/>
              </a:lnSpc>
              <a:spcBef>
                <a:spcPts val="0"/>
              </a:spcBef>
              <a:spcAft>
                <a:spcPts val="0"/>
              </a:spcAft>
              <a:buNone/>
            </a:pPr>
            <a:r>
              <a:rPr b="1" lang="en-US" sz="1400">
                <a:latin typeface="Arial"/>
                <a:ea typeface="Arial"/>
                <a:cs typeface="Arial"/>
                <a:sym typeface="Arial"/>
              </a:rPr>
              <a:t>Module 23.5: Bringing it all together (the deep generative summary)</a:t>
            </a:r>
            <a:endParaRPr sz="1400">
              <a:latin typeface="Arial"/>
              <a:ea typeface="Arial"/>
              <a:cs typeface="Arial"/>
              <a:sym typeface="Arial"/>
            </a:endParaRPr>
          </a:p>
        </p:txBody>
      </p:sp>
      <p:grpSp>
        <p:nvGrpSpPr>
          <p:cNvPr id="1084" name="Google Shape;1084;p57"/>
          <p:cNvGrpSpPr/>
          <p:nvPr/>
        </p:nvGrpSpPr>
        <p:grpSpPr>
          <a:xfrm>
            <a:off x="0" y="3121507"/>
            <a:ext cx="5760364" cy="118745"/>
            <a:chOff x="0" y="3121507"/>
            <a:chExt cx="5760364" cy="118745"/>
          </a:xfrm>
        </p:grpSpPr>
        <p:sp>
          <p:nvSpPr>
            <p:cNvPr id="1085" name="Google Shape;1085;p57"/>
            <p:cNvSpPr/>
            <p:nvPr/>
          </p:nvSpPr>
          <p:spPr>
            <a:xfrm>
              <a:off x="0"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86" name="Google Shape;1086;p57"/>
            <p:cNvSpPr/>
            <p:nvPr/>
          </p:nvSpPr>
          <p:spPr>
            <a:xfrm>
              <a:off x="2880004"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3333B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87" name="Google Shape;1087;p57"/>
          <p:cNvSpPr txBox="1"/>
          <p:nvPr>
            <p:ph idx="11" type="ftr"/>
          </p:nvPr>
        </p:nvSpPr>
        <p:spPr>
          <a:xfrm>
            <a:off x="1743259" y="3056436"/>
            <a:ext cx="2280784" cy="172758"/>
          </a:xfrm>
          <a:prstGeom prst="rect">
            <a:avLst/>
          </a:prstGeom>
          <a:noFill/>
          <a:ln>
            <a:noFill/>
          </a:ln>
        </p:spPr>
        <p:txBody>
          <a:bodyPr anchorCtr="0" anchor="ctr" bIns="0" lIns="0" spcFirstLastPara="1" rIns="0" wrap="square" tIns="0">
            <a:spAutoFit/>
          </a:bodyPr>
          <a:lstStyle/>
          <a:p>
            <a:pPr indent="0" lvl="0" marL="12700" rtl="0" algn="ctr">
              <a:lnSpc>
                <a:spcPct val="167500"/>
              </a:lnSpc>
              <a:spcBef>
                <a:spcPts val="0"/>
              </a:spcBef>
              <a:spcAft>
                <a:spcPts val="0"/>
              </a:spcAft>
              <a:buNone/>
            </a:pPr>
            <a:r>
              <a:rPr lang="en-US"/>
              <a:t>MITESH M. KHAPRA</a:t>
            </a:r>
            <a:endParaRPr/>
          </a:p>
        </p:txBody>
      </p:sp>
      <p:sp>
        <p:nvSpPr>
          <p:cNvPr id="1088" name="Google Shape;1088;p57"/>
          <p:cNvSpPr txBox="1"/>
          <p:nvPr>
            <p:ph idx="12" type="sldNum"/>
          </p:nvPr>
        </p:nvSpPr>
        <p:spPr>
          <a:xfrm>
            <a:off x="4682092" y="3056436"/>
            <a:ext cx="620478" cy="172758"/>
          </a:xfrm>
          <a:prstGeom prst="rect">
            <a:avLst/>
          </a:prstGeom>
          <a:noFill/>
          <a:ln>
            <a:noFill/>
          </a:ln>
        </p:spPr>
        <p:txBody>
          <a:bodyPr anchorCtr="0" anchor="ctr" bIns="0" lIns="0" spcFirstLastPara="1" rIns="0" wrap="square" tIns="0">
            <a:spAutoFit/>
          </a:bodyPr>
          <a:lstStyle/>
          <a:p>
            <a:pPr indent="0" lvl="0" marL="38100" rtl="0" algn="r">
              <a:lnSpc>
                <a:spcPct val="167500"/>
              </a:lnSpc>
              <a:spcBef>
                <a:spcPts val="0"/>
              </a:spcBef>
              <a:spcAft>
                <a:spcPts val="0"/>
              </a:spcAft>
              <a:buNone/>
            </a:pPr>
            <a:r>
              <a:rPr lang="en-US"/>
              <a:t>36/38</a:t>
            </a:r>
            <a:endParaRPr/>
          </a:p>
        </p:txBody>
      </p:sp>
      <p:sp>
        <p:nvSpPr>
          <p:cNvPr id="1089" name="Google Shape;1089;p57"/>
          <p:cNvSpPr txBox="1"/>
          <p:nvPr/>
        </p:nvSpPr>
        <p:spPr>
          <a:xfrm>
            <a:off x="2975305" y="3133595"/>
            <a:ext cx="1556385"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u="sng">
                <a:solidFill>
                  <a:srgbClr val="0000FF"/>
                </a:solidFill>
                <a:latin typeface="Arial"/>
                <a:ea typeface="Arial"/>
                <a:cs typeface="Arial"/>
                <a:sym typeface="Arial"/>
                <a:hlinkClick action="ppaction://hlinksldjump" r:id="rId3">
                  <a:extLst>
                    <a:ext uri="{A12FA001-AC4F-418D-AE19-62706E023703}">
                      <ahyp:hlinkClr val="tx"/>
                    </a:ext>
                  </a:extLst>
                </a:hlinkClick>
              </a:rPr>
              <a:t>CS7015 (Deep Learning) : Lecture 23</a:t>
            </a:r>
            <a:endParaRPr sz="600">
              <a:latin typeface="Arial"/>
              <a:ea typeface="Arial"/>
              <a:cs typeface="Arial"/>
              <a:sym typeface="Arial"/>
            </a:endParaRP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pic>
        <p:nvPicPr>
          <p:cNvPr id="1094" name="Google Shape;1094;p66"/>
          <p:cNvPicPr preferRelativeResize="0"/>
          <p:nvPr/>
        </p:nvPicPr>
        <p:blipFill rotWithShape="1">
          <a:blip r:embed="rId3">
            <a:alphaModFix/>
          </a:blip>
          <a:srcRect b="0" l="0" r="0" t="0"/>
          <a:stretch/>
        </p:blipFill>
        <p:spPr>
          <a:xfrm>
            <a:off x="0" y="0"/>
            <a:ext cx="5759996" cy="48082"/>
          </a:xfrm>
          <a:prstGeom prst="rect">
            <a:avLst/>
          </a:prstGeom>
          <a:noFill/>
          <a:ln>
            <a:noFill/>
          </a:ln>
        </p:spPr>
      </p:pic>
      <p:graphicFrame>
        <p:nvGraphicFramePr>
          <p:cNvPr id="1095" name="Google Shape;1095;p66"/>
          <p:cNvGraphicFramePr/>
          <p:nvPr/>
        </p:nvGraphicFramePr>
        <p:xfrm>
          <a:off x="863930" y="155878"/>
          <a:ext cx="3000000" cy="3000000"/>
        </p:xfrm>
        <a:graphic>
          <a:graphicData uri="http://schemas.openxmlformats.org/drawingml/2006/table">
            <a:tbl>
              <a:tblPr bandRow="1" firstRow="1">
                <a:noFill/>
                <a:tableStyleId>{37CCCB8C-6A61-4E70-AF3D-46A36E287F77}</a:tableStyleId>
              </a:tblPr>
              <a:tblGrid>
                <a:gridCol w="713100"/>
                <a:gridCol w="1017275"/>
                <a:gridCol w="1015375"/>
                <a:gridCol w="688350"/>
                <a:gridCol w="597525"/>
              </a:tblGrid>
              <a:tr h="177175">
                <a:tc>
                  <a:txBody>
                    <a:bodyPr/>
                    <a:lstStyle/>
                    <a:p>
                      <a:pPr indent="0" lvl="0" marL="0" marR="0" rtl="0" algn="l">
                        <a:lnSpc>
                          <a:spcPct val="100000"/>
                        </a:lnSpc>
                        <a:spcBef>
                          <a:spcPts val="0"/>
                        </a:spcBef>
                        <a:spcAft>
                          <a:spcPts val="0"/>
                        </a:spcAft>
                        <a:buNone/>
                      </a:pPr>
                      <a:r>
                        <a:t/>
                      </a:r>
                      <a:endParaRPr sz="800" u="none" cap="none" strike="noStrike">
                        <a:latin typeface="Times New Roman"/>
                        <a:ea typeface="Times New Roman"/>
                        <a:cs typeface="Times New Roman"/>
                        <a:sym typeface="Times New Roman"/>
                      </a:endParaRPr>
                    </a:p>
                  </a:txBody>
                  <a:tcPr marT="0" marB="0" marR="0" marL="0">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700" u="none" cap="none" strike="noStrike">
                          <a:latin typeface="Arial"/>
                          <a:ea typeface="Arial"/>
                          <a:cs typeface="Arial"/>
                          <a:sym typeface="Arial"/>
                        </a:rPr>
                        <a:t>RBMs</a:t>
                      </a:r>
                      <a:endParaRPr sz="700" u="none" cap="none" strike="noStrike">
                        <a:latin typeface="Arial"/>
                        <a:ea typeface="Arial"/>
                        <a:cs typeface="Arial"/>
                        <a:sym typeface="Arial"/>
                      </a:endParaRPr>
                    </a:p>
                  </a:txBody>
                  <a:tcPr marT="32375" marB="0" marR="0" marL="0">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VAEs</a:t>
                      </a:r>
                      <a:endParaRPr sz="700" u="none" cap="none" strike="noStrike">
                        <a:latin typeface="Arial"/>
                        <a:ea typeface="Arial"/>
                        <a:cs typeface="Arial"/>
                        <a:sym typeface="Arial"/>
                      </a:endParaRPr>
                    </a:p>
                  </a:txBody>
                  <a:tcPr marT="32375" marB="0" marR="0" marL="0">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AR models</a:t>
                      </a:r>
                      <a:endParaRPr sz="700" u="none" cap="none" strike="noStrike">
                        <a:latin typeface="Arial"/>
                        <a:ea typeface="Arial"/>
                        <a:cs typeface="Arial"/>
                        <a:sym typeface="Arial"/>
                      </a:endParaRPr>
                    </a:p>
                  </a:txBody>
                  <a:tcPr marT="32375" marB="0" marR="0" marL="0">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GANs</a:t>
                      </a:r>
                      <a:endParaRPr sz="700" u="none" cap="none" strike="noStrike">
                        <a:latin typeface="Arial"/>
                        <a:ea typeface="Arial"/>
                        <a:cs typeface="Arial"/>
                        <a:sym typeface="Arial"/>
                      </a:endParaRPr>
                    </a:p>
                  </a:txBody>
                  <a:tcPr marT="32375" marB="0" marR="0" marL="0">
                    <a:lnB cap="flat" cmpd="sng" w="9525">
                      <a:solidFill>
                        <a:srgbClr val="000000"/>
                      </a:solidFill>
                      <a:prstDash val="solid"/>
                      <a:round/>
                      <a:headEnd len="sm" w="sm" type="none"/>
                      <a:tailEnd len="sm" w="sm" type="none"/>
                    </a:lnB>
                  </a:tcPr>
                </a:tc>
              </a:tr>
              <a:tr h="214625">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Abstraction</a:t>
                      </a:r>
                      <a:endParaRPr sz="700" u="none" cap="none" strike="noStrike">
                        <a:latin typeface="Arial"/>
                        <a:ea typeface="Arial"/>
                        <a:cs typeface="Arial"/>
                        <a:sym typeface="Arial"/>
                      </a:endParaRPr>
                    </a:p>
                  </a:txBody>
                  <a:tcPr marT="62225" marB="0" marR="0" marL="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1270" marR="0" rtl="0" algn="ctr">
                        <a:lnSpc>
                          <a:spcPct val="100000"/>
                        </a:lnSpc>
                        <a:spcBef>
                          <a:spcPts val="0"/>
                        </a:spcBef>
                        <a:spcAft>
                          <a:spcPts val="0"/>
                        </a:spcAft>
                        <a:buNone/>
                      </a:pPr>
                      <a:r>
                        <a:rPr lang="en-US" sz="700" u="none" cap="none" strike="noStrike">
                          <a:latin typeface="Arial"/>
                          <a:ea typeface="Arial"/>
                          <a:cs typeface="Arial"/>
                          <a:sym typeface="Arial"/>
                        </a:rPr>
                        <a:t>Yes</a:t>
                      </a:r>
                      <a:endParaRPr sz="700" u="none" cap="none" strike="noStrike">
                        <a:latin typeface="Arial"/>
                        <a:ea typeface="Arial"/>
                        <a:cs typeface="Arial"/>
                        <a:sym typeface="Arial"/>
                      </a:endParaRPr>
                    </a:p>
                  </a:txBody>
                  <a:tcPr marT="62225" marB="0" marR="0" marL="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Yes</a:t>
                      </a:r>
                      <a:endParaRPr sz="700" u="none" cap="none" strike="noStrike">
                        <a:latin typeface="Arial"/>
                        <a:ea typeface="Arial"/>
                        <a:cs typeface="Arial"/>
                        <a:sym typeface="Arial"/>
                      </a:endParaRPr>
                    </a:p>
                  </a:txBody>
                  <a:tcPr marT="62225" marB="0" marR="0" marL="0">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No</a:t>
                      </a:r>
                      <a:endParaRPr sz="700" u="none" cap="none" strike="noStrike">
                        <a:latin typeface="Arial"/>
                        <a:ea typeface="Arial"/>
                        <a:cs typeface="Arial"/>
                        <a:sym typeface="Arial"/>
                      </a:endParaRPr>
                    </a:p>
                  </a:txBody>
                  <a:tcPr marT="62225" marB="0" marR="0" marL="0">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No</a:t>
                      </a:r>
                      <a:endParaRPr sz="700" u="none" cap="none" strike="noStrike">
                        <a:latin typeface="Arial"/>
                        <a:ea typeface="Arial"/>
                        <a:cs typeface="Arial"/>
                        <a:sym typeface="Arial"/>
                      </a:endParaRPr>
                    </a:p>
                  </a:txBody>
                  <a:tcPr marT="62225" marB="0" marR="0" marL="0">
                    <a:lnT cap="flat" cmpd="sng" w="9525">
                      <a:solidFill>
                        <a:srgbClr val="000000"/>
                      </a:solidFill>
                      <a:prstDash val="solid"/>
                      <a:round/>
                      <a:headEnd len="sm" w="sm" type="none"/>
                      <a:tailEnd len="sm" w="sm" type="none"/>
                    </a:lnT>
                  </a:tcPr>
                </a:tc>
              </a:tr>
              <a:tr h="173350">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Generation</a:t>
                      </a:r>
                      <a:endParaRPr sz="700" u="none" cap="none" strike="noStrike">
                        <a:latin typeface="Arial"/>
                        <a:ea typeface="Arial"/>
                        <a:cs typeface="Arial"/>
                        <a:sym typeface="Arial"/>
                      </a:endParaRPr>
                    </a:p>
                  </a:txBody>
                  <a:tcPr marT="20950" marB="0" marR="0" marL="0">
                    <a:lnR cap="flat" cmpd="sng" w="9525">
                      <a:solidFill>
                        <a:srgbClr val="000000"/>
                      </a:solidFill>
                      <a:prstDash val="solid"/>
                      <a:round/>
                      <a:headEnd len="sm" w="sm" type="none"/>
                      <a:tailEnd len="sm" w="sm" type="none"/>
                    </a:lnR>
                  </a:tcPr>
                </a:tc>
                <a:tc>
                  <a:txBody>
                    <a:bodyPr/>
                    <a:lstStyle/>
                    <a:p>
                      <a:pPr indent="0" lvl="0" marL="1270" marR="0" rtl="0" algn="ctr">
                        <a:lnSpc>
                          <a:spcPct val="100000"/>
                        </a:lnSpc>
                        <a:spcBef>
                          <a:spcPts val="0"/>
                        </a:spcBef>
                        <a:spcAft>
                          <a:spcPts val="0"/>
                        </a:spcAft>
                        <a:buNone/>
                      </a:pPr>
                      <a:r>
                        <a:rPr lang="en-US" sz="700" u="none" cap="none" strike="noStrike">
                          <a:latin typeface="Arial"/>
                          <a:ea typeface="Arial"/>
                          <a:cs typeface="Arial"/>
                          <a:sym typeface="Arial"/>
                        </a:rPr>
                        <a:t>Yes</a:t>
                      </a:r>
                      <a:endParaRPr sz="700" u="none" cap="none" strike="noStrike">
                        <a:latin typeface="Arial"/>
                        <a:ea typeface="Arial"/>
                        <a:cs typeface="Arial"/>
                        <a:sym typeface="Arial"/>
                      </a:endParaRPr>
                    </a:p>
                  </a:txBody>
                  <a:tcPr marT="20950" marB="0" marR="0" marL="0">
                    <a:lnL cap="flat" cmpd="sng" w="9525">
                      <a:solidFill>
                        <a:srgbClr val="000000"/>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Yes</a:t>
                      </a:r>
                      <a:endParaRPr sz="700" u="none" cap="none" strike="noStrike">
                        <a:latin typeface="Arial"/>
                        <a:ea typeface="Arial"/>
                        <a:cs typeface="Arial"/>
                        <a:sym typeface="Arial"/>
                      </a:endParaRPr>
                    </a:p>
                  </a:txBody>
                  <a:tcPr marT="20950" marB="0" marR="0" marL="0"/>
                </a:tc>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Yes</a:t>
                      </a:r>
                      <a:endParaRPr sz="700" u="none" cap="none" strike="noStrike">
                        <a:latin typeface="Arial"/>
                        <a:ea typeface="Arial"/>
                        <a:cs typeface="Arial"/>
                        <a:sym typeface="Arial"/>
                      </a:endParaRPr>
                    </a:p>
                  </a:txBody>
                  <a:tcPr marT="20950" marB="0" marR="0" marL="0"/>
                </a:tc>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Yes</a:t>
                      </a:r>
                      <a:endParaRPr sz="700" u="none" cap="none" strike="noStrike">
                        <a:latin typeface="Arial"/>
                        <a:ea typeface="Arial"/>
                        <a:cs typeface="Arial"/>
                        <a:sym typeface="Arial"/>
                      </a:endParaRPr>
                    </a:p>
                  </a:txBody>
                  <a:tcPr marT="20950" marB="0" marR="0" marL="0"/>
                </a:tc>
              </a:tr>
              <a:tr h="173350">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Compute P(X)</a:t>
                      </a:r>
                      <a:endParaRPr sz="700" u="none" cap="none" strike="noStrike">
                        <a:latin typeface="Arial"/>
                        <a:ea typeface="Arial"/>
                        <a:cs typeface="Arial"/>
                        <a:sym typeface="Arial"/>
                      </a:endParaRPr>
                    </a:p>
                  </a:txBody>
                  <a:tcPr marT="20950" marB="0" marR="0" marL="0">
                    <a:lnR cap="flat" cmpd="sng" w="9525">
                      <a:solidFill>
                        <a:srgbClr val="000000"/>
                      </a:solidFill>
                      <a:prstDash val="solid"/>
                      <a:round/>
                      <a:headEnd len="sm" w="sm" type="none"/>
                      <a:tailEnd len="sm" w="sm" type="none"/>
                    </a:lnR>
                  </a:tcPr>
                </a:tc>
                <a:tc>
                  <a:txBody>
                    <a:bodyPr/>
                    <a:lstStyle/>
                    <a:p>
                      <a:pPr indent="0" lvl="0" marL="1270" marR="0" rtl="0" algn="ctr">
                        <a:lnSpc>
                          <a:spcPct val="100000"/>
                        </a:lnSpc>
                        <a:spcBef>
                          <a:spcPts val="0"/>
                        </a:spcBef>
                        <a:spcAft>
                          <a:spcPts val="0"/>
                        </a:spcAft>
                        <a:buNone/>
                      </a:pPr>
                      <a:r>
                        <a:rPr lang="en-US" sz="700" u="none" cap="none" strike="noStrike">
                          <a:latin typeface="Arial"/>
                          <a:ea typeface="Arial"/>
                          <a:cs typeface="Arial"/>
                          <a:sym typeface="Arial"/>
                        </a:rPr>
                        <a:t>Intractable</a:t>
                      </a:r>
                      <a:endParaRPr sz="700" u="none" cap="none" strike="noStrike">
                        <a:latin typeface="Arial"/>
                        <a:ea typeface="Arial"/>
                        <a:cs typeface="Arial"/>
                        <a:sym typeface="Arial"/>
                      </a:endParaRPr>
                    </a:p>
                  </a:txBody>
                  <a:tcPr marT="20950" marB="0" marR="0" marL="0">
                    <a:lnL cap="flat" cmpd="sng" w="9525">
                      <a:solidFill>
                        <a:srgbClr val="000000"/>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Intractable</a:t>
                      </a:r>
                      <a:endParaRPr sz="700" u="none" cap="none" strike="noStrike">
                        <a:latin typeface="Arial"/>
                        <a:ea typeface="Arial"/>
                        <a:cs typeface="Arial"/>
                        <a:sym typeface="Arial"/>
                      </a:endParaRPr>
                    </a:p>
                  </a:txBody>
                  <a:tcPr marT="20950" marB="0" marR="0" marL="0"/>
                </a:tc>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Tractable</a:t>
                      </a:r>
                      <a:endParaRPr sz="700" u="none" cap="none" strike="noStrike">
                        <a:latin typeface="Arial"/>
                        <a:ea typeface="Arial"/>
                        <a:cs typeface="Arial"/>
                        <a:sym typeface="Arial"/>
                      </a:endParaRPr>
                    </a:p>
                  </a:txBody>
                  <a:tcPr marT="20950" marB="0" marR="0" marL="0"/>
                </a:tc>
                <a:tc>
                  <a:txBody>
                    <a:bodyPr/>
                    <a:lstStyle/>
                    <a:p>
                      <a:pPr indent="0" lvl="0" marL="0" marR="23495" rtl="0" algn="ctr">
                        <a:lnSpc>
                          <a:spcPct val="100000"/>
                        </a:lnSpc>
                        <a:spcBef>
                          <a:spcPts val="0"/>
                        </a:spcBef>
                        <a:spcAft>
                          <a:spcPts val="0"/>
                        </a:spcAft>
                        <a:buNone/>
                      </a:pPr>
                      <a:r>
                        <a:rPr lang="en-US" sz="700" u="none" cap="none" strike="noStrike">
                          <a:latin typeface="Arial"/>
                          <a:ea typeface="Arial"/>
                          <a:cs typeface="Arial"/>
                          <a:sym typeface="Arial"/>
                        </a:rPr>
                        <a:t>No</a:t>
                      </a:r>
                      <a:endParaRPr sz="700" u="none" cap="none" strike="noStrike">
                        <a:latin typeface="Arial"/>
                        <a:ea typeface="Arial"/>
                        <a:cs typeface="Arial"/>
                        <a:sym typeface="Arial"/>
                      </a:endParaRPr>
                    </a:p>
                  </a:txBody>
                  <a:tcPr marT="20950" marB="0" marR="0" marL="0"/>
                </a:tc>
              </a:tr>
              <a:tr h="173350">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Sampling</a:t>
                      </a:r>
                      <a:endParaRPr sz="700" u="none" cap="none" strike="noStrike">
                        <a:latin typeface="Arial"/>
                        <a:ea typeface="Arial"/>
                        <a:cs typeface="Arial"/>
                        <a:sym typeface="Arial"/>
                      </a:endParaRPr>
                    </a:p>
                  </a:txBody>
                  <a:tcPr marT="20950" marB="0" marR="0" marL="0">
                    <a:lnR cap="flat" cmpd="sng" w="9525">
                      <a:solidFill>
                        <a:srgbClr val="000000"/>
                      </a:solidFill>
                      <a:prstDash val="solid"/>
                      <a:round/>
                      <a:headEnd len="sm" w="sm" type="none"/>
                      <a:tailEnd len="sm" w="sm" type="none"/>
                    </a:lnR>
                  </a:tcPr>
                </a:tc>
                <a:tc>
                  <a:txBody>
                    <a:bodyPr/>
                    <a:lstStyle/>
                    <a:p>
                      <a:pPr indent="0" lvl="0" marL="1270" marR="0" rtl="0" algn="ctr">
                        <a:lnSpc>
                          <a:spcPct val="100000"/>
                        </a:lnSpc>
                        <a:spcBef>
                          <a:spcPts val="0"/>
                        </a:spcBef>
                        <a:spcAft>
                          <a:spcPts val="0"/>
                        </a:spcAft>
                        <a:buNone/>
                      </a:pPr>
                      <a:r>
                        <a:rPr lang="en-US" sz="700" u="none" cap="none" strike="noStrike">
                          <a:latin typeface="Arial"/>
                          <a:ea typeface="Arial"/>
                          <a:cs typeface="Arial"/>
                          <a:sym typeface="Arial"/>
                        </a:rPr>
                        <a:t>MCMC</a:t>
                      </a:r>
                      <a:endParaRPr sz="700" u="none" cap="none" strike="noStrike">
                        <a:latin typeface="Arial"/>
                        <a:ea typeface="Arial"/>
                        <a:cs typeface="Arial"/>
                        <a:sym typeface="Arial"/>
                      </a:endParaRPr>
                    </a:p>
                  </a:txBody>
                  <a:tcPr marT="20950" marB="0" marR="0" marL="0">
                    <a:lnL cap="flat" cmpd="sng" w="9525">
                      <a:solidFill>
                        <a:srgbClr val="000000"/>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Fast</a:t>
                      </a:r>
                      <a:endParaRPr sz="700" u="none" cap="none" strike="noStrike">
                        <a:latin typeface="Arial"/>
                        <a:ea typeface="Arial"/>
                        <a:cs typeface="Arial"/>
                        <a:sym typeface="Arial"/>
                      </a:endParaRPr>
                    </a:p>
                  </a:txBody>
                  <a:tcPr marT="20950" marB="0" marR="0" marL="0"/>
                </a:tc>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Slow</a:t>
                      </a:r>
                      <a:endParaRPr sz="700" u="none" cap="none" strike="noStrike">
                        <a:latin typeface="Arial"/>
                        <a:ea typeface="Arial"/>
                        <a:cs typeface="Arial"/>
                        <a:sym typeface="Arial"/>
                      </a:endParaRPr>
                    </a:p>
                  </a:txBody>
                  <a:tcPr marT="20950" marB="0" marR="0" marL="0"/>
                </a:tc>
                <a:tc>
                  <a:txBody>
                    <a:bodyPr/>
                    <a:lstStyle/>
                    <a:p>
                      <a:pPr indent="0" lvl="0" marL="0" marR="22860" rtl="0" algn="ctr">
                        <a:lnSpc>
                          <a:spcPct val="100000"/>
                        </a:lnSpc>
                        <a:spcBef>
                          <a:spcPts val="0"/>
                        </a:spcBef>
                        <a:spcAft>
                          <a:spcPts val="0"/>
                        </a:spcAft>
                        <a:buNone/>
                      </a:pPr>
                      <a:r>
                        <a:rPr lang="en-US" sz="700" u="none" cap="none" strike="noStrike">
                          <a:latin typeface="Arial"/>
                          <a:ea typeface="Arial"/>
                          <a:cs typeface="Arial"/>
                          <a:sym typeface="Arial"/>
                        </a:rPr>
                        <a:t>Fast</a:t>
                      </a:r>
                      <a:endParaRPr sz="700" u="none" cap="none" strike="noStrike">
                        <a:latin typeface="Arial"/>
                        <a:ea typeface="Arial"/>
                        <a:cs typeface="Arial"/>
                        <a:sym typeface="Arial"/>
                      </a:endParaRPr>
                    </a:p>
                  </a:txBody>
                  <a:tcPr marT="20950" marB="0" marR="0" marL="0"/>
                </a:tc>
              </a:tr>
              <a:tr h="173350">
                <a:tc>
                  <a:txBody>
                    <a:bodyPr/>
                    <a:lstStyle/>
                    <a:p>
                      <a:pPr indent="0" lvl="0" marL="0" marR="24765" rtl="0" algn="ctr">
                        <a:lnSpc>
                          <a:spcPct val="100000"/>
                        </a:lnSpc>
                        <a:spcBef>
                          <a:spcPts val="0"/>
                        </a:spcBef>
                        <a:spcAft>
                          <a:spcPts val="0"/>
                        </a:spcAft>
                        <a:buNone/>
                      </a:pPr>
                      <a:r>
                        <a:rPr lang="en-US" sz="700" u="none" cap="none" strike="noStrike">
                          <a:latin typeface="Arial"/>
                          <a:ea typeface="Arial"/>
                          <a:cs typeface="Arial"/>
                          <a:sym typeface="Arial"/>
                        </a:rPr>
                        <a:t>Type of GM</a:t>
                      </a:r>
                      <a:endParaRPr sz="700" u="none" cap="none" strike="noStrike">
                        <a:latin typeface="Arial"/>
                        <a:ea typeface="Arial"/>
                        <a:cs typeface="Arial"/>
                        <a:sym typeface="Arial"/>
                      </a:endParaRPr>
                    </a:p>
                  </a:txBody>
                  <a:tcPr marT="20950" marB="0" marR="0" marL="0">
                    <a:lnR cap="flat" cmpd="sng" w="9525">
                      <a:solidFill>
                        <a:srgbClr val="000000"/>
                      </a:solidFill>
                      <a:prstDash val="solid"/>
                      <a:round/>
                      <a:headEnd len="sm" w="sm" type="none"/>
                      <a:tailEnd len="sm" w="sm" type="none"/>
                    </a:lnR>
                  </a:tcPr>
                </a:tc>
                <a:tc>
                  <a:txBody>
                    <a:bodyPr/>
                    <a:lstStyle/>
                    <a:p>
                      <a:pPr indent="0" lvl="0" marL="1270" marR="0" rtl="0" algn="ctr">
                        <a:lnSpc>
                          <a:spcPct val="100000"/>
                        </a:lnSpc>
                        <a:spcBef>
                          <a:spcPts val="0"/>
                        </a:spcBef>
                        <a:spcAft>
                          <a:spcPts val="0"/>
                        </a:spcAft>
                        <a:buNone/>
                      </a:pPr>
                      <a:r>
                        <a:rPr lang="en-US" sz="700" u="none" cap="none" strike="noStrike">
                          <a:latin typeface="Arial"/>
                          <a:ea typeface="Arial"/>
                          <a:cs typeface="Arial"/>
                          <a:sym typeface="Arial"/>
                        </a:rPr>
                        <a:t>Undirected</a:t>
                      </a:r>
                      <a:endParaRPr sz="700" u="none" cap="none" strike="noStrike">
                        <a:latin typeface="Arial"/>
                        <a:ea typeface="Arial"/>
                        <a:cs typeface="Arial"/>
                        <a:sym typeface="Arial"/>
                      </a:endParaRPr>
                    </a:p>
                  </a:txBody>
                  <a:tcPr marT="20950" marB="0" marR="0" marL="0">
                    <a:lnL cap="flat" cmpd="sng" w="9525">
                      <a:solidFill>
                        <a:srgbClr val="000000"/>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Directed</a:t>
                      </a:r>
                      <a:endParaRPr sz="700" u="none" cap="none" strike="noStrike">
                        <a:latin typeface="Arial"/>
                        <a:ea typeface="Arial"/>
                        <a:cs typeface="Arial"/>
                        <a:sym typeface="Arial"/>
                      </a:endParaRPr>
                    </a:p>
                  </a:txBody>
                  <a:tcPr marT="20950" marB="0" marR="0" marL="0"/>
                </a:tc>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Directed</a:t>
                      </a:r>
                      <a:endParaRPr sz="700" u="none" cap="none" strike="noStrike">
                        <a:latin typeface="Arial"/>
                        <a:ea typeface="Arial"/>
                        <a:cs typeface="Arial"/>
                        <a:sym typeface="Arial"/>
                      </a:endParaRPr>
                    </a:p>
                  </a:txBody>
                  <a:tcPr marT="20950" marB="0" marR="0" marL="0"/>
                </a:tc>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Directed</a:t>
                      </a:r>
                      <a:endParaRPr sz="700" u="none" cap="none" strike="noStrike">
                        <a:latin typeface="Arial"/>
                        <a:ea typeface="Arial"/>
                        <a:cs typeface="Arial"/>
                        <a:sym typeface="Arial"/>
                      </a:endParaRPr>
                    </a:p>
                  </a:txBody>
                  <a:tcPr marT="20950" marB="0" marR="0" marL="0"/>
                </a:tc>
              </a:tr>
              <a:tr h="173350">
                <a:tc>
                  <a:txBody>
                    <a:bodyPr/>
                    <a:lstStyle/>
                    <a:p>
                      <a:pPr indent="0" lvl="0" marL="0" marR="24765" rtl="0" algn="ctr">
                        <a:lnSpc>
                          <a:spcPct val="100000"/>
                        </a:lnSpc>
                        <a:spcBef>
                          <a:spcPts val="0"/>
                        </a:spcBef>
                        <a:spcAft>
                          <a:spcPts val="0"/>
                        </a:spcAft>
                        <a:buNone/>
                      </a:pPr>
                      <a:r>
                        <a:rPr lang="en-US" sz="700" u="none" cap="none" strike="noStrike">
                          <a:latin typeface="Arial"/>
                          <a:ea typeface="Arial"/>
                          <a:cs typeface="Arial"/>
                          <a:sym typeface="Arial"/>
                        </a:rPr>
                        <a:t>Loss</a:t>
                      </a:r>
                      <a:endParaRPr sz="700" u="none" cap="none" strike="noStrike">
                        <a:latin typeface="Arial"/>
                        <a:ea typeface="Arial"/>
                        <a:cs typeface="Arial"/>
                        <a:sym typeface="Arial"/>
                      </a:endParaRPr>
                    </a:p>
                  </a:txBody>
                  <a:tcPr marT="20950" marB="0" marR="0" marL="0">
                    <a:lnR cap="flat" cmpd="sng" w="9525">
                      <a:solidFill>
                        <a:srgbClr val="000000"/>
                      </a:solidFill>
                      <a:prstDash val="solid"/>
                      <a:round/>
                      <a:headEnd len="sm" w="sm" type="none"/>
                      <a:tailEnd len="sm" w="sm" type="none"/>
                    </a:lnR>
                  </a:tcPr>
                </a:tc>
                <a:tc>
                  <a:txBody>
                    <a:bodyPr/>
                    <a:lstStyle/>
                    <a:p>
                      <a:pPr indent="0" lvl="0" marL="1270" marR="0" rtl="0" algn="ctr">
                        <a:lnSpc>
                          <a:spcPct val="100000"/>
                        </a:lnSpc>
                        <a:spcBef>
                          <a:spcPts val="0"/>
                        </a:spcBef>
                        <a:spcAft>
                          <a:spcPts val="0"/>
                        </a:spcAft>
                        <a:buNone/>
                      </a:pPr>
                      <a:r>
                        <a:rPr lang="en-US" sz="700" u="none" cap="none" strike="noStrike">
                          <a:latin typeface="Arial"/>
                          <a:ea typeface="Arial"/>
                          <a:cs typeface="Arial"/>
                          <a:sym typeface="Arial"/>
                        </a:rPr>
                        <a:t>KL-divergence</a:t>
                      </a:r>
                      <a:endParaRPr sz="700" u="none" cap="none" strike="noStrike">
                        <a:latin typeface="Arial"/>
                        <a:ea typeface="Arial"/>
                        <a:cs typeface="Arial"/>
                        <a:sym typeface="Arial"/>
                      </a:endParaRPr>
                    </a:p>
                  </a:txBody>
                  <a:tcPr marT="20950" marB="0" marR="0" marL="0">
                    <a:lnL cap="flat" cmpd="sng" w="9525">
                      <a:solidFill>
                        <a:srgbClr val="000000"/>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KL-divergence</a:t>
                      </a:r>
                      <a:endParaRPr sz="700" u="none" cap="none" strike="noStrike">
                        <a:latin typeface="Arial"/>
                        <a:ea typeface="Arial"/>
                        <a:cs typeface="Arial"/>
                        <a:sym typeface="Arial"/>
                      </a:endParaRPr>
                    </a:p>
                  </a:txBody>
                  <a:tcPr marT="20950" marB="0" marR="0" marL="0"/>
                </a:tc>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KL-divergence</a:t>
                      </a:r>
                      <a:endParaRPr sz="700" u="none" cap="none" strike="noStrike">
                        <a:latin typeface="Arial"/>
                        <a:ea typeface="Arial"/>
                        <a:cs typeface="Arial"/>
                        <a:sym typeface="Arial"/>
                      </a:endParaRPr>
                    </a:p>
                  </a:txBody>
                  <a:tcPr marT="20950" marB="0" marR="0" marL="0"/>
                </a:tc>
                <a:tc>
                  <a:txBody>
                    <a:bodyPr/>
                    <a:lstStyle/>
                    <a:p>
                      <a:pPr indent="0" lvl="0" marL="0" marR="22860" rtl="0" algn="ctr">
                        <a:lnSpc>
                          <a:spcPct val="100000"/>
                        </a:lnSpc>
                        <a:spcBef>
                          <a:spcPts val="0"/>
                        </a:spcBef>
                        <a:spcAft>
                          <a:spcPts val="0"/>
                        </a:spcAft>
                        <a:buNone/>
                      </a:pPr>
                      <a:r>
                        <a:rPr lang="en-US" sz="700" u="none" cap="none" strike="noStrike">
                          <a:latin typeface="Arial"/>
                          <a:ea typeface="Arial"/>
                          <a:cs typeface="Arial"/>
                          <a:sym typeface="Arial"/>
                        </a:rPr>
                        <a:t>JSD</a:t>
                      </a:r>
                      <a:endParaRPr sz="700" u="none" cap="none" strike="noStrike">
                        <a:latin typeface="Arial"/>
                        <a:ea typeface="Arial"/>
                        <a:cs typeface="Arial"/>
                        <a:sym typeface="Arial"/>
                      </a:endParaRPr>
                    </a:p>
                  </a:txBody>
                  <a:tcPr marT="20950" marB="0" marR="0" marL="0"/>
                </a:tc>
              </a:tr>
              <a:tr h="173350">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Assumptions</a:t>
                      </a:r>
                      <a:endParaRPr sz="700" u="none" cap="none" strike="noStrike">
                        <a:latin typeface="Arial"/>
                        <a:ea typeface="Arial"/>
                        <a:cs typeface="Arial"/>
                        <a:sym typeface="Arial"/>
                      </a:endParaRPr>
                    </a:p>
                  </a:txBody>
                  <a:tcPr marT="20950" marB="0" marR="0" marL="0">
                    <a:lnR cap="flat" cmpd="sng" w="9525">
                      <a:solidFill>
                        <a:srgbClr val="000000"/>
                      </a:solidFill>
                      <a:prstDash val="solid"/>
                      <a:round/>
                      <a:headEnd len="sm" w="sm" type="none"/>
                      <a:tailEnd len="sm" w="sm" type="none"/>
                    </a:lnR>
                  </a:tcPr>
                </a:tc>
                <a:tc>
                  <a:txBody>
                    <a:bodyPr/>
                    <a:lstStyle/>
                    <a:p>
                      <a:pPr indent="0" lvl="0" marL="1270" marR="0" rtl="0" algn="ctr">
                        <a:lnSpc>
                          <a:spcPct val="100000"/>
                        </a:lnSpc>
                        <a:spcBef>
                          <a:spcPts val="0"/>
                        </a:spcBef>
                        <a:spcAft>
                          <a:spcPts val="0"/>
                        </a:spcAft>
                        <a:buNone/>
                      </a:pPr>
                      <a:r>
                        <a:rPr lang="en-US" sz="700" u="none" cap="none" strike="noStrike">
                          <a:latin typeface="Arial"/>
                          <a:ea typeface="Arial"/>
                          <a:cs typeface="Arial"/>
                          <a:sym typeface="Arial"/>
                        </a:rPr>
                        <a:t>X independent given z</a:t>
                      </a:r>
                      <a:endParaRPr sz="700" u="none" cap="none" strike="noStrike">
                        <a:latin typeface="Arial"/>
                        <a:ea typeface="Arial"/>
                        <a:cs typeface="Arial"/>
                        <a:sym typeface="Arial"/>
                      </a:endParaRPr>
                    </a:p>
                  </a:txBody>
                  <a:tcPr marT="20950" marB="0" marR="0" marL="0">
                    <a:lnL cap="flat" cmpd="sng" w="9525">
                      <a:solidFill>
                        <a:srgbClr val="000000"/>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X independent given z</a:t>
                      </a:r>
                      <a:endParaRPr sz="700" u="none" cap="none" strike="noStrike">
                        <a:latin typeface="Arial"/>
                        <a:ea typeface="Arial"/>
                        <a:cs typeface="Arial"/>
                        <a:sym typeface="Arial"/>
                      </a:endParaRPr>
                    </a:p>
                  </a:txBody>
                  <a:tcPr marT="20950" marB="0" marR="0" marL="0"/>
                </a:tc>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None</a:t>
                      </a:r>
                      <a:endParaRPr sz="700" u="none" cap="none" strike="noStrike">
                        <a:latin typeface="Arial"/>
                        <a:ea typeface="Arial"/>
                        <a:cs typeface="Arial"/>
                        <a:sym typeface="Arial"/>
                      </a:endParaRPr>
                    </a:p>
                  </a:txBody>
                  <a:tcPr marT="20950" marB="0" marR="0" marL="0"/>
                </a:tc>
                <a:tc>
                  <a:txBody>
                    <a:bodyPr/>
                    <a:lstStyle/>
                    <a:p>
                      <a:pPr indent="0" lvl="0" marL="0" marR="22860" rtl="0" algn="ctr">
                        <a:lnSpc>
                          <a:spcPct val="100000"/>
                        </a:lnSpc>
                        <a:spcBef>
                          <a:spcPts val="0"/>
                        </a:spcBef>
                        <a:spcAft>
                          <a:spcPts val="0"/>
                        </a:spcAft>
                        <a:buNone/>
                      </a:pPr>
                      <a:r>
                        <a:rPr lang="en-US" sz="700" u="none" cap="none" strike="noStrike">
                          <a:latin typeface="Arial"/>
                          <a:ea typeface="Arial"/>
                          <a:cs typeface="Arial"/>
                          <a:sym typeface="Arial"/>
                        </a:rPr>
                        <a:t>N.A.</a:t>
                      </a:r>
                      <a:endParaRPr sz="700" u="none" cap="none" strike="noStrike">
                        <a:latin typeface="Arial"/>
                        <a:ea typeface="Arial"/>
                        <a:cs typeface="Arial"/>
                        <a:sym typeface="Arial"/>
                      </a:endParaRPr>
                    </a:p>
                  </a:txBody>
                  <a:tcPr marT="20950" marB="0" marR="0" marL="0"/>
                </a:tc>
              </a:tr>
              <a:tr h="181600">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Samples</a:t>
                      </a:r>
                      <a:endParaRPr sz="700" u="none" cap="none" strike="noStrike">
                        <a:latin typeface="Arial"/>
                        <a:ea typeface="Arial"/>
                        <a:cs typeface="Arial"/>
                        <a:sym typeface="Arial"/>
                      </a:endParaRPr>
                    </a:p>
                  </a:txBody>
                  <a:tcPr marT="20950" marB="0" marR="0" marL="0">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700" u="none" cap="none" strike="noStrike">
                          <a:latin typeface="Arial"/>
                          <a:ea typeface="Arial"/>
                          <a:cs typeface="Arial"/>
                          <a:sym typeface="Arial"/>
                        </a:rPr>
                        <a:t>Bad</a:t>
                      </a:r>
                      <a:endParaRPr sz="700" u="none" cap="none" strike="noStrike">
                        <a:latin typeface="Arial"/>
                        <a:ea typeface="Arial"/>
                        <a:cs typeface="Arial"/>
                        <a:sym typeface="Arial"/>
                      </a:endParaRPr>
                    </a:p>
                  </a:txBody>
                  <a:tcPr marT="20950" marB="0" marR="0" marL="0">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Ok</a:t>
                      </a:r>
                      <a:endParaRPr sz="700" u="none" cap="none" strike="noStrike">
                        <a:latin typeface="Arial"/>
                        <a:ea typeface="Arial"/>
                        <a:cs typeface="Arial"/>
                        <a:sym typeface="Arial"/>
                      </a:endParaRPr>
                    </a:p>
                  </a:txBody>
                  <a:tcPr marT="20950" marB="0" marR="0" marL="0">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Good</a:t>
                      </a:r>
                      <a:endParaRPr sz="700" u="none" cap="none" strike="noStrike">
                        <a:latin typeface="Arial"/>
                        <a:ea typeface="Arial"/>
                        <a:cs typeface="Arial"/>
                        <a:sym typeface="Arial"/>
                      </a:endParaRPr>
                    </a:p>
                  </a:txBody>
                  <a:tcPr marT="20950" marB="0" marR="0" marL="0">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700" u="none" cap="none" strike="noStrike">
                          <a:latin typeface="Arial"/>
                          <a:ea typeface="Arial"/>
                          <a:cs typeface="Arial"/>
                          <a:sym typeface="Arial"/>
                        </a:rPr>
                        <a:t>Good (best)</a:t>
                      </a:r>
                      <a:endParaRPr sz="700" u="none" cap="none" strike="noStrike">
                        <a:latin typeface="Arial"/>
                        <a:ea typeface="Arial"/>
                        <a:cs typeface="Arial"/>
                        <a:sym typeface="Arial"/>
                      </a:endParaRPr>
                    </a:p>
                  </a:txBody>
                  <a:tcPr marT="20950" marB="0" marR="0" marL="0">
                    <a:lnB cap="flat" cmpd="sng" w="9525">
                      <a:solidFill>
                        <a:srgbClr val="000000"/>
                      </a:solidFill>
                      <a:prstDash val="solid"/>
                      <a:round/>
                      <a:headEnd len="sm" w="sm" type="none"/>
                      <a:tailEnd len="sm" w="sm" type="none"/>
                    </a:lnB>
                  </a:tcPr>
                </a:tc>
              </a:tr>
            </a:tbl>
          </a:graphicData>
        </a:graphic>
      </p:graphicFrame>
      <p:sp>
        <p:nvSpPr>
          <p:cNvPr id="1096" name="Google Shape;1096;p66"/>
          <p:cNvSpPr txBox="1"/>
          <p:nvPr>
            <p:ph type="title"/>
          </p:nvPr>
        </p:nvSpPr>
        <p:spPr>
          <a:xfrm>
            <a:off x="1734108" y="1824804"/>
            <a:ext cx="2292985" cy="177800"/>
          </a:xfrm>
          <a:prstGeom prst="rect">
            <a:avLst/>
          </a:prstGeom>
          <a:noFill/>
          <a:ln>
            <a:noFill/>
          </a:ln>
        </p:spPr>
        <p:txBody>
          <a:bodyPr anchorCtr="0" anchor="b" bIns="0" lIns="0" spcFirstLastPara="1" rIns="0" wrap="square" tIns="12050">
            <a:spAutoFit/>
          </a:bodyPr>
          <a:lstStyle/>
          <a:p>
            <a:pPr indent="0" lvl="0" marL="12700" rtl="0" algn="l">
              <a:lnSpc>
                <a:spcPct val="100000"/>
              </a:lnSpc>
              <a:spcBef>
                <a:spcPts val="0"/>
              </a:spcBef>
              <a:spcAft>
                <a:spcPts val="0"/>
              </a:spcAft>
              <a:buClr>
                <a:srgbClr val="3333B2"/>
              </a:buClr>
              <a:buSzPts val="1000"/>
              <a:buFont typeface="Calibri"/>
              <a:buNone/>
            </a:pPr>
            <a:r>
              <a:rPr lang="en-US" sz="1000">
                <a:solidFill>
                  <a:srgbClr val="3333B2"/>
                </a:solidFill>
              </a:rPr>
              <a:t>Table: </a:t>
            </a:r>
            <a:r>
              <a:rPr lang="en-US" sz="1000"/>
              <a:t>Comparison of Generative Models</a:t>
            </a:r>
            <a:endParaRPr sz="1000"/>
          </a:p>
        </p:txBody>
      </p:sp>
      <p:sp>
        <p:nvSpPr>
          <p:cNvPr id="1097" name="Google Shape;1097;p66"/>
          <p:cNvSpPr txBox="1"/>
          <p:nvPr>
            <p:ph idx="11" type="ftr"/>
          </p:nvPr>
        </p:nvSpPr>
        <p:spPr>
          <a:xfrm>
            <a:off x="1743259" y="3056436"/>
            <a:ext cx="2280784" cy="172758"/>
          </a:xfrm>
          <a:prstGeom prst="rect">
            <a:avLst/>
          </a:prstGeom>
          <a:noFill/>
          <a:ln>
            <a:noFill/>
          </a:ln>
        </p:spPr>
        <p:txBody>
          <a:bodyPr anchorCtr="0" anchor="ctr" bIns="0" lIns="0" spcFirstLastPara="1" rIns="0" wrap="square" tIns="0">
            <a:spAutoFit/>
          </a:bodyPr>
          <a:lstStyle/>
          <a:p>
            <a:pPr indent="0" lvl="0" marL="12700" rtl="0" algn="ctr">
              <a:lnSpc>
                <a:spcPct val="167500"/>
              </a:lnSpc>
              <a:spcBef>
                <a:spcPts val="0"/>
              </a:spcBef>
              <a:spcAft>
                <a:spcPts val="0"/>
              </a:spcAft>
              <a:buNone/>
            </a:pPr>
            <a:r>
              <a:rPr lang="en-US"/>
              <a:t>MITESH M. KHAPRA</a:t>
            </a:r>
            <a:endParaRPr/>
          </a:p>
        </p:txBody>
      </p:sp>
      <p:sp>
        <p:nvSpPr>
          <p:cNvPr id="1098" name="Google Shape;1098;p66"/>
          <p:cNvSpPr txBox="1"/>
          <p:nvPr/>
        </p:nvSpPr>
        <p:spPr>
          <a:xfrm>
            <a:off x="347294" y="2241631"/>
            <a:ext cx="4982210" cy="329565"/>
          </a:xfrm>
          <a:prstGeom prst="rect">
            <a:avLst/>
          </a:prstGeom>
          <a:noFill/>
          <a:ln>
            <a:noFill/>
          </a:ln>
        </p:spPr>
        <p:txBody>
          <a:bodyPr anchorCtr="0" anchor="t" bIns="0" lIns="0" spcFirstLastPara="1" rIns="0" wrap="square" tIns="12050">
            <a:spAutoFit/>
          </a:bodyPr>
          <a:lstStyle/>
          <a:p>
            <a:pPr indent="45085" lvl="0" marL="12700" marR="5080" rtl="0" algn="l">
              <a:lnSpc>
                <a:spcPct val="100000"/>
              </a:lnSpc>
              <a:spcBef>
                <a:spcPts val="0"/>
              </a:spcBef>
              <a:spcAft>
                <a:spcPts val="0"/>
              </a:spcAft>
              <a:buNone/>
            </a:pPr>
            <a:r>
              <a:rPr i="1" lang="en-US" sz="1000">
                <a:latin typeface="Arial"/>
                <a:ea typeface="Arial"/>
                <a:cs typeface="Arial"/>
                <a:sym typeface="Arial"/>
              </a:rPr>
              <a:t>Recent works look at combining these methods: e.g. Adversarial Autoencoders (Makhzani 2015), PixelVAE (Gulrajani 2016) and PixelGAN Autoencoders (Makhzani 2017)</a:t>
            </a:r>
            <a:endParaRPr sz="1000">
              <a:latin typeface="Arial"/>
              <a:ea typeface="Arial"/>
              <a:cs typeface="Arial"/>
              <a:sym typeface="Arial"/>
            </a:endParaRPr>
          </a:p>
        </p:txBody>
      </p:sp>
      <p:grpSp>
        <p:nvGrpSpPr>
          <p:cNvPr id="1099" name="Google Shape;1099;p66"/>
          <p:cNvGrpSpPr/>
          <p:nvPr/>
        </p:nvGrpSpPr>
        <p:grpSpPr>
          <a:xfrm>
            <a:off x="0" y="3121507"/>
            <a:ext cx="5760364" cy="118745"/>
            <a:chOff x="0" y="3121507"/>
            <a:chExt cx="5760364" cy="118745"/>
          </a:xfrm>
        </p:grpSpPr>
        <p:sp>
          <p:nvSpPr>
            <p:cNvPr id="1100" name="Google Shape;1100;p66"/>
            <p:cNvSpPr/>
            <p:nvPr/>
          </p:nvSpPr>
          <p:spPr>
            <a:xfrm>
              <a:off x="0"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01" name="Google Shape;1101;p66"/>
            <p:cNvSpPr/>
            <p:nvPr/>
          </p:nvSpPr>
          <p:spPr>
            <a:xfrm>
              <a:off x="2880004"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3333B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102" name="Google Shape;1102;p66"/>
          <p:cNvSpPr txBox="1"/>
          <p:nvPr/>
        </p:nvSpPr>
        <p:spPr>
          <a:xfrm>
            <a:off x="5479338" y="3007598"/>
            <a:ext cx="257810"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a:solidFill>
                  <a:srgbClr val="ADADE0"/>
                </a:solidFill>
                <a:latin typeface="Arial"/>
                <a:ea typeface="Arial"/>
                <a:cs typeface="Arial"/>
                <a:sym typeface="Arial"/>
              </a:rPr>
              <a:t>37/38</a:t>
            </a:r>
            <a:endParaRPr sz="600">
              <a:latin typeface="Arial"/>
              <a:ea typeface="Arial"/>
              <a:cs typeface="Arial"/>
              <a:sym typeface="Arial"/>
            </a:endParaRPr>
          </a:p>
        </p:txBody>
      </p:sp>
      <p:sp>
        <p:nvSpPr>
          <p:cNvPr id="1103" name="Google Shape;1103;p66"/>
          <p:cNvSpPr txBox="1"/>
          <p:nvPr/>
        </p:nvSpPr>
        <p:spPr>
          <a:xfrm>
            <a:off x="2975305" y="3133595"/>
            <a:ext cx="1556385"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u="sng">
                <a:solidFill>
                  <a:srgbClr val="0000FF"/>
                </a:solidFill>
                <a:latin typeface="Arial"/>
                <a:ea typeface="Arial"/>
                <a:cs typeface="Arial"/>
                <a:sym typeface="Arial"/>
                <a:hlinkClick action="ppaction://hlinksldjump" r:id="rId4">
                  <a:extLst>
                    <a:ext uri="{A12FA001-AC4F-418D-AE19-62706E023703}">
                      <ahyp:hlinkClr val="tx"/>
                    </a:ext>
                  </a:extLst>
                </a:hlinkClick>
              </a:rPr>
              <a:t>CS7015 (Deep Learning) : Lecture 23</a:t>
            </a:r>
            <a:endParaRPr sz="600">
              <a:latin typeface="Arial"/>
              <a:ea typeface="Arial"/>
              <a:cs typeface="Arial"/>
              <a:sym typeface="Arial"/>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1282700" y="479425"/>
            <a:ext cx="3025140" cy="16927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96916"/>
              <a:buFont typeface="Calibri"/>
              <a:buNone/>
            </a:pPr>
            <a:r>
              <a:rPr lang="en-US"/>
              <a:t>GAN MODEL </a:t>
            </a:r>
            <a:endParaRPr/>
          </a:p>
        </p:txBody>
      </p:sp>
      <p:pic>
        <p:nvPicPr>
          <p:cNvPr descr="Generative Adversarial Network" id="122" name="Google Shape;122;p4"/>
          <p:cNvPicPr preferRelativeResize="0"/>
          <p:nvPr>
            <p:ph idx="1" type="body"/>
          </p:nvPr>
        </p:nvPicPr>
        <p:blipFill rotWithShape="1">
          <a:blip r:embed="rId3">
            <a:alphaModFix/>
          </a:blip>
          <a:srcRect b="0" l="0" r="0" t="0"/>
          <a:stretch/>
        </p:blipFill>
        <p:spPr>
          <a:xfrm>
            <a:off x="1055231" y="864162"/>
            <a:ext cx="3655338" cy="205782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pic>
        <p:nvPicPr>
          <p:cNvPr id="1108" name="Google Shape;1108;p67"/>
          <p:cNvPicPr preferRelativeResize="0"/>
          <p:nvPr/>
        </p:nvPicPr>
        <p:blipFill rotWithShape="1">
          <a:blip r:embed="rId3">
            <a:alphaModFix/>
          </a:blip>
          <a:srcRect b="0" l="0" r="0" t="0"/>
          <a:stretch/>
        </p:blipFill>
        <p:spPr>
          <a:xfrm>
            <a:off x="1498269" y="491693"/>
            <a:ext cx="2730500" cy="1831340"/>
          </a:xfrm>
          <a:prstGeom prst="rect">
            <a:avLst/>
          </a:prstGeom>
          <a:noFill/>
          <a:ln>
            <a:noFill/>
          </a:ln>
        </p:spPr>
      </p:pic>
      <p:sp>
        <p:nvSpPr>
          <p:cNvPr id="1109" name="Google Shape;1109;p67"/>
          <p:cNvSpPr txBox="1"/>
          <p:nvPr/>
        </p:nvSpPr>
        <p:spPr>
          <a:xfrm>
            <a:off x="347294" y="2516021"/>
            <a:ext cx="4889500" cy="19177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b="1" lang="en-US" sz="1100">
                <a:latin typeface="Arial"/>
                <a:ea typeface="Arial"/>
                <a:cs typeface="Arial"/>
                <a:sym typeface="Arial"/>
              </a:rPr>
              <a:t>Source: </a:t>
            </a:r>
            <a:r>
              <a:rPr lang="en-US" sz="1100">
                <a:latin typeface="Arial"/>
                <a:ea typeface="Arial"/>
                <a:cs typeface="Arial"/>
                <a:sym typeface="Arial"/>
              </a:rPr>
              <a:t>Ian Goodfellow, NIPS 2016 Tutorial: Generative Adversarial Networks</a:t>
            </a:r>
            <a:endParaRPr sz="1100">
              <a:latin typeface="Arial"/>
              <a:ea typeface="Arial"/>
              <a:cs typeface="Arial"/>
              <a:sym typeface="Arial"/>
            </a:endParaRPr>
          </a:p>
        </p:txBody>
      </p:sp>
      <p:grpSp>
        <p:nvGrpSpPr>
          <p:cNvPr id="1110" name="Google Shape;1110;p67"/>
          <p:cNvGrpSpPr/>
          <p:nvPr/>
        </p:nvGrpSpPr>
        <p:grpSpPr>
          <a:xfrm>
            <a:off x="0" y="3121507"/>
            <a:ext cx="5760364" cy="118745"/>
            <a:chOff x="0" y="3121507"/>
            <a:chExt cx="5760364" cy="118745"/>
          </a:xfrm>
        </p:grpSpPr>
        <p:sp>
          <p:nvSpPr>
            <p:cNvPr id="1111" name="Google Shape;1111;p67"/>
            <p:cNvSpPr/>
            <p:nvPr/>
          </p:nvSpPr>
          <p:spPr>
            <a:xfrm>
              <a:off x="0"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12" name="Google Shape;1112;p67"/>
            <p:cNvSpPr/>
            <p:nvPr/>
          </p:nvSpPr>
          <p:spPr>
            <a:xfrm>
              <a:off x="2880004"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3333B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113" name="Google Shape;1113;p67"/>
          <p:cNvSpPr txBox="1"/>
          <p:nvPr/>
        </p:nvSpPr>
        <p:spPr>
          <a:xfrm>
            <a:off x="5479338" y="3007598"/>
            <a:ext cx="257810"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a:solidFill>
                  <a:srgbClr val="ADADE0"/>
                </a:solidFill>
                <a:latin typeface="Arial"/>
                <a:ea typeface="Arial"/>
                <a:cs typeface="Arial"/>
                <a:sym typeface="Arial"/>
              </a:rPr>
              <a:t>38/38</a:t>
            </a:r>
            <a:endParaRPr sz="600">
              <a:latin typeface="Arial"/>
              <a:ea typeface="Arial"/>
              <a:cs typeface="Arial"/>
              <a:sym typeface="Arial"/>
            </a:endParaRPr>
          </a:p>
        </p:txBody>
      </p:sp>
      <p:sp>
        <p:nvSpPr>
          <p:cNvPr id="1114" name="Google Shape;1114;p67"/>
          <p:cNvSpPr txBox="1"/>
          <p:nvPr>
            <p:ph idx="11" type="ftr"/>
          </p:nvPr>
        </p:nvSpPr>
        <p:spPr>
          <a:xfrm>
            <a:off x="1743259" y="3056436"/>
            <a:ext cx="2280784" cy="172758"/>
          </a:xfrm>
          <a:prstGeom prst="rect">
            <a:avLst/>
          </a:prstGeom>
          <a:noFill/>
          <a:ln>
            <a:noFill/>
          </a:ln>
        </p:spPr>
        <p:txBody>
          <a:bodyPr anchorCtr="0" anchor="ctr" bIns="0" lIns="0" spcFirstLastPara="1" rIns="0" wrap="square" tIns="0">
            <a:spAutoFit/>
          </a:bodyPr>
          <a:lstStyle/>
          <a:p>
            <a:pPr indent="0" lvl="0" marL="12700" rtl="0" algn="ctr">
              <a:lnSpc>
                <a:spcPct val="167500"/>
              </a:lnSpc>
              <a:spcBef>
                <a:spcPts val="0"/>
              </a:spcBef>
              <a:spcAft>
                <a:spcPts val="0"/>
              </a:spcAft>
              <a:buNone/>
            </a:pPr>
            <a:r>
              <a:rPr lang="en-US"/>
              <a:t>MITESH M. KHAPRA</a:t>
            </a:r>
            <a:endParaRPr/>
          </a:p>
        </p:txBody>
      </p:sp>
      <p:sp>
        <p:nvSpPr>
          <p:cNvPr id="1115" name="Google Shape;1115;p67"/>
          <p:cNvSpPr txBox="1"/>
          <p:nvPr/>
        </p:nvSpPr>
        <p:spPr>
          <a:xfrm>
            <a:off x="2975305" y="3133595"/>
            <a:ext cx="1556385"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u="sng">
                <a:solidFill>
                  <a:srgbClr val="0000FF"/>
                </a:solidFill>
                <a:latin typeface="Arial"/>
                <a:ea typeface="Arial"/>
                <a:cs typeface="Arial"/>
                <a:sym typeface="Arial"/>
                <a:hlinkClick action="ppaction://hlinksldjump" r:id="rId4">
                  <a:extLst>
                    <a:ext uri="{A12FA001-AC4F-418D-AE19-62706E023703}">
                      <ahyp:hlinkClr val="tx"/>
                    </a:ext>
                  </a:extLst>
                </a:hlinkClick>
              </a:rPr>
              <a:t>CS7015 (Deep Learning) : Lecture 23</a:t>
            </a:r>
            <a:endParaRPr sz="600">
              <a:latin typeface="Arial"/>
              <a:ea typeface="Arial"/>
              <a:cs typeface="Arial"/>
              <a:sym typeface="Arial"/>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 name="Shape 126"/>
        <p:cNvGrpSpPr/>
        <p:nvPr/>
      </p:nvGrpSpPr>
      <p:grpSpPr>
        <a:xfrm>
          <a:off x="0" y="0"/>
          <a:ext cx="0" cy="0"/>
          <a:chOff x="0" y="0"/>
          <a:chExt cx="0" cy="0"/>
        </a:xfrm>
      </p:grpSpPr>
      <p:sp>
        <p:nvSpPr>
          <p:cNvPr id="127" name="Google Shape;127;p5"/>
          <p:cNvSpPr/>
          <p:nvPr/>
        </p:nvSpPr>
        <p:spPr>
          <a:xfrm>
            <a:off x="3882988" y="3017760"/>
            <a:ext cx="43180" cy="30480"/>
          </a:xfrm>
          <a:custGeom>
            <a:rect b="b" l="l" r="r" t="t"/>
            <a:pathLst>
              <a:path extrusionOk="0" h="30480" w="43179">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8" name="Google Shape;128;p5"/>
          <p:cNvSpPr/>
          <p:nvPr/>
        </p:nvSpPr>
        <p:spPr>
          <a:xfrm>
            <a:off x="3803370" y="3013798"/>
            <a:ext cx="25400" cy="38100"/>
          </a:xfrm>
          <a:custGeom>
            <a:rect b="b" l="l" r="r" t="t"/>
            <a:pathLst>
              <a:path extrusionOk="0" h="38100" w="25400">
                <a:moveTo>
                  <a:pt x="25400" y="0"/>
                </a:moveTo>
                <a:lnTo>
                  <a:pt x="0" y="19050"/>
                </a:lnTo>
                <a:lnTo>
                  <a:pt x="25400" y="38100"/>
                </a:lnTo>
                <a:lnTo>
                  <a:pt x="25400"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9" name="Google Shape;129;p5"/>
          <p:cNvSpPr/>
          <p:nvPr/>
        </p:nvSpPr>
        <p:spPr>
          <a:xfrm>
            <a:off x="3981173" y="3013798"/>
            <a:ext cx="25400" cy="38100"/>
          </a:xfrm>
          <a:custGeom>
            <a:rect b="b" l="l" r="r" t="t"/>
            <a:pathLst>
              <a:path extrusionOk="0" h="38100" w="25400">
                <a:moveTo>
                  <a:pt x="0" y="0"/>
                </a:moveTo>
                <a:lnTo>
                  <a:pt x="0" y="38100"/>
                </a:lnTo>
                <a:lnTo>
                  <a:pt x="25399" y="19050"/>
                </a:lnTo>
                <a:lnTo>
                  <a:pt x="0"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130" name="Google Shape;130;p5"/>
          <p:cNvGrpSpPr/>
          <p:nvPr/>
        </p:nvGrpSpPr>
        <p:grpSpPr>
          <a:xfrm>
            <a:off x="4086288" y="3007448"/>
            <a:ext cx="203200" cy="50800"/>
            <a:chOff x="4086288" y="3007448"/>
            <a:chExt cx="203200" cy="50800"/>
          </a:xfrm>
        </p:grpSpPr>
        <p:sp>
          <p:nvSpPr>
            <p:cNvPr id="131" name="Google Shape;131;p5"/>
            <p:cNvSpPr/>
            <p:nvPr/>
          </p:nvSpPr>
          <p:spPr>
            <a:xfrm>
              <a:off x="4149457" y="3007448"/>
              <a:ext cx="64135" cy="50800"/>
            </a:xfrm>
            <a:custGeom>
              <a:rect b="b" l="l" r="r" t="t"/>
              <a:pathLst>
                <a:path extrusionOk="0" h="50800" w="64135">
                  <a:moveTo>
                    <a:pt x="0" y="50800"/>
                  </a:moveTo>
                  <a:lnTo>
                    <a:pt x="43019" y="50800"/>
                  </a:lnTo>
                  <a:lnTo>
                    <a:pt x="43019" y="20434"/>
                  </a:lnTo>
                  <a:lnTo>
                    <a:pt x="0" y="20434"/>
                  </a:lnTo>
                  <a:lnTo>
                    <a:pt x="0" y="50800"/>
                  </a:lnTo>
                  <a:close/>
                </a:path>
                <a:path extrusionOk="0" h="50800" w="64135">
                  <a:moveTo>
                    <a:pt x="10491" y="20320"/>
                  </a:moveTo>
                  <a:lnTo>
                    <a:pt x="10491" y="10160"/>
                  </a:lnTo>
                  <a:lnTo>
                    <a:pt x="53672" y="10160"/>
                  </a:lnTo>
                  <a:lnTo>
                    <a:pt x="53672" y="40640"/>
                  </a:lnTo>
                  <a:lnTo>
                    <a:pt x="43512" y="40640"/>
                  </a:lnTo>
                </a:path>
                <a:path extrusionOk="0" h="50800" w="64135">
                  <a:moveTo>
                    <a:pt x="20652" y="10160"/>
                  </a:moveTo>
                  <a:lnTo>
                    <a:pt x="20652" y="0"/>
                  </a:lnTo>
                  <a:lnTo>
                    <a:pt x="63833" y="0"/>
                  </a:lnTo>
                  <a:lnTo>
                    <a:pt x="63833" y="30480"/>
                  </a:lnTo>
                  <a:lnTo>
                    <a:pt x="53672" y="304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2" name="Google Shape;132;p5"/>
            <p:cNvSpPr/>
            <p:nvPr/>
          </p:nvSpPr>
          <p:spPr>
            <a:xfrm>
              <a:off x="4086288" y="3013798"/>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133" name="Google Shape;133;p5"/>
          <p:cNvGrpSpPr/>
          <p:nvPr/>
        </p:nvGrpSpPr>
        <p:grpSpPr>
          <a:xfrm>
            <a:off x="4369219" y="3007448"/>
            <a:ext cx="203200" cy="50800"/>
            <a:chOff x="4369219" y="3007448"/>
            <a:chExt cx="203200" cy="50800"/>
          </a:xfrm>
        </p:grpSpPr>
        <p:sp>
          <p:nvSpPr>
            <p:cNvPr id="134" name="Google Shape;134;p5"/>
            <p:cNvSpPr/>
            <p:nvPr/>
          </p:nvSpPr>
          <p:spPr>
            <a:xfrm>
              <a:off x="4458120" y="3020148"/>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5" name="Google Shape;135;p5"/>
            <p:cNvSpPr/>
            <p:nvPr/>
          </p:nvSpPr>
          <p:spPr>
            <a:xfrm>
              <a:off x="4369219" y="3013798"/>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6" name="Google Shape;136;p5"/>
            <p:cNvSpPr/>
            <p:nvPr/>
          </p:nvSpPr>
          <p:spPr>
            <a:xfrm>
              <a:off x="4445420" y="3007448"/>
              <a:ext cx="50800" cy="50800"/>
            </a:xfrm>
            <a:custGeom>
              <a:rect b="b" l="l" r="r" t="t"/>
              <a:pathLst>
                <a:path extrusionOk="0" h="50800" w="50800">
                  <a:moveTo>
                    <a:pt x="0" y="0"/>
                  </a:moveTo>
                  <a:lnTo>
                    <a:pt x="38100" y="0"/>
                  </a:lnTo>
                </a:path>
                <a:path extrusionOk="0" h="50800" w="50800">
                  <a:moveTo>
                    <a:pt x="12700" y="25400"/>
                  </a:moveTo>
                  <a:lnTo>
                    <a:pt x="50801" y="25400"/>
                  </a:lnTo>
                </a:path>
                <a:path extrusionOk="0" h="50800" w="50800">
                  <a:moveTo>
                    <a:pt x="0" y="38100"/>
                  </a:moveTo>
                  <a:lnTo>
                    <a:pt x="38100" y="38100"/>
                  </a:lnTo>
                </a:path>
                <a:path extrusionOk="0" h="50800" w="50800">
                  <a:moveTo>
                    <a:pt x="12700" y="50800"/>
                  </a:moveTo>
                  <a:lnTo>
                    <a:pt x="50801" y="5080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137" name="Google Shape;137;p5"/>
          <p:cNvGrpSpPr/>
          <p:nvPr/>
        </p:nvGrpSpPr>
        <p:grpSpPr>
          <a:xfrm>
            <a:off x="4652137" y="3007448"/>
            <a:ext cx="203200" cy="50800"/>
            <a:chOff x="4652137" y="3007448"/>
            <a:chExt cx="203200" cy="50800"/>
          </a:xfrm>
        </p:grpSpPr>
        <p:sp>
          <p:nvSpPr>
            <p:cNvPr id="138" name="Google Shape;138;p5"/>
            <p:cNvSpPr/>
            <p:nvPr/>
          </p:nvSpPr>
          <p:spPr>
            <a:xfrm>
              <a:off x="4728338" y="3007448"/>
              <a:ext cx="50800" cy="25400"/>
            </a:xfrm>
            <a:custGeom>
              <a:rect b="b" l="l" r="r" t="t"/>
              <a:pathLst>
                <a:path extrusionOk="0" h="25400" w="50800">
                  <a:moveTo>
                    <a:pt x="0" y="0"/>
                  </a:moveTo>
                  <a:lnTo>
                    <a:pt x="38100" y="0"/>
                  </a:lnTo>
                </a:path>
                <a:path extrusionOk="0" h="25400" w="50800">
                  <a:moveTo>
                    <a:pt x="12700" y="12700"/>
                  </a:moveTo>
                  <a:lnTo>
                    <a:pt x="50801" y="12700"/>
                  </a:lnTo>
                </a:path>
                <a:path extrusionOk="0" h="25400" w="50800">
                  <a:moveTo>
                    <a:pt x="12700" y="25400"/>
                  </a:moveTo>
                  <a:lnTo>
                    <a:pt x="50801" y="254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9" name="Google Shape;139;p5"/>
            <p:cNvSpPr/>
            <p:nvPr/>
          </p:nvSpPr>
          <p:spPr>
            <a:xfrm>
              <a:off x="4652137" y="3013798"/>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0" name="Google Shape;140;p5"/>
            <p:cNvSpPr/>
            <p:nvPr/>
          </p:nvSpPr>
          <p:spPr>
            <a:xfrm>
              <a:off x="4728338" y="3045548"/>
              <a:ext cx="50800" cy="12700"/>
            </a:xfrm>
            <a:custGeom>
              <a:rect b="b" l="l" r="r" t="t"/>
              <a:pathLst>
                <a:path extrusionOk="0" h="12700" w="50800">
                  <a:moveTo>
                    <a:pt x="0" y="0"/>
                  </a:moveTo>
                  <a:lnTo>
                    <a:pt x="38100" y="0"/>
                  </a:lnTo>
                </a:path>
                <a:path extrusionOk="0" h="12700" w="50800">
                  <a:moveTo>
                    <a:pt x="12700" y="12700"/>
                  </a:moveTo>
                  <a:lnTo>
                    <a:pt x="50801" y="1270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41" name="Google Shape;141;p5"/>
          <p:cNvSpPr/>
          <p:nvPr/>
        </p:nvSpPr>
        <p:spPr>
          <a:xfrm>
            <a:off x="5011268" y="3007448"/>
            <a:ext cx="50800" cy="50800"/>
          </a:xfrm>
          <a:custGeom>
            <a:rect b="b" l="l" r="r" t="t"/>
            <a:pathLst>
              <a:path extrusionOk="0" h="50800" w="50800">
                <a:moveTo>
                  <a:pt x="0" y="0"/>
                </a:moveTo>
                <a:lnTo>
                  <a:pt x="38100" y="0"/>
                </a:lnTo>
              </a:path>
              <a:path extrusionOk="0" h="50800" w="50800">
                <a:moveTo>
                  <a:pt x="12700" y="12700"/>
                </a:moveTo>
                <a:lnTo>
                  <a:pt x="50801" y="12700"/>
                </a:lnTo>
              </a:path>
              <a:path extrusionOk="0" h="50800" w="50800">
                <a:moveTo>
                  <a:pt x="12700" y="25400"/>
                </a:moveTo>
                <a:lnTo>
                  <a:pt x="50801" y="25400"/>
                </a:lnTo>
              </a:path>
              <a:path extrusionOk="0" h="50800" w="50800">
                <a:moveTo>
                  <a:pt x="0" y="38100"/>
                </a:moveTo>
                <a:lnTo>
                  <a:pt x="38100" y="38100"/>
                </a:lnTo>
              </a:path>
              <a:path extrusionOk="0" h="50800" w="50800">
                <a:moveTo>
                  <a:pt x="12700" y="50800"/>
                </a:moveTo>
                <a:lnTo>
                  <a:pt x="50801" y="508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142" name="Google Shape;142;p5"/>
          <p:cNvGrpSpPr/>
          <p:nvPr/>
        </p:nvGrpSpPr>
        <p:grpSpPr>
          <a:xfrm>
            <a:off x="5202758" y="3007448"/>
            <a:ext cx="233679" cy="50800"/>
            <a:chOff x="5202758" y="3007448"/>
            <a:chExt cx="233679" cy="50800"/>
          </a:xfrm>
        </p:grpSpPr>
        <p:sp>
          <p:nvSpPr>
            <p:cNvPr id="143" name="Google Shape;143;p5"/>
            <p:cNvSpPr/>
            <p:nvPr/>
          </p:nvSpPr>
          <p:spPr>
            <a:xfrm>
              <a:off x="5324679" y="3037928"/>
              <a:ext cx="20320" cy="20320"/>
            </a:xfrm>
            <a:custGeom>
              <a:rect b="b" l="l" r="r" t="t"/>
              <a:pathLst>
                <a:path extrusionOk="0" h="20319" w="20320">
                  <a:moveTo>
                    <a:pt x="0" y="0"/>
                  </a:moveTo>
                  <a:lnTo>
                    <a:pt x="20321" y="2032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4" name="Google Shape;144;p5"/>
            <p:cNvSpPr/>
            <p:nvPr/>
          </p:nvSpPr>
          <p:spPr>
            <a:xfrm>
              <a:off x="5297615" y="3011433"/>
              <a:ext cx="30480" cy="30480"/>
            </a:xfrm>
            <a:custGeom>
              <a:rect b="b" l="l" r="r" t="t"/>
              <a:pathLst>
                <a:path extrusionOk="0" h="30480" w="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5" name="Google Shape;145;p5"/>
            <p:cNvSpPr/>
            <p:nvPr/>
          </p:nvSpPr>
          <p:spPr>
            <a:xfrm>
              <a:off x="5202758" y="3007448"/>
              <a:ext cx="233679" cy="50800"/>
            </a:xfrm>
            <a:custGeom>
              <a:rect b="b" l="l" r="r" t="t"/>
              <a:pathLst>
                <a:path extrusionOk="0" h="50800" w="233679">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extrusionOk="0" h="50800" w="233679">
                  <a:moveTo>
                    <a:pt x="30480" y="17780"/>
                  </a:moveTo>
                  <a:lnTo>
                    <a:pt x="15240" y="30480"/>
                  </a:lnTo>
                  <a:lnTo>
                    <a:pt x="0" y="17780"/>
                  </a:lnTo>
                </a:path>
                <a:path extrusionOk="0" h="50800" w="233679">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extrusionOk="0" h="50800" w="233679">
                  <a:moveTo>
                    <a:pt x="233682" y="17780"/>
                  </a:moveTo>
                  <a:lnTo>
                    <a:pt x="218442" y="30480"/>
                  </a:lnTo>
                  <a:lnTo>
                    <a:pt x="203202" y="177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pic>
        <p:nvPicPr>
          <p:cNvPr id="146" name="Google Shape;146;p5"/>
          <p:cNvPicPr preferRelativeResize="0"/>
          <p:nvPr/>
        </p:nvPicPr>
        <p:blipFill rotWithShape="1">
          <a:blip r:embed="rId3">
            <a:alphaModFix/>
          </a:blip>
          <a:srcRect b="0" l="0" r="0" t="0"/>
          <a:stretch/>
        </p:blipFill>
        <p:spPr>
          <a:xfrm>
            <a:off x="0" y="0"/>
            <a:ext cx="5759996" cy="48082"/>
          </a:xfrm>
          <a:prstGeom prst="rect">
            <a:avLst/>
          </a:prstGeom>
          <a:noFill/>
          <a:ln>
            <a:noFill/>
          </a:ln>
        </p:spPr>
      </p:pic>
      <p:pic>
        <p:nvPicPr>
          <p:cNvPr id="147" name="Google Shape;147;p5"/>
          <p:cNvPicPr preferRelativeResize="0"/>
          <p:nvPr/>
        </p:nvPicPr>
        <p:blipFill rotWithShape="1">
          <a:blip r:embed="rId4">
            <a:alphaModFix/>
          </a:blip>
          <a:srcRect b="0" l="0" r="0" t="0"/>
          <a:stretch/>
        </p:blipFill>
        <p:spPr>
          <a:xfrm>
            <a:off x="1489341" y="161963"/>
            <a:ext cx="2781300" cy="1192529"/>
          </a:xfrm>
          <a:prstGeom prst="rect">
            <a:avLst/>
          </a:prstGeom>
          <a:noFill/>
          <a:ln>
            <a:noFill/>
          </a:ln>
        </p:spPr>
      </p:pic>
      <p:pic>
        <p:nvPicPr>
          <p:cNvPr id="148" name="Google Shape;148;p5"/>
          <p:cNvPicPr preferRelativeResize="0"/>
          <p:nvPr/>
        </p:nvPicPr>
        <p:blipFill rotWithShape="1">
          <a:blip r:embed="rId5">
            <a:alphaModFix/>
          </a:blip>
          <a:srcRect b="0" l="0" r="0" t="0"/>
          <a:stretch/>
        </p:blipFill>
        <p:spPr>
          <a:xfrm>
            <a:off x="504583" y="1639608"/>
            <a:ext cx="63233" cy="63233"/>
          </a:xfrm>
          <a:prstGeom prst="rect">
            <a:avLst/>
          </a:prstGeom>
          <a:noFill/>
          <a:ln>
            <a:noFill/>
          </a:ln>
        </p:spPr>
      </p:pic>
      <p:sp>
        <p:nvSpPr>
          <p:cNvPr id="149" name="Google Shape;149;p5"/>
          <p:cNvSpPr txBox="1"/>
          <p:nvPr/>
        </p:nvSpPr>
        <p:spPr>
          <a:xfrm>
            <a:off x="624395" y="1554135"/>
            <a:ext cx="4789805" cy="1300480"/>
          </a:xfrm>
          <a:prstGeom prst="rect">
            <a:avLst/>
          </a:prstGeom>
          <a:noFill/>
          <a:ln>
            <a:noFill/>
          </a:ln>
        </p:spPr>
        <p:txBody>
          <a:bodyPr anchorCtr="0" anchor="t" bIns="0" lIns="0" spcFirstLastPara="1" rIns="0" wrap="square" tIns="6975">
            <a:spAutoFit/>
          </a:bodyPr>
          <a:lstStyle/>
          <a:p>
            <a:pPr indent="0" lvl="0" marL="12700" marR="5715" rtl="0" algn="just">
              <a:lnSpc>
                <a:spcPct val="102600"/>
              </a:lnSpc>
              <a:spcBef>
                <a:spcPts val="0"/>
              </a:spcBef>
              <a:spcAft>
                <a:spcPts val="0"/>
              </a:spcAft>
              <a:buNone/>
            </a:pPr>
            <a:r>
              <a:rPr lang="en-US" sz="1100">
                <a:latin typeface="Arial"/>
                <a:ea typeface="Arial"/>
                <a:cs typeface="Arial"/>
                <a:sym typeface="Arial"/>
              </a:rPr>
              <a:t>As usual we are given some training data (say, MNIST images) which obviously comes from some underlying distribution</a:t>
            </a:r>
            <a:endParaRPr sz="1100">
              <a:latin typeface="Arial"/>
              <a:ea typeface="Arial"/>
              <a:cs typeface="Arial"/>
              <a:sym typeface="Arial"/>
            </a:endParaRPr>
          </a:p>
          <a:p>
            <a:pPr indent="0" lvl="0" marL="12700" marR="5715" rtl="0" algn="just">
              <a:lnSpc>
                <a:spcPct val="102600"/>
              </a:lnSpc>
              <a:spcBef>
                <a:spcPts val="300"/>
              </a:spcBef>
              <a:spcAft>
                <a:spcPts val="0"/>
              </a:spcAft>
              <a:buNone/>
            </a:pPr>
            <a:r>
              <a:rPr lang="en-US" sz="1100">
                <a:latin typeface="Arial"/>
                <a:ea typeface="Arial"/>
                <a:cs typeface="Arial"/>
                <a:sym typeface="Arial"/>
              </a:rPr>
              <a:t>Our goal is to generate more images from this distribution (</a:t>
            </a:r>
            <a:r>
              <a:rPr i="1" lang="en-US" sz="1100">
                <a:latin typeface="Arial"/>
                <a:ea typeface="Arial"/>
                <a:cs typeface="Arial"/>
                <a:sym typeface="Arial"/>
              </a:rPr>
              <a:t>i.e.</a:t>
            </a:r>
            <a:r>
              <a:rPr lang="en-US" sz="1100">
                <a:latin typeface="Arial"/>
                <a:ea typeface="Arial"/>
                <a:cs typeface="Arial"/>
                <a:sym typeface="Arial"/>
              </a:rPr>
              <a:t>, create images which look similar to the images from the training data)</a:t>
            </a:r>
            <a:endParaRPr sz="1100">
              <a:latin typeface="Arial"/>
              <a:ea typeface="Arial"/>
              <a:cs typeface="Arial"/>
              <a:sym typeface="Arial"/>
            </a:endParaRPr>
          </a:p>
          <a:p>
            <a:pPr indent="0" lvl="0" marL="12700" marR="5080" rtl="0" algn="just">
              <a:lnSpc>
                <a:spcPct val="102600"/>
              </a:lnSpc>
              <a:spcBef>
                <a:spcPts val="300"/>
              </a:spcBef>
              <a:spcAft>
                <a:spcPts val="0"/>
              </a:spcAft>
              <a:buNone/>
            </a:pPr>
            <a:r>
              <a:rPr lang="en-US" sz="1100">
                <a:latin typeface="Arial"/>
                <a:ea typeface="Arial"/>
                <a:cs typeface="Arial"/>
                <a:sym typeface="Arial"/>
              </a:rPr>
              <a:t>In other words, we want to sample from a complex high dimensional distribution which is intractable (recall RBMs, VAEs and AR models deal with this intractability in their own way)</a:t>
            </a:r>
            <a:endParaRPr sz="1100">
              <a:latin typeface="Arial"/>
              <a:ea typeface="Arial"/>
              <a:cs typeface="Arial"/>
              <a:sym typeface="Arial"/>
            </a:endParaRPr>
          </a:p>
        </p:txBody>
      </p:sp>
      <p:pic>
        <p:nvPicPr>
          <p:cNvPr id="150" name="Google Shape;150;p5"/>
          <p:cNvPicPr preferRelativeResize="0"/>
          <p:nvPr/>
        </p:nvPicPr>
        <p:blipFill rotWithShape="1">
          <a:blip r:embed="rId6">
            <a:alphaModFix/>
          </a:blip>
          <a:srcRect b="0" l="0" r="0" t="0"/>
          <a:stretch/>
        </p:blipFill>
        <p:spPr>
          <a:xfrm>
            <a:off x="504583" y="2021725"/>
            <a:ext cx="63233" cy="63233"/>
          </a:xfrm>
          <a:prstGeom prst="rect">
            <a:avLst/>
          </a:prstGeom>
          <a:noFill/>
          <a:ln>
            <a:noFill/>
          </a:ln>
        </p:spPr>
      </p:pic>
      <p:pic>
        <p:nvPicPr>
          <p:cNvPr id="151" name="Google Shape;151;p5"/>
          <p:cNvPicPr preferRelativeResize="0"/>
          <p:nvPr/>
        </p:nvPicPr>
        <p:blipFill rotWithShape="1">
          <a:blip r:embed="rId7">
            <a:alphaModFix/>
          </a:blip>
          <a:srcRect b="0" l="0" r="0" t="0"/>
          <a:stretch/>
        </p:blipFill>
        <p:spPr>
          <a:xfrm>
            <a:off x="504583" y="2403830"/>
            <a:ext cx="63233" cy="63233"/>
          </a:xfrm>
          <a:prstGeom prst="rect">
            <a:avLst/>
          </a:prstGeom>
          <a:noFill/>
          <a:ln>
            <a:noFill/>
          </a:ln>
        </p:spPr>
      </p:pic>
      <p:grpSp>
        <p:nvGrpSpPr>
          <p:cNvPr id="152" name="Google Shape;152;p5"/>
          <p:cNvGrpSpPr/>
          <p:nvPr/>
        </p:nvGrpSpPr>
        <p:grpSpPr>
          <a:xfrm>
            <a:off x="0" y="3121507"/>
            <a:ext cx="5760364" cy="118745"/>
            <a:chOff x="0" y="3121507"/>
            <a:chExt cx="5760364" cy="118745"/>
          </a:xfrm>
        </p:grpSpPr>
        <p:sp>
          <p:nvSpPr>
            <p:cNvPr id="153" name="Google Shape;153;p5"/>
            <p:cNvSpPr/>
            <p:nvPr/>
          </p:nvSpPr>
          <p:spPr>
            <a:xfrm>
              <a:off x="0" y="3121507"/>
              <a:ext cx="2880360" cy="118745"/>
            </a:xfrm>
            <a:custGeom>
              <a:rect b="b" l="l" r="r" t="t"/>
              <a:pathLst>
                <a:path extrusionOk="0" h="118744" w="2880360">
                  <a:moveTo>
                    <a:pt x="2880004" y="0"/>
                  </a:moveTo>
                  <a:lnTo>
                    <a:pt x="0" y="0"/>
                  </a:lnTo>
                  <a:lnTo>
                    <a:pt x="0" y="118490"/>
                  </a:lnTo>
                  <a:lnTo>
                    <a:pt x="2880004" y="118490"/>
                  </a:lnTo>
                  <a:lnTo>
                    <a:pt x="288000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4" name="Google Shape;154;p5"/>
            <p:cNvSpPr/>
            <p:nvPr/>
          </p:nvSpPr>
          <p:spPr>
            <a:xfrm>
              <a:off x="2880004" y="3121507"/>
              <a:ext cx="2880360" cy="118745"/>
            </a:xfrm>
            <a:custGeom>
              <a:rect b="b" l="l" r="r" t="t"/>
              <a:pathLst>
                <a:path extrusionOk="0" h="118744" w="2880360">
                  <a:moveTo>
                    <a:pt x="2880004" y="0"/>
                  </a:moveTo>
                  <a:lnTo>
                    <a:pt x="0" y="0"/>
                  </a:lnTo>
                  <a:lnTo>
                    <a:pt x="0" y="118490"/>
                  </a:lnTo>
                  <a:lnTo>
                    <a:pt x="2880004" y="118490"/>
                  </a:lnTo>
                  <a:lnTo>
                    <a:pt x="2880004" y="0"/>
                  </a:lnTo>
                  <a:close/>
                </a:path>
              </a:pathLst>
            </a:custGeom>
            <a:solidFill>
              <a:srgbClr val="3333B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55" name="Google Shape;155;p5"/>
          <p:cNvSpPr txBox="1"/>
          <p:nvPr/>
        </p:nvSpPr>
        <p:spPr>
          <a:xfrm>
            <a:off x="5525731" y="3007598"/>
            <a:ext cx="211454"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a:solidFill>
                  <a:srgbClr val="ADADE0"/>
                </a:solidFill>
                <a:latin typeface="Arial"/>
                <a:ea typeface="Arial"/>
                <a:cs typeface="Arial"/>
                <a:sym typeface="Arial"/>
              </a:rPr>
              <a:t>4/38</a:t>
            </a:r>
            <a:endParaRPr sz="600">
              <a:latin typeface="Arial"/>
              <a:ea typeface="Arial"/>
              <a:cs typeface="Arial"/>
              <a:sym typeface="Arial"/>
            </a:endParaRPr>
          </a:p>
        </p:txBody>
      </p:sp>
      <p:sp>
        <p:nvSpPr>
          <p:cNvPr id="156" name="Google Shape;156;p5"/>
          <p:cNvSpPr txBox="1"/>
          <p:nvPr>
            <p:ph idx="11" type="ftr"/>
          </p:nvPr>
        </p:nvSpPr>
        <p:spPr>
          <a:xfrm>
            <a:off x="1743259" y="3056436"/>
            <a:ext cx="2280784" cy="172758"/>
          </a:xfrm>
          <a:prstGeom prst="rect">
            <a:avLst/>
          </a:prstGeom>
          <a:noFill/>
          <a:ln>
            <a:noFill/>
          </a:ln>
        </p:spPr>
        <p:txBody>
          <a:bodyPr anchorCtr="0" anchor="ctr" bIns="0" lIns="0" spcFirstLastPara="1" rIns="0" wrap="square" tIns="0">
            <a:spAutoFit/>
          </a:bodyPr>
          <a:lstStyle/>
          <a:p>
            <a:pPr indent="0" lvl="0" marL="12700" rtl="0" algn="ctr">
              <a:lnSpc>
                <a:spcPct val="167500"/>
              </a:lnSpc>
              <a:spcBef>
                <a:spcPts val="0"/>
              </a:spcBef>
              <a:spcAft>
                <a:spcPts val="0"/>
              </a:spcAft>
              <a:buNone/>
            </a:pPr>
            <a:r>
              <a:rPr lang="en-US"/>
              <a:t>MITESH M. KHAPRA</a:t>
            </a:r>
            <a:endParaRPr/>
          </a:p>
        </p:txBody>
      </p:sp>
      <p:sp>
        <p:nvSpPr>
          <p:cNvPr id="157" name="Google Shape;157;p5"/>
          <p:cNvSpPr txBox="1"/>
          <p:nvPr/>
        </p:nvSpPr>
        <p:spPr>
          <a:xfrm>
            <a:off x="2975305" y="3133595"/>
            <a:ext cx="1556385"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u="sng">
                <a:solidFill>
                  <a:srgbClr val="0000FF"/>
                </a:solidFill>
                <a:latin typeface="Arial"/>
                <a:ea typeface="Arial"/>
                <a:cs typeface="Arial"/>
                <a:sym typeface="Arial"/>
                <a:hlinkClick action="ppaction://hlinksldjump" r:id="rId8">
                  <a:extLst>
                    <a:ext uri="{A12FA001-AC4F-418D-AE19-62706E023703}">
                      <ahyp:hlinkClr val="tx"/>
                    </a:ext>
                  </a:extLst>
                </a:hlinkClick>
              </a:rPr>
              <a:t>CS7015 (Deep Learning) : Lecture 23</a:t>
            </a:r>
            <a:endParaRPr sz="600">
              <a:latin typeface="Arial"/>
              <a:ea typeface="Arial"/>
              <a:cs typeface="Arial"/>
              <a:sym typeface="Arial"/>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1" name="Shape 161"/>
        <p:cNvGrpSpPr/>
        <p:nvPr/>
      </p:nvGrpSpPr>
      <p:grpSpPr>
        <a:xfrm>
          <a:off x="0" y="0"/>
          <a:ext cx="0" cy="0"/>
          <a:chOff x="0" y="0"/>
          <a:chExt cx="0" cy="0"/>
        </a:xfrm>
      </p:grpSpPr>
      <p:sp>
        <p:nvSpPr>
          <p:cNvPr id="162" name="Google Shape;162;p6"/>
          <p:cNvSpPr/>
          <p:nvPr/>
        </p:nvSpPr>
        <p:spPr>
          <a:xfrm>
            <a:off x="3882988" y="3017760"/>
            <a:ext cx="43180" cy="30480"/>
          </a:xfrm>
          <a:custGeom>
            <a:rect b="b" l="l" r="r" t="t"/>
            <a:pathLst>
              <a:path extrusionOk="0" h="30480" w="43179">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3" name="Google Shape;163;p6"/>
          <p:cNvSpPr/>
          <p:nvPr/>
        </p:nvSpPr>
        <p:spPr>
          <a:xfrm>
            <a:off x="3803370" y="3013798"/>
            <a:ext cx="25400" cy="38100"/>
          </a:xfrm>
          <a:custGeom>
            <a:rect b="b" l="l" r="r" t="t"/>
            <a:pathLst>
              <a:path extrusionOk="0" h="38100" w="25400">
                <a:moveTo>
                  <a:pt x="25400" y="0"/>
                </a:moveTo>
                <a:lnTo>
                  <a:pt x="0" y="19050"/>
                </a:lnTo>
                <a:lnTo>
                  <a:pt x="25400" y="38100"/>
                </a:lnTo>
                <a:lnTo>
                  <a:pt x="25400"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4" name="Google Shape;164;p6"/>
          <p:cNvSpPr/>
          <p:nvPr/>
        </p:nvSpPr>
        <p:spPr>
          <a:xfrm>
            <a:off x="3981173" y="3013798"/>
            <a:ext cx="25400" cy="38100"/>
          </a:xfrm>
          <a:custGeom>
            <a:rect b="b" l="l" r="r" t="t"/>
            <a:pathLst>
              <a:path extrusionOk="0" h="38100" w="25400">
                <a:moveTo>
                  <a:pt x="0" y="0"/>
                </a:moveTo>
                <a:lnTo>
                  <a:pt x="0" y="38100"/>
                </a:lnTo>
                <a:lnTo>
                  <a:pt x="25399" y="19050"/>
                </a:lnTo>
                <a:lnTo>
                  <a:pt x="0"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165" name="Google Shape;165;p6"/>
          <p:cNvGrpSpPr/>
          <p:nvPr/>
        </p:nvGrpSpPr>
        <p:grpSpPr>
          <a:xfrm>
            <a:off x="4086288" y="3007448"/>
            <a:ext cx="203200" cy="50800"/>
            <a:chOff x="4086288" y="3007448"/>
            <a:chExt cx="203200" cy="50800"/>
          </a:xfrm>
        </p:grpSpPr>
        <p:sp>
          <p:nvSpPr>
            <p:cNvPr id="166" name="Google Shape;166;p6"/>
            <p:cNvSpPr/>
            <p:nvPr/>
          </p:nvSpPr>
          <p:spPr>
            <a:xfrm>
              <a:off x="4149457" y="3007448"/>
              <a:ext cx="64135" cy="50800"/>
            </a:xfrm>
            <a:custGeom>
              <a:rect b="b" l="l" r="r" t="t"/>
              <a:pathLst>
                <a:path extrusionOk="0" h="50800" w="64135">
                  <a:moveTo>
                    <a:pt x="0" y="50800"/>
                  </a:moveTo>
                  <a:lnTo>
                    <a:pt x="43019" y="50800"/>
                  </a:lnTo>
                  <a:lnTo>
                    <a:pt x="43019" y="20434"/>
                  </a:lnTo>
                  <a:lnTo>
                    <a:pt x="0" y="20434"/>
                  </a:lnTo>
                  <a:lnTo>
                    <a:pt x="0" y="50800"/>
                  </a:lnTo>
                  <a:close/>
                </a:path>
                <a:path extrusionOk="0" h="50800" w="64135">
                  <a:moveTo>
                    <a:pt x="10491" y="20320"/>
                  </a:moveTo>
                  <a:lnTo>
                    <a:pt x="10491" y="10160"/>
                  </a:lnTo>
                  <a:lnTo>
                    <a:pt x="53672" y="10160"/>
                  </a:lnTo>
                  <a:lnTo>
                    <a:pt x="53672" y="40640"/>
                  </a:lnTo>
                  <a:lnTo>
                    <a:pt x="43512" y="40640"/>
                  </a:lnTo>
                </a:path>
                <a:path extrusionOk="0" h="50800" w="64135">
                  <a:moveTo>
                    <a:pt x="20652" y="10160"/>
                  </a:moveTo>
                  <a:lnTo>
                    <a:pt x="20652" y="0"/>
                  </a:lnTo>
                  <a:lnTo>
                    <a:pt x="63833" y="0"/>
                  </a:lnTo>
                  <a:lnTo>
                    <a:pt x="63833" y="30480"/>
                  </a:lnTo>
                  <a:lnTo>
                    <a:pt x="53672" y="304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7" name="Google Shape;167;p6"/>
            <p:cNvSpPr/>
            <p:nvPr/>
          </p:nvSpPr>
          <p:spPr>
            <a:xfrm>
              <a:off x="4086288" y="3013798"/>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168" name="Google Shape;168;p6"/>
          <p:cNvGrpSpPr/>
          <p:nvPr/>
        </p:nvGrpSpPr>
        <p:grpSpPr>
          <a:xfrm>
            <a:off x="4369219" y="3007448"/>
            <a:ext cx="203200" cy="50800"/>
            <a:chOff x="4369219" y="3007448"/>
            <a:chExt cx="203200" cy="50800"/>
          </a:xfrm>
        </p:grpSpPr>
        <p:sp>
          <p:nvSpPr>
            <p:cNvPr id="169" name="Google Shape;169;p6"/>
            <p:cNvSpPr/>
            <p:nvPr/>
          </p:nvSpPr>
          <p:spPr>
            <a:xfrm>
              <a:off x="4458120" y="3020148"/>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0" name="Google Shape;170;p6"/>
            <p:cNvSpPr/>
            <p:nvPr/>
          </p:nvSpPr>
          <p:spPr>
            <a:xfrm>
              <a:off x="4369219" y="3013798"/>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1" name="Google Shape;171;p6"/>
            <p:cNvSpPr/>
            <p:nvPr/>
          </p:nvSpPr>
          <p:spPr>
            <a:xfrm>
              <a:off x="4445420" y="3007448"/>
              <a:ext cx="50800" cy="50800"/>
            </a:xfrm>
            <a:custGeom>
              <a:rect b="b" l="l" r="r" t="t"/>
              <a:pathLst>
                <a:path extrusionOk="0" h="50800" w="50800">
                  <a:moveTo>
                    <a:pt x="0" y="0"/>
                  </a:moveTo>
                  <a:lnTo>
                    <a:pt x="38100" y="0"/>
                  </a:lnTo>
                </a:path>
                <a:path extrusionOk="0" h="50800" w="50800">
                  <a:moveTo>
                    <a:pt x="12700" y="25400"/>
                  </a:moveTo>
                  <a:lnTo>
                    <a:pt x="50801" y="25400"/>
                  </a:lnTo>
                </a:path>
                <a:path extrusionOk="0" h="50800" w="50800">
                  <a:moveTo>
                    <a:pt x="0" y="38100"/>
                  </a:moveTo>
                  <a:lnTo>
                    <a:pt x="38100" y="38100"/>
                  </a:lnTo>
                </a:path>
                <a:path extrusionOk="0" h="50800" w="50800">
                  <a:moveTo>
                    <a:pt x="12700" y="50800"/>
                  </a:moveTo>
                  <a:lnTo>
                    <a:pt x="50801" y="5080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172" name="Google Shape;172;p6"/>
          <p:cNvGrpSpPr/>
          <p:nvPr/>
        </p:nvGrpSpPr>
        <p:grpSpPr>
          <a:xfrm>
            <a:off x="4652137" y="3007448"/>
            <a:ext cx="203200" cy="50800"/>
            <a:chOff x="4652137" y="3007448"/>
            <a:chExt cx="203200" cy="50800"/>
          </a:xfrm>
        </p:grpSpPr>
        <p:sp>
          <p:nvSpPr>
            <p:cNvPr id="173" name="Google Shape;173;p6"/>
            <p:cNvSpPr/>
            <p:nvPr/>
          </p:nvSpPr>
          <p:spPr>
            <a:xfrm>
              <a:off x="4728338" y="3007448"/>
              <a:ext cx="50800" cy="25400"/>
            </a:xfrm>
            <a:custGeom>
              <a:rect b="b" l="l" r="r" t="t"/>
              <a:pathLst>
                <a:path extrusionOk="0" h="25400" w="50800">
                  <a:moveTo>
                    <a:pt x="0" y="0"/>
                  </a:moveTo>
                  <a:lnTo>
                    <a:pt x="38100" y="0"/>
                  </a:lnTo>
                </a:path>
                <a:path extrusionOk="0" h="25400" w="50800">
                  <a:moveTo>
                    <a:pt x="12700" y="12700"/>
                  </a:moveTo>
                  <a:lnTo>
                    <a:pt x="50801" y="12700"/>
                  </a:lnTo>
                </a:path>
                <a:path extrusionOk="0" h="25400" w="50800">
                  <a:moveTo>
                    <a:pt x="12700" y="25400"/>
                  </a:moveTo>
                  <a:lnTo>
                    <a:pt x="50801" y="254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4" name="Google Shape;174;p6"/>
            <p:cNvSpPr/>
            <p:nvPr/>
          </p:nvSpPr>
          <p:spPr>
            <a:xfrm>
              <a:off x="4652137" y="3013798"/>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5" name="Google Shape;175;p6"/>
            <p:cNvSpPr/>
            <p:nvPr/>
          </p:nvSpPr>
          <p:spPr>
            <a:xfrm>
              <a:off x="4728338" y="3045548"/>
              <a:ext cx="50800" cy="12700"/>
            </a:xfrm>
            <a:custGeom>
              <a:rect b="b" l="l" r="r" t="t"/>
              <a:pathLst>
                <a:path extrusionOk="0" h="12700" w="50800">
                  <a:moveTo>
                    <a:pt x="0" y="0"/>
                  </a:moveTo>
                  <a:lnTo>
                    <a:pt x="38100" y="0"/>
                  </a:lnTo>
                </a:path>
                <a:path extrusionOk="0" h="12700" w="50800">
                  <a:moveTo>
                    <a:pt x="12700" y="12700"/>
                  </a:moveTo>
                  <a:lnTo>
                    <a:pt x="50801" y="1270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76" name="Google Shape;176;p6"/>
          <p:cNvSpPr/>
          <p:nvPr/>
        </p:nvSpPr>
        <p:spPr>
          <a:xfrm>
            <a:off x="5011268" y="3007448"/>
            <a:ext cx="50800" cy="50800"/>
          </a:xfrm>
          <a:custGeom>
            <a:rect b="b" l="l" r="r" t="t"/>
            <a:pathLst>
              <a:path extrusionOk="0" h="50800" w="50800">
                <a:moveTo>
                  <a:pt x="0" y="0"/>
                </a:moveTo>
                <a:lnTo>
                  <a:pt x="38100" y="0"/>
                </a:lnTo>
              </a:path>
              <a:path extrusionOk="0" h="50800" w="50800">
                <a:moveTo>
                  <a:pt x="12700" y="12700"/>
                </a:moveTo>
                <a:lnTo>
                  <a:pt x="50801" y="12700"/>
                </a:lnTo>
              </a:path>
              <a:path extrusionOk="0" h="50800" w="50800">
                <a:moveTo>
                  <a:pt x="12700" y="25400"/>
                </a:moveTo>
                <a:lnTo>
                  <a:pt x="50801" y="25400"/>
                </a:lnTo>
              </a:path>
              <a:path extrusionOk="0" h="50800" w="50800">
                <a:moveTo>
                  <a:pt x="0" y="38100"/>
                </a:moveTo>
                <a:lnTo>
                  <a:pt x="38100" y="38100"/>
                </a:lnTo>
              </a:path>
              <a:path extrusionOk="0" h="50800" w="50800">
                <a:moveTo>
                  <a:pt x="12700" y="50800"/>
                </a:moveTo>
                <a:lnTo>
                  <a:pt x="50801" y="508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177" name="Google Shape;177;p6"/>
          <p:cNvGrpSpPr/>
          <p:nvPr/>
        </p:nvGrpSpPr>
        <p:grpSpPr>
          <a:xfrm>
            <a:off x="5202758" y="3007448"/>
            <a:ext cx="233679" cy="50800"/>
            <a:chOff x="5202758" y="3007448"/>
            <a:chExt cx="233679" cy="50800"/>
          </a:xfrm>
        </p:grpSpPr>
        <p:sp>
          <p:nvSpPr>
            <p:cNvPr id="178" name="Google Shape;178;p6"/>
            <p:cNvSpPr/>
            <p:nvPr/>
          </p:nvSpPr>
          <p:spPr>
            <a:xfrm>
              <a:off x="5324679" y="3037928"/>
              <a:ext cx="20320" cy="20320"/>
            </a:xfrm>
            <a:custGeom>
              <a:rect b="b" l="l" r="r" t="t"/>
              <a:pathLst>
                <a:path extrusionOk="0" h="20319" w="20320">
                  <a:moveTo>
                    <a:pt x="0" y="0"/>
                  </a:moveTo>
                  <a:lnTo>
                    <a:pt x="20321" y="2032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9" name="Google Shape;179;p6"/>
            <p:cNvSpPr/>
            <p:nvPr/>
          </p:nvSpPr>
          <p:spPr>
            <a:xfrm>
              <a:off x="5297615" y="3011433"/>
              <a:ext cx="30480" cy="30480"/>
            </a:xfrm>
            <a:custGeom>
              <a:rect b="b" l="l" r="r" t="t"/>
              <a:pathLst>
                <a:path extrusionOk="0" h="30480" w="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0" name="Google Shape;180;p6"/>
            <p:cNvSpPr/>
            <p:nvPr/>
          </p:nvSpPr>
          <p:spPr>
            <a:xfrm>
              <a:off x="5202758" y="3007448"/>
              <a:ext cx="233679" cy="50800"/>
            </a:xfrm>
            <a:custGeom>
              <a:rect b="b" l="l" r="r" t="t"/>
              <a:pathLst>
                <a:path extrusionOk="0" h="50800" w="233679">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extrusionOk="0" h="50800" w="233679">
                  <a:moveTo>
                    <a:pt x="30480" y="17780"/>
                  </a:moveTo>
                  <a:lnTo>
                    <a:pt x="15240" y="30480"/>
                  </a:lnTo>
                  <a:lnTo>
                    <a:pt x="0" y="17780"/>
                  </a:lnTo>
                </a:path>
                <a:path extrusionOk="0" h="50800" w="233679">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extrusionOk="0" h="50800" w="233679">
                  <a:moveTo>
                    <a:pt x="233682" y="17780"/>
                  </a:moveTo>
                  <a:lnTo>
                    <a:pt x="218442" y="30480"/>
                  </a:lnTo>
                  <a:lnTo>
                    <a:pt x="203202" y="177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pic>
        <p:nvPicPr>
          <p:cNvPr id="181" name="Google Shape;181;p6"/>
          <p:cNvPicPr preferRelativeResize="0"/>
          <p:nvPr/>
        </p:nvPicPr>
        <p:blipFill rotWithShape="1">
          <a:blip r:embed="rId3">
            <a:alphaModFix/>
          </a:blip>
          <a:srcRect b="0" l="0" r="0" t="0"/>
          <a:stretch/>
        </p:blipFill>
        <p:spPr>
          <a:xfrm>
            <a:off x="0" y="0"/>
            <a:ext cx="5759996" cy="48082"/>
          </a:xfrm>
          <a:prstGeom prst="rect">
            <a:avLst/>
          </a:prstGeom>
          <a:noFill/>
          <a:ln>
            <a:noFill/>
          </a:ln>
        </p:spPr>
      </p:pic>
      <p:grpSp>
        <p:nvGrpSpPr>
          <p:cNvPr id="182" name="Google Shape;182;p6"/>
          <p:cNvGrpSpPr/>
          <p:nvPr/>
        </p:nvGrpSpPr>
        <p:grpSpPr>
          <a:xfrm>
            <a:off x="1182738" y="338391"/>
            <a:ext cx="2268182" cy="972185"/>
            <a:chOff x="1182738" y="338391"/>
            <a:chExt cx="2268182" cy="972185"/>
          </a:xfrm>
        </p:grpSpPr>
        <p:sp>
          <p:nvSpPr>
            <p:cNvPr id="183" name="Google Shape;183;p6"/>
            <p:cNvSpPr/>
            <p:nvPr/>
          </p:nvSpPr>
          <p:spPr>
            <a:xfrm>
              <a:off x="1182738" y="338391"/>
              <a:ext cx="288290" cy="972185"/>
            </a:xfrm>
            <a:custGeom>
              <a:rect b="b" l="l" r="r" t="t"/>
              <a:pathLst>
                <a:path extrusionOk="0" h="972185" w="288290">
                  <a:moveTo>
                    <a:pt x="237388" y="0"/>
                  </a:moveTo>
                  <a:lnTo>
                    <a:pt x="50609" y="0"/>
                  </a:lnTo>
                  <a:lnTo>
                    <a:pt x="30909" y="3976"/>
                  </a:lnTo>
                  <a:lnTo>
                    <a:pt x="14822" y="14822"/>
                  </a:lnTo>
                  <a:lnTo>
                    <a:pt x="3976" y="30909"/>
                  </a:lnTo>
                  <a:lnTo>
                    <a:pt x="0" y="50609"/>
                  </a:lnTo>
                  <a:lnTo>
                    <a:pt x="0" y="921397"/>
                  </a:lnTo>
                  <a:lnTo>
                    <a:pt x="3976" y="941097"/>
                  </a:lnTo>
                  <a:lnTo>
                    <a:pt x="14822" y="957184"/>
                  </a:lnTo>
                  <a:lnTo>
                    <a:pt x="30909" y="968031"/>
                  </a:lnTo>
                  <a:lnTo>
                    <a:pt x="50609" y="972008"/>
                  </a:lnTo>
                  <a:lnTo>
                    <a:pt x="237388" y="972008"/>
                  </a:lnTo>
                  <a:lnTo>
                    <a:pt x="257088" y="968031"/>
                  </a:lnTo>
                  <a:lnTo>
                    <a:pt x="273175" y="957184"/>
                  </a:lnTo>
                  <a:lnTo>
                    <a:pt x="284021" y="941097"/>
                  </a:lnTo>
                  <a:lnTo>
                    <a:pt x="287997" y="921397"/>
                  </a:lnTo>
                  <a:lnTo>
                    <a:pt x="287997" y="50609"/>
                  </a:lnTo>
                  <a:lnTo>
                    <a:pt x="284021" y="30909"/>
                  </a:lnTo>
                  <a:lnTo>
                    <a:pt x="273175" y="14822"/>
                  </a:lnTo>
                  <a:lnTo>
                    <a:pt x="257088" y="3976"/>
                  </a:lnTo>
                  <a:lnTo>
                    <a:pt x="237388" y="0"/>
                  </a:lnTo>
                  <a:close/>
                </a:path>
              </a:pathLst>
            </a:custGeom>
            <a:solidFill>
              <a:srgbClr val="C7EAF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4" name="Google Shape;184;p6"/>
            <p:cNvSpPr/>
            <p:nvPr/>
          </p:nvSpPr>
          <p:spPr>
            <a:xfrm>
              <a:off x="1182738" y="338391"/>
              <a:ext cx="288290" cy="972185"/>
            </a:xfrm>
            <a:custGeom>
              <a:rect b="b" l="l" r="r" t="t"/>
              <a:pathLst>
                <a:path extrusionOk="0" h="972185" w="288290">
                  <a:moveTo>
                    <a:pt x="0" y="921397"/>
                  </a:moveTo>
                  <a:lnTo>
                    <a:pt x="0" y="50609"/>
                  </a:lnTo>
                  <a:lnTo>
                    <a:pt x="3976" y="30909"/>
                  </a:lnTo>
                  <a:lnTo>
                    <a:pt x="14822" y="14822"/>
                  </a:lnTo>
                  <a:lnTo>
                    <a:pt x="30909" y="3976"/>
                  </a:lnTo>
                  <a:lnTo>
                    <a:pt x="50609" y="0"/>
                  </a:lnTo>
                  <a:lnTo>
                    <a:pt x="237388" y="0"/>
                  </a:lnTo>
                  <a:lnTo>
                    <a:pt x="257088" y="3976"/>
                  </a:lnTo>
                  <a:lnTo>
                    <a:pt x="273175" y="14822"/>
                  </a:lnTo>
                  <a:lnTo>
                    <a:pt x="284021" y="30909"/>
                  </a:lnTo>
                  <a:lnTo>
                    <a:pt x="287997" y="50609"/>
                  </a:lnTo>
                  <a:lnTo>
                    <a:pt x="287997" y="921397"/>
                  </a:lnTo>
                  <a:lnTo>
                    <a:pt x="284021" y="941097"/>
                  </a:lnTo>
                  <a:lnTo>
                    <a:pt x="273175" y="957184"/>
                  </a:lnTo>
                  <a:lnTo>
                    <a:pt x="257088" y="968031"/>
                  </a:lnTo>
                  <a:lnTo>
                    <a:pt x="237388" y="972008"/>
                  </a:lnTo>
                  <a:lnTo>
                    <a:pt x="50609" y="972008"/>
                  </a:lnTo>
                  <a:lnTo>
                    <a:pt x="30909" y="968031"/>
                  </a:lnTo>
                  <a:lnTo>
                    <a:pt x="14822" y="957184"/>
                  </a:lnTo>
                  <a:lnTo>
                    <a:pt x="3976" y="941097"/>
                  </a:lnTo>
                  <a:lnTo>
                    <a:pt x="0" y="92139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85" name="Google Shape;185;p6"/>
            <p:cNvPicPr preferRelativeResize="0"/>
            <p:nvPr/>
          </p:nvPicPr>
          <p:blipFill rotWithShape="1">
            <a:blip r:embed="rId4">
              <a:alphaModFix/>
            </a:blip>
            <a:srcRect b="0" l="0" r="0" t="0"/>
            <a:stretch/>
          </p:blipFill>
          <p:spPr>
            <a:xfrm>
              <a:off x="1249673" y="1107339"/>
              <a:ext cx="154127" cy="154123"/>
            </a:xfrm>
            <a:prstGeom prst="rect">
              <a:avLst/>
            </a:prstGeom>
            <a:noFill/>
            <a:ln>
              <a:noFill/>
            </a:ln>
          </p:spPr>
        </p:pic>
        <p:pic>
          <p:nvPicPr>
            <p:cNvPr id="186" name="Google Shape;186;p6"/>
            <p:cNvPicPr preferRelativeResize="0"/>
            <p:nvPr/>
          </p:nvPicPr>
          <p:blipFill rotWithShape="1">
            <a:blip r:embed="rId5">
              <a:alphaModFix/>
            </a:blip>
            <a:srcRect b="0" l="0" r="0" t="0"/>
            <a:stretch/>
          </p:blipFill>
          <p:spPr>
            <a:xfrm>
              <a:off x="1249673" y="873339"/>
              <a:ext cx="154127" cy="154123"/>
            </a:xfrm>
            <a:prstGeom prst="rect">
              <a:avLst/>
            </a:prstGeom>
            <a:noFill/>
            <a:ln>
              <a:noFill/>
            </a:ln>
          </p:spPr>
        </p:pic>
        <p:pic>
          <p:nvPicPr>
            <p:cNvPr id="187" name="Google Shape;187;p6"/>
            <p:cNvPicPr preferRelativeResize="0"/>
            <p:nvPr/>
          </p:nvPicPr>
          <p:blipFill rotWithShape="1">
            <a:blip r:embed="rId6">
              <a:alphaModFix/>
            </a:blip>
            <a:srcRect b="0" l="0" r="0" t="0"/>
            <a:stretch/>
          </p:blipFill>
          <p:spPr>
            <a:xfrm>
              <a:off x="1249673" y="639338"/>
              <a:ext cx="154127" cy="154123"/>
            </a:xfrm>
            <a:prstGeom prst="rect">
              <a:avLst/>
            </a:prstGeom>
            <a:noFill/>
            <a:ln>
              <a:noFill/>
            </a:ln>
          </p:spPr>
        </p:pic>
        <p:pic>
          <p:nvPicPr>
            <p:cNvPr id="188" name="Google Shape;188;p6"/>
            <p:cNvPicPr preferRelativeResize="0"/>
            <p:nvPr/>
          </p:nvPicPr>
          <p:blipFill rotWithShape="1">
            <a:blip r:embed="rId7">
              <a:alphaModFix/>
            </a:blip>
            <a:srcRect b="0" l="0" r="0" t="0"/>
            <a:stretch/>
          </p:blipFill>
          <p:spPr>
            <a:xfrm>
              <a:off x="1249673" y="405339"/>
              <a:ext cx="154127" cy="154122"/>
            </a:xfrm>
            <a:prstGeom prst="rect">
              <a:avLst/>
            </a:prstGeom>
            <a:noFill/>
            <a:ln>
              <a:noFill/>
            </a:ln>
          </p:spPr>
        </p:pic>
        <p:sp>
          <p:nvSpPr>
            <p:cNvPr id="189" name="Google Shape;189;p6"/>
            <p:cNvSpPr/>
            <p:nvPr/>
          </p:nvSpPr>
          <p:spPr>
            <a:xfrm>
              <a:off x="1470736" y="806395"/>
              <a:ext cx="531495" cy="0"/>
            </a:xfrm>
            <a:custGeom>
              <a:rect b="b" l="l" r="r" t="t"/>
              <a:pathLst>
                <a:path extrusionOk="0" h="120000" w="531494">
                  <a:moveTo>
                    <a:pt x="0" y="0"/>
                  </a:moveTo>
                  <a:lnTo>
                    <a:pt x="531025"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0" name="Google Shape;190;p6"/>
            <p:cNvSpPr/>
            <p:nvPr/>
          </p:nvSpPr>
          <p:spPr>
            <a:xfrm>
              <a:off x="1982023" y="780078"/>
              <a:ext cx="24765" cy="52705"/>
            </a:xfrm>
            <a:custGeom>
              <a:rect b="b" l="l" r="r" t="t"/>
              <a:pathLst>
                <a:path extrusionOk="0" h="52705" w="24764">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1" name="Google Shape;191;p6"/>
            <p:cNvSpPr/>
            <p:nvPr/>
          </p:nvSpPr>
          <p:spPr>
            <a:xfrm>
              <a:off x="2010740" y="590391"/>
              <a:ext cx="1440180" cy="360045"/>
            </a:xfrm>
            <a:custGeom>
              <a:rect b="b" l="l" r="r" t="t"/>
              <a:pathLst>
                <a:path extrusionOk="0" h="360044" w="1440179">
                  <a:moveTo>
                    <a:pt x="1389405" y="0"/>
                  </a:moveTo>
                  <a:lnTo>
                    <a:pt x="50609" y="0"/>
                  </a:lnTo>
                  <a:lnTo>
                    <a:pt x="30909" y="3977"/>
                  </a:lnTo>
                  <a:lnTo>
                    <a:pt x="14822" y="14823"/>
                  </a:lnTo>
                  <a:lnTo>
                    <a:pt x="3976" y="30910"/>
                  </a:lnTo>
                  <a:lnTo>
                    <a:pt x="0" y="50610"/>
                  </a:lnTo>
                  <a:lnTo>
                    <a:pt x="0" y="309393"/>
                  </a:lnTo>
                  <a:lnTo>
                    <a:pt x="3976" y="329093"/>
                  </a:lnTo>
                  <a:lnTo>
                    <a:pt x="14822" y="345180"/>
                  </a:lnTo>
                  <a:lnTo>
                    <a:pt x="30909" y="356027"/>
                  </a:lnTo>
                  <a:lnTo>
                    <a:pt x="50609" y="360004"/>
                  </a:lnTo>
                  <a:lnTo>
                    <a:pt x="1389405" y="360004"/>
                  </a:lnTo>
                  <a:lnTo>
                    <a:pt x="1409105" y="356027"/>
                  </a:lnTo>
                  <a:lnTo>
                    <a:pt x="1425192" y="345180"/>
                  </a:lnTo>
                  <a:lnTo>
                    <a:pt x="1436038" y="329093"/>
                  </a:lnTo>
                  <a:lnTo>
                    <a:pt x="1440014" y="309393"/>
                  </a:lnTo>
                  <a:lnTo>
                    <a:pt x="1440014" y="50610"/>
                  </a:lnTo>
                  <a:lnTo>
                    <a:pt x="1436038" y="30910"/>
                  </a:lnTo>
                  <a:lnTo>
                    <a:pt x="1425192" y="14823"/>
                  </a:lnTo>
                  <a:lnTo>
                    <a:pt x="1409105" y="3977"/>
                  </a:lnTo>
                  <a:lnTo>
                    <a:pt x="1389405"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92" name="Google Shape;192;p6"/>
          <p:cNvSpPr txBox="1"/>
          <p:nvPr>
            <p:ph type="title"/>
          </p:nvPr>
        </p:nvSpPr>
        <p:spPr>
          <a:xfrm>
            <a:off x="2010740" y="590391"/>
            <a:ext cx="1440180" cy="360045"/>
          </a:xfrm>
          <a:prstGeom prst="rect">
            <a:avLst/>
          </a:prstGeom>
          <a:noFill/>
          <a:ln cap="flat" cmpd="sng" w="9525">
            <a:solidFill>
              <a:srgbClr val="000000"/>
            </a:solidFill>
            <a:prstDash val="solid"/>
            <a:round/>
            <a:headEnd len="sm" w="sm" type="none"/>
            <a:tailEnd len="sm" w="sm" type="none"/>
          </a:ln>
        </p:spPr>
        <p:txBody>
          <a:bodyPr anchorCtr="0" anchor="b" bIns="0" lIns="0" spcFirstLastPara="1" rIns="0" wrap="square" tIns="84450">
            <a:spAutoFit/>
          </a:bodyPr>
          <a:lstStyle/>
          <a:p>
            <a:pPr indent="0" lvl="0" marL="28575" rtl="0" algn="l">
              <a:lnSpc>
                <a:spcPct val="100000"/>
              </a:lnSpc>
              <a:spcBef>
                <a:spcPts val="0"/>
              </a:spcBef>
              <a:spcAft>
                <a:spcPts val="0"/>
              </a:spcAft>
              <a:buClr>
                <a:srgbClr val="3F3F3F"/>
              </a:buClr>
              <a:buSzPts val="1000"/>
              <a:buFont typeface="Calibri"/>
              <a:buNone/>
            </a:pPr>
            <a:r>
              <a:rPr lang="en-US" sz="1000"/>
              <a:t>Complex Transformation</a:t>
            </a:r>
            <a:endParaRPr sz="1000"/>
          </a:p>
        </p:txBody>
      </p:sp>
      <p:sp>
        <p:nvSpPr>
          <p:cNvPr id="193" name="Google Shape;193;p6"/>
          <p:cNvSpPr txBox="1"/>
          <p:nvPr>
            <p:ph idx="11" type="ftr"/>
          </p:nvPr>
        </p:nvSpPr>
        <p:spPr>
          <a:xfrm>
            <a:off x="1743259" y="3056436"/>
            <a:ext cx="2280784" cy="172758"/>
          </a:xfrm>
          <a:prstGeom prst="rect">
            <a:avLst/>
          </a:prstGeom>
          <a:noFill/>
          <a:ln>
            <a:noFill/>
          </a:ln>
        </p:spPr>
        <p:txBody>
          <a:bodyPr anchorCtr="0" anchor="ctr" bIns="0" lIns="0" spcFirstLastPara="1" rIns="0" wrap="square" tIns="0">
            <a:spAutoFit/>
          </a:bodyPr>
          <a:lstStyle/>
          <a:p>
            <a:pPr indent="0" lvl="0" marL="12700" rtl="0" algn="ctr">
              <a:lnSpc>
                <a:spcPct val="167500"/>
              </a:lnSpc>
              <a:spcBef>
                <a:spcPts val="0"/>
              </a:spcBef>
              <a:spcAft>
                <a:spcPts val="0"/>
              </a:spcAft>
              <a:buNone/>
            </a:pPr>
            <a:r>
              <a:rPr lang="en-US"/>
              <a:t>MITESH M. KHAPRA</a:t>
            </a:r>
            <a:endParaRPr/>
          </a:p>
        </p:txBody>
      </p:sp>
      <p:grpSp>
        <p:nvGrpSpPr>
          <p:cNvPr id="194" name="Google Shape;194;p6"/>
          <p:cNvGrpSpPr/>
          <p:nvPr/>
        </p:nvGrpSpPr>
        <p:grpSpPr>
          <a:xfrm>
            <a:off x="3450755" y="594956"/>
            <a:ext cx="1045247" cy="422910"/>
            <a:chOff x="3450755" y="594956"/>
            <a:chExt cx="1045247" cy="422910"/>
          </a:xfrm>
        </p:grpSpPr>
        <p:sp>
          <p:nvSpPr>
            <p:cNvPr id="195" name="Google Shape;195;p6"/>
            <p:cNvSpPr/>
            <p:nvPr/>
          </p:nvSpPr>
          <p:spPr>
            <a:xfrm>
              <a:off x="3450755" y="806395"/>
              <a:ext cx="531495" cy="0"/>
            </a:xfrm>
            <a:custGeom>
              <a:rect b="b" l="l" r="r" t="t"/>
              <a:pathLst>
                <a:path extrusionOk="0" h="120000" w="531495">
                  <a:moveTo>
                    <a:pt x="0" y="0"/>
                  </a:moveTo>
                  <a:lnTo>
                    <a:pt x="531025"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6" name="Google Shape;196;p6"/>
            <p:cNvSpPr/>
            <p:nvPr/>
          </p:nvSpPr>
          <p:spPr>
            <a:xfrm>
              <a:off x="3962042" y="780078"/>
              <a:ext cx="24765" cy="52705"/>
            </a:xfrm>
            <a:custGeom>
              <a:rect b="b" l="l" r="r" t="t"/>
              <a:pathLst>
                <a:path extrusionOk="0" h="52705" w="24764">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97" name="Google Shape;197;p6"/>
            <p:cNvPicPr preferRelativeResize="0"/>
            <p:nvPr/>
          </p:nvPicPr>
          <p:blipFill rotWithShape="1">
            <a:blip r:embed="rId8">
              <a:alphaModFix/>
            </a:blip>
            <a:srcRect b="0" l="0" r="0" t="0"/>
            <a:stretch/>
          </p:blipFill>
          <p:spPr>
            <a:xfrm>
              <a:off x="3989273" y="594956"/>
              <a:ext cx="506729" cy="422910"/>
            </a:xfrm>
            <a:prstGeom prst="rect">
              <a:avLst/>
            </a:prstGeom>
            <a:noFill/>
            <a:ln>
              <a:noFill/>
            </a:ln>
          </p:spPr>
        </p:pic>
      </p:grpSp>
      <p:sp>
        <p:nvSpPr>
          <p:cNvPr id="198" name="Google Shape;198;p6"/>
          <p:cNvSpPr txBox="1"/>
          <p:nvPr/>
        </p:nvSpPr>
        <p:spPr>
          <a:xfrm>
            <a:off x="3723220" y="1058816"/>
            <a:ext cx="103886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solidFill>
                  <a:srgbClr val="FF0000"/>
                </a:solidFill>
                <a:latin typeface="Arial"/>
                <a:ea typeface="Arial"/>
                <a:cs typeface="Arial"/>
                <a:sym typeface="Arial"/>
              </a:rPr>
              <a:t>Sample Generated</a:t>
            </a:r>
            <a:endParaRPr sz="1000">
              <a:latin typeface="Arial"/>
              <a:ea typeface="Arial"/>
              <a:cs typeface="Arial"/>
              <a:sym typeface="Arial"/>
            </a:endParaRPr>
          </a:p>
        </p:txBody>
      </p:sp>
      <p:sp>
        <p:nvSpPr>
          <p:cNvPr id="199" name="Google Shape;199;p6"/>
          <p:cNvSpPr txBox="1"/>
          <p:nvPr/>
        </p:nvSpPr>
        <p:spPr>
          <a:xfrm>
            <a:off x="624395" y="1310810"/>
            <a:ext cx="4789170" cy="1002030"/>
          </a:xfrm>
          <a:prstGeom prst="rect">
            <a:avLst/>
          </a:prstGeom>
          <a:noFill/>
          <a:ln>
            <a:noFill/>
          </a:ln>
        </p:spPr>
        <p:txBody>
          <a:bodyPr anchorCtr="0" anchor="t" bIns="0" lIns="0" spcFirstLastPara="1" rIns="0" wrap="square" tIns="12050">
            <a:spAutoFit/>
          </a:bodyPr>
          <a:lstStyle/>
          <a:p>
            <a:pPr indent="0" lvl="0" marL="386080" rtl="0" algn="l">
              <a:lnSpc>
                <a:spcPct val="100000"/>
              </a:lnSpc>
              <a:spcBef>
                <a:spcPts val="0"/>
              </a:spcBef>
              <a:spcAft>
                <a:spcPts val="0"/>
              </a:spcAft>
              <a:buNone/>
            </a:pPr>
            <a:r>
              <a:rPr i="1" lang="en-US" sz="1000">
                <a:latin typeface="Georgia"/>
                <a:ea typeface="Georgia"/>
                <a:cs typeface="Georgia"/>
                <a:sym typeface="Georgia"/>
              </a:rPr>
              <a:t>z </a:t>
            </a:r>
            <a:r>
              <a:rPr i="1" lang="en-US" sz="1000">
                <a:latin typeface="Verdana"/>
                <a:ea typeface="Verdana"/>
                <a:cs typeface="Verdana"/>
                <a:sym typeface="Verdana"/>
              </a:rPr>
              <a:t>∼ </a:t>
            </a:r>
            <a:r>
              <a:rPr i="1" lang="en-US" sz="1000">
                <a:latin typeface="Georgia"/>
                <a:ea typeface="Georgia"/>
                <a:cs typeface="Georgia"/>
                <a:sym typeface="Georgia"/>
              </a:rPr>
              <a:t>N </a:t>
            </a:r>
            <a:r>
              <a:rPr lang="en-US" sz="1000">
                <a:latin typeface="Arial"/>
                <a:ea typeface="Arial"/>
                <a:cs typeface="Arial"/>
                <a:sym typeface="Arial"/>
              </a:rPr>
              <a:t>(0</a:t>
            </a:r>
            <a:r>
              <a:rPr i="1" lang="en-US" sz="1000">
                <a:latin typeface="Georgia"/>
                <a:ea typeface="Georgia"/>
                <a:cs typeface="Georgia"/>
                <a:sym typeface="Georgia"/>
              </a:rPr>
              <a:t>, I</a:t>
            </a:r>
            <a:r>
              <a:rPr lang="en-US" sz="1000">
                <a:latin typeface="Arial"/>
                <a:ea typeface="Arial"/>
                <a:cs typeface="Arial"/>
                <a:sym typeface="Arial"/>
              </a:rPr>
              <a:t>)</a:t>
            </a:r>
            <a:endParaRPr sz="1000">
              <a:latin typeface="Arial"/>
              <a:ea typeface="Arial"/>
              <a:cs typeface="Arial"/>
              <a:sym typeface="Arial"/>
            </a:endParaRPr>
          </a:p>
          <a:p>
            <a:pPr indent="0" lvl="0" marL="0" rtl="0" algn="l">
              <a:lnSpc>
                <a:spcPct val="100000"/>
              </a:lnSpc>
              <a:spcBef>
                <a:spcPts val="1010"/>
              </a:spcBef>
              <a:spcAft>
                <a:spcPts val="0"/>
              </a:spcAft>
              <a:buNone/>
            </a:pPr>
            <a:r>
              <a:t/>
            </a:r>
            <a:endParaRPr sz="1000">
              <a:latin typeface="Arial"/>
              <a:ea typeface="Arial"/>
              <a:cs typeface="Arial"/>
              <a:sym typeface="Arial"/>
            </a:endParaRPr>
          </a:p>
          <a:p>
            <a:pPr indent="0" lvl="0" marL="12700" marR="5080" rtl="0" algn="just">
              <a:lnSpc>
                <a:spcPct val="102600"/>
              </a:lnSpc>
              <a:spcBef>
                <a:spcPts val="0"/>
              </a:spcBef>
              <a:spcAft>
                <a:spcPts val="0"/>
              </a:spcAft>
              <a:buNone/>
            </a:pPr>
            <a:r>
              <a:rPr lang="en-US" sz="1100">
                <a:latin typeface="Arial"/>
                <a:ea typeface="Arial"/>
                <a:cs typeface="Arial"/>
                <a:sym typeface="Arial"/>
              </a:rPr>
              <a:t>GANs take a different approach to this problem where the idea is to sample from a simple tractable distribution (say, </a:t>
            </a:r>
            <a:r>
              <a:rPr i="1" lang="en-US" sz="1100">
                <a:latin typeface="Georgia"/>
                <a:ea typeface="Georgia"/>
                <a:cs typeface="Georgia"/>
                <a:sym typeface="Georgia"/>
              </a:rPr>
              <a:t>z </a:t>
            </a:r>
            <a:r>
              <a:rPr i="1" lang="en-US" sz="1100">
                <a:latin typeface="Verdana"/>
                <a:ea typeface="Verdana"/>
                <a:cs typeface="Verdana"/>
                <a:sym typeface="Verdana"/>
              </a:rPr>
              <a:t>∼ </a:t>
            </a:r>
            <a:r>
              <a:rPr i="1" lang="en-US" sz="1100">
                <a:latin typeface="Georgia"/>
                <a:ea typeface="Georgia"/>
                <a:cs typeface="Georgia"/>
                <a:sym typeface="Georgia"/>
              </a:rPr>
              <a:t>N </a:t>
            </a:r>
            <a:r>
              <a:rPr lang="en-US" sz="1100">
                <a:latin typeface="Arial"/>
                <a:ea typeface="Arial"/>
                <a:cs typeface="Arial"/>
                <a:sym typeface="Arial"/>
              </a:rPr>
              <a:t>(0</a:t>
            </a:r>
            <a:r>
              <a:rPr i="1" lang="en-US" sz="1100">
                <a:latin typeface="Georgia"/>
                <a:ea typeface="Georgia"/>
                <a:cs typeface="Georgia"/>
                <a:sym typeface="Georgia"/>
              </a:rPr>
              <a:t>, I</a:t>
            </a:r>
            <a:r>
              <a:rPr lang="en-US" sz="1100">
                <a:latin typeface="Arial"/>
                <a:ea typeface="Arial"/>
                <a:cs typeface="Arial"/>
                <a:sym typeface="Arial"/>
              </a:rPr>
              <a:t>)) and then learn a complex transformation from this to the training distribution</a:t>
            </a:r>
            <a:endParaRPr sz="1100">
              <a:latin typeface="Arial"/>
              <a:ea typeface="Arial"/>
              <a:cs typeface="Arial"/>
              <a:sym typeface="Arial"/>
            </a:endParaRPr>
          </a:p>
        </p:txBody>
      </p:sp>
      <p:pic>
        <p:nvPicPr>
          <p:cNvPr id="200" name="Google Shape;200;p6"/>
          <p:cNvPicPr preferRelativeResize="0"/>
          <p:nvPr/>
        </p:nvPicPr>
        <p:blipFill rotWithShape="1">
          <a:blip r:embed="rId9">
            <a:alphaModFix/>
          </a:blip>
          <a:srcRect b="0" l="0" r="0" t="0"/>
          <a:stretch/>
        </p:blipFill>
        <p:spPr>
          <a:xfrm>
            <a:off x="504583" y="1861908"/>
            <a:ext cx="63233" cy="63233"/>
          </a:xfrm>
          <a:prstGeom prst="rect">
            <a:avLst/>
          </a:prstGeom>
          <a:noFill/>
          <a:ln>
            <a:noFill/>
          </a:ln>
        </p:spPr>
      </p:pic>
      <p:grpSp>
        <p:nvGrpSpPr>
          <p:cNvPr id="201" name="Google Shape;201;p6"/>
          <p:cNvGrpSpPr/>
          <p:nvPr/>
        </p:nvGrpSpPr>
        <p:grpSpPr>
          <a:xfrm>
            <a:off x="0" y="3121507"/>
            <a:ext cx="5760364" cy="118745"/>
            <a:chOff x="0" y="3121507"/>
            <a:chExt cx="5760364" cy="118745"/>
          </a:xfrm>
        </p:grpSpPr>
        <p:sp>
          <p:nvSpPr>
            <p:cNvPr id="202" name="Google Shape;202;p6"/>
            <p:cNvSpPr/>
            <p:nvPr/>
          </p:nvSpPr>
          <p:spPr>
            <a:xfrm>
              <a:off x="0"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3" name="Google Shape;203;p6"/>
            <p:cNvSpPr/>
            <p:nvPr/>
          </p:nvSpPr>
          <p:spPr>
            <a:xfrm>
              <a:off x="2880004" y="3121507"/>
              <a:ext cx="2880360" cy="118745"/>
            </a:xfrm>
            <a:custGeom>
              <a:rect b="b" l="l" r="r" t="t"/>
              <a:pathLst>
                <a:path extrusionOk="0" h="118744" w="2880360">
                  <a:moveTo>
                    <a:pt x="2880004" y="0"/>
                  </a:moveTo>
                  <a:lnTo>
                    <a:pt x="0" y="0"/>
                  </a:lnTo>
                  <a:lnTo>
                    <a:pt x="0" y="118490"/>
                  </a:lnTo>
                  <a:lnTo>
                    <a:pt x="2880004" y="118490"/>
                  </a:lnTo>
                  <a:lnTo>
                    <a:pt x="2880004" y="0"/>
                  </a:lnTo>
                  <a:close/>
                </a:path>
              </a:pathLst>
            </a:custGeom>
            <a:solidFill>
              <a:srgbClr val="3333B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204" name="Google Shape;204;p6"/>
          <p:cNvSpPr txBox="1"/>
          <p:nvPr/>
        </p:nvSpPr>
        <p:spPr>
          <a:xfrm>
            <a:off x="5525731" y="3007598"/>
            <a:ext cx="211454"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a:solidFill>
                  <a:srgbClr val="ADADE0"/>
                </a:solidFill>
                <a:latin typeface="Arial"/>
                <a:ea typeface="Arial"/>
                <a:cs typeface="Arial"/>
                <a:sym typeface="Arial"/>
              </a:rPr>
              <a:t>5/38</a:t>
            </a:r>
            <a:endParaRPr sz="600">
              <a:latin typeface="Arial"/>
              <a:ea typeface="Arial"/>
              <a:cs typeface="Arial"/>
              <a:sym typeface="Arial"/>
            </a:endParaRPr>
          </a:p>
        </p:txBody>
      </p:sp>
      <p:sp>
        <p:nvSpPr>
          <p:cNvPr id="205" name="Google Shape;205;p6"/>
          <p:cNvSpPr txBox="1"/>
          <p:nvPr/>
        </p:nvSpPr>
        <p:spPr>
          <a:xfrm>
            <a:off x="2975305" y="3133595"/>
            <a:ext cx="1556385"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u="sng">
                <a:solidFill>
                  <a:srgbClr val="0000FF"/>
                </a:solidFill>
                <a:latin typeface="Arial"/>
                <a:ea typeface="Arial"/>
                <a:cs typeface="Arial"/>
                <a:sym typeface="Arial"/>
                <a:hlinkClick action="ppaction://hlinksldjump" r:id="rId10">
                  <a:extLst>
                    <a:ext uri="{A12FA001-AC4F-418D-AE19-62706E023703}">
                      <ahyp:hlinkClr val="tx"/>
                    </a:ext>
                  </a:extLst>
                </a:hlinkClick>
              </a:rPr>
              <a:t>CS7015 (Deep Learning) : Lecture 23</a:t>
            </a:r>
            <a:endParaRPr sz="600">
              <a:latin typeface="Arial"/>
              <a:ea typeface="Arial"/>
              <a:cs typeface="Arial"/>
              <a:sym typeface="Arial"/>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9" name="Shape 209"/>
        <p:cNvGrpSpPr/>
        <p:nvPr/>
      </p:nvGrpSpPr>
      <p:grpSpPr>
        <a:xfrm>
          <a:off x="0" y="0"/>
          <a:ext cx="0" cy="0"/>
          <a:chOff x="0" y="0"/>
          <a:chExt cx="0" cy="0"/>
        </a:xfrm>
      </p:grpSpPr>
      <p:sp>
        <p:nvSpPr>
          <p:cNvPr id="210" name="Google Shape;210;p7"/>
          <p:cNvSpPr/>
          <p:nvPr/>
        </p:nvSpPr>
        <p:spPr>
          <a:xfrm>
            <a:off x="3882988" y="3017760"/>
            <a:ext cx="43180" cy="30480"/>
          </a:xfrm>
          <a:custGeom>
            <a:rect b="b" l="l" r="r" t="t"/>
            <a:pathLst>
              <a:path extrusionOk="0" h="30480" w="43179">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1" name="Google Shape;211;p7"/>
          <p:cNvSpPr/>
          <p:nvPr/>
        </p:nvSpPr>
        <p:spPr>
          <a:xfrm>
            <a:off x="3803370" y="3013798"/>
            <a:ext cx="25400" cy="38100"/>
          </a:xfrm>
          <a:custGeom>
            <a:rect b="b" l="l" r="r" t="t"/>
            <a:pathLst>
              <a:path extrusionOk="0" h="38100" w="25400">
                <a:moveTo>
                  <a:pt x="25400" y="0"/>
                </a:moveTo>
                <a:lnTo>
                  <a:pt x="0" y="19050"/>
                </a:lnTo>
                <a:lnTo>
                  <a:pt x="25400" y="38100"/>
                </a:lnTo>
                <a:lnTo>
                  <a:pt x="25400"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2" name="Google Shape;212;p7"/>
          <p:cNvSpPr/>
          <p:nvPr/>
        </p:nvSpPr>
        <p:spPr>
          <a:xfrm>
            <a:off x="3981173" y="3013798"/>
            <a:ext cx="25400" cy="38100"/>
          </a:xfrm>
          <a:custGeom>
            <a:rect b="b" l="l" r="r" t="t"/>
            <a:pathLst>
              <a:path extrusionOk="0" h="38100" w="25400">
                <a:moveTo>
                  <a:pt x="0" y="0"/>
                </a:moveTo>
                <a:lnTo>
                  <a:pt x="0" y="38100"/>
                </a:lnTo>
                <a:lnTo>
                  <a:pt x="25399" y="19050"/>
                </a:lnTo>
                <a:lnTo>
                  <a:pt x="0"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213" name="Google Shape;213;p7"/>
          <p:cNvGrpSpPr/>
          <p:nvPr/>
        </p:nvGrpSpPr>
        <p:grpSpPr>
          <a:xfrm>
            <a:off x="4086288" y="3007448"/>
            <a:ext cx="203200" cy="50800"/>
            <a:chOff x="4086288" y="3007448"/>
            <a:chExt cx="203200" cy="50800"/>
          </a:xfrm>
        </p:grpSpPr>
        <p:sp>
          <p:nvSpPr>
            <p:cNvPr id="214" name="Google Shape;214;p7"/>
            <p:cNvSpPr/>
            <p:nvPr/>
          </p:nvSpPr>
          <p:spPr>
            <a:xfrm>
              <a:off x="4149457" y="3007448"/>
              <a:ext cx="64135" cy="50800"/>
            </a:xfrm>
            <a:custGeom>
              <a:rect b="b" l="l" r="r" t="t"/>
              <a:pathLst>
                <a:path extrusionOk="0" h="50800" w="64135">
                  <a:moveTo>
                    <a:pt x="0" y="50800"/>
                  </a:moveTo>
                  <a:lnTo>
                    <a:pt x="43019" y="50800"/>
                  </a:lnTo>
                  <a:lnTo>
                    <a:pt x="43019" y="20434"/>
                  </a:lnTo>
                  <a:lnTo>
                    <a:pt x="0" y="20434"/>
                  </a:lnTo>
                  <a:lnTo>
                    <a:pt x="0" y="50800"/>
                  </a:lnTo>
                  <a:close/>
                </a:path>
                <a:path extrusionOk="0" h="50800" w="64135">
                  <a:moveTo>
                    <a:pt x="10491" y="20320"/>
                  </a:moveTo>
                  <a:lnTo>
                    <a:pt x="10491" y="10160"/>
                  </a:lnTo>
                  <a:lnTo>
                    <a:pt x="53672" y="10160"/>
                  </a:lnTo>
                  <a:lnTo>
                    <a:pt x="53672" y="40640"/>
                  </a:lnTo>
                  <a:lnTo>
                    <a:pt x="43512" y="40640"/>
                  </a:lnTo>
                </a:path>
                <a:path extrusionOk="0" h="50800" w="64135">
                  <a:moveTo>
                    <a:pt x="20652" y="10160"/>
                  </a:moveTo>
                  <a:lnTo>
                    <a:pt x="20652" y="0"/>
                  </a:lnTo>
                  <a:lnTo>
                    <a:pt x="63833" y="0"/>
                  </a:lnTo>
                  <a:lnTo>
                    <a:pt x="63833" y="30480"/>
                  </a:lnTo>
                  <a:lnTo>
                    <a:pt x="53672" y="304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5" name="Google Shape;215;p7"/>
            <p:cNvSpPr/>
            <p:nvPr/>
          </p:nvSpPr>
          <p:spPr>
            <a:xfrm>
              <a:off x="4086288" y="3013798"/>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216" name="Google Shape;216;p7"/>
          <p:cNvGrpSpPr/>
          <p:nvPr/>
        </p:nvGrpSpPr>
        <p:grpSpPr>
          <a:xfrm>
            <a:off x="4369219" y="3007448"/>
            <a:ext cx="203200" cy="50800"/>
            <a:chOff x="4369219" y="3007448"/>
            <a:chExt cx="203200" cy="50800"/>
          </a:xfrm>
        </p:grpSpPr>
        <p:sp>
          <p:nvSpPr>
            <p:cNvPr id="217" name="Google Shape;217;p7"/>
            <p:cNvSpPr/>
            <p:nvPr/>
          </p:nvSpPr>
          <p:spPr>
            <a:xfrm>
              <a:off x="4458120" y="3020148"/>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8" name="Google Shape;218;p7"/>
            <p:cNvSpPr/>
            <p:nvPr/>
          </p:nvSpPr>
          <p:spPr>
            <a:xfrm>
              <a:off x="4369219" y="3013798"/>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9" name="Google Shape;219;p7"/>
            <p:cNvSpPr/>
            <p:nvPr/>
          </p:nvSpPr>
          <p:spPr>
            <a:xfrm>
              <a:off x="4445420" y="3007448"/>
              <a:ext cx="50800" cy="50800"/>
            </a:xfrm>
            <a:custGeom>
              <a:rect b="b" l="l" r="r" t="t"/>
              <a:pathLst>
                <a:path extrusionOk="0" h="50800" w="50800">
                  <a:moveTo>
                    <a:pt x="0" y="0"/>
                  </a:moveTo>
                  <a:lnTo>
                    <a:pt x="38100" y="0"/>
                  </a:lnTo>
                </a:path>
                <a:path extrusionOk="0" h="50800" w="50800">
                  <a:moveTo>
                    <a:pt x="12700" y="25400"/>
                  </a:moveTo>
                  <a:lnTo>
                    <a:pt x="50801" y="25400"/>
                  </a:lnTo>
                </a:path>
                <a:path extrusionOk="0" h="50800" w="50800">
                  <a:moveTo>
                    <a:pt x="0" y="38100"/>
                  </a:moveTo>
                  <a:lnTo>
                    <a:pt x="38100" y="38100"/>
                  </a:lnTo>
                </a:path>
                <a:path extrusionOk="0" h="50800" w="50800">
                  <a:moveTo>
                    <a:pt x="12700" y="50800"/>
                  </a:moveTo>
                  <a:lnTo>
                    <a:pt x="50801" y="5080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220" name="Google Shape;220;p7"/>
          <p:cNvGrpSpPr/>
          <p:nvPr/>
        </p:nvGrpSpPr>
        <p:grpSpPr>
          <a:xfrm>
            <a:off x="4652137" y="3007448"/>
            <a:ext cx="203200" cy="50800"/>
            <a:chOff x="4652137" y="3007448"/>
            <a:chExt cx="203200" cy="50800"/>
          </a:xfrm>
        </p:grpSpPr>
        <p:sp>
          <p:nvSpPr>
            <p:cNvPr id="221" name="Google Shape;221;p7"/>
            <p:cNvSpPr/>
            <p:nvPr/>
          </p:nvSpPr>
          <p:spPr>
            <a:xfrm>
              <a:off x="4728338" y="3007448"/>
              <a:ext cx="50800" cy="25400"/>
            </a:xfrm>
            <a:custGeom>
              <a:rect b="b" l="l" r="r" t="t"/>
              <a:pathLst>
                <a:path extrusionOk="0" h="25400" w="50800">
                  <a:moveTo>
                    <a:pt x="0" y="0"/>
                  </a:moveTo>
                  <a:lnTo>
                    <a:pt x="38100" y="0"/>
                  </a:lnTo>
                </a:path>
                <a:path extrusionOk="0" h="25400" w="50800">
                  <a:moveTo>
                    <a:pt x="12700" y="12700"/>
                  </a:moveTo>
                  <a:lnTo>
                    <a:pt x="50801" y="12700"/>
                  </a:lnTo>
                </a:path>
                <a:path extrusionOk="0" h="25400" w="50800">
                  <a:moveTo>
                    <a:pt x="12700" y="25400"/>
                  </a:moveTo>
                  <a:lnTo>
                    <a:pt x="50801" y="254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2" name="Google Shape;222;p7"/>
            <p:cNvSpPr/>
            <p:nvPr/>
          </p:nvSpPr>
          <p:spPr>
            <a:xfrm>
              <a:off x="4652137" y="3013798"/>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3" name="Google Shape;223;p7"/>
            <p:cNvSpPr/>
            <p:nvPr/>
          </p:nvSpPr>
          <p:spPr>
            <a:xfrm>
              <a:off x="4728338" y="3045548"/>
              <a:ext cx="50800" cy="12700"/>
            </a:xfrm>
            <a:custGeom>
              <a:rect b="b" l="l" r="r" t="t"/>
              <a:pathLst>
                <a:path extrusionOk="0" h="12700" w="50800">
                  <a:moveTo>
                    <a:pt x="0" y="0"/>
                  </a:moveTo>
                  <a:lnTo>
                    <a:pt x="38100" y="0"/>
                  </a:lnTo>
                </a:path>
                <a:path extrusionOk="0" h="12700" w="50800">
                  <a:moveTo>
                    <a:pt x="12700" y="12700"/>
                  </a:moveTo>
                  <a:lnTo>
                    <a:pt x="50801" y="1270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224" name="Google Shape;224;p7"/>
          <p:cNvSpPr/>
          <p:nvPr/>
        </p:nvSpPr>
        <p:spPr>
          <a:xfrm>
            <a:off x="5011268" y="3007448"/>
            <a:ext cx="50800" cy="50800"/>
          </a:xfrm>
          <a:custGeom>
            <a:rect b="b" l="l" r="r" t="t"/>
            <a:pathLst>
              <a:path extrusionOk="0" h="50800" w="50800">
                <a:moveTo>
                  <a:pt x="0" y="0"/>
                </a:moveTo>
                <a:lnTo>
                  <a:pt x="38100" y="0"/>
                </a:lnTo>
              </a:path>
              <a:path extrusionOk="0" h="50800" w="50800">
                <a:moveTo>
                  <a:pt x="12700" y="12700"/>
                </a:moveTo>
                <a:lnTo>
                  <a:pt x="50801" y="12700"/>
                </a:lnTo>
              </a:path>
              <a:path extrusionOk="0" h="50800" w="50800">
                <a:moveTo>
                  <a:pt x="12700" y="25400"/>
                </a:moveTo>
                <a:lnTo>
                  <a:pt x="50801" y="25400"/>
                </a:lnTo>
              </a:path>
              <a:path extrusionOk="0" h="50800" w="50800">
                <a:moveTo>
                  <a:pt x="0" y="38100"/>
                </a:moveTo>
                <a:lnTo>
                  <a:pt x="38100" y="38100"/>
                </a:lnTo>
              </a:path>
              <a:path extrusionOk="0" h="50800" w="50800">
                <a:moveTo>
                  <a:pt x="12700" y="50800"/>
                </a:moveTo>
                <a:lnTo>
                  <a:pt x="50801" y="508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225" name="Google Shape;225;p7"/>
          <p:cNvGrpSpPr/>
          <p:nvPr/>
        </p:nvGrpSpPr>
        <p:grpSpPr>
          <a:xfrm>
            <a:off x="5202758" y="3007448"/>
            <a:ext cx="233679" cy="50800"/>
            <a:chOff x="5202758" y="3007448"/>
            <a:chExt cx="233679" cy="50800"/>
          </a:xfrm>
        </p:grpSpPr>
        <p:sp>
          <p:nvSpPr>
            <p:cNvPr id="226" name="Google Shape;226;p7"/>
            <p:cNvSpPr/>
            <p:nvPr/>
          </p:nvSpPr>
          <p:spPr>
            <a:xfrm>
              <a:off x="5324679" y="3037928"/>
              <a:ext cx="20320" cy="20320"/>
            </a:xfrm>
            <a:custGeom>
              <a:rect b="b" l="l" r="r" t="t"/>
              <a:pathLst>
                <a:path extrusionOk="0" h="20319" w="20320">
                  <a:moveTo>
                    <a:pt x="0" y="0"/>
                  </a:moveTo>
                  <a:lnTo>
                    <a:pt x="20321" y="2032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7" name="Google Shape;227;p7"/>
            <p:cNvSpPr/>
            <p:nvPr/>
          </p:nvSpPr>
          <p:spPr>
            <a:xfrm>
              <a:off x="5297615" y="3011433"/>
              <a:ext cx="30480" cy="30480"/>
            </a:xfrm>
            <a:custGeom>
              <a:rect b="b" l="l" r="r" t="t"/>
              <a:pathLst>
                <a:path extrusionOk="0" h="30480" w="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8" name="Google Shape;228;p7"/>
            <p:cNvSpPr/>
            <p:nvPr/>
          </p:nvSpPr>
          <p:spPr>
            <a:xfrm>
              <a:off x="5202758" y="3007448"/>
              <a:ext cx="233679" cy="50800"/>
            </a:xfrm>
            <a:custGeom>
              <a:rect b="b" l="l" r="r" t="t"/>
              <a:pathLst>
                <a:path extrusionOk="0" h="50800" w="233679">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extrusionOk="0" h="50800" w="233679">
                  <a:moveTo>
                    <a:pt x="30480" y="17780"/>
                  </a:moveTo>
                  <a:lnTo>
                    <a:pt x="15240" y="30480"/>
                  </a:lnTo>
                  <a:lnTo>
                    <a:pt x="0" y="17780"/>
                  </a:lnTo>
                </a:path>
                <a:path extrusionOk="0" h="50800" w="233679">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extrusionOk="0" h="50800" w="233679">
                  <a:moveTo>
                    <a:pt x="233682" y="17780"/>
                  </a:moveTo>
                  <a:lnTo>
                    <a:pt x="218442" y="30480"/>
                  </a:lnTo>
                  <a:lnTo>
                    <a:pt x="203202" y="177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pic>
        <p:nvPicPr>
          <p:cNvPr id="229" name="Google Shape;229;p7"/>
          <p:cNvPicPr preferRelativeResize="0"/>
          <p:nvPr/>
        </p:nvPicPr>
        <p:blipFill rotWithShape="1">
          <a:blip r:embed="rId3">
            <a:alphaModFix/>
          </a:blip>
          <a:srcRect b="0" l="0" r="0" t="0"/>
          <a:stretch/>
        </p:blipFill>
        <p:spPr>
          <a:xfrm>
            <a:off x="0" y="0"/>
            <a:ext cx="5759996" cy="48082"/>
          </a:xfrm>
          <a:prstGeom prst="rect">
            <a:avLst/>
          </a:prstGeom>
          <a:noFill/>
          <a:ln>
            <a:noFill/>
          </a:ln>
        </p:spPr>
      </p:pic>
      <p:grpSp>
        <p:nvGrpSpPr>
          <p:cNvPr id="230" name="Google Shape;230;p7"/>
          <p:cNvGrpSpPr/>
          <p:nvPr/>
        </p:nvGrpSpPr>
        <p:grpSpPr>
          <a:xfrm>
            <a:off x="1182738" y="338391"/>
            <a:ext cx="2268182" cy="972185"/>
            <a:chOff x="1182738" y="338391"/>
            <a:chExt cx="2268182" cy="972185"/>
          </a:xfrm>
        </p:grpSpPr>
        <p:sp>
          <p:nvSpPr>
            <p:cNvPr id="231" name="Google Shape;231;p7"/>
            <p:cNvSpPr/>
            <p:nvPr/>
          </p:nvSpPr>
          <p:spPr>
            <a:xfrm>
              <a:off x="1182738" y="338391"/>
              <a:ext cx="288290" cy="972185"/>
            </a:xfrm>
            <a:custGeom>
              <a:rect b="b" l="l" r="r" t="t"/>
              <a:pathLst>
                <a:path extrusionOk="0" h="972185" w="288290">
                  <a:moveTo>
                    <a:pt x="237388" y="0"/>
                  </a:moveTo>
                  <a:lnTo>
                    <a:pt x="50609" y="0"/>
                  </a:lnTo>
                  <a:lnTo>
                    <a:pt x="30909" y="3976"/>
                  </a:lnTo>
                  <a:lnTo>
                    <a:pt x="14822" y="14822"/>
                  </a:lnTo>
                  <a:lnTo>
                    <a:pt x="3976" y="30909"/>
                  </a:lnTo>
                  <a:lnTo>
                    <a:pt x="0" y="50609"/>
                  </a:lnTo>
                  <a:lnTo>
                    <a:pt x="0" y="921397"/>
                  </a:lnTo>
                  <a:lnTo>
                    <a:pt x="3976" y="941097"/>
                  </a:lnTo>
                  <a:lnTo>
                    <a:pt x="14822" y="957184"/>
                  </a:lnTo>
                  <a:lnTo>
                    <a:pt x="30909" y="968031"/>
                  </a:lnTo>
                  <a:lnTo>
                    <a:pt x="50609" y="972008"/>
                  </a:lnTo>
                  <a:lnTo>
                    <a:pt x="237388" y="972008"/>
                  </a:lnTo>
                  <a:lnTo>
                    <a:pt x="257088" y="968031"/>
                  </a:lnTo>
                  <a:lnTo>
                    <a:pt x="273175" y="957184"/>
                  </a:lnTo>
                  <a:lnTo>
                    <a:pt x="284021" y="941097"/>
                  </a:lnTo>
                  <a:lnTo>
                    <a:pt x="287997" y="921397"/>
                  </a:lnTo>
                  <a:lnTo>
                    <a:pt x="287997" y="50609"/>
                  </a:lnTo>
                  <a:lnTo>
                    <a:pt x="284021" y="30909"/>
                  </a:lnTo>
                  <a:lnTo>
                    <a:pt x="273175" y="14822"/>
                  </a:lnTo>
                  <a:lnTo>
                    <a:pt x="257088" y="3976"/>
                  </a:lnTo>
                  <a:lnTo>
                    <a:pt x="237388" y="0"/>
                  </a:lnTo>
                  <a:close/>
                </a:path>
              </a:pathLst>
            </a:custGeom>
            <a:solidFill>
              <a:srgbClr val="C7EAF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2" name="Google Shape;232;p7"/>
            <p:cNvSpPr/>
            <p:nvPr/>
          </p:nvSpPr>
          <p:spPr>
            <a:xfrm>
              <a:off x="1182738" y="338391"/>
              <a:ext cx="288290" cy="972185"/>
            </a:xfrm>
            <a:custGeom>
              <a:rect b="b" l="l" r="r" t="t"/>
              <a:pathLst>
                <a:path extrusionOk="0" h="972185" w="288290">
                  <a:moveTo>
                    <a:pt x="0" y="921397"/>
                  </a:moveTo>
                  <a:lnTo>
                    <a:pt x="0" y="50609"/>
                  </a:lnTo>
                  <a:lnTo>
                    <a:pt x="3976" y="30909"/>
                  </a:lnTo>
                  <a:lnTo>
                    <a:pt x="14822" y="14822"/>
                  </a:lnTo>
                  <a:lnTo>
                    <a:pt x="30909" y="3976"/>
                  </a:lnTo>
                  <a:lnTo>
                    <a:pt x="50609" y="0"/>
                  </a:lnTo>
                  <a:lnTo>
                    <a:pt x="237388" y="0"/>
                  </a:lnTo>
                  <a:lnTo>
                    <a:pt x="257088" y="3976"/>
                  </a:lnTo>
                  <a:lnTo>
                    <a:pt x="273175" y="14822"/>
                  </a:lnTo>
                  <a:lnTo>
                    <a:pt x="284021" y="30909"/>
                  </a:lnTo>
                  <a:lnTo>
                    <a:pt x="287997" y="50609"/>
                  </a:lnTo>
                  <a:lnTo>
                    <a:pt x="287997" y="921397"/>
                  </a:lnTo>
                  <a:lnTo>
                    <a:pt x="284021" y="941097"/>
                  </a:lnTo>
                  <a:lnTo>
                    <a:pt x="273175" y="957184"/>
                  </a:lnTo>
                  <a:lnTo>
                    <a:pt x="257088" y="968031"/>
                  </a:lnTo>
                  <a:lnTo>
                    <a:pt x="237388" y="972008"/>
                  </a:lnTo>
                  <a:lnTo>
                    <a:pt x="50609" y="972008"/>
                  </a:lnTo>
                  <a:lnTo>
                    <a:pt x="30909" y="968031"/>
                  </a:lnTo>
                  <a:lnTo>
                    <a:pt x="14822" y="957184"/>
                  </a:lnTo>
                  <a:lnTo>
                    <a:pt x="3976" y="941097"/>
                  </a:lnTo>
                  <a:lnTo>
                    <a:pt x="0" y="92139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33" name="Google Shape;233;p7"/>
            <p:cNvPicPr preferRelativeResize="0"/>
            <p:nvPr/>
          </p:nvPicPr>
          <p:blipFill rotWithShape="1">
            <a:blip r:embed="rId4">
              <a:alphaModFix/>
            </a:blip>
            <a:srcRect b="0" l="0" r="0" t="0"/>
            <a:stretch/>
          </p:blipFill>
          <p:spPr>
            <a:xfrm>
              <a:off x="1249673" y="1107339"/>
              <a:ext cx="154127" cy="154123"/>
            </a:xfrm>
            <a:prstGeom prst="rect">
              <a:avLst/>
            </a:prstGeom>
            <a:noFill/>
            <a:ln>
              <a:noFill/>
            </a:ln>
          </p:spPr>
        </p:pic>
        <p:pic>
          <p:nvPicPr>
            <p:cNvPr id="234" name="Google Shape;234;p7"/>
            <p:cNvPicPr preferRelativeResize="0"/>
            <p:nvPr/>
          </p:nvPicPr>
          <p:blipFill rotWithShape="1">
            <a:blip r:embed="rId5">
              <a:alphaModFix/>
            </a:blip>
            <a:srcRect b="0" l="0" r="0" t="0"/>
            <a:stretch/>
          </p:blipFill>
          <p:spPr>
            <a:xfrm>
              <a:off x="1249673" y="873339"/>
              <a:ext cx="154127" cy="154123"/>
            </a:xfrm>
            <a:prstGeom prst="rect">
              <a:avLst/>
            </a:prstGeom>
            <a:noFill/>
            <a:ln>
              <a:noFill/>
            </a:ln>
          </p:spPr>
        </p:pic>
        <p:pic>
          <p:nvPicPr>
            <p:cNvPr id="235" name="Google Shape;235;p7"/>
            <p:cNvPicPr preferRelativeResize="0"/>
            <p:nvPr/>
          </p:nvPicPr>
          <p:blipFill rotWithShape="1">
            <a:blip r:embed="rId6">
              <a:alphaModFix/>
            </a:blip>
            <a:srcRect b="0" l="0" r="0" t="0"/>
            <a:stretch/>
          </p:blipFill>
          <p:spPr>
            <a:xfrm>
              <a:off x="1249673" y="639338"/>
              <a:ext cx="154127" cy="154123"/>
            </a:xfrm>
            <a:prstGeom prst="rect">
              <a:avLst/>
            </a:prstGeom>
            <a:noFill/>
            <a:ln>
              <a:noFill/>
            </a:ln>
          </p:spPr>
        </p:pic>
        <p:pic>
          <p:nvPicPr>
            <p:cNvPr id="236" name="Google Shape;236;p7"/>
            <p:cNvPicPr preferRelativeResize="0"/>
            <p:nvPr/>
          </p:nvPicPr>
          <p:blipFill rotWithShape="1">
            <a:blip r:embed="rId7">
              <a:alphaModFix/>
            </a:blip>
            <a:srcRect b="0" l="0" r="0" t="0"/>
            <a:stretch/>
          </p:blipFill>
          <p:spPr>
            <a:xfrm>
              <a:off x="1249673" y="405339"/>
              <a:ext cx="154127" cy="154122"/>
            </a:xfrm>
            <a:prstGeom prst="rect">
              <a:avLst/>
            </a:prstGeom>
            <a:noFill/>
            <a:ln>
              <a:noFill/>
            </a:ln>
          </p:spPr>
        </p:pic>
        <p:sp>
          <p:nvSpPr>
            <p:cNvPr id="237" name="Google Shape;237;p7"/>
            <p:cNvSpPr/>
            <p:nvPr/>
          </p:nvSpPr>
          <p:spPr>
            <a:xfrm>
              <a:off x="1470736" y="806395"/>
              <a:ext cx="531495" cy="0"/>
            </a:xfrm>
            <a:custGeom>
              <a:rect b="b" l="l" r="r" t="t"/>
              <a:pathLst>
                <a:path extrusionOk="0" h="120000" w="531494">
                  <a:moveTo>
                    <a:pt x="0" y="0"/>
                  </a:moveTo>
                  <a:lnTo>
                    <a:pt x="531025"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8" name="Google Shape;238;p7"/>
            <p:cNvSpPr/>
            <p:nvPr/>
          </p:nvSpPr>
          <p:spPr>
            <a:xfrm>
              <a:off x="1982023" y="780078"/>
              <a:ext cx="24765" cy="52705"/>
            </a:xfrm>
            <a:custGeom>
              <a:rect b="b" l="l" r="r" t="t"/>
              <a:pathLst>
                <a:path extrusionOk="0" h="52705" w="24764">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9" name="Google Shape;239;p7"/>
            <p:cNvSpPr/>
            <p:nvPr/>
          </p:nvSpPr>
          <p:spPr>
            <a:xfrm>
              <a:off x="2010740" y="590391"/>
              <a:ext cx="1440180" cy="360045"/>
            </a:xfrm>
            <a:custGeom>
              <a:rect b="b" l="l" r="r" t="t"/>
              <a:pathLst>
                <a:path extrusionOk="0" h="360044" w="1440179">
                  <a:moveTo>
                    <a:pt x="1389405" y="0"/>
                  </a:moveTo>
                  <a:lnTo>
                    <a:pt x="50609" y="0"/>
                  </a:lnTo>
                  <a:lnTo>
                    <a:pt x="30909" y="3977"/>
                  </a:lnTo>
                  <a:lnTo>
                    <a:pt x="14822" y="14823"/>
                  </a:lnTo>
                  <a:lnTo>
                    <a:pt x="3976" y="30910"/>
                  </a:lnTo>
                  <a:lnTo>
                    <a:pt x="0" y="50610"/>
                  </a:lnTo>
                  <a:lnTo>
                    <a:pt x="0" y="309393"/>
                  </a:lnTo>
                  <a:lnTo>
                    <a:pt x="3976" y="329093"/>
                  </a:lnTo>
                  <a:lnTo>
                    <a:pt x="14822" y="345180"/>
                  </a:lnTo>
                  <a:lnTo>
                    <a:pt x="30909" y="356027"/>
                  </a:lnTo>
                  <a:lnTo>
                    <a:pt x="50609" y="360004"/>
                  </a:lnTo>
                  <a:lnTo>
                    <a:pt x="1389405" y="360004"/>
                  </a:lnTo>
                  <a:lnTo>
                    <a:pt x="1409105" y="356027"/>
                  </a:lnTo>
                  <a:lnTo>
                    <a:pt x="1425192" y="345180"/>
                  </a:lnTo>
                  <a:lnTo>
                    <a:pt x="1436038" y="329093"/>
                  </a:lnTo>
                  <a:lnTo>
                    <a:pt x="1440014" y="309393"/>
                  </a:lnTo>
                  <a:lnTo>
                    <a:pt x="1440014" y="50610"/>
                  </a:lnTo>
                  <a:lnTo>
                    <a:pt x="1436038" y="30910"/>
                  </a:lnTo>
                  <a:lnTo>
                    <a:pt x="1425192" y="14823"/>
                  </a:lnTo>
                  <a:lnTo>
                    <a:pt x="1409105" y="3977"/>
                  </a:lnTo>
                  <a:lnTo>
                    <a:pt x="1389405"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240" name="Google Shape;240;p7"/>
          <p:cNvSpPr txBox="1"/>
          <p:nvPr>
            <p:ph type="title"/>
          </p:nvPr>
        </p:nvSpPr>
        <p:spPr>
          <a:xfrm>
            <a:off x="2010740" y="590391"/>
            <a:ext cx="1440180" cy="360045"/>
          </a:xfrm>
          <a:prstGeom prst="rect">
            <a:avLst/>
          </a:prstGeom>
          <a:noFill/>
          <a:ln cap="flat" cmpd="sng" w="9525">
            <a:solidFill>
              <a:srgbClr val="000000"/>
            </a:solidFill>
            <a:prstDash val="solid"/>
            <a:round/>
            <a:headEnd len="sm" w="sm" type="none"/>
            <a:tailEnd len="sm" w="sm" type="none"/>
          </a:ln>
        </p:spPr>
        <p:txBody>
          <a:bodyPr anchorCtr="0" anchor="b" bIns="0" lIns="0" spcFirstLastPara="1" rIns="0" wrap="square" tIns="84450">
            <a:spAutoFit/>
          </a:bodyPr>
          <a:lstStyle/>
          <a:p>
            <a:pPr indent="0" lvl="0" marL="28575" rtl="0" algn="l">
              <a:lnSpc>
                <a:spcPct val="100000"/>
              </a:lnSpc>
              <a:spcBef>
                <a:spcPts val="0"/>
              </a:spcBef>
              <a:spcAft>
                <a:spcPts val="0"/>
              </a:spcAft>
              <a:buClr>
                <a:srgbClr val="3F3F3F"/>
              </a:buClr>
              <a:buSzPts val="1000"/>
              <a:buFont typeface="Calibri"/>
              <a:buNone/>
            </a:pPr>
            <a:r>
              <a:rPr lang="en-US" sz="1000"/>
              <a:t>Complex Transformation</a:t>
            </a:r>
            <a:endParaRPr sz="1000"/>
          </a:p>
        </p:txBody>
      </p:sp>
      <p:sp>
        <p:nvSpPr>
          <p:cNvPr id="241" name="Google Shape;241;p7"/>
          <p:cNvSpPr txBox="1"/>
          <p:nvPr>
            <p:ph idx="11" type="ftr"/>
          </p:nvPr>
        </p:nvSpPr>
        <p:spPr>
          <a:xfrm>
            <a:off x="1743259" y="3056436"/>
            <a:ext cx="2280784" cy="172758"/>
          </a:xfrm>
          <a:prstGeom prst="rect">
            <a:avLst/>
          </a:prstGeom>
          <a:noFill/>
          <a:ln>
            <a:noFill/>
          </a:ln>
        </p:spPr>
        <p:txBody>
          <a:bodyPr anchorCtr="0" anchor="ctr" bIns="0" lIns="0" spcFirstLastPara="1" rIns="0" wrap="square" tIns="0">
            <a:spAutoFit/>
          </a:bodyPr>
          <a:lstStyle/>
          <a:p>
            <a:pPr indent="0" lvl="0" marL="12700" rtl="0" algn="ctr">
              <a:lnSpc>
                <a:spcPct val="167500"/>
              </a:lnSpc>
              <a:spcBef>
                <a:spcPts val="0"/>
              </a:spcBef>
              <a:spcAft>
                <a:spcPts val="0"/>
              </a:spcAft>
              <a:buNone/>
            </a:pPr>
            <a:r>
              <a:rPr lang="en-US"/>
              <a:t>MITESH M. KHAPRA</a:t>
            </a:r>
            <a:endParaRPr/>
          </a:p>
        </p:txBody>
      </p:sp>
      <p:grpSp>
        <p:nvGrpSpPr>
          <p:cNvPr id="242" name="Google Shape;242;p7"/>
          <p:cNvGrpSpPr/>
          <p:nvPr/>
        </p:nvGrpSpPr>
        <p:grpSpPr>
          <a:xfrm>
            <a:off x="3450755" y="594956"/>
            <a:ext cx="1045247" cy="422910"/>
            <a:chOff x="3450755" y="594956"/>
            <a:chExt cx="1045247" cy="422910"/>
          </a:xfrm>
        </p:grpSpPr>
        <p:sp>
          <p:nvSpPr>
            <p:cNvPr id="243" name="Google Shape;243;p7"/>
            <p:cNvSpPr/>
            <p:nvPr/>
          </p:nvSpPr>
          <p:spPr>
            <a:xfrm>
              <a:off x="3450755" y="806395"/>
              <a:ext cx="531495" cy="0"/>
            </a:xfrm>
            <a:custGeom>
              <a:rect b="b" l="l" r="r" t="t"/>
              <a:pathLst>
                <a:path extrusionOk="0" h="120000" w="531495">
                  <a:moveTo>
                    <a:pt x="0" y="0"/>
                  </a:moveTo>
                  <a:lnTo>
                    <a:pt x="531025"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4" name="Google Shape;244;p7"/>
            <p:cNvSpPr/>
            <p:nvPr/>
          </p:nvSpPr>
          <p:spPr>
            <a:xfrm>
              <a:off x="3962042" y="780078"/>
              <a:ext cx="24765" cy="52705"/>
            </a:xfrm>
            <a:custGeom>
              <a:rect b="b" l="l" r="r" t="t"/>
              <a:pathLst>
                <a:path extrusionOk="0" h="52705" w="24764">
                  <a:moveTo>
                    <a:pt x="0" y="0"/>
                  </a:moveTo>
                  <a:lnTo>
                    <a:pt x="3855" y="8044"/>
                  </a:lnTo>
                  <a:lnTo>
                    <a:pt x="11102" y="16242"/>
                  </a:lnTo>
                  <a:lnTo>
                    <a:pt x="18966" y="22898"/>
                  </a:lnTo>
                  <a:lnTo>
                    <a:pt x="24671" y="26316"/>
                  </a:lnTo>
                  <a:lnTo>
                    <a:pt x="18966" y="29734"/>
                  </a:lnTo>
                  <a:lnTo>
                    <a:pt x="11102" y="36391"/>
                  </a:lnTo>
                  <a:lnTo>
                    <a:pt x="3855" y="44589"/>
                  </a:lnTo>
                  <a:lnTo>
                    <a:pt x="0" y="5263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45" name="Google Shape;245;p7"/>
            <p:cNvPicPr preferRelativeResize="0"/>
            <p:nvPr/>
          </p:nvPicPr>
          <p:blipFill rotWithShape="1">
            <a:blip r:embed="rId8">
              <a:alphaModFix/>
            </a:blip>
            <a:srcRect b="0" l="0" r="0" t="0"/>
            <a:stretch/>
          </p:blipFill>
          <p:spPr>
            <a:xfrm>
              <a:off x="3989273" y="594956"/>
              <a:ext cx="506729" cy="422910"/>
            </a:xfrm>
            <a:prstGeom prst="rect">
              <a:avLst/>
            </a:prstGeom>
            <a:noFill/>
            <a:ln>
              <a:noFill/>
            </a:ln>
          </p:spPr>
        </p:pic>
      </p:grpSp>
      <p:sp>
        <p:nvSpPr>
          <p:cNvPr id="246" name="Google Shape;246;p7"/>
          <p:cNvSpPr txBox="1"/>
          <p:nvPr/>
        </p:nvSpPr>
        <p:spPr>
          <a:xfrm>
            <a:off x="3723220" y="1058816"/>
            <a:ext cx="103886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solidFill>
                  <a:srgbClr val="FF0000"/>
                </a:solidFill>
                <a:latin typeface="Arial"/>
                <a:ea typeface="Arial"/>
                <a:cs typeface="Arial"/>
                <a:sym typeface="Arial"/>
              </a:rPr>
              <a:t>Sample Generated</a:t>
            </a:r>
            <a:endParaRPr sz="1000">
              <a:latin typeface="Arial"/>
              <a:ea typeface="Arial"/>
              <a:cs typeface="Arial"/>
              <a:sym typeface="Arial"/>
            </a:endParaRPr>
          </a:p>
        </p:txBody>
      </p:sp>
      <p:sp>
        <p:nvSpPr>
          <p:cNvPr id="247" name="Google Shape;247;p7"/>
          <p:cNvSpPr txBox="1"/>
          <p:nvPr/>
        </p:nvSpPr>
        <p:spPr>
          <a:xfrm>
            <a:off x="624395" y="1310810"/>
            <a:ext cx="4789170" cy="1555750"/>
          </a:xfrm>
          <a:prstGeom prst="rect">
            <a:avLst/>
          </a:prstGeom>
          <a:noFill/>
          <a:ln>
            <a:noFill/>
          </a:ln>
        </p:spPr>
        <p:txBody>
          <a:bodyPr anchorCtr="0" anchor="t" bIns="0" lIns="0" spcFirstLastPara="1" rIns="0" wrap="square" tIns="12050">
            <a:spAutoFit/>
          </a:bodyPr>
          <a:lstStyle/>
          <a:p>
            <a:pPr indent="0" lvl="0" marL="386080" rtl="0" algn="l">
              <a:lnSpc>
                <a:spcPct val="100000"/>
              </a:lnSpc>
              <a:spcBef>
                <a:spcPts val="0"/>
              </a:spcBef>
              <a:spcAft>
                <a:spcPts val="0"/>
              </a:spcAft>
              <a:buNone/>
            </a:pPr>
            <a:r>
              <a:rPr i="1" lang="en-US" sz="1000">
                <a:latin typeface="Georgia"/>
                <a:ea typeface="Georgia"/>
                <a:cs typeface="Georgia"/>
                <a:sym typeface="Georgia"/>
              </a:rPr>
              <a:t>z </a:t>
            </a:r>
            <a:r>
              <a:rPr i="1" lang="en-US" sz="1000">
                <a:latin typeface="Verdana"/>
                <a:ea typeface="Verdana"/>
                <a:cs typeface="Verdana"/>
                <a:sym typeface="Verdana"/>
              </a:rPr>
              <a:t>∼ </a:t>
            </a:r>
            <a:r>
              <a:rPr i="1" lang="en-US" sz="1000">
                <a:latin typeface="Georgia"/>
                <a:ea typeface="Georgia"/>
                <a:cs typeface="Georgia"/>
                <a:sym typeface="Georgia"/>
              </a:rPr>
              <a:t>N </a:t>
            </a:r>
            <a:r>
              <a:rPr lang="en-US" sz="1000">
                <a:latin typeface="Arial"/>
                <a:ea typeface="Arial"/>
                <a:cs typeface="Arial"/>
                <a:sym typeface="Arial"/>
              </a:rPr>
              <a:t>(0</a:t>
            </a:r>
            <a:r>
              <a:rPr i="1" lang="en-US" sz="1000">
                <a:latin typeface="Georgia"/>
                <a:ea typeface="Georgia"/>
                <a:cs typeface="Georgia"/>
                <a:sym typeface="Georgia"/>
              </a:rPr>
              <a:t>, I</a:t>
            </a:r>
            <a:r>
              <a:rPr lang="en-US" sz="1000">
                <a:latin typeface="Arial"/>
                <a:ea typeface="Arial"/>
                <a:cs typeface="Arial"/>
                <a:sym typeface="Arial"/>
              </a:rPr>
              <a:t>)</a:t>
            </a:r>
            <a:endParaRPr sz="1000">
              <a:latin typeface="Arial"/>
              <a:ea typeface="Arial"/>
              <a:cs typeface="Arial"/>
              <a:sym typeface="Arial"/>
            </a:endParaRPr>
          </a:p>
          <a:p>
            <a:pPr indent="0" lvl="0" marL="0" rtl="0" algn="l">
              <a:lnSpc>
                <a:spcPct val="100000"/>
              </a:lnSpc>
              <a:spcBef>
                <a:spcPts val="1010"/>
              </a:spcBef>
              <a:spcAft>
                <a:spcPts val="0"/>
              </a:spcAft>
              <a:buNone/>
            </a:pPr>
            <a:r>
              <a:t/>
            </a:r>
            <a:endParaRPr sz="1000">
              <a:latin typeface="Arial"/>
              <a:ea typeface="Arial"/>
              <a:cs typeface="Arial"/>
              <a:sym typeface="Arial"/>
            </a:endParaRPr>
          </a:p>
          <a:p>
            <a:pPr indent="0" lvl="0" marL="12700" marR="5080" rtl="0" algn="just">
              <a:lnSpc>
                <a:spcPct val="102600"/>
              </a:lnSpc>
              <a:spcBef>
                <a:spcPts val="0"/>
              </a:spcBef>
              <a:spcAft>
                <a:spcPts val="0"/>
              </a:spcAft>
              <a:buNone/>
            </a:pPr>
            <a:r>
              <a:rPr lang="en-US" sz="1100">
                <a:latin typeface="Arial"/>
                <a:ea typeface="Arial"/>
                <a:cs typeface="Arial"/>
                <a:sym typeface="Arial"/>
              </a:rPr>
              <a:t>GANs take a different approach to this problem where the idea is to sample from a simple tractable distribution (say, </a:t>
            </a:r>
            <a:r>
              <a:rPr i="1" lang="en-US" sz="1100">
                <a:latin typeface="Georgia"/>
                <a:ea typeface="Georgia"/>
                <a:cs typeface="Georgia"/>
                <a:sym typeface="Georgia"/>
              </a:rPr>
              <a:t>z </a:t>
            </a:r>
            <a:r>
              <a:rPr i="1" lang="en-US" sz="1100">
                <a:latin typeface="Verdana"/>
                <a:ea typeface="Verdana"/>
                <a:cs typeface="Verdana"/>
                <a:sym typeface="Verdana"/>
              </a:rPr>
              <a:t>∼ </a:t>
            </a:r>
            <a:r>
              <a:rPr i="1" lang="en-US" sz="1100">
                <a:latin typeface="Georgia"/>
                <a:ea typeface="Georgia"/>
                <a:cs typeface="Georgia"/>
                <a:sym typeface="Georgia"/>
              </a:rPr>
              <a:t>N </a:t>
            </a:r>
            <a:r>
              <a:rPr lang="en-US" sz="1100">
                <a:latin typeface="Arial"/>
                <a:ea typeface="Arial"/>
                <a:cs typeface="Arial"/>
                <a:sym typeface="Arial"/>
              </a:rPr>
              <a:t>(0</a:t>
            </a:r>
            <a:r>
              <a:rPr i="1" lang="en-US" sz="1100">
                <a:latin typeface="Georgia"/>
                <a:ea typeface="Georgia"/>
                <a:cs typeface="Georgia"/>
                <a:sym typeface="Georgia"/>
              </a:rPr>
              <a:t>, I</a:t>
            </a:r>
            <a:r>
              <a:rPr lang="en-US" sz="1100">
                <a:latin typeface="Arial"/>
                <a:ea typeface="Arial"/>
                <a:cs typeface="Arial"/>
                <a:sym typeface="Arial"/>
              </a:rPr>
              <a:t>)) and then learn a complex transformation from this to the training distribution</a:t>
            </a:r>
            <a:endParaRPr sz="1100">
              <a:latin typeface="Arial"/>
              <a:ea typeface="Arial"/>
              <a:cs typeface="Arial"/>
              <a:sym typeface="Arial"/>
            </a:endParaRPr>
          </a:p>
          <a:p>
            <a:pPr indent="0" lvl="0" marL="12700" marR="5080" rtl="0" algn="just">
              <a:lnSpc>
                <a:spcPct val="102600"/>
              </a:lnSpc>
              <a:spcBef>
                <a:spcPts val="300"/>
              </a:spcBef>
              <a:spcAft>
                <a:spcPts val="0"/>
              </a:spcAft>
              <a:buNone/>
            </a:pPr>
            <a:r>
              <a:rPr lang="en-US" sz="1100">
                <a:latin typeface="Arial"/>
                <a:ea typeface="Arial"/>
                <a:cs typeface="Arial"/>
                <a:sym typeface="Arial"/>
              </a:rPr>
              <a:t>In other words, we will take a </a:t>
            </a:r>
            <a:r>
              <a:rPr i="1" lang="en-US" sz="1100">
                <a:latin typeface="Georgia"/>
                <a:ea typeface="Georgia"/>
                <a:cs typeface="Georgia"/>
                <a:sym typeface="Georgia"/>
              </a:rPr>
              <a:t>z </a:t>
            </a:r>
            <a:r>
              <a:rPr i="1" lang="en-US" sz="1100">
                <a:latin typeface="Verdana"/>
                <a:ea typeface="Verdana"/>
                <a:cs typeface="Verdana"/>
                <a:sym typeface="Verdana"/>
              </a:rPr>
              <a:t>∼ </a:t>
            </a:r>
            <a:r>
              <a:rPr i="1" lang="en-US" sz="1100">
                <a:latin typeface="Georgia"/>
                <a:ea typeface="Georgia"/>
                <a:cs typeface="Georgia"/>
                <a:sym typeface="Georgia"/>
              </a:rPr>
              <a:t>N </a:t>
            </a:r>
            <a:r>
              <a:rPr lang="en-US" sz="1100">
                <a:latin typeface="Arial"/>
                <a:ea typeface="Arial"/>
                <a:cs typeface="Arial"/>
                <a:sym typeface="Arial"/>
              </a:rPr>
              <a:t>(0</a:t>
            </a:r>
            <a:r>
              <a:rPr i="1" lang="en-US" sz="1100">
                <a:latin typeface="Georgia"/>
                <a:ea typeface="Georgia"/>
                <a:cs typeface="Georgia"/>
                <a:sym typeface="Georgia"/>
              </a:rPr>
              <a:t>, I</a:t>
            </a:r>
            <a:r>
              <a:rPr lang="en-US" sz="1100">
                <a:latin typeface="Arial"/>
                <a:ea typeface="Arial"/>
                <a:cs typeface="Arial"/>
                <a:sym typeface="Arial"/>
              </a:rPr>
              <a:t>), learn to make a series of complex transformations on it so that the output looks as if it came from our training distribution</a:t>
            </a:r>
            <a:endParaRPr sz="1100">
              <a:latin typeface="Arial"/>
              <a:ea typeface="Arial"/>
              <a:cs typeface="Arial"/>
              <a:sym typeface="Arial"/>
            </a:endParaRPr>
          </a:p>
        </p:txBody>
      </p:sp>
      <p:pic>
        <p:nvPicPr>
          <p:cNvPr id="248" name="Google Shape;248;p7"/>
          <p:cNvPicPr preferRelativeResize="0"/>
          <p:nvPr/>
        </p:nvPicPr>
        <p:blipFill rotWithShape="1">
          <a:blip r:embed="rId9">
            <a:alphaModFix/>
          </a:blip>
          <a:srcRect b="0" l="0" r="0" t="0"/>
          <a:stretch/>
        </p:blipFill>
        <p:spPr>
          <a:xfrm>
            <a:off x="504583" y="1861908"/>
            <a:ext cx="63233" cy="63233"/>
          </a:xfrm>
          <a:prstGeom prst="rect">
            <a:avLst/>
          </a:prstGeom>
          <a:noFill/>
          <a:ln>
            <a:noFill/>
          </a:ln>
        </p:spPr>
      </p:pic>
      <p:pic>
        <p:nvPicPr>
          <p:cNvPr id="249" name="Google Shape;249;p7"/>
          <p:cNvPicPr preferRelativeResize="0"/>
          <p:nvPr/>
        </p:nvPicPr>
        <p:blipFill rotWithShape="1">
          <a:blip r:embed="rId10">
            <a:alphaModFix/>
          </a:blip>
          <a:srcRect b="0" l="0" r="0" t="0"/>
          <a:stretch/>
        </p:blipFill>
        <p:spPr>
          <a:xfrm>
            <a:off x="504583" y="2416086"/>
            <a:ext cx="63233" cy="63233"/>
          </a:xfrm>
          <a:prstGeom prst="rect">
            <a:avLst/>
          </a:prstGeom>
          <a:noFill/>
          <a:ln>
            <a:noFill/>
          </a:ln>
        </p:spPr>
      </p:pic>
      <p:grpSp>
        <p:nvGrpSpPr>
          <p:cNvPr id="250" name="Google Shape;250;p7"/>
          <p:cNvGrpSpPr/>
          <p:nvPr/>
        </p:nvGrpSpPr>
        <p:grpSpPr>
          <a:xfrm>
            <a:off x="0" y="3121507"/>
            <a:ext cx="5760364" cy="118745"/>
            <a:chOff x="0" y="3121507"/>
            <a:chExt cx="5760364" cy="118745"/>
          </a:xfrm>
        </p:grpSpPr>
        <p:sp>
          <p:nvSpPr>
            <p:cNvPr id="251" name="Google Shape;251;p7"/>
            <p:cNvSpPr/>
            <p:nvPr/>
          </p:nvSpPr>
          <p:spPr>
            <a:xfrm>
              <a:off x="0"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52" name="Google Shape;252;p7"/>
            <p:cNvSpPr/>
            <p:nvPr/>
          </p:nvSpPr>
          <p:spPr>
            <a:xfrm>
              <a:off x="2880004" y="3121507"/>
              <a:ext cx="2880360" cy="118745"/>
            </a:xfrm>
            <a:custGeom>
              <a:rect b="b" l="l" r="r" t="t"/>
              <a:pathLst>
                <a:path extrusionOk="0" h="118744" w="2880360">
                  <a:moveTo>
                    <a:pt x="2880004" y="0"/>
                  </a:moveTo>
                  <a:lnTo>
                    <a:pt x="0" y="0"/>
                  </a:lnTo>
                  <a:lnTo>
                    <a:pt x="0" y="118490"/>
                  </a:lnTo>
                  <a:lnTo>
                    <a:pt x="2880004" y="118490"/>
                  </a:lnTo>
                  <a:lnTo>
                    <a:pt x="2880004" y="0"/>
                  </a:lnTo>
                  <a:close/>
                </a:path>
              </a:pathLst>
            </a:custGeom>
            <a:solidFill>
              <a:srgbClr val="3333B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253" name="Google Shape;253;p7"/>
          <p:cNvSpPr txBox="1"/>
          <p:nvPr/>
        </p:nvSpPr>
        <p:spPr>
          <a:xfrm>
            <a:off x="5525731" y="3007598"/>
            <a:ext cx="211454"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a:solidFill>
                  <a:srgbClr val="ADADE0"/>
                </a:solidFill>
                <a:latin typeface="Arial"/>
                <a:ea typeface="Arial"/>
                <a:cs typeface="Arial"/>
                <a:sym typeface="Arial"/>
              </a:rPr>
              <a:t>5/38</a:t>
            </a:r>
            <a:endParaRPr sz="600">
              <a:latin typeface="Arial"/>
              <a:ea typeface="Arial"/>
              <a:cs typeface="Arial"/>
              <a:sym typeface="Arial"/>
            </a:endParaRPr>
          </a:p>
        </p:txBody>
      </p:sp>
      <p:sp>
        <p:nvSpPr>
          <p:cNvPr id="254" name="Google Shape;254;p7"/>
          <p:cNvSpPr txBox="1"/>
          <p:nvPr/>
        </p:nvSpPr>
        <p:spPr>
          <a:xfrm>
            <a:off x="2975305" y="3133595"/>
            <a:ext cx="1556385"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u="sng">
                <a:solidFill>
                  <a:srgbClr val="0000FF"/>
                </a:solidFill>
                <a:latin typeface="Arial"/>
                <a:ea typeface="Arial"/>
                <a:cs typeface="Arial"/>
                <a:sym typeface="Arial"/>
                <a:hlinkClick action="ppaction://hlinksldjump" r:id="rId11">
                  <a:extLst>
                    <a:ext uri="{A12FA001-AC4F-418D-AE19-62706E023703}">
                      <ahyp:hlinkClr val="tx"/>
                    </a:ext>
                  </a:extLst>
                </a:hlinkClick>
              </a:rPr>
              <a:t>CS7015 (Deep Learning) : Lecture 23</a:t>
            </a:r>
            <a:endParaRPr sz="600">
              <a:latin typeface="Arial"/>
              <a:ea typeface="Arial"/>
              <a:cs typeface="Arial"/>
              <a:sym typeface="Arial"/>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8" name="Shape 258"/>
        <p:cNvGrpSpPr/>
        <p:nvPr/>
      </p:nvGrpSpPr>
      <p:grpSpPr>
        <a:xfrm>
          <a:off x="0" y="0"/>
          <a:ext cx="0" cy="0"/>
          <a:chOff x="0" y="0"/>
          <a:chExt cx="0" cy="0"/>
        </a:xfrm>
      </p:grpSpPr>
      <p:sp>
        <p:nvSpPr>
          <p:cNvPr id="259" name="Google Shape;259;p8"/>
          <p:cNvSpPr/>
          <p:nvPr/>
        </p:nvSpPr>
        <p:spPr>
          <a:xfrm>
            <a:off x="3882988" y="3017760"/>
            <a:ext cx="43180" cy="30480"/>
          </a:xfrm>
          <a:custGeom>
            <a:rect b="b" l="l" r="r" t="t"/>
            <a:pathLst>
              <a:path extrusionOk="0" h="30480" w="43179">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0" name="Google Shape;260;p8"/>
          <p:cNvSpPr/>
          <p:nvPr/>
        </p:nvSpPr>
        <p:spPr>
          <a:xfrm>
            <a:off x="3803370" y="3013798"/>
            <a:ext cx="25400" cy="38100"/>
          </a:xfrm>
          <a:custGeom>
            <a:rect b="b" l="l" r="r" t="t"/>
            <a:pathLst>
              <a:path extrusionOk="0" h="38100" w="25400">
                <a:moveTo>
                  <a:pt x="25400" y="0"/>
                </a:moveTo>
                <a:lnTo>
                  <a:pt x="0" y="19050"/>
                </a:lnTo>
                <a:lnTo>
                  <a:pt x="25400" y="38100"/>
                </a:lnTo>
                <a:lnTo>
                  <a:pt x="25400"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1" name="Google Shape;261;p8"/>
          <p:cNvSpPr/>
          <p:nvPr/>
        </p:nvSpPr>
        <p:spPr>
          <a:xfrm>
            <a:off x="3981173" y="3013798"/>
            <a:ext cx="25400" cy="38100"/>
          </a:xfrm>
          <a:custGeom>
            <a:rect b="b" l="l" r="r" t="t"/>
            <a:pathLst>
              <a:path extrusionOk="0" h="38100" w="25400">
                <a:moveTo>
                  <a:pt x="0" y="0"/>
                </a:moveTo>
                <a:lnTo>
                  <a:pt x="0" y="38100"/>
                </a:lnTo>
                <a:lnTo>
                  <a:pt x="25399" y="19050"/>
                </a:lnTo>
                <a:lnTo>
                  <a:pt x="0"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262" name="Google Shape;262;p8"/>
          <p:cNvGrpSpPr/>
          <p:nvPr/>
        </p:nvGrpSpPr>
        <p:grpSpPr>
          <a:xfrm>
            <a:off x="4086288" y="3007448"/>
            <a:ext cx="203200" cy="50800"/>
            <a:chOff x="4086288" y="3007448"/>
            <a:chExt cx="203200" cy="50800"/>
          </a:xfrm>
        </p:grpSpPr>
        <p:sp>
          <p:nvSpPr>
            <p:cNvPr id="263" name="Google Shape;263;p8"/>
            <p:cNvSpPr/>
            <p:nvPr/>
          </p:nvSpPr>
          <p:spPr>
            <a:xfrm>
              <a:off x="4149457" y="3007448"/>
              <a:ext cx="64135" cy="50800"/>
            </a:xfrm>
            <a:custGeom>
              <a:rect b="b" l="l" r="r" t="t"/>
              <a:pathLst>
                <a:path extrusionOk="0" h="50800" w="64135">
                  <a:moveTo>
                    <a:pt x="0" y="50800"/>
                  </a:moveTo>
                  <a:lnTo>
                    <a:pt x="43019" y="50800"/>
                  </a:lnTo>
                  <a:lnTo>
                    <a:pt x="43019" y="20434"/>
                  </a:lnTo>
                  <a:lnTo>
                    <a:pt x="0" y="20434"/>
                  </a:lnTo>
                  <a:lnTo>
                    <a:pt x="0" y="50800"/>
                  </a:lnTo>
                  <a:close/>
                </a:path>
                <a:path extrusionOk="0" h="50800" w="64135">
                  <a:moveTo>
                    <a:pt x="10491" y="20320"/>
                  </a:moveTo>
                  <a:lnTo>
                    <a:pt x="10491" y="10160"/>
                  </a:lnTo>
                  <a:lnTo>
                    <a:pt x="53672" y="10160"/>
                  </a:lnTo>
                  <a:lnTo>
                    <a:pt x="53672" y="40640"/>
                  </a:lnTo>
                  <a:lnTo>
                    <a:pt x="43512" y="40640"/>
                  </a:lnTo>
                </a:path>
                <a:path extrusionOk="0" h="50800" w="64135">
                  <a:moveTo>
                    <a:pt x="20652" y="10160"/>
                  </a:moveTo>
                  <a:lnTo>
                    <a:pt x="20652" y="0"/>
                  </a:lnTo>
                  <a:lnTo>
                    <a:pt x="63833" y="0"/>
                  </a:lnTo>
                  <a:lnTo>
                    <a:pt x="63833" y="30480"/>
                  </a:lnTo>
                  <a:lnTo>
                    <a:pt x="53672" y="304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4" name="Google Shape;264;p8"/>
            <p:cNvSpPr/>
            <p:nvPr/>
          </p:nvSpPr>
          <p:spPr>
            <a:xfrm>
              <a:off x="4086288" y="3013798"/>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265" name="Google Shape;265;p8"/>
          <p:cNvGrpSpPr/>
          <p:nvPr/>
        </p:nvGrpSpPr>
        <p:grpSpPr>
          <a:xfrm>
            <a:off x="4369219" y="3007448"/>
            <a:ext cx="203200" cy="50800"/>
            <a:chOff x="4369219" y="3007448"/>
            <a:chExt cx="203200" cy="50800"/>
          </a:xfrm>
        </p:grpSpPr>
        <p:sp>
          <p:nvSpPr>
            <p:cNvPr id="266" name="Google Shape;266;p8"/>
            <p:cNvSpPr/>
            <p:nvPr/>
          </p:nvSpPr>
          <p:spPr>
            <a:xfrm>
              <a:off x="4458120" y="3020148"/>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7" name="Google Shape;267;p8"/>
            <p:cNvSpPr/>
            <p:nvPr/>
          </p:nvSpPr>
          <p:spPr>
            <a:xfrm>
              <a:off x="4369219" y="3013798"/>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8" name="Google Shape;268;p8"/>
            <p:cNvSpPr/>
            <p:nvPr/>
          </p:nvSpPr>
          <p:spPr>
            <a:xfrm>
              <a:off x="4445420" y="3007448"/>
              <a:ext cx="50800" cy="50800"/>
            </a:xfrm>
            <a:custGeom>
              <a:rect b="b" l="l" r="r" t="t"/>
              <a:pathLst>
                <a:path extrusionOk="0" h="50800" w="50800">
                  <a:moveTo>
                    <a:pt x="0" y="0"/>
                  </a:moveTo>
                  <a:lnTo>
                    <a:pt x="38100" y="0"/>
                  </a:lnTo>
                </a:path>
                <a:path extrusionOk="0" h="50800" w="50800">
                  <a:moveTo>
                    <a:pt x="12700" y="25400"/>
                  </a:moveTo>
                  <a:lnTo>
                    <a:pt x="50801" y="25400"/>
                  </a:lnTo>
                </a:path>
                <a:path extrusionOk="0" h="50800" w="50800">
                  <a:moveTo>
                    <a:pt x="0" y="38100"/>
                  </a:moveTo>
                  <a:lnTo>
                    <a:pt x="38100" y="38100"/>
                  </a:lnTo>
                </a:path>
                <a:path extrusionOk="0" h="50800" w="50800">
                  <a:moveTo>
                    <a:pt x="12700" y="50800"/>
                  </a:moveTo>
                  <a:lnTo>
                    <a:pt x="50801" y="5080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269" name="Google Shape;269;p8"/>
          <p:cNvGrpSpPr/>
          <p:nvPr/>
        </p:nvGrpSpPr>
        <p:grpSpPr>
          <a:xfrm>
            <a:off x="4652137" y="3007448"/>
            <a:ext cx="203200" cy="50800"/>
            <a:chOff x="4652137" y="3007448"/>
            <a:chExt cx="203200" cy="50800"/>
          </a:xfrm>
        </p:grpSpPr>
        <p:sp>
          <p:nvSpPr>
            <p:cNvPr id="270" name="Google Shape;270;p8"/>
            <p:cNvSpPr/>
            <p:nvPr/>
          </p:nvSpPr>
          <p:spPr>
            <a:xfrm>
              <a:off x="4728338" y="3007448"/>
              <a:ext cx="50800" cy="25400"/>
            </a:xfrm>
            <a:custGeom>
              <a:rect b="b" l="l" r="r" t="t"/>
              <a:pathLst>
                <a:path extrusionOk="0" h="25400" w="50800">
                  <a:moveTo>
                    <a:pt x="0" y="0"/>
                  </a:moveTo>
                  <a:lnTo>
                    <a:pt x="38100" y="0"/>
                  </a:lnTo>
                </a:path>
                <a:path extrusionOk="0" h="25400" w="50800">
                  <a:moveTo>
                    <a:pt x="12700" y="12700"/>
                  </a:moveTo>
                  <a:lnTo>
                    <a:pt x="50801" y="12700"/>
                  </a:lnTo>
                </a:path>
                <a:path extrusionOk="0" h="25400" w="50800">
                  <a:moveTo>
                    <a:pt x="12700" y="25400"/>
                  </a:moveTo>
                  <a:lnTo>
                    <a:pt x="50801" y="254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71" name="Google Shape;271;p8"/>
            <p:cNvSpPr/>
            <p:nvPr/>
          </p:nvSpPr>
          <p:spPr>
            <a:xfrm>
              <a:off x="4652137" y="3013798"/>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72" name="Google Shape;272;p8"/>
            <p:cNvSpPr/>
            <p:nvPr/>
          </p:nvSpPr>
          <p:spPr>
            <a:xfrm>
              <a:off x="4728338" y="3045548"/>
              <a:ext cx="50800" cy="12700"/>
            </a:xfrm>
            <a:custGeom>
              <a:rect b="b" l="l" r="r" t="t"/>
              <a:pathLst>
                <a:path extrusionOk="0" h="12700" w="50800">
                  <a:moveTo>
                    <a:pt x="0" y="0"/>
                  </a:moveTo>
                  <a:lnTo>
                    <a:pt x="38100" y="0"/>
                  </a:lnTo>
                </a:path>
                <a:path extrusionOk="0" h="12700" w="50800">
                  <a:moveTo>
                    <a:pt x="12700" y="12700"/>
                  </a:moveTo>
                  <a:lnTo>
                    <a:pt x="50801" y="1270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273" name="Google Shape;273;p8"/>
          <p:cNvSpPr/>
          <p:nvPr/>
        </p:nvSpPr>
        <p:spPr>
          <a:xfrm>
            <a:off x="5011268" y="3007448"/>
            <a:ext cx="50800" cy="50800"/>
          </a:xfrm>
          <a:custGeom>
            <a:rect b="b" l="l" r="r" t="t"/>
            <a:pathLst>
              <a:path extrusionOk="0" h="50800" w="50800">
                <a:moveTo>
                  <a:pt x="0" y="0"/>
                </a:moveTo>
                <a:lnTo>
                  <a:pt x="38100" y="0"/>
                </a:lnTo>
              </a:path>
              <a:path extrusionOk="0" h="50800" w="50800">
                <a:moveTo>
                  <a:pt x="12700" y="12700"/>
                </a:moveTo>
                <a:lnTo>
                  <a:pt x="50801" y="12700"/>
                </a:lnTo>
              </a:path>
              <a:path extrusionOk="0" h="50800" w="50800">
                <a:moveTo>
                  <a:pt x="12700" y="25400"/>
                </a:moveTo>
                <a:lnTo>
                  <a:pt x="50801" y="25400"/>
                </a:lnTo>
              </a:path>
              <a:path extrusionOk="0" h="50800" w="50800">
                <a:moveTo>
                  <a:pt x="0" y="38100"/>
                </a:moveTo>
                <a:lnTo>
                  <a:pt x="38100" y="38100"/>
                </a:lnTo>
              </a:path>
              <a:path extrusionOk="0" h="50800" w="50800">
                <a:moveTo>
                  <a:pt x="12700" y="50800"/>
                </a:moveTo>
                <a:lnTo>
                  <a:pt x="50801" y="508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274" name="Google Shape;274;p8"/>
          <p:cNvGrpSpPr/>
          <p:nvPr/>
        </p:nvGrpSpPr>
        <p:grpSpPr>
          <a:xfrm>
            <a:off x="5202758" y="3007448"/>
            <a:ext cx="233679" cy="50800"/>
            <a:chOff x="5202758" y="3007448"/>
            <a:chExt cx="233679" cy="50800"/>
          </a:xfrm>
        </p:grpSpPr>
        <p:sp>
          <p:nvSpPr>
            <p:cNvPr id="275" name="Google Shape;275;p8"/>
            <p:cNvSpPr/>
            <p:nvPr/>
          </p:nvSpPr>
          <p:spPr>
            <a:xfrm>
              <a:off x="5324679" y="3037928"/>
              <a:ext cx="20320" cy="20320"/>
            </a:xfrm>
            <a:custGeom>
              <a:rect b="b" l="l" r="r" t="t"/>
              <a:pathLst>
                <a:path extrusionOk="0" h="20319" w="20320">
                  <a:moveTo>
                    <a:pt x="0" y="0"/>
                  </a:moveTo>
                  <a:lnTo>
                    <a:pt x="20321" y="2032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76" name="Google Shape;276;p8"/>
            <p:cNvSpPr/>
            <p:nvPr/>
          </p:nvSpPr>
          <p:spPr>
            <a:xfrm>
              <a:off x="5297615" y="3011433"/>
              <a:ext cx="30480" cy="30480"/>
            </a:xfrm>
            <a:custGeom>
              <a:rect b="b" l="l" r="r" t="t"/>
              <a:pathLst>
                <a:path extrusionOk="0" h="30480" w="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77" name="Google Shape;277;p8"/>
            <p:cNvSpPr/>
            <p:nvPr/>
          </p:nvSpPr>
          <p:spPr>
            <a:xfrm>
              <a:off x="5202758" y="3007448"/>
              <a:ext cx="233679" cy="50800"/>
            </a:xfrm>
            <a:custGeom>
              <a:rect b="b" l="l" r="r" t="t"/>
              <a:pathLst>
                <a:path extrusionOk="0" h="50800" w="233679">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extrusionOk="0" h="50800" w="233679">
                  <a:moveTo>
                    <a:pt x="30480" y="17780"/>
                  </a:moveTo>
                  <a:lnTo>
                    <a:pt x="15240" y="30480"/>
                  </a:lnTo>
                  <a:lnTo>
                    <a:pt x="0" y="17780"/>
                  </a:lnTo>
                </a:path>
                <a:path extrusionOk="0" h="50800" w="233679">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extrusionOk="0" h="50800" w="233679">
                  <a:moveTo>
                    <a:pt x="233682" y="17780"/>
                  </a:moveTo>
                  <a:lnTo>
                    <a:pt x="218442" y="30480"/>
                  </a:lnTo>
                  <a:lnTo>
                    <a:pt x="203202" y="177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pic>
        <p:nvPicPr>
          <p:cNvPr id="278" name="Google Shape;278;p8"/>
          <p:cNvPicPr preferRelativeResize="0"/>
          <p:nvPr/>
        </p:nvPicPr>
        <p:blipFill rotWithShape="1">
          <a:blip r:embed="rId3">
            <a:alphaModFix/>
          </a:blip>
          <a:srcRect b="0" l="0" r="0" t="0"/>
          <a:stretch/>
        </p:blipFill>
        <p:spPr>
          <a:xfrm>
            <a:off x="0" y="0"/>
            <a:ext cx="5759996" cy="48082"/>
          </a:xfrm>
          <a:prstGeom prst="rect">
            <a:avLst/>
          </a:prstGeom>
          <a:noFill/>
          <a:ln>
            <a:noFill/>
          </a:ln>
        </p:spPr>
      </p:pic>
      <p:grpSp>
        <p:nvGrpSpPr>
          <p:cNvPr id="279" name="Google Shape;279;p8"/>
          <p:cNvGrpSpPr/>
          <p:nvPr/>
        </p:nvGrpSpPr>
        <p:grpSpPr>
          <a:xfrm>
            <a:off x="242620" y="1525803"/>
            <a:ext cx="900430" cy="180340"/>
            <a:chOff x="242620" y="1525803"/>
            <a:chExt cx="900430" cy="180340"/>
          </a:xfrm>
        </p:grpSpPr>
        <p:sp>
          <p:nvSpPr>
            <p:cNvPr id="280" name="Google Shape;280;p8"/>
            <p:cNvSpPr/>
            <p:nvPr/>
          </p:nvSpPr>
          <p:spPr>
            <a:xfrm>
              <a:off x="242620" y="1525803"/>
              <a:ext cx="900430" cy="180340"/>
            </a:xfrm>
            <a:custGeom>
              <a:rect b="b" l="l" r="r" t="t"/>
              <a:pathLst>
                <a:path extrusionOk="0" h="180339" w="900430">
                  <a:moveTo>
                    <a:pt x="849401" y="0"/>
                  </a:moveTo>
                  <a:lnTo>
                    <a:pt x="50609" y="0"/>
                  </a:lnTo>
                  <a:lnTo>
                    <a:pt x="30909" y="3976"/>
                  </a:lnTo>
                  <a:lnTo>
                    <a:pt x="14822" y="14822"/>
                  </a:lnTo>
                  <a:lnTo>
                    <a:pt x="3976" y="30909"/>
                  </a:lnTo>
                  <a:lnTo>
                    <a:pt x="0" y="50609"/>
                  </a:lnTo>
                  <a:lnTo>
                    <a:pt x="0" y="129387"/>
                  </a:lnTo>
                  <a:lnTo>
                    <a:pt x="3976" y="149087"/>
                  </a:lnTo>
                  <a:lnTo>
                    <a:pt x="14822" y="165174"/>
                  </a:lnTo>
                  <a:lnTo>
                    <a:pt x="30909" y="176020"/>
                  </a:lnTo>
                  <a:lnTo>
                    <a:pt x="50609" y="179997"/>
                  </a:lnTo>
                  <a:lnTo>
                    <a:pt x="849401" y="179997"/>
                  </a:lnTo>
                  <a:lnTo>
                    <a:pt x="869101" y="176020"/>
                  </a:lnTo>
                  <a:lnTo>
                    <a:pt x="885188" y="165174"/>
                  </a:lnTo>
                  <a:lnTo>
                    <a:pt x="896034" y="149087"/>
                  </a:lnTo>
                  <a:lnTo>
                    <a:pt x="900010" y="129387"/>
                  </a:lnTo>
                  <a:lnTo>
                    <a:pt x="900010" y="50609"/>
                  </a:lnTo>
                  <a:lnTo>
                    <a:pt x="896034" y="30909"/>
                  </a:lnTo>
                  <a:lnTo>
                    <a:pt x="885188" y="14822"/>
                  </a:lnTo>
                  <a:lnTo>
                    <a:pt x="869101" y="3976"/>
                  </a:lnTo>
                  <a:lnTo>
                    <a:pt x="849401"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81" name="Google Shape;281;p8"/>
            <p:cNvSpPr/>
            <p:nvPr/>
          </p:nvSpPr>
          <p:spPr>
            <a:xfrm>
              <a:off x="242620" y="1525803"/>
              <a:ext cx="900430" cy="180340"/>
            </a:xfrm>
            <a:custGeom>
              <a:rect b="b" l="l" r="r" t="t"/>
              <a:pathLst>
                <a:path extrusionOk="0" h="180339" w="900430">
                  <a:moveTo>
                    <a:pt x="0" y="129387"/>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387"/>
                  </a:lnTo>
                  <a:lnTo>
                    <a:pt x="896034" y="149087"/>
                  </a:lnTo>
                  <a:lnTo>
                    <a:pt x="885188" y="165174"/>
                  </a:lnTo>
                  <a:lnTo>
                    <a:pt x="869101" y="176020"/>
                  </a:lnTo>
                  <a:lnTo>
                    <a:pt x="849401" y="179997"/>
                  </a:lnTo>
                  <a:lnTo>
                    <a:pt x="50609" y="179997"/>
                  </a:lnTo>
                  <a:lnTo>
                    <a:pt x="30909" y="176020"/>
                  </a:lnTo>
                  <a:lnTo>
                    <a:pt x="14822" y="165174"/>
                  </a:lnTo>
                  <a:lnTo>
                    <a:pt x="3976" y="149087"/>
                  </a:lnTo>
                  <a:lnTo>
                    <a:pt x="0" y="1293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282" name="Google Shape;282;p8"/>
          <p:cNvSpPr txBox="1"/>
          <p:nvPr/>
        </p:nvSpPr>
        <p:spPr>
          <a:xfrm>
            <a:off x="401383" y="1519839"/>
            <a:ext cx="58293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Generator</a:t>
            </a:r>
            <a:endParaRPr sz="1000">
              <a:latin typeface="Arial"/>
              <a:ea typeface="Arial"/>
              <a:cs typeface="Arial"/>
              <a:sym typeface="Arial"/>
            </a:endParaRPr>
          </a:p>
        </p:txBody>
      </p:sp>
      <p:grpSp>
        <p:nvGrpSpPr>
          <p:cNvPr id="283" name="Google Shape;283;p8"/>
          <p:cNvGrpSpPr/>
          <p:nvPr/>
        </p:nvGrpSpPr>
        <p:grpSpPr>
          <a:xfrm>
            <a:off x="242620" y="1192568"/>
            <a:ext cx="1980438" cy="873582"/>
            <a:chOff x="242620" y="1192568"/>
            <a:chExt cx="1980438" cy="873582"/>
          </a:xfrm>
        </p:grpSpPr>
        <p:sp>
          <p:nvSpPr>
            <p:cNvPr id="284" name="Google Shape;284;p8"/>
            <p:cNvSpPr/>
            <p:nvPr/>
          </p:nvSpPr>
          <p:spPr>
            <a:xfrm>
              <a:off x="242620" y="1885810"/>
              <a:ext cx="900430" cy="180340"/>
            </a:xfrm>
            <a:custGeom>
              <a:rect b="b" l="l" r="r" t="t"/>
              <a:pathLst>
                <a:path extrusionOk="0" h="180339" w="900430">
                  <a:moveTo>
                    <a:pt x="849401" y="0"/>
                  </a:moveTo>
                  <a:lnTo>
                    <a:pt x="50609" y="0"/>
                  </a:lnTo>
                  <a:lnTo>
                    <a:pt x="30909" y="3976"/>
                  </a:lnTo>
                  <a:lnTo>
                    <a:pt x="14822" y="14822"/>
                  </a:lnTo>
                  <a:lnTo>
                    <a:pt x="3976" y="30909"/>
                  </a:lnTo>
                  <a:lnTo>
                    <a:pt x="0" y="50609"/>
                  </a:lnTo>
                  <a:lnTo>
                    <a:pt x="0" y="129387"/>
                  </a:lnTo>
                  <a:lnTo>
                    <a:pt x="3976" y="149087"/>
                  </a:lnTo>
                  <a:lnTo>
                    <a:pt x="14822" y="165174"/>
                  </a:lnTo>
                  <a:lnTo>
                    <a:pt x="30909" y="176020"/>
                  </a:lnTo>
                  <a:lnTo>
                    <a:pt x="50609" y="179997"/>
                  </a:lnTo>
                  <a:lnTo>
                    <a:pt x="849401" y="179997"/>
                  </a:lnTo>
                  <a:lnTo>
                    <a:pt x="869101" y="176020"/>
                  </a:lnTo>
                  <a:lnTo>
                    <a:pt x="885188" y="165174"/>
                  </a:lnTo>
                  <a:lnTo>
                    <a:pt x="896034" y="149087"/>
                  </a:lnTo>
                  <a:lnTo>
                    <a:pt x="900010" y="129387"/>
                  </a:lnTo>
                  <a:lnTo>
                    <a:pt x="900010" y="50609"/>
                  </a:lnTo>
                  <a:lnTo>
                    <a:pt x="896034" y="30909"/>
                  </a:lnTo>
                  <a:lnTo>
                    <a:pt x="885188" y="14822"/>
                  </a:lnTo>
                  <a:lnTo>
                    <a:pt x="869101" y="3976"/>
                  </a:lnTo>
                  <a:lnTo>
                    <a:pt x="849401" y="0"/>
                  </a:lnTo>
                  <a:close/>
                </a:path>
              </a:pathLst>
            </a:custGeom>
            <a:solidFill>
              <a:srgbClr val="C7EAF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85" name="Google Shape;285;p8"/>
            <p:cNvSpPr/>
            <p:nvPr/>
          </p:nvSpPr>
          <p:spPr>
            <a:xfrm>
              <a:off x="242620" y="1885810"/>
              <a:ext cx="900430" cy="180340"/>
            </a:xfrm>
            <a:custGeom>
              <a:rect b="b" l="l" r="r" t="t"/>
              <a:pathLst>
                <a:path extrusionOk="0" h="180339" w="900430">
                  <a:moveTo>
                    <a:pt x="0" y="129387"/>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387"/>
                  </a:lnTo>
                  <a:lnTo>
                    <a:pt x="896034" y="149087"/>
                  </a:lnTo>
                  <a:lnTo>
                    <a:pt x="885188" y="165174"/>
                  </a:lnTo>
                  <a:lnTo>
                    <a:pt x="869101" y="176020"/>
                  </a:lnTo>
                  <a:lnTo>
                    <a:pt x="849401" y="179997"/>
                  </a:lnTo>
                  <a:lnTo>
                    <a:pt x="50609" y="179997"/>
                  </a:lnTo>
                  <a:lnTo>
                    <a:pt x="30909" y="176020"/>
                  </a:lnTo>
                  <a:lnTo>
                    <a:pt x="14822" y="165174"/>
                  </a:lnTo>
                  <a:lnTo>
                    <a:pt x="3976" y="149087"/>
                  </a:lnTo>
                  <a:lnTo>
                    <a:pt x="0" y="1293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86" name="Google Shape;286;p8"/>
            <p:cNvPicPr preferRelativeResize="0"/>
            <p:nvPr/>
          </p:nvPicPr>
          <p:blipFill rotWithShape="1">
            <a:blip r:embed="rId4">
              <a:alphaModFix/>
            </a:blip>
            <a:srcRect b="0" l="0" r="0" t="0"/>
            <a:stretch/>
          </p:blipFill>
          <p:spPr>
            <a:xfrm>
              <a:off x="345560" y="1898745"/>
              <a:ext cx="154127" cy="154127"/>
            </a:xfrm>
            <a:prstGeom prst="rect">
              <a:avLst/>
            </a:prstGeom>
            <a:noFill/>
            <a:ln>
              <a:noFill/>
            </a:ln>
          </p:spPr>
        </p:pic>
        <p:sp>
          <p:nvSpPr>
            <p:cNvPr id="287" name="Google Shape;287;p8"/>
            <p:cNvSpPr/>
            <p:nvPr/>
          </p:nvSpPr>
          <p:spPr>
            <a:xfrm>
              <a:off x="530618" y="1903806"/>
              <a:ext cx="144145" cy="144145"/>
            </a:xfrm>
            <a:custGeom>
              <a:rect b="b" l="l" r="r" t="t"/>
              <a:pathLst>
                <a:path extrusionOk="0" h="144144" w="144145">
                  <a:moveTo>
                    <a:pt x="72008" y="0"/>
                  </a:moveTo>
                  <a:lnTo>
                    <a:pt x="43976" y="5657"/>
                  </a:lnTo>
                  <a:lnTo>
                    <a:pt x="21088" y="21086"/>
                  </a:lnTo>
                  <a:lnTo>
                    <a:pt x="5657" y="43971"/>
                  </a:lnTo>
                  <a:lnTo>
                    <a:pt x="0" y="71996"/>
                  </a:lnTo>
                  <a:lnTo>
                    <a:pt x="5657" y="100028"/>
                  </a:lnTo>
                  <a:lnTo>
                    <a:pt x="21088" y="122916"/>
                  </a:lnTo>
                  <a:lnTo>
                    <a:pt x="43976" y="138347"/>
                  </a:lnTo>
                  <a:lnTo>
                    <a:pt x="72008" y="144005"/>
                  </a:lnTo>
                  <a:lnTo>
                    <a:pt x="100033" y="138347"/>
                  </a:lnTo>
                  <a:lnTo>
                    <a:pt x="122918" y="122916"/>
                  </a:lnTo>
                  <a:lnTo>
                    <a:pt x="138347" y="100028"/>
                  </a:lnTo>
                  <a:lnTo>
                    <a:pt x="144005" y="71996"/>
                  </a:lnTo>
                  <a:lnTo>
                    <a:pt x="138347" y="43971"/>
                  </a:lnTo>
                  <a:lnTo>
                    <a:pt x="122918" y="21086"/>
                  </a:lnTo>
                  <a:lnTo>
                    <a:pt x="100033" y="5657"/>
                  </a:lnTo>
                  <a:lnTo>
                    <a:pt x="72008" y="0"/>
                  </a:lnTo>
                  <a:close/>
                </a:path>
              </a:pathLst>
            </a:custGeom>
            <a:solidFill>
              <a:srgbClr val="E1F4F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88" name="Google Shape;288;p8"/>
            <p:cNvSpPr/>
            <p:nvPr/>
          </p:nvSpPr>
          <p:spPr>
            <a:xfrm>
              <a:off x="530618" y="1903806"/>
              <a:ext cx="144145" cy="144145"/>
            </a:xfrm>
            <a:custGeom>
              <a:rect b="b" l="l" r="r" t="t"/>
              <a:pathLst>
                <a:path extrusionOk="0" h="144144" w="144145">
                  <a:moveTo>
                    <a:pt x="144005" y="71996"/>
                  </a:moveTo>
                  <a:lnTo>
                    <a:pt x="138347" y="43971"/>
                  </a:lnTo>
                  <a:lnTo>
                    <a:pt x="122918" y="21086"/>
                  </a:lnTo>
                  <a:lnTo>
                    <a:pt x="100033" y="5657"/>
                  </a:lnTo>
                  <a:lnTo>
                    <a:pt x="72008" y="0"/>
                  </a:lnTo>
                  <a:lnTo>
                    <a:pt x="43976" y="5657"/>
                  </a:lnTo>
                  <a:lnTo>
                    <a:pt x="21088" y="21086"/>
                  </a:lnTo>
                  <a:lnTo>
                    <a:pt x="5657" y="43971"/>
                  </a:lnTo>
                  <a:lnTo>
                    <a:pt x="0" y="71996"/>
                  </a:lnTo>
                  <a:lnTo>
                    <a:pt x="5657" y="100028"/>
                  </a:lnTo>
                  <a:lnTo>
                    <a:pt x="21088" y="122916"/>
                  </a:lnTo>
                  <a:lnTo>
                    <a:pt x="43976" y="138347"/>
                  </a:lnTo>
                  <a:lnTo>
                    <a:pt x="72008" y="144005"/>
                  </a:lnTo>
                  <a:lnTo>
                    <a:pt x="100033" y="138347"/>
                  </a:lnTo>
                  <a:lnTo>
                    <a:pt x="122918" y="122916"/>
                  </a:lnTo>
                  <a:lnTo>
                    <a:pt x="138347" y="100028"/>
                  </a:lnTo>
                  <a:lnTo>
                    <a:pt x="144005" y="71996"/>
                  </a:lnTo>
                  <a:close/>
                </a:path>
              </a:pathLst>
            </a:custGeom>
            <a:noFill/>
            <a:ln cap="flat" cmpd="sng" w="10100">
              <a:solidFill>
                <a:srgbClr val="7F7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89" name="Google Shape;289;p8"/>
            <p:cNvSpPr/>
            <p:nvPr/>
          </p:nvSpPr>
          <p:spPr>
            <a:xfrm>
              <a:off x="710628" y="1903806"/>
              <a:ext cx="144145" cy="144145"/>
            </a:xfrm>
            <a:custGeom>
              <a:rect b="b" l="l" r="r" t="t"/>
              <a:pathLst>
                <a:path extrusionOk="0" h="144144" w="144144">
                  <a:moveTo>
                    <a:pt x="71996" y="0"/>
                  </a:moveTo>
                  <a:lnTo>
                    <a:pt x="43971" y="5657"/>
                  </a:lnTo>
                  <a:lnTo>
                    <a:pt x="21086" y="21086"/>
                  </a:lnTo>
                  <a:lnTo>
                    <a:pt x="5657" y="43971"/>
                  </a:lnTo>
                  <a:lnTo>
                    <a:pt x="0" y="71996"/>
                  </a:lnTo>
                  <a:lnTo>
                    <a:pt x="5657" y="100028"/>
                  </a:lnTo>
                  <a:lnTo>
                    <a:pt x="21086" y="122916"/>
                  </a:lnTo>
                  <a:lnTo>
                    <a:pt x="43971" y="138347"/>
                  </a:lnTo>
                  <a:lnTo>
                    <a:pt x="71996" y="144005"/>
                  </a:lnTo>
                  <a:lnTo>
                    <a:pt x="100021" y="138347"/>
                  </a:lnTo>
                  <a:lnTo>
                    <a:pt x="122905" y="122916"/>
                  </a:lnTo>
                  <a:lnTo>
                    <a:pt x="138334" y="100028"/>
                  </a:lnTo>
                  <a:lnTo>
                    <a:pt x="143992" y="71996"/>
                  </a:lnTo>
                  <a:lnTo>
                    <a:pt x="138334" y="43971"/>
                  </a:lnTo>
                  <a:lnTo>
                    <a:pt x="122905" y="21086"/>
                  </a:lnTo>
                  <a:lnTo>
                    <a:pt x="100021" y="5657"/>
                  </a:lnTo>
                  <a:lnTo>
                    <a:pt x="71996" y="0"/>
                  </a:lnTo>
                  <a:close/>
                </a:path>
              </a:pathLst>
            </a:custGeom>
            <a:solidFill>
              <a:srgbClr val="E1F4F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0" name="Google Shape;290;p8"/>
            <p:cNvSpPr/>
            <p:nvPr/>
          </p:nvSpPr>
          <p:spPr>
            <a:xfrm>
              <a:off x="710628" y="1903806"/>
              <a:ext cx="144145" cy="144145"/>
            </a:xfrm>
            <a:custGeom>
              <a:rect b="b" l="l" r="r" t="t"/>
              <a:pathLst>
                <a:path extrusionOk="0" h="144144" w="144144">
                  <a:moveTo>
                    <a:pt x="143992" y="71996"/>
                  </a:moveTo>
                  <a:lnTo>
                    <a:pt x="138334" y="43971"/>
                  </a:lnTo>
                  <a:lnTo>
                    <a:pt x="122905" y="21086"/>
                  </a:lnTo>
                  <a:lnTo>
                    <a:pt x="100021" y="5657"/>
                  </a:lnTo>
                  <a:lnTo>
                    <a:pt x="71996" y="0"/>
                  </a:lnTo>
                  <a:lnTo>
                    <a:pt x="43971" y="5657"/>
                  </a:lnTo>
                  <a:lnTo>
                    <a:pt x="21086" y="21086"/>
                  </a:lnTo>
                  <a:lnTo>
                    <a:pt x="5657" y="43971"/>
                  </a:lnTo>
                  <a:lnTo>
                    <a:pt x="0" y="71996"/>
                  </a:lnTo>
                  <a:lnTo>
                    <a:pt x="5657" y="100028"/>
                  </a:lnTo>
                  <a:lnTo>
                    <a:pt x="21086" y="122916"/>
                  </a:lnTo>
                  <a:lnTo>
                    <a:pt x="43971" y="138347"/>
                  </a:lnTo>
                  <a:lnTo>
                    <a:pt x="71996" y="144005"/>
                  </a:lnTo>
                  <a:lnTo>
                    <a:pt x="100021" y="138347"/>
                  </a:lnTo>
                  <a:lnTo>
                    <a:pt x="122905" y="122916"/>
                  </a:lnTo>
                  <a:lnTo>
                    <a:pt x="138334" y="100028"/>
                  </a:lnTo>
                  <a:lnTo>
                    <a:pt x="143992" y="71996"/>
                  </a:lnTo>
                  <a:close/>
                </a:path>
              </a:pathLst>
            </a:custGeom>
            <a:noFill/>
            <a:ln cap="flat" cmpd="sng" w="10100">
              <a:solidFill>
                <a:srgbClr val="7F7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91" name="Google Shape;291;p8"/>
            <p:cNvPicPr preferRelativeResize="0"/>
            <p:nvPr/>
          </p:nvPicPr>
          <p:blipFill rotWithShape="1">
            <a:blip r:embed="rId5">
              <a:alphaModFix/>
            </a:blip>
            <a:srcRect b="0" l="0" r="0" t="0"/>
            <a:stretch/>
          </p:blipFill>
          <p:spPr>
            <a:xfrm>
              <a:off x="885564" y="1898745"/>
              <a:ext cx="154127" cy="154127"/>
            </a:xfrm>
            <a:prstGeom prst="rect">
              <a:avLst/>
            </a:prstGeom>
            <a:noFill/>
            <a:ln>
              <a:noFill/>
            </a:ln>
          </p:spPr>
        </p:pic>
        <p:sp>
          <p:nvSpPr>
            <p:cNvPr id="292" name="Google Shape;292;p8"/>
            <p:cNvSpPr/>
            <p:nvPr/>
          </p:nvSpPr>
          <p:spPr>
            <a:xfrm>
              <a:off x="692619" y="1714792"/>
              <a:ext cx="0" cy="171450"/>
            </a:xfrm>
            <a:custGeom>
              <a:rect b="b" l="l" r="r" t="t"/>
              <a:pathLst>
                <a:path extrusionOk="0" h="171450" w="120000">
                  <a:moveTo>
                    <a:pt x="0" y="171018"/>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3" name="Google Shape;293;p8"/>
            <p:cNvSpPr/>
            <p:nvPr/>
          </p:nvSpPr>
          <p:spPr>
            <a:xfrm>
              <a:off x="666302" y="1709857"/>
              <a:ext cx="52705" cy="24765"/>
            </a:xfrm>
            <a:custGeom>
              <a:rect b="b" l="l" r="r" t="t"/>
              <a:pathLst>
                <a:path extrusionOk="0" h="24764" w="52704">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94" name="Google Shape;294;p8"/>
            <p:cNvPicPr preferRelativeResize="0"/>
            <p:nvPr/>
          </p:nvPicPr>
          <p:blipFill rotWithShape="1">
            <a:blip r:embed="rId6">
              <a:alphaModFix/>
            </a:blip>
            <a:srcRect b="0" l="0" r="0" t="0"/>
            <a:stretch/>
          </p:blipFill>
          <p:spPr>
            <a:xfrm>
              <a:off x="528688" y="1192568"/>
              <a:ext cx="327659" cy="161290"/>
            </a:xfrm>
            <a:prstGeom prst="rect">
              <a:avLst/>
            </a:prstGeom>
            <a:noFill/>
            <a:ln>
              <a:noFill/>
            </a:ln>
          </p:spPr>
        </p:pic>
        <p:sp>
          <p:nvSpPr>
            <p:cNvPr id="295" name="Google Shape;295;p8"/>
            <p:cNvSpPr/>
            <p:nvPr/>
          </p:nvSpPr>
          <p:spPr>
            <a:xfrm>
              <a:off x="692619" y="1354785"/>
              <a:ext cx="0" cy="171450"/>
            </a:xfrm>
            <a:custGeom>
              <a:rect b="b" l="l" r="r" t="t"/>
              <a:pathLst>
                <a:path extrusionOk="0" h="171450" w="120000">
                  <a:moveTo>
                    <a:pt x="0" y="171018"/>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6" name="Google Shape;296;p8"/>
            <p:cNvSpPr/>
            <p:nvPr/>
          </p:nvSpPr>
          <p:spPr>
            <a:xfrm>
              <a:off x="666302" y="1349851"/>
              <a:ext cx="52705" cy="24765"/>
            </a:xfrm>
            <a:custGeom>
              <a:rect b="b" l="l" r="r" t="t"/>
              <a:pathLst>
                <a:path extrusionOk="0" h="24765" w="52704">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7" name="Google Shape;297;p8"/>
            <p:cNvSpPr/>
            <p:nvPr/>
          </p:nvSpPr>
          <p:spPr>
            <a:xfrm>
              <a:off x="1322628" y="1525803"/>
              <a:ext cx="900430" cy="180340"/>
            </a:xfrm>
            <a:custGeom>
              <a:rect b="b" l="l" r="r" t="t"/>
              <a:pathLst>
                <a:path extrusionOk="0" h="180339" w="900430">
                  <a:moveTo>
                    <a:pt x="849401" y="0"/>
                  </a:moveTo>
                  <a:lnTo>
                    <a:pt x="50609" y="0"/>
                  </a:lnTo>
                  <a:lnTo>
                    <a:pt x="30909" y="3976"/>
                  </a:lnTo>
                  <a:lnTo>
                    <a:pt x="14822" y="14822"/>
                  </a:lnTo>
                  <a:lnTo>
                    <a:pt x="3976" y="30909"/>
                  </a:lnTo>
                  <a:lnTo>
                    <a:pt x="0" y="50609"/>
                  </a:lnTo>
                  <a:lnTo>
                    <a:pt x="0" y="129387"/>
                  </a:lnTo>
                  <a:lnTo>
                    <a:pt x="3976" y="149087"/>
                  </a:lnTo>
                  <a:lnTo>
                    <a:pt x="14822" y="165174"/>
                  </a:lnTo>
                  <a:lnTo>
                    <a:pt x="30909" y="176020"/>
                  </a:lnTo>
                  <a:lnTo>
                    <a:pt x="50609" y="179997"/>
                  </a:lnTo>
                  <a:lnTo>
                    <a:pt x="849401" y="179997"/>
                  </a:lnTo>
                  <a:lnTo>
                    <a:pt x="869101" y="176020"/>
                  </a:lnTo>
                  <a:lnTo>
                    <a:pt x="885188" y="165174"/>
                  </a:lnTo>
                  <a:lnTo>
                    <a:pt x="896034" y="149087"/>
                  </a:lnTo>
                  <a:lnTo>
                    <a:pt x="900010" y="129387"/>
                  </a:lnTo>
                  <a:lnTo>
                    <a:pt x="900010" y="50609"/>
                  </a:lnTo>
                  <a:lnTo>
                    <a:pt x="896034" y="30909"/>
                  </a:lnTo>
                  <a:lnTo>
                    <a:pt x="885188" y="14822"/>
                  </a:lnTo>
                  <a:lnTo>
                    <a:pt x="869101" y="3976"/>
                  </a:lnTo>
                  <a:lnTo>
                    <a:pt x="849401"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8" name="Google Shape;298;p8"/>
            <p:cNvSpPr/>
            <p:nvPr/>
          </p:nvSpPr>
          <p:spPr>
            <a:xfrm>
              <a:off x="1322628" y="1525803"/>
              <a:ext cx="900430" cy="180340"/>
            </a:xfrm>
            <a:custGeom>
              <a:rect b="b" l="l" r="r" t="t"/>
              <a:pathLst>
                <a:path extrusionOk="0" h="180339" w="900430">
                  <a:moveTo>
                    <a:pt x="0" y="129387"/>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387"/>
                  </a:lnTo>
                  <a:lnTo>
                    <a:pt x="896034" y="149087"/>
                  </a:lnTo>
                  <a:lnTo>
                    <a:pt x="885188" y="165174"/>
                  </a:lnTo>
                  <a:lnTo>
                    <a:pt x="869101" y="176020"/>
                  </a:lnTo>
                  <a:lnTo>
                    <a:pt x="849401" y="179997"/>
                  </a:lnTo>
                  <a:lnTo>
                    <a:pt x="50609" y="179997"/>
                  </a:lnTo>
                  <a:lnTo>
                    <a:pt x="30909" y="176020"/>
                  </a:lnTo>
                  <a:lnTo>
                    <a:pt x="14822" y="165174"/>
                  </a:lnTo>
                  <a:lnTo>
                    <a:pt x="3976" y="149087"/>
                  </a:lnTo>
                  <a:lnTo>
                    <a:pt x="0" y="1293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299" name="Google Shape;299;p8"/>
          <p:cNvSpPr txBox="1"/>
          <p:nvPr/>
        </p:nvSpPr>
        <p:spPr>
          <a:xfrm>
            <a:off x="453821" y="2138240"/>
            <a:ext cx="65786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i="1" lang="en-US" sz="1000">
                <a:latin typeface="Georgia"/>
                <a:ea typeface="Georgia"/>
                <a:cs typeface="Georgia"/>
                <a:sym typeface="Georgia"/>
              </a:rPr>
              <a:t>z </a:t>
            </a:r>
            <a:r>
              <a:rPr i="1" lang="en-US" sz="1000">
                <a:latin typeface="Verdana"/>
                <a:ea typeface="Verdana"/>
                <a:cs typeface="Verdana"/>
                <a:sym typeface="Verdana"/>
              </a:rPr>
              <a:t>∼ </a:t>
            </a:r>
            <a:r>
              <a:rPr i="1" lang="en-US" sz="1000">
                <a:latin typeface="Georgia"/>
                <a:ea typeface="Georgia"/>
                <a:cs typeface="Georgia"/>
                <a:sym typeface="Georgia"/>
              </a:rPr>
              <a:t>N </a:t>
            </a:r>
            <a:r>
              <a:rPr lang="en-US" sz="1000">
                <a:latin typeface="Arial"/>
                <a:ea typeface="Arial"/>
                <a:cs typeface="Arial"/>
                <a:sym typeface="Arial"/>
              </a:rPr>
              <a:t>(0</a:t>
            </a:r>
            <a:r>
              <a:rPr i="1" lang="en-US" sz="1000">
                <a:latin typeface="Georgia"/>
                <a:ea typeface="Georgia"/>
                <a:cs typeface="Georgia"/>
                <a:sym typeface="Georgia"/>
              </a:rPr>
              <a:t>, I</a:t>
            </a:r>
            <a:r>
              <a:rPr lang="en-US" sz="1000">
                <a:latin typeface="Arial"/>
                <a:ea typeface="Arial"/>
                <a:cs typeface="Arial"/>
                <a:sym typeface="Arial"/>
              </a:rPr>
              <a:t>)</a:t>
            </a:r>
            <a:endParaRPr sz="1000">
              <a:latin typeface="Arial"/>
              <a:ea typeface="Arial"/>
              <a:cs typeface="Arial"/>
              <a:sym typeface="Arial"/>
            </a:endParaRPr>
          </a:p>
        </p:txBody>
      </p:sp>
      <p:sp>
        <p:nvSpPr>
          <p:cNvPr id="300" name="Google Shape;300;p8"/>
          <p:cNvSpPr txBox="1"/>
          <p:nvPr/>
        </p:nvSpPr>
        <p:spPr>
          <a:xfrm>
            <a:off x="1422958" y="1508244"/>
            <a:ext cx="69977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Real Images</a:t>
            </a:r>
            <a:endParaRPr sz="1000">
              <a:latin typeface="Arial"/>
              <a:ea typeface="Arial"/>
              <a:cs typeface="Arial"/>
              <a:sym typeface="Arial"/>
            </a:endParaRPr>
          </a:p>
        </p:txBody>
      </p:sp>
      <p:grpSp>
        <p:nvGrpSpPr>
          <p:cNvPr id="301" name="Google Shape;301;p8"/>
          <p:cNvGrpSpPr/>
          <p:nvPr/>
        </p:nvGrpSpPr>
        <p:grpSpPr>
          <a:xfrm>
            <a:off x="782624" y="805789"/>
            <a:ext cx="1148004" cy="720446"/>
            <a:chOff x="782624" y="805789"/>
            <a:chExt cx="1148004" cy="720446"/>
          </a:xfrm>
        </p:grpSpPr>
        <p:pic>
          <p:nvPicPr>
            <p:cNvPr id="302" name="Google Shape;302;p8"/>
            <p:cNvPicPr preferRelativeResize="0"/>
            <p:nvPr/>
          </p:nvPicPr>
          <p:blipFill rotWithShape="1">
            <a:blip r:embed="rId7">
              <a:alphaModFix/>
            </a:blip>
            <a:srcRect b="0" l="0" r="0" t="0"/>
            <a:stretch/>
          </p:blipFill>
          <p:spPr>
            <a:xfrm>
              <a:off x="1614398" y="1199553"/>
              <a:ext cx="316230" cy="148589"/>
            </a:xfrm>
            <a:prstGeom prst="rect">
              <a:avLst/>
            </a:prstGeom>
            <a:noFill/>
            <a:ln>
              <a:noFill/>
            </a:ln>
          </p:spPr>
        </p:pic>
        <p:sp>
          <p:nvSpPr>
            <p:cNvPr id="303" name="Google Shape;303;p8"/>
            <p:cNvSpPr/>
            <p:nvPr/>
          </p:nvSpPr>
          <p:spPr>
            <a:xfrm>
              <a:off x="1772640" y="1354785"/>
              <a:ext cx="0" cy="171450"/>
            </a:xfrm>
            <a:custGeom>
              <a:rect b="b" l="l" r="r" t="t"/>
              <a:pathLst>
                <a:path extrusionOk="0" h="171450" w="120000">
                  <a:moveTo>
                    <a:pt x="0" y="171018"/>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4" name="Google Shape;304;p8"/>
            <p:cNvSpPr/>
            <p:nvPr/>
          </p:nvSpPr>
          <p:spPr>
            <a:xfrm>
              <a:off x="1746323" y="1349850"/>
              <a:ext cx="52705" cy="24765"/>
            </a:xfrm>
            <a:custGeom>
              <a:rect b="b" l="l" r="r" t="t"/>
              <a:pathLst>
                <a:path extrusionOk="0" h="24765" w="52705">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5" name="Google Shape;305;p8"/>
            <p:cNvSpPr/>
            <p:nvPr/>
          </p:nvSpPr>
          <p:spPr>
            <a:xfrm>
              <a:off x="1527479" y="991666"/>
              <a:ext cx="245745" cy="210185"/>
            </a:xfrm>
            <a:custGeom>
              <a:rect b="b" l="l" r="r" t="t"/>
              <a:pathLst>
                <a:path extrusionOk="0" h="210184" w="245744">
                  <a:moveTo>
                    <a:pt x="245160" y="210134"/>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6" name="Google Shape;306;p8"/>
            <p:cNvSpPr/>
            <p:nvPr/>
          </p:nvSpPr>
          <p:spPr>
            <a:xfrm>
              <a:off x="1523720" y="984505"/>
              <a:ext cx="36195" cy="40640"/>
            </a:xfrm>
            <a:custGeom>
              <a:rect b="b" l="l" r="r" t="t"/>
              <a:pathLst>
                <a:path extrusionOk="0" h="40640" w="36194">
                  <a:moveTo>
                    <a:pt x="1610" y="40103"/>
                  </a:moveTo>
                  <a:lnTo>
                    <a:pt x="3927" y="31456"/>
                  </a:lnTo>
                  <a:lnTo>
                    <a:pt x="3759" y="20476"/>
                  </a:lnTo>
                  <a:lnTo>
                    <a:pt x="2114" y="10269"/>
                  </a:lnTo>
                  <a:lnTo>
                    <a:pt x="0" y="3938"/>
                  </a:lnTo>
                  <a:lnTo>
                    <a:pt x="6579" y="5060"/>
                  </a:lnTo>
                  <a:lnTo>
                    <a:pt x="16918" y="5124"/>
                  </a:lnTo>
                  <a:lnTo>
                    <a:pt x="27794" y="3611"/>
                  </a:lnTo>
                  <a:lnTo>
                    <a:pt x="3598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7" name="Google Shape;307;p8"/>
            <p:cNvSpPr/>
            <p:nvPr/>
          </p:nvSpPr>
          <p:spPr>
            <a:xfrm>
              <a:off x="782624" y="805789"/>
              <a:ext cx="900430" cy="180340"/>
            </a:xfrm>
            <a:custGeom>
              <a:rect b="b" l="l" r="r" t="t"/>
              <a:pathLst>
                <a:path extrusionOk="0" h="180340" w="900430">
                  <a:moveTo>
                    <a:pt x="849401" y="0"/>
                  </a:moveTo>
                  <a:lnTo>
                    <a:pt x="50609" y="0"/>
                  </a:lnTo>
                  <a:lnTo>
                    <a:pt x="30909" y="3976"/>
                  </a:lnTo>
                  <a:lnTo>
                    <a:pt x="14822" y="14822"/>
                  </a:lnTo>
                  <a:lnTo>
                    <a:pt x="3976" y="30909"/>
                  </a:lnTo>
                  <a:lnTo>
                    <a:pt x="0" y="50609"/>
                  </a:lnTo>
                  <a:lnTo>
                    <a:pt x="0" y="129400"/>
                  </a:lnTo>
                  <a:lnTo>
                    <a:pt x="3976" y="149100"/>
                  </a:lnTo>
                  <a:lnTo>
                    <a:pt x="14822" y="165187"/>
                  </a:lnTo>
                  <a:lnTo>
                    <a:pt x="30909" y="176032"/>
                  </a:lnTo>
                  <a:lnTo>
                    <a:pt x="50609" y="180009"/>
                  </a:lnTo>
                  <a:lnTo>
                    <a:pt x="849401" y="180009"/>
                  </a:lnTo>
                  <a:lnTo>
                    <a:pt x="869101" y="176032"/>
                  </a:lnTo>
                  <a:lnTo>
                    <a:pt x="885188" y="165187"/>
                  </a:lnTo>
                  <a:lnTo>
                    <a:pt x="896034" y="149100"/>
                  </a:lnTo>
                  <a:lnTo>
                    <a:pt x="900010" y="129400"/>
                  </a:lnTo>
                  <a:lnTo>
                    <a:pt x="900010" y="50609"/>
                  </a:lnTo>
                  <a:lnTo>
                    <a:pt x="896034" y="30909"/>
                  </a:lnTo>
                  <a:lnTo>
                    <a:pt x="885188" y="14822"/>
                  </a:lnTo>
                  <a:lnTo>
                    <a:pt x="869101" y="3976"/>
                  </a:lnTo>
                  <a:lnTo>
                    <a:pt x="849401"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8" name="Google Shape;308;p8"/>
            <p:cNvSpPr/>
            <p:nvPr/>
          </p:nvSpPr>
          <p:spPr>
            <a:xfrm>
              <a:off x="782624" y="805789"/>
              <a:ext cx="900430" cy="180340"/>
            </a:xfrm>
            <a:custGeom>
              <a:rect b="b" l="l" r="r" t="t"/>
              <a:pathLst>
                <a:path extrusionOk="0" h="180340" w="900430">
                  <a:moveTo>
                    <a:pt x="0" y="129400"/>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400"/>
                  </a:lnTo>
                  <a:lnTo>
                    <a:pt x="896034" y="149100"/>
                  </a:lnTo>
                  <a:lnTo>
                    <a:pt x="885188" y="165187"/>
                  </a:lnTo>
                  <a:lnTo>
                    <a:pt x="869101" y="176032"/>
                  </a:lnTo>
                  <a:lnTo>
                    <a:pt x="849401" y="180009"/>
                  </a:lnTo>
                  <a:lnTo>
                    <a:pt x="50609" y="180009"/>
                  </a:lnTo>
                  <a:lnTo>
                    <a:pt x="30909" y="176032"/>
                  </a:lnTo>
                  <a:lnTo>
                    <a:pt x="14822" y="165187"/>
                  </a:lnTo>
                  <a:lnTo>
                    <a:pt x="3976" y="149100"/>
                  </a:lnTo>
                  <a:lnTo>
                    <a:pt x="0" y="129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09" name="Google Shape;309;p8"/>
          <p:cNvSpPr txBox="1"/>
          <p:nvPr/>
        </p:nvSpPr>
        <p:spPr>
          <a:xfrm>
            <a:off x="840422" y="799838"/>
            <a:ext cx="78486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Discriminator</a:t>
            </a:r>
            <a:endParaRPr sz="1000">
              <a:latin typeface="Arial"/>
              <a:ea typeface="Arial"/>
              <a:cs typeface="Arial"/>
              <a:sym typeface="Arial"/>
            </a:endParaRPr>
          </a:p>
        </p:txBody>
      </p:sp>
      <p:grpSp>
        <p:nvGrpSpPr>
          <p:cNvPr id="310" name="Google Shape;310;p8"/>
          <p:cNvGrpSpPr/>
          <p:nvPr/>
        </p:nvGrpSpPr>
        <p:grpSpPr>
          <a:xfrm>
            <a:off x="1206319" y="665841"/>
            <a:ext cx="52705" cy="140189"/>
            <a:chOff x="1206319" y="665841"/>
            <a:chExt cx="52705" cy="140189"/>
          </a:xfrm>
        </p:grpSpPr>
        <p:sp>
          <p:nvSpPr>
            <p:cNvPr id="311" name="Google Shape;311;p8"/>
            <p:cNvSpPr/>
            <p:nvPr/>
          </p:nvSpPr>
          <p:spPr>
            <a:xfrm>
              <a:off x="1232636" y="670775"/>
              <a:ext cx="0" cy="135255"/>
            </a:xfrm>
            <a:custGeom>
              <a:rect b="b" l="l" r="r" t="t"/>
              <a:pathLst>
                <a:path extrusionOk="0" h="135254" w="120000">
                  <a:moveTo>
                    <a:pt x="0" y="135013"/>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12" name="Google Shape;312;p8"/>
            <p:cNvSpPr/>
            <p:nvPr/>
          </p:nvSpPr>
          <p:spPr>
            <a:xfrm>
              <a:off x="1206319" y="665841"/>
              <a:ext cx="52705" cy="24765"/>
            </a:xfrm>
            <a:custGeom>
              <a:rect b="b" l="l" r="r" t="t"/>
              <a:pathLst>
                <a:path extrusionOk="0" h="24765" w="52705">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13" name="Google Shape;313;p8"/>
          <p:cNvSpPr txBox="1"/>
          <p:nvPr/>
        </p:nvSpPr>
        <p:spPr>
          <a:xfrm>
            <a:off x="869950" y="523346"/>
            <a:ext cx="725805"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Real or Fake</a:t>
            </a:r>
            <a:endParaRPr sz="1000">
              <a:latin typeface="Arial"/>
              <a:ea typeface="Arial"/>
              <a:cs typeface="Arial"/>
              <a:sym typeface="Arial"/>
            </a:endParaRPr>
          </a:p>
        </p:txBody>
      </p:sp>
      <p:grpSp>
        <p:nvGrpSpPr>
          <p:cNvPr id="314" name="Google Shape;314;p8"/>
          <p:cNvGrpSpPr/>
          <p:nvPr/>
        </p:nvGrpSpPr>
        <p:grpSpPr>
          <a:xfrm>
            <a:off x="692619" y="984505"/>
            <a:ext cx="249130" cy="217346"/>
            <a:chOff x="692619" y="984505"/>
            <a:chExt cx="249130" cy="217346"/>
          </a:xfrm>
        </p:grpSpPr>
        <p:sp>
          <p:nvSpPr>
            <p:cNvPr id="315" name="Google Shape;315;p8"/>
            <p:cNvSpPr/>
            <p:nvPr/>
          </p:nvSpPr>
          <p:spPr>
            <a:xfrm>
              <a:off x="692619" y="991666"/>
              <a:ext cx="245745" cy="210185"/>
            </a:xfrm>
            <a:custGeom>
              <a:rect b="b" l="l" r="r" t="t"/>
              <a:pathLst>
                <a:path extrusionOk="0" h="210184" w="245744">
                  <a:moveTo>
                    <a:pt x="0" y="210134"/>
                  </a:moveTo>
                  <a:lnTo>
                    <a:pt x="24516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16" name="Google Shape;316;p8"/>
            <p:cNvSpPr/>
            <p:nvPr/>
          </p:nvSpPr>
          <p:spPr>
            <a:xfrm>
              <a:off x="905554" y="984505"/>
              <a:ext cx="36195" cy="40640"/>
            </a:xfrm>
            <a:custGeom>
              <a:rect b="b" l="l" r="r" t="t"/>
              <a:pathLst>
                <a:path extrusionOk="0" h="40640" w="36194">
                  <a:moveTo>
                    <a:pt x="0" y="0"/>
                  </a:moveTo>
                  <a:lnTo>
                    <a:pt x="8190" y="3611"/>
                  </a:lnTo>
                  <a:lnTo>
                    <a:pt x="19067" y="5124"/>
                  </a:lnTo>
                  <a:lnTo>
                    <a:pt x="29406" y="5060"/>
                  </a:lnTo>
                  <a:lnTo>
                    <a:pt x="35985" y="3938"/>
                  </a:lnTo>
                  <a:lnTo>
                    <a:pt x="33870" y="10269"/>
                  </a:lnTo>
                  <a:lnTo>
                    <a:pt x="32226" y="20476"/>
                  </a:lnTo>
                  <a:lnTo>
                    <a:pt x="32058" y="31456"/>
                  </a:lnTo>
                  <a:lnTo>
                    <a:pt x="34374" y="4010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pic>
        <p:nvPicPr>
          <p:cNvPr id="317" name="Google Shape;317;p8"/>
          <p:cNvPicPr preferRelativeResize="0"/>
          <p:nvPr/>
        </p:nvPicPr>
        <p:blipFill rotWithShape="1">
          <a:blip r:embed="rId8">
            <a:alphaModFix/>
          </a:blip>
          <a:srcRect b="0" l="0" r="0" t="0"/>
          <a:stretch/>
        </p:blipFill>
        <p:spPr>
          <a:xfrm>
            <a:off x="2388616" y="186321"/>
            <a:ext cx="63233" cy="63233"/>
          </a:xfrm>
          <a:prstGeom prst="rect">
            <a:avLst/>
          </a:prstGeom>
          <a:noFill/>
          <a:ln>
            <a:noFill/>
          </a:ln>
        </p:spPr>
      </p:pic>
      <p:sp>
        <p:nvSpPr>
          <p:cNvPr id="318" name="Google Shape;318;p8"/>
          <p:cNvSpPr txBox="1"/>
          <p:nvPr>
            <p:ph type="title"/>
          </p:nvPr>
        </p:nvSpPr>
        <p:spPr>
          <a:xfrm>
            <a:off x="2511749" y="244376"/>
            <a:ext cx="4756785" cy="324063"/>
          </a:xfrm>
          <a:prstGeom prst="rect">
            <a:avLst/>
          </a:prstGeom>
          <a:noFill/>
          <a:ln>
            <a:noFill/>
          </a:ln>
        </p:spPr>
        <p:txBody>
          <a:bodyPr anchorCtr="0" anchor="b" bIns="0" lIns="0" spcFirstLastPara="1" rIns="0" wrap="square" tIns="6975">
            <a:spAutoFit/>
          </a:bodyPr>
          <a:lstStyle/>
          <a:p>
            <a:pPr indent="0" lvl="0" marL="12700" marR="5080" rtl="0" algn="l">
              <a:lnSpc>
                <a:spcPct val="102600"/>
              </a:lnSpc>
              <a:spcBef>
                <a:spcPts val="0"/>
              </a:spcBef>
              <a:spcAft>
                <a:spcPts val="0"/>
              </a:spcAft>
              <a:buClr>
                <a:srgbClr val="3F3F3F"/>
              </a:buClr>
              <a:buSzPts val="1000"/>
              <a:buFont typeface="Calibri"/>
              <a:buNone/>
            </a:pPr>
            <a:r>
              <a:rPr lang="en-US" sz="1000"/>
              <a:t>What	can	we	use	for	such	a</a:t>
            </a:r>
            <a:br>
              <a:rPr lang="en-US" sz="1000"/>
            </a:br>
            <a:r>
              <a:rPr lang="en-US" sz="1000"/>
              <a:t>	complex transformation? A Neural Network</a:t>
            </a:r>
            <a:endParaRPr/>
          </a:p>
        </p:txBody>
      </p:sp>
      <p:sp>
        <p:nvSpPr>
          <p:cNvPr id="319" name="Google Shape;319;p8"/>
          <p:cNvSpPr txBox="1"/>
          <p:nvPr>
            <p:ph idx="11" type="ftr"/>
          </p:nvPr>
        </p:nvSpPr>
        <p:spPr>
          <a:xfrm>
            <a:off x="1743259" y="3056436"/>
            <a:ext cx="2280784" cy="172758"/>
          </a:xfrm>
          <a:prstGeom prst="rect">
            <a:avLst/>
          </a:prstGeom>
          <a:noFill/>
          <a:ln>
            <a:noFill/>
          </a:ln>
        </p:spPr>
        <p:txBody>
          <a:bodyPr anchorCtr="0" anchor="ctr" bIns="0" lIns="0" spcFirstLastPara="1" rIns="0" wrap="square" tIns="0">
            <a:spAutoFit/>
          </a:bodyPr>
          <a:lstStyle/>
          <a:p>
            <a:pPr indent="0" lvl="0" marL="12700" rtl="0" algn="ctr">
              <a:lnSpc>
                <a:spcPct val="167500"/>
              </a:lnSpc>
              <a:spcBef>
                <a:spcPts val="0"/>
              </a:spcBef>
              <a:spcAft>
                <a:spcPts val="0"/>
              </a:spcAft>
              <a:buNone/>
            </a:pPr>
            <a:r>
              <a:rPr lang="en-US"/>
              <a:t>MITESH M. KHAPRA</a:t>
            </a:r>
            <a:endParaRPr/>
          </a:p>
        </p:txBody>
      </p:sp>
      <p:pic>
        <p:nvPicPr>
          <p:cNvPr id="320" name="Google Shape;320;p8"/>
          <p:cNvPicPr preferRelativeResize="0"/>
          <p:nvPr/>
        </p:nvPicPr>
        <p:blipFill rotWithShape="1">
          <a:blip r:embed="rId9">
            <a:alphaModFix/>
          </a:blip>
          <a:srcRect b="0" l="0" r="0" t="0"/>
          <a:stretch/>
        </p:blipFill>
        <p:spPr>
          <a:xfrm>
            <a:off x="2388616" y="568439"/>
            <a:ext cx="63233" cy="63233"/>
          </a:xfrm>
          <a:prstGeom prst="rect">
            <a:avLst/>
          </a:prstGeom>
          <a:noFill/>
          <a:ln>
            <a:noFill/>
          </a:ln>
        </p:spPr>
      </p:pic>
      <p:sp>
        <p:nvSpPr>
          <p:cNvPr id="321" name="Google Shape;321;p8"/>
          <p:cNvSpPr txBox="1"/>
          <p:nvPr/>
        </p:nvSpPr>
        <p:spPr>
          <a:xfrm>
            <a:off x="2488889" y="712037"/>
            <a:ext cx="3025140" cy="2026285"/>
          </a:xfrm>
          <a:prstGeom prst="rect">
            <a:avLst/>
          </a:prstGeom>
          <a:noFill/>
          <a:ln>
            <a:noFill/>
          </a:ln>
        </p:spPr>
        <p:txBody>
          <a:bodyPr anchorCtr="0" anchor="t" bIns="0" lIns="0" spcFirstLastPara="1" rIns="0" wrap="square" tIns="6975">
            <a:spAutoFit/>
          </a:bodyPr>
          <a:lstStyle/>
          <a:p>
            <a:pPr indent="0" lvl="0" marL="12700" marR="5715" rtl="0" algn="just">
              <a:lnSpc>
                <a:spcPct val="102600"/>
              </a:lnSpc>
              <a:spcBef>
                <a:spcPts val="0"/>
              </a:spcBef>
              <a:spcAft>
                <a:spcPts val="0"/>
              </a:spcAft>
              <a:buNone/>
            </a:pPr>
            <a:r>
              <a:rPr lang="en-US" sz="1100">
                <a:latin typeface="Arial"/>
                <a:ea typeface="Arial"/>
                <a:cs typeface="Arial"/>
                <a:sym typeface="Arial"/>
              </a:rPr>
              <a:t>How do you train such a neural network? Using a two player game</a:t>
            </a:r>
            <a:endParaRPr sz="1100">
              <a:latin typeface="Arial"/>
              <a:ea typeface="Arial"/>
              <a:cs typeface="Arial"/>
              <a:sym typeface="Arial"/>
            </a:endParaRPr>
          </a:p>
          <a:p>
            <a:pPr indent="-635" lvl="0" marL="12700" marR="5080" rtl="0" algn="just">
              <a:lnSpc>
                <a:spcPct val="102600"/>
              </a:lnSpc>
              <a:spcBef>
                <a:spcPts val="300"/>
              </a:spcBef>
              <a:spcAft>
                <a:spcPts val="0"/>
              </a:spcAft>
              <a:buNone/>
            </a:pPr>
            <a:r>
              <a:rPr lang="en-US" sz="1100">
                <a:latin typeface="Arial"/>
                <a:ea typeface="Arial"/>
                <a:cs typeface="Arial"/>
                <a:sym typeface="Arial"/>
              </a:rPr>
              <a:t>There are two players in the game: a generator and a discriminator</a:t>
            </a:r>
            <a:endParaRPr sz="1100">
              <a:latin typeface="Arial"/>
              <a:ea typeface="Arial"/>
              <a:cs typeface="Arial"/>
              <a:sym typeface="Arial"/>
            </a:endParaRPr>
          </a:p>
          <a:p>
            <a:pPr indent="0" lvl="0" marL="12700" marR="5080" rtl="0" algn="just">
              <a:lnSpc>
                <a:spcPct val="102600"/>
              </a:lnSpc>
              <a:spcBef>
                <a:spcPts val="300"/>
              </a:spcBef>
              <a:spcAft>
                <a:spcPts val="0"/>
              </a:spcAft>
              <a:buNone/>
            </a:pPr>
            <a:r>
              <a:rPr lang="en-US" sz="1100">
                <a:latin typeface="Arial"/>
                <a:ea typeface="Arial"/>
                <a:cs typeface="Arial"/>
                <a:sym typeface="Arial"/>
              </a:rPr>
              <a:t>The job of the generator is to produce images which look so natural that the discriminator thinks that the images came from the real data distribution</a:t>
            </a:r>
            <a:endParaRPr sz="1100">
              <a:latin typeface="Arial"/>
              <a:ea typeface="Arial"/>
              <a:cs typeface="Arial"/>
              <a:sym typeface="Arial"/>
            </a:endParaRPr>
          </a:p>
          <a:p>
            <a:pPr indent="0" lvl="0" marL="12700" marR="5080" rtl="0" algn="just">
              <a:lnSpc>
                <a:spcPct val="102600"/>
              </a:lnSpc>
              <a:spcBef>
                <a:spcPts val="300"/>
              </a:spcBef>
              <a:spcAft>
                <a:spcPts val="0"/>
              </a:spcAft>
              <a:buNone/>
            </a:pPr>
            <a:r>
              <a:rPr lang="en-US" sz="1100">
                <a:latin typeface="Arial"/>
                <a:ea typeface="Arial"/>
                <a:cs typeface="Arial"/>
                <a:sym typeface="Arial"/>
              </a:rPr>
              <a:t>The job of the discriminator is to get better and better at distinguishing between true images and generated (fake) images</a:t>
            </a:r>
            <a:endParaRPr sz="1100">
              <a:latin typeface="Arial"/>
              <a:ea typeface="Arial"/>
              <a:cs typeface="Arial"/>
              <a:sym typeface="Arial"/>
            </a:endParaRPr>
          </a:p>
        </p:txBody>
      </p:sp>
      <p:pic>
        <p:nvPicPr>
          <p:cNvPr id="322" name="Google Shape;322;p8"/>
          <p:cNvPicPr preferRelativeResize="0"/>
          <p:nvPr/>
        </p:nvPicPr>
        <p:blipFill rotWithShape="1">
          <a:blip r:embed="rId10">
            <a:alphaModFix/>
          </a:blip>
          <a:srcRect b="0" l="0" r="0" t="0"/>
          <a:stretch/>
        </p:blipFill>
        <p:spPr>
          <a:xfrm>
            <a:off x="2388616" y="950544"/>
            <a:ext cx="63233" cy="63233"/>
          </a:xfrm>
          <a:prstGeom prst="rect">
            <a:avLst/>
          </a:prstGeom>
          <a:noFill/>
          <a:ln>
            <a:noFill/>
          </a:ln>
        </p:spPr>
      </p:pic>
      <p:pic>
        <p:nvPicPr>
          <p:cNvPr id="323" name="Google Shape;323;p8"/>
          <p:cNvPicPr preferRelativeResize="0"/>
          <p:nvPr/>
        </p:nvPicPr>
        <p:blipFill rotWithShape="1">
          <a:blip r:embed="rId11">
            <a:alphaModFix/>
          </a:blip>
          <a:srcRect b="0" l="0" r="0" t="0"/>
          <a:stretch/>
        </p:blipFill>
        <p:spPr>
          <a:xfrm>
            <a:off x="2388616" y="1332648"/>
            <a:ext cx="63233" cy="63233"/>
          </a:xfrm>
          <a:prstGeom prst="rect">
            <a:avLst/>
          </a:prstGeom>
          <a:noFill/>
          <a:ln>
            <a:noFill/>
          </a:ln>
        </p:spPr>
      </p:pic>
      <p:pic>
        <p:nvPicPr>
          <p:cNvPr id="324" name="Google Shape;324;p8"/>
          <p:cNvPicPr preferRelativeResize="0"/>
          <p:nvPr/>
        </p:nvPicPr>
        <p:blipFill rotWithShape="1">
          <a:blip r:embed="rId12">
            <a:alphaModFix/>
          </a:blip>
          <a:srcRect b="0" l="0" r="0" t="0"/>
          <a:stretch/>
        </p:blipFill>
        <p:spPr>
          <a:xfrm>
            <a:off x="2388616" y="2058898"/>
            <a:ext cx="63233" cy="63233"/>
          </a:xfrm>
          <a:prstGeom prst="rect">
            <a:avLst/>
          </a:prstGeom>
          <a:noFill/>
          <a:ln>
            <a:noFill/>
          </a:ln>
        </p:spPr>
      </p:pic>
      <p:grpSp>
        <p:nvGrpSpPr>
          <p:cNvPr id="325" name="Google Shape;325;p8"/>
          <p:cNvGrpSpPr/>
          <p:nvPr/>
        </p:nvGrpSpPr>
        <p:grpSpPr>
          <a:xfrm>
            <a:off x="0" y="3121507"/>
            <a:ext cx="5760364" cy="118745"/>
            <a:chOff x="0" y="3121507"/>
            <a:chExt cx="5760364" cy="118745"/>
          </a:xfrm>
        </p:grpSpPr>
        <p:sp>
          <p:nvSpPr>
            <p:cNvPr id="326" name="Google Shape;326;p8"/>
            <p:cNvSpPr/>
            <p:nvPr/>
          </p:nvSpPr>
          <p:spPr>
            <a:xfrm>
              <a:off x="0" y="3121507"/>
              <a:ext cx="2880360" cy="118745"/>
            </a:xfrm>
            <a:custGeom>
              <a:rect b="b" l="l" r="r" t="t"/>
              <a:pathLst>
                <a:path extrusionOk="0" h="118744" w="2880360">
                  <a:moveTo>
                    <a:pt x="2880004" y="0"/>
                  </a:moveTo>
                  <a:lnTo>
                    <a:pt x="0" y="0"/>
                  </a:lnTo>
                  <a:lnTo>
                    <a:pt x="0" y="118490"/>
                  </a:lnTo>
                  <a:lnTo>
                    <a:pt x="2880004" y="118490"/>
                  </a:lnTo>
                  <a:lnTo>
                    <a:pt x="288000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27" name="Google Shape;327;p8"/>
            <p:cNvSpPr/>
            <p:nvPr/>
          </p:nvSpPr>
          <p:spPr>
            <a:xfrm>
              <a:off x="2880004"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3333B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28" name="Google Shape;328;p8"/>
          <p:cNvSpPr txBox="1"/>
          <p:nvPr/>
        </p:nvSpPr>
        <p:spPr>
          <a:xfrm>
            <a:off x="5525731" y="3007598"/>
            <a:ext cx="211454"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a:solidFill>
                  <a:srgbClr val="ADADE0"/>
                </a:solidFill>
                <a:latin typeface="Arial"/>
                <a:ea typeface="Arial"/>
                <a:cs typeface="Arial"/>
                <a:sym typeface="Arial"/>
              </a:rPr>
              <a:t>6/38</a:t>
            </a:r>
            <a:endParaRPr sz="600">
              <a:latin typeface="Arial"/>
              <a:ea typeface="Arial"/>
              <a:cs typeface="Arial"/>
              <a:sym typeface="Arial"/>
            </a:endParaRPr>
          </a:p>
        </p:txBody>
      </p:sp>
      <p:sp>
        <p:nvSpPr>
          <p:cNvPr id="329" name="Google Shape;329;p8"/>
          <p:cNvSpPr txBox="1"/>
          <p:nvPr/>
        </p:nvSpPr>
        <p:spPr>
          <a:xfrm>
            <a:off x="2975305" y="3133595"/>
            <a:ext cx="1556385"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u="sng">
                <a:solidFill>
                  <a:srgbClr val="0000FF"/>
                </a:solidFill>
                <a:latin typeface="Arial"/>
                <a:ea typeface="Arial"/>
                <a:cs typeface="Arial"/>
                <a:sym typeface="Arial"/>
                <a:hlinkClick action="ppaction://hlinksldjump" r:id="rId13">
                  <a:extLst>
                    <a:ext uri="{A12FA001-AC4F-418D-AE19-62706E023703}">
                      <ahyp:hlinkClr val="tx"/>
                    </a:ext>
                  </a:extLst>
                </a:hlinkClick>
              </a:rPr>
              <a:t>CS7015 (Deep Learning) : Lecture 23</a:t>
            </a:r>
            <a:endParaRPr sz="600">
              <a:latin typeface="Arial"/>
              <a:ea typeface="Arial"/>
              <a:cs typeface="Arial"/>
              <a:sym typeface="Arial"/>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3" name="Shape 333"/>
        <p:cNvGrpSpPr/>
        <p:nvPr/>
      </p:nvGrpSpPr>
      <p:grpSpPr>
        <a:xfrm>
          <a:off x="0" y="0"/>
          <a:ext cx="0" cy="0"/>
          <a:chOff x="0" y="0"/>
          <a:chExt cx="0" cy="0"/>
        </a:xfrm>
      </p:grpSpPr>
      <p:sp>
        <p:nvSpPr>
          <p:cNvPr id="334" name="Google Shape;334;p9"/>
          <p:cNvSpPr/>
          <p:nvPr/>
        </p:nvSpPr>
        <p:spPr>
          <a:xfrm>
            <a:off x="3882988" y="3017760"/>
            <a:ext cx="43180" cy="30480"/>
          </a:xfrm>
          <a:custGeom>
            <a:rect b="b" l="l" r="r" t="t"/>
            <a:pathLst>
              <a:path extrusionOk="0" h="30480" w="43179">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35" name="Google Shape;335;p9"/>
          <p:cNvSpPr/>
          <p:nvPr/>
        </p:nvSpPr>
        <p:spPr>
          <a:xfrm>
            <a:off x="3803370" y="3013798"/>
            <a:ext cx="25400" cy="38100"/>
          </a:xfrm>
          <a:custGeom>
            <a:rect b="b" l="l" r="r" t="t"/>
            <a:pathLst>
              <a:path extrusionOk="0" h="38100" w="25400">
                <a:moveTo>
                  <a:pt x="25400" y="0"/>
                </a:moveTo>
                <a:lnTo>
                  <a:pt x="0" y="19050"/>
                </a:lnTo>
                <a:lnTo>
                  <a:pt x="25400" y="38100"/>
                </a:lnTo>
                <a:lnTo>
                  <a:pt x="25400"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36" name="Google Shape;336;p9"/>
          <p:cNvSpPr/>
          <p:nvPr/>
        </p:nvSpPr>
        <p:spPr>
          <a:xfrm>
            <a:off x="3981173" y="3013798"/>
            <a:ext cx="25400" cy="38100"/>
          </a:xfrm>
          <a:custGeom>
            <a:rect b="b" l="l" r="r" t="t"/>
            <a:pathLst>
              <a:path extrusionOk="0" h="38100" w="25400">
                <a:moveTo>
                  <a:pt x="0" y="0"/>
                </a:moveTo>
                <a:lnTo>
                  <a:pt x="0" y="38100"/>
                </a:lnTo>
                <a:lnTo>
                  <a:pt x="25399" y="19050"/>
                </a:lnTo>
                <a:lnTo>
                  <a:pt x="0"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337" name="Google Shape;337;p9"/>
          <p:cNvGrpSpPr/>
          <p:nvPr/>
        </p:nvGrpSpPr>
        <p:grpSpPr>
          <a:xfrm>
            <a:off x="4086288" y="3007448"/>
            <a:ext cx="203200" cy="50800"/>
            <a:chOff x="4086288" y="3007448"/>
            <a:chExt cx="203200" cy="50800"/>
          </a:xfrm>
        </p:grpSpPr>
        <p:sp>
          <p:nvSpPr>
            <p:cNvPr id="338" name="Google Shape;338;p9"/>
            <p:cNvSpPr/>
            <p:nvPr/>
          </p:nvSpPr>
          <p:spPr>
            <a:xfrm>
              <a:off x="4149457" y="3007448"/>
              <a:ext cx="64135" cy="50800"/>
            </a:xfrm>
            <a:custGeom>
              <a:rect b="b" l="l" r="r" t="t"/>
              <a:pathLst>
                <a:path extrusionOk="0" h="50800" w="64135">
                  <a:moveTo>
                    <a:pt x="0" y="50800"/>
                  </a:moveTo>
                  <a:lnTo>
                    <a:pt x="43019" y="50800"/>
                  </a:lnTo>
                  <a:lnTo>
                    <a:pt x="43019" y="20434"/>
                  </a:lnTo>
                  <a:lnTo>
                    <a:pt x="0" y="20434"/>
                  </a:lnTo>
                  <a:lnTo>
                    <a:pt x="0" y="50800"/>
                  </a:lnTo>
                  <a:close/>
                </a:path>
                <a:path extrusionOk="0" h="50800" w="64135">
                  <a:moveTo>
                    <a:pt x="10491" y="20320"/>
                  </a:moveTo>
                  <a:lnTo>
                    <a:pt x="10491" y="10160"/>
                  </a:lnTo>
                  <a:lnTo>
                    <a:pt x="53672" y="10160"/>
                  </a:lnTo>
                  <a:lnTo>
                    <a:pt x="53672" y="40640"/>
                  </a:lnTo>
                  <a:lnTo>
                    <a:pt x="43512" y="40640"/>
                  </a:lnTo>
                </a:path>
                <a:path extrusionOk="0" h="50800" w="64135">
                  <a:moveTo>
                    <a:pt x="20652" y="10160"/>
                  </a:moveTo>
                  <a:lnTo>
                    <a:pt x="20652" y="0"/>
                  </a:lnTo>
                  <a:lnTo>
                    <a:pt x="63833" y="0"/>
                  </a:lnTo>
                  <a:lnTo>
                    <a:pt x="63833" y="30480"/>
                  </a:lnTo>
                  <a:lnTo>
                    <a:pt x="53672" y="304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39" name="Google Shape;339;p9"/>
            <p:cNvSpPr/>
            <p:nvPr/>
          </p:nvSpPr>
          <p:spPr>
            <a:xfrm>
              <a:off x="4086288" y="3013798"/>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340" name="Google Shape;340;p9"/>
          <p:cNvGrpSpPr/>
          <p:nvPr/>
        </p:nvGrpSpPr>
        <p:grpSpPr>
          <a:xfrm>
            <a:off x="4369219" y="3007448"/>
            <a:ext cx="203200" cy="50800"/>
            <a:chOff x="4369219" y="3007448"/>
            <a:chExt cx="203200" cy="50800"/>
          </a:xfrm>
        </p:grpSpPr>
        <p:sp>
          <p:nvSpPr>
            <p:cNvPr id="341" name="Google Shape;341;p9"/>
            <p:cNvSpPr/>
            <p:nvPr/>
          </p:nvSpPr>
          <p:spPr>
            <a:xfrm>
              <a:off x="4458120" y="3020148"/>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42" name="Google Shape;342;p9"/>
            <p:cNvSpPr/>
            <p:nvPr/>
          </p:nvSpPr>
          <p:spPr>
            <a:xfrm>
              <a:off x="4369219" y="3013798"/>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43" name="Google Shape;343;p9"/>
            <p:cNvSpPr/>
            <p:nvPr/>
          </p:nvSpPr>
          <p:spPr>
            <a:xfrm>
              <a:off x="4445420" y="3007448"/>
              <a:ext cx="50800" cy="50800"/>
            </a:xfrm>
            <a:custGeom>
              <a:rect b="b" l="l" r="r" t="t"/>
              <a:pathLst>
                <a:path extrusionOk="0" h="50800" w="50800">
                  <a:moveTo>
                    <a:pt x="0" y="0"/>
                  </a:moveTo>
                  <a:lnTo>
                    <a:pt x="38100" y="0"/>
                  </a:lnTo>
                </a:path>
                <a:path extrusionOk="0" h="50800" w="50800">
                  <a:moveTo>
                    <a:pt x="12700" y="25400"/>
                  </a:moveTo>
                  <a:lnTo>
                    <a:pt x="50801" y="25400"/>
                  </a:lnTo>
                </a:path>
                <a:path extrusionOk="0" h="50800" w="50800">
                  <a:moveTo>
                    <a:pt x="0" y="38100"/>
                  </a:moveTo>
                  <a:lnTo>
                    <a:pt x="38100" y="38100"/>
                  </a:lnTo>
                </a:path>
                <a:path extrusionOk="0" h="50800" w="50800">
                  <a:moveTo>
                    <a:pt x="12700" y="50800"/>
                  </a:moveTo>
                  <a:lnTo>
                    <a:pt x="50801" y="5080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344" name="Google Shape;344;p9"/>
          <p:cNvGrpSpPr/>
          <p:nvPr/>
        </p:nvGrpSpPr>
        <p:grpSpPr>
          <a:xfrm>
            <a:off x="4652137" y="3007448"/>
            <a:ext cx="203200" cy="50800"/>
            <a:chOff x="4652137" y="3007448"/>
            <a:chExt cx="203200" cy="50800"/>
          </a:xfrm>
        </p:grpSpPr>
        <p:sp>
          <p:nvSpPr>
            <p:cNvPr id="345" name="Google Shape;345;p9"/>
            <p:cNvSpPr/>
            <p:nvPr/>
          </p:nvSpPr>
          <p:spPr>
            <a:xfrm>
              <a:off x="4728338" y="3007448"/>
              <a:ext cx="50800" cy="25400"/>
            </a:xfrm>
            <a:custGeom>
              <a:rect b="b" l="l" r="r" t="t"/>
              <a:pathLst>
                <a:path extrusionOk="0" h="25400" w="50800">
                  <a:moveTo>
                    <a:pt x="0" y="0"/>
                  </a:moveTo>
                  <a:lnTo>
                    <a:pt x="38100" y="0"/>
                  </a:lnTo>
                </a:path>
                <a:path extrusionOk="0" h="25400" w="50800">
                  <a:moveTo>
                    <a:pt x="12700" y="12700"/>
                  </a:moveTo>
                  <a:lnTo>
                    <a:pt x="50801" y="12700"/>
                  </a:lnTo>
                </a:path>
                <a:path extrusionOk="0" h="25400" w="50800">
                  <a:moveTo>
                    <a:pt x="12700" y="25400"/>
                  </a:moveTo>
                  <a:lnTo>
                    <a:pt x="50801" y="254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46" name="Google Shape;346;p9"/>
            <p:cNvSpPr/>
            <p:nvPr/>
          </p:nvSpPr>
          <p:spPr>
            <a:xfrm>
              <a:off x="4652137" y="3013798"/>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47" name="Google Shape;347;p9"/>
            <p:cNvSpPr/>
            <p:nvPr/>
          </p:nvSpPr>
          <p:spPr>
            <a:xfrm>
              <a:off x="4728338" y="3045548"/>
              <a:ext cx="50800" cy="12700"/>
            </a:xfrm>
            <a:custGeom>
              <a:rect b="b" l="l" r="r" t="t"/>
              <a:pathLst>
                <a:path extrusionOk="0" h="12700" w="50800">
                  <a:moveTo>
                    <a:pt x="0" y="0"/>
                  </a:moveTo>
                  <a:lnTo>
                    <a:pt x="38100" y="0"/>
                  </a:lnTo>
                </a:path>
                <a:path extrusionOk="0" h="12700" w="50800">
                  <a:moveTo>
                    <a:pt x="12700" y="12700"/>
                  </a:moveTo>
                  <a:lnTo>
                    <a:pt x="50801" y="1270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48" name="Google Shape;348;p9"/>
          <p:cNvSpPr/>
          <p:nvPr/>
        </p:nvSpPr>
        <p:spPr>
          <a:xfrm>
            <a:off x="5011268" y="3007448"/>
            <a:ext cx="50800" cy="50800"/>
          </a:xfrm>
          <a:custGeom>
            <a:rect b="b" l="l" r="r" t="t"/>
            <a:pathLst>
              <a:path extrusionOk="0" h="50800" w="50800">
                <a:moveTo>
                  <a:pt x="0" y="0"/>
                </a:moveTo>
                <a:lnTo>
                  <a:pt x="38100" y="0"/>
                </a:lnTo>
              </a:path>
              <a:path extrusionOk="0" h="50800" w="50800">
                <a:moveTo>
                  <a:pt x="12700" y="12700"/>
                </a:moveTo>
                <a:lnTo>
                  <a:pt x="50801" y="12700"/>
                </a:lnTo>
              </a:path>
              <a:path extrusionOk="0" h="50800" w="50800">
                <a:moveTo>
                  <a:pt x="12700" y="25400"/>
                </a:moveTo>
                <a:lnTo>
                  <a:pt x="50801" y="25400"/>
                </a:lnTo>
              </a:path>
              <a:path extrusionOk="0" h="50800" w="50800">
                <a:moveTo>
                  <a:pt x="0" y="38100"/>
                </a:moveTo>
                <a:lnTo>
                  <a:pt x="38100" y="38100"/>
                </a:lnTo>
              </a:path>
              <a:path extrusionOk="0" h="50800" w="50800">
                <a:moveTo>
                  <a:pt x="12700" y="50800"/>
                </a:moveTo>
                <a:lnTo>
                  <a:pt x="50801" y="508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349" name="Google Shape;349;p9"/>
          <p:cNvGrpSpPr/>
          <p:nvPr/>
        </p:nvGrpSpPr>
        <p:grpSpPr>
          <a:xfrm>
            <a:off x="5202758" y="3007448"/>
            <a:ext cx="233679" cy="50800"/>
            <a:chOff x="5202758" y="3007448"/>
            <a:chExt cx="233679" cy="50800"/>
          </a:xfrm>
        </p:grpSpPr>
        <p:sp>
          <p:nvSpPr>
            <p:cNvPr id="350" name="Google Shape;350;p9"/>
            <p:cNvSpPr/>
            <p:nvPr/>
          </p:nvSpPr>
          <p:spPr>
            <a:xfrm>
              <a:off x="5324679" y="3037928"/>
              <a:ext cx="20320" cy="20320"/>
            </a:xfrm>
            <a:custGeom>
              <a:rect b="b" l="l" r="r" t="t"/>
              <a:pathLst>
                <a:path extrusionOk="0" h="20319" w="20320">
                  <a:moveTo>
                    <a:pt x="0" y="0"/>
                  </a:moveTo>
                  <a:lnTo>
                    <a:pt x="20321" y="2032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51" name="Google Shape;351;p9"/>
            <p:cNvSpPr/>
            <p:nvPr/>
          </p:nvSpPr>
          <p:spPr>
            <a:xfrm>
              <a:off x="5297615" y="3011433"/>
              <a:ext cx="30480" cy="30480"/>
            </a:xfrm>
            <a:custGeom>
              <a:rect b="b" l="l" r="r" t="t"/>
              <a:pathLst>
                <a:path extrusionOk="0" h="30480" w="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52" name="Google Shape;352;p9"/>
            <p:cNvSpPr/>
            <p:nvPr/>
          </p:nvSpPr>
          <p:spPr>
            <a:xfrm>
              <a:off x="5202758" y="3007448"/>
              <a:ext cx="233679" cy="50800"/>
            </a:xfrm>
            <a:custGeom>
              <a:rect b="b" l="l" r="r" t="t"/>
              <a:pathLst>
                <a:path extrusionOk="0" h="50800" w="233679">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extrusionOk="0" h="50800" w="233679">
                  <a:moveTo>
                    <a:pt x="30480" y="17780"/>
                  </a:moveTo>
                  <a:lnTo>
                    <a:pt x="15240" y="30480"/>
                  </a:lnTo>
                  <a:lnTo>
                    <a:pt x="0" y="17780"/>
                  </a:lnTo>
                </a:path>
                <a:path extrusionOk="0" h="50800" w="233679">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extrusionOk="0" h="50800" w="233679">
                  <a:moveTo>
                    <a:pt x="233682" y="17780"/>
                  </a:moveTo>
                  <a:lnTo>
                    <a:pt x="218442" y="30480"/>
                  </a:lnTo>
                  <a:lnTo>
                    <a:pt x="203202" y="177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pic>
        <p:nvPicPr>
          <p:cNvPr id="353" name="Google Shape;353;p9"/>
          <p:cNvPicPr preferRelativeResize="0"/>
          <p:nvPr/>
        </p:nvPicPr>
        <p:blipFill rotWithShape="1">
          <a:blip r:embed="rId3">
            <a:alphaModFix/>
          </a:blip>
          <a:srcRect b="0" l="0" r="0" t="0"/>
          <a:stretch/>
        </p:blipFill>
        <p:spPr>
          <a:xfrm>
            <a:off x="0" y="0"/>
            <a:ext cx="5759996" cy="48082"/>
          </a:xfrm>
          <a:prstGeom prst="rect">
            <a:avLst/>
          </a:prstGeom>
          <a:noFill/>
          <a:ln>
            <a:noFill/>
          </a:ln>
        </p:spPr>
      </p:pic>
      <p:grpSp>
        <p:nvGrpSpPr>
          <p:cNvPr id="354" name="Google Shape;354;p9"/>
          <p:cNvGrpSpPr/>
          <p:nvPr/>
        </p:nvGrpSpPr>
        <p:grpSpPr>
          <a:xfrm>
            <a:off x="242620" y="1525803"/>
            <a:ext cx="900430" cy="180340"/>
            <a:chOff x="242620" y="1525803"/>
            <a:chExt cx="900430" cy="180340"/>
          </a:xfrm>
        </p:grpSpPr>
        <p:sp>
          <p:nvSpPr>
            <p:cNvPr id="355" name="Google Shape;355;p9"/>
            <p:cNvSpPr/>
            <p:nvPr/>
          </p:nvSpPr>
          <p:spPr>
            <a:xfrm>
              <a:off x="242620" y="1525803"/>
              <a:ext cx="900430" cy="180340"/>
            </a:xfrm>
            <a:custGeom>
              <a:rect b="b" l="l" r="r" t="t"/>
              <a:pathLst>
                <a:path extrusionOk="0" h="180339" w="900430">
                  <a:moveTo>
                    <a:pt x="849401" y="0"/>
                  </a:moveTo>
                  <a:lnTo>
                    <a:pt x="50609" y="0"/>
                  </a:lnTo>
                  <a:lnTo>
                    <a:pt x="30909" y="3976"/>
                  </a:lnTo>
                  <a:lnTo>
                    <a:pt x="14822" y="14822"/>
                  </a:lnTo>
                  <a:lnTo>
                    <a:pt x="3976" y="30909"/>
                  </a:lnTo>
                  <a:lnTo>
                    <a:pt x="0" y="50609"/>
                  </a:lnTo>
                  <a:lnTo>
                    <a:pt x="0" y="129387"/>
                  </a:lnTo>
                  <a:lnTo>
                    <a:pt x="3976" y="149087"/>
                  </a:lnTo>
                  <a:lnTo>
                    <a:pt x="14822" y="165174"/>
                  </a:lnTo>
                  <a:lnTo>
                    <a:pt x="30909" y="176020"/>
                  </a:lnTo>
                  <a:lnTo>
                    <a:pt x="50609" y="179997"/>
                  </a:lnTo>
                  <a:lnTo>
                    <a:pt x="849401" y="179997"/>
                  </a:lnTo>
                  <a:lnTo>
                    <a:pt x="869101" y="176020"/>
                  </a:lnTo>
                  <a:lnTo>
                    <a:pt x="885188" y="165174"/>
                  </a:lnTo>
                  <a:lnTo>
                    <a:pt x="896034" y="149087"/>
                  </a:lnTo>
                  <a:lnTo>
                    <a:pt x="900010" y="129387"/>
                  </a:lnTo>
                  <a:lnTo>
                    <a:pt x="900010" y="50609"/>
                  </a:lnTo>
                  <a:lnTo>
                    <a:pt x="896034" y="30909"/>
                  </a:lnTo>
                  <a:lnTo>
                    <a:pt x="885188" y="14822"/>
                  </a:lnTo>
                  <a:lnTo>
                    <a:pt x="869101" y="3976"/>
                  </a:lnTo>
                  <a:lnTo>
                    <a:pt x="849401"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56" name="Google Shape;356;p9"/>
            <p:cNvSpPr/>
            <p:nvPr/>
          </p:nvSpPr>
          <p:spPr>
            <a:xfrm>
              <a:off x="242620" y="1525803"/>
              <a:ext cx="900430" cy="180340"/>
            </a:xfrm>
            <a:custGeom>
              <a:rect b="b" l="l" r="r" t="t"/>
              <a:pathLst>
                <a:path extrusionOk="0" h="180339" w="900430">
                  <a:moveTo>
                    <a:pt x="0" y="129387"/>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387"/>
                  </a:lnTo>
                  <a:lnTo>
                    <a:pt x="896034" y="149087"/>
                  </a:lnTo>
                  <a:lnTo>
                    <a:pt x="885188" y="165174"/>
                  </a:lnTo>
                  <a:lnTo>
                    <a:pt x="869101" y="176020"/>
                  </a:lnTo>
                  <a:lnTo>
                    <a:pt x="849401" y="179997"/>
                  </a:lnTo>
                  <a:lnTo>
                    <a:pt x="50609" y="179997"/>
                  </a:lnTo>
                  <a:lnTo>
                    <a:pt x="30909" y="176020"/>
                  </a:lnTo>
                  <a:lnTo>
                    <a:pt x="14822" y="165174"/>
                  </a:lnTo>
                  <a:lnTo>
                    <a:pt x="3976" y="149087"/>
                  </a:lnTo>
                  <a:lnTo>
                    <a:pt x="0" y="1293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57" name="Google Shape;357;p9"/>
          <p:cNvSpPr txBox="1"/>
          <p:nvPr/>
        </p:nvSpPr>
        <p:spPr>
          <a:xfrm>
            <a:off x="401383" y="1519839"/>
            <a:ext cx="58293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Generator</a:t>
            </a:r>
            <a:endParaRPr sz="1000">
              <a:latin typeface="Arial"/>
              <a:ea typeface="Arial"/>
              <a:cs typeface="Arial"/>
              <a:sym typeface="Arial"/>
            </a:endParaRPr>
          </a:p>
        </p:txBody>
      </p:sp>
      <p:grpSp>
        <p:nvGrpSpPr>
          <p:cNvPr id="358" name="Google Shape;358;p9"/>
          <p:cNvGrpSpPr/>
          <p:nvPr/>
        </p:nvGrpSpPr>
        <p:grpSpPr>
          <a:xfrm>
            <a:off x="242620" y="1192568"/>
            <a:ext cx="1980438" cy="873582"/>
            <a:chOff x="242620" y="1192568"/>
            <a:chExt cx="1980438" cy="873582"/>
          </a:xfrm>
        </p:grpSpPr>
        <p:sp>
          <p:nvSpPr>
            <p:cNvPr id="359" name="Google Shape;359;p9"/>
            <p:cNvSpPr/>
            <p:nvPr/>
          </p:nvSpPr>
          <p:spPr>
            <a:xfrm>
              <a:off x="242620" y="1885810"/>
              <a:ext cx="900430" cy="180340"/>
            </a:xfrm>
            <a:custGeom>
              <a:rect b="b" l="l" r="r" t="t"/>
              <a:pathLst>
                <a:path extrusionOk="0" h="180339" w="900430">
                  <a:moveTo>
                    <a:pt x="849401" y="0"/>
                  </a:moveTo>
                  <a:lnTo>
                    <a:pt x="50609" y="0"/>
                  </a:lnTo>
                  <a:lnTo>
                    <a:pt x="30909" y="3976"/>
                  </a:lnTo>
                  <a:lnTo>
                    <a:pt x="14822" y="14822"/>
                  </a:lnTo>
                  <a:lnTo>
                    <a:pt x="3976" y="30909"/>
                  </a:lnTo>
                  <a:lnTo>
                    <a:pt x="0" y="50609"/>
                  </a:lnTo>
                  <a:lnTo>
                    <a:pt x="0" y="129387"/>
                  </a:lnTo>
                  <a:lnTo>
                    <a:pt x="3976" y="149087"/>
                  </a:lnTo>
                  <a:lnTo>
                    <a:pt x="14822" y="165174"/>
                  </a:lnTo>
                  <a:lnTo>
                    <a:pt x="30909" y="176020"/>
                  </a:lnTo>
                  <a:lnTo>
                    <a:pt x="50609" y="179997"/>
                  </a:lnTo>
                  <a:lnTo>
                    <a:pt x="849401" y="179997"/>
                  </a:lnTo>
                  <a:lnTo>
                    <a:pt x="869101" y="176020"/>
                  </a:lnTo>
                  <a:lnTo>
                    <a:pt x="885188" y="165174"/>
                  </a:lnTo>
                  <a:lnTo>
                    <a:pt x="896034" y="149087"/>
                  </a:lnTo>
                  <a:lnTo>
                    <a:pt x="900010" y="129387"/>
                  </a:lnTo>
                  <a:lnTo>
                    <a:pt x="900010" y="50609"/>
                  </a:lnTo>
                  <a:lnTo>
                    <a:pt x="896034" y="30909"/>
                  </a:lnTo>
                  <a:lnTo>
                    <a:pt x="885188" y="14822"/>
                  </a:lnTo>
                  <a:lnTo>
                    <a:pt x="869101" y="3976"/>
                  </a:lnTo>
                  <a:lnTo>
                    <a:pt x="849401" y="0"/>
                  </a:lnTo>
                  <a:close/>
                </a:path>
              </a:pathLst>
            </a:custGeom>
            <a:solidFill>
              <a:srgbClr val="C7EAF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60" name="Google Shape;360;p9"/>
            <p:cNvSpPr/>
            <p:nvPr/>
          </p:nvSpPr>
          <p:spPr>
            <a:xfrm>
              <a:off x="242620" y="1885810"/>
              <a:ext cx="900430" cy="180340"/>
            </a:xfrm>
            <a:custGeom>
              <a:rect b="b" l="l" r="r" t="t"/>
              <a:pathLst>
                <a:path extrusionOk="0" h="180339" w="900430">
                  <a:moveTo>
                    <a:pt x="0" y="129387"/>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387"/>
                  </a:lnTo>
                  <a:lnTo>
                    <a:pt x="896034" y="149087"/>
                  </a:lnTo>
                  <a:lnTo>
                    <a:pt x="885188" y="165174"/>
                  </a:lnTo>
                  <a:lnTo>
                    <a:pt x="869101" y="176020"/>
                  </a:lnTo>
                  <a:lnTo>
                    <a:pt x="849401" y="179997"/>
                  </a:lnTo>
                  <a:lnTo>
                    <a:pt x="50609" y="179997"/>
                  </a:lnTo>
                  <a:lnTo>
                    <a:pt x="30909" y="176020"/>
                  </a:lnTo>
                  <a:lnTo>
                    <a:pt x="14822" y="165174"/>
                  </a:lnTo>
                  <a:lnTo>
                    <a:pt x="3976" y="149087"/>
                  </a:lnTo>
                  <a:lnTo>
                    <a:pt x="0" y="1293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61" name="Google Shape;361;p9"/>
            <p:cNvPicPr preferRelativeResize="0"/>
            <p:nvPr/>
          </p:nvPicPr>
          <p:blipFill rotWithShape="1">
            <a:blip r:embed="rId4">
              <a:alphaModFix/>
            </a:blip>
            <a:srcRect b="0" l="0" r="0" t="0"/>
            <a:stretch/>
          </p:blipFill>
          <p:spPr>
            <a:xfrm>
              <a:off x="345560" y="1898745"/>
              <a:ext cx="154127" cy="154127"/>
            </a:xfrm>
            <a:prstGeom prst="rect">
              <a:avLst/>
            </a:prstGeom>
            <a:noFill/>
            <a:ln>
              <a:noFill/>
            </a:ln>
          </p:spPr>
        </p:pic>
        <p:sp>
          <p:nvSpPr>
            <p:cNvPr id="362" name="Google Shape;362;p9"/>
            <p:cNvSpPr/>
            <p:nvPr/>
          </p:nvSpPr>
          <p:spPr>
            <a:xfrm>
              <a:off x="530618" y="1903806"/>
              <a:ext cx="144145" cy="144145"/>
            </a:xfrm>
            <a:custGeom>
              <a:rect b="b" l="l" r="r" t="t"/>
              <a:pathLst>
                <a:path extrusionOk="0" h="144144" w="144145">
                  <a:moveTo>
                    <a:pt x="72008" y="0"/>
                  </a:moveTo>
                  <a:lnTo>
                    <a:pt x="43976" y="5657"/>
                  </a:lnTo>
                  <a:lnTo>
                    <a:pt x="21088" y="21086"/>
                  </a:lnTo>
                  <a:lnTo>
                    <a:pt x="5657" y="43971"/>
                  </a:lnTo>
                  <a:lnTo>
                    <a:pt x="0" y="71996"/>
                  </a:lnTo>
                  <a:lnTo>
                    <a:pt x="5657" y="100028"/>
                  </a:lnTo>
                  <a:lnTo>
                    <a:pt x="21088" y="122916"/>
                  </a:lnTo>
                  <a:lnTo>
                    <a:pt x="43976" y="138347"/>
                  </a:lnTo>
                  <a:lnTo>
                    <a:pt x="72008" y="144005"/>
                  </a:lnTo>
                  <a:lnTo>
                    <a:pt x="100033" y="138347"/>
                  </a:lnTo>
                  <a:lnTo>
                    <a:pt x="122918" y="122916"/>
                  </a:lnTo>
                  <a:lnTo>
                    <a:pt x="138347" y="100028"/>
                  </a:lnTo>
                  <a:lnTo>
                    <a:pt x="144005" y="71996"/>
                  </a:lnTo>
                  <a:lnTo>
                    <a:pt x="138347" y="43971"/>
                  </a:lnTo>
                  <a:lnTo>
                    <a:pt x="122918" y="21086"/>
                  </a:lnTo>
                  <a:lnTo>
                    <a:pt x="100033" y="5657"/>
                  </a:lnTo>
                  <a:lnTo>
                    <a:pt x="72008" y="0"/>
                  </a:lnTo>
                  <a:close/>
                </a:path>
              </a:pathLst>
            </a:custGeom>
            <a:solidFill>
              <a:srgbClr val="E1F4F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63" name="Google Shape;363;p9"/>
            <p:cNvSpPr/>
            <p:nvPr/>
          </p:nvSpPr>
          <p:spPr>
            <a:xfrm>
              <a:off x="530618" y="1903806"/>
              <a:ext cx="144145" cy="144145"/>
            </a:xfrm>
            <a:custGeom>
              <a:rect b="b" l="l" r="r" t="t"/>
              <a:pathLst>
                <a:path extrusionOk="0" h="144144" w="144145">
                  <a:moveTo>
                    <a:pt x="144005" y="71996"/>
                  </a:moveTo>
                  <a:lnTo>
                    <a:pt x="138347" y="43971"/>
                  </a:lnTo>
                  <a:lnTo>
                    <a:pt x="122918" y="21086"/>
                  </a:lnTo>
                  <a:lnTo>
                    <a:pt x="100033" y="5657"/>
                  </a:lnTo>
                  <a:lnTo>
                    <a:pt x="72008" y="0"/>
                  </a:lnTo>
                  <a:lnTo>
                    <a:pt x="43976" y="5657"/>
                  </a:lnTo>
                  <a:lnTo>
                    <a:pt x="21088" y="21086"/>
                  </a:lnTo>
                  <a:lnTo>
                    <a:pt x="5657" y="43971"/>
                  </a:lnTo>
                  <a:lnTo>
                    <a:pt x="0" y="71996"/>
                  </a:lnTo>
                  <a:lnTo>
                    <a:pt x="5657" y="100028"/>
                  </a:lnTo>
                  <a:lnTo>
                    <a:pt x="21088" y="122916"/>
                  </a:lnTo>
                  <a:lnTo>
                    <a:pt x="43976" y="138347"/>
                  </a:lnTo>
                  <a:lnTo>
                    <a:pt x="72008" y="144005"/>
                  </a:lnTo>
                  <a:lnTo>
                    <a:pt x="100033" y="138347"/>
                  </a:lnTo>
                  <a:lnTo>
                    <a:pt x="122918" y="122916"/>
                  </a:lnTo>
                  <a:lnTo>
                    <a:pt x="138347" y="100028"/>
                  </a:lnTo>
                  <a:lnTo>
                    <a:pt x="144005" y="71996"/>
                  </a:lnTo>
                  <a:close/>
                </a:path>
              </a:pathLst>
            </a:custGeom>
            <a:noFill/>
            <a:ln cap="flat" cmpd="sng" w="10100">
              <a:solidFill>
                <a:srgbClr val="7F7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64" name="Google Shape;364;p9"/>
            <p:cNvSpPr/>
            <p:nvPr/>
          </p:nvSpPr>
          <p:spPr>
            <a:xfrm>
              <a:off x="710628" y="1903806"/>
              <a:ext cx="144145" cy="144145"/>
            </a:xfrm>
            <a:custGeom>
              <a:rect b="b" l="l" r="r" t="t"/>
              <a:pathLst>
                <a:path extrusionOk="0" h="144144" w="144144">
                  <a:moveTo>
                    <a:pt x="71996" y="0"/>
                  </a:moveTo>
                  <a:lnTo>
                    <a:pt x="43971" y="5657"/>
                  </a:lnTo>
                  <a:lnTo>
                    <a:pt x="21086" y="21086"/>
                  </a:lnTo>
                  <a:lnTo>
                    <a:pt x="5657" y="43971"/>
                  </a:lnTo>
                  <a:lnTo>
                    <a:pt x="0" y="71996"/>
                  </a:lnTo>
                  <a:lnTo>
                    <a:pt x="5657" y="100028"/>
                  </a:lnTo>
                  <a:lnTo>
                    <a:pt x="21086" y="122916"/>
                  </a:lnTo>
                  <a:lnTo>
                    <a:pt x="43971" y="138347"/>
                  </a:lnTo>
                  <a:lnTo>
                    <a:pt x="71996" y="144005"/>
                  </a:lnTo>
                  <a:lnTo>
                    <a:pt x="100021" y="138347"/>
                  </a:lnTo>
                  <a:lnTo>
                    <a:pt x="122905" y="122916"/>
                  </a:lnTo>
                  <a:lnTo>
                    <a:pt x="138334" y="100028"/>
                  </a:lnTo>
                  <a:lnTo>
                    <a:pt x="143992" y="71996"/>
                  </a:lnTo>
                  <a:lnTo>
                    <a:pt x="138334" y="43971"/>
                  </a:lnTo>
                  <a:lnTo>
                    <a:pt x="122905" y="21086"/>
                  </a:lnTo>
                  <a:lnTo>
                    <a:pt x="100021" y="5657"/>
                  </a:lnTo>
                  <a:lnTo>
                    <a:pt x="71996" y="0"/>
                  </a:lnTo>
                  <a:close/>
                </a:path>
              </a:pathLst>
            </a:custGeom>
            <a:solidFill>
              <a:srgbClr val="E1F4F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65" name="Google Shape;365;p9"/>
            <p:cNvSpPr/>
            <p:nvPr/>
          </p:nvSpPr>
          <p:spPr>
            <a:xfrm>
              <a:off x="710628" y="1903806"/>
              <a:ext cx="144145" cy="144145"/>
            </a:xfrm>
            <a:custGeom>
              <a:rect b="b" l="l" r="r" t="t"/>
              <a:pathLst>
                <a:path extrusionOk="0" h="144144" w="144144">
                  <a:moveTo>
                    <a:pt x="143992" y="71996"/>
                  </a:moveTo>
                  <a:lnTo>
                    <a:pt x="138334" y="43971"/>
                  </a:lnTo>
                  <a:lnTo>
                    <a:pt x="122905" y="21086"/>
                  </a:lnTo>
                  <a:lnTo>
                    <a:pt x="100021" y="5657"/>
                  </a:lnTo>
                  <a:lnTo>
                    <a:pt x="71996" y="0"/>
                  </a:lnTo>
                  <a:lnTo>
                    <a:pt x="43971" y="5657"/>
                  </a:lnTo>
                  <a:lnTo>
                    <a:pt x="21086" y="21086"/>
                  </a:lnTo>
                  <a:lnTo>
                    <a:pt x="5657" y="43971"/>
                  </a:lnTo>
                  <a:lnTo>
                    <a:pt x="0" y="71996"/>
                  </a:lnTo>
                  <a:lnTo>
                    <a:pt x="5657" y="100028"/>
                  </a:lnTo>
                  <a:lnTo>
                    <a:pt x="21086" y="122916"/>
                  </a:lnTo>
                  <a:lnTo>
                    <a:pt x="43971" y="138347"/>
                  </a:lnTo>
                  <a:lnTo>
                    <a:pt x="71996" y="144005"/>
                  </a:lnTo>
                  <a:lnTo>
                    <a:pt x="100021" y="138347"/>
                  </a:lnTo>
                  <a:lnTo>
                    <a:pt x="122905" y="122916"/>
                  </a:lnTo>
                  <a:lnTo>
                    <a:pt x="138334" y="100028"/>
                  </a:lnTo>
                  <a:lnTo>
                    <a:pt x="143992" y="71996"/>
                  </a:lnTo>
                  <a:close/>
                </a:path>
              </a:pathLst>
            </a:custGeom>
            <a:noFill/>
            <a:ln cap="flat" cmpd="sng" w="10100">
              <a:solidFill>
                <a:srgbClr val="7F7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66" name="Google Shape;366;p9"/>
            <p:cNvPicPr preferRelativeResize="0"/>
            <p:nvPr/>
          </p:nvPicPr>
          <p:blipFill rotWithShape="1">
            <a:blip r:embed="rId5">
              <a:alphaModFix/>
            </a:blip>
            <a:srcRect b="0" l="0" r="0" t="0"/>
            <a:stretch/>
          </p:blipFill>
          <p:spPr>
            <a:xfrm>
              <a:off x="885564" y="1898745"/>
              <a:ext cx="154127" cy="154127"/>
            </a:xfrm>
            <a:prstGeom prst="rect">
              <a:avLst/>
            </a:prstGeom>
            <a:noFill/>
            <a:ln>
              <a:noFill/>
            </a:ln>
          </p:spPr>
        </p:pic>
        <p:sp>
          <p:nvSpPr>
            <p:cNvPr id="367" name="Google Shape;367;p9"/>
            <p:cNvSpPr/>
            <p:nvPr/>
          </p:nvSpPr>
          <p:spPr>
            <a:xfrm>
              <a:off x="692619" y="1714792"/>
              <a:ext cx="0" cy="171450"/>
            </a:xfrm>
            <a:custGeom>
              <a:rect b="b" l="l" r="r" t="t"/>
              <a:pathLst>
                <a:path extrusionOk="0" h="171450" w="120000">
                  <a:moveTo>
                    <a:pt x="0" y="171018"/>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68" name="Google Shape;368;p9"/>
            <p:cNvSpPr/>
            <p:nvPr/>
          </p:nvSpPr>
          <p:spPr>
            <a:xfrm>
              <a:off x="666302" y="1709857"/>
              <a:ext cx="52705" cy="24765"/>
            </a:xfrm>
            <a:custGeom>
              <a:rect b="b" l="l" r="r" t="t"/>
              <a:pathLst>
                <a:path extrusionOk="0" h="24764" w="52704">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69" name="Google Shape;369;p9"/>
            <p:cNvPicPr preferRelativeResize="0"/>
            <p:nvPr/>
          </p:nvPicPr>
          <p:blipFill rotWithShape="1">
            <a:blip r:embed="rId6">
              <a:alphaModFix/>
            </a:blip>
            <a:srcRect b="0" l="0" r="0" t="0"/>
            <a:stretch/>
          </p:blipFill>
          <p:spPr>
            <a:xfrm>
              <a:off x="528688" y="1192568"/>
              <a:ext cx="327659" cy="161290"/>
            </a:xfrm>
            <a:prstGeom prst="rect">
              <a:avLst/>
            </a:prstGeom>
            <a:noFill/>
            <a:ln>
              <a:noFill/>
            </a:ln>
          </p:spPr>
        </p:pic>
        <p:sp>
          <p:nvSpPr>
            <p:cNvPr id="370" name="Google Shape;370;p9"/>
            <p:cNvSpPr/>
            <p:nvPr/>
          </p:nvSpPr>
          <p:spPr>
            <a:xfrm>
              <a:off x="692619" y="1354785"/>
              <a:ext cx="0" cy="171450"/>
            </a:xfrm>
            <a:custGeom>
              <a:rect b="b" l="l" r="r" t="t"/>
              <a:pathLst>
                <a:path extrusionOk="0" h="171450" w="120000">
                  <a:moveTo>
                    <a:pt x="0" y="171018"/>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71" name="Google Shape;371;p9"/>
            <p:cNvSpPr/>
            <p:nvPr/>
          </p:nvSpPr>
          <p:spPr>
            <a:xfrm>
              <a:off x="666302" y="1349851"/>
              <a:ext cx="52705" cy="24765"/>
            </a:xfrm>
            <a:custGeom>
              <a:rect b="b" l="l" r="r" t="t"/>
              <a:pathLst>
                <a:path extrusionOk="0" h="24765" w="52704">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72" name="Google Shape;372;p9"/>
            <p:cNvSpPr/>
            <p:nvPr/>
          </p:nvSpPr>
          <p:spPr>
            <a:xfrm>
              <a:off x="1322628" y="1525803"/>
              <a:ext cx="900430" cy="180340"/>
            </a:xfrm>
            <a:custGeom>
              <a:rect b="b" l="l" r="r" t="t"/>
              <a:pathLst>
                <a:path extrusionOk="0" h="180339" w="900430">
                  <a:moveTo>
                    <a:pt x="849401" y="0"/>
                  </a:moveTo>
                  <a:lnTo>
                    <a:pt x="50609" y="0"/>
                  </a:lnTo>
                  <a:lnTo>
                    <a:pt x="30909" y="3976"/>
                  </a:lnTo>
                  <a:lnTo>
                    <a:pt x="14822" y="14822"/>
                  </a:lnTo>
                  <a:lnTo>
                    <a:pt x="3976" y="30909"/>
                  </a:lnTo>
                  <a:lnTo>
                    <a:pt x="0" y="50609"/>
                  </a:lnTo>
                  <a:lnTo>
                    <a:pt x="0" y="129387"/>
                  </a:lnTo>
                  <a:lnTo>
                    <a:pt x="3976" y="149087"/>
                  </a:lnTo>
                  <a:lnTo>
                    <a:pt x="14822" y="165174"/>
                  </a:lnTo>
                  <a:lnTo>
                    <a:pt x="30909" y="176020"/>
                  </a:lnTo>
                  <a:lnTo>
                    <a:pt x="50609" y="179997"/>
                  </a:lnTo>
                  <a:lnTo>
                    <a:pt x="849401" y="179997"/>
                  </a:lnTo>
                  <a:lnTo>
                    <a:pt x="869101" y="176020"/>
                  </a:lnTo>
                  <a:lnTo>
                    <a:pt x="885188" y="165174"/>
                  </a:lnTo>
                  <a:lnTo>
                    <a:pt x="896034" y="149087"/>
                  </a:lnTo>
                  <a:lnTo>
                    <a:pt x="900010" y="129387"/>
                  </a:lnTo>
                  <a:lnTo>
                    <a:pt x="900010" y="50609"/>
                  </a:lnTo>
                  <a:lnTo>
                    <a:pt x="896034" y="30909"/>
                  </a:lnTo>
                  <a:lnTo>
                    <a:pt x="885188" y="14822"/>
                  </a:lnTo>
                  <a:lnTo>
                    <a:pt x="869101" y="3976"/>
                  </a:lnTo>
                  <a:lnTo>
                    <a:pt x="849401"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73" name="Google Shape;373;p9"/>
            <p:cNvSpPr/>
            <p:nvPr/>
          </p:nvSpPr>
          <p:spPr>
            <a:xfrm>
              <a:off x="1322628" y="1525803"/>
              <a:ext cx="900430" cy="180340"/>
            </a:xfrm>
            <a:custGeom>
              <a:rect b="b" l="l" r="r" t="t"/>
              <a:pathLst>
                <a:path extrusionOk="0" h="180339" w="900430">
                  <a:moveTo>
                    <a:pt x="0" y="129387"/>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387"/>
                  </a:lnTo>
                  <a:lnTo>
                    <a:pt x="896034" y="149087"/>
                  </a:lnTo>
                  <a:lnTo>
                    <a:pt x="885188" y="165174"/>
                  </a:lnTo>
                  <a:lnTo>
                    <a:pt x="869101" y="176020"/>
                  </a:lnTo>
                  <a:lnTo>
                    <a:pt x="849401" y="179997"/>
                  </a:lnTo>
                  <a:lnTo>
                    <a:pt x="50609" y="179997"/>
                  </a:lnTo>
                  <a:lnTo>
                    <a:pt x="30909" y="176020"/>
                  </a:lnTo>
                  <a:lnTo>
                    <a:pt x="14822" y="165174"/>
                  </a:lnTo>
                  <a:lnTo>
                    <a:pt x="3976" y="149087"/>
                  </a:lnTo>
                  <a:lnTo>
                    <a:pt x="0" y="1293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74" name="Google Shape;374;p9"/>
          <p:cNvSpPr txBox="1"/>
          <p:nvPr/>
        </p:nvSpPr>
        <p:spPr>
          <a:xfrm>
            <a:off x="453821" y="2138240"/>
            <a:ext cx="65786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i="1" lang="en-US" sz="1000">
                <a:latin typeface="Georgia"/>
                <a:ea typeface="Georgia"/>
                <a:cs typeface="Georgia"/>
                <a:sym typeface="Georgia"/>
              </a:rPr>
              <a:t>z </a:t>
            </a:r>
            <a:r>
              <a:rPr i="1" lang="en-US" sz="1000">
                <a:latin typeface="Verdana"/>
                <a:ea typeface="Verdana"/>
                <a:cs typeface="Verdana"/>
                <a:sym typeface="Verdana"/>
              </a:rPr>
              <a:t>∼ </a:t>
            </a:r>
            <a:r>
              <a:rPr i="1" lang="en-US" sz="1000">
                <a:latin typeface="Georgia"/>
                <a:ea typeface="Georgia"/>
                <a:cs typeface="Georgia"/>
                <a:sym typeface="Georgia"/>
              </a:rPr>
              <a:t>N </a:t>
            </a:r>
            <a:r>
              <a:rPr lang="en-US" sz="1000">
                <a:latin typeface="Arial"/>
                <a:ea typeface="Arial"/>
                <a:cs typeface="Arial"/>
                <a:sym typeface="Arial"/>
              </a:rPr>
              <a:t>(0</a:t>
            </a:r>
            <a:r>
              <a:rPr i="1" lang="en-US" sz="1000">
                <a:latin typeface="Georgia"/>
                <a:ea typeface="Georgia"/>
                <a:cs typeface="Georgia"/>
                <a:sym typeface="Georgia"/>
              </a:rPr>
              <a:t>, I</a:t>
            </a:r>
            <a:r>
              <a:rPr lang="en-US" sz="1000">
                <a:latin typeface="Arial"/>
                <a:ea typeface="Arial"/>
                <a:cs typeface="Arial"/>
                <a:sym typeface="Arial"/>
              </a:rPr>
              <a:t>)</a:t>
            </a:r>
            <a:endParaRPr sz="1000">
              <a:latin typeface="Arial"/>
              <a:ea typeface="Arial"/>
              <a:cs typeface="Arial"/>
              <a:sym typeface="Arial"/>
            </a:endParaRPr>
          </a:p>
        </p:txBody>
      </p:sp>
      <p:sp>
        <p:nvSpPr>
          <p:cNvPr id="375" name="Google Shape;375;p9"/>
          <p:cNvSpPr txBox="1"/>
          <p:nvPr/>
        </p:nvSpPr>
        <p:spPr>
          <a:xfrm>
            <a:off x="1422958" y="1508244"/>
            <a:ext cx="69977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Real Images</a:t>
            </a:r>
            <a:endParaRPr sz="1000">
              <a:latin typeface="Arial"/>
              <a:ea typeface="Arial"/>
              <a:cs typeface="Arial"/>
              <a:sym typeface="Arial"/>
            </a:endParaRPr>
          </a:p>
        </p:txBody>
      </p:sp>
      <p:grpSp>
        <p:nvGrpSpPr>
          <p:cNvPr id="376" name="Google Shape;376;p9"/>
          <p:cNvGrpSpPr/>
          <p:nvPr/>
        </p:nvGrpSpPr>
        <p:grpSpPr>
          <a:xfrm>
            <a:off x="782624" y="805789"/>
            <a:ext cx="1148004" cy="720446"/>
            <a:chOff x="782624" y="805789"/>
            <a:chExt cx="1148004" cy="720446"/>
          </a:xfrm>
        </p:grpSpPr>
        <p:pic>
          <p:nvPicPr>
            <p:cNvPr id="377" name="Google Shape;377;p9"/>
            <p:cNvPicPr preferRelativeResize="0"/>
            <p:nvPr/>
          </p:nvPicPr>
          <p:blipFill rotWithShape="1">
            <a:blip r:embed="rId7">
              <a:alphaModFix/>
            </a:blip>
            <a:srcRect b="0" l="0" r="0" t="0"/>
            <a:stretch/>
          </p:blipFill>
          <p:spPr>
            <a:xfrm>
              <a:off x="1614398" y="1199553"/>
              <a:ext cx="316230" cy="148589"/>
            </a:xfrm>
            <a:prstGeom prst="rect">
              <a:avLst/>
            </a:prstGeom>
            <a:noFill/>
            <a:ln>
              <a:noFill/>
            </a:ln>
          </p:spPr>
        </p:pic>
        <p:sp>
          <p:nvSpPr>
            <p:cNvPr id="378" name="Google Shape;378;p9"/>
            <p:cNvSpPr/>
            <p:nvPr/>
          </p:nvSpPr>
          <p:spPr>
            <a:xfrm>
              <a:off x="1772640" y="1354785"/>
              <a:ext cx="0" cy="171450"/>
            </a:xfrm>
            <a:custGeom>
              <a:rect b="b" l="l" r="r" t="t"/>
              <a:pathLst>
                <a:path extrusionOk="0" h="171450" w="120000">
                  <a:moveTo>
                    <a:pt x="0" y="171018"/>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79" name="Google Shape;379;p9"/>
            <p:cNvSpPr/>
            <p:nvPr/>
          </p:nvSpPr>
          <p:spPr>
            <a:xfrm>
              <a:off x="1746323" y="1349850"/>
              <a:ext cx="52705" cy="24765"/>
            </a:xfrm>
            <a:custGeom>
              <a:rect b="b" l="l" r="r" t="t"/>
              <a:pathLst>
                <a:path extrusionOk="0" h="24765" w="52705">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80" name="Google Shape;380;p9"/>
            <p:cNvSpPr/>
            <p:nvPr/>
          </p:nvSpPr>
          <p:spPr>
            <a:xfrm>
              <a:off x="1527479" y="991666"/>
              <a:ext cx="245745" cy="210185"/>
            </a:xfrm>
            <a:custGeom>
              <a:rect b="b" l="l" r="r" t="t"/>
              <a:pathLst>
                <a:path extrusionOk="0" h="210184" w="245744">
                  <a:moveTo>
                    <a:pt x="245160" y="210134"/>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81" name="Google Shape;381;p9"/>
            <p:cNvSpPr/>
            <p:nvPr/>
          </p:nvSpPr>
          <p:spPr>
            <a:xfrm>
              <a:off x="1523720" y="984505"/>
              <a:ext cx="36195" cy="40640"/>
            </a:xfrm>
            <a:custGeom>
              <a:rect b="b" l="l" r="r" t="t"/>
              <a:pathLst>
                <a:path extrusionOk="0" h="40640" w="36194">
                  <a:moveTo>
                    <a:pt x="1610" y="40103"/>
                  </a:moveTo>
                  <a:lnTo>
                    <a:pt x="3927" y="31456"/>
                  </a:lnTo>
                  <a:lnTo>
                    <a:pt x="3759" y="20476"/>
                  </a:lnTo>
                  <a:lnTo>
                    <a:pt x="2114" y="10269"/>
                  </a:lnTo>
                  <a:lnTo>
                    <a:pt x="0" y="3938"/>
                  </a:lnTo>
                  <a:lnTo>
                    <a:pt x="6579" y="5060"/>
                  </a:lnTo>
                  <a:lnTo>
                    <a:pt x="16918" y="5124"/>
                  </a:lnTo>
                  <a:lnTo>
                    <a:pt x="27794" y="3611"/>
                  </a:lnTo>
                  <a:lnTo>
                    <a:pt x="3598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82" name="Google Shape;382;p9"/>
            <p:cNvSpPr/>
            <p:nvPr/>
          </p:nvSpPr>
          <p:spPr>
            <a:xfrm>
              <a:off x="782624" y="805789"/>
              <a:ext cx="900430" cy="180340"/>
            </a:xfrm>
            <a:custGeom>
              <a:rect b="b" l="l" r="r" t="t"/>
              <a:pathLst>
                <a:path extrusionOk="0" h="180340" w="900430">
                  <a:moveTo>
                    <a:pt x="849401" y="0"/>
                  </a:moveTo>
                  <a:lnTo>
                    <a:pt x="50609" y="0"/>
                  </a:lnTo>
                  <a:lnTo>
                    <a:pt x="30909" y="3976"/>
                  </a:lnTo>
                  <a:lnTo>
                    <a:pt x="14822" y="14822"/>
                  </a:lnTo>
                  <a:lnTo>
                    <a:pt x="3976" y="30909"/>
                  </a:lnTo>
                  <a:lnTo>
                    <a:pt x="0" y="50609"/>
                  </a:lnTo>
                  <a:lnTo>
                    <a:pt x="0" y="129400"/>
                  </a:lnTo>
                  <a:lnTo>
                    <a:pt x="3976" y="149100"/>
                  </a:lnTo>
                  <a:lnTo>
                    <a:pt x="14822" y="165187"/>
                  </a:lnTo>
                  <a:lnTo>
                    <a:pt x="30909" y="176032"/>
                  </a:lnTo>
                  <a:lnTo>
                    <a:pt x="50609" y="180009"/>
                  </a:lnTo>
                  <a:lnTo>
                    <a:pt x="849401" y="180009"/>
                  </a:lnTo>
                  <a:lnTo>
                    <a:pt x="869101" y="176032"/>
                  </a:lnTo>
                  <a:lnTo>
                    <a:pt x="885188" y="165187"/>
                  </a:lnTo>
                  <a:lnTo>
                    <a:pt x="896034" y="149100"/>
                  </a:lnTo>
                  <a:lnTo>
                    <a:pt x="900010" y="129400"/>
                  </a:lnTo>
                  <a:lnTo>
                    <a:pt x="900010" y="50609"/>
                  </a:lnTo>
                  <a:lnTo>
                    <a:pt x="896034" y="30909"/>
                  </a:lnTo>
                  <a:lnTo>
                    <a:pt x="885188" y="14822"/>
                  </a:lnTo>
                  <a:lnTo>
                    <a:pt x="869101" y="3976"/>
                  </a:lnTo>
                  <a:lnTo>
                    <a:pt x="849401" y="0"/>
                  </a:lnTo>
                  <a:close/>
                </a:path>
              </a:pathLst>
            </a:custGeom>
            <a:solidFill>
              <a:srgbClr val="E0FFE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83" name="Google Shape;383;p9"/>
            <p:cNvSpPr/>
            <p:nvPr/>
          </p:nvSpPr>
          <p:spPr>
            <a:xfrm>
              <a:off x="782624" y="805789"/>
              <a:ext cx="900430" cy="180340"/>
            </a:xfrm>
            <a:custGeom>
              <a:rect b="b" l="l" r="r" t="t"/>
              <a:pathLst>
                <a:path extrusionOk="0" h="180340" w="900430">
                  <a:moveTo>
                    <a:pt x="0" y="129400"/>
                  </a:moveTo>
                  <a:lnTo>
                    <a:pt x="0" y="50609"/>
                  </a:lnTo>
                  <a:lnTo>
                    <a:pt x="3976" y="30909"/>
                  </a:lnTo>
                  <a:lnTo>
                    <a:pt x="14822" y="14822"/>
                  </a:lnTo>
                  <a:lnTo>
                    <a:pt x="30909" y="3976"/>
                  </a:lnTo>
                  <a:lnTo>
                    <a:pt x="50609" y="0"/>
                  </a:lnTo>
                  <a:lnTo>
                    <a:pt x="849401" y="0"/>
                  </a:lnTo>
                  <a:lnTo>
                    <a:pt x="869101" y="3976"/>
                  </a:lnTo>
                  <a:lnTo>
                    <a:pt x="885188" y="14822"/>
                  </a:lnTo>
                  <a:lnTo>
                    <a:pt x="896034" y="30909"/>
                  </a:lnTo>
                  <a:lnTo>
                    <a:pt x="900010" y="50609"/>
                  </a:lnTo>
                  <a:lnTo>
                    <a:pt x="900010" y="129400"/>
                  </a:lnTo>
                  <a:lnTo>
                    <a:pt x="896034" y="149100"/>
                  </a:lnTo>
                  <a:lnTo>
                    <a:pt x="885188" y="165187"/>
                  </a:lnTo>
                  <a:lnTo>
                    <a:pt x="869101" y="176032"/>
                  </a:lnTo>
                  <a:lnTo>
                    <a:pt x="849401" y="180009"/>
                  </a:lnTo>
                  <a:lnTo>
                    <a:pt x="50609" y="180009"/>
                  </a:lnTo>
                  <a:lnTo>
                    <a:pt x="30909" y="176032"/>
                  </a:lnTo>
                  <a:lnTo>
                    <a:pt x="14822" y="165187"/>
                  </a:lnTo>
                  <a:lnTo>
                    <a:pt x="3976" y="149100"/>
                  </a:lnTo>
                  <a:lnTo>
                    <a:pt x="0" y="129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84" name="Google Shape;384;p9"/>
          <p:cNvSpPr txBox="1"/>
          <p:nvPr/>
        </p:nvSpPr>
        <p:spPr>
          <a:xfrm>
            <a:off x="840422" y="799838"/>
            <a:ext cx="784860"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Discriminator</a:t>
            </a:r>
            <a:endParaRPr sz="1000">
              <a:latin typeface="Arial"/>
              <a:ea typeface="Arial"/>
              <a:cs typeface="Arial"/>
              <a:sym typeface="Arial"/>
            </a:endParaRPr>
          </a:p>
        </p:txBody>
      </p:sp>
      <p:grpSp>
        <p:nvGrpSpPr>
          <p:cNvPr id="385" name="Google Shape;385;p9"/>
          <p:cNvGrpSpPr/>
          <p:nvPr/>
        </p:nvGrpSpPr>
        <p:grpSpPr>
          <a:xfrm>
            <a:off x="1206319" y="665841"/>
            <a:ext cx="52705" cy="140189"/>
            <a:chOff x="1206319" y="665841"/>
            <a:chExt cx="52705" cy="140189"/>
          </a:xfrm>
        </p:grpSpPr>
        <p:sp>
          <p:nvSpPr>
            <p:cNvPr id="386" name="Google Shape;386;p9"/>
            <p:cNvSpPr/>
            <p:nvPr/>
          </p:nvSpPr>
          <p:spPr>
            <a:xfrm>
              <a:off x="1232636" y="670775"/>
              <a:ext cx="0" cy="135255"/>
            </a:xfrm>
            <a:custGeom>
              <a:rect b="b" l="l" r="r" t="t"/>
              <a:pathLst>
                <a:path extrusionOk="0" h="135254" w="120000">
                  <a:moveTo>
                    <a:pt x="0" y="135013"/>
                  </a:moveTo>
                  <a:lnTo>
                    <a:pt x="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87" name="Google Shape;387;p9"/>
            <p:cNvSpPr/>
            <p:nvPr/>
          </p:nvSpPr>
          <p:spPr>
            <a:xfrm>
              <a:off x="1206319" y="665841"/>
              <a:ext cx="52705" cy="24765"/>
            </a:xfrm>
            <a:custGeom>
              <a:rect b="b" l="l" r="r" t="t"/>
              <a:pathLst>
                <a:path extrusionOk="0" h="24765" w="52705">
                  <a:moveTo>
                    <a:pt x="0" y="24671"/>
                  </a:moveTo>
                  <a:lnTo>
                    <a:pt x="8044" y="20816"/>
                  </a:lnTo>
                  <a:lnTo>
                    <a:pt x="16242" y="13569"/>
                  </a:lnTo>
                  <a:lnTo>
                    <a:pt x="22898" y="5705"/>
                  </a:lnTo>
                  <a:lnTo>
                    <a:pt x="26316" y="0"/>
                  </a:lnTo>
                  <a:lnTo>
                    <a:pt x="29734" y="5705"/>
                  </a:lnTo>
                  <a:lnTo>
                    <a:pt x="36391" y="13569"/>
                  </a:lnTo>
                  <a:lnTo>
                    <a:pt x="44589" y="20816"/>
                  </a:lnTo>
                  <a:lnTo>
                    <a:pt x="52633" y="24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88" name="Google Shape;388;p9"/>
          <p:cNvSpPr txBox="1"/>
          <p:nvPr/>
        </p:nvSpPr>
        <p:spPr>
          <a:xfrm>
            <a:off x="869950" y="523346"/>
            <a:ext cx="725805"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Arial"/>
                <a:ea typeface="Arial"/>
                <a:cs typeface="Arial"/>
                <a:sym typeface="Arial"/>
              </a:rPr>
              <a:t>Real or Fake</a:t>
            </a:r>
            <a:endParaRPr sz="1000">
              <a:latin typeface="Arial"/>
              <a:ea typeface="Arial"/>
              <a:cs typeface="Arial"/>
              <a:sym typeface="Arial"/>
            </a:endParaRPr>
          </a:p>
        </p:txBody>
      </p:sp>
      <p:grpSp>
        <p:nvGrpSpPr>
          <p:cNvPr id="389" name="Google Shape;389;p9"/>
          <p:cNvGrpSpPr/>
          <p:nvPr/>
        </p:nvGrpSpPr>
        <p:grpSpPr>
          <a:xfrm>
            <a:off x="692619" y="984505"/>
            <a:ext cx="249130" cy="217346"/>
            <a:chOff x="692619" y="984505"/>
            <a:chExt cx="249130" cy="217346"/>
          </a:xfrm>
        </p:grpSpPr>
        <p:sp>
          <p:nvSpPr>
            <p:cNvPr id="390" name="Google Shape;390;p9"/>
            <p:cNvSpPr/>
            <p:nvPr/>
          </p:nvSpPr>
          <p:spPr>
            <a:xfrm>
              <a:off x="692619" y="991666"/>
              <a:ext cx="245745" cy="210185"/>
            </a:xfrm>
            <a:custGeom>
              <a:rect b="b" l="l" r="r" t="t"/>
              <a:pathLst>
                <a:path extrusionOk="0" h="210184" w="245744">
                  <a:moveTo>
                    <a:pt x="0" y="210134"/>
                  </a:moveTo>
                  <a:lnTo>
                    <a:pt x="245160" y="0"/>
                  </a:lnTo>
                </a:path>
              </a:pathLst>
            </a:custGeom>
            <a:noFill/>
            <a:ln cap="flat" cmpd="sng" w="10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91" name="Google Shape;391;p9"/>
            <p:cNvSpPr/>
            <p:nvPr/>
          </p:nvSpPr>
          <p:spPr>
            <a:xfrm>
              <a:off x="905554" y="984505"/>
              <a:ext cx="36195" cy="40640"/>
            </a:xfrm>
            <a:custGeom>
              <a:rect b="b" l="l" r="r" t="t"/>
              <a:pathLst>
                <a:path extrusionOk="0" h="40640" w="36194">
                  <a:moveTo>
                    <a:pt x="0" y="0"/>
                  </a:moveTo>
                  <a:lnTo>
                    <a:pt x="8190" y="3611"/>
                  </a:lnTo>
                  <a:lnTo>
                    <a:pt x="19067" y="5124"/>
                  </a:lnTo>
                  <a:lnTo>
                    <a:pt x="29406" y="5060"/>
                  </a:lnTo>
                  <a:lnTo>
                    <a:pt x="35985" y="3938"/>
                  </a:lnTo>
                  <a:lnTo>
                    <a:pt x="33870" y="10269"/>
                  </a:lnTo>
                  <a:lnTo>
                    <a:pt x="32226" y="20476"/>
                  </a:lnTo>
                  <a:lnTo>
                    <a:pt x="32058" y="31456"/>
                  </a:lnTo>
                  <a:lnTo>
                    <a:pt x="34374" y="4010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pic>
        <p:nvPicPr>
          <p:cNvPr id="392" name="Google Shape;392;p9"/>
          <p:cNvPicPr preferRelativeResize="0"/>
          <p:nvPr/>
        </p:nvPicPr>
        <p:blipFill rotWithShape="1">
          <a:blip r:embed="rId8">
            <a:alphaModFix/>
          </a:blip>
          <a:srcRect b="0" l="0" r="0" t="0"/>
          <a:stretch/>
        </p:blipFill>
        <p:spPr>
          <a:xfrm>
            <a:off x="2388616" y="186321"/>
            <a:ext cx="63233" cy="63233"/>
          </a:xfrm>
          <a:prstGeom prst="rect">
            <a:avLst/>
          </a:prstGeom>
          <a:noFill/>
          <a:ln>
            <a:noFill/>
          </a:ln>
        </p:spPr>
      </p:pic>
      <p:sp>
        <p:nvSpPr>
          <p:cNvPr id="393" name="Google Shape;393;p9"/>
          <p:cNvSpPr txBox="1"/>
          <p:nvPr>
            <p:ph type="title"/>
          </p:nvPr>
        </p:nvSpPr>
        <p:spPr>
          <a:xfrm>
            <a:off x="316367" y="108604"/>
            <a:ext cx="1885314" cy="360868"/>
          </a:xfrm>
          <a:prstGeom prst="rect">
            <a:avLst/>
          </a:prstGeom>
          <a:noFill/>
          <a:ln>
            <a:noFill/>
          </a:ln>
        </p:spPr>
        <p:txBody>
          <a:bodyPr anchorCtr="0" anchor="b" bIns="0" lIns="0" spcFirstLastPara="1" rIns="0" wrap="square" tIns="11425">
            <a:spAutoFit/>
          </a:bodyPr>
          <a:lstStyle/>
          <a:p>
            <a:pPr indent="0" lvl="0" marL="12700" rtl="0" algn="l">
              <a:lnSpc>
                <a:spcPct val="100000"/>
              </a:lnSpc>
              <a:spcBef>
                <a:spcPts val="0"/>
              </a:spcBef>
              <a:spcAft>
                <a:spcPts val="0"/>
              </a:spcAft>
              <a:buClr>
                <a:srgbClr val="3F3F3F"/>
              </a:buClr>
              <a:buSzPts val="2200"/>
              <a:buFont typeface="Calibri"/>
              <a:buNone/>
            </a:pPr>
            <a:r>
              <a:rPr lang="en-US"/>
              <a:t>GAN</a:t>
            </a:r>
            <a:endParaRPr/>
          </a:p>
        </p:txBody>
      </p:sp>
      <p:sp>
        <p:nvSpPr>
          <p:cNvPr id="394" name="Google Shape;394;p9"/>
          <p:cNvSpPr txBox="1"/>
          <p:nvPr>
            <p:ph idx="11" type="ftr"/>
          </p:nvPr>
        </p:nvSpPr>
        <p:spPr>
          <a:xfrm>
            <a:off x="1743259" y="3056436"/>
            <a:ext cx="2280784" cy="172758"/>
          </a:xfrm>
          <a:prstGeom prst="rect">
            <a:avLst/>
          </a:prstGeom>
          <a:noFill/>
          <a:ln>
            <a:noFill/>
          </a:ln>
        </p:spPr>
        <p:txBody>
          <a:bodyPr anchorCtr="0" anchor="ctr" bIns="0" lIns="0" spcFirstLastPara="1" rIns="0" wrap="square" tIns="0">
            <a:spAutoFit/>
          </a:bodyPr>
          <a:lstStyle/>
          <a:p>
            <a:pPr indent="0" lvl="0" marL="12700" rtl="0" algn="ctr">
              <a:lnSpc>
                <a:spcPct val="167500"/>
              </a:lnSpc>
              <a:spcBef>
                <a:spcPts val="0"/>
              </a:spcBef>
              <a:spcAft>
                <a:spcPts val="0"/>
              </a:spcAft>
              <a:buNone/>
            </a:pPr>
            <a:r>
              <a:rPr lang="en-US"/>
              <a:t>MITESH M. KHAPRA</a:t>
            </a:r>
            <a:endParaRPr/>
          </a:p>
        </p:txBody>
      </p:sp>
      <p:pic>
        <p:nvPicPr>
          <p:cNvPr id="395" name="Google Shape;395;p9"/>
          <p:cNvPicPr preferRelativeResize="0"/>
          <p:nvPr/>
        </p:nvPicPr>
        <p:blipFill rotWithShape="1">
          <a:blip r:embed="rId9">
            <a:alphaModFix/>
          </a:blip>
          <a:srcRect b="0" l="0" r="0" t="0"/>
          <a:stretch/>
        </p:blipFill>
        <p:spPr>
          <a:xfrm>
            <a:off x="2388616" y="396354"/>
            <a:ext cx="63233" cy="63233"/>
          </a:xfrm>
          <a:prstGeom prst="rect">
            <a:avLst/>
          </a:prstGeom>
          <a:noFill/>
          <a:ln>
            <a:noFill/>
          </a:ln>
        </p:spPr>
      </p:pic>
      <p:sp>
        <p:nvSpPr>
          <p:cNvPr id="396" name="Google Shape;396;p9"/>
          <p:cNvSpPr txBox="1"/>
          <p:nvPr/>
        </p:nvSpPr>
        <p:spPr>
          <a:xfrm>
            <a:off x="2495715" y="310882"/>
            <a:ext cx="3050540" cy="1644650"/>
          </a:xfrm>
          <a:prstGeom prst="rect">
            <a:avLst/>
          </a:prstGeom>
          <a:noFill/>
          <a:ln>
            <a:noFill/>
          </a:ln>
        </p:spPr>
        <p:txBody>
          <a:bodyPr anchorCtr="0" anchor="t" bIns="0" lIns="0" spcFirstLastPara="1" rIns="0" wrap="square" tIns="6975">
            <a:spAutoFit/>
          </a:bodyPr>
          <a:lstStyle/>
          <a:p>
            <a:pPr indent="0" lvl="0" marL="25400" marR="18415" rtl="0" algn="just">
              <a:lnSpc>
                <a:spcPct val="102600"/>
              </a:lnSpc>
              <a:spcBef>
                <a:spcPts val="0"/>
              </a:spcBef>
              <a:spcAft>
                <a:spcPts val="0"/>
              </a:spcAft>
              <a:buNone/>
            </a:pPr>
            <a:r>
              <a:rPr lang="en-US" sz="1100">
                <a:latin typeface="Arial"/>
                <a:ea typeface="Arial"/>
                <a:cs typeface="Arial"/>
                <a:sym typeface="Arial"/>
              </a:rPr>
              <a:t>Let  </a:t>
            </a:r>
            <a:r>
              <a:rPr i="1" lang="en-US" sz="1100">
                <a:latin typeface="Georgia"/>
                <a:ea typeface="Georgia"/>
                <a:cs typeface="Georgia"/>
                <a:sym typeface="Georgia"/>
              </a:rPr>
              <a:t>G</a:t>
            </a:r>
            <a:r>
              <a:rPr baseline="-25000" i="1" lang="en-US" sz="1200">
                <a:latin typeface="Georgia"/>
                <a:ea typeface="Georgia"/>
                <a:cs typeface="Georgia"/>
                <a:sym typeface="Georgia"/>
              </a:rPr>
              <a:t>φ  </a:t>
            </a:r>
            <a:r>
              <a:rPr lang="en-US" sz="1100">
                <a:latin typeface="Arial"/>
                <a:ea typeface="Arial"/>
                <a:cs typeface="Arial"/>
                <a:sym typeface="Arial"/>
              </a:rPr>
              <a:t>be  the  generator  and  </a:t>
            </a:r>
            <a:r>
              <a:rPr i="1" lang="en-US" sz="1100">
                <a:latin typeface="Georgia"/>
                <a:ea typeface="Georgia"/>
                <a:cs typeface="Georgia"/>
                <a:sym typeface="Georgia"/>
              </a:rPr>
              <a:t>D</a:t>
            </a:r>
            <a:r>
              <a:rPr baseline="-25000" i="1" lang="en-US" sz="1200">
                <a:latin typeface="Georgia"/>
                <a:ea typeface="Georgia"/>
                <a:cs typeface="Georgia"/>
                <a:sym typeface="Georgia"/>
              </a:rPr>
              <a:t>θ  </a:t>
            </a:r>
            <a:r>
              <a:rPr lang="en-US" sz="1100">
                <a:latin typeface="Arial"/>
                <a:ea typeface="Arial"/>
                <a:cs typeface="Arial"/>
                <a:sym typeface="Arial"/>
              </a:rPr>
              <a:t>be  the discriminator (</a:t>
            </a:r>
            <a:r>
              <a:rPr i="1" lang="en-US" sz="1100">
                <a:latin typeface="Georgia"/>
                <a:ea typeface="Georgia"/>
                <a:cs typeface="Georgia"/>
                <a:sym typeface="Georgia"/>
              </a:rPr>
              <a:t>φ </a:t>
            </a:r>
            <a:r>
              <a:rPr lang="en-US" sz="1100">
                <a:latin typeface="Arial"/>
                <a:ea typeface="Arial"/>
                <a:cs typeface="Arial"/>
                <a:sym typeface="Arial"/>
              </a:rPr>
              <a:t>and </a:t>
            </a:r>
            <a:r>
              <a:rPr i="1" lang="en-US" sz="1100">
                <a:latin typeface="Georgia"/>
                <a:ea typeface="Georgia"/>
                <a:cs typeface="Georgia"/>
                <a:sym typeface="Georgia"/>
              </a:rPr>
              <a:t>θ </a:t>
            </a:r>
            <a:r>
              <a:rPr lang="en-US" sz="1100">
                <a:latin typeface="Arial"/>
                <a:ea typeface="Arial"/>
                <a:cs typeface="Arial"/>
                <a:sym typeface="Arial"/>
              </a:rPr>
              <a:t>are the parameters of </a:t>
            </a:r>
            <a:r>
              <a:rPr i="1" lang="en-US" sz="1100">
                <a:latin typeface="Georgia"/>
                <a:ea typeface="Georgia"/>
                <a:cs typeface="Georgia"/>
                <a:sym typeface="Georgia"/>
              </a:rPr>
              <a:t>G </a:t>
            </a:r>
            <a:r>
              <a:rPr lang="en-US" sz="1100">
                <a:latin typeface="Arial"/>
                <a:ea typeface="Arial"/>
                <a:cs typeface="Arial"/>
                <a:sym typeface="Arial"/>
              </a:rPr>
              <a:t>and </a:t>
            </a:r>
            <a:r>
              <a:rPr i="1" lang="en-US" sz="1100">
                <a:latin typeface="Georgia"/>
                <a:ea typeface="Georgia"/>
                <a:cs typeface="Georgia"/>
                <a:sym typeface="Georgia"/>
              </a:rPr>
              <a:t>D</a:t>
            </a:r>
            <a:r>
              <a:rPr lang="en-US" sz="1100">
                <a:latin typeface="Arial"/>
                <a:ea typeface="Arial"/>
                <a:cs typeface="Arial"/>
                <a:sym typeface="Arial"/>
              </a:rPr>
              <a:t>, respectively)</a:t>
            </a:r>
            <a:endParaRPr sz="1100">
              <a:latin typeface="Arial"/>
              <a:ea typeface="Arial"/>
              <a:cs typeface="Arial"/>
              <a:sym typeface="Arial"/>
            </a:endParaRPr>
          </a:p>
          <a:p>
            <a:pPr indent="0" lvl="0" marL="25400" marR="17780" rtl="0" algn="just">
              <a:lnSpc>
                <a:spcPct val="102600"/>
              </a:lnSpc>
              <a:spcBef>
                <a:spcPts val="300"/>
              </a:spcBef>
              <a:spcAft>
                <a:spcPts val="0"/>
              </a:spcAft>
              <a:buNone/>
            </a:pPr>
            <a:r>
              <a:rPr lang="en-US" sz="1100">
                <a:latin typeface="Arial"/>
                <a:ea typeface="Arial"/>
                <a:cs typeface="Arial"/>
                <a:sym typeface="Arial"/>
              </a:rPr>
              <a:t>We have a neural network based generator which takes as input a noise vector </a:t>
            </a:r>
            <a:r>
              <a:rPr i="1" lang="en-US" sz="1100">
                <a:latin typeface="Georgia"/>
                <a:ea typeface="Georgia"/>
                <a:cs typeface="Georgia"/>
                <a:sym typeface="Georgia"/>
              </a:rPr>
              <a:t>z </a:t>
            </a:r>
            <a:r>
              <a:rPr i="1" lang="en-US" sz="1100">
                <a:latin typeface="Verdana"/>
                <a:ea typeface="Verdana"/>
                <a:cs typeface="Verdana"/>
                <a:sym typeface="Verdana"/>
              </a:rPr>
              <a:t>∼ </a:t>
            </a:r>
            <a:r>
              <a:rPr i="1" lang="en-US" sz="1100">
                <a:latin typeface="Georgia"/>
                <a:ea typeface="Georgia"/>
                <a:cs typeface="Georgia"/>
                <a:sym typeface="Georgia"/>
              </a:rPr>
              <a:t>N </a:t>
            </a:r>
            <a:r>
              <a:rPr lang="en-US" sz="1100">
                <a:latin typeface="Arial"/>
                <a:ea typeface="Arial"/>
                <a:cs typeface="Arial"/>
                <a:sym typeface="Arial"/>
              </a:rPr>
              <a:t>(0</a:t>
            </a:r>
            <a:r>
              <a:rPr i="1" lang="en-US" sz="1100">
                <a:latin typeface="Georgia"/>
                <a:ea typeface="Georgia"/>
                <a:cs typeface="Georgia"/>
                <a:sym typeface="Georgia"/>
              </a:rPr>
              <a:t>, I</a:t>
            </a:r>
            <a:r>
              <a:rPr lang="en-US" sz="1100">
                <a:latin typeface="Arial"/>
                <a:ea typeface="Arial"/>
                <a:cs typeface="Arial"/>
                <a:sym typeface="Arial"/>
              </a:rPr>
              <a:t>) and produces </a:t>
            </a:r>
            <a:r>
              <a:rPr i="1" lang="en-US" sz="1100">
                <a:latin typeface="Georgia"/>
                <a:ea typeface="Georgia"/>
                <a:cs typeface="Georgia"/>
                <a:sym typeface="Georgia"/>
              </a:rPr>
              <a:t>G</a:t>
            </a:r>
            <a:r>
              <a:rPr baseline="-25000" i="1" lang="en-US" sz="1200">
                <a:latin typeface="Georgia"/>
                <a:ea typeface="Georgia"/>
                <a:cs typeface="Georgia"/>
                <a:sym typeface="Georgia"/>
              </a:rPr>
              <a:t>φ</a:t>
            </a:r>
            <a:r>
              <a:rPr lang="en-US" sz="1100">
                <a:latin typeface="Arial"/>
                <a:ea typeface="Arial"/>
                <a:cs typeface="Arial"/>
                <a:sym typeface="Arial"/>
              </a:rPr>
              <a:t>(</a:t>
            </a:r>
            <a:r>
              <a:rPr i="1" lang="en-US" sz="1100">
                <a:latin typeface="Georgia"/>
                <a:ea typeface="Georgia"/>
                <a:cs typeface="Georgia"/>
                <a:sym typeface="Georgia"/>
              </a:rPr>
              <a:t>z</a:t>
            </a:r>
            <a:r>
              <a:rPr lang="en-US" sz="1100">
                <a:latin typeface="Arial"/>
                <a:ea typeface="Arial"/>
                <a:cs typeface="Arial"/>
                <a:sym typeface="Arial"/>
              </a:rPr>
              <a:t>) = </a:t>
            </a:r>
            <a:r>
              <a:rPr i="1" lang="en-US" sz="1100">
                <a:latin typeface="Georgia"/>
                <a:ea typeface="Georgia"/>
                <a:cs typeface="Georgia"/>
                <a:sym typeface="Georgia"/>
              </a:rPr>
              <a:t>X</a:t>
            </a:r>
            <a:endParaRPr sz="1100">
              <a:latin typeface="Georgia"/>
              <a:ea typeface="Georgia"/>
              <a:cs typeface="Georgia"/>
              <a:sym typeface="Georgia"/>
            </a:endParaRPr>
          </a:p>
          <a:p>
            <a:pPr indent="0" lvl="0" marL="25400" marR="17780" rtl="0" algn="just">
              <a:lnSpc>
                <a:spcPct val="102600"/>
              </a:lnSpc>
              <a:spcBef>
                <a:spcPts val="300"/>
              </a:spcBef>
              <a:spcAft>
                <a:spcPts val="0"/>
              </a:spcAft>
              <a:buNone/>
            </a:pPr>
            <a:r>
              <a:rPr lang="en-US" sz="1100">
                <a:latin typeface="Arial"/>
                <a:ea typeface="Arial"/>
                <a:cs typeface="Arial"/>
                <a:sym typeface="Arial"/>
              </a:rPr>
              <a:t>We have a neural network based discriminator which could take as input a real </a:t>
            </a:r>
            <a:r>
              <a:rPr i="1" lang="en-US" sz="1100">
                <a:latin typeface="Georgia"/>
                <a:ea typeface="Georgia"/>
                <a:cs typeface="Georgia"/>
                <a:sym typeface="Georgia"/>
              </a:rPr>
              <a:t>X </a:t>
            </a:r>
            <a:r>
              <a:rPr lang="en-US" sz="1100">
                <a:latin typeface="Arial"/>
                <a:ea typeface="Arial"/>
                <a:cs typeface="Arial"/>
                <a:sym typeface="Arial"/>
              </a:rPr>
              <a:t>or a generated </a:t>
            </a:r>
            <a:r>
              <a:rPr i="1" lang="en-US" sz="1100">
                <a:latin typeface="Georgia"/>
                <a:ea typeface="Georgia"/>
                <a:cs typeface="Georgia"/>
                <a:sym typeface="Georgia"/>
              </a:rPr>
              <a:t>X </a:t>
            </a:r>
            <a:r>
              <a:rPr lang="en-US" sz="1100">
                <a:latin typeface="Arial"/>
                <a:ea typeface="Arial"/>
                <a:cs typeface="Arial"/>
                <a:sym typeface="Arial"/>
              </a:rPr>
              <a:t>= </a:t>
            </a:r>
            <a:r>
              <a:rPr i="1" lang="en-US" sz="1100">
                <a:latin typeface="Georgia"/>
                <a:ea typeface="Georgia"/>
                <a:cs typeface="Georgia"/>
                <a:sym typeface="Georgia"/>
              </a:rPr>
              <a:t>G</a:t>
            </a:r>
            <a:r>
              <a:rPr baseline="-25000" i="1" lang="en-US" sz="1200">
                <a:latin typeface="Georgia"/>
                <a:ea typeface="Georgia"/>
                <a:cs typeface="Georgia"/>
                <a:sym typeface="Georgia"/>
              </a:rPr>
              <a:t>φ</a:t>
            </a:r>
            <a:r>
              <a:rPr lang="en-US" sz="1100">
                <a:latin typeface="Arial"/>
                <a:ea typeface="Arial"/>
                <a:cs typeface="Arial"/>
                <a:sym typeface="Arial"/>
              </a:rPr>
              <a:t>(</a:t>
            </a:r>
            <a:r>
              <a:rPr i="1" lang="en-US" sz="1100">
                <a:latin typeface="Georgia"/>
                <a:ea typeface="Georgia"/>
                <a:cs typeface="Georgia"/>
                <a:sym typeface="Georgia"/>
              </a:rPr>
              <a:t>z</a:t>
            </a:r>
            <a:r>
              <a:rPr lang="en-US" sz="1100">
                <a:latin typeface="Arial"/>
                <a:ea typeface="Arial"/>
                <a:cs typeface="Arial"/>
                <a:sym typeface="Arial"/>
              </a:rPr>
              <a:t>) and classify the input as real/fake</a:t>
            </a:r>
            <a:endParaRPr sz="1100">
              <a:latin typeface="Arial"/>
              <a:ea typeface="Arial"/>
              <a:cs typeface="Arial"/>
              <a:sym typeface="Arial"/>
            </a:endParaRPr>
          </a:p>
        </p:txBody>
      </p:sp>
      <p:pic>
        <p:nvPicPr>
          <p:cNvPr id="397" name="Google Shape;397;p9"/>
          <p:cNvPicPr preferRelativeResize="0"/>
          <p:nvPr/>
        </p:nvPicPr>
        <p:blipFill rotWithShape="1">
          <a:blip r:embed="rId10">
            <a:alphaModFix/>
          </a:blip>
          <a:srcRect b="0" l="0" r="0" t="0"/>
          <a:stretch/>
        </p:blipFill>
        <p:spPr>
          <a:xfrm>
            <a:off x="2388616" y="950544"/>
            <a:ext cx="63233" cy="63233"/>
          </a:xfrm>
          <a:prstGeom prst="rect">
            <a:avLst/>
          </a:prstGeom>
          <a:noFill/>
          <a:ln>
            <a:noFill/>
          </a:ln>
        </p:spPr>
      </p:pic>
      <p:pic>
        <p:nvPicPr>
          <p:cNvPr id="398" name="Google Shape;398;p9"/>
          <p:cNvPicPr preferRelativeResize="0"/>
          <p:nvPr/>
        </p:nvPicPr>
        <p:blipFill rotWithShape="1">
          <a:blip r:embed="rId11">
            <a:alphaModFix/>
          </a:blip>
          <a:srcRect b="0" l="0" r="0" t="0"/>
          <a:stretch/>
        </p:blipFill>
        <p:spPr>
          <a:xfrm>
            <a:off x="2388616" y="1504721"/>
            <a:ext cx="63233" cy="63233"/>
          </a:xfrm>
          <a:prstGeom prst="rect">
            <a:avLst/>
          </a:prstGeom>
          <a:noFill/>
          <a:ln>
            <a:noFill/>
          </a:ln>
        </p:spPr>
      </p:pic>
      <p:grpSp>
        <p:nvGrpSpPr>
          <p:cNvPr id="399" name="Google Shape;399;p9"/>
          <p:cNvGrpSpPr/>
          <p:nvPr/>
        </p:nvGrpSpPr>
        <p:grpSpPr>
          <a:xfrm>
            <a:off x="0" y="3121507"/>
            <a:ext cx="5760364" cy="118745"/>
            <a:chOff x="0" y="3121507"/>
            <a:chExt cx="5760364" cy="118745"/>
          </a:xfrm>
        </p:grpSpPr>
        <p:sp>
          <p:nvSpPr>
            <p:cNvPr id="400" name="Google Shape;400;p9"/>
            <p:cNvSpPr/>
            <p:nvPr/>
          </p:nvSpPr>
          <p:spPr>
            <a:xfrm>
              <a:off x="0" y="3121507"/>
              <a:ext cx="2880360" cy="118745"/>
            </a:xfrm>
            <a:custGeom>
              <a:rect b="b" l="l" r="r" t="t"/>
              <a:pathLst>
                <a:path extrusionOk="0" h="118744" w="2880360">
                  <a:moveTo>
                    <a:pt x="2880004" y="0"/>
                  </a:moveTo>
                  <a:lnTo>
                    <a:pt x="0" y="0"/>
                  </a:lnTo>
                  <a:lnTo>
                    <a:pt x="0" y="118490"/>
                  </a:lnTo>
                  <a:lnTo>
                    <a:pt x="2880004" y="118490"/>
                  </a:lnTo>
                  <a:lnTo>
                    <a:pt x="288000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01" name="Google Shape;401;p9"/>
            <p:cNvSpPr/>
            <p:nvPr/>
          </p:nvSpPr>
          <p:spPr>
            <a:xfrm>
              <a:off x="2880004" y="3121507"/>
              <a:ext cx="2880360" cy="118745"/>
            </a:xfrm>
            <a:custGeom>
              <a:rect b="b" l="l" r="r" t="t"/>
              <a:pathLst>
                <a:path extrusionOk="0" h="118744" w="2880360">
                  <a:moveTo>
                    <a:pt x="2880004" y="0"/>
                  </a:moveTo>
                  <a:lnTo>
                    <a:pt x="0" y="0"/>
                  </a:lnTo>
                  <a:lnTo>
                    <a:pt x="0" y="118491"/>
                  </a:lnTo>
                  <a:lnTo>
                    <a:pt x="2880004" y="118491"/>
                  </a:lnTo>
                  <a:lnTo>
                    <a:pt x="2880004" y="0"/>
                  </a:lnTo>
                  <a:close/>
                </a:path>
              </a:pathLst>
            </a:custGeom>
            <a:solidFill>
              <a:srgbClr val="3333B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402" name="Google Shape;402;p9"/>
          <p:cNvSpPr txBox="1"/>
          <p:nvPr/>
        </p:nvSpPr>
        <p:spPr>
          <a:xfrm>
            <a:off x="5525731" y="3007598"/>
            <a:ext cx="211454"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a:solidFill>
                  <a:srgbClr val="ADADE0"/>
                </a:solidFill>
                <a:latin typeface="Arial"/>
                <a:ea typeface="Arial"/>
                <a:cs typeface="Arial"/>
                <a:sym typeface="Arial"/>
              </a:rPr>
              <a:t>7/38</a:t>
            </a:r>
            <a:endParaRPr sz="600">
              <a:latin typeface="Arial"/>
              <a:ea typeface="Arial"/>
              <a:cs typeface="Arial"/>
              <a:sym typeface="Arial"/>
            </a:endParaRPr>
          </a:p>
        </p:txBody>
      </p:sp>
      <p:sp>
        <p:nvSpPr>
          <p:cNvPr id="403" name="Google Shape;403;p9"/>
          <p:cNvSpPr txBox="1"/>
          <p:nvPr/>
        </p:nvSpPr>
        <p:spPr>
          <a:xfrm>
            <a:off x="2975305" y="3133595"/>
            <a:ext cx="1556385" cy="101600"/>
          </a:xfrm>
          <a:prstGeom prst="rect">
            <a:avLst/>
          </a:prstGeom>
          <a:noFill/>
          <a:ln>
            <a:noFill/>
          </a:ln>
        </p:spPr>
        <p:txBody>
          <a:bodyPr anchorCtr="0" anchor="t" bIns="0" lIns="0" spcFirstLastPara="1" rIns="0" wrap="square" tIns="0">
            <a:spAutoFit/>
          </a:bodyPr>
          <a:lstStyle/>
          <a:p>
            <a:pPr indent="0" lvl="0" marL="12700" rtl="0" algn="l">
              <a:lnSpc>
                <a:spcPct val="111666"/>
              </a:lnSpc>
              <a:spcBef>
                <a:spcPts val="0"/>
              </a:spcBef>
              <a:spcAft>
                <a:spcPts val="0"/>
              </a:spcAft>
              <a:buNone/>
            </a:pPr>
            <a:r>
              <a:rPr lang="en-US" sz="600" u="sng">
                <a:solidFill>
                  <a:srgbClr val="0000FF"/>
                </a:solidFill>
                <a:latin typeface="Arial"/>
                <a:ea typeface="Arial"/>
                <a:cs typeface="Arial"/>
                <a:sym typeface="Arial"/>
                <a:hlinkClick action="ppaction://hlinksldjump" r:id="rId12">
                  <a:extLst>
                    <a:ext uri="{A12FA001-AC4F-418D-AE19-62706E023703}">
                      <ahyp:hlinkClr val="tx"/>
                    </a:ext>
                  </a:extLst>
                </a:hlinkClick>
              </a:rPr>
              <a:t>CS7015 (Deep Learning) : Lecture 23</a:t>
            </a:r>
            <a:endParaRPr sz="600">
              <a:latin typeface="Arial"/>
              <a:ea typeface="Arial"/>
              <a:cs typeface="Arial"/>
              <a:sym typeface="Arial"/>
            </a:endParaRPr>
          </a:p>
        </p:txBody>
      </p:sp>
    </p:spTree>
  </p:cSld>
  <p:clrMapOvr>
    <a:masterClrMapping/>
  </p:clrMapOvr>
  <p:transition>
    <p:cut/>
  </p:transition>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2024-01-23T03:49:20Z</dcterms:created>
  <dc:creator>Mitesh M. Khapra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2018-11-26T00:00:00Z</vt:filetime>
  </property>
  <property fmtid="{D5CDD505-2E9C-101B-9397-08002B2CF9AE}" pid="3" name="Creator">
    <vt:lpwstr>LaTeX with Beamer class version 3.36</vt:lpwstr>
  </property>
  <property fmtid="{D5CDD505-2E9C-101B-9397-08002B2CF9AE}" pid="4" name="LastSaved">
    <vt:filetime>2024-01-23T00:00:00Z</vt:filetime>
  </property>
  <property fmtid="{D5CDD505-2E9C-101B-9397-08002B2CF9AE}" pid="5" name="PTEX.Fullbanner">
    <vt:lpwstr>This is pdfTeX, Version 3.14159265-2.6-1.40.16 (TeX Live 2015/Debian) kpathsea version 6.2.1</vt:lpwstr>
  </property>
  <property fmtid="{D5CDD505-2E9C-101B-9397-08002B2CF9AE}" pid="6" name="Producer">
    <vt:lpwstr>3-Heights(TM) PDF Security Shell 4.8.25.2 (http://www.pdf-tools.com)</vt:lpwstr>
  </property>
</Properties>
</file>