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3244850" cx="5765800"/>
  <p:notesSz cx="5765800" cy="32448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iDysQnpIb5nG+ZEnJwtfAGVzlu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2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2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3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3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4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4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6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16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7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17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8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18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9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19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20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2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2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2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3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23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4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24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2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2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7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8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0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6.png"/><Relationship Id="rId13" Type="http://schemas.openxmlformats.org/officeDocument/2006/relationships/image" Target="../media/image24.png"/><Relationship Id="rId1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image" Target="../media/image32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2760357" y="100836"/>
            <a:ext cx="2773045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2734957" y="645087"/>
            <a:ext cx="2823845" cy="11137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1" type="ftr"/>
          </p:nvPr>
        </p:nvSpPr>
        <p:spPr>
          <a:xfrm>
            <a:off x="2008162" y="3133595"/>
            <a:ext cx="77661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5453938" y="3007598"/>
            <a:ext cx="28324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8445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/36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idx="11" type="ftr"/>
          </p:nvPr>
        </p:nvSpPr>
        <p:spPr>
          <a:xfrm>
            <a:off x="2008162" y="3133595"/>
            <a:ext cx="77661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2" type="sldNum"/>
          </p:nvPr>
        </p:nvSpPr>
        <p:spPr>
          <a:xfrm>
            <a:off x="5453938" y="3007598"/>
            <a:ext cx="28324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8445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/36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/>
          <p:nvPr>
            <p:ph type="title"/>
          </p:nvPr>
        </p:nvSpPr>
        <p:spPr>
          <a:xfrm>
            <a:off x="2760357" y="100836"/>
            <a:ext cx="2773045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1" type="ftr"/>
          </p:nvPr>
        </p:nvSpPr>
        <p:spPr>
          <a:xfrm>
            <a:off x="2008162" y="3133595"/>
            <a:ext cx="77661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2" type="sldNum"/>
          </p:nvPr>
        </p:nvSpPr>
        <p:spPr>
          <a:xfrm>
            <a:off x="5453938" y="3007598"/>
            <a:ext cx="28324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8445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/36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type="ctrTitle"/>
          </p:nvPr>
        </p:nvSpPr>
        <p:spPr>
          <a:xfrm>
            <a:off x="2760357" y="140012"/>
            <a:ext cx="2773045" cy="579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" type="subTitle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1" type="ftr"/>
          </p:nvPr>
        </p:nvSpPr>
        <p:spPr>
          <a:xfrm>
            <a:off x="2008162" y="3133595"/>
            <a:ext cx="77661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2" type="sldNum"/>
          </p:nvPr>
        </p:nvSpPr>
        <p:spPr>
          <a:xfrm>
            <a:off x="5453938" y="3007598"/>
            <a:ext cx="28324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8445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/36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/>
          <p:nvPr/>
        </p:nvSpPr>
        <p:spPr>
          <a:xfrm>
            <a:off x="3836594" y="3017760"/>
            <a:ext cx="43180" cy="30480"/>
          </a:xfrm>
          <a:custGeom>
            <a:rect b="b" l="l" r="r" t="t"/>
            <a:pathLst>
              <a:path extrusionOk="0" h="30480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" name="Google Shape;50;p31"/>
          <p:cNvSpPr/>
          <p:nvPr/>
        </p:nvSpPr>
        <p:spPr>
          <a:xfrm>
            <a:off x="3756977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" name="Google Shape;51;p31"/>
          <p:cNvSpPr/>
          <p:nvPr/>
        </p:nvSpPr>
        <p:spPr>
          <a:xfrm>
            <a:off x="3934779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" name="Google Shape;52;p31"/>
          <p:cNvSpPr/>
          <p:nvPr/>
        </p:nvSpPr>
        <p:spPr>
          <a:xfrm>
            <a:off x="4103064" y="3007448"/>
            <a:ext cx="64135" cy="50800"/>
          </a:xfrm>
          <a:custGeom>
            <a:rect b="b" l="l" r="r" t="t"/>
            <a:pathLst>
              <a:path extrusionOk="0" h="50800" w="64135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extrusionOk="0" h="50800" w="64135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extrusionOk="0" h="50800" w="64135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" name="Google Shape;53;p31"/>
          <p:cNvSpPr/>
          <p:nvPr/>
        </p:nvSpPr>
        <p:spPr>
          <a:xfrm>
            <a:off x="4039895" y="3013798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" name="Google Shape;54;p31"/>
          <p:cNvSpPr/>
          <p:nvPr/>
        </p:nvSpPr>
        <p:spPr>
          <a:xfrm>
            <a:off x="4411726" y="3020148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" name="Google Shape;55;p31"/>
          <p:cNvSpPr/>
          <p:nvPr/>
        </p:nvSpPr>
        <p:spPr>
          <a:xfrm>
            <a:off x="4322826" y="3013798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" name="Google Shape;56;p31"/>
          <p:cNvSpPr/>
          <p:nvPr/>
        </p:nvSpPr>
        <p:spPr>
          <a:xfrm>
            <a:off x="4399026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25400"/>
                </a:moveTo>
                <a:lnTo>
                  <a:pt x="50801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31"/>
          <p:cNvSpPr/>
          <p:nvPr/>
        </p:nvSpPr>
        <p:spPr>
          <a:xfrm>
            <a:off x="4681957" y="3007448"/>
            <a:ext cx="50800" cy="25400"/>
          </a:xfrm>
          <a:custGeom>
            <a:rect b="b" l="l" r="r" t="t"/>
            <a:pathLst>
              <a:path extrusionOk="0" h="25400" w="50800">
                <a:moveTo>
                  <a:pt x="0" y="0"/>
                </a:moveTo>
                <a:lnTo>
                  <a:pt x="38100" y="0"/>
                </a:lnTo>
              </a:path>
              <a:path extrusionOk="0" h="25400" w="50800">
                <a:moveTo>
                  <a:pt x="12700" y="12700"/>
                </a:moveTo>
                <a:lnTo>
                  <a:pt x="50801" y="12700"/>
                </a:lnTo>
              </a:path>
              <a:path extrusionOk="0" h="25400" w="508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31"/>
          <p:cNvSpPr/>
          <p:nvPr/>
        </p:nvSpPr>
        <p:spPr>
          <a:xfrm>
            <a:off x="4605756" y="3013798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" name="Google Shape;59;p31"/>
          <p:cNvSpPr/>
          <p:nvPr/>
        </p:nvSpPr>
        <p:spPr>
          <a:xfrm>
            <a:off x="4681957" y="3045548"/>
            <a:ext cx="50800" cy="12700"/>
          </a:xfrm>
          <a:custGeom>
            <a:rect b="b" l="l" r="r" t="t"/>
            <a:pathLst>
              <a:path extrusionOk="0" h="12700" w="50800">
                <a:moveTo>
                  <a:pt x="0" y="0"/>
                </a:moveTo>
                <a:lnTo>
                  <a:pt x="38100" y="0"/>
                </a:lnTo>
              </a:path>
              <a:path extrusionOk="0" h="12700" w="508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" name="Google Shape;60;p31"/>
          <p:cNvSpPr/>
          <p:nvPr/>
        </p:nvSpPr>
        <p:spPr>
          <a:xfrm>
            <a:off x="4964875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1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1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" name="Google Shape;61;p31"/>
          <p:cNvSpPr/>
          <p:nvPr/>
        </p:nvSpPr>
        <p:spPr>
          <a:xfrm>
            <a:off x="5278286" y="3037928"/>
            <a:ext cx="20320" cy="20320"/>
          </a:xfrm>
          <a:custGeom>
            <a:rect b="b" l="l" r="r" t="t"/>
            <a:pathLst>
              <a:path extrusionOk="0" h="20319" w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31"/>
          <p:cNvSpPr/>
          <p:nvPr/>
        </p:nvSpPr>
        <p:spPr>
          <a:xfrm>
            <a:off x="5251222" y="3011433"/>
            <a:ext cx="30480" cy="30480"/>
          </a:xfrm>
          <a:custGeom>
            <a:rect b="b" l="l" r="r" t="t"/>
            <a:pathLst>
              <a:path extrusionOk="0" h="30480" w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31"/>
          <p:cNvSpPr/>
          <p:nvPr/>
        </p:nvSpPr>
        <p:spPr>
          <a:xfrm>
            <a:off x="5156365" y="3007448"/>
            <a:ext cx="233679" cy="50800"/>
          </a:xfrm>
          <a:custGeom>
            <a:rect b="b" l="l" r="r" t="t"/>
            <a:pathLst>
              <a:path extrusionOk="0" h="50800" w="233679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extrusionOk="0" h="50800" w="233679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extrusionOk="0" h="50800" w="233679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extrusionOk="0" h="50800" w="233679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4" name="Google Shape;6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759996" cy="48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232" y="1982272"/>
            <a:ext cx="158286" cy="158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8237" y="1982272"/>
            <a:ext cx="158286" cy="158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0242" y="1982272"/>
            <a:ext cx="158286" cy="158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2246" y="1982272"/>
            <a:ext cx="158286" cy="158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14242" y="1982272"/>
            <a:ext cx="158295" cy="158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6232" y="1604269"/>
            <a:ext cx="158286" cy="158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58237" y="1604269"/>
            <a:ext cx="158286" cy="158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62246" y="1604269"/>
            <a:ext cx="158286" cy="158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714242" y="1604269"/>
            <a:ext cx="158295" cy="158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06232" y="344254"/>
            <a:ext cx="158286" cy="158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3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58237" y="344254"/>
            <a:ext cx="158286" cy="158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10242" y="344254"/>
            <a:ext cx="158286" cy="158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462246" y="344254"/>
            <a:ext cx="158286" cy="158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3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714242" y="344254"/>
            <a:ext cx="158295" cy="15828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1"/>
          <p:cNvSpPr/>
          <p:nvPr/>
        </p:nvSpPr>
        <p:spPr>
          <a:xfrm>
            <a:off x="1026507" y="1072741"/>
            <a:ext cx="525780" cy="213360"/>
          </a:xfrm>
          <a:custGeom>
            <a:rect b="b" l="l" r="r" t="t"/>
            <a:pathLst>
              <a:path extrusionOk="0" h="213359" w="525780">
                <a:moveTo>
                  <a:pt x="262877" y="0"/>
                </a:moveTo>
                <a:lnTo>
                  <a:pt x="202602" y="2817"/>
                </a:lnTo>
                <a:lnTo>
                  <a:pt x="147270" y="10841"/>
                </a:lnTo>
                <a:lnTo>
                  <a:pt x="98461" y="23434"/>
                </a:lnTo>
                <a:lnTo>
                  <a:pt x="57751" y="39953"/>
                </a:lnTo>
                <a:lnTo>
                  <a:pt x="6942" y="82212"/>
                </a:lnTo>
                <a:lnTo>
                  <a:pt x="0" y="106671"/>
                </a:lnTo>
                <a:lnTo>
                  <a:pt x="6942" y="131127"/>
                </a:lnTo>
                <a:lnTo>
                  <a:pt x="57751" y="173385"/>
                </a:lnTo>
                <a:lnTo>
                  <a:pt x="98461" y="189905"/>
                </a:lnTo>
                <a:lnTo>
                  <a:pt x="147270" y="202498"/>
                </a:lnTo>
                <a:lnTo>
                  <a:pt x="202602" y="210524"/>
                </a:lnTo>
                <a:lnTo>
                  <a:pt x="262877" y="213342"/>
                </a:lnTo>
                <a:lnTo>
                  <a:pt x="323152" y="210524"/>
                </a:lnTo>
                <a:lnTo>
                  <a:pt x="378483" y="202498"/>
                </a:lnTo>
                <a:lnTo>
                  <a:pt x="427293" y="189905"/>
                </a:lnTo>
                <a:lnTo>
                  <a:pt x="468003" y="173385"/>
                </a:lnTo>
                <a:lnTo>
                  <a:pt x="518811" y="131127"/>
                </a:lnTo>
                <a:lnTo>
                  <a:pt x="525754" y="106671"/>
                </a:lnTo>
                <a:lnTo>
                  <a:pt x="518811" y="82212"/>
                </a:lnTo>
                <a:lnTo>
                  <a:pt x="468003" y="39953"/>
                </a:lnTo>
                <a:lnTo>
                  <a:pt x="427293" y="23434"/>
                </a:lnTo>
                <a:lnTo>
                  <a:pt x="378483" y="10841"/>
                </a:lnTo>
                <a:lnTo>
                  <a:pt x="323152" y="2817"/>
                </a:lnTo>
                <a:lnTo>
                  <a:pt x="262877" y="0"/>
                </a:lnTo>
                <a:close/>
              </a:path>
            </a:pathLst>
          </a:custGeom>
          <a:solidFill>
            <a:srgbClr val="FFE5E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31"/>
          <p:cNvSpPr/>
          <p:nvPr/>
        </p:nvSpPr>
        <p:spPr>
          <a:xfrm>
            <a:off x="1026507" y="1072741"/>
            <a:ext cx="525780" cy="213360"/>
          </a:xfrm>
          <a:custGeom>
            <a:rect b="b" l="l" r="r" t="t"/>
            <a:pathLst>
              <a:path extrusionOk="0" h="213359" w="525780">
                <a:moveTo>
                  <a:pt x="525754" y="106671"/>
                </a:moveTo>
                <a:lnTo>
                  <a:pt x="499035" y="59759"/>
                </a:lnTo>
                <a:lnTo>
                  <a:pt x="427293" y="23434"/>
                </a:lnTo>
                <a:lnTo>
                  <a:pt x="378483" y="10841"/>
                </a:lnTo>
                <a:lnTo>
                  <a:pt x="323152" y="2817"/>
                </a:lnTo>
                <a:lnTo>
                  <a:pt x="262877" y="0"/>
                </a:lnTo>
                <a:lnTo>
                  <a:pt x="202602" y="2817"/>
                </a:lnTo>
                <a:lnTo>
                  <a:pt x="147270" y="10841"/>
                </a:lnTo>
                <a:lnTo>
                  <a:pt x="98461" y="23434"/>
                </a:lnTo>
                <a:lnTo>
                  <a:pt x="57751" y="39953"/>
                </a:lnTo>
                <a:lnTo>
                  <a:pt x="6942" y="82212"/>
                </a:lnTo>
                <a:lnTo>
                  <a:pt x="0" y="106671"/>
                </a:lnTo>
                <a:lnTo>
                  <a:pt x="6942" y="131127"/>
                </a:lnTo>
                <a:lnTo>
                  <a:pt x="57751" y="173385"/>
                </a:lnTo>
                <a:lnTo>
                  <a:pt x="98461" y="189905"/>
                </a:lnTo>
                <a:lnTo>
                  <a:pt x="147270" y="202498"/>
                </a:lnTo>
                <a:lnTo>
                  <a:pt x="202602" y="210524"/>
                </a:lnTo>
                <a:lnTo>
                  <a:pt x="262877" y="213342"/>
                </a:lnTo>
                <a:lnTo>
                  <a:pt x="323152" y="210524"/>
                </a:lnTo>
                <a:lnTo>
                  <a:pt x="378483" y="202498"/>
                </a:lnTo>
                <a:lnTo>
                  <a:pt x="427293" y="189905"/>
                </a:lnTo>
                <a:lnTo>
                  <a:pt x="468003" y="173385"/>
                </a:lnTo>
                <a:lnTo>
                  <a:pt x="518811" y="131127"/>
                </a:lnTo>
                <a:lnTo>
                  <a:pt x="525754" y="106671"/>
                </a:lnTo>
                <a:close/>
              </a:path>
            </a:pathLst>
          </a:custGeom>
          <a:noFill/>
          <a:ln cap="flat" cmpd="sng" w="9525">
            <a:solidFill>
              <a:srgbClr val="F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31"/>
          <p:cNvSpPr txBox="1"/>
          <p:nvPr>
            <p:ph type="title"/>
          </p:nvPr>
        </p:nvSpPr>
        <p:spPr>
          <a:xfrm>
            <a:off x="2760357" y="100836"/>
            <a:ext cx="2773045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" type="body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2" type="body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1" type="ftr"/>
          </p:nvPr>
        </p:nvSpPr>
        <p:spPr>
          <a:xfrm>
            <a:off x="2008162" y="3133595"/>
            <a:ext cx="77661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12" type="sldNum"/>
          </p:nvPr>
        </p:nvSpPr>
        <p:spPr>
          <a:xfrm>
            <a:off x="5453938" y="3007598"/>
            <a:ext cx="28324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8445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/36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/>
          <p:nvPr/>
        </p:nvSpPr>
        <p:spPr>
          <a:xfrm>
            <a:off x="3836594" y="3017760"/>
            <a:ext cx="43180" cy="30480"/>
          </a:xfrm>
          <a:custGeom>
            <a:rect b="b" l="l" r="r" t="t"/>
            <a:pathLst>
              <a:path extrusionOk="0" h="30480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26"/>
          <p:cNvSpPr/>
          <p:nvPr/>
        </p:nvSpPr>
        <p:spPr>
          <a:xfrm>
            <a:off x="3756977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26"/>
          <p:cNvSpPr/>
          <p:nvPr/>
        </p:nvSpPr>
        <p:spPr>
          <a:xfrm>
            <a:off x="3934779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26"/>
          <p:cNvSpPr/>
          <p:nvPr/>
        </p:nvSpPr>
        <p:spPr>
          <a:xfrm>
            <a:off x="4103064" y="3007448"/>
            <a:ext cx="64135" cy="50800"/>
          </a:xfrm>
          <a:custGeom>
            <a:rect b="b" l="l" r="r" t="t"/>
            <a:pathLst>
              <a:path extrusionOk="0" h="50800" w="64135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extrusionOk="0" h="50800" w="64135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extrusionOk="0" h="50800" w="64135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26"/>
          <p:cNvSpPr/>
          <p:nvPr/>
        </p:nvSpPr>
        <p:spPr>
          <a:xfrm>
            <a:off x="4039895" y="3013798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" name="Google Shape;11;p26"/>
          <p:cNvSpPr/>
          <p:nvPr/>
        </p:nvSpPr>
        <p:spPr>
          <a:xfrm>
            <a:off x="4411726" y="3020148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" name="Google Shape;12;p26"/>
          <p:cNvSpPr/>
          <p:nvPr/>
        </p:nvSpPr>
        <p:spPr>
          <a:xfrm>
            <a:off x="4322826" y="3013798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" name="Google Shape;13;p26"/>
          <p:cNvSpPr/>
          <p:nvPr/>
        </p:nvSpPr>
        <p:spPr>
          <a:xfrm>
            <a:off x="4399026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25400"/>
                </a:moveTo>
                <a:lnTo>
                  <a:pt x="50801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" name="Google Shape;14;p26"/>
          <p:cNvSpPr/>
          <p:nvPr/>
        </p:nvSpPr>
        <p:spPr>
          <a:xfrm>
            <a:off x="4681957" y="3007448"/>
            <a:ext cx="50800" cy="25400"/>
          </a:xfrm>
          <a:custGeom>
            <a:rect b="b" l="l" r="r" t="t"/>
            <a:pathLst>
              <a:path extrusionOk="0" h="25400" w="50800">
                <a:moveTo>
                  <a:pt x="0" y="0"/>
                </a:moveTo>
                <a:lnTo>
                  <a:pt x="38100" y="0"/>
                </a:lnTo>
              </a:path>
              <a:path extrusionOk="0" h="25400" w="50800">
                <a:moveTo>
                  <a:pt x="12700" y="12700"/>
                </a:moveTo>
                <a:lnTo>
                  <a:pt x="50801" y="12700"/>
                </a:lnTo>
              </a:path>
              <a:path extrusionOk="0" h="25400" w="508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" name="Google Shape;15;p26"/>
          <p:cNvSpPr/>
          <p:nvPr/>
        </p:nvSpPr>
        <p:spPr>
          <a:xfrm>
            <a:off x="4605756" y="3013798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26"/>
          <p:cNvSpPr/>
          <p:nvPr/>
        </p:nvSpPr>
        <p:spPr>
          <a:xfrm>
            <a:off x="4681957" y="3045548"/>
            <a:ext cx="50800" cy="12700"/>
          </a:xfrm>
          <a:custGeom>
            <a:rect b="b" l="l" r="r" t="t"/>
            <a:pathLst>
              <a:path extrusionOk="0" h="12700" w="50800">
                <a:moveTo>
                  <a:pt x="0" y="0"/>
                </a:moveTo>
                <a:lnTo>
                  <a:pt x="38100" y="0"/>
                </a:lnTo>
              </a:path>
              <a:path extrusionOk="0" h="12700" w="508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" name="Google Shape;17;p26"/>
          <p:cNvSpPr/>
          <p:nvPr/>
        </p:nvSpPr>
        <p:spPr>
          <a:xfrm>
            <a:off x="4964875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1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1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" name="Google Shape;18;p26"/>
          <p:cNvSpPr/>
          <p:nvPr/>
        </p:nvSpPr>
        <p:spPr>
          <a:xfrm>
            <a:off x="5278286" y="3037928"/>
            <a:ext cx="20320" cy="20320"/>
          </a:xfrm>
          <a:custGeom>
            <a:rect b="b" l="l" r="r" t="t"/>
            <a:pathLst>
              <a:path extrusionOk="0" h="20319" w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26"/>
          <p:cNvSpPr/>
          <p:nvPr/>
        </p:nvSpPr>
        <p:spPr>
          <a:xfrm>
            <a:off x="5251222" y="3011433"/>
            <a:ext cx="30480" cy="30480"/>
          </a:xfrm>
          <a:custGeom>
            <a:rect b="b" l="l" r="r" t="t"/>
            <a:pathLst>
              <a:path extrusionOk="0" h="30480" w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" name="Google Shape;20;p26"/>
          <p:cNvSpPr/>
          <p:nvPr/>
        </p:nvSpPr>
        <p:spPr>
          <a:xfrm>
            <a:off x="5156365" y="3007448"/>
            <a:ext cx="233679" cy="50800"/>
          </a:xfrm>
          <a:custGeom>
            <a:rect b="b" l="l" r="r" t="t"/>
            <a:pathLst>
              <a:path extrusionOk="0" h="50800" w="233679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extrusionOk="0" h="50800" w="233679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extrusionOk="0" h="50800" w="233679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extrusionOk="0" h="50800" w="233679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" name="Google Shape;21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5759996" cy="4808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6"/>
          <p:cNvSpPr txBox="1"/>
          <p:nvPr>
            <p:ph type="title"/>
          </p:nvPr>
        </p:nvSpPr>
        <p:spPr>
          <a:xfrm>
            <a:off x="2760357" y="100836"/>
            <a:ext cx="2773045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2734957" y="645087"/>
            <a:ext cx="2823845" cy="11137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6"/>
          <p:cNvSpPr txBox="1"/>
          <p:nvPr>
            <p:ph idx="11" type="ftr"/>
          </p:nvPr>
        </p:nvSpPr>
        <p:spPr>
          <a:xfrm>
            <a:off x="2008162" y="3133595"/>
            <a:ext cx="77661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6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5453938" y="3007598"/>
            <a:ext cx="28324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84455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8445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/36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jeremyjordan.me/variational-autoencoders/" TargetMode="External"/><Relationship Id="rId4" Type="http://schemas.openxmlformats.org/officeDocument/2006/relationships/hyperlink" Target="https://jaan.io/what-is-variational-autoencoder-vae-tutorial/" TargetMode="External"/><Relationship Id="rId5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6.png"/><Relationship Id="rId13" Type="http://schemas.openxmlformats.org/officeDocument/2006/relationships/image" Target="../media/image24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5" Type="http://schemas.openxmlformats.org/officeDocument/2006/relationships/image" Target="../media/image21.png"/><Relationship Id="rId14" Type="http://schemas.openxmlformats.org/officeDocument/2006/relationships/image" Target="../media/image32.png"/><Relationship Id="rId17" Type="http://schemas.openxmlformats.org/officeDocument/2006/relationships/image" Target="../media/image55.png"/><Relationship Id="rId16" Type="http://schemas.openxmlformats.org/officeDocument/2006/relationships/image" Target="../media/image90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18" Type="http://schemas.openxmlformats.org/officeDocument/2006/relationships/slide" Target="/ppt/slides/slide1.xml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6.png"/><Relationship Id="rId13" Type="http://schemas.openxmlformats.org/officeDocument/2006/relationships/image" Target="../media/image24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5" Type="http://schemas.openxmlformats.org/officeDocument/2006/relationships/image" Target="../media/image21.png"/><Relationship Id="rId14" Type="http://schemas.openxmlformats.org/officeDocument/2006/relationships/image" Target="../media/image32.png"/><Relationship Id="rId17" Type="http://schemas.openxmlformats.org/officeDocument/2006/relationships/image" Target="../media/image62.png"/><Relationship Id="rId16" Type="http://schemas.openxmlformats.org/officeDocument/2006/relationships/image" Target="../media/image54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18" Type="http://schemas.openxmlformats.org/officeDocument/2006/relationships/slide" Target="/ppt/slides/slide1.xml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6.png"/><Relationship Id="rId13" Type="http://schemas.openxmlformats.org/officeDocument/2006/relationships/image" Target="../media/image24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5" Type="http://schemas.openxmlformats.org/officeDocument/2006/relationships/image" Target="../media/image21.png"/><Relationship Id="rId14" Type="http://schemas.openxmlformats.org/officeDocument/2006/relationships/image" Target="../media/image32.png"/><Relationship Id="rId17" Type="http://schemas.openxmlformats.org/officeDocument/2006/relationships/image" Target="../media/image62.png"/><Relationship Id="rId16" Type="http://schemas.openxmlformats.org/officeDocument/2006/relationships/image" Target="../media/image54.png"/><Relationship Id="rId5" Type="http://schemas.openxmlformats.org/officeDocument/2006/relationships/image" Target="../media/image4.png"/><Relationship Id="rId19" Type="http://schemas.openxmlformats.org/officeDocument/2006/relationships/slide" Target="/ppt/slides/slide1.xml"/><Relationship Id="rId6" Type="http://schemas.openxmlformats.org/officeDocument/2006/relationships/image" Target="../media/image6.png"/><Relationship Id="rId18" Type="http://schemas.openxmlformats.org/officeDocument/2006/relationships/image" Target="../media/image56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image" Target="../media/image12.png"/><Relationship Id="rId10" Type="http://schemas.openxmlformats.org/officeDocument/2006/relationships/image" Target="../media/image16.png"/><Relationship Id="rId13" Type="http://schemas.openxmlformats.org/officeDocument/2006/relationships/image" Target="../media/image24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5" Type="http://schemas.openxmlformats.org/officeDocument/2006/relationships/image" Target="../media/image65.png"/><Relationship Id="rId14" Type="http://schemas.openxmlformats.org/officeDocument/2006/relationships/image" Target="../media/image32.png"/><Relationship Id="rId17" Type="http://schemas.openxmlformats.org/officeDocument/2006/relationships/image" Target="../media/image54.png"/><Relationship Id="rId16" Type="http://schemas.openxmlformats.org/officeDocument/2006/relationships/image" Target="../media/image21.png"/><Relationship Id="rId5" Type="http://schemas.openxmlformats.org/officeDocument/2006/relationships/image" Target="../media/image4.png"/><Relationship Id="rId19" Type="http://schemas.openxmlformats.org/officeDocument/2006/relationships/image" Target="../media/image56.png"/><Relationship Id="rId6" Type="http://schemas.openxmlformats.org/officeDocument/2006/relationships/image" Target="../media/image6.png"/><Relationship Id="rId18" Type="http://schemas.openxmlformats.org/officeDocument/2006/relationships/image" Target="../media/image62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6.png"/><Relationship Id="rId13" Type="http://schemas.openxmlformats.org/officeDocument/2006/relationships/image" Target="../media/image24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5" Type="http://schemas.openxmlformats.org/officeDocument/2006/relationships/image" Target="../media/image72.png"/><Relationship Id="rId14" Type="http://schemas.openxmlformats.org/officeDocument/2006/relationships/image" Target="../media/image32.png"/><Relationship Id="rId17" Type="http://schemas.openxmlformats.org/officeDocument/2006/relationships/image" Target="../media/image63.png"/><Relationship Id="rId16" Type="http://schemas.openxmlformats.org/officeDocument/2006/relationships/image" Target="../media/image64.png"/><Relationship Id="rId5" Type="http://schemas.openxmlformats.org/officeDocument/2006/relationships/image" Target="../media/image4.png"/><Relationship Id="rId19" Type="http://schemas.openxmlformats.org/officeDocument/2006/relationships/slide" Target="/ppt/slides/slide1.xml"/><Relationship Id="rId6" Type="http://schemas.openxmlformats.org/officeDocument/2006/relationships/image" Target="../media/image6.png"/><Relationship Id="rId18" Type="http://schemas.openxmlformats.org/officeDocument/2006/relationships/image" Target="../media/image86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image" Target="../media/image12.png"/><Relationship Id="rId10" Type="http://schemas.openxmlformats.org/officeDocument/2006/relationships/image" Target="../media/image16.png"/><Relationship Id="rId13" Type="http://schemas.openxmlformats.org/officeDocument/2006/relationships/image" Target="../media/image24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5" Type="http://schemas.openxmlformats.org/officeDocument/2006/relationships/image" Target="../media/image72.png"/><Relationship Id="rId14" Type="http://schemas.openxmlformats.org/officeDocument/2006/relationships/image" Target="../media/image32.png"/><Relationship Id="rId17" Type="http://schemas.openxmlformats.org/officeDocument/2006/relationships/image" Target="../media/image63.png"/><Relationship Id="rId16" Type="http://schemas.openxmlformats.org/officeDocument/2006/relationships/image" Target="../media/image64.png"/><Relationship Id="rId5" Type="http://schemas.openxmlformats.org/officeDocument/2006/relationships/image" Target="../media/image4.png"/><Relationship Id="rId19" Type="http://schemas.openxmlformats.org/officeDocument/2006/relationships/image" Target="../media/image70.png"/><Relationship Id="rId6" Type="http://schemas.openxmlformats.org/officeDocument/2006/relationships/image" Target="../media/image6.png"/><Relationship Id="rId18" Type="http://schemas.openxmlformats.org/officeDocument/2006/relationships/image" Target="../media/image86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0.png"/><Relationship Id="rId4" Type="http://schemas.openxmlformats.org/officeDocument/2006/relationships/image" Target="../media/image83.png"/><Relationship Id="rId5" Type="http://schemas.openxmlformats.org/officeDocument/2006/relationships/image" Target="../media/image43.png"/><Relationship Id="rId6" Type="http://schemas.openxmlformats.org/officeDocument/2006/relationships/image" Target="../media/image82.png"/><Relationship Id="rId7" Type="http://schemas.openxmlformats.org/officeDocument/2006/relationships/image" Target="../media/image73.png"/><Relationship Id="rId8" Type="http://schemas.openxmlformats.org/officeDocument/2006/relationships/image" Target="../media/image8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0.png"/><Relationship Id="rId4" Type="http://schemas.openxmlformats.org/officeDocument/2006/relationships/image" Target="../media/image21.png"/><Relationship Id="rId5" Type="http://schemas.openxmlformats.org/officeDocument/2006/relationships/image" Target="../media/image90.png"/><Relationship Id="rId6" Type="http://schemas.openxmlformats.org/officeDocument/2006/relationships/image" Target="../media/image85.png"/><Relationship Id="rId7" Type="http://schemas.openxmlformats.org/officeDocument/2006/relationships/image" Target="../media/image74.png"/><Relationship Id="rId8" Type="http://schemas.openxmlformats.org/officeDocument/2006/relationships/slide" Target="/ppt/slides/slide1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0.png"/><Relationship Id="rId4" Type="http://schemas.openxmlformats.org/officeDocument/2006/relationships/image" Target="../media/image21.png"/><Relationship Id="rId5" Type="http://schemas.openxmlformats.org/officeDocument/2006/relationships/image" Target="../media/image28.png"/><Relationship Id="rId6" Type="http://schemas.openxmlformats.org/officeDocument/2006/relationships/image" Target="../media/image79.png"/><Relationship Id="rId7" Type="http://schemas.openxmlformats.org/officeDocument/2006/relationships/image" Target="../media/image74.png"/><Relationship Id="rId8" Type="http://schemas.openxmlformats.org/officeDocument/2006/relationships/slide" Target="/ppt/slides/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slide" Target="/ppt/slides/slide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0.png"/><Relationship Id="rId4" Type="http://schemas.openxmlformats.org/officeDocument/2006/relationships/image" Target="../media/image21.png"/><Relationship Id="rId5" Type="http://schemas.openxmlformats.org/officeDocument/2006/relationships/image" Target="../media/image90.png"/><Relationship Id="rId6" Type="http://schemas.openxmlformats.org/officeDocument/2006/relationships/image" Target="../media/image85.png"/><Relationship Id="rId7" Type="http://schemas.openxmlformats.org/officeDocument/2006/relationships/image" Target="../media/image91.png"/><Relationship Id="rId8" Type="http://schemas.openxmlformats.org/officeDocument/2006/relationships/slide" Target="/ppt/slides/slide1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.xml"/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0.jpg"/><Relationship Id="rId9" Type="http://schemas.openxmlformats.org/officeDocument/2006/relationships/image" Target="../media/image22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6.png"/><Relationship Id="rId8" Type="http://schemas.openxmlformats.org/officeDocument/2006/relationships/image" Target="../media/image6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41.png"/><Relationship Id="rId9" Type="http://schemas.openxmlformats.org/officeDocument/2006/relationships/slide" Target="/ppt/slides/slide1.xml"/><Relationship Id="rId5" Type="http://schemas.openxmlformats.org/officeDocument/2006/relationships/image" Target="../media/image25.png"/><Relationship Id="rId6" Type="http://schemas.openxmlformats.org/officeDocument/2006/relationships/image" Target="../media/image43.png"/><Relationship Id="rId7" Type="http://schemas.openxmlformats.org/officeDocument/2006/relationships/image" Target="../media/image37.png"/><Relationship Id="rId8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8.png"/><Relationship Id="rId10" Type="http://schemas.openxmlformats.org/officeDocument/2006/relationships/image" Target="../media/image36.png"/><Relationship Id="rId13" Type="http://schemas.openxmlformats.org/officeDocument/2006/relationships/slide" Target="/ppt/slides/slide1.xml"/><Relationship Id="rId1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5" Type="http://schemas.openxmlformats.org/officeDocument/2006/relationships/image" Target="../media/image60.png"/><Relationship Id="rId6" Type="http://schemas.openxmlformats.org/officeDocument/2006/relationships/image" Target="../media/image29.png"/><Relationship Id="rId7" Type="http://schemas.openxmlformats.org/officeDocument/2006/relationships/image" Target="../media/image34.png"/><Relationship Id="rId8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8.png"/><Relationship Id="rId10" Type="http://schemas.openxmlformats.org/officeDocument/2006/relationships/image" Target="../media/image45.png"/><Relationship Id="rId13" Type="http://schemas.openxmlformats.org/officeDocument/2006/relationships/image" Target="../media/image49.png"/><Relationship Id="rId1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0.png"/><Relationship Id="rId4" Type="http://schemas.openxmlformats.org/officeDocument/2006/relationships/image" Target="../media/image48.png"/><Relationship Id="rId9" Type="http://schemas.openxmlformats.org/officeDocument/2006/relationships/image" Target="../media/image44.png"/><Relationship Id="rId14" Type="http://schemas.openxmlformats.org/officeDocument/2006/relationships/slide" Target="/ppt/slides/slide1.xml"/><Relationship Id="rId5" Type="http://schemas.openxmlformats.org/officeDocument/2006/relationships/image" Target="../media/image39.png"/><Relationship Id="rId6" Type="http://schemas.openxmlformats.org/officeDocument/2006/relationships/image" Target="../media/image59.png"/><Relationship Id="rId7" Type="http://schemas.openxmlformats.org/officeDocument/2006/relationships/image" Target="../media/image42.png"/><Relationship Id="rId8" Type="http://schemas.openxmlformats.org/officeDocument/2006/relationships/image" Target="../media/image75.png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53.png"/><Relationship Id="rId11" Type="http://schemas.openxmlformats.org/officeDocument/2006/relationships/image" Target="../media/image12.png"/><Relationship Id="rId10" Type="http://schemas.openxmlformats.org/officeDocument/2006/relationships/image" Target="../media/image16.png"/><Relationship Id="rId21" Type="http://schemas.openxmlformats.org/officeDocument/2006/relationships/slide" Target="/ppt/slides/slide1.xml"/><Relationship Id="rId13" Type="http://schemas.openxmlformats.org/officeDocument/2006/relationships/image" Target="../media/image24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5" Type="http://schemas.openxmlformats.org/officeDocument/2006/relationships/image" Target="../media/image21.png"/><Relationship Id="rId14" Type="http://schemas.openxmlformats.org/officeDocument/2006/relationships/image" Target="../media/image32.png"/><Relationship Id="rId17" Type="http://schemas.openxmlformats.org/officeDocument/2006/relationships/image" Target="../media/image25.png"/><Relationship Id="rId16" Type="http://schemas.openxmlformats.org/officeDocument/2006/relationships/image" Target="../media/image41.png"/><Relationship Id="rId5" Type="http://schemas.openxmlformats.org/officeDocument/2006/relationships/image" Target="../media/image4.png"/><Relationship Id="rId19" Type="http://schemas.openxmlformats.org/officeDocument/2006/relationships/image" Target="../media/image51.png"/><Relationship Id="rId6" Type="http://schemas.openxmlformats.org/officeDocument/2006/relationships/image" Target="../media/image6.png"/><Relationship Id="rId18" Type="http://schemas.openxmlformats.org/officeDocument/2006/relationships/image" Target="../media/image43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title"/>
          </p:nvPr>
        </p:nvSpPr>
        <p:spPr>
          <a:xfrm>
            <a:off x="292100" y="98425"/>
            <a:ext cx="4419600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VAE Motivation </a:t>
            </a:r>
            <a:endParaRPr/>
          </a:p>
        </p:txBody>
      </p:sp>
      <p:sp>
        <p:nvSpPr>
          <p:cNvPr id="92" name="Google Shape;92;p1"/>
          <p:cNvSpPr txBox="1"/>
          <p:nvPr>
            <p:ph idx="1" type="body"/>
          </p:nvPr>
        </p:nvSpPr>
        <p:spPr>
          <a:xfrm>
            <a:off x="292100" y="278074"/>
            <a:ext cx="51054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Instead of mapping the input into a </a:t>
            </a:r>
            <a:r>
              <a:rPr i="1" lang="en-IN"/>
              <a:t>fixed</a:t>
            </a:r>
            <a:r>
              <a:rPr lang="en-IN"/>
              <a:t> vector, we want to map it into a distribution.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Blog to  read: </a:t>
            </a:r>
            <a:r>
              <a:rPr lang="en-IN" u="sng">
                <a:solidFill>
                  <a:schemeClr val="hlink"/>
                </a:solidFill>
                <a:hlinkClick r:id="rId3"/>
              </a:rPr>
              <a:t>Variational autoencoders.</a:t>
            </a:r>
            <a:r>
              <a:rPr lang="en-IN"/>
              <a:t> 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hlink"/>
                </a:solidFill>
                <a:hlinkClick r:id="rId4"/>
              </a:rPr>
              <a:t>Tutorial - What is a variational autoencoder? – Jaan Altosaar</a:t>
            </a:r>
            <a:br>
              <a:rPr lang="en-IN"/>
            </a:br>
            <a:endParaRPr/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38100" y="784226"/>
            <a:ext cx="57658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11"/>
          <p:cNvGrpSpPr/>
          <p:nvPr/>
        </p:nvGrpSpPr>
        <p:grpSpPr>
          <a:xfrm>
            <a:off x="706232" y="344254"/>
            <a:ext cx="1166305" cy="1796304"/>
            <a:chOff x="706232" y="344254"/>
            <a:chExt cx="1166305" cy="1796304"/>
          </a:xfrm>
        </p:grpSpPr>
        <p:pic>
          <p:nvPicPr>
            <p:cNvPr id="364" name="Google Shape;364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6232" y="1982272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8237" y="1982272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10241" y="1982272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62246" y="1982272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4242" y="1982272"/>
              <a:ext cx="158295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1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06232" y="1604269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1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58237" y="1604269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1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462246" y="1604269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1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714242" y="1604269"/>
              <a:ext cx="158295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1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06232" y="344254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1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958237" y="344254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1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210241" y="344254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1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462246" y="344254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1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714242" y="344254"/>
              <a:ext cx="158295" cy="158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8" name="Google Shape;378;p11"/>
            <p:cNvSpPr/>
            <p:nvPr/>
          </p:nvSpPr>
          <p:spPr>
            <a:xfrm>
              <a:off x="1026507" y="1072741"/>
              <a:ext cx="525780" cy="213360"/>
            </a:xfrm>
            <a:custGeom>
              <a:rect b="b" l="l" r="r" t="t"/>
              <a:pathLst>
                <a:path extrusionOk="0" h="213359" w="525780">
                  <a:moveTo>
                    <a:pt x="262877" y="0"/>
                  </a:moveTo>
                  <a:lnTo>
                    <a:pt x="202602" y="2817"/>
                  </a:lnTo>
                  <a:lnTo>
                    <a:pt x="147270" y="10841"/>
                  </a:lnTo>
                  <a:lnTo>
                    <a:pt x="98461" y="23434"/>
                  </a:lnTo>
                  <a:lnTo>
                    <a:pt x="57751" y="39953"/>
                  </a:lnTo>
                  <a:lnTo>
                    <a:pt x="6942" y="82212"/>
                  </a:lnTo>
                  <a:lnTo>
                    <a:pt x="0" y="106671"/>
                  </a:lnTo>
                  <a:lnTo>
                    <a:pt x="6942" y="131127"/>
                  </a:lnTo>
                  <a:lnTo>
                    <a:pt x="57751" y="173385"/>
                  </a:lnTo>
                  <a:lnTo>
                    <a:pt x="98461" y="189905"/>
                  </a:lnTo>
                  <a:lnTo>
                    <a:pt x="147270" y="202498"/>
                  </a:lnTo>
                  <a:lnTo>
                    <a:pt x="202602" y="210524"/>
                  </a:lnTo>
                  <a:lnTo>
                    <a:pt x="262877" y="213342"/>
                  </a:lnTo>
                  <a:lnTo>
                    <a:pt x="323152" y="210524"/>
                  </a:lnTo>
                  <a:lnTo>
                    <a:pt x="378483" y="202498"/>
                  </a:lnTo>
                  <a:lnTo>
                    <a:pt x="427293" y="189905"/>
                  </a:lnTo>
                  <a:lnTo>
                    <a:pt x="468003" y="173385"/>
                  </a:lnTo>
                  <a:lnTo>
                    <a:pt x="518811" y="131127"/>
                  </a:lnTo>
                  <a:lnTo>
                    <a:pt x="525754" y="106671"/>
                  </a:lnTo>
                  <a:lnTo>
                    <a:pt x="518811" y="82212"/>
                  </a:lnTo>
                  <a:lnTo>
                    <a:pt x="468003" y="39953"/>
                  </a:lnTo>
                  <a:lnTo>
                    <a:pt x="427293" y="23434"/>
                  </a:lnTo>
                  <a:lnTo>
                    <a:pt x="378483" y="10841"/>
                  </a:lnTo>
                  <a:lnTo>
                    <a:pt x="323152" y="2817"/>
                  </a:lnTo>
                  <a:lnTo>
                    <a:pt x="262877" y="0"/>
                  </a:lnTo>
                  <a:close/>
                </a:path>
              </a:pathLst>
            </a:custGeom>
            <a:solidFill>
              <a:srgbClr val="FF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1026507" y="1072741"/>
              <a:ext cx="525780" cy="213360"/>
            </a:xfrm>
            <a:custGeom>
              <a:rect b="b" l="l" r="r" t="t"/>
              <a:pathLst>
                <a:path extrusionOk="0" h="213359" w="525780">
                  <a:moveTo>
                    <a:pt x="525754" y="106671"/>
                  </a:moveTo>
                  <a:lnTo>
                    <a:pt x="499035" y="59759"/>
                  </a:lnTo>
                  <a:lnTo>
                    <a:pt x="427293" y="23434"/>
                  </a:lnTo>
                  <a:lnTo>
                    <a:pt x="378483" y="10841"/>
                  </a:lnTo>
                  <a:lnTo>
                    <a:pt x="323152" y="2817"/>
                  </a:lnTo>
                  <a:lnTo>
                    <a:pt x="262877" y="0"/>
                  </a:lnTo>
                  <a:lnTo>
                    <a:pt x="202602" y="2817"/>
                  </a:lnTo>
                  <a:lnTo>
                    <a:pt x="147270" y="10841"/>
                  </a:lnTo>
                  <a:lnTo>
                    <a:pt x="98461" y="23434"/>
                  </a:lnTo>
                  <a:lnTo>
                    <a:pt x="57751" y="39953"/>
                  </a:lnTo>
                  <a:lnTo>
                    <a:pt x="6942" y="82212"/>
                  </a:lnTo>
                  <a:lnTo>
                    <a:pt x="0" y="106671"/>
                  </a:lnTo>
                  <a:lnTo>
                    <a:pt x="6942" y="131127"/>
                  </a:lnTo>
                  <a:lnTo>
                    <a:pt x="57751" y="173385"/>
                  </a:lnTo>
                  <a:lnTo>
                    <a:pt x="98461" y="189905"/>
                  </a:lnTo>
                  <a:lnTo>
                    <a:pt x="147270" y="202498"/>
                  </a:lnTo>
                  <a:lnTo>
                    <a:pt x="202602" y="210524"/>
                  </a:lnTo>
                  <a:lnTo>
                    <a:pt x="262877" y="213342"/>
                  </a:lnTo>
                  <a:lnTo>
                    <a:pt x="323152" y="210524"/>
                  </a:lnTo>
                  <a:lnTo>
                    <a:pt x="378483" y="202498"/>
                  </a:lnTo>
                  <a:lnTo>
                    <a:pt x="427293" y="189905"/>
                  </a:lnTo>
                  <a:lnTo>
                    <a:pt x="468003" y="173385"/>
                  </a:lnTo>
                  <a:lnTo>
                    <a:pt x="518811" y="131127"/>
                  </a:lnTo>
                  <a:lnTo>
                    <a:pt x="525754" y="106671"/>
                  </a:lnTo>
                  <a:close/>
                </a:path>
              </a:pathLst>
            </a:custGeom>
            <a:noFill/>
            <a:ln cap="flat" cmpd="sng" w="9525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80" name="Google Shape;380;p11"/>
          <p:cNvSpPr txBox="1"/>
          <p:nvPr/>
        </p:nvSpPr>
        <p:spPr>
          <a:xfrm>
            <a:off x="1123101" y="1093990"/>
            <a:ext cx="33274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50">
                <a:latin typeface="Arial"/>
                <a:ea typeface="Arial"/>
                <a:cs typeface="Arial"/>
                <a:sym typeface="Arial"/>
              </a:rPr>
              <a:t>Sample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1"/>
          <p:cNvSpPr txBox="1"/>
          <p:nvPr/>
        </p:nvSpPr>
        <p:spPr>
          <a:xfrm>
            <a:off x="1201573" y="939429"/>
            <a:ext cx="7112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z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1"/>
          <p:cNvSpPr txBox="1"/>
          <p:nvPr/>
        </p:nvSpPr>
        <p:spPr>
          <a:xfrm>
            <a:off x="1199598" y="2279516"/>
            <a:ext cx="1847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75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IN" sz="825">
                <a:latin typeface="Verdana"/>
                <a:ea typeface="Verdana"/>
                <a:cs typeface="Verdana"/>
                <a:sym typeface="Verdana"/>
              </a:rPr>
              <a:t>i</a:t>
            </a:r>
            <a:endParaRPr baseline="-25000" sz="825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3" name="Google Shape;383;p11"/>
          <p:cNvSpPr txBox="1"/>
          <p:nvPr/>
        </p:nvSpPr>
        <p:spPr>
          <a:xfrm>
            <a:off x="1930774" y="1975994"/>
            <a:ext cx="43434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i="1" lang="en-IN" sz="825">
                <a:latin typeface="Georgia"/>
                <a:ea typeface="Georgia"/>
                <a:cs typeface="Georgia"/>
                <a:sym typeface="Georgia"/>
              </a:rPr>
              <a:t>θ </a:t>
            </a:r>
            <a:r>
              <a:rPr lang="en-IN" sz="75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i="1" lang="en-IN" sz="75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IN" sz="750">
                <a:latin typeface="Arial"/>
                <a:ea typeface="Arial"/>
                <a:cs typeface="Arial"/>
                <a:sym typeface="Arial"/>
              </a:rPr>
              <a:t>)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1"/>
          <p:cNvSpPr txBox="1"/>
          <p:nvPr/>
        </p:nvSpPr>
        <p:spPr>
          <a:xfrm>
            <a:off x="1955801" y="1606881"/>
            <a:ext cx="958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50">
                <a:latin typeface="Arial"/>
                <a:ea typeface="Arial"/>
                <a:cs typeface="Arial"/>
                <a:sym typeface="Arial"/>
              </a:rPr>
              <a:t>Σ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1"/>
          <p:cNvSpPr txBox="1"/>
          <p:nvPr/>
        </p:nvSpPr>
        <p:spPr>
          <a:xfrm>
            <a:off x="544602" y="1585199"/>
            <a:ext cx="8382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µ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1"/>
          <p:cNvSpPr txBox="1"/>
          <p:nvPr/>
        </p:nvSpPr>
        <p:spPr>
          <a:xfrm>
            <a:off x="1930774" y="335327"/>
            <a:ext cx="42735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IN" sz="825">
                <a:latin typeface="Georgia"/>
                <a:ea typeface="Georgia"/>
                <a:cs typeface="Georgia"/>
                <a:sym typeface="Georgia"/>
              </a:rPr>
              <a:t>φ</a:t>
            </a:r>
            <a:r>
              <a:rPr lang="en-IN" sz="75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i="1" lang="en-IN" sz="75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750">
                <a:latin typeface="Arial"/>
                <a:ea typeface="Arial"/>
                <a:cs typeface="Arial"/>
                <a:sym typeface="Arial"/>
              </a:rPr>
              <a:t>)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1"/>
          <p:cNvSpPr txBox="1"/>
          <p:nvPr/>
        </p:nvSpPr>
        <p:spPr>
          <a:xfrm>
            <a:off x="1199598" y="25404"/>
            <a:ext cx="1847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IN" sz="1125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en-IN" sz="750">
                <a:latin typeface="Arial"/>
                <a:ea typeface="Arial"/>
                <a:cs typeface="Arial"/>
                <a:sym typeface="Arial"/>
              </a:rPr>
              <a:t>ˆ </a:t>
            </a:r>
            <a:r>
              <a:rPr b="1" baseline="-25000" lang="en-IN" sz="825">
                <a:latin typeface="Verdana"/>
                <a:ea typeface="Verdana"/>
                <a:cs typeface="Verdana"/>
                <a:sym typeface="Verdana"/>
              </a:rPr>
              <a:t>i</a:t>
            </a:r>
            <a:endParaRPr baseline="-25000" sz="825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88" name="Google Shape;388;p11"/>
          <p:cNvGrpSpPr/>
          <p:nvPr/>
        </p:nvGrpSpPr>
        <p:grpSpPr>
          <a:xfrm>
            <a:off x="659377" y="174232"/>
            <a:ext cx="1260475" cy="2139489"/>
            <a:chOff x="659377" y="174232"/>
            <a:chExt cx="1260475" cy="2139489"/>
          </a:xfrm>
        </p:grpSpPr>
        <p:sp>
          <p:nvSpPr>
            <p:cNvPr id="389" name="Google Shape;389;p11"/>
            <p:cNvSpPr/>
            <p:nvPr/>
          </p:nvSpPr>
          <p:spPr>
            <a:xfrm>
              <a:off x="659377" y="297399"/>
              <a:ext cx="1260475" cy="1890395"/>
            </a:xfrm>
            <a:custGeom>
              <a:rect b="b" l="l" r="r" t="t"/>
              <a:pathLst>
                <a:path extrusionOk="0" h="1890395" w="1260475">
                  <a:moveTo>
                    <a:pt x="0" y="1757170"/>
                  </a:moveTo>
                  <a:lnTo>
                    <a:pt x="0" y="1770870"/>
                  </a:lnTo>
                  <a:lnTo>
                    <a:pt x="6772" y="1728879"/>
                  </a:lnTo>
                  <a:lnTo>
                    <a:pt x="25631" y="1692410"/>
                  </a:lnTo>
                  <a:lnTo>
                    <a:pt x="54388" y="1663651"/>
                  </a:lnTo>
                  <a:lnTo>
                    <a:pt x="90858" y="1644791"/>
                  </a:lnTo>
                  <a:lnTo>
                    <a:pt x="132852" y="1638018"/>
                  </a:lnTo>
                  <a:lnTo>
                    <a:pt x="1127163" y="1638018"/>
                  </a:lnTo>
                  <a:lnTo>
                    <a:pt x="1169153" y="1644791"/>
                  </a:lnTo>
                  <a:lnTo>
                    <a:pt x="1205622" y="1663651"/>
                  </a:lnTo>
                  <a:lnTo>
                    <a:pt x="1234381" y="1692410"/>
                  </a:lnTo>
                  <a:lnTo>
                    <a:pt x="1253242" y="1728879"/>
                  </a:lnTo>
                  <a:lnTo>
                    <a:pt x="1260015" y="1770870"/>
                  </a:lnTo>
                  <a:lnTo>
                    <a:pt x="1260015" y="1757170"/>
                  </a:lnTo>
                  <a:lnTo>
                    <a:pt x="1253242" y="1799161"/>
                  </a:lnTo>
                  <a:lnTo>
                    <a:pt x="1234381" y="1835630"/>
                  </a:lnTo>
                  <a:lnTo>
                    <a:pt x="1205622" y="1864389"/>
                  </a:lnTo>
                  <a:lnTo>
                    <a:pt x="1169153" y="1883249"/>
                  </a:lnTo>
                  <a:lnTo>
                    <a:pt x="1127163" y="1890022"/>
                  </a:lnTo>
                  <a:lnTo>
                    <a:pt x="132852" y="1890022"/>
                  </a:lnTo>
                  <a:lnTo>
                    <a:pt x="90858" y="1883249"/>
                  </a:lnTo>
                  <a:lnTo>
                    <a:pt x="54388" y="1864389"/>
                  </a:lnTo>
                  <a:lnTo>
                    <a:pt x="25631" y="1835630"/>
                  </a:lnTo>
                  <a:lnTo>
                    <a:pt x="6772" y="1799161"/>
                  </a:lnTo>
                  <a:lnTo>
                    <a:pt x="0" y="1757170"/>
                  </a:lnTo>
                  <a:close/>
                </a:path>
                <a:path extrusionOk="0" h="1890395" w="1260475">
                  <a:moveTo>
                    <a:pt x="0" y="1379159"/>
                  </a:moveTo>
                  <a:lnTo>
                    <a:pt x="0" y="1392867"/>
                  </a:lnTo>
                  <a:lnTo>
                    <a:pt x="6772" y="1350873"/>
                  </a:lnTo>
                  <a:lnTo>
                    <a:pt x="25631" y="1314404"/>
                  </a:lnTo>
                  <a:lnTo>
                    <a:pt x="54388" y="1285646"/>
                  </a:lnTo>
                  <a:lnTo>
                    <a:pt x="90858" y="1266787"/>
                  </a:lnTo>
                  <a:lnTo>
                    <a:pt x="132852" y="1260015"/>
                  </a:lnTo>
                  <a:lnTo>
                    <a:pt x="421554" y="1260015"/>
                  </a:lnTo>
                  <a:lnTo>
                    <a:pt x="463545" y="1266787"/>
                  </a:lnTo>
                  <a:lnTo>
                    <a:pt x="500014" y="1285646"/>
                  </a:lnTo>
                  <a:lnTo>
                    <a:pt x="528773" y="1314404"/>
                  </a:lnTo>
                  <a:lnTo>
                    <a:pt x="547633" y="1350873"/>
                  </a:lnTo>
                  <a:lnTo>
                    <a:pt x="554407" y="1392867"/>
                  </a:lnTo>
                  <a:lnTo>
                    <a:pt x="554407" y="1379159"/>
                  </a:lnTo>
                  <a:lnTo>
                    <a:pt x="547633" y="1421153"/>
                  </a:lnTo>
                  <a:lnTo>
                    <a:pt x="528773" y="1457625"/>
                  </a:lnTo>
                  <a:lnTo>
                    <a:pt x="500014" y="1486385"/>
                  </a:lnTo>
                  <a:lnTo>
                    <a:pt x="463545" y="1505246"/>
                  </a:lnTo>
                  <a:lnTo>
                    <a:pt x="421554" y="1512020"/>
                  </a:lnTo>
                  <a:lnTo>
                    <a:pt x="132852" y="1512020"/>
                  </a:lnTo>
                  <a:lnTo>
                    <a:pt x="90858" y="1505246"/>
                  </a:lnTo>
                  <a:lnTo>
                    <a:pt x="54388" y="1486385"/>
                  </a:lnTo>
                  <a:lnTo>
                    <a:pt x="25631" y="1457625"/>
                  </a:lnTo>
                  <a:lnTo>
                    <a:pt x="6772" y="1421153"/>
                  </a:lnTo>
                  <a:lnTo>
                    <a:pt x="0" y="1379159"/>
                  </a:lnTo>
                  <a:close/>
                </a:path>
                <a:path extrusionOk="0" h="1890395" w="1260475">
                  <a:moveTo>
                    <a:pt x="705608" y="1379159"/>
                  </a:moveTo>
                  <a:lnTo>
                    <a:pt x="705608" y="1392867"/>
                  </a:lnTo>
                  <a:lnTo>
                    <a:pt x="712381" y="1350873"/>
                  </a:lnTo>
                  <a:lnTo>
                    <a:pt x="731241" y="1314404"/>
                  </a:lnTo>
                  <a:lnTo>
                    <a:pt x="760000" y="1285646"/>
                  </a:lnTo>
                  <a:lnTo>
                    <a:pt x="796469" y="1266787"/>
                  </a:lnTo>
                  <a:lnTo>
                    <a:pt x="838460" y="1260015"/>
                  </a:lnTo>
                  <a:lnTo>
                    <a:pt x="1127163" y="1260015"/>
                  </a:lnTo>
                  <a:lnTo>
                    <a:pt x="1169153" y="1266787"/>
                  </a:lnTo>
                  <a:lnTo>
                    <a:pt x="1205622" y="1285646"/>
                  </a:lnTo>
                  <a:lnTo>
                    <a:pt x="1234381" y="1314404"/>
                  </a:lnTo>
                  <a:lnTo>
                    <a:pt x="1253242" y="1350873"/>
                  </a:lnTo>
                  <a:lnTo>
                    <a:pt x="1260015" y="1392867"/>
                  </a:lnTo>
                  <a:lnTo>
                    <a:pt x="1260015" y="1379159"/>
                  </a:lnTo>
                  <a:lnTo>
                    <a:pt x="1253242" y="1421153"/>
                  </a:lnTo>
                  <a:lnTo>
                    <a:pt x="1234381" y="1457625"/>
                  </a:lnTo>
                  <a:lnTo>
                    <a:pt x="1205622" y="1486385"/>
                  </a:lnTo>
                  <a:lnTo>
                    <a:pt x="1169153" y="1505246"/>
                  </a:lnTo>
                  <a:lnTo>
                    <a:pt x="1127163" y="1512020"/>
                  </a:lnTo>
                  <a:lnTo>
                    <a:pt x="838460" y="1512020"/>
                  </a:lnTo>
                  <a:lnTo>
                    <a:pt x="796469" y="1505246"/>
                  </a:lnTo>
                  <a:lnTo>
                    <a:pt x="760000" y="1486385"/>
                  </a:lnTo>
                  <a:lnTo>
                    <a:pt x="731241" y="1457625"/>
                  </a:lnTo>
                  <a:lnTo>
                    <a:pt x="712381" y="1421153"/>
                  </a:lnTo>
                  <a:lnTo>
                    <a:pt x="705608" y="1379159"/>
                  </a:lnTo>
                  <a:close/>
                </a:path>
                <a:path extrusionOk="0" h="1890395" w="1260475">
                  <a:moveTo>
                    <a:pt x="0" y="119143"/>
                  </a:moveTo>
                  <a:lnTo>
                    <a:pt x="0" y="132852"/>
                  </a:lnTo>
                  <a:lnTo>
                    <a:pt x="6772" y="90858"/>
                  </a:lnTo>
                  <a:lnTo>
                    <a:pt x="25631" y="54388"/>
                  </a:lnTo>
                  <a:lnTo>
                    <a:pt x="54388" y="25631"/>
                  </a:lnTo>
                  <a:lnTo>
                    <a:pt x="90858" y="6772"/>
                  </a:lnTo>
                  <a:lnTo>
                    <a:pt x="132852" y="0"/>
                  </a:lnTo>
                  <a:lnTo>
                    <a:pt x="1127163" y="0"/>
                  </a:lnTo>
                  <a:lnTo>
                    <a:pt x="1169153" y="6772"/>
                  </a:lnTo>
                  <a:lnTo>
                    <a:pt x="1205622" y="25631"/>
                  </a:lnTo>
                  <a:lnTo>
                    <a:pt x="1234381" y="54388"/>
                  </a:lnTo>
                  <a:lnTo>
                    <a:pt x="1253242" y="90858"/>
                  </a:lnTo>
                  <a:lnTo>
                    <a:pt x="1260015" y="132852"/>
                  </a:lnTo>
                  <a:lnTo>
                    <a:pt x="1260015" y="119143"/>
                  </a:lnTo>
                  <a:lnTo>
                    <a:pt x="1253242" y="161137"/>
                  </a:lnTo>
                  <a:lnTo>
                    <a:pt x="1234381" y="197607"/>
                  </a:lnTo>
                  <a:lnTo>
                    <a:pt x="1205622" y="226364"/>
                  </a:lnTo>
                  <a:lnTo>
                    <a:pt x="1169153" y="245223"/>
                  </a:lnTo>
                  <a:lnTo>
                    <a:pt x="1127163" y="251995"/>
                  </a:lnTo>
                  <a:lnTo>
                    <a:pt x="132852" y="251995"/>
                  </a:lnTo>
                  <a:lnTo>
                    <a:pt x="90858" y="245223"/>
                  </a:lnTo>
                  <a:lnTo>
                    <a:pt x="54388" y="226364"/>
                  </a:lnTo>
                  <a:lnTo>
                    <a:pt x="25631" y="197607"/>
                  </a:lnTo>
                  <a:lnTo>
                    <a:pt x="6772" y="161137"/>
                  </a:lnTo>
                  <a:lnTo>
                    <a:pt x="0" y="119143"/>
                  </a:lnTo>
                  <a:close/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1289385" y="2193707"/>
              <a:ext cx="0" cy="120014"/>
            </a:xfrm>
            <a:custGeom>
              <a:rect b="b" l="l" r="r" t="t"/>
              <a:pathLst>
                <a:path extrusionOk="0" h="120014" w="120000">
                  <a:moveTo>
                    <a:pt x="0" y="11971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1270963" y="2190253"/>
              <a:ext cx="37465" cy="17780"/>
            </a:xfrm>
            <a:custGeom>
              <a:rect b="b" l="l" r="r" t="t"/>
              <a:pathLst>
                <a:path extrusionOk="0" h="17780" w="37465">
                  <a:moveTo>
                    <a:pt x="0" y="17270"/>
                  </a:moveTo>
                  <a:lnTo>
                    <a:pt x="6908" y="16118"/>
                  </a:lnTo>
                  <a:lnTo>
                    <a:pt x="17270" y="3453"/>
                  </a:lnTo>
                  <a:lnTo>
                    <a:pt x="18421" y="0"/>
                  </a:lnTo>
                  <a:lnTo>
                    <a:pt x="19573" y="3453"/>
                  </a:lnTo>
                  <a:lnTo>
                    <a:pt x="29935" y="16118"/>
                  </a:lnTo>
                  <a:lnTo>
                    <a:pt x="36843" y="1727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967656" y="1811677"/>
              <a:ext cx="321945" cy="123825"/>
            </a:xfrm>
            <a:custGeom>
              <a:rect b="b" l="l" r="r" t="t"/>
              <a:pathLst>
                <a:path extrusionOk="0" h="123825" w="321944">
                  <a:moveTo>
                    <a:pt x="321729" y="12373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964427" y="1799425"/>
              <a:ext cx="22860" cy="34925"/>
            </a:xfrm>
            <a:custGeom>
              <a:rect b="b" l="l" r="r" t="t"/>
              <a:pathLst>
                <a:path extrusionOk="0" h="34925" w="22859">
                  <a:moveTo>
                    <a:pt x="9520" y="34440"/>
                  </a:moveTo>
                  <a:lnTo>
                    <a:pt x="10927" y="27569"/>
                  </a:lnTo>
                  <a:lnTo>
                    <a:pt x="2814" y="13328"/>
                  </a:lnTo>
                  <a:lnTo>
                    <a:pt x="0" y="11010"/>
                  </a:lnTo>
                  <a:lnTo>
                    <a:pt x="3642" y="11176"/>
                  </a:lnTo>
                  <a:lnTo>
                    <a:pt x="19207" y="6043"/>
                  </a:lnTo>
                  <a:lnTo>
                    <a:pt x="227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1289385" y="1811677"/>
              <a:ext cx="321945" cy="123825"/>
            </a:xfrm>
            <a:custGeom>
              <a:rect b="b" l="l" r="r" t="t"/>
              <a:pathLst>
                <a:path extrusionOk="0" h="123825" w="321944">
                  <a:moveTo>
                    <a:pt x="0" y="123739"/>
                  </a:moveTo>
                  <a:lnTo>
                    <a:pt x="32172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1591575" y="1799425"/>
              <a:ext cx="22860" cy="34925"/>
            </a:xfrm>
            <a:custGeom>
              <a:rect b="b" l="l" r="r" t="t"/>
              <a:pathLst>
                <a:path extrusionOk="0" h="34925" w="22859">
                  <a:moveTo>
                    <a:pt x="0" y="0"/>
                  </a:moveTo>
                  <a:lnTo>
                    <a:pt x="3560" y="6043"/>
                  </a:lnTo>
                  <a:lnTo>
                    <a:pt x="19125" y="11176"/>
                  </a:lnTo>
                  <a:lnTo>
                    <a:pt x="22767" y="11010"/>
                  </a:lnTo>
                  <a:lnTo>
                    <a:pt x="19952" y="13328"/>
                  </a:lnTo>
                  <a:lnTo>
                    <a:pt x="11839" y="27569"/>
                  </a:lnTo>
                  <a:lnTo>
                    <a:pt x="13247" y="3444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961779" y="1296777"/>
              <a:ext cx="323215" cy="260985"/>
            </a:xfrm>
            <a:custGeom>
              <a:rect b="b" l="l" r="r" t="t"/>
              <a:pathLst>
                <a:path extrusionOk="0" h="260984" w="323215">
                  <a:moveTo>
                    <a:pt x="0" y="260637"/>
                  </a:moveTo>
                  <a:lnTo>
                    <a:pt x="32269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1262069" y="1291107"/>
              <a:ext cx="25400" cy="29209"/>
            </a:xfrm>
            <a:custGeom>
              <a:rect b="b" l="l" r="r" t="t"/>
              <a:pathLst>
                <a:path extrusionOk="0" h="29209" w="25400">
                  <a:moveTo>
                    <a:pt x="0" y="0"/>
                  </a:moveTo>
                  <a:lnTo>
                    <a:pt x="5256" y="4668"/>
                  </a:lnTo>
                  <a:lnTo>
                    <a:pt x="21682" y="4771"/>
                  </a:lnTo>
                  <a:lnTo>
                    <a:pt x="25105" y="3491"/>
                  </a:lnTo>
                  <a:lnTo>
                    <a:pt x="23134" y="6569"/>
                  </a:lnTo>
                  <a:lnTo>
                    <a:pt x="19780" y="22649"/>
                  </a:lnTo>
                  <a:lnTo>
                    <a:pt x="23238" y="2877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1294292" y="1296777"/>
              <a:ext cx="323215" cy="260985"/>
            </a:xfrm>
            <a:custGeom>
              <a:rect b="b" l="l" r="r" t="t"/>
              <a:pathLst>
                <a:path extrusionOk="0" h="260984" w="323215">
                  <a:moveTo>
                    <a:pt x="322698" y="26063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1291595" y="1291107"/>
              <a:ext cx="25400" cy="29209"/>
            </a:xfrm>
            <a:custGeom>
              <a:rect b="b" l="l" r="r" t="t"/>
              <a:pathLst>
                <a:path extrusionOk="0" h="29209" w="25400">
                  <a:moveTo>
                    <a:pt x="1866" y="28770"/>
                  </a:moveTo>
                  <a:lnTo>
                    <a:pt x="5324" y="22649"/>
                  </a:lnTo>
                  <a:lnTo>
                    <a:pt x="1970" y="6569"/>
                  </a:lnTo>
                  <a:lnTo>
                    <a:pt x="0" y="3491"/>
                  </a:lnTo>
                  <a:lnTo>
                    <a:pt x="3423" y="4771"/>
                  </a:lnTo>
                  <a:lnTo>
                    <a:pt x="19848" y="4668"/>
                  </a:lnTo>
                  <a:lnTo>
                    <a:pt x="2510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1289385" y="555689"/>
              <a:ext cx="0" cy="510540"/>
            </a:xfrm>
            <a:custGeom>
              <a:rect b="b" l="l" r="r" t="t"/>
              <a:pathLst>
                <a:path extrusionOk="0" h="510540" w="120000">
                  <a:moveTo>
                    <a:pt x="0" y="51032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1270963" y="552235"/>
              <a:ext cx="37465" cy="17780"/>
            </a:xfrm>
            <a:custGeom>
              <a:rect b="b" l="l" r="r" t="t"/>
              <a:pathLst>
                <a:path extrusionOk="0" h="17779" w="37465">
                  <a:moveTo>
                    <a:pt x="0" y="17270"/>
                  </a:moveTo>
                  <a:lnTo>
                    <a:pt x="6908" y="16118"/>
                  </a:lnTo>
                  <a:lnTo>
                    <a:pt x="17270" y="3453"/>
                  </a:lnTo>
                  <a:lnTo>
                    <a:pt x="18421" y="0"/>
                  </a:lnTo>
                  <a:lnTo>
                    <a:pt x="19573" y="3453"/>
                  </a:lnTo>
                  <a:lnTo>
                    <a:pt x="29935" y="16118"/>
                  </a:lnTo>
                  <a:lnTo>
                    <a:pt x="36843" y="1727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1289385" y="177686"/>
              <a:ext cx="0" cy="120014"/>
            </a:xfrm>
            <a:custGeom>
              <a:rect b="b" l="l" r="r" t="t"/>
              <a:pathLst>
                <a:path extrusionOk="0" h="120014" w="120000">
                  <a:moveTo>
                    <a:pt x="0" y="11971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1270963" y="174232"/>
              <a:ext cx="37465" cy="17780"/>
            </a:xfrm>
            <a:custGeom>
              <a:rect b="b" l="l" r="r" t="t"/>
              <a:pathLst>
                <a:path extrusionOk="0" h="17780" w="37465">
                  <a:moveTo>
                    <a:pt x="0" y="17270"/>
                  </a:moveTo>
                  <a:lnTo>
                    <a:pt x="6908" y="16118"/>
                  </a:lnTo>
                  <a:lnTo>
                    <a:pt x="17270" y="3453"/>
                  </a:lnTo>
                  <a:lnTo>
                    <a:pt x="18421" y="0"/>
                  </a:lnTo>
                  <a:lnTo>
                    <a:pt x="19573" y="3453"/>
                  </a:lnTo>
                  <a:lnTo>
                    <a:pt x="29935" y="16118"/>
                  </a:lnTo>
                  <a:lnTo>
                    <a:pt x="36843" y="1727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404" name="Google Shape;404;p1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640558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1"/>
          <p:cNvSpPr txBox="1"/>
          <p:nvPr>
            <p:ph type="title"/>
          </p:nvPr>
        </p:nvSpPr>
        <p:spPr>
          <a:xfrm>
            <a:off x="2760357" y="100836"/>
            <a:ext cx="2773045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What would be the objective function of the decoder ?</a:t>
            </a:r>
            <a:endParaRPr/>
          </a:p>
        </p:txBody>
      </p:sp>
      <p:pic>
        <p:nvPicPr>
          <p:cNvPr id="406" name="Google Shape;406;p1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640558" y="568439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11"/>
          <p:cNvSpPr txBox="1"/>
          <p:nvPr/>
        </p:nvSpPr>
        <p:spPr>
          <a:xfrm>
            <a:off x="2747657" y="482954"/>
            <a:ext cx="2797810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25400" marR="177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For any given training sample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i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it should maximize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 given by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1"/>
          <p:cNvSpPr txBox="1"/>
          <p:nvPr/>
        </p:nvSpPr>
        <p:spPr>
          <a:xfrm>
            <a:off x="3631120" y="841500"/>
            <a:ext cx="10287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ˆ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1"/>
          <p:cNvSpPr txBox="1"/>
          <p:nvPr/>
        </p:nvSpPr>
        <p:spPr>
          <a:xfrm>
            <a:off x="3082925" y="1030075"/>
            <a:ext cx="1908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 =	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dz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1"/>
          <p:cNvSpPr txBox="1"/>
          <p:nvPr/>
        </p:nvSpPr>
        <p:spPr>
          <a:xfrm>
            <a:off x="2734957" y="1320443"/>
            <a:ext cx="2820670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76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z</a:t>
            </a:r>
            <a:r>
              <a:rPr baseline="-25000" i="1" lang="en-IN" sz="1200">
                <a:latin typeface="Arial"/>
                <a:ea typeface="Arial"/>
                <a:cs typeface="Arial"/>
                <a:sym typeface="Arial"/>
              </a:rPr>
              <a:t>∼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baseline="-25000" i="1" lang="en-IN" sz="900">
                <a:latin typeface="Georgia"/>
                <a:ea typeface="Georgia"/>
                <a:cs typeface="Georgia"/>
                <a:sym typeface="Georgia"/>
              </a:rPr>
              <a:t>θ </a:t>
            </a:r>
            <a:r>
              <a:rPr baseline="-25000" lang="en-IN" sz="12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z</a:t>
            </a:r>
            <a:r>
              <a:rPr baseline="-25000" i="1" lang="en-IN" sz="1200">
                <a:latin typeface="Arial"/>
                <a:ea typeface="Arial"/>
                <a:cs typeface="Arial"/>
                <a:sym typeface="Arial"/>
              </a:rPr>
              <a:t>|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aseline="-25000" i="1" lang="en-IN" sz="9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baseline="-25000" lang="en-IN" sz="12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[log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φ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)]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38100" rtl="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(As usual we take log for numerical stability)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1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640558" y="1717179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2" name="Google Shape;412;p11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413" name="Google Shape;413;p11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15" name="Google Shape;415;p11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rPr>
              <a:t>16/36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1"/>
          <p:cNvSpPr txBox="1"/>
          <p:nvPr>
            <p:ph idx="11" type="ftr"/>
          </p:nvPr>
        </p:nvSpPr>
        <p:spPr>
          <a:xfrm>
            <a:off x="2008162" y="3133595"/>
            <a:ext cx="77661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Mitesh M. Khapra</a:t>
            </a:r>
            <a:endParaRPr/>
          </a:p>
        </p:txBody>
      </p:sp>
      <p:sp>
        <p:nvSpPr>
          <p:cNvPr id="417" name="Google Shape;417;p11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action="ppaction://hlinksldjump"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21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12"/>
          <p:cNvGrpSpPr/>
          <p:nvPr/>
        </p:nvGrpSpPr>
        <p:grpSpPr>
          <a:xfrm>
            <a:off x="706232" y="344254"/>
            <a:ext cx="1166305" cy="1796304"/>
            <a:chOff x="706232" y="344254"/>
            <a:chExt cx="1166305" cy="1796304"/>
          </a:xfrm>
        </p:grpSpPr>
        <p:pic>
          <p:nvPicPr>
            <p:cNvPr id="423" name="Google Shape;423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6232" y="1982272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8237" y="1982272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10241" y="1982272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62246" y="1982272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4242" y="1982272"/>
              <a:ext cx="158295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1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06232" y="1604269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Google Shape;429;p1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58237" y="1604269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Google Shape;430;p1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462246" y="1604269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" name="Google Shape;431;p1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714242" y="1604269"/>
              <a:ext cx="158295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" name="Google Shape;432;p1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06232" y="344254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1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958237" y="344254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1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210241" y="344254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1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462246" y="344254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1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714242" y="344254"/>
              <a:ext cx="158295" cy="158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7" name="Google Shape;437;p12"/>
            <p:cNvSpPr/>
            <p:nvPr/>
          </p:nvSpPr>
          <p:spPr>
            <a:xfrm>
              <a:off x="1026507" y="1072741"/>
              <a:ext cx="525780" cy="213360"/>
            </a:xfrm>
            <a:custGeom>
              <a:rect b="b" l="l" r="r" t="t"/>
              <a:pathLst>
                <a:path extrusionOk="0" h="213359" w="525780">
                  <a:moveTo>
                    <a:pt x="262877" y="0"/>
                  </a:moveTo>
                  <a:lnTo>
                    <a:pt x="202602" y="2817"/>
                  </a:lnTo>
                  <a:lnTo>
                    <a:pt x="147270" y="10841"/>
                  </a:lnTo>
                  <a:lnTo>
                    <a:pt x="98461" y="23434"/>
                  </a:lnTo>
                  <a:lnTo>
                    <a:pt x="57751" y="39953"/>
                  </a:lnTo>
                  <a:lnTo>
                    <a:pt x="6942" y="82212"/>
                  </a:lnTo>
                  <a:lnTo>
                    <a:pt x="0" y="106671"/>
                  </a:lnTo>
                  <a:lnTo>
                    <a:pt x="6942" y="131127"/>
                  </a:lnTo>
                  <a:lnTo>
                    <a:pt x="57751" y="173385"/>
                  </a:lnTo>
                  <a:lnTo>
                    <a:pt x="98461" y="189905"/>
                  </a:lnTo>
                  <a:lnTo>
                    <a:pt x="147270" y="202498"/>
                  </a:lnTo>
                  <a:lnTo>
                    <a:pt x="202602" y="210524"/>
                  </a:lnTo>
                  <a:lnTo>
                    <a:pt x="262877" y="213342"/>
                  </a:lnTo>
                  <a:lnTo>
                    <a:pt x="323152" y="210524"/>
                  </a:lnTo>
                  <a:lnTo>
                    <a:pt x="378483" y="202498"/>
                  </a:lnTo>
                  <a:lnTo>
                    <a:pt x="427293" y="189905"/>
                  </a:lnTo>
                  <a:lnTo>
                    <a:pt x="468003" y="173385"/>
                  </a:lnTo>
                  <a:lnTo>
                    <a:pt x="518811" y="131127"/>
                  </a:lnTo>
                  <a:lnTo>
                    <a:pt x="525754" y="106671"/>
                  </a:lnTo>
                  <a:lnTo>
                    <a:pt x="518811" y="82212"/>
                  </a:lnTo>
                  <a:lnTo>
                    <a:pt x="468003" y="39953"/>
                  </a:lnTo>
                  <a:lnTo>
                    <a:pt x="427293" y="23434"/>
                  </a:lnTo>
                  <a:lnTo>
                    <a:pt x="378483" y="10841"/>
                  </a:lnTo>
                  <a:lnTo>
                    <a:pt x="323152" y="2817"/>
                  </a:lnTo>
                  <a:lnTo>
                    <a:pt x="262877" y="0"/>
                  </a:lnTo>
                  <a:close/>
                </a:path>
              </a:pathLst>
            </a:custGeom>
            <a:solidFill>
              <a:srgbClr val="FF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1026507" y="1072741"/>
              <a:ext cx="525780" cy="213360"/>
            </a:xfrm>
            <a:custGeom>
              <a:rect b="b" l="l" r="r" t="t"/>
              <a:pathLst>
                <a:path extrusionOk="0" h="213359" w="525780">
                  <a:moveTo>
                    <a:pt x="525754" y="106671"/>
                  </a:moveTo>
                  <a:lnTo>
                    <a:pt x="499035" y="59759"/>
                  </a:lnTo>
                  <a:lnTo>
                    <a:pt x="427293" y="23434"/>
                  </a:lnTo>
                  <a:lnTo>
                    <a:pt x="378483" y="10841"/>
                  </a:lnTo>
                  <a:lnTo>
                    <a:pt x="323152" y="2817"/>
                  </a:lnTo>
                  <a:lnTo>
                    <a:pt x="262877" y="0"/>
                  </a:lnTo>
                  <a:lnTo>
                    <a:pt x="202602" y="2817"/>
                  </a:lnTo>
                  <a:lnTo>
                    <a:pt x="147270" y="10841"/>
                  </a:lnTo>
                  <a:lnTo>
                    <a:pt x="98461" y="23434"/>
                  </a:lnTo>
                  <a:lnTo>
                    <a:pt x="57751" y="39953"/>
                  </a:lnTo>
                  <a:lnTo>
                    <a:pt x="6942" y="82212"/>
                  </a:lnTo>
                  <a:lnTo>
                    <a:pt x="0" y="106671"/>
                  </a:lnTo>
                  <a:lnTo>
                    <a:pt x="6942" y="131127"/>
                  </a:lnTo>
                  <a:lnTo>
                    <a:pt x="57751" y="173385"/>
                  </a:lnTo>
                  <a:lnTo>
                    <a:pt x="98461" y="189905"/>
                  </a:lnTo>
                  <a:lnTo>
                    <a:pt x="147270" y="202498"/>
                  </a:lnTo>
                  <a:lnTo>
                    <a:pt x="202602" y="210524"/>
                  </a:lnTo>
                  <a:lnTo>
                    <a:pt x="262877" y="213342"/>
                  </a:lnTo>
                  <a:lnTo>
                    <a:pt x="323152" y="210524"/>
                  </a:lnTo>
                  <a:lnTo>
                    <a:pt x="378483" y="202498"/>
                  </a:lnTo>
                  <a:lnTo>
                    <a:pt x="427293" y="189905"/>
                  </a:lnTo>
                  <a:lnTo>
                    <a:pt x="468003" y="173385"/>
                  </a:lnTo>
                  <a:lnTo>
                    <a:pt x="518811" y="131127"/>
                  </a:lnTo>
                  <a:lnTo>
                    <a:pt x="525754" y="106671"/>
                  </a:lnTo>
                  <a:close/>
                </a:path>
              </a:pathLst>
            </a:custGeom>
            <a:noFill/>
            <a:ln cap="flat" cmpd="sng" w="9525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39" name="Google Shape;439;p12"/>
          <p:cNvSpPr txBox="1"/>
          <p:nvPr/>
        </p:nvSpPr>
        <p:spPr>
          <a:xfrm>
            <a:off x="1123101" y="1093990"/>
            <a:ext cx="33274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50">
                <a:latin typeface="Arial"/>
                <a:ea typeface="Arial"/>
                <a:cs typeface="Arial"/>
                <a:sym typeface="Arial"/>
              </a:rPr>
              <a:t>Sample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2"/>
          <p:cNvSpPr txBox="1"/>
          <p:nvPr/>
        </p:nvSpPr>
        <p:spPr>
          <a:xfrm>
            <a:off x="1201573" y="939429"/>
            <a:ext cx="7112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z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2"/>
          <p:cNvSpPr txBox="1"/>
          <p:nvPr/>
        </p:nvSpPr>
        <p:spPr>
          <a:xfrm>
            <a:off x="1199598" y="2279516"/>
            <a:ext cx="1847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75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IN" sz="825">
                <a:latin typeface="Verdana"/>
                <a:ea typeface="Verdana"/>
                <a:cs typeface="Verdana"/>
                <a:sym typeface="Verdana"/>
              </a:rPr>
              <a:t>i</a:t>
            </a:r>
            <a:endParaRPr baseline="-25000" sz="825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2" name="Google Shape;442;p12"/>
          <p:cNvSpPr txBox="1"/>
          <p:nvPr/>
        </p:nvSpPr>
        <p:spPr>
          <a:xfrm>
            <a:off x="1930774" y="1975994"/>
            <a:ext cx="43434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i="1" lang="en-IN" sz="825">
                <a:latin typeface="Georgia"/>
                <a:ea typeface="Georgia"/>
                <a:cs typeface="Georgia"/>
                <a:sym typeface="Georgia"/>
              </a:rPr>
              <a:t>θ </a:t>
            </a:r>
            <a:r>
              <a:rPr lang="en-IN" sz="75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i="1" lang="en-IN" sz="75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IN" sz="750">
                <a:latin typeface="Arial"/>
                <a:ea typeface="Arial"/>
                <a:cs typeface="Arial"/>
                <a:sym typeface="Arial"/>
              </a:rPr>
              <a:t>)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2"/>
          <p:cNvSpPr txBox="1"/>
          <p:nvPr/>
        </p:nvSpPr>
        <p:spPr>
          <a:xfrm>
            <a:off x="1955801" y="1606881"/>
            <a:ext cx="958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50">
                <a:latin typeface="Arial"/>
                <a:ea typeface="Arial"/>
                <a:cs typeface="Arial"/>
                <a:sym typeface="Arial"/>
              </a:rPr>
              <a:t>Σ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2"/>
          <p:cNvSpPr txBox="1"/>
          <p:nvPr/>
        </p:nvSpPr>
        <p:spPr>
          <a:xfrm>
            <a:off x="544602" y="1585199"/>
            <a:ext cx="8382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µ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2"/>
          <p:cNvSpPr txBox="1"/>
          <p:nvPr/>
        </p:nvSpPr>
        <p:spPr>
          <a:xfrm>
            <a:off x="1930774" y="335327"/>
            <a:ext cx="42735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IN" sz="825">
                <a:latin typeface="Georgia"/>
                <a:ea typeface="Georgia"/>
                <a:cs typeface="Georgia"/>
                <a:sym typeface="Georgia"/>
              </a:rPr>
              <a:t>φ</a:t>
            </a:r>
            <a:r>
              <a:rPr lang="en-IN" sz="75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i="1" lang="en-IN" sz="75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750">
                <a:latin typeface="Arial"/>
                <a:ea typeface="Arial"/>
                <a:cs typeface="Arial"/>
                <a:sym typeface="Arial"/>
              </a:rPr>
              <a:t>)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2"/>
          <p:cNvSpPr txBox="1"/>
          <p:nvPr/>
        </p:nvSpPr>
        <p:spPr>
          <a:xfrm>
            <a:off x="1199598" y="25404"/>
            <a:ext cx="1847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IN" sz="1125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en-IN" sz="750">
                <a:latin typeface="Arial"/>
                <a:ea typeface="Arial"/>
                <a:cs typeface="Arial"/>
                <a:sym typeface="Arial"/>
              </a:rPr>
              <a:t>ˆ </a:t>
            </a:r>
            <a:r>
              <a:rPr b="1" baseline="-25000" lang="en-IN" sz="825">
                <a:latin typeface="Verdana"/>
                <a:ea typeface="Verdana"/>
                <a:cs typeface="Verdana"/>
                <a:sym typeface="Verdana"/>
              </a:rPr>
              <a:t>i</a:t>
            </a:r>
            <a:endParaRPr baseline="-25000" sz="825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47" name="Google Shape;447;p12"/>
          <p:cNvGrpSpPr/>
          <p:nvPr/>
        </p:nvGrpSpPr>
        <p:grpSpPr>
          <a:xfrm>
            <a:off x="659377" y="174232"/>
            <a:ext cx="1260475" cy="2139489"/>
            <a:chOff x="659377" y="174232"/>
            <a:chExt cx="1260475" cy="2139489"/>
          </a:xfrm>
        </p:grpSpPr>
        <p:sp>
          <p:nvSpPr>
            <p:cNvPr id="448" name="Google Shape;448;p12"/>
            <p:cNvSpPr/>
            <p:nvPr/>
          </p:nvSpPr>
          <p:spPr>
            <a:xfrm>
              <a:off x="659377" y="297399"/>
              <a:ext cx="1260475" cy="1890395"/>
            </a:xfrm>
            <a:custGeom>
              <a:rect b="b" l="l" r="r" t="t"/>
              <a:pathLst>
                <a:path extrusionOk="0" h="1890395" w="1260475">
                  <a:moveTo>
                    <a:pt x="0" y="1757170"/>
                  </a:moveTo>
                  <a:lnTo>
                    <a:pt x="0" y="1770870"/>
                  </a:lnTo>
                  <a:lnTo>
                    <a:pt x="6772" y="1728879"/>
                  </a:lnTo>
                  <a:lnTo>
                    <a:pt x="25631" y="1692410"/>
                  </a:lnTo>
                  <a:lnTo>
                    <a:pt x="54388" y="1663651"/>
                  </a:lnTo>
                  <a:lnTo>
                    <a:pt x="90858" y="1644791"/>
                  </a:lnTo>
                  <a:lnTo>
                    <a:pt x="132852" y="1638018"/>
                  </a:lnTo>
                  <a:lnTo>
                    <a:pt x="1127163" y="1638018"/>
                  </a:lnTo>
                  <a:lnTo>
                    <a:pt x="1169153" y="1644791"/>
                  </a:lnTo>
                  <a:lnTo>
                    <a:pt x="1205622" y="1663651"/>
                  </a:lnTo>
                  <a:lnTo>
                    <a:pt x="1234381" y="1692410"/>
                  </a:lnTo>
                  <a:lnTo>
                    <a:pt x="1253242" y="1728879"/>
                  </a:lnTo>
                  <a:lnTo>
                    <a:pt x="1260015" y="1770870"/>
                  </a:lnTo>
                  <a:lnTo>
                    <a:pt x="1260015" y="1757170"/>
                  </a:lnTo>
                  <a:lnTo>
                    <a:pt x="1253242" y="1799161"/>
                  </a:lnTo>
                  <a:lnTo>
                    <a:pt x="1234381" y="1835630"/>
                  </a:lnTo>
                  <a:lnTo>
                    <a:pt x="1205622" y="1864389"/>
                  </a:lnTo>
                  <a:lnTo>
                    <a:pt x="1169153" y="1883249"/>
                  </a:lnTo>
                  <a:lnTo>
                    <a:pt x="1127163" y="1890022"/>
                  </a:lnTo>
                  <a:lnTo>
                    <a:pt x="132852" y="1890022"/>
                  </a:lnTo>
                  <a:lnTo>
                    <a:pt x="90858" y="1883249"/>
                  </a:lnTo>
                  <a:lnTo>
                    <a:pt x="54388" y="1864389"/>
                  </a:lnTo>
                  <a:lnTo>
                    <a:pt x="25631" y="1835630"/>
                  </a:lnTo>
                  <a:lnTo>
                    <a:pt x="6772" y="1799161"/>
                  </a:lnTo>
                  <a:lnTo>
                    <a:pt x="0" y="1757170"/>
                  </a:lnTo>
                  <a:close/>
                </a:path>
                <a:path extrusionOk="0" h="1890395" w="1260475">
                  <a:moveTo>
                    <a:pt x="0" y="1379159"/>
                  </a:moveTo>
                  <a:lnTo>
                    <a:pt x="0" y="1392867"/>
                  </a:lnTo>
                  <a:lnTo>
                    <a:pt x="6772" y="1350873"/>
                  </a:lnTo>
                  <a:lnTo>
                    <a:pt x="25631" y="1314404"/>
                  </a:lnTo>
                  <a:lnTo>
                    <a:pt x="54388" y="1285646"/>
                  </a:lnTo>
                  <a:lnTo>
                    <a:pt x="90858" y="1266787"/>
                  </a:lnTo>
                  <a:lnTo>
                    <a:pt x="132852" y="1260015"/>
                  </a:lnTo>
                  <a:lnTo>
                    <a:pt x="421554" y="1260015"/>
                  </a:lnTo>
                  <a:lnTo>
                    <a:pt x="463545" y="1266787"/>
                  </a:lnTo>
                  <a:lnTo>
                    <a:pt x="500014" y="1285646"/>
                  </a:lnTo>
                  <a:lnTo>
                    <a:pt x="528773" y="1314404"/>
                  </a:lnTo>
                  <a:lnTo>
                    <a:pt x="547633" y="1350873"/>
                  </a:lnTo>
                  <a:lnTo>
                    <a:pt x="554407" y="1392867"/>
                  </a:lnTo>
                  <a:lnTo>
                    <a:pt x="554407" y="1379159"/>
                  </a:lnTo>
                  <a:lnTo>
                    <a:pt x="547633" y="1421153"/>
                  </a:lnTo>
                  <a:lnTo>
                    <a:pt x="528773" y="1457625"/>
                  </a:lnTo>
                  <a:lnTo>
                    <a:pt x="500014" y="1486385"/>
                  </a:lnTo>
                  <a:lnTo>
                    <a:pt x="463545" y="1505246"/>
                  </a:lnTo>
                  <a:lnTo>
                    <a:pt x="421554" y="1512020"/>
                  </a:lnTo>
                  <a:lnTo>
                    <a:pt x="132852" y="1512020"/>
                  </a:lnTo>
                  <a:lnTo>
                    <a:pt x="90858" y="1505246"/>
                  </a:lnTo>
                  <a:lnTo>
                    <a:pt x="54388" y="1486385"/>
                  </a:lnTo>
                  <a:lnTo>
                    <a:pt x="25631" y="1457625"/>
                  </a:lnTo>
                  <a:lnTo>
                    <a:pt x="6772" y="1421153"/>
                  </a:lnTo>
                  <a:lnTo>
                    <a:pt x="0" y="1379159"/>
                  </a:lnTo>
                  <a:close/>
                </a:path>
                <a:path extrusionOk="0" h="1890395" w="1260475">
                  <a:moveTo>
                    <a:pt x="705608" y="1379159"/>
                  </a:moveTo>
                  <a:lnTo>
                    <a:pt x="705608" y="1392867"/>
                  </a:lnTo>
                  <a:lnTo>
                    <a:pt x="712381" y="1350873"/>
                  </a:lnTo>
                  <a:lnTo>
                    <a:pt x="731241" y="1314404"/>
                  </a:lnTo>
                  <a:lnTo>
                    <a:pt x="760000" y="1285646"/>
                  </a:lnTo>
                  <a:lnTo>
                    <a:pt x="796469" y="1266787"/>
                  </a:lnTo>
                  <a:lnTo>
                    <a:pt x="838460" y="1260015"/>
                  </a:lnTo>
                  <a:lnTo>
                    <a:pt x="1127163" y="1260015"/>
                  </a:lnTo>
                  <a:lnTo>
                    <a:pt x="1169153" y="1266787"/>
                  </a:lnTo>
                  <a:lnTo>
                    <a:pt x="1205622" y="1285646"/>
                  </a:lnTo>
                  <a:lnTo>
                    <a:pt x="1234381" y="1314404"/>
                  </a:lnTo>
                  <a:lnTo>
                    <a:pt x="1253242" y="1350873"/>
                  </a:lnTo>
                  <a:lnTo>
                    <a:pt x="1260015" y="1392867"/>
                  </a:lnTo>
                  <a:lnTo>
                    <a:pt x="1260015" y="1379159"/>
                  </a:lnTo>
                  <a:lnTo>
                    <a:pt x="1253242" y="1421153"/>
                  </a:lnTo>
                  <a:lnTo>
                    <a:pt x="1234381" y="1457625"/>
                  </a:lnTo>
                  <a:lnTo>
                    <a:pt x="1205622" y="1486385"/>
                  </a:lnTo>
                  <a:lnTo>
                    <a:pt x="1169153" y="1505246"/>
                  </a:lnTo>
                  <a:lnTo>
                    <a:pt x="1127163" y="1512020"/>
                  </a:lnTo>
                  <a:lnTo>
                    <a:pt x="838460" y="1512020"/>
                  </a:lnTo>
                  <a:lnTo>
                    <a:pt x="796469" y="1505246"/>
                  </a:lnTo>
                  <a:lnTo>
                    <a:pt x="760000" y="1486385"/>
                  </a:lnTo>
                  <a:lnTo>
                    <a:pt x="731241" y="1457625"/>
                  </a:lnTo>
                  <a:lnTo>
                    <a:pt x="712381" y="1421153"/>
                  </a:lnTo>
                  <a:lnTo>
                    <a:pt x="705608" y="1379159"/>
                  </a:lnTo>
                  <a:close/>
                </a:path>
                <a:path extrusionOk="0" h="1890395" w="1260475">
                  <a:moveTo>
                    <a:pt x="0" y="119143"/>
                  </a:moveTo>
                  <a:lnTo>
                    <a:pt x="0" y="132852"/>
                  </a:lnTo>
                  <a:lnTo>
                    <a:pt x="6772" y="90858"/>
                  </a:lnTo>
                  <a:lnTo>
                    <a:pt x="25631" y="54388"/>
                  </a:lnTo>
                  <a:lnTo>
                    <a:pt x="54388" y="25631"/>
                  </a:lnTo>
                  <a:lnTo>
                    <a:pt x="90858" y="6772"/>
                  </a:lnTo>
                  <a:lnTo>
                    <a:pt x="132852" y="0"/>
                  </a:lnTo>
                  <a:lnTo>
                    <a:pt x="1127163" y="0"/>
                  </a:lnTo>
                  <a:lnTo>
                    <a:pt x="1169153" y="6772"/>
                  </a:lnTo>
                  <a:lnTo>
                    <a:pt x="1205622" y="25631"/>
                  </a:lnTo>
                  <a:lnTo>
                    <a:pt x="1234381" y="54388"/>
                  </a:lnTo>
                  <a:lnTo>
                    <a:pt x="1253242" y="90858"/>
                  </a:lnTo>
                  <a:lnTo>
                    <a:pt x="1260015" y="132852"/>
                  </a:lnTo>
                  <a:lnTo>
                    <a:pt x="1260015" y="119143"/>
                  </a:lnTo>
                  <a:lnTo>
                    <a:pt x="1253242" y="161137"/>
                  </a:lnTo>
                  <a:lnTo>
                    <a:pt x="1234381" y="197607"/>
                  </a:lnTo>
                  <a:lnTo>
                    <a:pt x="1205622" y="226364"/>
                  </a:lnTo>
                  <a:lnTo>
                    <a:pt x="1169153" y="245223"/>
                  </a:lnTo>
                  <a:lnTo>
                    <a:pt x="1127163" y="251995"/>
                  </a:lnTo>
                  <a:lnTo>
                    <a:pt x="132852" y="251995"/>
                  </a:lnTo>
                  <a:lnTo>
                    <a:pt x="90858" y="245223"/>
                  </a:lnTo>
                  <a:lnTo>
                    <a:pt x="54388" y="226364"/>
                  </a:lnTo>
                  <a:lnTo>
                    <a:pt x="25631" y="197607"/>
                  </a:lnTo>
                  <a:lnTo>
                    <a:pt x="6772" y="161137"/>
                  </a:lnTo>
                  <a:lnTo>
                    <a:pt x="0" y="119143"/>
                  </a:lnTo>
                  <a:close/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1289385" y="2193707"/>
              <a:ext cx="0" cy="120014"/>
            </a:xfrm>
            <a:custGeom>
              <a:rect b="b" l="l" r="r" t="t"/>
              <a:pathLst>
                <a:path extrusionOk="0" h="120014" w="120000">
                  <a:moveTo>
                    <a:pt x="0" y="11971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1270963" y="2190253"/>
              <a:ext cx="37465" cy="17780"/>
            </a:xfrm>
            <a:custGeom>
              <a:rect b="b" l="l" r="r" t="t"/>
              <a:pathLst>
                <a:path extrusionOk="0" h="17780" w="37465">
                  <a:moveTo>
                    <a:pt x="0" y="17270"/>
                  </a:moveTo>
                  <a:lnTo>
                    <a:pt x="6908" y="16118"/>
                  </a:lnTo>
                  <a:lnTo>
                    <a:pt x="17270" y="3453"/>
                  </a:lnTo>
                  <a:lnTo>
                    <a:pt x="18421" y="0"/>
                  </a:lnTo>
                  <a:lnTo>
                    <a:pt x="19573" y="3453"/>
                  </a:lnTo>
                  <a:lnTo>
                    <a:pt x="29935" y="16118"/>
                  </a:lnTo>
                  <a:lnTo>
                    <a:pt x="36843" y="1727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967656" y="1811677"/>
              <a:ext cx="321945" cy="123825"/>
            </a:xfrm>
            <a:custGeom>
              <a:rect b="b" l="l" r="r" t="t"/>
              <a:pathLst>
                <a:path extrusionOk="0" h="123825" w="321944">
                  <a:moveTo>
                    <a:pt x="321729" y="12373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12"/>
            <p:cNvSpPr/>
            <p:nvPr/>
          </p:nvSpPr>
          <p:spPr>
            <a:xfrm>
              <a:off x="964427" y="1799425"/>
              <a:ext cx="22860" cy="34925"/>
            </a:xfrm>
            <a:custGeom>
              <a:rect b="b" l="l" r="r" t="t"/>
              <a:pathLst>
                <a:path extrusionOk="0" h="34925" w="22859">
                  <a:moveTo>
                    <a:pt x="9520" y="34440"/>
                  </a:moveTo>
                  <a:lnTo>
                    <a:pt x="10927" y="27569"/>
                  </a:lnTo>
                  <a:lnTo>
                    <a:pt x="2814" y="13328"/>
                  </a:lnTo>
                  <a:lnTo>
                    <a:pt x="0" y="11010"/>
                  </a:lnTo>
                  <a:lnTo>
                    <a:pt x="3642" y="11176"/>
                  </a:lnTo>
                  <a:lnTo>
                    <a:pt x="19207" y="6043"/>
                  </a:lnTo>
                  <a:lnTo>
                    <a:pt x="227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12"/>
            <p:cNvSpPr/>
            <p:nvPr/>
          </p:nvSpPr>
          <p:spPr>
            <a:xfrm>
              <a:off x="1289385" y="1811677"/>
              <a:ext cx="321945" cy="123825"/>
            </a:xfrm>
            <a:custGeom>
              <a:rect b="b" l="l" r="r" t="t"/>
              <a:pathLst>
                <a:path extrusionOk="0" h="123825" w="321944">
                  <a:moveTo>
                    <a:pt x="0" y="123739"/>
                  </a:moveTo>
                  <a:lnTo>
                    <a:pt x="32172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12"/>
            <p:cNvSpPr/>
            <p:nvPr/>
          </p:nvSpPr>
          <p:spPr>
            <a:xfrm>
              <a:off x="1591575" y="1799425"/>
              <a:ext cx="22860" cy="34925"/>
            </a:xfrm>
            <a:custGeom>
              <a:rect b="b" l="l" r="r" t="t"/>
              <a:pathLst>
                <a:path extrusionOk="0" h="34925" w="22859">
                  <a:moveTo>
                    <a:pt x="0" y="0"/>
                  </a:moveTo>
                  <a:lnTo>
                    <a:pt x="3560" y="6043"/>
                  </a:lnTo>
                  <a:lnTo>
                    <a:pt x="19125" y="11176"/>
                  </a:lnTo>
                  <a:lnTo>
                    <a:pt x="22767" y="11010"/>
                  </a:lnTo>
                  <a:lnTo>
                    <a:pt x="19952" y="13328"/>
                  </a:lnTo>
                  <a:lnTo>
                    <a:pt x="11839" y="27569"/>
                  </a:lnTo>
                  <a:lnTo>
                    <a:pt x="13247" y="3444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12"/>
            <p:cNvSpPr/>
            <p:nvPr/>
          </p:nvSpPr>
          <p:spPr>
            <a:xfrm>
              <a:off x="961779" y="1296777"/>
              <a:ext cx="323215" cy="260985"/>
            </a:xfrm>
            <a:custGeom>
              <a:rect b="b" l="l" r="r" t="t"/>
              <a:pathLst>
                <a:path extrusionOk="0" h="260984" w="323215">
                  <a:moveTo>
                    <a:pt x="0" y="260637"/>
                  </a:moveTo>
                  <a:lnTo>
                    <a:pt x="32269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12"/>
            <p:cNvSpPr/>
            <p:nvPr/>
          </p:nvSpPr>
          <p:spPr>
            <a:xfrm>
              <a:off x="1262069" y="1291107"/>
              <a:ext cx="25400" cy="29209"/>
            </a:xfrm>
            <a:custGeom>
              <a:rect b="b" l="l" r="r" t="t"/>
              <a:pathLst>
                <a:path extrusionOk="0" h="29209" w="25400">
                  <a:moveTo>
                    <a:pt x="0" y="0"/>
                  </a:moveTo>
                  <a:lnTo>
                    <a:pt x="5256" y="4668"/>
                  </a:lnTo>
                  <a:lnTo>
                    <a:pt x="21682" y="4771"/>
                  </a:lnTo>
                  <a:lnTo>
                    <a:pt x="25105" y="3491"/>
                  </a:lnTo>
                  <a:lnTo>
                    <a:pt x="23134" y="6569"/>
                  </a:lnTo>
                  <a:lnTo>
                    <a:pt x="19780" y="22649"/>
                  </a:lnTo>
                  <a:lnTo>
                    <a:pt x="23238" y="2877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12"/>
            <p:cNvSpPr/>
            <p:nvPr/>
          </p:nvSpPr>
          <p:spPr>
            <a:xfrm>
              <a:off x="1294292" y="1296777"/>
              <a:ext cx="323215" cy="260985"/>
            </a:xfrm>
            <a:custGeom>
              <a:rect b="b" l="l" r="r" t="t"/>
              <a:pathLst>
                <a:path extrusionOk="0" h="260984" w="323215">
                  <a:moveTo>
                    <a:pt x="322698" y="26063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12"/>
            <p:cNvSpPr/>
            <p:nvPr/>
          </p:nvSpPr>
          <p:spPr>
            <a:xfrm>
              <a:off x="1291595" y="1291107"/>
              <a:ext cx="25400" cy="29209"/>
            </a:xfrm>
            <a:custGeom>
              <a:rect b="b" l="l" r="r" t="t"/>
              <a:pathLst>
                <a:path extrusionOk="0" h="29209" w="25400">
                  <a:moveTo>
                    <a:pt x="1866" y="28770"/>
                  </a:moveTo>
                  <a:lnTo>
                    <a:pt x="5324" y="22649"/>
                  </a:lnTo>
                  <a:lnTo>
                    <a:pt x="1970" y="6569"/>
                  </a:lnTo>
                  <a:lnTo>
                    <a:pt x="0" y="3491"/>
                  </a:lnTo>
                  <a:lnTo>
                    <a:pt x="3423" y="4771"/>
                  </a:lnTo>
                  <a:lnTo>
                    <a:pt x="19848" y="4668"/>
                  </a:lnTo>
                  <a:lnTo>
                    <a:pt x="2510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12"/>
            <p:cNvSpPr/>
            <p:nvPr/>
          </p:nvSpPr>
          <p:spPr>
            <a:xfrm>
              <a:off x="1289385" y="555689"/>
              <a:ext cx="0" cy="510540"/>
            </a:xfrm>
            <a:custGeom>
              <a:rect b="b" l="l" r="r" t="t"/>
              <a:pathLst>
                <a:path extrusionOk="0" h="510540" w="120000">
                  <a:moveTo>
                    <a:pt x="0" y="51032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12"/>
            <p:cNvSpPr/>
            <p:nvPr/>
          </p:nvSpPr>
          <p:spPr>
            <a:xfrm>
              <a:off x="1270963" y="552235"/>
              <a:ext cx="37465" cy="17780"/>
            </a:xfrm>
            <a:custGeom>
              <a:rect b="b" l="l" r="r" t="t"/>
              <a:pathLst>
                <a:path extrusionOk="0" h="17779" w="37465">
                  <a:moveTo>
                    <a:pt x="0" y="17270"/>
                  </a:moveTo>
                  <a:lnTo>
                    <a:pt x="6908" y="16118"/>
                  </a:lnTo>
                  <a:lnTo>
                    <a:pt x="17270" y="3453"/>
                  </a:lnTo>
                  <a:lnTo>
                    <a:pt x="18421" y="0"/>
                  </a:lnTo>
                  <a:lnTo>
                    <a:pt x="19573" y="3453"/>
                  </a:lnTo>
                  <a:lnTo>
                    <a:pt x="29935" y="16118"/>
                  </a:lnTo>
                  <a:lnTo>
                    <a:pt x="36843" y="1727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1" name="Google Shape;461;p12"/>
            <p:cNvSpPr/>
            <p:nvPr/>
          </p:nvSpPr>
          <p:spPr>
            <a:xfrm>
              <a:off x="1289385" y="177686"/>
              <a:ext cx="0" cy="120014"/>
            </a:xfrm>
            <a:custGeom>
              <a:rect b="b" l="l" r="r" t="t"/>
              <a:pathLst>
                <a:path extrusionOk="0" h="120014" w="120000">
                  <a:moveTo>
                    <a:pt x="0" y="11971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2" name="Google Shape;462;p12"/>
            <p:cNvSpPr/>
            <p:nvPr/>
          </p:nvSpPr>
          <p:spPr>
            <a:xfrm>
              <a:off x="1270963" y="174232"/>
              <a:ext cx="37465" cy="17780"/>
            </a:xfrm>
            <a:custGeom>
              <a:rect b="b" l="l" r="r" t="t"/>
              <a:pathLst>
                <a:path extrusionOk="0" h="17780" w="37465">
                  <a:moveTo>
                    <a:pt x="0" y="17270"/>
                  </a:moveTo>
                  <a:lnTo>
                    <a:pt x="6908" y="16118"/>
                  </a:lnTo>
                  <a:lnTo>
                    <a:pt x="17270" y="3453"/>
                  </a:lnTo>
                  <a:lnTo>
                    <a:pt x="18421" y="0"/>
                  </a:lnTo>
                  <a:lnTo>
                    <a:pt x="19573" y="3453"/>
                  </a:lnTo>
                  <a:lnTo>
                    <a:pt x="29935" y="16118"/>
                  </a:lnTo>
                  <a:lnTo>
                    <a:pt x="36843" y="1727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463" name="Google Shape;463;p1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640558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2"/>
          <p:cNvSpPr txBox="1"/>
          <p:nvPr>
            <p:ph type="title"/>
          </p:nvPr>
        </p:nvSpPr>
        <p:spPr>
          <a:xfrm>
            <a:off x="2747657" y="100849"/>
            <a:ext cx="2798445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25400" marR="177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This is the loss function for one data point (</a:t>
            </a:r>
            <a:r>
              <a:rPr i="1" lang="en-IN">
                <a:latin typeface="Arial"/>
                <a:ea typeface="Arial"/>
                <a:cs typeface="Arial"/>
                <a:sym typeface="Arial"/>
              </a:rPr>
              <a:t>l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IN" sz="1100"/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en-IN" sz="1100"/>
              <a:t>)) and we will just sum over all the data points to get the total loss </a:t>
            </a:r>
            <a:r>
              <a:rPr i="1" lang="en-IN" sz="1100">
                <a:latin typeface="Georgia"/>
                <a:ea typeface="Georgia"/>
                <a:cs typeface="Georgia"/>
                <a:sym typeface="Georgia"/>
              </a:rPr>
              <a:t>L </a:t>
            </a:r>
            <a:r>
              <a:rPr lang="en-IN" sz="1100"/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en-IN" sz="1100"/>
              <a:t>)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2"/>
          <p:cNvSpPr txBox="1"/>
          <p:nvPr/>
        </p:nvSpPr>
        <p:spPr>
          <a:xfrm>
            <a:off x="4198759" y="615389"/>
            <a:ext cx="12065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800">
                <a:latin typeface="Georgia"/>
                <a:ea typeface="Georgia"/>
                <a:cs typeface="Georgia"/>
                <a:sym typeface="Georgia"/>
              </a:rPr>
              <a:t>m</a:t>
            </a:r>
            <a:endParaRPr sz="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6" name="Google Shape;466;p12"/>
          <p:cNvSpPr txBox="1"/>
          <p:nvPr/>
        </p:nvSpPr>
        <p:spPr>
          <a:xfrm>
            <a:off x="4146257" y="619619"/>
            <a:ext cx="22606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Σ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2"/>
          <p:cNvSpPr txBox="1"/>
          <p:nvPr/>
        </p:nvSpPr>
        <p:spPr>
          <a:xfrm>
            <a:off x="4159300" y="954772"/>
            <a:ext cx="20002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8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IN" sz="800">
                <a:latin typeface="Arial"/>
                <a:ea typeface="Arial"/>
                <a:cs typeface="Arial"/>
                <a:sym typeface="Arial"/>
              </a:rPr>
              <a:t>=1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2"/>
          <p:cNvSpPr txBox="1"/>
          <p:nvPr/>
        </p:nvSpPr>
        <p:spPr>
          <a:xfrm>
            <a:off x="4410811" y="809344"/>
            <a:ext cx="6223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800">
                <a:latin typeface="Georgia"/>
                <a:ea typeface="Georgia"/>
                <a:cs typeface="Georgia"/>
                <a:sym typeface="Georgia"/>
              </a:rPr>
              <a:t>i</a:t>
            </a:r>
            <a:endParaRPr sz="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9" name="Google Shape;469;p12"/>
          <p:cNvSpPr txBox="1"/>
          <p:nvPr/>
        </p:nvSpPr>
        <p:spPr>
          <a:xfrm>
            <a:off x="3637254" y="751241"/>
            <a:ext cx="101854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100">
                <a:latin typeface="Georgia"/>
                <a:ea typeface="Georgia"/>
                <a:cs typeface="Georgia"/>
                <a:sym typeface="Georgia"/>
              </a:rPr>
              <a:t>L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 =	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l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0" name="Google Shape;470;p1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640558" y="1253959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12"/>
          <p:cNvSpPr txBox="1"/>
          <p:nvPr/>
        </p:nvSpPr>
        <p:spPr>
          <a:xfrm>
            <a:off x="2760357" y="1168474"/>
            <a:ext cx="2773045" cy="918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In addition, we also want a constraint on the distribution over the latent variables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Specifically, we had assumed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 to be 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(0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, I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 and we want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 to be as close to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 as possible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1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640558" y="1636064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3" name="Google Shape;473;p12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474" name="Google Shape;474;p12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12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76" name="Google Shape;476;p12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rPr>
              <a:t>17/36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2"/>
          <p:cNvSpPr txBox="1"/>
          <p:nvPr>
            <p:ph idx="11" type="ftr"/>
          </p:nvPr>
        </p:nvSpPr>
        <p:spPr>
          <a:xfrm>
            <a:off x="2008162" y="3133595"/>
            <a:ext cx="77661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Mitesh M. Khapra</a:t>
            </a:r>
            <a:endParaRPr/>
          </a:p>
        </p:txBody>
      </p:sp>
      <p:sp>
        <p:nvSpPr>
          <p:cNvPr id="478" name="Google Shape;478;p12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action="ppaction://hlinksldjump"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21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13"/>
          <p:cNvGrpSpPr/>
          <p:nvPr/>
        </p:nvGrpSpPr>
        <p:grpSpPr>
          <a:xfrm>
            <a:off x="706232" y="344254"/>
            <a:ext cx="1166305" cy="1796304"/>
            <a:chOff x="706232" y="344254"/>
            <a:chExt cx="1166305" cy="1796304"/>
          </a:xfrm>
        </p:grpSpPr>
        <p:pic>
          <p:nvPicPr>
            <p:cNvPr id="484" name="Google Shape;484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6232" y="1982272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" name="Google Shape;485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8237" y="1982272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6" name="Google Shape;486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10241" y="1982272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7" name="Google Shape;487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62246" y="1982272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8" name="Google Shape;488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4242" y="1982272"/>
              <a:ext cx="158295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9" name="Google Shape;489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06232" y="1604269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0" name="Google Shape;490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58237" y="1604269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1" name="Google Shape;491;p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462246" y="1604269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2" name="Google Shape;492;p1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714242" y="1604269"/>
              <a:ext cx="158295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1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06232" y="344254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" name="Google Shape;494;p1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958237" y="344254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" name="Google Shape;495;p1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210241" y="344254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6" name="Google Shape;496;p1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462246" y="344254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7" name="Google Shape;497;p1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714242" y="344254"/>
              <a:ext cx="158295" cy="158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8" name="Google Shape;498;p13"/>
            <p:cNvSpPr/>
            <p:nvPr/>
          </p:nvSpPr>
          <p:spPr>
            <a:xfrm>
              <a:off x="1026507" y="1072741"/>
              <a:ext cx="525780" cy="213360"/>
            </a:xfrm>
            <a:custGeom>
              <a:rect b="b" l="l" r="r" t="t"/>
              <a:pathLst>
                <a:path extrusionOk="0" h="213359" w="525780">
                  <a:moveTo>
                    <a:pt x="262877" y="0"/>
                  </a:moveTo>
                  <a:lnTo>
                    <a:pt x="202602" y="2817"/>
                  </a:lnTo>
                  <a:lnTo>
                    <a:pt x="147270" y="10841"/>
                  </a:lnTo>
                  <a:lnTo>
                    <a:pt x="98461" y="23434"/>
                  </a:lnTo>
                  <a:lnTo>
                    <a:pt x="57751" y="39953"/>
                  </a:lnTo>
                  <a:lnTo>
                    <a:pt x="6942" y="82212"/>
                  </a:lnTo>
                  <a:lnTo>
                    <a:pt x="0" y="106671"/>
                  </a:lnTo>
                  <a:lnTo>
                    <a:pt x="6942" y="131127"/>
                  </a:lnTo>
                  <a:lnTo>
                    <a:pt x="57751" y="173385"/>
                  </a:lnTo>
                  <a:lnTo>
                    <a:pt x="98461" y="189905"/>
                  </a:lnTo>
                  <a:lnTo>
                    <a:pt x="147270" y="202498"/>
                  </a:lnTo>
                  <a:lnTo>
                    <a:pt x="202602" y="210524"/>
                  </a:lnTo>
                  <a:lnTo>
                    <a:pt x="262877" y="213342"/>
                  </a:lnTo>
                  <a:lnTo>
                    <a:pt x="323152" y="210524"/>
                  </a:lnTo>
                  <a:lnTo>
                    <a:pt x="378483" y="202498"/>
                  </a:lnTo>
                  <a:lnTo>
                    <a:pt x="427293" y="189905"/>
                  </a:lnTo>
                  <a:lnTo>
                    <a:pt x="468003" y="173385"/>
                  </a:lnTo>
                  <a:lnTo>
                    <a:pt x="518811" y="131127"/>
                  </a:lnTo>
                  <a:lnTo>
                    <a:pt x="525754" y="106671"/>
                  </a:lnTo>
                  <a:lnTo>
                    <a:pt x="518811" y="82212"/>
                  </a:lnTo>
                  <a:lnTo>
                    <a:pt x="468003" y="39953"/>
                  </a:lnTo>
                  <a:lnTo>
                    <a:pt x="427293" y="23434"/>
                  </a:lnTo>
                  <a:lnTo>
                    <a:pt x="378483" y="10841"/>
                  </a:lnTo>
                  <a:lnTo>
                    <a:pt x="323152" y="2817"/>
                  </a:lnTo>
                  <a:lnTo>
                    <a:pt x="262877" y="0"/>
                  </a:lnTo>
                  <a:close/>
                </a:path>
              </a:pathLst>
            </a:custGeom>
            <a:solidFill>
              <a:srgbClr val="FF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1026507" y="1072741"/>
              <a:ext cx="525780" cy="213360"/>
            </a:xfrm>
            <a:custGeom>
              <a:rect b="b" l="l" r="r" t="t"/>
              <a:pathLst>
                <a:path extrusionOk="0" h="213359" w="525780">
                  <a:moveTo>
                    <a:pt x="525754" y="106671"/>
                  </a:moveTo>
                  <a:lnTo>
                    <a:pt x="499035" y="59759"/>
                  </a:lnTo>
                  <a:lnTo>
                    <a:pt x="427293" y="23434"/>
                  </a:lnTo>
                  <a:lnTo>
                    <a:pt x="378483" y="10841"/>
                  </a:lnTo>
                  <a:lnTo>
                    <a:pt x="323152" y="2817"/>
                  </a:lnTo>
                  <a:lnTo>
                    <a:pt x="262877" y="0"/>
                  </a:lnTo>
                  <a:lnTo>
                    <a:pt x="202602" y="2817"/>
                  </a:lnTo>
                  <a:lnTo>
                    <a:pt x="147270" y="10841"/>
                  </a:lnTo>
                  <a:lnTo>
                    <a:pt x="98461" y="23434"/>
                  </a:lnTo>
                  <a:lnTo>
                    <a:pt x="57751" y="39953"/>
                  </a:lnTo>
                  <a:lnTo>
                    <a:pt x="6942" y="82212"/>
                  </a:lnTo>
                  <a:lnTo>
                    <a:pt x="0" y="106671"/>
                  </a:lnTo>
                  <a:lnTo>
                    <a:pt x="6942" y="131127"/>
                  </a:lnTo>
                  <a:lnTo>
                    <a:pt x="57751" y="173385"/>
                  </a:lnTo>
                  <a:lnTo>
                    <a:pt x="98461" y="189905"/>
                  </a:lnTo>
                  <a:lnTo>
                    <a:pt x="147270" y="202498"/>
                  </a:lnTo>
                  <a:lnTo>
                    <a:pt x="202602" y="210524"/>
                  </a:lnTo>
                  <a:lnTo>
                    <a:pt x="262877" y="213342"/>
                  </a:lnTo>
                  <a:lnTo>
                    <a:pt x="323152" y="210524"/>
                  </a:lnTo>
                  <a:lnTo>
                    <a:pt x="378483" y="202498"/>
                  </a:lnTo>
                  <a:lnTo>
                    <a:pt x="427293" y="189905"/>
                  </a:lnTo>
                  <a:lnTo>
                    <a:pt x="468003" y="173385"/>
                  </a:lnTo>
                  <a:lnTo>
                    <a:pt x="518811" y="131127"/>
                  </a:lnTo>
                  <a:lnTo>
                    <a:pt x="525754" y="106671"/>
                  </a:lnTo>
                  <a:close/>
                </a:path>
              </a:pathLst>
            </a:custGeom>
            <a:noFill/>
            <a:ln cap="flat" cmpd="sng" w="9525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00" name="Google Shape;500;p13"/>
          <p:cNvSpPr txBox="1"/>
          <p:nvPr/>
        </p:nvSpPr>
        <p:spPr>
          <a:xfrm>
            <a:off x="1123101" y="1093990"/>
            <a:ext cx="33274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50">
                <a:latin typeface="Arial"/>
                <a:ea typeface="Arial"/>
                <a:cs typeface="Arial"/>
                <a:sym typeface="Arial"/>
              </a:rPr>
              <a:t>Sample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3"/>
          <p:cNvSpPr txBox="1"/>
          <p:nvPr/>
        </p:nvSpPr>
        <p:spPr>
          <a:xfrm>
            <a:off x="1201573" y="939429"/>
            <a:ext cx="7112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z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3"/>
          <p:cNvSpPr txBox="1"/>
          <p:nvPr/>
        </p:nvSpPr>
        <p:spPr>
          <a:xfrm>
            <a:off x="1199598" y="2279516"/>
            <a:ext cx="1847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75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IN" sz="825">
                <a:latin typeface="Verdana"/>
                <a:ea typeface="Verdana"/>
                <a:cs typeface="Verdana"/>
                <a:sym typeface="Verdana"/>
              </a:rPr>
              <a:t>i</a:t>
            </a:r>
            <a:endParaRPr baseline="-25000" sz="825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3" name="Google Shape;503;p13"/>
          <p:cNvSpPr txBox="1"/>
          <p:nvPr/>
        </p:nvSpPr>
        <p:spPr>
          <a:xfrm>
            <a:off x="1930774" y="1975994"/>
            <a:ext cx="43434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i="1" lang="en-IN" sz="825">
                <a:latin typeface="Georgia"/>
                <a:ea typeface="Georgia"/>
                <a:cs typeface="Georgia"/>
                <a:sym typeface="Georgia"/>
              </a:rPr>
              <a:t>θ </a:t>
            </a:r>
            <a:r>
              <a:rPr lang="en-IN" sz="75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i="1" lang="en-IN" sz="75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IN" sz="750">
                <a:latin typeface="Arial"/>
                <a:ea typeface="Arial"/>
                <a:cs typeface="Arial"/>
                <a:sym typeface="Arial"/>
              </a:rPr>
              <a:t>)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3"/>
          <p:cNvSpPr txBox="1"/>
          <p:nvPr/>
        </p:nvSpPr>
        <p:spPr>
          <a:xfrm>
            <a:off x="1955801" y="1606881"/>
            <a:ext cx="958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50">
                <a:latin typeface="Arial"/>
                <a:ea typeface="Arial"/>
                <a:cs typeface="Arial"/>
                <a:sym typeface="Arial"/>
              </a:rPr>
              <a:t>Σ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3"/>
          <p:cNvSpPr txBox="1"/>
          <p:nvPr/>
        </p:nvSpPr>
        <p:spPr>
          <a:xfrm>
            <a:off x="544602" y="1585199"/>
            <a:ext cx="8382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µ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3"/>
          <p:cNvSpPr txBox="1"/>
          <p:nvPr/>
        </p:nvSpPr>
        <p:spPr>
          <a:xfrm>
            <a:off x="1930774" y="335327"/>
            <a:ext cx="42735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IN" sz="825">
                <a:latin typeface="Georgia"/>
                <a:ea typeface="Georgia"/>
                <a:cs typeface="Georgia"/>
                <a:sym typeface="Georgia"/>
              </a:rPr>
              <a:t>φ</a:t>
            </a:r>
            <a:r>
              <a:rPr lang="en-IN" sz="75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i="1" lang="en-IN" sz="75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750">
                <a:latin typeface="Arial"/>
                <a:ea typeface="Arial"/>
                <a:cs typeface="Arial"/>
                <a:sym typeface="Arial"/>
              </a:rPr>
              <a:t>)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3"/>
          <p:cNvSpPr txBox="1"/>
          <p:nvPr/>
        </p:nvSpPr>
        <p:spPr>
          <a:xfrm>
            <a:off x="1199598" y="25404"/>
            <a:ext cx="1847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IN" sz="1125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en-IN" sz="750">
                <a:latin typeface="Arial"/>
                <a:ea typeface="Arial"/>
                <a:cs typeface="Arial"/>
                <a:sym typeface="Arial"/>
              </a:rPr>
              <a:t>ˆ </a:t>
            </a:r>
            <a:r>
              <a:rPr b="1" baseline="-25000" lang="en-IN" sz="825">
                <a:latin typeface="Verdana"/>
                <a:ea typeface="Verdana"/>
                <a:cs typeface="Verdana"/>
                <a:sym typeface="Verdana"/>
              </a:rPr>
              <a:t>i</a:t>
            </a:r>
            <a:endParaRPr baseline="-25000" sz="825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08" name="Google Shape;508;p13"/>
          <p:cNvGrpSpPr/>
          <p:nvPr/>
        </p:nvGrpSpPr>
        <p:grpSpPr>
          <a:xfrm>
            <a:off x="659377" y="174232"/>
            <a:ext cx="1260475" cy="2139489"/>
            <a:chOff x="659377" y="174232"/>
            <a:chExt cx="1260475" cy="2139489"/>
          </a:xfrm>
        </p:grpSpPr>
        <p:sp>
          <p:nvSpPr>
            <p:cNvPr id="509" name="Google Shape;509;p13"/>
            <p:cNvSpPr/>
            <p:nvPr/>
          </p:nvSpPr>
          <p:spPr>
            <a:xfrm>
              <a:off x="659377" y="297399"/>
              <a:ext cx="1260475" cy="1890395"/>
            </a:xfrm>
            <a:custGeom>
              <a:rect b="b" l="l" r="r" t="t"/>
              <a:pathLst>
                <a:path extrusionOk="0" h="1890395" w="1260475">
                  <a:moveTo>
                    <a:pt x="0" y="1757170"/>
                  </a:moveTo>
                  <a:lnTo>
                    <a:pt x="0" y="1770870"/>
                  </a:lnTo>
                  <a:lnTo>
                    <a:pt x="6772" y="1728879"/>
                  </a:lnTo>
                  <a:lnTo>
                    <a:pt x="25631" y="1692410"/>
                  </a:lnTo>
                  <a:lnTo>
                    <a:pt x="54388" y="1663651"/>
                  </a:lnTo>
                  <a:lnTo>
                    <a:pt x="90858" y="1644791"/>
                  </a:lnTo>
                  <a:lnTo>
                    <a:pt x="132852" y="1638018"/>
                  </a:lnTo>
                  <a:lnTo>
                    <a:pt x="1127163" y="1638018"/>
                  </a:lnTo>
                  <a:lnTo>
                    <a:pt x="1169153" y="1644791"/>
                  </a:lnTo>
                  <a:lnTo>
                    <a:pt x="1205622" y="1663651"/>
                  </a:lnTo>
                  <a:lnTo>
                    <a:pt x="1234381" y="1692410"/>
                  </a:lnTo>
                  <a:lnTo>
                    <a:pt x="1253242" y="1728879"/>
                  </a:lnTo>
                  <a:lnTo>
                    <a:pt x="1260015" y="1770870"/>
                  </a:lnTo>
                  <a:lnTo>
                    <a:pt x="1260015" y="1757170"/>
                  </a:lnTo>
                  <a:lnTo>
                    <a:pt x="1253242" y="1799161"/>
                  </a:lnTo>
                  <a:lnTo>
                    <a:pt x="1234381" y="1835630"/>
                  </a:lnTo>
                  <a:lnTo>
                    <a:pt x="1205622" y="1864389"/>
                  </a:lnTo>
                  <a:lnTo>
                    <a:pt x="1169153" y="1883249"/>
                  </a:lnTo>
                  <a:lnTo>
                    <a:pt x="1127163" y="1890022"/>
                  </a:lnTo>
                  <a:lnTo>
                    <a:pt x="132852" y="1890022"/>
                  </a:lnTo>
                  <a:lnTo>
                    <a:pt x="90858" y="1883249"/>
                  </a:lnTo>
                  <a:lnTo>
                    <a:pt x="54388" y="1864389"/>
                  </a:lnTo>
                  <a:lnTo>
                    <a:pt x="25631" y="1835630"/>
                  </a:lnTo>
                  <a:lnTo>
                    <a:pt x="6772" y="1799161"/>
                  </a:lnTo>
                  <a:lnTo>
                    <a:pt x="0" y="1757170"/>
                  </a:lnTo>
                  <a:close/>
                </a:path>
                <a:path extrusionOk="0" h="1890395" w="1260475">
                  <a:moveTo>
                    <a:pt x="0" y="1379159"/>
                  </a:moveTo>
                  <a:lnTo>
                    <a:pt x="0" y="1392867"/>
                  </a:lnTo>
                  <a:lnTo>
                    <a:pt x="6772" y="1350873"/>
                  </a:lnTo>
                  <a:lnTo>
                    <a:pt x="25631" y="1314404"/>
                  </a:lnTo>
                  <a:lnTo>
                    <a:pt x="54388" y="1285646"/>
                  </a:lnTo>
                  <a:lnTo>
                    <a:pt x="90858" y="1266787"/>
                  </a:lnTo>
                  <a:lnTo>
                    <a:pt x="132852" y="1260015"/>
                  </a:lnTo>
                  <a:lnTo>
                    <a:pt x="421554" y="1260015"/>
                  </a:lnTo>
                  <a:lnTo>
                    <a:pt x="463545" y="1266787"/>
                  </a:lnTo>
                  <a:lnTo>
                    <a:pt x="500014" y="1285646"/>
                  </a:lnTo>
                  <a:lnTo>
                    <a:pt x="528773" y="1314404"/>
                  </a:lnTo>
                  <a:lnTo>
                    <a:pt x="547633" y="1350873"/>
                  </a:lnTo>
                  <a:lnTo>
                    <a:pt x="554407" y="1392867"/>
                  </a:lnTo>
                  <a:lnTo>
                    <a:pt x="554407" y="1379159"/>
                  </a:lnTo>
                  <a:lnTo>
                    <a:pt x="547633" y="1421153"/>
                  </a:lnTo>
                  <a:lnTo>
                    <a:pt x="528773" y="1457625"/>
                  </a:lnTo>
                  <a:lnTo>
                    <a:pt x="500014" y="1486385"/>
                  </a:lnTo>
                  <a:lnTo>
                    <a:pt x="463545" y="1505246"/>
                  </a:lnTo>
                  <a:lnTo>
                    <a:pt x="421554" y="1512020"/>
                  </a:lnTo>
                  <a:lnTo>
                    <a:pt x="132852" y="1512020"/>
                  </a:lnTo>
                  <a:lnTo>
                    <a:pt x="90858" y="1505246"/>
                  </a:lnTo>
                  <a:lnTo>
                    <a:pt x="54388" y="1486385"/>
                  </a:lnTo>
                  <a:lnTo>
                    <a:pt x="25631" y="1457625"/>
                  </a:lnTo>
                  <a:lnTo>
                    <a:pt x="6772" y="1421153"/>
                  </a:lnTo>
                  <a:lnTo>
                    <a:pt x="0" y="1379159"/>
                  </a:lnTo>
                  <a:close/>
                </a:path>
                <a:path extrusionOk="0" h="1890395" w="1260475">
                  <a:moveTo>
                    <a:pt x="705608" y="1379159"/>
                  </a:moveTo>
                  <a:lnTo>
                    <a:pt x="705608" y="1392867"/>
                  </a:lnTo>
                  <a:lnTo>
                    <a:pt x="712381" y="1350873"/>
                  </a:lnTo>
                  <a:lnTo>
                    <a:pt x="731241" y="1314404"/>
                  </a:lnTo>
                  <a:lnTo>
                    <a:pt x="760000" y="1285646"/>
                  </a:lnTo>
                  <a:lnTo>
                    <a:pt x="796469" y="1266787"/>
                  </a:lnTo>
                  <a:lnTo>
                    <a:pt x="838460" y="1260015"/>
                  </a:lnTo>
                  <a:lnTo>
                    <a:pt x="1127163" y="1260015"/>
                  </a:lnTo>
                  <a:lnTo>
                    <a:pt x="1169153" y="1266787"/>
                  </a:lnTo>
                  <a:lnTo>
                    <a:pt x="1205622" y="1285646"/>
                  </a:lnTo>
                  <a:lnTo>
                    <a:pt x="1234381" y="1314404"/>
                  </a:lnTo>
                  <a:lnTo>
                    <a:pt x="1253242" y="1350873"/>
                  </a:lnTo>
                  <a:lnTo>
                    <a:pt x="1260015" y="1392867"/>
                  </a:lnTo>
                  <a:lnTo>
                    <a:pt x="1260015" y="1379159"/>
                  </a:lnTo>
                  <a:lnTo>
                    <a:pt x="1253242" y="1421153"/>
                  </a:lnTo>
                  <a:lnTo>
                    <a:pt x="1234381" y="1457625"/>
                  </a:lnTo>
                  <a:lnTo>
                    <a:pt x="1205622" y="1486385"/>
                  </a:lnTo>
                  <a:lnTo>
                    <a:pt x="1169153" y="1505246"/>
                  </a:lnTo>
                  <a:lnTo>
                    <a:pt x="1127163" y="1512020"/>
                  </a:lnTo>
                  <a:lnTo>
                    <a:pt x="838460" y="1512020"/>
                  </a:lnTo>
                  <a:lnTo>
                    <a:pt x="796469" y="1505246"/>
                  </a:lnTo>
                  <a:lnTo>
                    <a:pt x="760000" y="1486385"/>
                  </a:lnTo>
                  <a:lnTo>
                    <a:pt x="731241" y="1457625"/>
                  </a:lnTo>
                  <a:lnTo>
                    <a:pt x="712381" y="1421153"/>
                  </a:lnTo>
                  <a:lnTo>
                    <a:pt x="705608" y="1379159"/>
                  </a:lnTo>
                  <a:close/>
                </a:path>
                <a:path extrusionOk="0" h="1890395" w="1260475">
                  <a:moveTo>
                    <a:pt x="0" y="119143"/>
                  </a:moveTo>
                  <a:lnTo>
                    <a:pt x="0" y="132852"/>
                  </a:lnTo>
                  <a:lnTo>
                    <a:pt x="6772" y="90858"/>
                  </a:lnTo>
                  <a:lnTo>
                    <a:pt x="25631" y="54388"/>
                  </a:lnTo>
                  <a:lnTo>
                    <a:pt x="54388" y="25631"/>
                  </a:lnTo>
                  <a:lnTo>
                    <a:pt x="90858" y="6772"/>
                  </a:lnTo>
                  <a:lnTo>
                    <a:pt x="132852" y="0"/>
                  </a:lnTo>
                  <a:lnTo>
                    <a:pt x="1127163" y="0"/>
                  </a:lnTo>
                  <a:lnTo>
                    <a:pt x="1169153" y="6772"/>
                  </a:lnTo>
                  <a:lnTo>
                    <a:pt x="1205622" y="25631"/>
                  </a:lnTo>
                  <a:lnTo>
                    <a:pt x="1234381" y="54388"/>
                  </a:lnTo>
                  <a:lnTo>
                    <a:pt x="1253242" y="90858"/>
                  </a:lnTo>
                  <a:lnTo>
                    <a:pt x="1260015" y="132852"/>
                  </a:lnTo>
                  <a:lnTo>
                    <a:pt x="1260015" y="119143"/>
                  </a:lnTo>
                  <a:lnTo>
                    <a:pt x="1253242" y="161137"/>
                  </a:lnTo>
                  <a:lnTo>
                    <a:pt x="1234381" y="197607"/>
                  </a:lnTo>
                  <a:lnTo>
                    <a:pt x="1205622" y="226364"/>
                  </a:lnTo>
                  <a:lnTo>
                    <a:pt x="1169153" y="245223"/>
                  </a:lnTo>
                  <a:lnTo>
                    <a:pt x="1127163" y="251995"/>
                  </a:lnTo>
                  <a:lnTo>
                    <a:pt x="132852" y="251995"/>
                  </a:lnTo>
                  <a:lnTo>
                    <a:pt x="90858" y="245223"/>
                  </a:lnTo>
                  <a:lnTo>
                    <a:pt x="54388" y="226364"/>
                  </a:lnTo>
                  <a:lnTo>
                    <a:pt x="25631" y="197607"/>
                  </a:lnTo>
                  <a:lnTo>
                    <a:pt x="6772" y="161137"/>
                  </a:lnTo>
                  <a:lnTo>
                    <a:pt x="0" y="119143"/>
                  </a:lnTo>
                  <a:close/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1289385" y="2193707"/>
              <a:ext cx="0" cy="120014"/>
            </a:xfrm>
            <a:custGeom>
              <a:rect b="b" l="l" r="r" t="t"/>
              <a:pathLst>
                <a:path extrusionOk="0" h="120014" w="120000">
                  <a:moveTo>
                    <a:pt x="0" y="11971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1270963" y="2190253"/>
              <a:ext cx="37465" cy="17780"/>
            </a:xfrm>
            <a:custGeom>
              <a:rect b="b" l="l" r="r" t="t"/>
              <a:pathLst>
                <a:path extrusionOk="0" h="17780" w="37465">
                  <a:moveTo>
                    <a:pt x="0" y="17270"/>
                  </a:moveTo>
                  <a:lnTo>
                    <a:pt x="6908" y="16118"/>
                  </a:lnTo>
                  <a:lnTo>
                    <a:pt x="17270" y="3453"/>
                  </a:lnTo>
                  <a:lnTo>
                    <a:pt x="18421" y="0"/>
                  </a:lnTo>
                  <a:lnTo>
                    <a:pt x="19573" y="3453"/>
                  </a:lnTo>
                  <a:lnTo>
                    <a:pt x="29935" y="16118"/>
                  </a:lnTo>
                  <a:lnTo>
                    <a:pt x="36843" y="1727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967656" y="1811677"/>
              <a:ext cx="321945" cy="123825"/>
            </a:xfrm>
            <a:custGeom>
              <a:rect b="b" l="l" r="r" t="t"/>
              <a:pathLst>
                <a:path extrusionOk="0" h="123825" w="321944">
                  <a:moveTo>
                    <a:pt x="321729" y="12373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964427" y="1799425"/>
              <a:ext cx="22860" cy="34925"/>
            </a:xfrm>
            <a:custGeom>
              <a:rect b="b" l="l" r="r" t="t"/>
              <a:pathLst>
                <a:path extrusionOk="0" h="34925" w="22859">
                  <a:moveTo>
                    <a:pt x="9520" y="34440"/>
                  </a:moveTo>
                  <a:lnTo>
                    <a:pt x="10927" y="27569"/>
                  </a:lnTo>
                  <a:lnTo>
                    <a:pt x="2814" y="13328"/>
                  </a:lnTo>
                  <a:lnTo>
                    <a:pt x="0" y="11010"/>
                  </a:lnTo>
                  <a:lnTo>
                    <a:pt x="3642" y="11176"/>
                  </a:lnTo>
                  <a:lnTo>
                    <a:pt x="19207" y="6043"/>
                  </a:lnTo>
                  <a:lnTo>
                    <a:pt x="227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1289385" y="1811677"/>
              <a:ext cx="321945" cy="123825"/>
            </a:xfrm>
            <a:custGeom>
              <a:rect b="b" l="l" r="r" t="t"/>
              <a:pathLst>
                <a:path extrusionOk="0" h="123825" w="321944">
                  <a:moveTo>
                    <a:pt x="0" y="123739"/>
                  </a:moveTo>
                  <a:lnTo>
                    <a:pt x="32172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1591575" y="1799425"/>
              <a:ext cx="22860" cy="34925"/>
            </a:xfrm>
            <a:custGeom>
              <a:rect b="b" l="l" r="r" t="t"/>
              <a:pathLst>
                <a:path extrusionOk="0" h="34925" w="22859">
                  <a:moveTo>
                    <a:pt x="0" y="0"/>
                  </a:moveTo>
                  <a:lnTo>
                    <a:pt x="3560" y="6043"/>
                  </a:lnTo>
                  <a:lnTo>
                    <a:pt x="19125" y="11176"/>
                  </a:lnTo>
                  <a:lnTo>
                    <a:pt x="22767" y="11010"/>
                  </a:lnTo>
                  <a:lnTo>
                    <a:pt x="19952" y="13328"/>
                  </a:lnTo>
                  <a:lnTo>
                    <a:pt x="11839" y="27569"/>
                  </a:lnTo>
                  <a:lnTo>
                    <a:pt x="13247" y="3444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961779" y="1296777"/>
              <a:ext cx="323215" cy="260985"/>
            </a:xfrm>
            <a:custGeom>
              <a:rect b="b" l="l" r="r" t="t"/>
              <a:pathLst>
                <a:path extrusionOk="0" h="260984" w="323215">
                  <a:moveTo>
                    <a:pt x="0" y="260637"/>
                  </a:moveTo>
                  <a:lnTo>
                    <a:pt x="32269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1262069" y="1291107"/>
              <a:ext cx="25400" cy="29209"/>
            </a:xfrm>
            <a:custGeom>
              <a:rect b="b" l="l" r="r" t="t"/>
              <a:pathLst>
                <a:path extrusionOk="0" h="29209" w="25400">
                  <a:moveTo>
                    <a:pt x="0" y="0"/>
                  </a:moveTo>
                  <a:lnTo>
                    <a:pt x="5256" y="4668"/>
                  </a:lnTo>
                  <a:lnTo>
                    <a:pt x="21682" y="4771"/>
                  </a:lnTo>
                  <a:lnTo>
                    <a:pt x="25105" y="3491"/>
                  </a:lnTo>
                  <a:lnTo>
                    <a:pt x="23134" y="6569"/>
                  </a:lnTo>
                  <a:lnTo>
                    <a:pt x="19780" y="22649"/>
                  </a:lnTo>
                  <a:lnTo>
                    <a:pt x="23238" y="2877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1294292" y="1296777"/>
              <a:ext cx="323215" cy="260985"/>
            </a:xfrm>
            <a:custGeom>
              <a:rect b="b" l="l" r="r" t="t"/>
              <a:pathLst>
                <a:path extrusionOk="0" h="260984" w="323215">
                  <a:moveTo>
                    <a:pt x="322698" y="26063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1291595" y="1291107"/>
              <a:ext cx="25400" cy="29209"/>
            </a:xfrm>
            <a:custGeom>
              <a:rect b="b" l="l" r="r" t="t"/>
              <a:pathLst>
                <a:path extrusionOk="0" h="29209" w="25400">
                  <a:moveTo>
                    <a:pt x="1866" y="28770"/>
                  </a:moveTo>
                  <a:lnTo>
                    <a:pt x="5324" y="22649"/>
                  </a:lnTo>
                  <a:lnTo>
                    <a:pt x="1970" y="6569"/>
                  </a:lnTo>
                  <a:lnTo>
                    <a:pt x="0" y="3491"/>
                  </a:lnTo>
                  <a:lnTo>
                    <a:pt x="3423" y="4771"/>
                  </a:lnTo>
                  <a:lnTo>
                    <a:pt x="19848" y="4668"/>
                  </a:lnTo>
                  <a:lnTo>
                    <a:pt x="2510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1289385" y="555689"/>
              <a:ext cx="0" cy="510540"/>
            </a:xfrm>
            <a:custGeom>
              <a:rect b="b" l="l" r="r" t="t"/>
              <a:pathLst>
                <a:path extrusionOk="0" h="510540" w="120000">
                  <a:moveTo>
                    <a:pt x="0" y="51032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1270963" y="552235"/>
              <a:ext cx="37465" cy="17780"/>
            </a:xfrm>
            <a:custGeom>
              <a:rect b="b" l="l" r="r" t="t"/>
              <a:pathLst>
                <a:path extrusionOk="0" h="17779" w="37465">
                  <a:moveTo>
                    <a:pt x="0" y="17270"/>
                  </a:moveTo>
                  <a:lnTo>
                    <a:pt x="6908" y="16118"/>
                  </a:lnTo>
                  <a:lnTo>
                    <a:pt x="17270" y="3453"/>
                  </a:lnTo>
                  <a:lnTo>
                    <a:pt x="18421" y="0"/>
                  </a:lnTo>
                  <a:lnTo>
                    <a:pt x="19573" y="3453"/>
                  </a:lnTo>
                  <a:lnTo>
                    <a:pt x="29935" y="16118"/>
                  </a:lnTo>
                  <a:lnTo>
                    <a:pt x="36843" y="1727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1289385" y="177686"/>
              <a:ext cx="0" cy="120014"/>
            </a:xfrm>
            <a:custGeom>
              <a:rect b="b" l="l" r="r" t="t"/>
              <a:pathLst>
                <a:path extrusionOk="0" h="120014" w="120000">
                  <a:moveTo>
                    <a:pt x="0" y="11971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1270963" y="174232"/>
              <a:ext cx="37465" cy="17780"/>
            </a:xfrm>
            <a:custGeom>
              <a:rect b="b" l="l" r="r" t="t"/>
              <a:pathLst>
                <a:path extrusionOk="0" h="17780" w="37465">
                  <a:moveTo>
                    <a:pt x="0" y="17270"/>
                  </a:moveTo>
                  <a:lnTo>
                    <a:pt x="6908" y="16118"/>
                  </a:lnTo>
                  <a:lnTo>
                    <a:pt x="17270" y="3453"/>
                  </a:lnTo>
                  <a:lnTo>
                    <a:pt x="18421" y="0"/>
                  </a:lnTo>
                  <a:lnTo>
                    <a:pt x="19573" y="3453"/>
                  </a:lnTo>
                  <a:lnTo>
                    <a:pt x="29935" y="16118"/>
                  </a:lnTo>
                  <a:lnTo>
                    <a:pt x="36843" y="1727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524" name="Google Shape;524;p1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640558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13"/>
          <p:cNvSpPr txBox="1"/>
          <p:nvPr>
            <p:ph type="title"/>
          </p:nvPr>
        </p:nvSpPr>
        <p:spPr>
          <a:xfrm>
            <a:off x="2747657" y="100849"/>
            <a:ext cx="2798445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25400" marR="177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This is the loss function for one data point (</a:t>
            </a:r>
            <a:r>
              <a:rPr i="1" lang="en-IN">
                <a:latin typeface="Arial"/>
                <a:ea typeface="Arial"/>
                <a:cs typeface="Arial"/>
                <a:sym typeface="Arial"/>
              </a:rPr>
              <a:t>l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IN" sz="1100"/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en-IN" sz="1100"/>
              <a:t>)) and we will just sum over all the data points to get the total loss </a:t>
            </a:r>
            <a:r>
              <a:rPr i="1" lang="en-IN" sz="1100">
                <a:latin typeface="Georgia"/>
                <a:ea typeface="Georgia"/>
                <a:cs typeface="Georgia"/>
                <a:sym typeface="Georgia"/>
              </a:rPr>
              <a:t>L </a:t>
            </a:r>
            <a:r>
              <a:rPr lang="en-IN" sz="1100"/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en-IN" sz="1100"/>
              <a:t>)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3"/>
          <p:cNvSpPr txBox="1"/>
          <p:nvPr/>
        </p:nvSpPr>
        <p:spPr>
          <a:xfrm>
            <a:off x="4198759" y="615389"/>
            <a:ext cx="12065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800">
                <a:latin typeface="Georgia"/>
                <a:ea typeface="Georgia"/>
                <a:cs typeface="Georgia"/>
                <a:sym typeface="Georgia"/>
              </a:rPr>
              <a:t>m</a:t>
            </a:r>
            <a:endParaRPr sz="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7" name="Google Shape;527;p13"/>
          <p:cNvSpPr txBox="1"/>
          <p:nvPr/>
        </p:nvSpPr>
        <p:spPr>
          <a:xfrm>
            <a:off x="4146257" y="619619"/>
            <a:ext cx="22606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Σ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3"/>
          <p:cNvSpPr txBox="1"/>
          <p:nvPr/>
        </p:nvSpPr>
        <p:spPr>
          <a:xfrm>
            <a:off x="4159300" y="954772"/>
            <a:ext cx="20002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8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IN" sz="800">
                <a:latin typeface="Arial"/>
                <a:ea typeface="Arial"/>
                <a:cs typeface="Arial"/>
                <a:sym typeface="Arial"/>
              </a:rPr>
              <a:t>=1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3"/>
          <p:cNvSpPr txBox="1"/>
          <p:nvPr/>
        </p:nvSpPr>
        <p:spPr>
          <a:xfrm>
            <a:off x="4410811" y="809344"/>
            <a:ext cx="6223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800">
                <a:latin typeface="Georgia"/>
                <a:ea typeface="Georgia"/>
                <a:cs typeface="Georgia"/>
                <a:sym typeface="Georgia"/>
              </a:rPr>
              <a:t>i</a:t>
            </a:r>
            <a:endParaRPr sz="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0" name="Google Shape;530;p13"/>
          <p:cNvSpPr txBox="1"/>
          <p:nvPr/>
        </p:nvSpPr>
        <p:spPr>
          <a:xfrm>
            <a:off x="3637254" y="751241"/>
            <a:ext cx="101854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100">
                <a:latin typeface="Georgia"/>
                <a:ea typeface="Georgia"/>
                <a:cs typeface="Georgia"/>
                <a:sym typeface="Georgia"/>
              </a:rPr>
              <a:t>L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 =	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l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1" name="Google Shape;531;p1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640558" y="1253959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13"/>
          <p:cNvSpPr txBox="1"/>
          <p:nvPr/>
        </p:nvSpPr>
        <p:spPr>
          <a:xfrm>
            <a:off x="2760357" y="1168474"/>
            <a:ext cx="2773045" cy="1300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In addition, we also want a constraint on the distribution over the latent variables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Specifically, we had assumed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 to be 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(0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, I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 and we want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 to be as close to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 as possible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Thus, we will modify the loss function such that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3" name="Google Shape;533;p1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640558" y="1636064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1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640558" y="2190254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13"/>
          <p:cNvSpPr txBox="1"/>
          <p:nvPr/>
        </p:nvSpPr>
        <p:spPr>
          <a:xfrm>
            <a:off x="2975368" y="2529786"/>
            <a:ext cx="2342515" cy="474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θ, φ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z</a:t>
            </a:r>
            <a:r>
              <a:rPr baseline="-25000" i="1" lang="en-IN" sz="1200">
                <a:latin typeface="Arial"/>
                <a:ea typeface="Arial"/>
                <a:cs typeface="Arial"/>
                <a:sym typeface="Arial"/>
              </a:rPr>
              <a:t>∼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baseline="-25000" i="1" lang="en-IN" sz="900">
                <a:latin typeface="Georgia"/>
                <a:ea typeface="Georgia"/>
                <a:cs typeface="Georgia"/>
                <a:sym typeface="Georgia"/>
              </a:rPr>
              <a:t>θ </a:t>
            </a:r>
            <a:r>
              <a:rPr baseline="-25000" lang="en-IN" sz="12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z</a:t>
            </a:r>
            <a:r>
              <a:rPr baseline="-25000" i="1" lang="en-IN" sz="1200">
                <a:latin typeface="Arial"/>
                <a:ea typeface="Arial"/>
                <a:cs typeface="Arial"/>
                <a:sym typeface="Arial"/>
              </a:rPr>
              <a:t>|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aseline="-25000" i="1" lang="en-IN" sz="9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baseline="-25000" lang="en-IN" sz="12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[log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φ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)]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995044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+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KL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θ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))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6" name="Google Shape;536;p13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537" name="Google Shape;537;p13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39" name="Google Shape;539;p13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rPr>
              <a:t>17/36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3"/>
          <p:cNvSpPr txBox="1"/>
          <p:nvPr>
            <p:ph idx="11" type="ftr"/>
          </p:nvPr>
        </p:nvSpPr>
        <p:spPr>
          <a:xfrm>
            <a:off x="2008162" y="3133595"/>
            <a:ext cx="77661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Mitesh M. Khapra</a:t>
            </a:r>
            <a:endParaRPr/>
          </a:p>
        </p:txBody>
      </p:sp>
      <p:sp>
        <p:nvSpPr>
          <p:cNvPr id="541" name="Google Shape;541;p13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action="ppaction://hlinksldjump"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21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4"/>
          <p:cNvGrpSpPr/>
          <p:nvPr/>
        </p:nvGrpSpPr>
        <p:grpSpPr>
          <a:xfrm>
            <a:off x="706232" y="344254"/>
            <a:ext cx="1166305" cy="1796304"/>
            <a:chOff x="706232" y="344254"/>
            <a:chExt cx="1166305" cy="1796304"/>
          </a:xfrm>
        </p:grpSpPr>
        <p:pic>
          <p:nvPicPr>
            <p:cNvPr id="547" name="Google Shape;547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6232" y="1982272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8" name="Google Shape;548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8237" y="1982272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9" name="Google Shape;549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10241" y="1982272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0" name="Google Shape;550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62246" y="1982272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1" name="Google Shape;551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4242" y="1982272"/>
              <a:ext cx="158295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2" name="Google Shape;552;p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06232" y="1604269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3" name="Google Shape;553;p1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58237" y="1604269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4" name="Google Shape;554;p1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462246" y="1604269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5" name="Google Shape;555;p1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714242" y="1604269"/>
              <a:ext cx="158295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6" name="Google Shape;556;p1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06232" y="344254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7" name="Google Shape;557;p1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958237" y="344254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p1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210241" y="344254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9" name="Google Shape;559;p1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462246" y="344254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0" name="Google Shape;560;p1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714242" y="344254"/>
              <a:ext cx="158295" cy="158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1" name="Google Shape;561;p14"/>
            <p:cNvSpPr/>
            <p:nvPr/>
          </p:nvSpPr>
          <p:spPr>
            <a:xfrm>
              <a:off x="1026507" y="1072741"/>
              <a:ext cx="525780" cy="213360"/>
            </a:xfrm>
            <a:custGeom>
              <a:rect b="b" l="l" r="r" t="t"/>
              <a:pathLst>
                <a:path extrusionOk="0" h="213359" w="525780">
                  <a:moveTo>
                    <a:pt x="262877" y="0"/>
                  </a:moveTo>
                  <a:lnTo>
                    <a:pt x="202602" y="2817"/>
                  </a:lnTo>
                  <a:lnTo>
                    <a:pt x="147270" y="10841"/>
                  </a:lnTo>
                  <a:lnTo>
                    <a:pt x="98461" y="23434"/>
                  </a:lnTo>
                  <a:lnTo>
                    <a:pt x="57751" y="39953"/>
                  </a:lnTo>
                  <a:lnTo>
                    <a:pt x="6942" y="82212"/>
                  </a:lnTo>
                  <a:lnTo>
                    <a:pt x="0" y="106671"/>
                  </a:lnTo>
                  <a:lnTo>
                    <a:pt x="6942" y="131127"/>
                  </a:lnTo>
                  <a:lnTo>
                    <a:pt x="57751" y="173385"/>
                  </a:lnTo>
                  <a:lnTo>
                    <a:pt x="98461" y="189905"/>
                  </a:lnTo>
                  <a:lnTo>
                    <a:pt x="147270" y="202498"/>
                  </a:lnTo>
                  <a:lnTo>
                    <a:pt x="202602" y="210524"/>
                  </a:lnTo>
                  <a:lnTo>
                    <a:pt x="262877" y="213342"/>
                  </a:lnTo>
                  <a:lnTo>
                    <a:pt x="323152" y="210524"/>
                  </a:lnTo>
                  <a:lnTo>
                    <a:pt x="378483" y="202498"/>
                  </a:lnTo>
                  <a:lnTo>
                    <a:pt x="427293" y="189905"/>
                  </a:lnTo>
                  <a:lnTo>
                    <a:pt x="468003" y="173385"/>
                  </a:lnTo>
                  <a:lnTo>
                    <a:pt x="518811" y="131127"/>
                  </a:lnTo>
                  <a:lnTo>
                    <a:pt x="525754" y="106671"/>
                  </a:lnTo>
                  <a:lnTo>
                    <a:pt x="518811" y="82212"/>
                  </a:lnTo>
                  <a:lnTo>
                    <a:pt x="468003" y="39953"/>
                  </a:lnTo>
                  <a:lnTo>
                    <a:pt x="427293" y="23434"/>
                  </a:lnTo>
                  <a:lnTo>
                    <a:pt x="378483" y="10841"/>
                  </a:lnTo>
                  <a:lnTo>
                    <a:pt x="323152" y="2817"/>
                  </a:lnTo>
                  <a:lnTo>
                    <a:pt x="262877" y="0"/>
                  </a:lnTo>
                  <a:close/>
                </a:path>
              </a:pathLst>
            </a:custGeom>
            <a:solidFill>
              <a:srgbClr val="FF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1026507" y="1072741"/>
              <a:ext cx="525780" cy="213360"/>
            </a:xfrm>
            <a:custGeom>
              <a:rect b="b" l="l" r="r" t="t"/>
              <a:pathLst>
                <a:path extrusionOk="0" h="213359" w="525780">
                  <a:moveTo>
                    <a:pt x="525754" y="106671"/>
                  </a:moveTo>
                  <a:lnTo>
                    <a:pt x="499035" y="59759"/>
                  </a:lnTo>
                  <a:lnTo>
                    <a:pt x="427293" y="23434"/>
                  </a:lnTo>
                  <a:lnTo>
                    <a:pt x="378483" y="10841"/>
                  </a:lnTo>
                  <a:lnTo>
                    <a:pt x="323152" y="2817"/>
                  </a:lnTo>
                  <a:lnTo>
                    <a:pt x="262877" y="0"/>
                  </a:lnTo>
                  <a:lnTo>
                    <a:pt x="202602" y="2817"/>
                  </a:lnTo>
                  <a:lnTo>
                    <a:pt x="147270" y="10841"/>
                  </a:lnTo>
                  <a:lnTo>
                    <a:pt x="98461" y="23434"/>
                  </a:lnTo>
                  <a:lnTo>
                    <a:pt x="57751" y="39953"/>
                  </a:lnTo>
                  <a:lnTo>
                    <a:pt x="6942" y="82212"/>
                  </a:lnTo>
                  <a:lnTo>
                    <a:pt x="0" y="106671"/>
                  </a:lnTo>
                  <a:lnTo>
                    <a:pt x="6942" y="131127"/>
                  </a:lnTo>
                  <a:lnTo>
                    <a:pt x="57751" y="173385"/>
                  </a:lnTo>
                  <a:lnTo>
                    <a:pt x="98461" y="189905"/>
                  </a:lnTo>
                  <a:lnTo>
                    <a:pt x="147270" y="202498"/>
                  </a:lnTo>
                  <a:lnTo>
                    <a:pt x="202602" y="210524"/>
                  </a:lnTo>
                  <a:lnTo>
                    <a:pt x="262877" y="213342"/>
                  </a:lnTo>
                  <a:lnTo>
                    <a:pt x="323152" y="210524"/>
                  </a:lnTo>
                  <a:lnTo>
                    <a:pt x="378483" y="202498"/>
                  </a:lnTo>
                  <a:lnTo>
                    <a:pt x="427293" y="189905"/>
                  </a:lnTo>
                  <a:lnTo>
                    <a:pt x="468003" y="173385"/>
                  </a:lnTo>
                  <a:lnTo>
                    <a:pt x="518811" y="131127"/>
                  </a:lnTo>
                  <a:lnTo>
                    <a:pt x="525754" y="106671"/>
                  </a:lnTo>
                  <a:close/>
                </a:path>
              </a:pathLst>
            </a:custGeom>
            <a:noFill/>
            <a:ln cap="flat" cmpd="sng" w="9525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63" name="Google Shape;563;p14"/>
          <p:cNvSpPr txBox="1"/>
          <p:nvPr/>
        </p:nvSpPr>
        <p:spPr>
          <a:xfrm>
            <a:off x="1123101" y="1093990"/>
            <a:ext cx="33274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50">
                <a:latin typeface="Arial"/>
                <a:ea typeface="Arial"/>
                <a:cs typeface="Arial"/>
                <a:sym typeface="Arial"/>
              </a:rPr>
              <a:t>Sample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4"/>
          <p:cNvSpPr txBox="1"/>
          <p:nvPr/>
        </p:nvSpPr>
        <p:spPr>
          <a:xfrm>
            <a:off x="1201573" y="939429"/>
            <a:ext cx="7112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z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4"/>
          <p:cNvSpPr txBox="1"/>
          <p:nvPr/>
        </p:nvSpPr>
        <p:spPr>
          <a:xfrm>
            <a:off x="1930774" y="1975994"/>
            <a:ext cx="43434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i="1" lang="en-IN" sz="825">
                <a:latin typeface="Georgia"/>
                <a:ea typeface="Georgia"/>
                <a:cs typeface="Georgia"/>
                <a:sym typeface="Georgia"/>
              </a:rPr>
              <a:t>θ </a:t>
            </a:r>
            <a:r>
              <a:rPr lang="en-IN" sz="75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i="1" lang="en-IN" sz="75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IN" sz="750">
                <a:latin typeface="Arial"/>
                <a:ea typeface="Arial"/>
                <a:cs typeface="Arial"/>
                <a:sym typeface="Arial"/>
              </a:rPr>
              <a:t>)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4"/>
          <p:cNvSpPr txBox="1"/>
          <p:nvPr/>
        </p:nvSpPr>
        <p:spPr>
          <a:xfrm>
            <a:off x="1955801" y="1606881"/>
            <a:ext cx="958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50">
                <a:latin typeface="Arial"/>
                <a:ea typeface="Arial"/>
                <a:cs typeface="Arial"/>
                <a:sym typeface="Arial"/>
              </a:rPr>
              <a:t>Σ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4"/>
          <p:cNvSpPr txBox="1"/>
          <p:nvPr/>
        </p:nvSpPr>
        <p:spPr>
          <a:xfrm>
            <a:off x="544602" y="1585199"/>
            <a:ext cx="8382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µ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4"/>
          <p:cNvSpPr txBox="1"/>
          <p:nvPr/>
        </p:nvSpPr>
        <p:spPr>
          <a:xfrm>
            <a:off x="1930774" y="335327"/>
            <a:ext cx="42735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IN" sz="825">
                <a:latin typeface="Georgia"/>
                <a:ea typeface="Georgia"/>
                <a:cs typeface="Georgia"/>
                <a:sym typeface="Georgia"/>
              </a:rPr>
              <a:t>φ</a:t>
            </a:r>
            <a:r>
              <a:rPr lang="en-IN" sz="75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i="1" lang="en-IN" sz="75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750">
                <a:latin typeface="Arial"/>
                <a:ea typeface="Arial"/>
                <a:cs typeface="Arial"/>
                <a:sym typeface="Arial"/>
              </a:rPr>
              <a:t>)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4"/>
          <p:cNvSpPr txBox="1"/>
          <p:nvPr/>
        </p:nvSpPr>
        <p:spPr>
          <a:xfrm>
            <a:off x="1199598" y="25404"/>
            <a:ext cx="1847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IN" sz="1125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en-IN" sz="750">
                <a:latin typeface="Arial"/>
                <a:ea typeface="Arial"/>
                <a:cs typeface="Arial"/>
                <a:sym typeface="Arial"/>
              </a:rPr>
              <a:t>ˆ </a:t>
            </a:r>
            <a:r>
              <a:rPr b="1" baseline="-25000" lang="en-IN" sz="825">
                <a:latin typeface="Verdana"/>
                <a:ea typeface="Verdana"/>
                <a:cs typeface="Verdana"/>
                <a:sym typeface="Verdana"/>
              </a:rPr>
              <a:t>i</a:t>
            </a:r>
            <a:endParaRPr baseline="-25000" sz="825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70" name="Google Shape;570;p14"/>
          <p:cNvGrpSpPr/>
          <p:nvPr/>
        </p:nvGrpSpPr>
        <p:grpSpPr>
          <a:xfrm>
            <a:off x="659377" y="174232"/>
            <a:ext cx="1260475" cy="2139489"/>
            <a:chOff x="659377" y="174232"/>
            <a:chExt cx="1260475" cy="2139489"/>
          </a:xfrm>
        </p:grpSpPr>
        <p:sp>
          <p:nvSpPr>
            <p:cNvPr id="571" name="Google Shape;571;p14"/>
            <p:cNvSpPr/>
            <p:nvPr/>
          </p:nvSpPr>
          <p:spPr>
            <a:xfrm>
              <a:off x="659377" y="297399"/>
              <a:ext cx="1260475" cy="1890395"/>
            </a:xfrm>
            <a:custGeom>
              <a:rect b="b" l="l" r="r" t="t"/>
              <a:pathLst>
                <a:path extrusionOk="0" h="1890395" w="1260475">
                  <a:moveTo>
                    <a:pt x="0" y="1757170"/>
                  </a:moveTo>
                  <a:lnTo>
                    <a:pt x="0" y="1770870"/>
                  </a:lnTo>
                  <a:lnTo>
                    <a:pt x="6772" y="1728879"/>
                  </a:lnTo>
                  <a:lnTo>
                    <a:pt x="25631" y="1692410"/>
                  </a:lnTo>
                  <a:lnTo>
                    <a:pt x="54388" y="1663651"/>
                  </a:lnTo>
                  <a:lnTo>
                    <a:pt x="90858" y="1644791"/>
                  </a:lnTo>
                  <a:lnTo>
                    <a:pt x="132852" y="1638018"/>
                  </a:lnTo>
                  <a:lnTo>
                    <a:pt x="1127163" y="1638018"/>
                  </a:lnTo>
                  <a:lnTo>
                    <a:pt x="1169153" y="1644791"/>
                  </a:lnTo>
                  <a:lnTo>
                    <a:pt x="1205622" y="1663651"/>
                  </a:lnTo>
                  <a:lnTo>
                    <a:pt x="1234381" y="1692410"/>
                  </a:lnTo>
                  <a:lnTo>
                    <a:pt x="1253242" y="1728879"/>
                  </a:lnTo>
                  <a:lnTo>
                    <a:pt x="1260015" y="1770870"/>
                  </a:lnTo>
                  <a:lnTo>
                    <a:pt x="1260015" y="1757170"/>
                  </a:lnTo>
                  <a:lnTo>
                    <a:pt x="1253242" y="1799161"/>
                  </a:lnTo>
                  <a:lnTo>
                    <a:pt x="1234381" y="1835630"/>
                  </a:lnTo>
                  <a:lnTo>
                    <a:pt x="1205622" y="1864389"/>
                  </a:lnTo>
                  <a:lnTo>
                    <a:pt x="1169153" y="1883249"/>
                  </a:lnTo>
                  <a:lnTo>
                    <a:pt x="1127163" y="1890022"/>
                  </a:lnTo>
                  <a:lnTo>
                    <a:pt x="132852" y="1890022"/>
                  </a:lnTo>
                  <a:lnTo>
                    <a:pt x="90858" y="1883249"/>
                  </a:lnTo>
                  <a:lnTo>
                    <a:pt x="54388" y="1864389"/>
                  </a:lnTo>
                  <a:lnTo>
                    <a:pt x="25631" y="1835630"/>
                  </a:lnTo>
                  <a:lnTo>
                    <a:pt x="6772" y="1799161"/>
                  </a:lnTo>
                  <a:lnTo>
                    <a:pt x="0" y="1757170"/>
                  </a:lnTo>
                  <a:close/>
                </a:path>
                <a:path extrusionOk="0" h="1890395" w="1260475">
                  <a:moveTo>
                    <a:pt x="0" y="1379159"/>
                  </a:moveTo>
                  <a:lnTo>
                    <a:pt x="0" y="1392867"/>
                  </a:lnTo>
                  <a:lnTo>
                    <a:pt x="6772" y="1350873"/>
                  </a:lnTo>
                  <a:lnTo>
                    <a:pt x="25631" y="1314404"/>
                  </a:lnTo>
                  <a:lnTo>
                    <a:pt x="54388" y="1285646"/>
                  </a:lnTo>
                  <a:lnTo>
                    <a:pt x="90858" y="1266787"/>
                  </a:lnTo>
                  <a:lnTo>
                    <a:pt x="132852" y="1260015"/>
                  </a:lnTo>
                  <a:lnTo>
                    <a:pt x="421554" y="1260015"/>
                  </a:lnTo>
                  <a:lnTo>
                    <a:pt x="463545" y="1266787"/>
                  </a:lnTo>
                  <a:lnTo>
                    <a:pt x="500014" y="1285646"/>
                  </a:lnTo>
                  <a:lnTo>
                    <a:pt x="528773" y="1314404"/>
                  </a:lnTo>
                  <a:lnTo>
                    <a:pt x="547633" y="1350873"/>
                  </a:lnTo>
                  <a:lnTo>
                    <a:pt x="554407" y="1392867"/>
                  </a:lnTo>
                  <a:lnTo>
                    <a:pt x="554407" y="1379159"/>
                  </a:lnTo>
                  <a:lnTo>
                    <a:pt x="547633" y="1421153"/>
                  </a:lnTo>
                  <a:lnTo>
                    <a:pt x="528773" y="1457625"/>
                  </a:lnTo>
                  <a:lnTo>
                    <a:pt x="500014" y="1486385"/>
                  </a:lnTo>
                  <a:lnTo>
                    <a:pt x="463545" y="1505246"/>
                  </a:lnTo>
                  <a:lnTo>
                    <a:pt x="421554" y="1512020"/>
                  </a:lnTo>
                  <a:lnTo>
                    <a:pt x="132852" y="1512020"/>
                  </a:lnTo>
                  <a:lnTo>
                    <a:pt x="90858" y="1505246"/>
                  </a:lnTo>
                  <a:lnTo>
                    <a:pt x="54388" y="1486385"/>
                  </a:lnTo>
                  <a:lnTo>
                    <a:pt x="25631" y="1457625"/>
                  </a:lnTo>
                  <a:lnTo>
                    <a:pt x="6772" y="1421153"/>
                  </a:lnTo>
                  <a:lnTo>
                    <a:pt x="0" y="1379159"/>
                  </a:lnTo>
                  <a:close/>
                </a:path>
                <a:path extrusionOk="0" h="1890395" w="1260475">
                  <a:moveTo>
                    <a:pt x="705608" y="1379159"/>
                  </a:moveTo>
                  <a:lnTo>
                    <a:pt x="705608" y="1392867"/>
                  </a:lnTo>
                  <a:lnTo>
                    <a:pt x="712381" y="1350873"/>
                  </a:lnTo>
                  <a:lnTo>
                    <a:pt x="731241" y="1314404"/>
                  </a:lnTo>
                  <a:lnTo>
                    <a:pt x="760000" y="1285646"/>
                  </a:lnTo>
                  <a:lnTo>
                    <a:pt x="796469" y="1266787"/>
                  </a:lnTo>
                  <a:lnTo>
                    <a:pt x="838460" y="1260015"/>
                  </a:lnTo>
                  <a:lnTo>
                    <a:pt x="1127163" y="1260015"/>
                  </a:lnTo>
                  <a:lnTo>
                    <a:pt x="1169153" y="1266787"/>
                  </a:lnTo>
                  <a:lnTo>
                    <a:pt x="1205622" y="1285646"/>
                  </a:lnTo>
                  <a:lnTo>
                    <a:pt x="1234381" y="1314404"/>
                  </a:lnTo>
                  <a:lnTo>
                    <a:pt x="1253242" y="1350873"/>
                  </a:lnTo>
                  <a:lnTo>
                    <a:pt x="1260015" y="1392867"/>
                  </a:lnTo>
                  <a:lnTo>
                    <a:pt x="1260015" y="1379159"/>
                  </a:lnTo>
                  <a:lnTo>
                    <a:pt x="1253242" y="1421153"/>
                  </a:lnTo>
                  <a:lnTo>
                    <a:pt x="1234381" y="1457625"/>
                  </a:lnTo>
                  <a:lnTo>
                    <a:pt x="1205622" y="1486385"/>
                  </a:lnTo>
                  <a:lnTo>
                    <a:pt x="1169153" y="1505246"/>
                  </a:lnTo>
                  <a:lnTo>
                    <a:pt x="1127163" y="1512020"/>
                  </a:lnTo>
                  <a:lnTo>
                    <a:pt x="838460" y="1512020"/>
                  </a:lnTo>
                  <a:lnTo>
                    <a:pt x="796469" y="1505246"/>
                  </a:lnTo>
                  <a:lnTo>
                    <a:pt x="760000" y="1486385"/>
                  </a:lnTo>
                  <a:lnTo>
                    <a:pt x="731241" y="1457625"/>
                  </a:lnTo>
                  <a:lnTo>
                    <a:pt x="712381" y="1421153"/>
                  </a:lnTo>
                  <a:lnTo>
                    <a:pt x="705608" y="1379159"/>
                  </a:lnTo>
                  <a:close/>
                </a:path>
                <a:path extrusionOk="0" h="1890395" w="1260475">
                  <a:moveTo>
                    <a:pt x="0" y="119143"/>
                  </a:moveTo>
                  <a:lnTo>
                    <a:pt x="0" y="132852"/>
                  </a:lnTo>
                  <a:lnTo>
                    <a:pt x="6772" y="90858"/>
                  </a:lnTo>
                  <a:lnTo>
                    <a:pt x="25631" y="54388"/>
                  </a:lnTo>
                  <a:lnTo>
                    <a:pt x="54388" y="25631"/>
                  </a:lnTo>
                  <a:lnTo>
                    <a:pt x="90858" y="6772"/>
                  </a:lnTo>
                  <a:lnTo>
                    <a:pt x="132852" y="0"/>
                  </a:lnTo>
                  <a:lnTo>
                    <a:pt x="1127163" y="0"/>
                  </a:lnTo>
                  <a:lnTo>
                    <a:pt x="1169153" y="6772"/>
                  </a:lnTo>
                  <a:lnTo>
                    <a:pt x="1205622" y="25631"/>
                  </a:lnTo>
                  <a:lnTo>
                    <a:pt x="1234381" y="54388"/>
                  </a:lnTo>
                  <a:lnTo>
                    <a:pt x="1253242" y="90858"/>
                  </a:lnTo>
                  <a:lnTo>
                    <a:pt x="1260015" y="132852"/>
                  </a:lnTo>
                  <a:lnTo>
                    <a:pt x="1260015" y="119143"/>
                  </a:lnTo>
                  <a:lnTo>
                    <a:pt x="1253242" y="161137"/>
                  </a:lnTo>
                  <a:lnTo>
                    <a:pt x="1234381" y="197607"/>
                  </a:lnTo>
                  <a:lnTo>
                    <a:pt x="1205622" y="226364"/>
                  </a:lnTo>
                  <a:lnTo>
                    <a:pt x="1169153" y="245223"/>
                  </a:lnTo>
                  <a:lnTo>
                    <a:pt x="1127163" y="251995"/>
                  </a:lnTo>
                  <a:lnTo>
                    <a:pt x="132852" y="251995"/>
                  </a:lnTo>
                  <a:lnTo>
                    <a:pt x="90858" y="245223"/>
                  </a:lnTo>
                  <a:lnTo>
                    <a:pt x="54388" y="226364"/>
                  </a:lnTo>
                  <a:lnTo>
                    <a:pt x="25631" y="197607"/>
                  </a:lnTo>
                  <a:lnTo>
                    <a:pt x="6772" y="161137"/>
                  </a:lnTo>
                  <a:lnTo>
                    <a:pt x="0" y="119143"/>
                  </a:lnTo>
                  <a:close/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1289385" y="2193707"/>
              <a:ext cx="0" cy="120014"/>
            </a:xfrm>
            <a:custGeom>
              <a:rect b="b" l="l" r="r" t="t"/>
              <a:pathLst>
                <a:path extrusionOk="0" h="120014" w="120000">
                  <a:moveTo>
                    <a:pt x="0" y="11971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1270963" y="2190253"/>
              <a:ext cx="37465" cy="17780"/>
            </a:xfrm>
            <a:custGeom>
              <a:rect b="b" l="l" r="r" t="t"/>
              <a:pathLst>
                <a:path extrusionOk="0" h="17780" w="37465">
                  <a:moveTo>
                    <a:pt x="0" y="17270"/>
                  </a:moveTo>
                  <a:lnTo>
                    <a:pt x="6908" y="16118"/>
                  </a:lnTo>
                  <a:lnTo>
                    <a:pt x="17270" y="3453"/>
                  </a:lnTo>
                  <a:lnTo>
                    <a:pt x="18421" y="0"/>
                  </a:lnTo>
                  <a:lnTo>
                    <a:pt x="19573" y="3453"/>
                  </a:lnTo>
                  <a:lnTo>
                    <a:pt x="29935" y="16118"/>
                  </a:lnTo>
                  <a:lnTo>
                    <a:pt x="36843" y="1727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967656" y="1811677"/>
              <a:ext cx="321945" cy="123825"/>
            </a:xfrm>
            <a:custGeom>
              <a:rect b="b" l="l" r="r" t="t"/>
              <a:pathLst>
                <a:path extrusionOk="0" h="123825" w="321944">
                  <a:moveTo>
                    <a:pt x="321729" y="12373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964427" y="1799425"/>
              <a:ext cx="22860" cy="34925"/>
            </a:xfrm>
            <a:custGeom>
              <a:rect b="b" l="l" r="r" t="t"/>
              <a:pathLst>
                <a:path extrusionOk="0" h="34925" w="22859">
                  <a:moveTo>
                    <a:pt x="9520" y="34440"/>
                  </a:moveTo>
                  <a:lnTo>
                    <a:pt x="10927" y="27569"/>
                  </a:lnTo>
                  <a:lnTo>
                    <a:pt x="2814" y="13328"/>
                  </a:lnTo>
                  <a:lnTo>
                    <a:pt x="0" y="11010"/>
                  </a:lnTo>
                  <a:lnTo>
                    <a:pt x="3642" y="11176"/>
                  </a:lnTo>
                  <a:lnTo>
                    <a:pt x="19207" y="6043"/>
                  </a:lnTo>
                  <a:lnTo>
                    <a:pt x="227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1289385" y="1811677"/>
              <a:ext cx="321945" cy="123825"/>
            </a:xfrm>
            <a:custGeom>
              <a:rect b="b" l="l" r="r" t="t"/>
              <a:pathLst>
                <a:path extrusionOk="0" h="123825" w="321944">
                  <a:moveTo>
                    <a:pt x="0" y="123739"/>
                  </a:moveTo>
                  <a:lnTo>
                    <a:pt x="32172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1591575" y="1799425"/>
              <a:ext cx="22860" cy="34925"/>
            </a:xfrm>
            <a:custGeom>
              <a:rect b="b" l="l" r="r" t="t"/>
              <a:pathLst>
                <a:path extrusionOk="0" h="34925" w="22859">
                  <a:moveTo>
                    <a:pt x="0" y="0"/>
                  </a:moveTo>
                  <a:lnTo>
                    <a:pt x="3560" y="6043"/>
                  </a:lnTo>
                  <a:lnTo>
                    <a:pt x="19125" y="11176"/>
                  </a:lnTo>
                  <a:lnTo>
                    <a:pt x="22767" y="11010"/>
                  </a:lnTo>
                  <a:lnTo>
                    <a:pt x="19952" y="13328"/>
                  </a:lnTo>
                  <a:lnTo>
                    <a:pt x="11839" y="27569"/>
                  </a:lnTo>
                  <a:lnTo>
                    <a:pt x="13247" y="3444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961779" y="1296777"/>
              <a:ext cx="323215" cy="260985"/>
            </a:xfrm>
            <a:custGeom>
              <a:rect b="b" l="l" r="r" t="t"/>
              <a:pathLst>
                <a:path extrusionOk="0" h="260984" w="323215">
                  <a:moveTo>
                    <a:pt x="0" y="260637"/>
                  </a:moveTo>
                  <a:lnTo>
                    <a:pt x="32269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14"/>
            <p:cNvSpPr/>
            <p:nvPr/>
          </p:nvSpPr>
          <p:spPr>
            <a:xfrm>
              <a:off x="1262069" y="1291107"/>
              <a:ext cx="25400" cy="29209"/>
            </a:xfrm>
            <a:custGeom>
              <a:rect b="b" l="l" r="r" t="t"/>
              <a:pathLst>
                <a:path extrusionOk="0" h="29209" w="25400">
                  <a:moveTo>
                    <a:pt x="0" y="0"/>
                  </a:moveTo>
                  <a:lnTo>
                    <a:pt x="5256" y="4668"/>
                  </a:lnTo>
                  <a:lnTo>
                    <a:pt x="21682" y="4771"/>
                  </a:lnTo>
                  <a:lnTo>
                    <a:pt x="25105" y="3491"/>
                  </a:lnTo>
                  <a:lnTo>
                    <a:pt x="23134" y="6569"/>
                  </a:lnTo>
                  <a:lnTo>
                    <a:pt x="19780" y="22649"/>
                  </a:lnTo>
                  <a:lnTo>
                    <a:pt x="23238" y="2877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14"/>
            <p:cNvSpPr/>
            <p:nvPr/>
          </p:nvSpPr>
          <p:spPr>
            <a:xfrm>
              <a:off x="1294292" y="1296777"/>
              <a:ext cx="323215" cy="260985"/>
            </a:xfrm>
            <a:custGeom>
              <a:rect b="b" l="l" r="r" t="t"/>
              <a:pathLst>
                <a:path extrusionOk="0" h="260984" w="323215">
                  <a:moveTo>
                    <a:pt x="322698" y="26063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14"/>
            <p:cNvSpPr/>
            <p:nvPr/>
          </p:nvSpPr>
          <p:spPr>
            <a:xfrm>
              <a:off x="1291595" y="1291107"/>
              <a:ext cx="25400" cy="29209"/>
            </a:xfrm>
            <a:custGeom>
              <a:rect b="b" l="l" r="r" t="t"/>
              <a:pathLst>
                <a:path extrusionOk="0" h="29209" w="25400">
                  <a:moveTo>
                    <a:pt x="1866" y="28770"/>
                  </a:moveTo>
                  <a:lnTo>
                    <a:pt x="5324" y="22649"/>
                  </a:lnTo>
                  <a:lnTo>
                    <a:pt x="1970" y="6569"/>
                  </a:lnTo>
                  <a:lnTo>
                    <a:pt x="0" y="3491"/>
                  </a:lnTo>
                  <a:lnTo>
                    <a:pt x="3423" y="4771"/>
                  </a:lnTo>
                  <a:lnTo>
                    <a:pt x="19848" y="4668"/>
                  </a:lnTo>
                  <a:lnTo>
                    <a:pt x="2510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14"/>
            <p:cNvSpPr/>
            <p:nvPr/>
          </p:nvSpPr>
          <p:spPr>
            <a:xfrm>
              <a:off x="1289385" y="555689"/>
              <a:ext cx="0" cy="510540"/>
            </a:xfrm>
            <a:custGeom>
              <a:rect b="b" l="l" r="r" t="t"/>
              <a:pathLst>
                <a:path extrusionOk="0" h="510540" w="120000">
                  <a:moveTo>
                    <a:pt x="0" y="51032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14"/>
            <p:cNvSpPr/>
            <p:nvPr/>
          </p:nvSpPr>
          <p:spPr>
            <a:xfrm>
              <a:off x="1270963" y="552235"/>
              <a:ext cx="37465" cy="17780"/>
            </a:xfrm>
            <a:custGeom>
              <a:rect b="b" l="l" r="r" t="t"/>
              <a:pathLst>
                <a:path extrusionOk="0" h="17779" w="37465">
                  <a:moveTo>
                    <a:pt x="0" y="17270"/>
                  </a:moveTo>
                  <a:lnTo>
                    <a:pt x="6908" y="16118"/>
                  </a:lnTo>
                  <a:lnTo>
                    <a:pt x="17270" y="3453"/>
                  </a:lnTo>
                  <a:lnTo>
                    <a:pt x="18421" y="0"/>
                  </a:lnTo>
                  <a:lnTo>
                    <a:pt x="19573" y="3453"/>
                  </a:lnTo>
                  <a:lnTo>
                    <a:pt x="29935" y="16118"/>
                  </a:lnTo>
                  <a:lnTo>
                    <a:pt x="36843" y="1727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14"/>
            <p:cNvSpPr/>
            <p:nvPr/>
          </p:nvSpPr>
          <p:spPr>
            <a:xfrm>
              <a:off x="1289385" y="177686"/>
              <a:ext cx="0" cy="120014"/>
            </a:xfrm>
            <a:custGeom>
              <a:rect b="b" l="l" r="r" t="t"/>
              <a:pathLst>
                <a:path extrusionOk="0" h="120014" w="120000">
                  <a:moveTo>
                    <a:pt x="0" y="11971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14"/>
            <p:cNvSpPr/>
            <p:nvPr/>
          </p:nvSpPr>
          <p:spPr>
            <a:xfrm>
              <a:off x="1270963" y="174232"/>
              <a:ext cx="37465" cy="17780"/>
            </a:xfrm>
            <a:custGeom>
              <a:rect b="b" l="l" r="r" t="t"/>
              <a:pathLst>
                <a:path extrusionOk="0" h="17780" w="37465">
                  <a:moveTo>
                    <a:pt x="0" y="17270"/>
                  </a:moveTo>
                  <a:lnTo>
                    <a:pt x="6908" y="16118"/>
                  </a:lnTo>
                  <a:lnTo>
                    <a:pt x="17270" y="3453"/>
                  </a:lnTo>
                  <a:lnTo>
                    <a:pt x="18421" y="0"/>
                  </a:lnTo>
                  <a:lnTo>
                    <a:pt x="19573" y="3453"/>
                  </a:lnTo>
                  <a:lnTo>
                    <a:pt x="29935" y="16118"/>
                  </a:lnTo>
                  <a:lnTo>
                    <a:pt x="36843" y="1727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86" name="Google Shape;586;p14"/>
          <p:cNvSpPr txBox="1"/>
          <p:nvPr/>
        </p:nvSpPr>
        <p:spPr>
          <a:xfrm>
            <a:off x="479001" y="2252900"/>
            <a:ext cx="21615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625">
            <a:spAutoFit/>
          </a:bodyPr>
          <a:lstStyle/>
          <a:p>
            <a:pPr indent="0" lvl="0" marL="0" marR="19367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75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IN" sz="825">
                <a:latin typeface="Verdana"/>
                <a:ea typeface="Verdana"/>
                <a:cs typeface="Verdana"/>
                <a:sym typeface="Verdana"/>
              </a:rPr>
              <a:t>i</a:t>
            </a:r>
            <a:endParaRPr baseline="-25000" sz="825">
              <a:latin typeface="Verdana"/>
              <a:ea typeface="Verdana"/>
              <a:cs typeface="Verdana"/>
              <a:sym typeface="Verdana"/>
            </a:endParaRPr>
          </a:p>
          <a:p>
            <a:pPr indent="0" lvl="0" marL="3810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KL	divergence	captures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7" name="Google Shape;587;p1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84581" y="2519387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14"/>
          <p:cNvSpPr txBox="1"/>
          <p:nvPr/>
        </p:nvSpPr>
        <p:spPr>
          <a:xfrm>
            <a:off x="504401" y="2605975"/>
            <a:ext cx="2136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the difference (or distance)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9" name="Google Shape;589;p1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640558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14"/>
          <p:cNvSpPr txBox="1"/>
          <p:nvPr>
            <p:ph type="title"/>
          </p:nvPr>
        </p:nvSpPr>
        <p:spPr>
          <a:xfrm>
            <a:off x="2747657" y="100849"/>
            <a:ext cx="2798445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25400" marR="177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This is the loss function for one data point (</a:t>
            </a:r>
            <a:r>
              <a:rPr i="1" lang="en-IN">
                <a:latin typeface="Arial"/>
                <a:ea typeface="Arial"/>
                <a:cs typeface="Arial"/>
                <a:sym typeface="Arial"/>
              </a:rPr>
              <a:t>l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IN" sz="1100"/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en-IN" sz="1100"/>
              <a:t>)) and we will just sum over all the data points to get the total loss </a:t>
            </a:r>
            <a:r>
              <a:rPr i="1" lang="en-IN" sz="1100">
                <a:latin typeface="Georgia"/>
                <a:ea typeface="Georgia"/>
                <a:cs typeface="Georgia"/>
                <a:sym typeface="Georgia"/>
              </a:rPr>
              <a:t>L </a:t>
            </a:r>
            <a:r>
              <a:rPr lang="en-IN" sz="1100"/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en-IN" sz="1100"/>
              <a:t>)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4"/>
          <p:cNvSpPr txBox="1"/>
          <p:nvPr/>
        </p:nvSpPr>
        <p:spPr>
          <a:xfrm>
            <a:off x="4198759" y="615389"/>
            <a:ext cx="12065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800">
                <a:latin typeface="Georgia"/>
                <a:ea typeface="Georgia"/>
                <a:cs typeface="Georgia"/>
                <a:sym typeface="Georgia"/>
              </a:rPr>
              <a:t>m</a:t>
            </a:r>
            <a:endParaRPr sz="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2" name="Google Shape;592;p14"/>
          <p:cNvSpPr txBox="1"/>
          <p:nvPr/>
        </p:nvSpPr>
        <p:spPr>
          <a:xfrm>
            <a:off x="4146257" y="619619"/>
            <a:ext cx="22606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Σ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4"/>
          <p:cNvSpPr txBox="1"/>
          <p:nvPr/>
        </p:nvSpPr>
        <p:spPr>
          <a:xfrm>
            <a:off x="4159300" y="954772"/>
            <a:ext cx="20002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8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IN" sz="800">
                <a:latin typeface="Arial"/>
                <a:ea typeface="Arial"/>
                <a:cs typeface="Arial"/>
                <a:sym typeface="Arial"/>
              </a:rPr>
              <a:t>=1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4"/>
          <p:cNvSpPr txBox="1"/>
          <p:nvPr/>
        </p:nvSpPr>
        <p:spPr>
          <a:xfrm>
            <a:off x="4410811" y="809344"/>
            <a:ext cx="6223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800">
                <a:latin typeface="Georgia"/>
                <a:ea typeface="Georgia"/>
                <a:cs typeface="Georgia"/>
                <a:sym typeface="Georgia"/>
              </a:rPr>
              <a:t>i</a:t>
            </a:r>
            <a:endParaRPr sz="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5" name="Google Shape;595;p14"/>
          <p:cNvSpPr txBox="1"/>
          <p:nvPr/>
        </p:nvSpPr>
        <p:spPr>
          <a:xfrm>
            <a:off x="3637254" y="751241"/>
            <a:ext cx="101854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100">
                <a:latin typeface="Georgia"/>
                <a:ea typeface="Georgia"/>
                <a:cs typeface="Georgia"/>
                <a:sym typeface="Georgia"/>
              </a:rPr>
              <a:t>L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 =	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l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6" name="Google Shape;596;p1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640558" y="1253959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14"/>
          <p:cNvSpPr txBox="1"/>
          <p:nvPr/>
        </p:nvSpPr>
        <p:spPr>
          <a:xfrm>
            <a:off x="2760357" y="1168474"/>
            <a:ext cx="2773045" cy="1300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In addition, we also want a constraint on the distribution over the latent variables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Specifically, we had assumed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 to be 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(0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, I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 and we want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 to be as close to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 as possible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Thus, we will modify the loss function such that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8" name="Google Shape;598;p1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640558" y="1636064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1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640558" y="2190254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14"/>
          <p:cNvSpPr txBox="1"/>
          <p:nvPr/>
        </p:nvSpPr>
        <p:spPr>
          <a:xfrm>
            <a:off x="2975368" y="2588093"/>
            <a:ext cx="219456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θ, φ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z</a:t>
            </a:r>
            <a:r>
              <a:rPr baseline="-25000" i="1" lang="en-IN" sz="1200">
                <a:latin typeface="Arial"/>
                <a:ea typeface="Arial"/>
                <a:cs typeface="Arial"/>
                <a:sym typeface="Arial"/>
              </a:rPr>
              <a:t>∼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baseline="-25000" i="1" lang="en-IN" sz="900">
                <a:latin typeface="Georgia"/>
                <a:ea typeface="Georgia"/>
                <a:cs typeface="Georgia"/>
                <a:sym typeface="Georgia"/>
              </a:rPr>
              <a:t>θ </a:t>
            </a:r>
            <a:r>
              <a:rPr baseline="-25000" lang="en-IN" sz="12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z</a:t>
            </a:r>
            <a:r>
              <a:rPr baseline="-25000" i="1" lang="en-IN" sz="1200">
                <a:latin typeface="Arial"/>
                <a:ea typeface="Arial"/>
                <a:cs typeface="Arial"/>
                <a:sym typeface="Arial"/>
              </a:rPr>
              <a:t>|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aseline="-25000" i="1" lang="en-IN" sz="9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baseline="-25000" lang="en-IN" sz="12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[log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φ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)]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1" name="Google Shape;601;p14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602" name="Google Shape;602;p14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14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04" name="Google Shape;604;p14"/>
          <p:cNvSpPr txBox="1"/>
          <p:nvPr/>
        </p:nvSpPr>
        <p:spPr>
          <a:xfrm>
            <a:off x="504393" y="2812683"/>
            <a:ext cx="1439545" cy="16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between 2 distributions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4"/>
          <p:cNvSpPr txBox="1"/>
          <p:nvPr/>
        </p:nvSpPr>
        <p:spPr>
          <a:xfrm>
            <a:off x="3958158" y="2843827"/>
            <a:ext cx="1334135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97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+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KL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θ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))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4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rPr>
              <a:t>17/36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4"/>
          <p:cNvSpPr txBox="1"/>
          <p:nvPr>
            <p:ph idx="11" type="ftr"/>
          </p:nvPr>
        </p:nvSpPr>
        <p:spPr>
          <a:xfrm>
            <a:off x="2008162" y="3133595"/>
            <a:ext cx="77661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Mitesh M. Khapra</a:t>
            </a:r>
            <a:endParaRPr/>
          </a:p>
        </p:txBody>
      </p:sp>
      <p:sp>
        <p:nvSpPr>
          <p:cNvPr id="608" name="Google Shape;608;p14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action="ppaction://hlinksldjump"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21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5"/>
          <p:cNvGrpSpPr/>
          <p:nvPr/>
        </p:nvGrpSpPr>
        <p:grpSpPr>
          <a:xfrm>
            <a:off x="706232" y="344254"/>
            <a:ext cx="1166305" cy="1796304"/>
            <a:chOff x="706232" y="344254"/>
            <a:chExt cx="1166305" cy="1796304"/>
          </a:xfrm>
        </p:grpSpPr>
        <p:pic>
          <p:nvPicPr>
            <p:cNvPr id="614" name="Google Shape;614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6232" y="1982272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5" name="Google Shape;615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8237" y="1982272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6" name="Google Shape;616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10241" y="1982272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7" name="Google Shape;617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62246" y="1982272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8" name="Google Shape;618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4242" y="1982272"/>
              <a:ext cx="158295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9" name="Google Shape;619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06232" y="1604269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0" name="Google Shape;620;p1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58237" y="1604269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1" name="Google Shape;621;p1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462246" y="1604269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2" name="Google Shape;622;p1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714242" y="1604269"/>
              <a:ext cx="158295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3" name="Google Shape;623;p1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06232" y="344254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" name="Google Shape;624;p1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958237" y="344254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" name="Google Shape;625;p1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210241" y="344254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6" name="Google Shape;626;p1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462246" y="344254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7" name="Google Shape;627;p1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714242" y="344254"/>
              <a:ext cx="158295" cy="158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8" name="Google Shape;628;p15"/>
            <p:cNvSpPr/>
            <p:nvPr/>
          </p:nvSpPr>
          <p:spPr>
            <a:xfrm>
              <a:off x="1026507" y="1072741"/>
              <a:ext cx="525780" cy="213360"/>
            </a:xfrm>
            <a:custGeom>
              <a:rect b="b" l="l" r="r" t="t"/>
              <a:pathLst>
                <a:path extrusionOk="0" h="213359" w="525780">
                  <a:moveTo>
                    <a:pt x="262877" y="0"/>
                  </a:moveTo>
                  <a:lnTo>
                    <a:pt x="202602" y="2817"/>
                  </a:lnTo>
                  <a:lnTo>
                    <a:pt x="147270" y="10841"/>
                  </a:lnTo>
                  <a:lnTo>
                    <a:pt x="98461" y="23434"/>
                  </a:lnTo>
                  <a:lnTo>
                    <a:pt x="57751" y="39953"/>
                  </a:lnTo>
                  <a:lnTo>
                    <a:pt x="6942" y="82212"/>
                  </a:lnTo>
                  <a:lnTo>
                    <a:pt x="0" y="106671"/>
                  </a:lnTo>
                  <a:lnTo>
                    <a:pt x="6942" y="131127"/>
                  </a:lnTo>
                  <a:lnTo>
                    <a:pt x="57751" y="173385"/>
                  </a:lnTo>
                  <a:lnTo>
                    <a:pt x="98461" y="189905"/>
                  </a:lnTo>
                  <a:lnTo>
                    <a:pt x="147270" y="202498"/>
                  </a:lnTo>
                  <a:lnTo>
                    <a:pt x="202602" y="210524"/>
                  </a:lnTo>
                  <a:lnTo>
                    <a:pt x="262877" y="213342"/>
                  </a:lnTo>
                  <a:lnTo>
                    <a:pt x="323152" y="210524"/>
                  </a:lnTo>
                  <a:lnTo>
                    <a:pt x="378483" y="202498"/>
                  </a:lnTo>
                  <a:lnTo>
                    <a:pt x="427293" y="189905"/>
                  </a:lnTo>
                  <a:lnTo>
                    <a:pt x="468003" y="173385"/>
                  </a:lnTo>
                  <a:lnTo>
                    <a:pt x="518811" y="131127"/>
                  </a:lnTo>
                  <a:lnTo>
                    <a:pt x="525754" y="106671"/>
                  </a:lnTo>
                  <a:lnTo>
                    <a:pt x="518811" y="82212"/>
                  </a:lnTo>
                  <a:lnTo>
                    <a:pt x="468003" y="39953"/>
                  </a:lnTo>
                  <a:lnTo>
                    <a:pt x="427293" y="23434"/>
                  </a:lnTo>
                  <a:lnTo>
                    <a:pt x="378483" y="10841"/>
                  </a:lnTo>
                  <a:lnTo>
                    <a:pt x="323152" y="2817"/>
                  </a:lnTo>
                  <a:lnTo>
                    <a:pt x="262877" y="0"/>
                  </a:lnTo>
                  <a:close/>
                </a:path>
              </a:pathLst>
            </a:custGeom>
            <a:solidFill>
              <a:srgbClr val="FF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1026507" y="1072741"/>
              <a:ext cx="525780" cy="213360"/>
            </a:xfrm>
            <a:custGeom>
              <a:rect b="b" l="l" r="r" t="t"/>
              <a:pathLst>
                <a:path extrusionOk="0" h="213359" w="525780">
                  <a:moveTo>
                    <a:pt x="525754" y="106671"/>
                  </a:moveTo>
                  <a:lnTo>
                    <a:pt x="499035" y="59759"/>
                  </a:lnTo>
                  <a:lnTo>
                    <a:pt x="427293" y="23434"/>
                  </a:lnTo>
                  <a:lnTo>
                    <a:pt x="378483" y="10841"/>
                  </a:lnTo>
                  <a:lnTo>
                    <a:pt x="323152" y="2817"/>
                  </a:lnTo>
                  <a:lnTo>
                    <a:pt x="262877" y="0"/>
                  </a:lnTo>
                  <a:lnTo>
                    <a:pt x="202602" y="2817"/>
                  </a:lnTo>
                  <a:lnTo>
                    <a:pt x="147270" y="10841"/>
                  </a:lnTo>
                  <a:lnTo>
                    <a:pt x="98461" y="23434"/>
                  </a:lnTo>
                  <a:lnTo>
                    <a:pt x="57751" y="39953"/>
                  </a:lnTo>
                  <a:lnTo>
                    <a:pt x="6942" y="82212"/>
                  </a:lnTo>
                  <a:lnTo>
                    <a:pt x="0" y="106671"/>
                  </a:lnTo>
                  <a:lnTo>
                    <a:pt x="6942" y="131127"/>
                  </a:lnTo>
                  <a:lnTo>
                    <a:pt x="57751" y="173385"/>
                  </a:lnTo>
                  <a:lnTo>
                    <a:pt x="98461" y="189905"/>
                  </a:lnTo>
                  <a:lnTo>
                    <a:pt x="147270" y="202498"/>
                  </a:lnTo>
                  <a:lnTo>
                    <a:pt x="202602" y="210524"/>
                  </a:lnTo>
                  <a:lnTo>
                    <a:pt x="262877" y="213342"/>
                  </a:lnTo>
                  <a:lnTo>
                    <a:pt x="323152" y="210524"/>
                  </a:lnTo>
                  <a:lnTo>
                    <a:pt x="378483" y="202498"/>
                  </a:lnTo>
                  <a:lnTo>
                    <a:pt x="427293" y="189905"/>
                  </a:lnTo>
                  <a:lnTo>
                    <a:pt x="468003" y="173385"/>
                  </a:lnTo>
                  <a:lnTo>
                    <a:pt x="518811" y="131127"/>
                  </a:lnTo>
                  <a:lnTo>
                    <a:pt x="525754" y="106671"/>
                  </a:lnTo>
                  <a:close/>
                </a:path>
              </a:pathLst>
            </a:custGeom>
            <a:noFill/>
            <a:ln cap="flat" cmpd="sng" w="9525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30" name="Google Shape;630;p15"/>
          <p:cNvSpPr txBox="1"/>
          <p:nvPr/>
        </p:nvSpPr>
        <p:spPr>
          <a:xfrm>
            <a:off x="1123101" y="1093990"/>
            <a:ext cx="33274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50">
                <a:latin typeface="Arial"/>
                <a:ea typeface="Arial"/>
                <a:cs typeface="Arial"/>
                <a:sym typeface="Arial"/>
              </a:rPr>
              <a:t>Sample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5"/>
          <p:cNvSpPr txBox="1"/>
          <p:nvPr/>
        </p:nvSpPr>
        <p:spPr>
          <a:xfrm>
            <a:off x="1201573" y="939429"/>
            <a:ext cx="7112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z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5"/>
          <p:cNvSpPr txBox="1"/>
          <p:nvPr/>
        </p:nvSpPr>
        <p:spPr>
          <a:xfrm>
            <a:off x="1955801" y="1606881"/>
            <a:ext cx="958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50">
                <a:latin typeface="Arial"/>
                <a:ea typeface="Arial"/>
                <a:cs typeface="Arial"/>
                <a:sym typeface="Arial"/>
              </a:rPr>
              <a:t>Σ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5"/>
          <p:cNvSpPr txBox="1"/>
          <p:nvPr/>
        </p:nvSpPr>
        <p:spPr>
          <a:xfrm>
            <a:off x="544602" y="1585199"/>
            <a:ext cx="8382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µ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5"/>
          <p:cNvSpPr txBox="1"/>
          <p:nvPr/>
        </p:nvSpPr>
        <p:spPr>
          <a:xfrm>
            <a:off x="1930774" y="335327"/>
            <a:ext cx="42735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IN" sz="825">
                <a:latin typeface="Georgia"/>
                <a:ea typeface="Georgia"/>
                <a:cs typeface="Georgia"/>
                <a:sym typeface="Georgia"/>
              </a:rPr>
              <a:t>φ</a:t>
            </a:r>
            <a:r>
              <a:rPr lang="en-IN" sz="75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i="1" lang="en-IN" sz="75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750">
                <a:latin typeface="Arial"/>
                <a:ea typeface="Arial"/>
                <a:cs typeface="Arial"/>
                <a:sym typeface="Arial"/>
              </a:rPr>
              <a:t>)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5"/>
          <p:cNvSpPr txBox="1"/>
          <p:nvPr/>
        </p:nvSpPr>
        <p:spPr>
          <a:xfrm>
            <a:off x="1199598" y="25404"/>
            <a:ext cx="1847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IN" sz="1125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en-IN" sz="750">
                <a:latin typeface="Arial"/>
                <a:ea typeface="Arial"/>
                <a:cs typeface="Arial"/>
                <a:sym typeface="Arial"/>
              </a:rPr>
              <a:t>ˆ </a:t>
            </a:r>
            <a:r>
              <a:rPr b="1" baseline="-25000" lang="en-IN" sz="825">
                <a:latin typeface="Verdana"/>
                <a:ea typeface="Verdana"/>
                <a:cs typeface="Verdana"/>
                <a:sym typeface="Verdana"/>
              </a:rPr>
              <a:t>i</a:t>
            </a:r>
            <a:endParaRPr baseline="-25000" sz="825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36" name="Google Shape;636;p15"/>
          <p:cNvGrpSpPr/>
          <p:nvPr/>
        </p:nvGrpSpPr>
        <p:grpSpPr>
          <a:xfrm>
            <a:off x="659377" y="174232"/>
            <a:ext cx="1260475" cy="2139489"/>
            <a:chOff x="659377" y="174232"/>
            <a:chExt cx="1260475" cy="2139489"/>
          </a:xfrm>
        </p:grpSpPr>
        <p:sp>
          <p:nvSpPr>
            <p:cNvPr id="637" name="Google Shape;637;p15"/>
            <p:cNvSpPr/>
            <p:nvPr/>
          </p:nvSpPr>
          <p:spPr>
            <a:xfrm>
              <a:off x="659377" y="297399"/>
              <a:ext cx="1260475" cy="1890395"/>
            </a:xfrm>
            <a:custGeom>
              <a:rect b="b" l="l" r="r" t="t"/>
              <a:pathLst>
                <a:path extrusionOk="0" h="1890395" w="1260475">
                  <a:moveTo>
                    <a:pt x="0" y="1757170"/>
                  </a:moveTo>
                  <a:lnTo>
                    <a:pt x="0" y="1770870"/>
                  </a:lnTo>
                  <a:lnTo>
                    <a:pt x="6772" y="1728879"/>
                  </a:lnTo>
                  <a:lnTo>
                    <a:pt x="25631" y="1692410"/>
                  </a:lnTo>
                  <a:lnTo>
                    <a:pt x="54388" y="1663651"/>
                  </a:lnTo>
                  <a:lnTo>
                    <a:pt x="90858" y="1644791"/>
                  </a:lnTo>
                  <a:lnTo>
                    <a:pt x="132852" y="1638018"/>
                  </a:lnTo>
                  <a:lnTo>
                    <a:pt x="1127163" y="1638018"/>
                  </a:lnTo>
                  <a:lnTo>
                    <a:pt x="1169153" y="1644791"/>
                  </a:lnTo>
                  <a:lnTo>
                    <a:pt x="1205622" y="1663651"/>
                  </a:lnTo>
                  <a:lnTo>
                    <a:pt x="1234381" y="1692410"/>
                  </a:lnTo>
                  <a:lnTo>
                    <a:pt x="1253242" y="1728879"/>
                  </a:lnTo>
                  <a:lnTo>
                    <a:pt x="1260015" y="1770870"/>
                  </a:lnTo>
                  <a:lnTo>
                    <a:pt x="1260015" y="1757170"/>
                  </a:lnTo>
                  <a:lnTo>
                    <a:pt x="1253242" y="1799161"/>
                  </a:lnTo>
                  <a:lnTo>
                    <a:pt x="1234381" y="1835630"/>
                  </a:lnTo>
                  <a:lnTo>
                    <a:pt x="1205622" y="1864389"/>
                  </a:lnTo>
                  <a:lnTo>
                    <a:pt x="1169153" y="1883249"/>
                  </a:lnTo>
                  <a:lnTo>
                    <a:pt x="1127163" y="1890022"/>
                  </a:lnTo>
                  <a:lnTo>
                    <a:pt x="132852" y="1890022"/>
                  </a:lnTo>
                  <a:lnTo>
                    <a:pt x="90858" y="1883249"/>
                  </a:lnTo>
                  <a:lnTo>
                    <a:pt x="54388" y="1864389"/>
                  </a:lnTo>
                  <a:lnTo>
                    <a:pt x="25631" y="1835630"/>
                  </a:lnTo>
                  <a:lnTo>
                    <a:pt x="6772" y="1799161"/>
                  </a:lnTo>
                  <a:lnTo>
                    <a:pt x="0" y="1757170"/>
                  </a:lnTo>
                  <a:close/>
                </a:path>
                <a:path extrusionOk="0" h="1890395" w="1260475">
                  <a:moveTo>
                    <a:pt x="0" y="1379159"/>
                  </a:moveTo>
                  <a:lnTo>
                    <a:pt x="0" y="1392867"/>
                  </a:lnTo>
                  <a:lnTo>
                    <a:pt x="6772" y="1350873"/>
                  </a:lnTo>
                  <a:lnTo>
                    <a:pt x="25631" y="1314404"/>
                  </a:lnTo>
                  <a:lnTo>
                    <a:pt x="54388" y="1285646"/>
                  </a:lnTo>
                  <a:lnTo>
                    <a:pt x="90858" y="1266787"/>
                  </a:lnTo>
                  <a:lnTo>
                    <a:pt x="132852" y="1260015"/>
                  </a:lnTo>
                  <a:lnTo>
                    <a:pt x="421554" y="1260015"/>
                  </a:lnTo>
                  <a:lnTo>
                    <a:pt x="463545" y="1266787"/>
                  </a:lnTo>
                  <a:lnTo>
                    <a:pt x="500014" y="1285646"/>
                  </a:lnTo>
                  <a:lnTo>
                    <a:pt x="528773" y="1314404"/>
                  </a:lnTo>
                  <a:lnTo>
                    <a:pt x="547633" y="1350873"/>
                  </a:lnTo>
                  <a:lnTo>
                    <a:pt x="554407" y="1392867"/>
                  </a:lnTo>
                  <a:lnTo>
                    <a:pt x="554407" y="1379159"/>
                  </a:lnTo>
                  <a:lnTo>
                    <a:pt x="547633" y="1421153"/>
                  </a:lnTo>
                  <a:lnTo>
                    <a:pt x="528773" y="1457625"/>
                  </a:lnTo>
                  <a:lnTo>
                    <a:pt x="500014" y="1486385"/>
                  </a:lnTo>
                  <a:lnTo>
                    <a:pt x="463545" y="1505246"/>
                  </a:lnTo>
                  <a:lnTo>
                    <a:pt x="421554" y="1512020"/>
                  </a:lnTo>
                  <a:lnTo>
                    <a:pt x="132852" y="1512020"/>
                  </a:lnTo>
                  <a:lnTo>
                    <a:pt x="90858" y="1505246"/>
                  </a:lnTo>
                  <a:lnTo>
                    <a:pt x="54388" y="1486385"/>
                  </a:lnTo>
                  <a:lnTo>
                    <a:pt x="25631" y="1457625"/>
                  </a:lnTo>
                  <a:lnTo>
                    <a:pt x="6772" y="1421153"/>
                  </a:lnTo>
                  <a:lnTo>
                    <a:pt x="0" y="1379159"/>
                  </a:lnTo>
                  <a:close/>
                </a:path>
                <a:path extrusionOk="0" h="1890395" w="1260475">
                  <a:moveTo>
                    <a:pt x="705608" y="1379159"/>
                  </a:moveTo>
                  <a:lnTo>
                    <a:pt x="705608" y="1392867"/>
                  </a:lnTo>
                  <a:lnTo>
                    <a:pt x="712381" y="1350873"/>
                  </a:lnTo>
                  <a:lnTo>
                    <a:pt x="731241" y="1314404"/>
                  </a:lnTo>
                  <a:lnTo>
                    <a:pt x="760000" y="1285646"/>
                  </a:lnTo>
                  <a:lnTo>
                    <a:pt x="796469" y="1266787"/>
                  </a:lnTo>
                  <a:lnTo>
                    <a:pt x="838460" y="1260015"/>
                  </a:lnTo>
                  <a:lnTo>
                    <a:pt x="1127163" y="1260015"/>
                  </a:lnTo>
                  <a:lnTo>
                    <a:pt x="1169153" y="1266787"/>
                  </a:lnTo>
                  <a:lnTo>
                    <a:pt x="1205622" y="1285646"/>
                  </a:lnTo>
                  <a:lnTo>
                    <a:pt x="1234381" y="1314404"/>
                  </a:lnTo>
                  <a:lnTo>
                    <a:pt x="1253242" y="1350873"/>
                  </a:lnTo>
                  <a:lnTo>
                    <a:pt x="1260015" y="1392867"/>
                  </a:lnTo>
                  <a:lnTo>
                    <a:pt x="1260015" y="1379159"/>
                  </a:lnTo>
                  <a:lnTo>
                    <a:pt x="1253242" y="1421153"/>
                  </a:lnTo>
                  <a:lnTo>
                    <a:pt x="1234381" y="1457625"/>
                  </a:lnTo>
                  <a:lnTo>
                    <a:pt x="1205622" y="1486385"/>
                  </a:lnTo>
                  <a:lnTo>
                    <a:pt x="1169153" y="1505246"/>
                  </a:lnTo>
                  <a:lnTo>
                    <a:pt x="1127163" y="1512020"/>
                  </a:lnTo>
                  <a:lnTo>
                    <a:pt x="838460" y="1512020"/>
                  </a:lnTo>
                  <a:lnTo>
                    <a:pt x="796469" y="1505246"/>
                  </a:lnTo>
                  <a:lnTo>
                    <a:pt x="760000" y="1486385"/>
                  </a:lnTo>
                  <a:lnTo>
                    <a:pt x="731241" y="1457625"/>
                  </a:lnTo>
                  <a:lnTo>
                    <a:pt x="712381" y="1421153"/>
                  </a:lnTo>
                  <a:lnTo>
                    <a:pt x="705608" y="1379159"/>
                  </a:lnTo>
                  <a:close/>
                </a:path>
                <a:path extrusionOk="0" h="1890395" w="1260475">
                  <a:moveTo>
                    <a:pt x="0" y="119143"/>
                  </a:moveTo>
                  <a:lnTo>
                    <a:pt x="0" y="132852"/>
                  </a:lnTo>
                  <a:lnTo>
                    <a:pt x="6772" y="90858"/>
                  </a:lnTo>
                  <a:lnTo>
                    <a:pt x="25631" y="54388"/>
                  </a:lnTo>
                  <a:lnTo>
                    <a:pt x="54388" y="25631"/>
                  </a:lnTo>
                  <a:lnTo>
                    <a:pt x="90858" y="6772"/>
                  </a:lnTo>
                  <a:lnTo>
                    <a:pt x="132852" y="0"/>
                  </a:lnTo>
                  <a:lnTo>
                    <a:pt x="1127163" y="0"/>
                  </a:lnTo>
                  <a:lnTo>
                    <a:pt x="1169153" y="6772"/>
                  </a:lnTo>
                  <a:lnTo>
                    <a:pt x="1205622" y="25631"/>
                  </a:lnTo>
                  <a:lnTo>
                    <a:pt x="1234381" y="54388"/>
                  </a:lnTo>
                  <a:lnTo>
                    <a:pt x="1253242" y="90858"/>
                  </a:lnTo>
                  <a:lnTo>
                    <a:pt x="1260015" y="132852"/>
                  </a:lnTo>
                  <a:lnTo>
                    <a:pt x="1260015" y="119143"/>
                  </a:lnTo>
                  <a:lnTo>
                    <a:pt x="1253242" y="161137"/>
                  </a:lnTo>
                  <a:lnTo>
                    <a:pt x="1234381" y="197607"/>
                  </a:lnTo>
                  <a:lnTo>
                    <a:pt x="1205622" y="226364"/>
                  </a:lnTo>
                  <a:lnTo>
                    <a:pt x="1169153" y="245223"/>
                  </a:lnTo>
                  <a:lnTo>
                    <a:pt x="1127163" y="251995"/>
                  </a:lnTo>
                  <a:lnTo>
                    <a:pt x="132852" y="251995"/>
                  </a:lnTo>
                  <a:lnTo>
                    <a:pt x="90858" y="245223"/>
                  </a:lnTo>
                  <a:lnTo>
                    <a:pt x="54388" y="226364"/>
                  </a:lnTo>
                  <a:lnTo>
                    <a:pt x="25631" y="197607"/>
                  </a:lnTo>
                  <a:lnTo>
                    <a:pt x="6772" y="161137"/>
                  </a:lnTo>
                  <a:lnTo>
                    <a:pt x="0" y="119143"/>
                  </a:lnTo>
                  <a:close/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1289385" y="2193707"/>
              <a:ext cx="0" cy="120014"/>
            </a:xfrm>
            <a:custGeom>
              <a:rect b="b" l="l" r="r" t="t"/>
              <a:pathLst>
                <a:path extrusionOk="0" h="120014" w="120000">
                  <a:moveTo>
                    <a:pt x="0" y="11971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1270963" y="2190253"/>
              <a:ext cx="37465" cy="17780"/>
            </a:xfrm>
            <a:custGeom>
              <a:rect b="b" l="l" r="r" t="t"/>
              <a:pathLst>
                <a:path extrusionOk="0" h="17780" w="37465">
                  <a:moveTo>
                    <a:pt x="0" y="17270"/>
                  </a:moveTo>
                  <a:lnTo>
                    <a:pt x="6908" y="16118"/>
                  </a:lnTo>
                  <a:lnTo>
                    <a:pt x="17270" y="3453"/>
                  </a:lnTo>
                  <a:lnTo>
                    <a:pt x="18421" y="0"/>
                  </a:lnTo>
                  <a:lnTo>
                    <a:pt x="19573" y="3453"/>
                  </a:lnTo>
                  <a:lnTo>
                    <a:pt x="29935" y="16118"/>
                  </a:lnTo>
                  <a:lnTo>
                    <a:pt x="36843" y="1727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967656" y="1811677"/>
              <a:ext cx="321945" cy="123825"/>
            </a:xfrm>
            <a:custGeom>
              <a:rect b="b" l="l" r="r" t="t"/>
              <a:pathLst>
                <a:path extrusionOk="0" h="123825" w="321944">
                  <a:moveTo>
                    <a:pt x="321729" y="12373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964427" y="1799425"/>
              <a:ext cx="22860" cy="34925"/>
            </a:xfrm>
            <a:custGeom>
              <a:rect b="b" l="l" r="r" t="t"/>
              <a:pathLst>
                <a:path extrusionOk="0" h="34925" w="22859">
                  <a:moveTo>
                    <a:pt x="9520" y="34440"/>
                  </a:moveTo>
                  <a:lnTo>
                    <a:pt x="10927" y="27569"/>
                  </a:lnTo>
                  <a:lnTo>
                    <a:pt x="2814" y="13328"/>
                  </a:lnTo>
                  <a:lnTo>
                    <a:pt x="0" y="11010"/>
                  </a:lnTo>
                  <a:lnTo>
                    <a:pt x="3642" y="11176"/>
                  </a:lnTo>
                  <a:lnTo>
                    <a:pt x="19207" y="6043"/>
                  </a:lnTo>
                  <a:lnTo>
                    <a:pt x="227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1289385" y="1811677"/>
              <a:ext cx="321945" cy="123825"/>
            </a:xfrm>
            <a:custGeom>
              <a:rect b="b" l="l" r="r" t="t"/>
              <a:pathLst>
                <a:path extrusionOk="0" h="123825" w="321944">
                  <a:moveTo>
                    <a:pt x="0" y="123739"/>
                  </a:moveTo>
                  <a:lnTo>
                    <a:pt x="32172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1591575" y="1799425"/>
              <a:ext cx="22860" cy="34925"/>
            </a:xfrm>
            <a:custGeom>
              <a:rect b="b" l="l" r="r" t="t"/>
              <a:pathLst>
                <a:path extrusionOk="0" h="34925" w="22859">
                  <a:moveTo>
                    <a:pt x="0" y="0"/>
                  </a:moveTo>
                  <a:lnTo>
                    <a:pt x="3560" y="6043"/>
                  </a:lnTo>
                  <a:lnTo>
                    <a:pt x="19125" y="11176"/>
                  </a:lnTo>
                  <a:lnTo>
                    <a:pt x="22767" y="11010"/>
                  </a:lnTo>
                  <a:lnTo>
                    <a:pt x="19952" y="13328"/>
                  </a:lnTo>
                  <a:lnTo>
                    <a:pt x="11839" y="27569"/>
                  </a:lnTo>
                  <a:lnTo>
                    <a:pt x="13247" y="3444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961779" y="1296777"/>
              <a:ext cx="323215" cy="260985"/>
            </a:xfrm>
            <a:custGeom>
              <a:rect b="b" l="l" r="r" t="t"/>
              <a:pathLst>
                <a:path extrusionOk="0" h="260984" w="323215">
                  <a:moveTo>
                    <a:pt x="0" y="260637"/>
                  </a:moveTo>
                  <a:lnTo>
                    <a:pt x="32269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1262069" y="1291107"/>
              <a:ext cx="25400" cy="29209"/>
            </a:xfrm>
            <a:custGeom>
              <a:rect b="b" l="l" r="r" t="t"/>
              <a:pathLst>
                <a:path extrusionOk="0" h="29209" w="25400">
                  <a:moveTo>
                    <a:pt x="0" y="0"/>
                  </a:moveTo>
                  <a:lnTo>
                    <a:pt x="5256" y="4668"/>
                  </a:lnTo>
                  <a:lnTo>
                    <a:pt x="21682" y="4771"/>
                  </a:lnTo>
                  <a:lnTo>
                    <a:pt x="25105" y="3491"/>
                  </a:lnTo>
                  <a:lnTo>
                    <a:pt x="23134" y="6569"/>
                  </a:lnTo>
                  <a:lnTo>
                    <a:pt x="19780" y="22649"/>
                  </a:lnTo>
                  <a:lnTo>
                    <a:pt x="23238" y="2877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1294292" y="1296777"/>
              <a:ext cx="323215" cy="260985"/>
            </a:xfrm>
            <a:custGeom>
              <a:rect b="b" l="l" r="r" t="t"/>
              <a:pathLst>
                <a:path extrusionOk="0" h="260984" w="323215">
                  <a:moveTo>
                    <a:pt x="322698" y="26063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1291595" y="1291107"/>
              <a:ext cx="25400" cy="29209"/>
            </a:xfrm>
            <a:custGeom>
              <a:rect b="b" l="l" r="r" t="t"/>
              <a:pathLst>
                <a:path extrusionOk="0" h="29209" w="25400">
                  <a:moveTo>
                    <a:pt x="1866" y="28770"/>
                  </a:moveTo>
                  <a:lnTo>
                    <a:pt x="5324" y="22649"/>
                  </a:lnTo>
                  <a:lnTo>
                    <a:pt x="1970" y="6569"/>
                  </a:lnTo>
                  <a:lnTo>
                    <a:pt x="0" y="3491"/>
                  </a:lnTo>
                  <a:lnTo>
                    <a:pt x="3423" y="4771"/>
                  </a:lnTo>
                  <a:lnTo>
                    <a:pt x="19848" y="4668"/>
                  </a:lnTo>
                  <a:lnTo>
                    <a:pt x="2510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1289385" y="555689"/>
              <a:ext cx="0" cy="510540"/>
            </a:xfrm>
            <a:custGeom>
              <a:rect b="b" l="l" r="r" t="t"/>
              <a:pathLst>
                <a:path extrusionOk="0" h="510540" w="120000">
                  <a:moveTo>
                    <a:pt x="0" y="51032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15"/>
            <p:cNvSpPr/>
            <p:nvPr/>
          </p:nvSpPr>
          <p:spPr>
            <a:xfrm>
              <a:off x="1270963" y="552235"/>
              <a:ext cx="37465" cy="17780"/>
            </a:xfrm>
            <a:custGeom>
              <a:rect b="b" l="l" r="r" t="t"/>
              <a:pathLst>
                <a:path extrusionOk="0" h="17779" w="37465">
                  <a:moveTo>
                    <a:pt x="0" y="17270"/>
                  </a:moveTo>
                  <a:lnTo>
                    <a:pt x="6908" y="16118"/>
                  </a:lnTo>
                  <a:lnTo>
                    <a:pt x="17270" y="3453"/>
                  </a:lnTo>
                  <a:lnTo>
                    <a:pt x="18421" y="0"/>
                  </a:lnTo>
                  <a:lnTo>
                    <a:pt x="19573" y="3453"/>
                  </a:lnTo>
                  <a:lnTo>
                    <a:pt x="29935" y="16118"/>
                  </a:lnTo>
                  <a:lnTo>
                    <a:pt x="36843" y="1727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1289385" y="177686"/>
              <a:ext cx="0" cy="120014"/>
            </a:xfrm>
            <a:custGeom>
              <a:rect b="b" l="l" r="r" t="t"/>
              <a:pathLst>
                <a:path extrusionOk="0" h="120014" w="120000">
                  <a:moveTo>
                    <a:pt x="0" y="11971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1270963" y="174232"/>
              <a:ext cx="37465" cy="17780"/>
            </a:xfrm>
            <a:custGeom>
              <a:rect b="b" l="l" r="r" t="t"/>
              <a:pathLst>
                <a:path extrusionOk="0" h="17780" w="37465">
                  <a:moveTo>
                    <a:pt x="0" y="17270"/>
                  </a:moveTo>
                  <a:lnTo>
                    <a:pt x="6908" y="16118"/>
                  </a:lnTo>
                  <a:lnTo>
                    <a:pt x="17270" y="3453"/>
                  </a:lnTo>
                  <a:lnTo>
                    <a:pt x="18421" y="0"/>
                  </a:lnTo>
                  <a:lnTo>
                    <a:pt x="19573" y="3453"/>
                  </a:lnTo>
                  <a:lnTo>
                    <a:pt x="29935" y="16118"/>
                  </a:lnTo>
                  <a:lnTo>
                    <a:pt x="36843" y="1727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652" name="Google Shape;652;p1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640558" y="169189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15"/>
          <p:cNvSpPr txBox="1"/>
          <p:nvPr>
            <p:ph type="title"/>
          </p:nvPr>
        </p:nvSpPr>
        <p:spPr>
          <a:xfrm>
            <a:off x="2760357" y="108389"/>
            <a:ext cx="277241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latin typeface="Arial"/>
                <a:ea typeface="Arial"/>
                <a:cs typeface="Arial"/>
                <a:sym typeface="Arial"/>
              </a:rPr>
              <a:t>The second term in the loss function can actually be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5"/>
          <p:cNvSpPr txBox="1"/>
          <p:nvPr/>
        </p:nvSpPr>
        <p:spPr>
          <a:xfrm>
            <a:off x="2734957" y="207089"/>
            <a:ext cx="2824480" cy="1708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0" lvl="0" marL="38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latin typeface="Arial"/>
                <a:ea typeface="Arial"/>
                <a:cs typeface="Arial"/>
                <a:sym typeface="Arial"/>
              </a:rPr>
              <a:t>thought of as a regularizer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30480" rtl="0" algn="just">
              <a:lnSpc>
                <a:spcPct val="101499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IN" sz="900">
                <a:latin typeface="Arial"/>
                <a:ea typeface="Arial"/>
                <a:cs typeface="Arial"/>
                <a:sym typeface="Arial"/>
              </a:rPr>
              <a:t>It ensures that the encoder does not cheat by mapping </a:t>
            </a:r>
            <a:r>
              <a:rPr baseline="30000" lang="en-IN" sz="1350"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aseline="30000" i="1" lang="en-IN" sz="135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i="1" lang="en-IN" sz="600">
                <a:latin typeface="Georgia"/>
                <a:ea typeface="Georgia"/>
                <a:cs typeface="Georgia"/>
                <a:sym typeface="Georgia"/>
              </a:rPr>
              <a:t>i </a:t>
            </a:r>
            <a:r>
              <a:rPr baseline="30000" lang="en-IN" sz="1350">
                <a:latin typeface="Arial"/>
                <a:ea typeface="Arial"/>
                <a:cs typeface="Arial"/>
                <a:sym typeface="Arial"/>
              </a:rPr>
              <a:t>to a different point (a normal distribution with </a:t>
            </a:r>
            <a:r>
              <a:rPr lang="en-IN" sz="900">
                <a:latin typeface="Arial"/>
                <a:ea typeface="Arial"/>
                <a:cs typeface="Arial"/>
                <a:sym typeface="Arial"/>
              </a:rPr>
              <a:t>very low variance) in the Euclidean space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31115" rtl="0" algn="just">
              <a:lnSpc>
                <a:spcPct val="101499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900">
                <a:latin typeface="Arial"/>
                <a:ea typeface="Arial"/>
                <a:cs typeface="Arial"/>
                <a:sym typeface="Arial"/>
              </a:rPr>
              <a:t>In other words, in the absence of the regularizer the </a:t>
            </a:r>
            <a:r>
              <a:rPr baseline="30000" lang="en-IN" sz="1350">
                <a:latin typeface="Arial"/>
                <a:ea typeface="Arial"/>
                <a:cs typeface="Arial"/>
                <a:sym typeface="Arial"/>
              </a:rPr>
              <a:t>encoder can learn a unique mapping for each </a:t>
            </a:r>
            <a:r>
              <a:rPr baseline="30000" i="1" lang="en-IN" sz="135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i="1" lang="en-IN" sz="600">
                <a:latin typeface="Georgia"/>
                <a:ea typeface="Georgia"/>
                <a:cs typeface="Georgia"/>
                <a:sym typeface="Georgia"/>
              </a:rPr>
              <a:t>i </a:t>
            </a:r>
            <a:r>
              <a:rPr baseline="30000" lang="en-IN" sz="135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IN" sz="900">
                <a:latin typeface="Arial"/>
                <a:ea typeface="Arial"/>
                <a:cs typeface="Arial"/>
                <a:sym typeface="Arial"/>
              </a:rPr>
              <a:t>the decoder can then decode from this unique mapping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31115" rtl="0" algn="just">
              <a:lnSpc>
                <a:spcPct val="101499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900">
                <a:latin typeface="Arial"/>
                <a:ea typeface="Arial"/>
                <a:cs typeface="Arial"/>
                <a:sym typeface="Arial"/>
              </a:rPr>
              <a:t>Even with high variance in samples from the distribu- tion, we want the decoder to be able to reconstruct the original data very well (motivation similar to the adding noise)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5" name="Google Shape;655;p1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640558" y="485508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1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640558" y="940993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1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640558" y="1396491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8" name="Google Shape;658;p15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659" name="Google Shape;659;p15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61" name="Google Shape;661;p15"/>
          <p:cNvSpPr txBox="1"/>
          <p:nvPr/>
        </p:nvSpPr>
        <p:spPr>
          <a:xfrm>
            <a:off x="1956174" y="1997815"/>
            <a:ext cx="383540" cy="134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i="1" lang="en-IN" sz="825">
                <a:latin typeface="Georgia"/>
                <a:ea typeface="Georgia"/>
                <a:cs typeface="Georgia"/>
                <a:sym typeface="Georgia"/>
              </a:rPr>
              <a:t>θ </a:t>
            </a:r>
            <a:r>
              <a:rPr lang="en-IN" sz="75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i="1" lang="en-IN" sz="75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IN" sz="750">
                <a:latin typeface="Arial"/>
                <a:ea typeface="Arial"/>
                <a:cs typeface="Arial"/>
                <a:sym typeface="Arial"/>
              </a:rPr>
              <a:t>)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5"/>
          <p:cNvSpPr txBox="1"/>
          <p:nvPr/>
        </p:nvSpPr>
        <p:spPr>
          <a:xfrm>
            <a:off x="1224998" y="2303762"/>
            <a:ext cx="133985" cy="13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75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IN" sz="825">
                <a:latin typeface="Verdana"/>
                <a:ea typeface="Verdana"/>
                <a:cs typeface="Verdana"/>
                <a:sym typeface="Verdana"/>
              </a:rPr>
              <a:t>i</a:t>
            </a:r>
            <a:endParaRPr baseline="-25000" sz="825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3" name="Google Shape;663;p15"/>
          <p:cNvSpPr txBox="1"/>
          <p:nvPr/>
        </p:nvSpPr>
        <p:spPr>
          <a:xfrm>
            <a:off x="227291" y="2526329"/>
            <a:ext cx="2291715" cy="407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9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θ, φ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z</a:t>
            </a:r>
            <a:r>
              <a:rPr baseline="-25000" i="1" lang="en-IN" sz="1200">
                <a:latin typeface="Arial"/>
                <a:ea typeface="Arial"/>
                <a:cs typeface="Arial"/>
                <a:sym typeface="Arial"/>
              </a:rPr>
              <a:t>∼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baseline="-25000" i="1" lang="en-IN" sz="900">
                <a:latin typeface="Georgia"/>
                <a:ea typeface="Georgia"/>
                <a:cs typeface="Georgia"/>
                <a:sym typeface="Georgia"/>
              </a:rPr>
              <a:t>θ </a:t>
            </a:r>
            <a:r>
              <a:rPr baseline="-25000" lang="en-IN" sz="12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z</a:t>
            </a:r>
            <a:r>
              <a:rPr baseline="-25000" i="1" lang="en-IN" sz="1200">
                <a:latin typeface="Arial"/>
                <a:ea typeface="Arial"/>
                <a:cs typeface="Arial"/>
                <a:sym typeface="Arial"/>
              </a:rPr>
              <a:t>|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aseline="-25000" i="1" lang="en-IN" sz="9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baseline="-25000" lang="en-IN" sz="12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[log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φ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)]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969644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+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KL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θ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))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5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rPr>
              <a:t>18/36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5"/>
          <p:cNvSpPr txBox="1"/>
          <p:nvPr>
            <p:ph idx="11" type="ftr"/>
          </p:nvPr>
        </p:nvSpPr>
        <p:spPr>
          <a:xfrm>
            <a:off x="2008162" y="3133595"/>
            <a:ext cx="77661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Mitesh M. Khapra</a:t>
            </a:r>
            <a:endParaRPr/>
          </a:p>
        </p:txBody>
      </p:sp>
      <p:sp>
        <p:nvSpPr>
          <p:cNvPr id="666" name="Google Shape;666;p15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action="ppaction://hlinksldjump"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21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Google Shape;671;p16"/>
          <p:cNvGrpSpPr/>
          <p:nvPr/>
        </p:nvGrpSpPr>
        <p:grpSpPr>
          <a:xfrm>
            <a:off x="706232" y="344254"/>
            <a:ext cx="1166305" cy="1796304"/>
            <a:chOff x="706232" y="344254"/>
            <a:chExt cx="1166305" cy="1796304"/>
          </a:xfrm>
        </p:grpSpPr>
        <p:pic>
          <p:nvPicPr>
            <p:cNvPr id="672" name="Google Shape;672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6232" y="1982272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3" name="Google Shape;673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8237" y="1982272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4" name="Google Shape;674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10241" y="1982272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5" name="Google Shape;675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62246" y="1982272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6" name="Google Shape;676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4242" y="1982272"/>
              <a:ext cx="158295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7" name="Google Shape;677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06232" y="1604269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8" name="Google Shape;678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58237" y="1604269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9" name="Google Shape;679;p1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462246" y="1604269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1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714242" y="1604269"/>
              <a:ext cx="158295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1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06232" y="344254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2" name="Google Shape;682;p1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958237" y="344254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3" name="Google Shape;683;p1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210241" y="344254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4" name="Google Shape;684;p1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462246" y="344254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5" name="Google Shape;685;p1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714242" y="344254"/>
              <a:ext cx="158295" cy="158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6" name="Google Shape;686;p16"/>
            <p:cNvSpPr/>
            <p:nvPr/>
          </p:nvSpPr>
          <p:spPr>
            <a:xfrm>
              <a:off x="1026507" y="1072741"/>
              <a:ext cx="525780" cy="213360"/>
            </a:xfrm>
            <a:custGeom>
              <a:rect b="b" l="l" r="r" t="t"/>
              <a:pathLst>
                <a:path extrusionOk="0" h="213359" w="525780">
                  <a:moveTo>
                    <a:pt x="262877" y="0"/>
                  </a:moveTo>
                  <a:lnTo>
                    <a:pt x="202602" y="2817"/>
                  </a:lnTo>
                  <a:lnTo>
                    <a:pt x="147270" y="10841"/>
                  </a:lnTo>
                  <a:lnTo>
                    <a:pt x="98461" y="23434"/>
                  </a:lnTo>
                  <a:lnTo>
                    <a:pt x="57751" y="39953"/>
                  </a:lnTo>
                  <a:lnTo>
                    <a:pt x="6942" y="82212"/>
                  </a:lnTo>
                  <a:lnTo>
                    <a:pt x="0" y="106671"/>
                  </a:lnTo>
                  <a:lnTo>
                    <a:pt x="6942" y="131127"/>
                  </a:lnTo>
                  <a:lnTo>
                    <a:pt x="57751" y="173385"/>
                  </a:lnTo>
                  <a:lnTo>
                    <a:pt x="98461" y="189905"/>
                  </a:lnTo>
                  <a:lnTo>
                    <a:pt x="147270" y="202498"/>
                  </a:lnTo>
                  <a:lnTo>
                    <a:pt x="202602" y="210524"/>
                  </a:lnTo>
                  <a:lnTo>
                    <a:pt x="262877" y="213342"/>
                  </a:lnTo>
                  <a:lnTo>
                    <a:pt x="323152" y="210524"/>
                  </a:lnTo>
                  <a:lnTo>
                    <a:pt x="378483" y="202498"/>
                  </a:lnTo>
                  <a:lnTo>
                    <a:pt x="427293" y="189905"/>
                  </a:lnTo>
                  <a:lnTo>
                    <a:pt x="468003" y="173385"/>
                  </a:lnTo>
                  <a:lnTo>
                    <a:pt x="518811" y="131127"/>
                  </a:lnTo>
                  <a:lnTo>
                    <a:pt x="525754" y="106671"/>
                  </a:lnTo>
                  <a:lnTo>
                    <a:pt x="518811" y="82212"/>
                  </a:lnTo>
                  <a:lnTo>
                    <a:pt x="468003" y="39953"/>
                  </a:lnTo>
                  <a:lnTo>
                    <a:pt x="427293" y="23434"/>
                  </a:lnTo>
                  <a:lnTo>
                    <a:pt x="378483" y="10841"/>
                  </a:lnTo>
                  <a:lnTo>
                    <a:pt x="323152" y="2817"/>
                  </a:lnTo>
                  <a:lnTo>
                    <a:pt x="262877" y="0"/>
                  </a:lnTo>
                  <a:close/>
                </a:path>
              </a:pathLst>
            </a:custGeom>
            <a:solidFill>
              <a:srgbClr val="FF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1026507" y="1072741"/>
              <a:ext cx="525780" cy="213360"/>
            </a:xfrm>
            <a:custGeom>
              <a:rect b="b" l="l" r="r" t="t"/>
              <a:pathLst>
                <a:path extrusionOk="0" h="213359" w="525780">
                  <a:moveTo>
                    <a:pt x="525754" y="106671"/>
                  </a:moveTo>
                  <a:lnTo>
                    <a:pt x="499035" y="59759"/>
                  </a:lnTo>
                  <a:lnTo>
                    <a:pt x="427293" y="23434"/>
                  </a:lnTo>
                  <a:lnTo>
                    <a:pt x="378483" y="10841"/>
                  </a:lnTo>
                  <a:lnTo>
                    <a:pt x="323152" y="2817"/>
                  </a:lnTo>
                  <a:lnTo>
                    <a:pt x="262877" y="0"/>
                  </a:lnTo>
                  <a:lnTo>
                    <a:pt x="202602" y="2817"/>
                  </a:lnTo>
                  <a:lnTo>
                    <a:pt x="147270" y="10841"/>
                  </a:lnTo>
                  <a:lnTo>
                    <a:pt x="98461" y="23434"/>
                  </a:lnTo>
                  <a:lnTo>
                    <a:pt x="57751" y="39953"/>
                  </a:lnTo>
                  <a:lnTo>
                    <a:pt x="6942" y="82212"/>
                  </a:lnTo>
                  <a:lnTo>
                    <a:pt x="0" y="106671"/>
                  </a:lnTo>
                  <a:lnTo>
                    <a:pt x="6942" y="131127"/>
                  </a:lnTo>
                  <a:lnTo>
                    <a:pt x="57751" y="173385"/>
                  </a:lnTo>
                  <a:lnTo>
                    <a:pt x="98461" y="189905"/>
                  </a:lnTo>
                  <a:lnTo>
                    <a:pt x="147270" y="202498"/>
                  </a:lnTo>
                  <a:lnTo>
                    <a:pt x="202602" y="210524"/>
                  </a:lnTo>
                  <a:lnTo>
                    <a:pt x="262877" y="213342"/>
                  </a:lnTo>
                  <a:lnTo>
                    <a:pt x="323152" y="210524"/>
                  </a:lnTo>
                  <a:lnTo>
                    <a:pt x="378483" y="202498"/>
                  </a:lnTo>
                  <a:lnTo>
                    <a:pt x="427293" y="189905"/>
                  </a:lnTo>
                  <a:lnTo>
                    <a:pt x="468003" y="173385"/>
                  </a:lnTo>
                  <a:lnTo>
                    <a:pt x="518811" y="131127"/>
                  </a:lnTo>
                  <a:lnTo>
                    <a:pt x="525754" y="106671"/>
                  </a:lnTo>
                  <a:close/>
                </a:path>
              </a:pathLst>
            </a:custGeom>
            <a:noFill/>
            <a:ln cap="flat" cmpd="sng" w="9525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88" name="Google Shape;688;p16"/>
          <p:cNvSpPr txBox="1"/>
          <p:nvPr/>
        </p:nvSpPr>
        <p:spPr>
          <a:xfrm>
            <a:off x="1123101" y="1093990"/>
            <a:ext cx="33274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50">
                <a:latin typeface="Arial"/>
                <a:ea typeface="Arial"/>
                <a:cs typeface="Arial"/>
                <a:sym typeface="Arial"/>
              </a:rPr>
              <a:t>Sample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6"/>
          <p:cNvSpPr txBox="1"/>
          <p:nvPr/>
        </p:nvSpPr>
        <p:spPr>
          <a:xfrm>
            <a:off x="1201573" y="939429"/>
            <a:ext cx="7112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z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6"/>
          <p:cNvSpPr txBox="1"/>
          <p:nvPr/>
        </p:nvSpPr>
        <p:spPr>
          <a:xfrm>
            <a:off x="1199598" y="2279516"/>
            <a:ext cx="1847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75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IN" sz="825">
                <a:latin typeface="Verdana"/>
                <a:ea typeface="Verdana"/>
                <a:cs typeface="Verdana"/>
                <a:sym typeface="Verdana"/>
              </a:rPr>
              <a:t>i</a:t>
            </a:r>
            <a:endParaRPr baseline="-25000" sz="825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1" name="Google Shape;691;p16"/>
          <p:cNvSpPr txBox="1"/>
          <p:nvPr/>
        </p:nvSpPr>
        <p:spPr>
          <a:xfrm>
            <a:off x="1930774" y="1975994"/>
            <a:ext cx="43434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i="1" lang="en-IN" sz="825">
                <a:latin typeface="Georgia"/>
                <a:ea typeface="Georgia"/>
                <a:cs typeface="Georgia"/>
                <a:sym typeface="Georgia"/>
              </a:rPr>
              <a:t>θ </a:t>
            </a:r>
            <a:r>
              <a:rPr lang="en-IN" sz="75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i="1" lang="en-IN" sz="75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IN" sz="750">
                <a:latin typeface="Arial"/>
                <a:ea typeface="Arial"/>
                <a:cs typeface="Arial"/>
                <a:sym typeface="Arial"/>
              </a:rPr>
              <a:t>)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16"/>
          <p:cNvSpPr txBox="1"/>
          <p:nvPr/>
        </p:nvSpPr>
        <p:spPr>
          <a:xfrm>
            <a:off x="1955801" y="1606881"/>
            <a:ext cx="958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50">
                <a:latin typeface="Arial"/>
                <a:ea typeface="Arial"/>
                <a:cs typeface="Arial"/>
                <a:sym typeface="Arial"/>
              </a:rPr>
              <a:t>Σ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16"/>
          <p:cNvSpPr txBox="1"/>
          <p:nvPr/>
        </p:nvSpPr>
        <p:spPr>
          <a:xfrm>
            <a:off x="544602" y="1585199"/>
            <a:ext cx="8382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µ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16"/>
          <p:cNvSpPr txBox="1"/>
          <p:nvPr/>
        </p:nvSpPr>
        <p:spPr>
          <a:xfrm>
            <a:off x="1930774" y="335327"/>
            <a:ext cx="42735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IN" sz="825">
                <a:latin typeface="Georgia"/>
                <a:ea typeface="Georgia"/>
                <a:cs typeface="Georgia"/>
                <a:sym typeface="Georgia"/>
              </a:rPr>
              <a:t>φ</a:t>
            </a:r>
            <a:r>
              <a:rPr lang="en-IN" sz="75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i="1" lang="en-IN" sz="75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750">
                <a:latin typeface="Arial"/>
                <a:ea typeface="Arial"/>
                <a:cs typeface="Arial"/>
                <a:sym typeface="Arial"/>
              </a:rPr>
              <a:t>)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16"/>
          <p:cNvSpPr txBox="1"/>
          <p:nvPr/>
        </p:nvSpPr>
        <p:spPr>
          <a:xfrm>
            <a:off x="1199598" y="25404"/>
            <a:ext cx="1847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IN" sz="1125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en-IN" sz="750">
                <a:latin typeface="Arial"/>
                <a:ea typeface="Arial"/>
                <a:cs typeface="Arial"/>
                <a:sym typeface="Arial"/>
              </a:rPr>
              <a:t>ˆ </a:t>
            </a:r>
            <a:r>
              <a:rPr b="1" baseline="-25000" lang="en-IN" sz="825">
                <a:latin typeface="Verdana"/>
                <a:ea typeface="Verdana"/>
                <a:cs typeface="Verdana"/>
                <a:sym typeface="Verdana"/>
              </a:rPr>
              <a:t>i</a:t>
            </a:r>
            <a:endParaRPr baseline="-25000" sz="825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96" name="Google Shape;696;p16"/>
          <p:cNvGrpSpPr/>
          <p:nvPr/>
        </p:nvGrpSpPr>
        <p:grpSpPr>
          <a:xfrm>
            <a:off x="659377" y="174232"/>
            <a:ext cx="1260475" cy="2139489"/>
            <a:chOff x="659377" y="174232"/>
            <a:chExt cx="1260475" cy="2139489"/>
          </a:xfrm>
        </p:grpSpPr>
        <p:sp>
          <p:nvSpPr>
            <p:cNvPr id="697" name="Google Shape;697;p16"/>
            <p:cNvSpPr/>
            <p:nvPr/>
          </p:nvSpPr>
          <p:spPr>
            <a:xfrm>
              <a:off x="659377" y="297399"/>
              <a:ext cx="1260475" cy="1890395"/>
            </a:xfrm>
            <a:custGeom>
              <a:rect b="b" l="l" r="r" t="t"/>
              <a:pathLst>
                <a:path extrusionOk="0" h="1890395" w="1260475">
                  <a:moveTo>
                    <a:pt x="0" y="1757170"/>
                  </a:moveTo>
                  <a:lnTo>
                    <a:pt x="0" y="1770870"/>
                  </a:lnTo>
                  <a:lnTo>
                    <a:pt x="6772" y="1728879"/>
                  </a:lnTo>
                  <a:lnTo>
                    <a:pt x="25631" y="1692410"/>
                  </a:lnTo>
                  <a:lnTo>
                    <a:pt x="54388" y="1663651"/>
                  </a:lnTo>
                  <a:lnTo>
                    <a:pt x="90858" y="1644791"/>
                  </a:lnTo>
                  <a:lnTo>
                    <a:pt x="132852" y="1638018"/>
                  </a:lnTo>
                  <a:lnTo>
                    <a:pt x="1127163" y="1638018"/>
                  </a:lnTo>
                  <a:lnTo>
                    <a:pt x="1169153" y="1644791"/>
                  </a:lnTo>
                  <a:lnTo>
                    <a:pt x="1205622" y="1663651"/>
                  </a:lnTo>
                  <a:lnTo>
                    <a:pt x="1234381" y="1692410"/>
                  </a:lnTo>
                  <a:lnTo>
                    <a:pt x="1253242" y="1728879"/>
                  </a:lnTo>
                  <a:lnTo>
                    <a:pt x="1260015" y="1770870"/>
                  </a:lnTo>
                  <a:lnTo>
                    <a:pt x="1260015" y="1757170"/>
                  </a:lnTo>
                  <a:lnTo>
                    <a:pt x="1253242" y="1799161"/>
                  </a:lnTo>
                  <a:lnTo>
                    <a:pt x="1234381" y="1835630"/>
                  </a:lnTo>
                  <a:lnTo>
                    <a:pt x="1205622" y="1864389"/>
                  </a:lnTo>
                  <a:lnTo>
                    <a:pt x="1169153" y="1883249"/>
                  </a:lnTo>
                  <a:lnTo>
                    <a:pt x="1127163" y="1890022"/>
                  </a:lnTo>
                  <a:lnTo>
                    <a:pt x="132852" y="1890022"/>
                  </a:lnTo>
                  <a:lnTo>
                    <a:pt x="90858" y="1883249"/>
                  </a:lnTo>
                  <a:lnTo>
                    <a:pt x="54388" y="1864389"/>
                  </a:lnTo>
                  <a:lnTo>
                    <a:pt x="25631" y="1835630"/>
                  </a:lnTo>
                  <a:lnTo>
                    <a:pt x="6772" y="1799161"/>
                  </a:lnTo>
                  <a:lnTo>
                    <a:pt x="0" y="1757170"/>
                  </a:lnTo>
                  <a:close/>
                </a:path>
                <a:path extrusionOk="0" h="1890395" w="1260475">
                  <a:moveTo>
                    <a:pt x="0" y="1379159"/>
                  </a:moveTo>
                  <a:lnTo>
                    <a:pt x="0" y="1392867"/>
                  </a:lnTo>
                  <a:lnTo>
                    <a:pt x="6772" y="1350873"/>
                  </a:lnTo>
                  <a:lnTo>
                    <a:pt x="25631" y="1314404"/>
                  </a:lnTo>
                  <a:lnTo>
                    <a:pt x="54388" y="1285646"/>
                  </a:lnTo>
                  <a:lnTo>
                    <a:pt x="90858" y="1266787"/>
                  </a:lnTo>
                  <a:lnTo>
                    <a:pt x="132852" y="1260015"/>
                  </a:lnTo>
                  <a:lnTo>
                    <a:pt x="421554" y="1260015"/>
                  </a:lnTo>
                  <a:lnTo>
                    <a:pt x="463545" y="1266787"/>
                  </a:lnTo>
                  <a:lnTo>
                    <a:pt x="500014" y="1285646"/>
                  </a:lnTo>
                  <a:lnTo>
                    <a:pt x="528773" y="1314404"/>
                  </a:lnTo>
                  <a:lnTo>
                    <a:pt x="547633" y="1350873"/>
                  </a:lnTo>
                  <a:lnTo>
                    <a:pt x="554407" y="1392867"/>
                  </a:lnTo>
                  <a:lnTo>
                    <a:pt x="554407" y="1379159"/>
                  </a:lnTo>
                  <a:lnTo>
                    <a:pt x="547633" y="1421153"/>
                  </a:lnTo>
                  <a:lnTo>
                    <a:pt x="528773" y="1457625"/>
                  </a:lnTo>
                  <a:lnTo>
                    <a:pt x="500014" y="1486385"/>
                  </a:lnTo>
                  <a:lnTo>
                    <a:pt x="463545" y="1505246"/>
                  </a:lnTo>
                  <a:lnTo>
                    <a:pt x="421554" y="1512020"/>
                  </a:lnTo>
                  <a:lnTo>
                    <a:pt x="132852" y="1512020"/>
                  </a:lnTo>
                  <a:lnTo>
                    <a:pt x="90858" y="1505246"/>
                  </a:lnTo>
                  <a:lnTo>
                    <a:pt x="54388" y="1486385"/>
                  </a:lnTo>
                  <a:lnTo>
                    <a:pt x="25631" y="1457625"/>
                  </a:lnTo>
                  <a:lnTo>
                    <a:pt x="6772" y="1421153"/>
                  </a:lnTo>
                  <a:lnTo>
                    <a:pt x="0" y="1379159"/>
                  </a:lnTo>
                  <a:close/>
                </a:path>
                <a:path extrusionOk="0" h="1890395" w="1260475">
                  <a:moveTo>
                    <a:pt x="705608" y="1379159"/>
                  </a:moveTo>
                  <a:lnTo>
                    <a:pt x="705608" y="1392867"/>
                  </a:lnTo>
                  <a:lnTo>
                    <a:pt x="712381" y="1350873"/>
                  </a:lnTo>
                  <a:lnTo>
                    <a:pt x="731241" y="1314404"/>
                  </a:lnTo>
                  <a:lnTo>
                    <a:pt x="760000" y="1285646"/>
                  </a:lnTo>
                  <a:lnTo>
                    <a:pt x="796469" y="1266787"/>
                  </a:lnTo>
                  <a:lnTo>
                    <a:pt x="838460" y="1260015"/>
                  </a:lnTo>
                  <a:lnTo>
                    <a:pt x="1127163" y="1260015"/>
                  </a:lnTo>
                  <a:lnTo>
                    <a:pt x="1169153" y="1266787"/>
                  </a:lnTo>
                  <a:lnTo>
                    <a:pt x="1205622" y="1285646"/>
                  </a:lnTo>
                  <a:lnTo>
                    <a:pt x="1234381" y="1314404"/>
                  </a:lnTo>
                  <a:lnTo>
                    <a:pt x="1253242" y="1350873"/>
                  </a:lnTo>
                  <a:lnTo>
                    <a:pt x="1260015" y="1392867"/>
                  </a:lnTo>
                  <a:lnTo>
                    <a:pt x="1260015" y="1379159"/>
                  </a:lnTo>
                  <a:lnTo>
                    <a:pt x="1253242" y="1421153"/>
                  </a:lnTo>
                  <a:lnTo>
                    <a:pt x="1234381" y="1457625"/>
                  </a:lnTo>
                  <a:lnTo>
                    <a:pt x="1205622" y="1486385"/>
                  </a:lnTo>
                  <a:lnTo>
                    <a:pt x="1169153" y="1505246"/>
                  </a:lnTo>
                  <a:lnTo>
                    <a:pt x="1127163" y="1512020"/>
                  </a:lnTo>
                  <a:lnTo>
                    <a:pt x="838460" y="1512020"/>
                  </a:lnTo>
                  <a:lnTo>
                    <a:pt x="796469" y="1505246"/>
                  </a:lnTo>
                  <a:lnTo>
                    <a:pt x="760000" y="1486385"/>
                  </a:lnTo>
                  <a:lnTo>
                    <a:pt x="731241" y="1457625"/>
                  </a:lnTo>
                  <a:lnTo>
                    <a:pt x="712381" y="1421153"/>
                  </a:lnTo>
                  <a:lnTo>
                    <a:pt x="705608" y="1379159"/>
                  </a:lnTo>
                  <a:close/>
                </a:path>
                <a:path extrusionOk="0" h="1890395" w="1260475">
                  <a:moveTo>
                    <a:pt x="0" y="119143"/>
                  </a:moveTo>
                  <a:lnTo>
                    <a:pt x="0" y="132852"/>
                  </a:lnTo>
                  <a:lnTo>
                    <a:pt x="6772" y="90858"/>
                  </a:lnTo>
                  <a:lnTo>
                    <a:pt x="25631" y="54388"/>
                  </a:lnTo>
                  <a:lnTo>
                    <a:pt x="54388" y="25631"/>
                  </a:lnTo>
                  <a:lnTo>
                    <a:pt x="90858" y="6772"/>
                  </a:lnTo>
                  <a:lnTo>
                    <a:pt x="132852" y="0"/>
                  </a:lnTo>
                  <a:lnTo>
                    <a:pt x="1127163" y="0"/>
                  </a:lnTo>
                  <a:lnTo>
                    <a:pt x="1169153" y="6772"/>
                  </a:lnTo>
                  <a:lnTo>
                    <a:pt x="1205622" y="25631"/>
                  </a:lnTo>
                  <a:lnTo>
                    <a:pt x="1234381" y="54388"/>
                  </a:lnTo>
                  <a:lnTo>
                    <a:pt x="1253242" y="90858"/>
                  </a:lnTo>
                  <a:lnTo>
                    <a:pt x="1260015" y="132852"/>
                  </a:lnTo>
                  <a:lnTo>
                    <a:pt x="1260015" y="119143"/>
                  </a:lnTo>
                  <a:lnTo>
                    <a:pt x="1253242" y="161137"/>
                  </a:lnTo>
                  <a:lnTo>
                    <a:pt x="1234381" y="197607"/>
                  </a:lnTo>
                  <a:lnTo>
                    <a:pt x="1205622" y="226364"/>
                  </a:lnTo>
                  <a:lnTo>
                    <a:pt x="1169153" y="245223"/>
                  </a:lnTo>
                  <a:lnTo>
                    <a:pt x="1127163" y="251995"/>
                  </a:lnTo>
                  <a:lnTo>
                    <a:pt x="132852" y="251995"/>
                  </a:lnTo>
                  <a:lnTo>
                    <a:pt x="90858" y="245223"/>
                  </a:lnTo>
                  <a:lnTo>
                    <a:pt x="54388" y="226364"/>
                  </a:lnTo>
                  <a:lnTo>
                    <a:pt x="25631" y="197607"/>
                  </a:lnTo>
                  <a:lnTo>
                    <a:pt x="6772" y="161137"/>
                  </a:lnTo>
                  <a:lnTo>
                    <a:pt x="0" y="119143"/>
                  </a:lnTo>
                  <a:close/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1289385" y="2193707"/>
              <a:ext cx="0" cy="120014"/>
            </a:xfrm>
            <a:custGeom>
              <a:rect b="b" l="l" r="r" t="t"/>
              <a:pathLst>
                <a:path extrusionOk="0" h="120014" w="120000">
                  <a:moveTo>
                    <a:pt x="0" y="11971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1270963" y="2190253"/>
              <a:ext cx="37465" cy="17780"/>
            </a:xfrm>
            <a:custGeom>
              <a:rect b="b" l="l" r="r" t="t"/>
              <a:pathLst>
                <a:path extrusionOk="0" h="17780" w="37465">
                  <a:moveTo>
                    <a:pt x="0" y="17270"/>
                  </a:moveTo>
                  <a:lnTo>
                    <a:pt x="6908" y="16118"/>
                  </a:lnTo>
                  <a:lnTo>
                    <a:pt x="17270" y="3453"/>
                  </a:lnTo>
                  <a:lnTo>
                    <a:pt x="18421" y="0"/>
                  </a:lnTo>
                  <a:lnTo>
                    <a:pt x="19573" y="3453"/>
                  </a:lnTo>
                  <a:lnTo>
                    <a:pt x="29935" y="16118"/>
                  </a:lnTo>
                  <a:lnTo>
                    <a:pt x="36843" y="1727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967656" y="1811677"/>
              <a:ext cx="321945" cy="123825"/>
            </a:xfrm>
            <a:custGeom>
              <a:rect b="b" l="l" r="r" t="t"/>
              <a:pathLst>
                <a:path extrusionOk="0" h="123825" w="321944">
                  <a:moveTo>
                    <a:pt x="321729" y="12373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964427" y="1799425"/>
              <a:ext cx="22860" cy="34925"/>
            </a:xfrm>
            <a:custGeom>
              <a:rect b="b" l="l" r="r" t="t"/>
              <a:pathLst>
                <a:path extrusionOk="0" h="34925" w="22859">
                  <a:moveTo>
                    <a:pt x="9520" y="34440"/>
                  </a:moveTo>
                  <a:lnTo>
                    <a:pt x="10927" y="27569"/>
                  </a:lnTo>
                  <a:lnTo>
                    <a:pt x="2814" y="13328"/>
                  </a:lnTo>
                  <a:lnTo>
                    <a:pt x="0" y="11010"/>
                  </a:lnTo>
                  <a:lnTo>
                    <a:pt x="3642" y="11176"/>
                  </a:lnTo>
                  <a:lnTo>
                    <a:pt x="19207" y="6043"/>
                  </a:lnTo>
                  <a:lnTo>
                    <a:pt x="227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1289385" y="1811677"/>
              <a:ext cx="321945" cy="123825"/>
            </a:xfrm>
            <a:custGeom>
              <a:rect b="b" l="l" r="r" t="t"/>
              <a:pathLst>
                <a:path extrusionOk="0" h="123825" w="321944">
                  <a:moveTo>
                    <a:pt x="0" y="123739"/>
                  </a:moveTo>
                  <a:lnTo>
                    <a:pt x="32172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1591575" y="1799425"/>
              <a:ext cx="22860" cy="34925"/>
            </a:xfrm>
            <a:custGeom>
              <a:rect b="b" l="l" r="r" t="t"/>
              <a:pathLst>
                <a:path extrusionOk="0" h="34925" w="22859">
                  <a:moveTo>
                    <a:pt x="0" y="0"/>
                  </a:moveTo>
                  <a:lnTo>
                    <a:pt x="3560" y="6043"/>
                  </a:lnTo>
                  <a:lnTo>
                    <a:pt x="19125" y="11176"/>
                  </a:lnTo>
                  <a:lnTo>
                    <a:pt x="22767" y="11010"/>
                  </a:lnTo>
                  <a:lnTo>
                    <a:pt x="19952" y="13328"/>
                  </a:lnTo>
                  <a:lnTo>
                    <a:pt x="11839" y="27569"/>
                  </a:lnTo>
                  <a:lnTo>
                    <a:pt x="13247" y="3444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961779" y="1296777"/>
              <a:ext cx="323215" cy="260985"/>
            </a:xfrm>
            <a:custGeom>
              <a:rect b="b" l="l" r="r" t="t"/>
              <a:pathLst>
                <a:path extrusionOk="0" h="260984" w="323215">
                  <a:moveTo>
                    <a:pt x="0" y="260637"/>
                  </a:moveTo>
                  <a:lnTo>
                    <a:pt x="32269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1262069" y="1291107"/>
              <a:ext cx="25400" cy="29209"/>
            </a:xfrm>
            <a:custGeom>
              <a:rect b="b" l="l" r="r" t="t"/>
              <a:pathLst>
                <a:path extrusionOk="0" h="29209" w="25400">
                  <a:moveTo>
                    <a:pt x="0" y="0"/>
                  </a:moveTo>
                  <a:lnTo>
                    <a:pt x="5256" y="4668"/>
                  </a:lnTo>
                  <a:lnTo>
                    <a:pt x="21682" y="4771"/>
                  </a:lnTo>
                  <a:lnTo>
                    <a:pt x="25105" y="3491"/>
                  </a:lnTo>
                  <a:lnTo>
                    <a:pt x="23134" y="6569"/>
                  </a:lnTo>
                  <a:lnTo>
                    <a:pt x="19780" y="22649"/>
                  </a:lnTo>
                  <a:lnTo>
                    <a:pt x="23238" y="2877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1294292" y="1296777"/>
              <a:ext cx="323215" cy="260985"/>
            </a:xfrm>
            <a:custGeom>
              <a:rect b="b" l="l" r="r" t="t"/>
              <a:pathLst>
                <a:path extrusionOk="0" h="260984" w="323215">
                  <a:moveTo>
                    <a:pt x="322698" y="26063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1291595" y="1291107"/>
              <a:ext cx="25400" cy="29209"/>
            </a:xfrm>
            <a:custGeom>
              <a:rect b="b" l="l" r="r" t="t"/>
              <a:pathLst>
                <a:path extrusionOk="0" h="29209" w="25400">
                  <a:moveTo>
                    <a:pt x="1866" y="28770"/>
                  </a:moveTo>
                  <a:lnTo>
                    <a:pt x="5324" y="22649"/>
                  </a:lnTo>
                  <a:lnTo>
                    <a:pt x="1970" y="6569"/>
                  </a:lnTo>
                  <a:lnTo>
                    <a:pt x="0" y="3491"/>
                  </a:lnTo>
                  <a:lnTo>
                    <a:pt x="3423" y="4771"/>
                  </a:lnTo>
                  <a:lnTo>
                    <a:pt x="19848" y="4668"/>
                  </a:lnTo>
                  <a:lnTo>
                    <a:pt x="2510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1289385" y="555689"/>
              <a:ext cx="0" cy="510540"/>
            </a:xfrm>
            <a:custGeom>
              <a:rect b="b" l="l" r="r" t="t"/>
              <a:pathLst>
                <a:path extrusionOk="0" h="510540" w="120000">
                  <a:moveTo>
                    <a:pt x="0" y="51032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1270963" y="552235"/>
              <a:ext cx="37465" cy="17780"/>
            </a:xfrm>
            <a:custGeom>
              <a:rect b="b" l="l" r="r" t="t"/>
              <a:pathLst>
                <a:path extrusionOk="0" h="17779" w="37465">
                  <a:moveTo>
                    <a:pt x="0" y="17270"/>
                  </a:moveTo>
                  <a:lnTo>
                    <a:pt x="6908" y="16118"/>
                  </a:lnTo>
                  <a:lnTo>
                    <a:pt x="17270" y="3453"/>
                  </a:lnTo>
                  <a:lnTo>
                    <a:pt x="18421" y="0"/>
                  </a:lnTo>
                  <a:lnTo>
                    <a:pt x="19573" y="3453"/>
                  </a:lnTo>
                  <a:lnTo>
                    <a:pt x="29935" y="16118"/>
                  </a:lnTo>
                  <a:lnTo>
                    <a:pt x="36843" y="1727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1289385" y="177686"/>
              <a:ext cx="0" cy="120014"/>
            </a:xfrm>
            <a:custGeom>
              <a:rect b="b" l="l" r="r" t="t"/>
              <a:pathLst>
                <a:path extrusionOk="0" h="120014" w="120000">
                  <a:moveTo>
                    <a:pt x="0" y="11971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1270963" y="174232"/>
              <a:ext cx="37465" cy="17780"/>
            </a:xfrm>
            <a:custGeom>
              <a:rect b="b" l="l" r="r" t="t"/>
              <a:pathLst>
                <a:path extrusionOk="0" h="17780" w="37465">
                  <a:moveTo>
                    <a:pt x="0" y="17270"/>
                  </a:moveTo>
                  <a:lnTo>
                    <a:pt x="6908" y="16118"/>
                  </a:lnTo>
                  <a:lnTo>
                    <a:pt x="17270" y="3453"/>
                  </a:lnTo>
                  <a:lnTo>
                    <a:pt x="18421" y="0"/>
                  </a:lnTo>
                  <a:lnTo>
                    <a:pt x="19573" y="3453"/>
                  </a:lnTo>
                  <a:lnTo>
                    <a:pt x="29935" y="16118"/>
                  </a:lnTo>
                  <a:lnTo>
                    <a:pt x="36843" y="1727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712" name="Google Shape;712;p1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640558" y="169189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16"/>
          <p:cNvSpPr txBox="1"/>
          <p:nvPr>
            <p:ph type="title"/>
          </p:nvPr>
        </p:nvSpPr>
        <p:spPr>
          <a:xfrm>
            <a:off x="2760357" y="108389"/>
            <a:ext cx="277241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latin typeface="Arial"/>
                <a:ea typeface="Arial"/>
                <a:cs typeface="Arial"/>
                <a:sym typeface="Arial"/>
              </a:rPr>
              <a:t>The second term in the loss function can actually be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16"/>
          <p:cNvSpPr txBox="1"/>
          <p:nvPr/>
        </p:nvSpPr>
        <p:spPr>
          <a:xfrm>
            <a:off x="2734957" y="207089"/>
            <a:ext cx="2824480" cy="2303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0" lvl="0" marL="38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latin typeface="Arial"/>
                <a:ea typeface="Arial"/>
                <a:cs typeface="Arial"/>
                <a:sym typeface="Arial"/>
              </a:rPr>
              <a:t>thought of as a regularizer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30480" rtl="0" algn="just">
              <a:lnSpc>
                <a:spcPct val="101499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IN" sz="900">
                <a:latin typeface="Arial"/>
                <a:ea typeface="Arial"/>
                <a:cs typeface="Arial"/>
                <a:sym typeface="Arial"/>
              </a:rPr>
              <a:t>It ensures that the encoder does not cheat by mapping </a:t>
            </a:r>
            <a:r>
              <a:rPr baseline="30000" lang="en-IN" sz="1350"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aseline="30000" i="1" lang="en-IN" sz="135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i="1" lang="en-IN" sz="600">
                <a:latin typeface="Georgia"/>
                <a:ea typeface="Georgia"/>
                <a:cs typeface="Georgia"/>
                <a:sym typeface="Georgia"/>
              </a:rPr>
              <a:t>i </a:t>
            </a:r>
            <a:r>
              <a:rPr baseline="30000" lang="en-IN" sz="1350">
                <a:latin typeface="Arial"/>
                <a:ea typeface="Arial"/>
                <a:cs typeface="Arial"/>
                <a:sym typeface="Arial"/>
              </a:rPr>
              <a:t>to a different point (a normal distribution with </a:t>
            </a:r>
            <a:r>
              <a:rPr lang="en-IN" sz="900">
                <a:latin typeface="Arial"/>
                <a:ea typeface="Arial"/>
                <a:cs typeface="Arial"/>
                <a:sym typeface="Arial"/>
              </a:rPr>
              <a:t>very low variance) in the Euclidean space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31115" rtl="0" algn="just">
              <a:lnSpc>
                <a:spcPct val="101499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900">
                <a:latin typeface="Arial"/>
                <a:ea typeface="Arial"/>
                <a:cs typeface="Arial"/>
                <a:sym typeface="Arial"/>
              </a:rPr>
              <a:t>In other words, in the absence of the regularizer the </a:t>
            </a:r>
            <a:r>
              <a:rPr baseline="30000" lang="en-IN" sz="1350">
                <a:latin typeface="Arial"/>
                <a:ea typeface="Arial"/>
                <a:cs typeface="Arial"/>
                <a:sym typeface="Arial"/>
              </a:rPr>
              <a:t>encoder can learn a unique mapping for each </a:t>
            </a:r>
            <a:r>
              <a:rPr baseline="30000" i="1" lang="en-IN" sz="135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i="1" lang="en-IN" sz="600">
                <a:latin typeface="Georgia"/>
                <a:ea typeface="Georgia"/>
                <a:cs typeface="Georgia"/>
                <a:sym typeface="Georgia"/>
              </a:rPr>
              <a:t>i </a:t>
            </a:r>
            <a:r>
              <a:rPr baseline="30000" lang="en-IN" sz="135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IN" sz="900">
                <a:latin typeface="Arial"/>
                <a:ea typeface="Arial"/>
                <a:cs typeface="Arial"/>
                <a:sym typeface="Arial"/>
              </a:rPr>
              <a:t>the decoder can then decode from this unique mapping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31115" rtl="0" algn="just">
              <a:lnSpc>
                <a:spcPct val="101499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900">
                <a:latin typeface="Arial"/>
                <a:ea typeface="Arial"/>
                <a:cs typeface="Arial"/>
                <a:sym typeface="Arial"/>
              </a:rPr>
              <a:t>Even with high variance in samples from the distribu- tion, we want the decoder to be able to reconstruct the original data very well (motivation similar to the adding noise)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31115" rtl="0" algn="just">
              <a:lnSpc>
                <a:spcPct val="101499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900">
                <a:latin typeface="Arial"/>
                <a:ea typeface="Arial"/>
                <a:cs typeface="Arial"/>
                <a:sym typeface="Arial"/>
              </a:rPr>
              <a:t>To summarize, for each data point we predict a distri- bution such that, with high probability a sample from this distribution should be able to reconstruct the ori- ginal data point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5" name="Google Shape;715;p1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640558" y="485508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1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640558" y="940993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1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640558" y="1396491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1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640558" y="1991156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9" name="Google Shape;719;p16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720" name="Google Shape;720;p16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22" name="Google Shape;722;p16"/>
          <p:cNvSpPr txBox="1"/>
          <p:nvPr/>
        </p:nvSpPr>
        <p:spPr>
          <a:xfrm>
            <a:off x="227291" y="2526329"/>
            <a:ext cx="2291715" cy="407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9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θ, φ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z</a:t>
            </a:r>
            <a:r>
              <a:rPr baseline="-25000" i="1" lang="en-IN" sz="1200">
                <a:latin typeface="Arial"/>
                <a:ea typeface="Arial"/>
                <a:cs typeface="Arial"/>
                <a:sym typeface="Arial"/>
              </a:rPr>
              <a:t>∼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baseline="-25000" i="1" lang="en-IN" sz="900">
                <a:latin typeface="Georgia"/>
                <a:ea typeface="Georgia"/>
                <a:cs typeface="Georgia"/>
                <a:sym typeface="Georgia"/>
              </a:rPr>
              <a:t>θ </a:t>
            </a:r>
            <a:r>
              <a:rPr baseline="-25000" lang="en-IN" sz="12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z</a:t>
            </a:r>
            <a:r>
              <a:rPr baseline="-25000" i="1" lang="en-IN" sz="1200">
                <a:latin typeface="Arial"/>
                <a:ea typeface="Arial"/>
                <a:cs typeface="Arial"/>
                <a:sym typeface="Arial"/>
              </a:rPr>
              <a:t>|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aseline="-25000" i="1" lang="en-IN" sz="9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baseline="-25000" lang="en-IN" sz="12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[log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φ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)]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969644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+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KL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θ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))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16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rPr>
              <a:t>18/36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6"/>
          <p:cNvSpPr txBox="1"/>
          <p:nvPr>
            <p:ph idx="11" type="ftr"/>
          </p:nvPr>
        </p:nvSpPr>
        <p:spPr>
          <a:xfrm>
            <a:off x="2008162" y="3133595"/>
            <a:ext cx="77661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Mitesh M. Khapra</a:t>
            </a:r>
            <a:endParaRPr/>
          </a:p>
        </p:txBody>
      </p:sp>
      <p:sp>
        <p:nvSpPr>
          <p:cNvPr id="725" name="Google Shape;725;p16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action="ppaction://hlinksldjump"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21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7"/>
          <p:cNvSpPr txBox="1"/>
          <p:nvPr/>
        </p:nvSpPr>
        <p:spPr>
          <a:xfrm>
            <a:off x="347294" y="1130132"/>
            <a:ext cx="4987925" cy="43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9350">
            <a:spAutoFit/>
          </a:bodyPr>
          <a:lstStyle/>
          <a:p>
            <a:pPr indent="0" lvl="0" marL="12700" marR="508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latin typeface="Arial"/>
                <a:ea typeface="Arial"/>
                <a:cs typeface="Arial"/>
                <a:sym typeface="Arial"/>
              </a:rPr>
              <a:t>Module 21.3: Variational autoencoders: (The graphical model perspective)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1" name="Google Shape;731;p17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732" name="Google Shape;732;p17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34" name="Google Shape;734;p17"/>
          <p:cNvSpPr txBox="1"/>
          <p:nvPr>
            <p:ph idx="12" type="sldNum"/>
          </p:nvPr>
        </p:nvSpPr>
        <p:spPr>
          <a:xfrm>
            <a:off x="5453938" y="3007598"/>
            <a:ext cx="28324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21/36</a:t>
            </a:r>
            <a:endParaRPr/>
          </a:p>
        </p:txBody>
      </p:sp>
      <p:sp>
        <p:nvSpPr>
          <p:cNvPr id="735" name="Google Shape;735;p17"/>
          <p:cNvSpPr txBox="1"/>
          <p:nvPr>
            <p:ph idx="11" type="ftr"/>
          </p:nvPr>
        </p:nvSpPr>
        <p:spPr>
          <a:xfrm>
            <a:off x="2008162" y="3133595"/>
            <a:ext cx="77661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Mitesh M. Khapra</a:t>
            </a:r>
            <a:endParaRPr/>
          </a:p>
        </p:txBody>
      </p:sp>
      <p:sp>
        <p:nvSpPr>
          <p:cNvPr id="736" name="Google Shape;736;p17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21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p18"/>
          <p:cNvGrpSpPr/>
          <p:nvPr/>
        </p:nvGrpSpPr>
        <p:grpSpPr>
          <a:xfrm>
            <a:off x="1112951" y="783805"/>
            <a:ext cx="270510" cy="270510"/>
            <a:chOff x="1112951" y="783805"/>
            <a:chExt cx="270510" cy="270510"/>
          </a:xfrm>
        </p:grpSpPr>
        <p:sp>
          <p:nvSpPr>
            <p:cNvPr id="742" name="Google Shape;742;p18"/>
            <p:cNvSpPr/>
            <p:nvPr/>
          </p:nvSpPr>
          <p:spPr>
            <a:xfrm>
              <a:off x="1112951" y="783805"/>
              <a:ext cx="270510" cy="270510"/>
            </a:xfrm>
            <a:custGeom>
              <a:rect b="b" l="l" r="r" t="t"/>
              <a:pathLst>
                <a:path extrusionOk="0" h="270509" w="270509">
                  <a:moveTo>
                    <a:pt x="135064" y="0"/>
                  </a:moveTo>
                  <a:lnTo>
                    <a:pt x="92376" y="6885"/>
                  </a:lnTo>
                  <a:lnTo>
                    <a:pt x="55300" y="26057"/>
                  </a:lnTo>
                  <a:lnTo>
                    <a:pt x="26061" y="55294"/>
                  </a:lnTo>
                  <a:lnTo>
                    <a:pt x="6886" y="92371"/>
                  </a:lnTo>
                  <a:lnTo>
                    <a:pt x="0" y="135064"/>
                  </a:lnTo>
                  <a:lnTo>
                    <a:pt x="6886" y="177752"/>
                  </a:lnTo>
                  <a:lnTo>
                    <a:pt x="26061" y="214828"/>
                  </a:lnTo>
                  <a:lnTo>
                    <a:pt x="55300" y="244067"/>
                  </a:lnTo>
                  <a:lnTo>
                    <a:pt x="92376" y="263242"/>
                  </a:lnTo>
                  <a:lnTo>
                    <a:pt x="135064" y="270129"/>
                  </a:lnTo>
                  <a:lnTo>
                    <a:pt x="177757" y="263242"/>
                  </a:lnTo>
                  <a:lnTo>
                    <a:pt x="214834" y="244067"/>
                  </a:lnTo>
                  <a:lnTo>
                    <a:pt x="244071" y="214828"/>
                  </a:lnTo>
                  <a:lnTo>
                    <a:pt x="263243" y="177752"/>
                  </a:lnTo>
                  <a:lnTo>
                    <a:pt x="270128" y="135064"/>
                  </a:lnTo>
                  <a:lnTo>
                    <a:pt x="263243" y="92371"/>
                  </a:lnTo>
                  <a:lnTo>
                    <a:pt x="244071" y="55294"/>
                  </a:lnTo>
                  <a:lnTo>
                    <a:pt x="214834" y="26057"/>
                  </a:lnTo>
                  <a:lnTo>
                    <a:pt x="177757" y="6885"/>
                  </a:lnTo>
                  <a:lnTo>
                    <a:pt x="13506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1112951" y="783805"/>
              <a:ext cx="270510" cy="270510"/>
            </a:xfrm>
            <a:custGeom>
              <a:rect b="b" l="l" r="r" t="t"/>
              <a:pathLst>
                <a:path extrusionOk="0" h="270509" w="270509">
                  <a:moveTo>
                    <a:pt x="270128" y="135064"/>
                  </a:moveTo>
                  <a:lnTo>
                    <a:pt x="263243" y="92371"/>
                  </a:lnTo>
                  <a:lnTo>
                    <a:pt x="244071" y="55294"/>
                  </a:lnTo>
                  <a:lnTo>
                    <a:pt x="214834" y="26057"/>
                  </a:lnTo>
                  <a:lnTo>
                    <a:pt x="177757" y="6885"/>
                  </a:lnTo>
                  <a:lnTo>
                    <a:pt x="135064" y="0"/>
                  </a:lnTo>
                  <a:lnTo>
                    <a:pt x="92376" y="6885"/>
                  </a:lnTo>
                  <a:lnTo>
                    <a:pt x="55300" y="26057"/>
                  </a:lnTo>
                  <a:lnTo>
                    <a:pt x="26061" y="55294"/>
                  </a:lnTo>
                  <a:lnTo>
                    <a:pt x="6886" y="92371"/>
                  </a:lnTo>
                  <a:lnTo>
                    <a:pt x="0" y="135064"/>
                  </a:lnTo>
                  <a:lnTo>
                    <a:pt x="6886" y="177752"/>
                  </a:lnTo>
                  <a:lnTo>
                    <a:pt x="26061" y="214828"/>
                  </a:lnTo>
                  <a:lnTo>
                    <a:pt x="55300" y="244067"/>
                  </a:lnTo>
                  <a:lnTo>
                    <a:pt x="92376" y="263242"/>
                  </a:lnTo>
                  <a:lnTo>
                    <a:pt x="135064" y="270129"/>
                  </a:lnTo>
                  <a:lnTo>
                    <a:pt x="177757" y="263242"/>
                  </a:lnTo>
                  <a:lnTo>
                    <a:pt x="214834" y="244067"/>
                  </a:lnTo>
                  <a:lnTo>
                    <a:pt x="244071" y="214828"/>
                  </a:lnTo>
                  <a:lnTo>
                    <a:pt x="263243" y="177752"/>
                  </a:lnTo>
                  <a:lnTo>
                    <a:pt x="270128" y="135064"/>
                  </a:lnTo>
                  <a:close/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44" name="Google Shape;744;p18"/>
          <p:cNvSpPr txBox="1"/>
          <p:nvPr/>
        </p:nvSpPr>
        <p:spPr>
          <a:xfrm>
            <a:off x="1183335" y="814983"/>
            <a:ext cx="12953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X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5" name="Google Shape;7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954" y="337800"/>
            <a:ext cx="226123" cy="226123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18"/>
          <p:cNvSpPr txBox="1"/>
          <p:nvPr/>
        </p:nvSpPr>
        <p:spPr>
          <a:xfrm>
            <a:off x="1204493" y="329474"/>
            <a:ext cx="8699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z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18"/>
          <p:cNvSpPr txBox="1"/>
          <p:nvPr/>
        </p:nvSpPr>
        <p:spPr>
          <a:xfrm>
            <a:off x="1361274" y="1084985"/>
            <a:ext cx="12953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N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8" name="Google Shape;748;p18"/>
          <p:cNvGrpSpPr/>
          <p:nvPr/>
        </p:nvGrpSpPr>
        <p:grpSpPr>
          <a:xfrm>
            <a:off x="888009" y="198856"/>
            <a:ext cx="720090" cy="1080135"/>
            <a:chOff x="888009" y="198856"/>
            <a:chExt cx="720090" cy="1080135"/>
          </a:xfrm>
        </p:grpSpPr>
        <p:sp>
          <p:nvSpPr>
            <p:cNvPr id="749" name="Google Shape;749;p18"/>
            <p:cNvSpPr/>
            <p:nvPr/>
          </p:nvSpPr>
          <p:spPr>
            <a:xfrm>
              <a:off x="888009" y="198856"/>
              <a:ext cx="720090" cy="1080135"/>
            </a:xfrm>
            <a:custGeom>
              <a:rect b="b" l="l" r="r" t="t"/>
              <a:pathLst>
                <a:path extrusionOk="0" h="1080135" w="720090">
                  <a:moveTo>
                    <a:pt x="0" y="890219"/>
                  </a:moveTo>
                  <a:lnTo>
                    <a:pt x="0" y="189788"/>
                  </a:lnTo>
                  <a:lnTo>
                    <a:pt x="6779" y="139336"/>
                  </a:lnTo>
                  <a:lnTo>
                    <a:pt x="25912" y="94000"/>
                  </a:lnTo>
                  <a:lnTo>
                    <a:pt x="55589" y="55589"/>
                  </a:lnTo>
                  <a:lnTo>
                    <a:pt x="94000" y="25912"/>
                  </a:lnTo>
                  <a:lnTo>
                    <a:pt x="139336" y="6779"/>
                  </a:lnTo>
                  <a:lnTo>
                    <a:pt x="189788" y="0"/>
                  </a:lnTo>
                  <a:lnTo>
                    <a:pt x="530225" y="0"/>
                  </a:lnTo>
                  <a:lnTo>
                    <a:pt x="580676" y="6779"/>
                  </a:lnTo>
                  <a:lnTo>
                    <a:pt x="626013" y="25912"/>
                  </a:lnTo>
                  <a:lnTo>
                    <a:pt x="664424" y="55589"/>
                  </a:lnTo>
                  <a:lnTo>
                    <a:pt x="694101" y="94000"/>
                  </a:lnTo>
                  <a:lnTo>
                    <a:pt x="713234" y="139336"/>
                  </a:lnTo>
                  <a:lnTo>
                    <a:pt x="720013" y="189788"/>
                  </a:lnTo>
                  <a:lnTo>
                    <a:pt x="720013" y="890219"/>
                  </a:lnTo>
                  <a:lnTo>
                    <a:pt x="713234" y="940676"/>
                  </a:lnTo>
                  <a:lnTo>
                    <a:pt x="694101" y="986016"/>
                  </a:lnTo>
                  <a:lnTo>
                    <a:pt x="664424" y="1024429"/>
                  </a:lnTo>
                  <a:lnTo>
                    <a:pt x="626013" y="1054107"/>
                  </a:lnTo>
                  <a:lnTo>
                    <a:pt x="580676" y="1073240"/>
                  </a:lnTo>
                  <a:lnTo>
                    <a:pt x="530225" y="1080020"/>
                  </a:lnTo>
                  <a:lnTo>
                    <a:pt x="189788" y="1080020"/>
                  </a:lnTo>
                  <a:lnTo>
                    <a:pt x="139336" y="1073240"/>
                  </a:lnTo>
                  <a:lnTo>
                    <a:pt x="94000" y="1054107"/>
                  </a:lnTo>
                  <a:lnTo>
                    <a:pt x="55589" y="1024429"/>
                  </a:lnTo>
                  <a:lnTo>
                    <a:pt x="25912" y="986016"/>
                  </a:lnTo>
                  <a:lnTo>
                    <a:pt x="6779" y="940676"/>
                  </a:lnTo>
                  <a:lnTo>
                    <a:pt x="0" y="890219"/>
                  </a:lnTo>
                  <a:close/>
                </a:path>
                <a:path extrusionOk="0" h="1080135" w="720090">
                  <a:moveTo>
                    <a:pt x="360006" y="367207"/>
                  </a:moveTo>
                  <a:lnTo>
                    <a:pt x="360006" y="567029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1221699" y="746148"/>
              <a:ext cx="52705" cy="24765"/>
            </a:xfrm>
            <a:custGeom>
              <a:rect b="b" l="l" r="r" t="t"/>
              <a:pathLst>
                <a:path extrusionOk="0" h="24765" w="52705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751" name="Google Shape;75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0558" y="200825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18"/>
          <p:cNvSpPr txBox="1"/>
          <p:nvPr>
            <p:ph type="title"/>
          </p:nvPr>
        </p:nvSpPr>
        <p:spPr>
          <a:xfrm>
            <a:off x="2760357" y="140012"/>
            <a:ext cx="2773045" cy="579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5080" rtl="0" algn="just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latin typeface="Arial"/>
                <a:ea typeface="Arial"/>
                <a:cs typeface="Arial"/>
                <a:sym typeface="Arial"/>
              </a:rPr>
              <a:t>Now at inference time, we are given an </a:t>
            </a:r>
            <a:r>
              <a:rPr i="1" lang="en-IN" sz="900">
                <a:latin typeface="Georgia"/>
                <a:ea typeface="Georgia"/>
                <a:cs typeface="Georgia"/>
                <a:sym typeface="Georgia"/>
              </a:rPr>
              <a:t>X </a:t>
            </a:r>
            <a:r>
              <a:rPr lang="en-IN" sz="900">
                <a:latin typeface="Arial"/>
                <a:ea typeface="Arial"/>
                <a:cs typeface="Arial"/>
                <a:sym typeface="Arial"/>
              </a:rPr>
              <a:t>(observed variable) and we are interested in finding the most likely assignments of latent variables </a:t>
            </a:r>
            <a:r>
              <a:rPr i="1" lang="en-IN" sz="900">
                <a:latin typeface="Georgia"/>
                <a:ea typeface="Georgia"/>
                <a:cs typeface="Georgia"/>
                <a:sym typeface="Georgia"/>
              </a:rPr>
              <a:t>z </a:t>
            </a:r>
            <a:r>
              <a:rPr lang="en-IN" sz="900">
                <a:latin typeface="Arial"/>
                <a:ea typeface="Arial"/>
                <a:cs typeface="Arial"/>
                <a:sym typeface="Arial"/>
              </a:rPr>
              <a:t>which would have resulted in this observation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3" name="Google Shape;75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0558" y="80815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18"/>
          <p:cNvSpPr txBox="1"/>
          <p:nvPr/>
        </p:nvSpPr>
        <p:spPr>
          <a:xfrm>
            <a:off x="2760357" y="747339"/>
            <a:ext cx="168338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latin typeface="Arial"/>
                <a:ea typeface="Arial"/>
                <a:cs typeface="Arial"/>
                <a:sym typeface="Arial"/>
              </a:rPr>
              <a:t>Mathematically, we want to find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18"/>
          <p:cNvSpPr txBox="1"/>
          <p:nvPr/>
        </p:nvSpPr>
        <p:spPr>
          <a:xfrm>
            <a:off x="3515093" y="968750"/>
            <a:ext cx="124777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IN" sz="1350">
                <a:latin typeface="Georgia"/>
                <a:ea typeface="Georgia"/>
                <a:cs typeface="Georgia"/>
                <a:sym typeface="Georgia"/>
              </a:rPr>
              <a:t>P </a:t>
            </a:r>
            <a:r>
              <a:rPr baseline="-25000" lang="en-IN" sz="135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aseline="-25000" i="1" lang="en-IN" sz="1350">
                <a:latin typeface="Georgia"/>
                <a:ea typeface="Georgia"/>
                <a:cs typeface="Georgia"/>
                <a:sym typeface="Georgia"/>
              </a:rPr>
              <a:t>z</a:t>
            </a:r>
            <a:r>
              <a:rPr baseline="-25000" i="1" lang="en-IN" sz="1350">
                <a:latin typeface="Arial"/>
                <a:ea typeface="Arial"/>
                <a:cs typeface="Arial"/>
                <a:sym typeface="Arial"/>
              </a:rPr>
              <a:t>|</a:t>
            </a:r>
            <a:r>
              <a:rPr baseline="-25000" i="1" lang="en-IN" sz="135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aseline="-25000" lang="en-IN" sz="1350"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i="1" lang="en-IN" sz="900">
                <a:latin typeface="Georgia"/>
                <a:ea typeface="Georgia"/>
                <a:cs typeface="Georgia"/>
                <a:sym typeface="Georgia"/>
              </a:rPr>
              <a:t>P </a:t>
            </a:r>
            <a:r>
              <a:rPr lang="en-IN" sz="9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90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i="1" lang="en-IN" sz="900">
                <a:latin typeface="Arial"/>
                <a:ea typeface="Arial"/>
                <a:cs typeface="Arial"/>
                <a:sym typeface="Arial"/>
              </a:rPr>
              <a:t>|</a:t>
            </a:r>
            <a:r>
              <a:rPr i="1" lang="en-IN" sz="900">
                <a:latin typeface="Georgia"/>
                <a:ea typeface="Georgia"/>
                <a:cs typeface="Georgia"/>
                <a:sym typeface="Georgia"/>
              </a:rPr>
              <a:t>z</a:t>
            </a:r>
            <a:r>
              <a:rPr lang="en-IN" sz="9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i="1" lang="en-IN" sz="900">
                <a:latin typeface="Georgia"/>
                <a:ea typeface="Georgia"/>
                <a:cs typeface="Georgia"/>
                <a:sym typeface="Georgia"/>
              </a:rPr>
              <a:t>P </a:t>
            </a:r>
            <a:r>
              <a:rPr lang="en-IN" sz="9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900">
                <a:latin typeface="Georgia"/>
                <a:ea typeface="Georgia"/>
                <a:cs typeface="Georgia"/>
                <a:sym typeface="Georgia"/>
              </a:rPr>
              <a:t>z</a:t>
            </a:r>
            <a:r>
              <a:rPr lang="en-IN" sz="900">
                <a:latin typeface="Arial"/>
                <a:ea typeface="Arial"/>
                <a:cs typeface="Arial"/>
                <a:sym typeface="Arial"/>
              </a:rPr>
              <a:t>)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18"/>
          <p:cNvSpPr/>
          <p:nvPr/>
        </p:nvSpPr>
        <p:spPr>
          <a:xfrm>
            <a:off x="4103878" y="1140625"/>
            <a:ext cx="621030" cy="0"/>
          </a:xfrm>
          <a:custGeom>
            <a:rect b="b" l="l" r="r" t="t"/>
            <a:pathLst>
              <a:path extrusionOk="0" h="120000" w="621029">
                <a:moveTo>
                  <a:pt x="0" y="0"/>
                </a:moveTo>
                <a:lnTo>
                  <a:pt x="620814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7" name="Google Shape;757;p18"/>
          <p:cNvSpPr txBox="1"/>
          <p:nvPr/>
        </p:nvSpPr>
        <p:spPr>
          <a:xfrm>
            <a:off x="4257789" y="1119753"/>
            <a:ext cx="31305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900">
                <a:latin typeface="Georgia"/>
                <a:ea typeface="Georgia"/>
                <a:cs typeface="Georgia"/>
                <a:sym typeface="Georgia"/>
              </a:rPr>
              <a:t>P </a:t>
            </a:r>
            <a:r>
              <a:rPr lang="en-IN" sz="9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90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IN" sz="900">
                <a:latin typeface="Arial"/>
                <a:ea typeface="Arial"/>
                <a:cs typeface="Arial"/>
                <a:sym typeface="Arial"/>
              </a:rPr>
              <a:t>)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8" name="Google Shape;75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40558" y="1427289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18"/>
          <p:cNvSpPr txBox="1"/>
          <p:nvPr/>
        </p:nvSpPr>
        <p:spPr>
          <a:xfrm>
            <a:off x="2760357" y="1366476"/>
            <a:ext cx="277177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latin typeface="Arial"/>
                <a:ea typeface="Arial"/>
                <a:cs typeface="Arial"/>
                <a:sym typeface="Arial"/>
              </a:rPr>
              <a:t>This is hard to compute because the LHS contains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18"/>
          <p:cNvSpPr txBox="1"/>
          <p:nvPr/>
        </p:nvSpPr>
        <p:spPr>
          <a:xfrm>
            <a:off x="2760357" y="1505656"/>
            <a:ext cx="2976791" cy="2891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900">
                <a:latin typeface="Georgia"/>
                <a:ea typeface="Georgia"/>
                <a:cs typeface="Georgia"/>
                <a:sym typeface="Georgia"/>
              </a:rPr>
              <a:t>P </a:t>
            </a:r>
            <a:r>
              <a:rPr lang="en-IN" sz="9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90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IN" sz="900">
                <a:latin typeface="Arial"/>
                <a:ea typeface="Arial"/>
                <a:cs typeface="Arial"/>
                <a:sym typeface="Arial"/>
              </a:rPr>
              <a:t>) which is intractable require exponential time to compute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18"/>
          <p:cNvSpPr txBox="1"/>
          <p:nvPr/>
        </p:nvSpPr>
        <p:spPr>
          <a:xfrm>
            <a:off x="3204006" y="1556545"/>
            <a:ext cx="8890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latin typeface="Arial"/>
                <a:ea typeface="Arial"/>
                <a:cs typeface="Arial"/>
                <a:sym typeface="Arial"/>
              </a:rPr>
              <a:t>ˆ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18"/>
          <p:cNvSpPr txBox="1"/>
          <p:nvPr/>
        </p:nvSpPr>
        <p:spPr>
          <a:xfrm>
            <a:off x="2754650" y="1799560"/>
            <a:ext cx="2941955" cy="478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501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900">
                <a:latin typeface="Georgia"/>
                <a:ea typeface="Georgia"/>
                <a:cs typeface="Georgia"/>
                <a:sym typeface="Georgia"/>
              </a:rPr>
              <a:t>P </a:t>
            </a:r>
            <a:r>
              <a:rPr lang="en-IN" sz="9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90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IN" sz="900">
                <a:latin typeface="Arial"/>
                <a:ea typeface="Arial"/>
                <a:cs typeface="Arial"/>
                <a:sym typeface="Arial"/>
              </a:rPr>
              <a:t>) =	</a:t>
            </a:r>
            <a:r>
              <a:rPr i="1" lang="en-IN" sz="900">
                <a:latin typeface="Georgia"/>
                <a:ea typeface="Georgia"/>
                <a:cs typeface="Georgia"/>
                <a:sym typeface="Georgia"/>
              </a:rPr>
              <a:t>P </a:t>
            </a:r>
            <a:r>
              <a:rPr lang="en-IN" sz="9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90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i="1" lang="en-IN" sz="900">
                <a:latin typeface="Arial"/>
                <a:ea typeface="Arial"/>
                <a:cs typeface="Arial"/>
                <a:sym typeface="Arial"/>
              </a:rPr>
              <a:t>|</a:t>
            </a:r>
            <a:r>
              <a:rPr i="1" lang="en-IN" sz="900">
                <a:latin typeface="Georgia"/>
                <a:ea typeface="Georgia"/>
                <a:cs typeface="Georgia"/>
                <a:sym typeface="Georgia"/>
              </a:rPr>
              <a:t>z</a:t>
            </a:r>
            <a:r>
              <a:rPr lang="en-IN" sz="9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i="1" lang="en-IN" sz="900">
                <a:latin typeface="Georgia"/>
                <a:ea typeface="Georgia"/>
                <a:cs typeface="Georgia"/>
                <a:sym typeface="Georgia"/>
              </a:rPr>
              <a:t>P </a:t>
            </a:r>
            <a:r>
              <a:rPr lang="en-IN" sz="9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900">
                <a:latin typeface="Georgia"/>
                <a:ea typeface="Georgia"/>
                <a:cs typeface="Georgia"/>
                <a:sym typeface="Georgia"/>
              </a:rPr>
              <a:t>z</a:t>
            </a:r>
            <a:r>
              <a:rPr lang="en-IN" sz="9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i="1" lang="en-IN" sz="900">
                <a:latin typeface="Georgia"/>
                <a:ea typeface="Georgia"/>
                <a:cs typeface="Georgia"/>
                <a:sym typeface="Georgia"/>
              </a:rPr>
              <a:t>dz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0" lvl="0" marL="8318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aseline="30000" lang="en-IN" sz="1350">
                <a:latin typeface="Arial"/>
                <a:ea typeface="Arial"/>
                <a:cs typeface="Arial"/>
                <a:sym typeface="Arial"/>
              </a:rPr>
              <a:t>= ˆ ˆ </a:t>
            </a:r>
            <a:r>
              <a:rPr baseline="30000" i="1" lang="en-IN" sz="1350">
                <a:latin typeface="Georgia"/>
                <a:ea typeface="Georgia"/>
                <a:cs typeface="Georgia"/>
                <a:sym typeface="Georgia"/>
              </a:rPr>
              <a:t>... </a:t>
            </a:r>
            <a:r>
              <a:rPr baseline="30000" lang="en-IN" sz="1350">
                <a:latin typeface="Arial"/>
                <a:ea typeface="Arial"/>
                <a:cs typeface="Arial"/>
                <a:sym typeface="Arial"/>
              </a:rPr>
              <a:t>ˆ </a:t>
            </a:r>
            <a:r>
              <a:rPr baseline="30000" i="1" lang="en-IN" sz="1350">
                <a:latin typeface="Georgia"/>
                <a:ea typeface="Georgia"/>
                <a:cs typeface="Georgia"/>
                <a:sym typeface="Georgia"/>
              </a:rPr>
              <a:t>P </a:t>
            </a:r>
            <a:r>
              <a:rPr baseline="30000" lang="en-IN" sz="135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aseline="30000" i="1" lang="en-IN" sz="135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aseline="30000" i="1" lang="en-IN" sz="1350">
                <a:latin typeface="Arial"/>
                <a:ea typeface="Arial"/>
                <a:cs typeface="Arial"/>
                <a:sym typeface="Arial"/>
              </a:rPr>
              <a:t>|</a:t>
            </a:r>
            <a:r>
              <a:rPr baseline="30000" i="1" lang="en-IN" sz="1350">
                <a:latin typeface="Georgia"/>
                <a:ea typeface="Georgia"/>
                <a:cs typeface="Georgia"/>
                <a:sym typeface="Georgia"/>
              </a:rPr>
              <a:t>z</a:t>
            </a:r>
            <a:r>
              <a:rPr lang="en-IN" sz="6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aseline="30000" i="1" lang="en-IN" sz="1350">
                <a:latin typeface="Georgia"/>
                <a:ea typeface="Georgia"/>
                <a:cs typeface="Georgia"/>
                <a:sym typeface="Georgia"/>
              </a:rPr>
              <a:t>, z</a:t>
            </a:r>
            <a:r>
              <a:rPr lang="en-IN" sz="6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aseline="30000" i="1" lang="en-IN" sz="1350">
                <a:latin typeface="Georgia"/>
                <a:ea typeface="Georgia"/>
                <a:cs typeface="Georgia"/>
                <a:sym typeface="Georgia"/>
              </a:rPr>
              <a:t>, ..., z</a:t>
            </a:r>
            <a:r>
              <a:rPr i="1" lang="en-IN" sz="600"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aseline="30000" lang="en-IN" sz="135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aseline="30000" i="1" lang="en-IN" sz="1350">
                <a:latin typeface="Georgia"/>
                <a:ea typeface="Georgia"/>
                <a:cs typeface="Georgia"/>
                <a:sym typeface="Georgia"/>
              </a:rPr>
              <a:t>P </a:t>
            </a:r>
            <a:r>
              <a:rPr baseline="30000" lang="en-IN" sz="135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aseline="30000" i="1" lang="en-IN" sz="1350">
                <a:latin typeface="Georgia"/>
                <a:ea typeface="Georgia"/>
                <a:cs typeface="Georgia"/>
                <a:sym typeface="Georgia"/>
              </a:rPr>
              <a:t>z</a:t>
            </a:r>
            <a:r>
              <a:rPr lang="en-IN" sz="6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aseline="30000" i="1" lang="en-IN" sz="1350">
                <a:latin typeface="Georgia"/>
                <a:ea typeface="Georgia"/>
                <a:cs typeface="Georgia"/>
                <a:sym typeface="Georgia"/>
              </a:rPr>
              <a:t>, z</a:t>
            </a:r>
            <a:r>
              <a:rPr lang="en-IN" sz="6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aseline="30000" i="1" lang="en-IN" sz="1350">
                <a:latin typeface="Georgia"/>
                <a:ea typeface="Georgia"/>
                <a:cs typeface="Georgia"/>
                <a:sym typeface="Georgia"/>
              </a:rPr>
              <a:t>, ..., z</a:t>
            </a:r>
            <a:r>
              <a:rPr i="1" lang="en-IN" sz="600"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aseline="30000" lang="en-IN" sz="135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aseline="30000" i="1" lang="en-IN" sz="1350">
                <a:latin typeface="Georgia"/>
                <a:ea typeface="Georgia"/>
                <a:cs typeface="Georgia"/>
                <a:sym typeface="Georgia"/>
              </a:rPr>
              <a:t>dz</a:t>
            </a:r>
            <a:r>
              <a:rPr lang="en-IN" sz="6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aseline="30000" i="1" lang="en-IN" sz="1350">
                <a:latin typeface="Georgia"/>
                <a:ea typeface="Georgia"/>
                <a:cs typeface="Georgia"/>
                <a:sym typeface="Georgia"/>
              </a:rPr>
              <a:t>, ...dz</a:t>
            </a:r>
            <a:r>
              <a:rPr i="1" lang="en-IN" sz="600">
                <a:latin typeface="Georgia"/>
                <a:ea typeface="Georgia"/>
                <a:cs typeface="Georgia"/>
                <a:sym typeface="Georgia"/>
              </a:rPr>
              <a:t>n</a:t>
            </a:r>
            <a:endParaRPr sz="6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63" name="Google Shape;763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40558" y="2392337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40558" y="2721305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5" name="Google Shape;765;p18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766" name="Google Shape;766;p18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68" name="Google Shape;768;p18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rPr>
              <a:t>23/36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18"/>
          <p:cNvSpPr txBox="1"/>
          <p:nvPr>
            <p:ph idx="11" type="ftr"/>
          </p:nvPr>
        </p:nvSpPr>
        <p:spPr>
          <a:xfrm>
            <a:off x="2008162" y="3133595"/>
            <a:ext cx="77661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Mitesh M. Khapra</a:t>
            </a:r>
            <a:endParaRPr/>
          </a:p>
        </p:txBody>
      </p:sp>
      <p:sp>
        <p:nvSpPr>
          <p:cNvPr id="770" name="Google Shape;770;p18"/>
          <p:cNvSpPr txBox="1"/>
          <p:nvPr/>
        </p:nvSpPr>
        <p:spPr>
          <a:xfrm>
            <a:off x="118904" y="1774825"/>
            <a:ext cx="223059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/>
              <a:t>The inference problem is to compute the conditional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/>
              <a:t>Distribution of latent variables given observations </a:t>
            </a:r>
            <a:endParaRPr sz="1100"/>
          </a:p>
        </p:txBody>
      </p:sp>
      <p:sp>
        <p:nvSpPr>
          <p:cNvPr id="771" name="Google Shape;771;p18"/>
          <p:cNvSpPr txBox="1"/>
          <p:nvPr/>
        </p:nvSpPr>
        <p:spPr>
          <a:xfrm>
            <a:off x="2699558" y="2312432"/>
            <a:ext cx="30267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/>
              <a:t>The alternative is to approximate p(z/x) by another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/>
              <a:t> distribution q(z/x) which have tractable solutions.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/>
              <a:t>This is a inference problem solved as 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/>
              <a:t>optimaztaion problem</a:t>
            </a:r>
            <a:endParaRPr sz="1000"/>
          </a:p>
        </p:txBody>
      </p:sp>
      <p:sp>
        <p:nvSpPr>
          <p:cNvPr id="772" name="Google Shape;772;p18"/>
          <p:cNvSpPr txBox="1"/>
          <p:nvPr/>
        </p:nvSpPr>
        <p:spPr>
          <a:xfrm>
            <a:off x="129703" y="2502369"/>
            <a:ext cx="251085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/>
              <a:t>Modelling p(z/x) using Q(z/x) where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/>
              <a:t>q(z/x) has a simple Gaussian distribution</a:t>
            </a:r>
            <a:endParaRPr sz="1100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7" name="Google Shape;777;p19"/>
          <p:cNvGrpSpPr/>
          <p:nvPr/>
        </p:nvGrpSpPr>
        <p:grpSpPr>
          <a:xfrm>
            <a:off x="1112951" y="783805"/>
            <a:ext cx="270510" cy="270510"/>
            <a:chOff x="1112951" y="783805"/>
            <a:chExt cx="270510" cy="270510"/>
          </a:xfrm>
        </p:grpSpPr>
        <p:sp>
          <p:nvSpPr>
            <p:cNvPr id="778" name="Google Shape;778;p19"/>
            <p:cNvSpPr/>
            <p:nvPr/>
          </p:nvSpPr>
          <p:spPr>
            <a:xfrm>
              <a:off x="1112951" y="783805"/>
              <a:ext cx="270510" cy="270510"/>
            </a:xfrm>
            <a:custGeom>
              <a:rect b="b" l="l" r="r" t="t"/>
              <a:pathLst>
                <a:path extrusionOk="0" h="270509" w="270509">
                  <a:moveTo>
                    <a:pt x="135064" y="0"/>
                  </a:moveTo>
                  <a:lnTo>
                    <a:pt x="92376" y="6885"/>
                  </a:lnTo>
                  <a:lnTo>
                    <a:pt x="55300" y="26057"/>
                  </a:lnTo>
                  <a:lnTo>
                    <a:pt x="26061" y="55294"/>
                  </a:lnTo>
                  <a:lnTo>
                    <a:pt x="6886" y="92371"/>
                  </a:lnTo>
                  <a:lnTo>
                    <a:pt x="0" y="135064"/>
                  </a:lnTo>
                  <a:lnTo>
                    <a:pt x="6886" y="177752"/>
                  </a:lnTo>
                  <a:lnTo>
                    <a:pt x="26061" y="214828"/>
                  </a:lnTo>
                  <a:lnTo>
                    <a:pt x="55300" y="244067"/>
                  </a:lnTo>
                  <a:lnTo>
                    <a:pt x="92376" y="263242"/>
                  </a:lnTo>
                  <a:lnTo>
                    <a:pt x="135064" y="270129"/>
                  </a:lnTo>
                  <a:lnTo>
                    <a:pt x="177757" y="263242"/>
                  </a:lnTo>
                  <a:lnTo>
                    <a:pt x="214834" y="244067"/>
                  </a:lnTo>
                  <a:lnTo>
                    <a:pt x="244071" y="214828"/>
                  </a:lnTo>
                  <a:lnTo>
                    <a:pt x="263243" y="177752"/>
                  </a:lnTo>
                  <a:lnTo>
                    <a:pt x="270128" y="135064"/>
                  </a:lnTo>
                  <a:lnTo>
                    <a:pt x="263243" y="92371"/>
                  </a:lnTo>
                  <a:lnTo>
                    <a:pt x="244071" y="55294"/>
                  </a:lnTo>
                  <a:lnTo>
                    <a:pt x="214834" y="26057"/>
                  </a:lnTo>
                  <a:lnTo>
                    <a:pt x="177757" y="6885"/>
                  </a:lnTo>
                  <a:lnTo>
                    <a:pt x="13506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1112951" y="783805"/>
              <a:ext cx="270510" cy="270510"/>
            </a:xfrm>
            <a:custGeom>
              <a:rect b="b" l="l" r="r" t="t"/>
              <a:pathLst>
                <a:path extrusionOk="0" h="270509" w="270509">
                  <a:moveTo>
                    <a:pt x="270128" y="135064"/>
                  </a:moveTo>
                  <a:lnTo>
                    <a:pt x="263243" y="92371"/>
                  </a:lnTo>
                  <a:lnTo>
                    <a:pt x="244071" y="55294"/>
                  </a:lnTo>
                  <a:lnTo>
                    <a:pt x="214834" y="26057"/>
                  </a:lnTo>
                  <a:lnTo>
                    <a:pt x="177757" y="6885"/>
                  </a:lnTo>
                  <a:lnTo>
                    <a:pt x="135064" y="0"/>
                  </a:lnTo>
                  <a:lnTo>
                    <a:pt x="92376" y="6885"/>
                  </a:lnTo>
                  <a:lnTo>
                    <a:pt x="55300" y="26057"/>
                  </a:lnTo>
                  <a:lnTo>
                    <a:pt x="26061" y="55294"/>
                  </a:lnTo>
                  <a:lnTo>
                    <a:pt x="6886" y="92371"/>
                  </a:lnTo>
                  <a:lnTo>
                    <a:pt x="0" y="135064"/>
                  </a:lnTo>
                  <a:lnTo>
                    <a:pt x="6886" y="177752"/>
                  </a:lnTo>
                  <a:lnTo>
                    <a:pt x="26061" y="214828"/>
                  </a:lnTo>
                  <a:lnTo>
                    <a:pt x="55300" y="244067"/>
                  </a:lnTo>
                  <a:lnTo>
                    <a:pt x="92376" y="263242"/>
                  </a:lnTo>
                  <a:lnTo>
                    <a:pt x="135064" y="270129"/>
                  </a:lnTo>
                  <a:lnTo>
                    <a:pt x="177757" y="263242"/>
                  </a:lnTo>
                  <a:lnTo>
                    <a:pt x="214834" y="244067"/>
                  </a:lnTo>
                  <a:lnTo>
                    <a:pt x="244071" y="214828"/>
                  </a:lnTo>
                  <a:lnTo>
                    <a:pt x="263243" y="177752"/>
                  </a:lnTo>
                  <a:lnTo>
                    <a:pt x="270128" y="135064"/>
                  </a:lnTo>
                  <a:close/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80" name="Google Shape;780;p19"/>
          <p:cNvSpPr txBox="1"/>
          <p:nvPr/>
        </p:nvSpPr>
        <p:spPr>
          <a:xfrm>
            <a:off x="1183335" y="814983"/>
            <a:ext cx="12953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X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1" name="Google Shape;78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954" y="337800"/>
            <a:ext cx="226123" cy="226123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19"/>
          <p:cNvSpPr txBox="1"/>
          <p:nvPr/>
        </p:nvSpPr>
        <p:spPr>
          <a:xfrm>
            <a:off x="1204493" y="329474"/>
            <a:ext cx="8699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z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19"/>
          <p:cNvSpPr txBox="1"/>
          <p:nvPr/>
        </p:nvSpPr>
        <p:spPr>
          <a:xfrm>
            <a:off x="1361274" y="1084985"/>
            <a:ext cx="12953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N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4" name="Google Shape;784;p19"/>
          <p:cNvGrpSpPr/>
          <p:nvPr/>
        </p:nvGrpSpPr>
        <p:grpSpPr>
          <a:xfrm>
            <a:off x="888009" y="198856"/>
            <a:ext cx="720090" cy="1080135"/>
            <a:chOff x="888009" y="198856"/>
            <a:chExt cx="720090" cy="1080135"/>
          </a:xfrm>
        </p:grpSpPr>
        <p:sp>
          <p:nvSpPr>
            <p:cNvPr id="785" name="Google Shape;785;p19"/>
            <p:cNvSpPr/>
            <p:nvPr/>
          </p:nvSpPr>
          <p:spPr>
            <a:xfrm>
              <a:off x="888009" y="198856"/>
              <a:ext cx="720090" cy="1080135"/>
            </a:xfrm>
            <a:custGeom>
              <a:rect b="b" l="l" r="r" t="t"/>
              <a:pathLst>
                <a:path extrusionOk="0" h="1080135" w="720090">
                  <a:moveTo>
                    <a:pt x="0" y="890219"/>
                  </a:moveTo>
                  <a:lnTo>
                    <a:pt x="0" y="189788"/>
                  </a:lnTo>
                  <a:lnTo>
                    <a:pt x="6779" y="139336"/>
                  </a:lnTo>
                  <a:lnTo>
                    <a:pt x="25912" y="94000"/>
                  </a:lnTo>
                  <a:lnTo>
                    <a:pt x="55589" y="55589"/>
                  </a:lnTo>
                  <a:lnTo>
                    <a:pt x="94000" y="25912"/>
                  </a:lnTo>
                  <a:lnTo>
                    <a:pt x="139336" y="6779"/>
                  </a:lnTo>
                  <a:lnTo>
                    <a:pt x="189788" y="0"/>
                  </a:lnTo>
                  <a:lnTo>
                    <a:pt x="530225" y="0"/>
                  </a:lnTo>
                  <a:lnTo>
                    <a:pt x="580676" y="6779"/>
                  </a:lnTo>
                  <a:lnTo>
                    <a:pt x="626013" y="25912"/>
                  </a:lnTo>
                  <a:lnTo>
                    <a:pt x="664424" y="55589"/>
                  </a:lnTo>
                  <a:lnTo>
                    <a:pt x="694101" y="94000"/>
                  </a:lnTo>
                  <a:lnTo>
                    <a:pt x="713234" y="139336"/>
                  </a:lnTo>
                  <a:lnTo>
                    <a:pt x="720013" y="189788"/>
                  </a:lnTo>
                  <a:lnTo>
                    <a:pt x="720013" y="890219"/>
                  </a:lnTo>
                  <a:lnTo>
                    <a:pt x="713234" y="940676"/>
                  </a:lnTo>
                  <a:lnTo>
                    <a:pt x="694101" y="986016"/>
                  </a:lnTo>
                  <a:lnTo>
                    <a:pt x="664424" y="1024429"/>
                  </a:lnTo>
                  <a:lnTo>
                    <a:pt x="626013" y="1054107"/>
                  </a:lnTo>
                  <a:lnTo>
                    <a:pt x="580676" y="1073240"/>
                  </a:lnTo>
                  <a:lnTo>
                    <a:pt x="530225" y="1080020"/>
                  </a:lnTo>
                  <a:lnTo>
                    <a:pt x="189788" y="1080020"/>
                  </a:lnTo>
                  <a:lnTo>
                    <a:pt x="139336" y="1073240"/>
                  </a:lnTo>
                  <a:lnTo>
                    <a:pt x="94000" y="1054107"/>
                  </a:lnTo>
                  <a:lnTo>
                    <a:pt x="55589" y="1024429"/>
                  </a:lnTo>
                  <a:lnTo>
                    <a:pt x="25912" y="986016"/>
                  </a:lnTo>
                  <a:lnTo>
                    <a:pt x="6779" y="940676"/>
                  </a:lnTo>
                  <a:lnTo>
                    <a:pt x="0" y="890219"/>
                  </a:lnTo>
                  <a:close/>
                </a:path>
                <a:path extrusionOk="0" h="1080135" w="720090">
                  <a:moveTo>
                    <a:pt x="360006" y="367207"/>
                  </a:moveTo>
                  <a:lnTo>
                    <a:pt x="360006" y="567029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19"/>
            <p:cNvSpPr/>
            <p:nvPr/>
          </p:nvSpPr>
          <p:spPr>
            <a:xfrm>
              <a:off x="1221699" y="746148"/>
              <a:ext cx="52705" cy="24765"/>
            </a:xfrm>
            <a:custGeom>
              <a:rect b="b" l="l" r="r" t="t"/>
              <a:pathLst>
                <a:path extrusionOk="0" h="24765" w="52705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787" name="Google Shape;78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0558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19"/>
          <p:cNvSpPr txBox="1"/>
          <p:nvPr/>
        </p:nvSpPr>
        <p:spPr>
          <a:xfrm>
            <a:off x="2760357" y="100849"/>
            <a:ext cx="2773045" cy="2542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715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Here we can think of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as random vari- ables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715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We are then interested in the joint prob- ability distribution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X, z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 which factorizes as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X, z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This factorization is natural because we can imagine that the latent variables are fixed first and then the visible variables are drawn based on the latent variables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For example, if we want to draw a digit we could first fix the latent variables: 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the digit, size, angle, thickness, position and so on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and then draw a digit which corresponds to these latent variables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9" name="Google Shape;78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0558" y="568439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40558" y="1122616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40558" y="1848866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2" name="Google Shape;792;p19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793" name="Google Shape;793;p19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4" name="Google Shape;794;p19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95" name="Google Shape;795;p19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rPr>
              <a:t>22/36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19"/>
          <p:cNvSpPr txBox="1"/>
          <p:nvPr>
            <p:ph idx="11" type="ftr"/>
          </p:nvPr>
        </p:nvSpPr>
        <p:spPr>
          <a:xfrm>
            <a:off x="2008162" y="3133595"/>
            <a:ext cx="77661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Mitesh M. Khapra</a:t>
            </a:r>
            <a:endParaRPr/>
          </a:p>
        </p:txBody>
      </p:sp>
      <p:sp>
        <p:nvSpPr>
          <p:cNvPr id="797" name="Google Shape;797;p19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21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2" name="Google Shape;802;p20"/>
          <p:cNvGrpSpPr/>
          <p:nvPr/>
        </p:nvGrpSpPr>
        <p:grpSpPr>
          <a:xfrm>
            <a:off x="1112951" y="783805"/>
            <a:ext cx="270510" cy="270510"/>
            <a:chOff x="1112951" y="783805"/>
            <a:chExt cx="270510" cy="270510"/>
          </a:xfrm>
        </p:grpSpPr>
        <p:sp>
          <p:nvSpPr>
            <p:cNvPr id="803" name="Google Shape;803;p20"/>
            <p:cNvSpPr/>
            <p:nvPr/>
          </p:nvSpPr>
          <p:spPr>
            <a:xfrm>
              <a:off x="1112951" y="783805"/>
              <a:ext cx="270510" cy="270510"/>
            </a:xfrm>
            <a:custGeom>
              <a:rect b="b" l="l" r="r" t="t"/>
              <a:pathLst>
                <a:path extrusionOk="0" h="270509" w="270509">
                  <a:moveTo>
                    <a:pt x="135064" y="0"/>
                  </a:moveTo>
                  <a:lnTo>
                    <a:pt x="92376" y="6885"/>
                  </a:lnTo>
                  <a:lnTo>
                    <a:pt x="55300" y="26057"/>
                  </a:lnTo>
                  <a:lnTo>
                    <a:pt x="26061" y="55294"/>
                  </a:lnTo>
                  <a:lnTo>
                    <a:pt x="6886" y="92371"/>
                  </a:lnTo>
                  <a:lnTo>
                    <a:pt x="0" y="135064"/>
                  </a:lnTo>
                  <a:lnTo>
                    <a:pt x="6886" y="177752"/>
                  </a:lnTo>
                  <a:lnTo>
                    <a:pt x="26061" y="214828"/>
                  </a:lnTo>
                  <a:lnTo>
                    <a:pt x="55300" y="244067"/>
                  </a:lnTo>
                  <a:lnTo>
                    <a:pt x="92376" y="263242"/>
                  </a:lnTo>
                  <a:lnTo>
                    <a:pt x="135064" y="270129"/>
                  </a:lnTo>
                  <a:lnTo>
                    <a:pt x="177757" y="263242"/>
                  </a:lnTo>
                  <a:lnTo>
                    <a:pt x="214834" y="244067"/>
                  </a:lnTo>
                  <a:lnTo>
                    <a:pt x="244071" y="214828"/>
                  </a:lnTo>
                  <a:lnTo>
                    <a:pt x="263243" y="177752"/>
                  </a:lnTo>
                  <a:lnTo>
                    <a:pt x="270128" y="135064"/>
                  </a:lnTo>
                  <a:lnTo>
                    <a:pt x="263243" y="92371"/>
                  </a:lnTo>
                  <a:lnTo>
                    <a:pt x="244071" y="55294"/>
                  </a:lnTo>
                  <a:lnTo>
                    <a:pt x="214834" y="26057"/>
                  </a:lnTo>
                  <a:lnTo>
                    <a:pt x="177757" y="6885"/>
                  </a:lnTo>
                  <a:lnTo>
                    <a:pt x="13506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1112951" y="783805"/>
              <a:ext cx="270510" cy="270510"/>
            </a:xfrm>
            <a:custGeom>
              <a:rect b="b" l="l" r="r" t="t"/>
              <a:pathLst>
                <a:path extrusionOk="0" h="270509" w="270509">
                  <a:moveTo>
                    <a:pt x="270128" y="135064"/>
                  </a:moveTo>
                  <a:lnTo>
                    <a:pt x="263243" y="92371"/>
                  </a:lnTo>
                  <a:lnTo>
                    <a:pt x="244071" y="55294"/>
                  </a:lnTo>
                  <a:lnTo>
                    <a:pt x="214834" y="26057"/>
                  </a:lnTo>
                  <a:lnTo>
                    <a:pt x="177757" y="6885"/>
                  </a:lnTo>
                  <a:lnTo>
                    <a:pt x="135064" y="0"/>
                  </a:lnTo>
                  <a:lnTo>
                    <a:pt x="92376" y="6885"/>
                  </a:lnTo>
                  <a:lnTo>
                    <a:pt x="55300" y="26057"/>
                  </a:lnTo>
                  <a:lnTo>
                    <a:pt x="26061" y="55294"/>
                  </a:lnTo>
                  <a:lnTo>
                    <a:pt x="6886" y="92371"/>
                  </a:lnTo>
                  <a:lnTo>
                    <a:pt x="0" y="135064"/>
                  </a:lnTo>
                  <a:lnTo>
                    <a:pt x="6886" y="177752"/>
                  </a:lnTo>
                  <a:lnTo>
                    <a:pt x="26061" y="214828"/>
                  </a:lnTo>
                  <a:lnTo>
                    <a:pt x="55300" y="244067"/>
                  </a:lnTo>
                  <a:lnTo>
                    <a:pt x="92376" y="263242"/>
                  </a:lnTo>
                  <a:lnTo>
                    <a:pt x="135064" y="270129"/>
                  </a:lnTo>
                  <a:lnTo>
                    <a:pt x="177757" y="263242"/>
                  </a:lnTo>
                  <a:lnTo>
                    <a:pt x="214834" y="244067"/>
                  </a:lnTo>
                  <a:lnTo>
                    <a:pt x="244071" y="214828"/>
                  </a:lnTo>
                  <a:lnTo>
                    <a:pt x="263243" y="177752"/>
                  </a:lnTo>
                  <a:lnTo>
                    <a:pt x="270128" y="135064"/>
                  </a:lnTo>
                  <a:close/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05" name="Google Shape;805;p20"/>
          <p:cNvSpPr txBox="1"/>
          <p:nvPr/>
        </p:nvSpPr>
        <p:spPr>
          <a:xfrm>
            <a:off x="1183335" y="814983"/>
            <a:ext cx="12953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X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6" name="Google Shape;8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954" y="337800"/>
            <a:ext cx="226123" cy="226123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20"/>
          <p:cNvSpPr txBox="1"/>
          <p:nvPr/>
        </p:nvSpPr>
        <p:spPr>
          <a:xfrm>
            <a:off x="1204493" y="329474"/>
            <a:ext cx="8699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z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20"/>
          <p:cNvSpPr txBox="1"/>
          <p:nvPr/>
        </p:nvSpPr>
        <p:spPr>
          <a:xfrm>
            <a:off x="1361274" y="1084985"/>
            <a:ext cx="12953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N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9" name="Google Shape;809;p20"/>
          <p:cNvGrpSpPr/>
          <p:nvPr/>
        </p:nvGrpSpPr>
        <p:grpSpPr>
          <a:xfrm>
            <a:off x="888009" y="198856"/>
            <a:ext cx="720090" cy="1080135"/>
            <a:chOff x="888009" y="198856"/>
            <a:chExt cx="720090" cy="1080135"/>
          </a:xfrm>
        </p:grpSpPr>
        <p:sp>
          <p:nvSpPr>
            <p:cNvPr id="810" name="Google Shape;810;p20"/>
            <p:cNvSpPr/>
            <p:nvPr/>
          </p:nvSpPr>
          <p:spPr>
            <a:xfrm>
              <a:off x="888009" y="198856"/>
              <a:ext cx="720090" cy="1080135"/>
            </a:xfrm>
            <a:custGeom>
              <a:rect b="b" l="l" r="r" t="t"/>
              <a:pathLst>
                <a:path extrusionOk="0" h="1080135" w="720090">
                  <a:moveTo>
                    <a:pt x="0" y="890219"/>
                  </a:moveTo>
                  <a:lnTo>
                    <a:pt x="0" y="189788"/>
                  </a:lnTo>
                  <a:lnTo>
                    <a:pt x="6779" y="139336"/>
                  </a:lnTo>
                  <a:lnTo>
                    <a:pt x="25912" y="94000"/>
                  </a:lnTo>
                  <a:lnTo>
                    <a:pt x="55589" y="55589"/>
                  </a:lnTo>
                  <a:lnTo>
                    <a:pt x="94000" y="25912"/>
                  </a:lnTo>
                  <a:lnTo>
                    <a:pt x="139336" y="6779"/>
                  </a:lnTo>
                  <a:lnTo>
                    <a:pt x="189788" y="0"/>
                  </a:lnTo>
                  <a:lnTo>
                    <a:pt x="530225" y="0"/>
                  </a:lnTo>
                  <a:lnTo>
                    <a:pt x="580676" y="6779"/>
                  </a:lnTo>
                  <a:lnTo>
                    <a:pt x="626013" y="25912"/>
                  </a:lnTo>
                  <a:lnTo>
                    <a:pt x="664424" y="55589"/>
                  </a:lnTo>
                  <a:lnTo>
                    <a:pt x="694101" y="94000"/>
                  </a:lnTo>
                  <a:lnTo>
                    <a:pt x="713234" y="139336"/>
                  </a:lnTo>
                  <a:lnTo>
                    <a:pt x="720013" y="189788"/>
                  </a:lnTo>
                  <a:lnTo>
                    <a:pt x="720013" y="890219"/>
                  </a:lnTo>
                  <a:lnTo>
                    <a:pt x="713234" y="940676"/>
                  </a:lnTo>
                  <a:lnTo>
                    <a:pt x="694101" y="986016"/>
                  </a:lnTo>
                  <a:lnTo>
                    <a:pt x="664424" y="1024429"/>
                  </a:lnTo>
                  <a:lnTo>
                    <a:pt x="626013" y="1054107"/>
                  </a:lnTo>
                  <a:lnTo>
                    <a:pt x="580676" y="1073240"/>
                  </a:lnTo>
                  <a:lnTo>
                    <a:pt x="530225" y="1080020"/>
                  </a:lnTo>
                  <a:lnTo>
                    <a:pt x="189788" y="1080020"/>
                  </a:lnTo>
                  <a:lnTo>
                    <a:pt x="139336" y="1073240"/>
                  </a:lnTo>
                  <a:lnTo>
                    <a:pt x="94000" y="1054107"/>
                  </a:lnTo>
                  <a:lnTo>
                    <a:pt x="55589" y="1024429"/>
                  </a:lnTo>
                  <a:lnTo>
                    <a:pt x="25912" y="986016"/>
                  </a:lnTo>
                  <a:lnTo>
                    <a:pt x="6779" y="940676"/>
                  </a:lnTo>
                  <a:lnTo>
                    <a:pt x="0" y="890219"/>
                  </a:lnTo>
                  <a:close/>
                </a:path>
                <a:path extrusionOk="0" h="1080135" w="720090">
                  <a:moveTo>
                    <a:pt x="360006" y="367207"/>
                  </a:moveTo>
                  <a:lnTo>
                    <a:pt x="360006" y="567029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20"/>
            <p:cNvSpPr/>
            <p:nvPr/>
          </p:nvSpPr>
          <p:spPr>
            <a:xfrm>
              <a:off x="1221699" y="746148"/>
              <a:ext cx="52705" cy="24765"/>
            </a:xfrm>
            <a:custGeom>
              <a:rect b="b" l="l" r="r" t="t"/>
              <a:pathLst>
                <a:path extrusionOk="0" h="24765" w="52705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812" name="Google Shape;81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0558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20"/>
          <p:cNvSpPr txBox="1"/>
          <p:nvPr/>
        </p:nvSpPr>
        <p:spPr>
          <a:xfrm>
            <a:off x="2734957" y="100849"/>
            <a:ext cx="2824480" cy="202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304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Specifically, in VAEs, we assume that instead of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 which is intractable, the posterior distribution is given by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θ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304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Further, we assume that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θ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 is a Gaus- sian whose parameters are determined by a neural network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µ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, Σ =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θ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304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The parameters of the distribution are thus determined by the parameters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θ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of a neural network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31115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Our job then is to learn the parameters of this neural network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4" name="Google Shape;81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0558" y="740511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40558" y="1294688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40558" y="1848866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7" name="Google Shape;817;p20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818" name="Google Shape;818;p20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9" name="Google Shape;819;p20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20" name="Google Shape;820;p20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rPr>
              <a:t>24/36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20"/>
          <p:cNvSpPr txBox="1"/>
          <p:nvPr>
            <p:ph idx="11" type="ftr"/>
          </p:nvPr>
        </p:nvSpPr>
        <p:spPr>
          <a:xfrm>
            <a:off x="2008162" y="3133595"/>
            <a:ext cx="77661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Mitesh M. Khapra</a:t>
            </a:r>
            <a:endParaRPr/>
          </a:p>
        </p:txBody>
      </p:sp>
      <p:sp>
        <p:nvSpPr>
          <p:cNvPr id="822" name="Google Shape;822;p20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21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3882988" y="3017760"/>
            <a:ext cx="43180" cy="30480"/>
          </a:xfrm>
          <a:custGeom>
            <a:rect b="b" l="l" r="r" t="t"/>
            <a:pathLst>
              <a:path extrusionOk="0" h="30480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"/>
          <p:cNvSpPr/>
          <p:nvPr/>
        </p:nvSpPr>
        <p:spPr>
          <a:xfrm>
            <a:off x="3803370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" name="Google Shape;100;p2"/>
          <p:cNvSpPr/>
          <p:nvPr/>
        </p:nvSpPr>
        <p:spPr>
          <a:xfrm>
            <a:off x="3981173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01" name="Google Shape;101;p2"/>
          <p:cNvGrpSpPr/>
          <p:nvPr/>
        </p:nvGrpSpPr>
        <p:grpSpPr>
          <a:xfrm>
            <a:off x="4086288" y="3007448"/>
            <a:ext cx="203200" cy="50800"/>
            <a:chOff x="4086288" y="3007448"/>
            <a:chExt cx="203200" cy="50800"/>
          </a:xfrm>
        </p:grpSpPr>
        <p:sp>
          <p:nvSpPr>
            <p:cNvPr id="102" name="Google Shape;102;p2"/>
            <p:cNvSpPr/>
            <p:nvPr/>
          </p:nvSpPr>
          <p:spPr>
            <a:xfrm>
              <a:off x="4149457" y="3007448"/>
              <a:ext cx="64135" cy="50800"/>
            </a:xfrm>
            <a:custGeom>
              <a:rect b="b" l="l" r="r" t="t"/>
              <a:pathLst>
                <a:path extrusionOk="0" h="50800" w="64135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extrusionOk="0" h="50800" w="64135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extrusionOk="0" h="50800" w="64135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086288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4369219" y="3007448"/>
            <a:ext cx="203200" cy="50800"/>
            <a:chOff x="4369219" y="3007448"/>
            <a:chExt cx="203200" cy="50800"/>
          </a:xfrm>
        </p:grpSpPr>
        <p:sp>
          <p:nvSpPr>
            <p:cNvPr id="105" name="Google Shape;105;p2"/>
            <p:cNvSpPr/>
            <p:nvPr/>
          </p:nvSpPr>
          <p:spPr>
            <a:xfrm>
              <a:off x="4458120" y="3020148"/>
              <a:ext cx="38100" cy="0"/>
            </a:xfrm>
            <a:custGeom>
              <a:rect b="b" l="l" r="r" t="t"/>
              <a:pathLst>
                <a:path extrusionOk="0" h="120000"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369219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445420" y="300744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50800" w="50800">
                  <a:moveTo>
                    <a:pt x="12700" y="25400"/>
                  </a:moveTo>
                  <a:lnTo>
                    <a:pt x="50801" y="25400"/>
                  </a:lnTo>
                </a:path>
                <a:path extrusionOk="0" h="50800" w="50800">
                  <a:moveTo>
                    <a:pt x="0" y="38100"/>
                  </a:moveTo>
                  <a:lnTo>
                    <a:pt x="38100" y="38100"/>
                  </a:lnTo>
                </a:path>
                <a:path extrusionOk="0" h="50800" w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08" name="Google Shape;108;p2"/>
          <p:cNvGrpSpPr/>
          <p:nvPr/>
        </p:nvGrpSpPr>
        <p:grpSpPr>
          <a:xfrm>
            <a:off x="4652137" y="3007448"/>
            <a:ext cx="203200" cy="50800"/>
            <a:chOff x="4652137" y="3007448"/>
            <a:chExt cx="203200" cy="50800"/>
          </a:xfrm>
        </p:grpSpPr>
        <p:sp>
          <p:nvSpPr>
            <p:cNvPr id="109" name="Google Shape;109;p2"/>
            <p:cNvSpPr/>
            <p:nvPr/>
          </p:nvSpPr>
          <p:spPr>
            <a:xfrm>
              <a:off x="4728338" y="3007448"/>
              <a:ext cx="50800" cy="25400"/>
            </a:xfrm>
            <a:custGeom>
              <a:rect b="b" l="l" r="r" t="t"/>
              <a:pathLst>
                <a:path extrusionOk="0" h="254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25400" w="50800">
                  <a:moveTo>
                    <a:pt x="12700" y="12700"/>
                  </a:moveTo>
                  <a:lnTo>
                    <a:pt x="50801" y="12700"/>
                  </a:lnTo>
                </a:path>
                <a:path extrusionOk="0" h="25400" w="508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652137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728338" y="3045548"/>
              <a:ext cx="50800" cy="12700"/>
            </a:xfrm>
            <a:custGeom>
              <a:rect b="b" l="l" r="r" t="t"/>
              <a:pathLst>
                <a:path extrusionOk="0" h="127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12700" w="50800">
                  <a:moveTo>
                    <a:pt x="12700" y="12700"/>
                  </a:moveTo>
                  <a:lnTo>
                    <a:pt x="50801" y="127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2" name="Google Shape;112;p2"/>
          <p:cNvSpPr/>
          <p:nvPr/>
        </p:nvSpPr>
        <p:spPr>
          <a:xfrm>
            <a:off x="5011268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1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1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13" name="Google Shape;113;p2"/>
          <p:cNvGrpSpPr/>
          <p:nvPr/>
        </p:nvGrpSpPr>
        <p:grpSpPr>
          <a:xfrm>
            <a:off x="5202758" y="3007448"/>
            <a:ext cx="233679" cy="50800"/>
            <a:chOff x="5202758" y="3007448"/>
            <a:chExt cx="233679" cy="50800"/>
          </a:xfrm>
        </p:grpSpPr>
        <p:sp>
          <p:nvSpPr>
            <p:cNvPr id="114" name="Google Shape;114;p2"/>
            <p:cNvSpPr/>
            <p:nvPr/>
          </p:nvSpPr>
          <p:spPr>
            <a:xfrm>
              <a:off x="5324679" y="3037928"/>
              <a:ext cx="20320" cy="20320"/>
            </a:xfrm>
            <a:custGeom>
              <a:rect b="b" l="l" r="r" t="t"/>
              <a:pathLst>
                <a:path extrusionOk="0" h="20319" w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297615" y="3011433"/>
              <a:ext cx="30480" cy="30480"/>
            </a:xfrm>
            <a:custGeom>
              <a:rect b="b" l="l" r="r" t="t"/>
              <a:pathLst>
                <a:path extrusionOk="0" h="30480" w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202758" y="3007448"/>
              <a:ext cx="233679" cy="50800"/>
            </a:xfrm>
            <a:custGeom>
              <a:rect b="b" l="l" r="r" t="t"/>
              <a:pathLst>
                <a:path extrusionOk="0" h="50800" w="233679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extrusionOk="0" h="50800" w="233679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extrusionOk="0" h="50800" w="233679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extrusionOk="0" h="50800" w="233679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759996" cy="480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2"/>
          <p:cNvGrpSpPr/>
          <p:nvPr/>
        </p:nvGrpSpPr>
        <p:grpSpPr>
          <a:xfrm>
            <a:off x="309193" y="1118767"/>
            <a:ext cx="5192408" cy="460185"/>
            <a:chOff x="309193" y="1118767"/>
            <a:chExt cx="5192408" cy="460185"/>
          </a:xfrm>
        </p:grpSpPr>
        <p:sp>
          <p:nvSpPr>
            <p:cNvPr id="119" name="Google Shape;119;p2"/>
            <p:cNvSpPr/>
            <p:nvPr/>
          </p:nvSpPr>
          <p:spPr>
            <a:xfrm>
              <a:off x="309193" y="1118767"/>
              <a:ext cx="5142230" cy="82550"/>
            </a:xfrm>
            <a:custGeom>
              <a:rect b="b" l="l" r="r" t="t"/>
              <a:pathLst>
                <a:path extrusionOk="0" h="82550" w="5142230">
                  <a:moveTo>
                    <a:pt x="5090871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5141671" y="82384"/>
                  </a:lnTo>
                  <a:lnTo>
                    <a:pt x="5141671" y="50800"/>
                  </a:lnTo>
                  <a:lnTo>
                    <a:pt x="5137663" y="31075"/>
                  </a:lnTo>
                  <a:lnTo>
                    <a:pt x="5126749" y="14922"/>
                  </a:lnTo>
                  <a:lnTo>
                    <a:pt x="5110596" y="4008"/>
                  </a:lnTo>
                  <a:lnTo>
                    <a:pt x="5090871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20" name="Google Shape;120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9994" y="1477352"/>
              <a:ext cx="1016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10794" y="1464652"/>
              <a:ext cx="5090807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450865" y="1169327"/>
              <a:ext cx="50736" cy="308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2"/>
            <p:cNvSpPr/>
            <p:nvPr/>
          </p:nvSpPr>
          <p:spPr>
            <a:xfrm>
              <a:off x="309193" y="1163191"/>
              <a:ext cx="5142230" cy="365125"/>
            </a:xfrm>
            <a:custGeom>
              <a:rect b="b" l="l" r="r" t="t"/>
              <a:pathLst>
                <a:path extrusionOk="0" h="365125" w="5142230">
                  <a:moveTo>
                    <a:pt x="5141671" y="0"/>
                  </a:moveTo>
                  <a:lnTo>
                    <a:pt x="0" y="0"/>
                  </a:lnTo>
                  <a:lnTo>
                    <a:pt x="0" y="314161"/>
                  </a:lnTo>
                  <a:lnTo>
                    <a:pt x="4008" y="333885"/>
                  </a:lnTo>
                  <a:lnTo>
                    <a:pt x="14922" y="350038"/>
                  </a:lnTo>
                  <a:lnTo>
                    <a:pt x="31075" y="360953"/>
                  </a:lnTo>
                  <a:lnTo>
                    <a:pt x="50800" y="364961"/>
                  </a:lnTo>
                  <a:lnTo>
                    <a:pt x="5090871" y="364961"/>
                  </a:lnTo>
                  <a:lnTo>
                    <a:pt x="5110596" y="360953"/>
                  </a:lnTo>
                  <a:lnTo>
                    <a:pt x="5126749" y="350038"/>
                  </a:lnTo>
                  <a:lnTo>
                    <a:pt x="5137663" y="333885"/>
                  </a:lnTo>
                  <a:lnTo>
                    <a:pt x="5141671" y="314161"/>
                  </a:lnTo>
                  <a:lnTo>
                    <a:pt x="5141671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450865" y="1207428"/>
              <a:ext cx="0" cy="289560"/>
            </a:xfrm>
            <a:custGeom>
              <a:rect b="b" l="l" r="r" t="t"/>
              <a:pathLst>
                <a:path extrusionOk="0" h="289559" w="120000">
                  <a:moveTo>
                    <a:pt x="0" y="28897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450865" y="1194728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450865" y="1182028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450865" y="1169328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8" name="Google Shape;128;p2"/>
          <p:cNvSpPr txBox="1"/>
          <p:nvPr/>
        </p:nvSpPr>
        <p:spPr>
          <a:xfrm>
            <a:off x="347294" y="1133460"/>
            <a:ext cx="4832985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l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We will now look at variational autoencoders which have the same structure as autoencoders but they learn a distribution over the hidden variables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2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30" name="Google Shape;130;p2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2" name="Google Shape;132;p2"/>
          <p:cNvSpPr txBox="1"/>
          <p:nvPr>
            <p:ph idx="11" type="ftr"/>
          </p:nvPr>
        </p:nvSpPr>
        <p:spPr>
          <a:xfrm>
            <a:off x="2008162" y="3133595"/>
            <a:ext cx="77661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Mitesh M. Khapra</a:t>
            </a:r>
            <a:endParaRPr/>
          </a:p>
        </p:txBody>
      </p:sp>
      <p:sp>
        <p:nvSpPr>
          <p:cNvPr id="133" name="Google Shape;133;p2"/>
          <p:cNvSpPr txBox="1"/>
          <p:nvPr>
            <p:ph idx="12" type="sldNum"/>
          </p:nvPr>
        </p:nvSpPr>
        <p:spPr>
          <a:xfrm>
            <a:off x="5453938" y="3007598"/>
            <a:ext cx="28324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84455" lvl="0" marL="8445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9/36</a:t>
            </a:r>
            <a:endParaRPr/>
          </a:p>
        </p:txBody>
      </p:sp>
      <p:sp>
        <p:nvSpPr>
          <p:cNvPr id="134" name="Google Shape;134;p2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21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7" name="Google Shape;827;p21"/>
          <p:cNvGrpSpPr/>
          <p:nvPr/>
        </p:nvGrpSpPr>
        <p:grpSpPr>
          <a:xfrm>
            <a:off x="1112951" y="783805"/>
            <a:ext cx="270510" cy="270510"/>
            <a:chOff x="1112951" y="783805"/>
            <a:chExt cx="270510" cy="270510"/>
          </a:xfrm>
        </p:grpSpPr>
        <p:sp>
          <p:nvSpPr>
            <p:cNvPr id="828" name="Google Shape;828;p21"/>
            <p:cNvSpPr/>
            <p:nvPr/>
          </p:nvSpPr>
          <p:spPr>
            <a:xfrm>
              <a:off x="1112951" y="783805"/>
              <a:ext cx="270510" cy="270510"/>
            </a:xfrm>
            <a:custGeom>
              <a:rect b="b" l="l" r="r" t="t"/>
              <a:pathLst>
                <a:path extrusionOk="0" h="270509" w="270509">
                  <a:moveTo>
                    <a:pt x="135064" y="0"/>
                  </a:moveTo>
                  <a:lnTo>
                    <a:pt x="92376" y="6885"/>
                  </a:lnTo>
                  <a:lnTo>
                    <a:pt x="55300" y="26057"/>
                  </a:lnTo>
                  <a:lnTo>
                    <a:pt x="26061" y="55294"/>
                  </a:lnTo>
                  <a:lnTo>
                    <a:pt x="6886" y="92371"/>
                  </a:lnTo>
                  <a:lnTo>
                    <a:pt x="0" y="135064"/>
                  </a:lnTo>
                  <a:lnTo>
                    <a:pt x="6886" y="177752"/>
                  </a:lnTo>
                  <a:lnTo>
                    <a:pt x="26061" y="214828"/>
                  </a:lnTo>
                  <a:lnTo>
                    <a:pt x="55300" y="244067"/>
                  </a:lnTo>
                  <a:lnTo>
                    <a:pt x="92376" y="263242"/>
                  </a:lnTo>
                  <a:lnTo>
                    <a:pt x="135064" y="270129"/>
                  </a:lnTo>
                  <a:lnTo>
                    <a:pt x="177757" y="263242"/>
                  </a:lnTo>
                  <a:lnTo>
                    <a:pt x="214834" y="244067"/>
                  </a:lnTo>
                  <a:lnTo>
                    <a:pt x="244071" y="214828"/>
                  </a:lnTo>
                  <a:lnTo>
                    <a:pt x="263243" y="177752"/>
                  </a:lnTo>
                  <a:lnTo>
                    <a:pt x="270128" y="135064"/>
                  </a:lnTo>
                  <a:lnTo>
                    <a:pt x="263243" y="92371"/>
                  </a:lnTo>
                  <a:lnTo>
                    <a:pt x="244071" y="55294"/>
                  </a:lnTo>
                  <a:lnTo>
                    <a:pt x="214834" y="26057"/>
                  </a:lnTo>
                  <a:lnTo>
                    <a:pt x="177757" y="6885"/>
                  </a:lnTo>
                  <a:lnTo>
                    <a:pt x="13506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1112951" y="783805"/>
              <a:ext cx="270510" cy="270510"/>
            </a:xfrm>
            <a:custGeom>
              <a:rect b="b" l="l" r="r" t="t"/>
              <a:pathLst>
                <a:path extrusionOk="0" h="270509" w="270509">
                  <a:moveTo>
                    <a:pt x="270128" y="135064"/>
                  </a:moveTo>
                  <a:lnTo>
                    <a:pt x="263243" y="92371"/>
                  </a:lnTo>
                  <a:lnTo>
                    <a:pt x="244071" y="55294"/>
                  </a:lnTo>
                  <a:lnTo>
                    <a:pt x="214834" y="26057"/>
                  </a:lnTo>
                  <a:lnTo>
                    <a:pt x="177757" y="6885"/>
                  </a:lnTo>
                  <a:lnTo>
                    <a:pt x="135064" y="0"/>
                  </a:lnTo>
                  <a:lnTo>
                    <a:pt x="92376" y="6885"/>
                  </a:lnTo>
                  <a:lnTo>
                    <a:pt x="55300" y="26057"/>
                  </a:lnTo>
                  <a:lnTo>
                    <a:pt x="26061" y="55294"/>
                  </a:lnTo>
                  <a:lnTo>
                    <a:pt x="6886" y="92371"/>
                  </a:lnTo>
                  <a:lnTo>
                    <a:pt x="0" y="135064"/>
                  </a:lnTo>
                  <a:lnTo>
                    <a:pt x="6886" y="177752"/>
                  </a:lnTo>
                  <a:lnTo>
                    <a:pt x="26061" y="214828"/>
                  </a:lnTo>
                  <a:lnTo>
                    <a:pt x="55300" y="244067"/>
                  </a:lnTo>
                  <a:lnTo>
                    <a:pt x="92376" y="263242"/>
                  </a:lnTo>
                  <a:lnTo>
                    <a:pt x="135064" y="270129"/>
                  </a:lnTo>
                  <a:lnTo>
                    <a:pt x="177757" y="263242"/>
                  </a:lnTo>
                  <a:lnTo>
                    <a:pt x="214834" y="244067"/>
                  </a:lnTo>
                  <a:lnTo>
                    <a:pt x="244071" y="214828"/>
                  </a:lnTo>
                  <a:lnTo>
                    <a:pt x="263243" y="177752"/>
                  </a:lnTo>
                  <a:lnTo>
                    <a:pt x="270128" y="135064"/>
                  </a:lnTo>
                  <a:close/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30" name="Google Shape;830;p21"/>
          <p:cNvSpPr txBox="1"/>
          <p:nvPr/>
        </p:nvSpPr>
        <p:spPr>
          <a:xfrm>
            <a:off x="1183335" y="814983"/>
            <a:ext cx="12953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X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1" name="Google Shape;8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954" y="337800"/>
            <a:ext cx="226123" cy="226123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21"/>
          <p:cNvSpPr txBox="1"/>
          <p:nvPr/>
        </p:nvSpPr>
        <p:spPr>
          <a:xfrm>
            <a:off x="1204493" y="329474"/>
            <a:ext cx="8699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z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21"/>
          <p:cNvSpPr txBox="1"/>
          <p:nvPr/>
        </p:nvSpPr>
        <p:spPr>
          <a:xfrm>
            <a:off x="1361274" y="1084985"/>
            <a:ext cx="12953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N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4" name="Google Shape;834;p21"/>
          <p:cNvGrpSpPr/>
          <p:nvPr/>
        </p:nvGrpSpPr>
        <p:grpSpPr>
          <a:xfrm>
            <a:off x="888009" y="198856"/>
            <a:ext cx="720090" cy="1080135"/>
            <a:chOff x="888009" y="198856"/>
            <a:chExt cx="720090" cy="1080135"/>
          </a:xfrm>
        </p:grpSpPr>
        <p:sp>
          <p:nvSpPr>
            <p:cNvPr id="835" name="Google Shape;835;p21"/>
            <p:cNvSpPr/>
            <p:nvPr/>
          </p:nvSpPr>
          <p:spPr>
            <a:xfrm>
              <a:off x="888009" y="198856"/>
              <a:ext cx="720090" cy="1080135"/>
            </a:xfrm>
            <a:custGeom>
              <a:rect b="b" l="l" r="r" t="t"/>
              <a:pathLst>
                <a:path extrusionOk="0" h="1080135" w="720090">
                  <a:moveTo>
                    <a:pt x="0" y="890219"/>
                  </a:moveTo>
                  <a:lnTo>
                    <a:pt x="0" y="189788"/>
                  </a:lnTo>
                  <a:lnTo>
                    <a:pt x="6779" y="139336"/>
                  </a:lnTo>
                  <a:lnTo>
                    <a:pt x="25912" y="94000"/>
                  </a:lnTo>
                  <a:lnTo>
                    <a:pt x="55589" y="55589"/>
                  </a:lnTo>
                  <a:lnTo>
                    <a:pt x="94000" y="25912"/>
                  </a:lnTo>
                  <a:lnTo>
                    <a:pt x="139336" y="6779"/>
                  </a:lnTo>
                  <a:lnTo>
                    <a:pt x="189788" y="0"/>
                  </a:lnTo>
                  <a:lnTo>
                    <a:pt x="530225" y="0"/>
                  </a:lnTo>
                  <a:lnTo>
                    <a:pt x="580676" y="6779"/>
                  </a:lnTo>
                  <a:lnTo>
                    <a:pt x="626013" y="25912"/>
                  </a:lnTo>
                  <a:lnTo>
                    <a:pt x="664424" y="55589"/>
                  </a:lnTo>
                  <a:lnTo>
                    <a:pt x="694101" y="94000"/>
                  </a:lnTo>
                  <a:lnTo>
                    <a:pt x="713234" y="139336"/>
                  </a:lnTo>
                  <a:lnTo>
                    <a:pt x="720013" y="189788"/>
                  </a:lnTo>
                  <a:lnTo>
                    <a:pt x="720013" y="890219"/>
                  </a:lnTo>
                  <a:lnTo>
                    <a:pt x="713234" y="940676"/>
                  </a:lnTo>
                  <a:lnTo>
                    <a:pt x="694101" y="986016"/>
                  </a:lnTo>
                  <a:lnTo>
                    <a:pt x="664424" y="1024429"/>
                  </a:lnTo>
                  <a:lnTo>
                    <a:pt x="626013" y="1054107"/>
                  </a:lnTo>
                  <a:lnTo>
                    <a:pt x="580676" y="1073240"/>
                  </a:lnTo>
                  <a:lnTo>
                    <a:pt x="530225" y="1080020"/>
                  </a:lnTo>
                  <a:lnTo>
                    <a:pt x="189788" y="1080020"/>
                  </a:lnTo>
                  <a:lnTo>
                    <a:pt x="139336" y="1073240"/>
                  </a:lnTo>
                  <a:lnTo>
                    <a:pt x="94000" y="1054107"/>
                  </a:lnTo>
                  <a:lnTo>
                    <a:pt x="55589" y="1024429"/>
                  </a:lnTo>
                  <a:lnTo>
                    <a:pt x="25912" y="986016"/>
                  </a:lnTo>
                  <a:lnTo>
                    <a:pt x="6779" y="940676"/>
                  </a:lnTo>
                  <a:lnTo>
                    <a:pt x="0" y="890219"/>
                  </a:lnTo>
                  <a:close/>
                </a:path>
                <a:path extrusionOk="0" h="1080135" w="720090">
                  <a:moveTo>
                    <a:pt x="360006" y="367207"/>
                  </a:moveTo>
                  <a:lnTo>
                    <a:pt x="360006" y="567029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1221699" y="746148"/>
              <a:ext cx="52705" cy="24765"/>
            </a:xfrm>
            <a:custGeom>
              <a:rect b="b" l="l" r="r" t="t"/>
              <a:pathLst>
                <a:path extrusionOk="0" h="24765" w="52705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837" name="Google Shape;8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0558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21"/>
          <p:cNvSpPr txBox="1"/>
          <p:nvPr/>
        </p:nvSpPr>
        <p:spPr>
          <a:xfrm>
            <a:off x="2734957" y="100849"/>
            <a:ext cx="2823845" cy="1300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304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But what is the objective function for this neural network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304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Well we want the proposed distribution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θ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 to be as close to the true distribu- 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3175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We can capture this using the following ob- jective function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9" name="Google Shape;83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0558" y="568439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40558" y="1122616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21"/>
          <p:cNvSpPr txBox="1"/>
          <p:nvPr/>
        </p:nvSpPr>
        <p:spPr>
          <a:xfrm>
            <a:off x="2747657" y="1520455"/>
            <a:ext cx="2798445" cy="1019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759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minimize KL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θ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17780" rtl="0" algn="just">
              <a:lnSpc>
                <a:spcPct val="102600"/>
              </a:lnSpc>
              <a:spcBef>
                <a:spcPts val="1095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What are the parameters of the objective function ?  (they are the parameters of the neural network - we will return back to this again)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2" name="Google Shape;842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40558" y="1917191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3" name="Google Shape;843;p21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844" name="Google Shape;844;p21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46" name="Google Shape;846;p21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rPr>
              <a:t>25/36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21"/>
          <p:cNvSpPr txBox="1"/>
          <p:nvPr>
            <p:ph idx="11" type="ftr"/>
          </p:nvPr>
        </p:nvSpPr>
        <p:spPr>
          <a:xfrm>
            <a:off x="2008162" y="3133595"/>
            <a:ext cx="77661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Mitesh M. Khapra</a:t>
            </a:r>
            <a:endParaRPr/>
          </a:p>
        </p:txBody>
      </p:sp>
      <p:sp>
        <p:nvSpPr>
          <p:cNvPr id="848" name="Google Shape;848;p21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21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2"/>
          <p:cNvSpPr txBox="1"/>
          <p:nvPr>
            <p:ph type="title"/>
          </p:nvPr>
        </p:nvSpPr>
        <p:spPr>
          <a:xfrm>
            <a:off x="2760357" y="100836"/>
            <a:ext cx="2773045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2"/>
          <p:cNvSpPr txBox="1"/>
          <p:nvPr>
            <p:ph idx="1" type="body"/>
          </p:nvPr>
        </p:nvSpPr>
        <p:spPr>
          <a:xfrm>
            <a:off x="2734957" y="645087"/>
            <a:ext cx="2823845" cy="11137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5" name="Google Shape;8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0" y="0"/>
            <a:ext cx="5334000" cy="32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3"/>
          <p:cNvSpPr txBox="1"/>
          <p:nvPr>
            <p:ph type="title"/>
          </p:nvPr>
        </p:nvSpPr>
        <p:spPr>
          <a:xfrm>
            <a:off x="2760357" y="100836"/>
            <a:ext cx="2773045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3"/>
          <p:cNvSpPr txBox="1"/>
          <p:nvPr>
            <p:ph idx="1" type="body"/>
          </p:nvPr>
        </p:nvSpPr>
        <p:spPr>
          <a:xfrm>
            <a:off x="2734957" y="645087"/>
            <a:ext cx="2823845" cy="11137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2" name="Google Shape;86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685"/>
            <a:ext cx="5765800" cy="3209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24"/>
          <p:cNvSpPr txBox="1"/>
          <p:nvPr>
            <p:ph type="title"/>
          </p:nvPr>
        </p:nvSpPr>
        <p:spPr>
          <a:xfrm>
            <a:off x="292101" y="100836"/>
            <a:ext cx="5241302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Loss Function of VAE </a:t>
            </a:r>
            <a:endParaRPr/>
          </a:p>
        </p:txBody>
      </p:sp>
      <p:sp>
        <p:nvSpPr>
          <p:cNvPr id="868" name="Google Shape;868;p24"/>
          <p:cNvSpPr txBox="1"/>
          <p:nvPr>
            <p:ph idx="1" type="body"/>
          </p:nvPr>
        </p:nvSpPr>
        <p:spPr>
          <a:xfrm>
            <a:off x="139700" y="327025"/>
            <a:ext cx="51705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200"/>
              <a:t>Li</a:t>
            </a:r>
            <a:r>
              <a:rPr lang="en-IN" sz="1200"/>
              <a:t>​(</a:t>
            </a:r>
            <a:r>
              <a:rPr i="1" lang="en-IN" sz="1200"/>
              <a:t>θ</a:t>
            </a:r>
            <a:r>
              <a:rPr lang="en-IN" sz="1200"/>
              <a:t>,</a:t>
            </a:r>
            <a:r>
              <a:rPr i="1" lang="en-IN" sz="1200"/>
              <a:t>ϕ</a:t>
            </a:r>
            <a:r>
              <a:rPr lang="en-IN" sz="1200"/>
              <a:t>)=−E</a:t>
            </a:r>
            <a:r>
              <a:rPr i="1" lang="en-IN" sz="1200"/>
              <a:t>z</a:t>
            </a:r>
            <a:r>
              <a:rPr lang="en-IN" sz="1200"/>
              <a:t>∼</a:t>
            </a:r>
            <a:r>
              <a:rPr i="1" lang="en-IN" sz="1200"/>
              <a:t>qθ</a:t>
            </a:r>
            <a:r>
              <a:rPr lang="en-IN" sz="1200"/>
              <a:t>​(</a:t>
            </a:r>
            <a:r>
              <a:rPr i="1" lang="en-IN" sz="1200"/>
              <a:t>z</a:t>
            </a:r>
            <a:r>
              <a:rPr lang="en-IN" sz="1200"/>
              <a:t>∣</a:t>
            </a:r>
            <a:r>
              <a:rPr i="1" lang="en-IN" sz="1200"/>
              <a:t>xi</a:t>
            </a:r>
            <a:r>
              <a:rPr lang="en-IN" sz="1200"/>
              <a:t>​)​[log</a:t>
            </a:r>
            <a:r>
              <a:rPr i="1" lang="en-IN" sz="1200"/>
              <a:t>pϕ</a:t>
            </a:r>
            <a:r>
              <a:rPr lang="en-IN" sz="1200"/>
              <a:t>​(</a:t>
            </a:r>
            <a:r>
              <a:rPr i="1" lang="en-IN" sz="1200"/>
              <a:t>xi</a:t>
            </a:r>
            <a:r>
              <a:rPr lang="en-IN" sz="1200"/>
              <a:t>​∣</a:t>
            </a:r>
            <a:r>
              <a:rPr i="1" lang="en-IN" sz="1200"/>
              <a:t>z</a:t>
            </a:r>
            <a:r>
              <a:rPr lang="en-IN" sz="1200"/>
              <a:t>)]+KL(</a:t>
            </a:r>
            <a:r>
              <a:rPr i="1" lang="en-IN" sz="1200"/>
              <a:t>qθ</a:t>
            </a:r>
            <a:r>
              <a:rPr lang="en-IN" sz="1200"/>
              <a:t>​(</a:t>
            </a:r>
            <a:r>
              <a:rPr i="1" lang="en-IN" sz="1200"/>
              <a:t>z</a:t>
            </a:r>
            <a:r>
              <a:rPr lang="en-IN" sz="1200"/>
              <a:t>∣</a:t>
            </a:r>
            <a:r>
              <a:rPr i="1" lang="en-IN" sz="1200"/>
              <a:t>xi</a:t>
            </a:r>
            <a:r>
              <a:rPr lang="en-IN" sz="1200"/>
              <a:t>​)∣∣</a:t>
            </a:r>
            <a:r>
              <a:rPr i="1" lang="en-IN" sz="1200"/>
              <a:t>p</a:t>
            </a:r>
            <a:r>
              <a:rPr lang="en-IN" sz="1200"/>
              <a:t>(</a:t>
            </a:r>
            <a:r>
              <a:rPr i="1" lang="en-IN" sz="1200"/>
              <a:t>z</a:t>
            </a:r>
            <a:r>
              <a:rPr lang="en-IN" sz="1200"/>
              <a:t>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Loss = Reconstruction loss + Regularization</a:t>
            </a:r>
            <a:endParaRPr/>
          </a:p>
          <a:p>
            <a:pPr indent="-1143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lang="en-IN" sz="1100">
                <a:latin typeface="Arial"/>
                <a:ea typeface="Arial"/>
                <a:cs typeface="Arial"/>
                <a:sym typeface="Arial"/>
              </a:rPr>
              <a:t>Without Reconstruction loss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: Learned distribution deviate form the prior</a:t>
            </a:r>
            <a:endParaRPr/>
          </a:p>
          <a:p>
            <a:pPr indent="-1016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lang="en-IN" sz="1100">
                <a:latin typeface="Arial"/>
                <a:ea typeface="Arial"/>
                <a:cs typeface="Arial"/>
                <a:sym typeface="Arial"/>
              </a:rPr>
              <a:t>Without Regularization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:Network cheat by learning narrow distribution With small variance this distribution is effectively representing  single value</a:t>
            </a:r>
            <a:endParaRPr/>
          </a:p>
          <a:p>
            <a:pPr indent="-1016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lang="en-IN" sz="1100">
                <a:latin typeface="Arial"/>
                <a:ea typeface="Arial"/>
                <a:cs typeface="Arial"/>
                <a:sym typeface="Arial"/>
              </a:rPr>
              <a:t>With both term in loss function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: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the two distribution will be attracted due to first term i.e. Reconstruction loss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Sufficient variance is ensured using KL Divergence </a:t>
            </a:r>
            <a:r>
              <a:rPr lang="en-IN"/>
              <a:t>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5"/>
          <p:cNvSpPr txBox="1"/>
          <p:nvPr>
            <p:ph type="title"/>
          </p:nvPr>
        </p:nvSpPr>
        <p:spPr>
          <a:xfrm>
            <a:off x="215900" y="174625"/>
            <a:ext cx="2773045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Loss function understanding </a:t>
            </a:r>
            <a:endParaRPr/>
          </a:p>
        </p:txBody>
      </p:sp>
      <p:pic>
        <p:nvPicPr>
          <p:cNvPr id="874" name="Google Shape;87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0648"/>
            <a:ext cx="5765800" cy="2363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47294" y="1143289"/>
            <a:ext cx="4752975" cy="416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775">
            <a:spAutoFit/>
          </a:bodyPr>
          <a:lstStyle/>
          <a:p>
            <a:pPr indent="0" lvl="0" marL="12700" marR="5080" rtl="0" algn="l">
              <a:lnSpc>
                <a:spcPct val="96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latin typeface="Arial"/>
                <a:ea typeface="Arial"/>
                <a:cs typeface="Arial"/>
                <a:sym typeface="Arial"/>
              </a:rPr>
              <a:t>Variational Autoencoders: The Neural Network Perspective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3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41" name="Google Shape;141;p3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3" name="Google Shape;143;p3"/>
          <p:cNvSpPr txBox="1"/>
          <p:nvPr>
            <p:ph idx="12" type="sldNum"/>
          </p:nvPr>
        </p:nvSpPr>
        <p:spPr>
          <a:xfrm>
            <a:off x="5453938" y="3007598"/>
            <a:ext cx="28324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10/36</a:t>
            </a:r>
            <a:endParaRPr/>
          </a:p>
        </p:txBody>
      </p:sp>
      <p:sp>
        <p:nvSpPr>
          <p:cNvPr id="144" name="Google Shape;144;p3"/>
          <p:cNvSpPr txBox="1"/>
          <p:nvPr>
            <p:ph idx="11" type="ftr"/>
          </p:nvPr>
        </p:nvSpPr>
        <p:spPr>
          <a:xfrm>
            <a:off x="2008162" y="3133595"/>
            <a:ext cx="77661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Mitesh M. Khapra</a:t>
            </a:r>
            <a:endParaRPr/>
          </a:p>
        </p:txBody>
      </p:sp>
      <p:sp>
        <p:nvSpPr>
          <p:cNvPr id="145" name="Google Shape;145;p3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21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>
            <p:ph type="title"/>
          </p:nvPr>
        </p:nvSpPr>
        <p:spPr>
          <a:xfrm>
            <a:off x="292101" y="100836"/>
            <a:ext cx="5241302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VAE - Goal</a:t>
            </a:r>
            <a:endParaRPr/>
          </a:p>
        </p:txBody>
      </p:sp>
      <p:sp>
        <p:nvSpPr>
          <p:cNvPr id="151" name="Google Shape;151;p4"/>
          <p:cNvSpPr txBox="1"/>
          <p:nvPr>
            <p:ph idx="1" type="body"/>
          </p:nvPr>
        </p:nvSpPr>
        <p:spPr>
          <a:xfrm>
            <a:off x="368301" y="645087"/>
            <a:ext cx="51905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latin typeface="Calibri"/>
                <a:ea typeface="Calibri"/>
                <a:cs typeface="Calibri"/>
                <a:sym typeface="Calibri"/>
              </a:rPr>
              <a:t>The goal of VAE is to find a distribution </a:t>
            </a:r>
            <a:r>
              <a:rPr baseline="-25000" i="1" lang="en-IN" sz="1200">
                <a:latin typeface="Calibri"/>
                <a:ea typeface="Calibri"/>
                <a:cs typeface="Calibri"/>
                <a:sym typeface="Calibri"/>
              </a:rPr>
              <a:t>Qθ </a:t>
            </a:r>
            <a:r>
              <a:rPr baseline="-25000" lang="en-IN" sz="12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aseline="-25000" i="1" lang="en-IN" sz="1200">
                <a:latin typeface="Calibri"/>
                <a:ea typeface="Calibri"/>
                <a:cs typeface="Calibri"/>
                <a:sym typeface="Calibri"/>
              </a:rPr>
              <a:t>z|x ) of some latent varaibles , which we can sample from</a:t>
            </a:r>
            <a:r>
              <a:rPr i="1" lang="en-IN" sz="1200">
                <a:latin typeface="Calibri"/>
                <a:ea typeface="Calibri"/>
                <a:cs typeface="Calibri"/>
                <a:sym typeface="Calibri"/>
              </a:rPr>
              <a:t> Z </a:t>
            </a:r>
            <a:r>
              <a:rPr lang="en-IN" sz="1200">
                <a:latin typeface="Calibri"/>
                <a:ea typeface="Calibri"/>
                <a:cs typeface="Calibri"/>
                <a:sym typeface="Calibri"/>
              </a:rPr>
              <a:t> ~  </a:t>
            </a:r>
            <a:r>
              <a:rPr i="1" lang="en-IN" sz="1200"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aseline="-25000" i="1" lang="en-IN" sz="1200"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lang="en-IN" sz="12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IN" sz="1200">
                <a:latin typeface="Calibri"/>
                <a:ea typeface="Calibri"/>
                <a:cs typeface="Calibri"/>
                <a:sym typeface="Calibri"/>
              </a:rPr>
              <a:t>z|x</a:t>
            </a:r>
            <a:r>
              <a:rPr lang="en-IN" sz="1200">
                <a:latin typeface="Calibri"/>
                <a:ea typeface="Calibri"/>
                <a:cs typeface="Calibri"/>
                <a:sym typeface="Calibri"/>
              </a:rPr>
              <a:t>), to generate new sampes x` from  </a:t>
            </a:r>
            <a:r>
              <a:rPr i="1" lang="en-IN" sz="12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IN" sz="1200"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lang="en-IN" sz="12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IN" sz="1200">
                <a:latin typeface="Calibri"/>
                <a:ea typeface="Calibri"/>
                <a:cs typeface="Calibri"/>
                <a:sym typeface="Calibri"/>
              </a:rPr>
              <a:t>x|z</a:t>
            </a:r>
            <a:r>
              <a:rPr lang="en-IN" sz="12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825500" y="1470025"/>
            <a:ext cx="1676400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aseline="-25000" i="1"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(Z/X)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3416300" y="1453303"/>
            <a:ext cx="1676400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baseline="-25000"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θ </a:t>
            </a: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(Z/X)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2898454" y="1605703"/>
            <a:ext cx="106052" cy="381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2717827" y="1988608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 Z</a:t>
            </a:r>
            <a:endParaRPr sz="1800"/>
          </a:p>
        </p:txBody>
      </p:sp>
      <p:sp>
        <p:nvSpPr>
          <p:cNvPr id="156" name="Google Shape;156;p4"/>
          <p:cNvSpPr txBox="1"/>
          <p:nvPr/>
        </p:nvSpPr>
        <p:spPr>
          <a:xfrm>
            <a:off x="332635" y="1546225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X</a:t>
            </a:r>
            <a:endParaRPr sz="1800"/>
          </a:p>
        </p:txBody>
      </p:sp>
      <p:sp>
        <p:nvSpPr>
          <p:cNvPr id="157" name="Google Shape;157;p4"/>
          <p:cNvSpPr txBox="1"/>
          <p:nvPr/>
        </p:nvSpPr>
        <p:spPr>
          <a:xfrm>
            <a:off x="5245100" y="1546225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X`</a:t>
            </a:r>
            <a:endParaRPr sz="1800"/>
          </a:p>
        </p:txBody>
      </p:sp>
      <p:cxnSp>
        <p:nvCxnSpPr>
          <p:cNvPr id="158" name="Google Shape;158;p4"/>
          <p:cNvCxnSpPr>
            <a:stCxn id="156" idx="3"/>
          </p:cNvCxnSpPr>
          <p:nvPr/>
        </p:nvCxnSpPr>
        <p:spPr>
          <a:xfrm>
            <a:off x="671189" y="1730891"/>
            <a:ext cx="154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9" name="Google Shape;159;p4"/>
          <p:cNvCxnSpPr>
            <a:stCxn id="153" idx="3"/>
          </p:cNvCxnSpPr>
          <p:nvPr/>
        </p:nvCxnSpPr>
        <p:spPr>
          <a:xfrm>
            <a:off x="5092700" y="1796203"/>
            <a:ext cx="228600" cy="16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0" name="Google Shape;160;p4"/>
          <p:cNvCxnSpPr>
            <a:endCxn id="154" idx="0"/>
          </p:cNvCxnSpPr>
          <p:nvPr/>
        </p:nvCxnSpPr>
        <p:spPr>
          <a:xfrm>
            <a:off x="2501780" y="1470103"/>
            <a:ext cx="449700" cy="135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4"/>
          <p:cNvCxnSpPr>
            <a:endCxn id="154" idx="2"/>
          </p:cNvCxnSpPr>
          <p:nvPr/>
        </p:nvCxnSpPr>
        <p:spPr>
          <a:xfrm flipH="1" rot="10800000">
            <a:off x="2501780" y="1986703"/>
            <a:ext cx="449700" cy="169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4"/>
          <p:cNvCxnSpPr>
            <a:stCxn id="154" idx="0"/>
          </p:cNvCxnSpPr>
          <p:nvPr/>
        </p:nvCxnSpPr>
        <p:spPr>
          <a:xfrm flipH="1" rot="10800000">
            <a:off x="2951480" y="1468003"/>
            <a:ext cx="464700" cy="137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4"/>
          <p:cNvCxnSpPr>
            <a:stCxn id="154" idx="2"/>
          </p:cNvCxnSpPr>
          <p:nvPr/>
        </p:nvCxnSpPr>
        <p:spPr>
          <a:xfrm>
            <a:off x="2951480" y="1986703"/>
            <a:ext cx="540900" cy="152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733" y="155879"/>
            <a:ext cx="94868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5"/>
          <p:cNvSpPr txBox="1"/>
          <p:nvPr/>
        </p:nvSpPr>
        <p:spPr>
          <a:xfrm>
            <a:off x="692454" y="1218366"/>
            <a:ext cx="11118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rPr>
              <a:t>Figure: </a:t>
            </a:r>
            <a:r>
              <a:rPr lang="en-IN" sz="1000">
                <a:latin typeface="Arial"/>
                <a:ea typeface="Arial"/>
                <a:cs typeface="Arial"/>
                <a:sym typeface="Arial"/>
              </a:rPr>
              <a:t>Abstraction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8" y="1787080"/>
            <a:ext cx="1272539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5"/>
          <p:cNvSpPr txBox="1"/>
          <p:nvPr/>
        </p:nvSpPr>
        <p:spPr>
          <a:xfrm>
            <a:off x="711695" y="2426657"/>
            <a:ext cx="1073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rPr>
              <a:t>Figure: </a:t>
            </a:r>
            <a:r>
              <a:rPr lang="en-IN" sz="1000">
                <a:latin typeface="Arial"/>
                <a:ea typeface="Arial"/>
                <a:cs typeface="Arial"/>
                <a:sym typeface="Arial"/>
              </a:rPr>
              <a:t>Generation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0558" y="209562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5"/>
          <p:cNvSpPr txBox="1"/>
          <p:nvPr/>
        </p:nvSpPr>
        <p:spPr>
          <a:xfrm>
            <a:off x="2734957" y="124077"/>
            <a:ext cx="234188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baseline="30000" i="1" lang="en-IN" sz="1200">
                <a:latin typeface="Georgia"/>
                <a:ea typeface="Georgia"/>
                <a:cs typeface="Georgia"/>
                <a:sym typeface="Georgia"/>
              </a:rPr>
              <a:t>N	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be the training data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2734950" y="191100"/>
            <a:ext cx="2744400" cy="23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950">
            <a:spAutoFit/>
          </a:bodyPr>
          <a:lstStyle/>
          <a:p>
            <a:pPr indent="0" lvl="0" marL="8572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7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IN" sz="700">
                <a:latin typeface="Arial"/>
                <a:ea typeface="Arial"/>
                <a:cs typeface="Arial"/>
                <a:sym typeface="Arial"/>
              </a:rPr>
              <a:t>=1</a:t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indent="0" lvl="0" marL="38100" rtl="0" algn="just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IN" sz="1000">
                <a:latin typeface="Arial"/>
                <a:ea typeface="Arial"/>
                <a:cs typeface="Arial"/>
                <a:sym typeface="Arial"/>
              </a:rPr>
              <a:t>We can think of </a:t>
            </a:r>
            <a:r>
              <a:rPr i="1" lang="en-IN" sz="1000"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IN" sz="1000">
                <a:latin typeface="Arial"/>
                <a:ea typeface="Arial"/>
                <a:cs typeface="Arial"/>
                <a:sym typeface="Arial"/>
              </a:rPr>
              <a:t>as a random variable in </a:t>
            </a:r>
            <a:r>
              <a:rPr i="1" lang="en-IN" sz="10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30000" i="1" lang="en-IN" sz="1100">
                <a:latin typeface="Georgia"/>
                <a:ea typeface="Georgia"/>
                <a:cs typeface="Georgia"/>
                <a:sym typeface="Georgia"/>
              </a:rPr>
              <a:t>n</a:t>
            </a:r>
            <a:endParaRPr baseline="30000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38100" marR="304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000">
                <a:latin typeface="Arial"/>
                <a:ea typeface="Arial"/>
                <a:cs typeface="Arial"/>
                <a:sym typeface="Arial"/>
              </a:rPr>
              <a:t>For example, </a:t>
            </a:r>
            <a:r>
              <a:rPr i="1" lang="en-IN" sz="1000"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IN" sz="1000">
                <a:latin typeface="Arial"/>
                <a:ea typeface="Arial"/>
                <a:cs typeface="Arial"/>
                <a:sym typeface="Arial"/>
              </a:rPr>
              <a:t>could be an image and the dimensions of </a:t>
            </a:r>
            <a:r>
              <a:rPr i="1" lang="en-IN" sz="1000"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IN" sz="1000">
                <a:latin typeface="Arial"/>
                <a:ea typeface="Arial"/>
                <a:cs typeface="Arial"/>
                <a:sym typeface="Arial"/>
              </a:rPr>
              <a:t>correspond to pixels of the image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304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000">
                <a:latin typeface="Arial"/>
                <a:ea typeface="Arial"/>
                <a:cs typeface="Arial"/>
                <a:sym typeface="Arial"/>
              </a:rPr>
              <a:t>We are interested in learning an abstraction (i.e., given an </a:t>
            </a:r>
            <a:r>
              <a:rPr i="1" lang="en-IN" sz="1000"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IN" sz="1000">
                <a:latin typeface="Arial"/>
                <a:ea typeface="Arial"/>
                <a:cs typeface="Arial"/>
                <a:sym typeface="Arial"/>
              </a:rPr>
              <a:t>find the hidden representa- tion </a:t>
            </a:r>
            <a:r>
              <a:rPr i="1" lang="en-IN" sz="10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1000">
                <a:latin typeface="Arial"/>
                <a:ea typeface="Arial"/>
                <a:cs typeface="Arial"/>
                <a:sym typeface="Arial"/>
              </a:rPr>
              <a:t>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304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000">
                <a:latin typeface="Arial"/>
                <a:ea typeface="Arial"/>
                <a:cs typeface="Arial"/>
                <a:sym typeface="Arial"/>
              </a:rPr>
              <a:t>We are also interested in generation (</a:t>
            </a:r>
            <a:r>
              <a:rPr i="1" lang="en-IN" sz="1000">
                <a:latin typeface="Arial"/>
                <a:ea typeface="Arial"/>
                <a:cs typeface="Arial"/>
                <a:sym typeface="Arial"/>
              </a:rPr>
              <a:t>i.e.</a:t>
            </a:r>
            <a:r>
              <a:rPr lang="en-IN" sz="1000">
                <a:latin typeface="Arial"/>
                <a:ea typeface="Arial"/>
                <a:cs typeface="Arial"/>
                <a:sym typeface="Arial"/>
              </a:rPr>
              <a:t>, given a hidden representation generate an </a:t>
            </a:r>
            <a:r>
              <a:rPr i="1" lang="en-IN" sz="10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IN" sz="1000">
                <a:latin typeface="Arial"/>
                <a:ea typeface="Arial"/>
                <a:cs typeface="Arial"/>
                <a:sym typeface="Arial"/>
              </a:rPr>
              <a:t>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304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000">
                <a:latin typeface="Arial"/>
                <a:ea typeface="Arial"/>
                <a:cs typeface="Arial"/>
                <a:sym typeface="Arial"/>
              </a:rPr>
              <a:t>In probabilistic terms we are interested in </a:t>
            </a:r>
            <a:r>
              <a:rPr i="1" lang="en-IN" sz="10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IN" sz="1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0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i="1" lang="en-IN" sz="100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10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IN" sz="1000">
                <a:latin typeface="Arial"/>
                <a:ea typeface="Arial"/>
                <a:cs typeface="Arial"/>
                <a:sym typeface="Arial"/>
              </a:rPr>
              <a:t>) and </a:t>
            </a:r>
            <a:r>
              <a:rPr i="1" lang="en-IN" sz="10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IN" sz="1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0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i="1" lang="en-IN" sz="100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10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1000">
                <a:latin typeface="Arial"/>
                <a:ea typeface="Arial"/>
                <a:cs typeface="Arial"/>
                <a:sym typeface="Arial"/>
              </a:rPr>
              <a:t>) (to be consistent with the literation on VAEs we will use </a:t>
            </a:r>
            <a:r>
              <a:rPr i="1" lang="en-IN" sz="1000">
                <a:latin typeface="Arial"/>
                <a:ea typeface="Arial"/>
                <a:cs typeface="Arial"/>
                <a:sym typeface="Arial"/>
              </a:rPr>
              <a:t>z </a:t>
            </a:r>
            <a:r>
              <a:rPr lang="en-IN" sz="1000">
                <a:latin typeface="Arial"/>
                <a:ea typeface="Arial"/>
                <a:cs typeface="Arial"/>
                <a:sym typeface="Arial"/>
              </a:rPr>
              <a:t>instead of </a:t>
            </a:r>
            <a:r>
              <a:rPr i="1" lang="en-IN" sz="1000">
                <a:latin typeface="Arial"/>
                <a:ea typeface="Arial"/>
                <a:cs typeface="Arial"/>
                <a:sym typeface="Arial"/>
              </a:rPr>
              <a:t>H </a:t>
            </a:r>
            <a:r>
              <a:rPr lang="en-IN" sz="100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i="1" lang="en-IN" sz="1000"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IN" sz="1000">
                <a:latin typeface="Arial"/>
                <a:ea typeface="Arial"/>
                <a:cs typeface="Arial"/>
                <a:sym typeface="Arial"/>
              </a:rPr>
              <a:t>instead of </a:t>
            </a:r>
            <a:r>
              <a:rPr i="1" lang="en-IN" sz="1000">
                <a:latin typeface="Arial"/>
                <a:ea typeface="Arial"/>
                <a:cs typeface="Arial"/>
                <a:sym typeface="Arial"/>
              </a:rPr>
              <a:t>V </a:t>
            </a:r>
            <a:r>
              <a:rPr lang="en-IN" sz="1000">
                <a:latin typeface="Arial"/>
                <a:ea typeface="Arial"/>
                <a:cs typeface="Arial"/>
                <a:sym typeface="Arial"/>
              </a:rPr>
              <a:t>)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40558" y="419595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40558" y="629627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40558" y="1183804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40558" y="1737982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640558" y="2120099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5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81" name="Google Shape;181;p5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3" name="Google Shape;183;p5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rPr>
              <a:t>11/36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 txBox="1"/>
          <p:nvPr>
            <p:ph idx="11" type="ftr"/>
          </p:nvPr>
        </p:nvSpPr>
        <p:spPr>
          <a:xfrm>
            <a:off x="2008162" y="3133595"/>
            <a:ext cx="77661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Mitesh M. Khapra</a:t>
            </a:r>
            <a:endParaRPr/>
          </a:p>
        </p:txBody>
      </p:sp>
      <p:sp>
        <p:nvSpPr>
          <p:cNvPr id="185" name="Google Shape;185;p5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21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/>
          <p:nvPr/>
        </p:nvSpPr>
        <p:spPr>
          <a:xfrm>
            <a:off x="1381480" y="1102206"/>
            <a:ext cx="8699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z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 txBox="1"/>
          <p:nvPr/>
        </p:nvSpPr>
        <p:spPr>
          <a:xfrm>
            <a:off x="847940" y="1557018"/>
            <a:ext cx="115760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Encoder Q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θ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p6"/>
          <p:cNvGrpSpPr/>
          <p:nvPr/>
        </p:nvGrpSpPr>
        <p:grpSpPr>
          <a:xfrm>
            <a:off x="711466" y="1317656"/>
            <a:ext cx="1440180" cy="716172"/>
            <a:chOff x="711466" y="1317656"/>
            <a:chExt cx="1440180" cy="716172"/>
          </a:xfrm>
        </p:grpSpPr>
        <p:sp>
          <p:nvSpPr>
            <p:cNvPr id="193" name="Google Shape;193;p6"/>
            <p:cNvSpPr/>
            <p:nvPr/>
          </p:nvSpPr>
          <p:spPr>
            <a:xfrm>
              <a:off x="711466" y="1493608"/>
              <a:ext cx="1440180" cy="360045"/>
            </a:xfrm>
            <a:custGeom>
              <a:rect b="b" l="l" r="r" t="t"/>
              <a:pathLst>
                <a:path extrusionOk="0" h="360044" w="1440180">
                  <a:moveTo>
                    <a:pt x="0" y="170218"/>
                  </a:moveTo>
                  <a:lnTo>
                    <a:pt x="0" y="189788"/>
                  </a:lnTo>
                  <a:lnTo>
                    <a:pt x="6779" y="139336"/>
                  </a:lnTo>
                  <a:lnTo>
                    <a:pt x="25912" y="94000"/>
                  </a:lnTo>
                  <a:lnTo>
                    <a:pt x="55589" y="55589"/>
                  </a:lnTo>
                  <a:lnTo>
                    <a:pt x="94000" y="25912"/>
                  </a:lnTo>
                  <a:lnTo>
                    <a:pt x="139336" y="6779"/>
                  </a:lnTo>
                  <a:lnTo>
                    <a:pt x="189788" y="0"/>
                  </a:lnTo>
                  <a:lnTo>
                    <a:pt x="1250226" y="0"/>
                  </a:lnTo>
                  <a:lnTo>
                    <a:pt x="1300683" y="6779"/>
                  </a:lnTo>
                  <a:lnTo>
                    <a:pt x="1346023" y="25912"/>
                  </a:lnTo>
                  <a:lnTo>
                    <a:pt x="1384436" y="55589"/>
                  </a:lnTo>
                  <a:lnTo>
                    <a:pt x="1414114" y="94000"/>
                  </a:lnTo>
                  <a:lnTo>
                    <a:pt x="1433247" y="139336"/>
                  </a:lnTo>
                  <a:lnTo>
                    <a:pt x="1440027" y="189788"/>
                  </a:lnTo>
                  <a:lnTo>
                    <a:pt x="1440027" y="170218"/>
                  </a:lnTo>
                  <a:lnTo>
                    <a:pt x="1433247" y="220669"/>
                  </a:lnTo>
                  <a:lnTo>
                    <a:pt x="1414114" y="266006"/>
                  </a:lnTo>
                  <a:lnTo>
                    <a:pt x="1384436" y="304417"/>
                  </a:lnTo>
                  <a:lnTo>
                    <a:pt x="1346023" y="334094"/>
                  </a:lnTo>
                  <a:lnTo>
                    <a:pt x="1300683" y="353227"/>
                  </a:lnTo>
                  <a:lnTo>
                    <a:pt x="1250226" y="360006"/>
                  </a:lnTo>
                  <a:lnTo>
                    <a:pt x="189788" y="360006"/>
                  </a:lnTo>
                  <a:lnTo>
                    <a:pt x="139336" y="353227"/>
                  </a:lnTo>
                  <a:lnTo>
                    <a:pt x="94000" y="334094"/>
                  </a:lnTo>
                  <a:lnTo>
                    <a:pt x="55589" y="304417"/>
                  </a:lnTo>
                  <a:lnTo>
                    <a:pt x="25912" y="266006"/>
                  </a:lnTo>
                  <a:lnTo>
                    <a:pt x="6779" y="220669"/>
                  </a:lnTo>
                  <a:lnTo>
                    <a:pt x="0" y="170218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1431480" y="1866188"/>
              <a:ext cx="0" cy="167640"/>
            </a:xfrm>
            <a:custGeom>
              <a:rect b="b" l="l" r="r" t="t"/>
              <a:pathLst>
                <a:path extrusionOk="0" h="167639" w="120000">
                  <a:moveTo>
                    <a:pt x="0" y="167426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405163" y="1861254"/>
              <a:ext cx="52705" cy="24765"/>
            </a:xfrm>
            <a:custGeom>
              <a:rect b="b" l="l" r="r" t="t"/>
              <a:pathLst>
                <a:path extrusionOk="0" h="24764" w="5270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431480" y="1322590"/>
              <a:ext cx="0" cy="171450"/>
            </a:xfrm>
            <a:custGeom>
              <a:rect b="b" l="l" r="r" t="t"/>
              <a:pathLst>
                <a:path extrusionOk="0" h="171450" w="12000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405163" y="1317656"/>
              <a:ext cx="52705" cy="24765"/>
            </a:xfrm>
            <a:custGeom>
              <a:rect b="b" l="l" r="r" t="t"/>
              <a:pathLst>
                <a:path extrusionOk="0" h="24765" w="5270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8" name="Google Shape;198;p6"/>
          <p:cNvSpPr txBox="1"/>
          <p:nvPr/>
        </p:nvSpPr>
        <p:spPr>
          <a:xfrm>
            <a:off x="227300" y="2001725"/>
            <a:ext cx="2235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127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Data: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: the parameters of the encoder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 txBox="1"/>
          <p:nvPr/>
        </p:nvSpPr>
        <p:spPr>
          <a:xfrm>
            <a:off x="347548" y="220000"/>
            <a:ext cx="11817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Reconstruction: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30000" lang="en-IN" sz="1650">
                <a:latin typeface="Arial"/>
                <a:ea typeface="Arial"/>
                <a:cs typeface="Arial"/>
                <a:sym typeface="Arial"/>
              </a:rPr>
              <a:t>ˆ</a:t>
            </a:r>
            <a:endParaRPr baseline="30000" sz="16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 txBox="1"/>
          <p:nvPr/>
        </p:nvSpPr>
        <p:spPr>
          <a:xfrm>
            <a:off x="847940" y="656804"/>
            <a:ext cx="113728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Decoder P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φ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6"/>
          <p:cNvGrpSpPr/>
          <p:nvPr/>
        </p:nvGrpSpPr>
        <p:grpSpPr>
          <a:xfrm>
            <a:off x="711466" y="421239"/>
            <a:ext cx="1440180" cy="712794"/>
            <a:chOff x="711466" y="421239"/>
            <a:chExt cx="1440180" cy="712794"/>
          </a:xfrm>
        </p:grpSpPr>
        <p:sp>
          <p:nvSpPr>
            <p:cNvPr id="202" name="Google Shape;202;p6"/>
            <p:cNvSpPr/>
            <p:nvPr/>
          </p:nvSpPr>
          <p:spPr>
            <a:xfrm>
              <a:off x="711466" y="593597"/>
              <a:ext cx="1440180" cy="360045"/>
            </a:xfrm>
            <a:custGeom>
              <a:rect b="b" l="l" r="r" t="t"/>
              <a:pathLst>
                <a:path extrusionOk="0" h="360044" w="1440180">
                  <a:moveTo>
                    <a:pt x="0" y="170218"/>
                  </a:moveTo>
                  <a:lnTo>
                    <a:pt x="0" y="189788"/>
                  </a:lnTo>
                  <a:lnTo>
                    <a:pt x="6779" y="139336"/>
                  </a:lnTo>
                  <a:lnTo>
                    <a:pt x="25912" y="94000"/>
                  </a:lnTo>
                  <a:lnTo>
                    <a:pt x="55589" y="55589"/>
                  </a:lnTo>
                  <a:lnTo>
                    <a:pt x="94000" y="25912"/>
                  </a:lnTo>
                  <a:lnTo>
                    <a:pt x="139336" y="6779"/>
                  </a:lnTo>
                  <a:lnTo>
                    <a:pt x="189788" y="0"/>
                  </a:lnTo>
                  <a:lnTo>
                    <a:pt x="1250226" y="0"/>
                  </a:lnTo>
                  <a:lnTo>
                    <a:pt x="1300683" y="6779"/>
                  </a:lnTo>
                  <a:lnTo>
                    <a:pt x="1346023" y="25912"/>
                  </a:lnTo>
                  <a:lnTo>
                    <a:pt x="1384436" y="55589"/>
                  </a:lnTo>
                  <a:lnTo>
                    <a:pt x="1414114" y="94000"/>
                  </a:lnTo>
                  <a:lnTo>
                    <a:pt x="1433247" y="139336"/>
                  </a:lnTo>
                  <a:lnTo>
                    <a:pt x="1440027" y="189788"/>
                  </a:lnTo>
                  <a:lnTo>
                    <a:pt x="1440027" y="170218"/>
                  </a:lnTo>
                  <a:lnTo>
                    <a:pt x="1433247" y="220669"/>
                  </a:lnTo>
                  <a:lnTo>
                    <a:pt x="1414114" y="266006"/>
                  </a:lnTo>
                  <a:lnTo>
                    <a:pt x="1384436" y="304417"/>
                  </a:lnTo>
                  <a:lnTo>
                    <a:pt x="1346023" y="334094"/>
                  </a:lnTo>
                  <a:lnTo>
                    <a:pt x="1300683" y="353227"/>
                  </a:lnTo>
                  <a:lnTo>
                    <a:pt x="1250226" y="360006"/>
                  </a:lnTo>
                  <a:lnTo>
                    <a:pt x="189788" y="360006"/>
                  </a:lnTo>
                  <a:lnTo>
                    <a:pt x="139336" y="353227"/>
                  </a:lnTo>
                  <a:lnTo>
                    <a:pt x="94000" y="334094"/>
                  </a:lnTo>
                  <a:lnTo>
                    <a:pt x="55589" y="304417"/>
                  </a:lnTo>
                  <a:lnTo>
                    <a:pt x="25912" y="266006"/>
                  </a:lnTo>
                  <a:lnTo>
                    <a:pt x="6779" y="220669"/>
                  </a:lnTo>
                  <a:lnTo>
                    <a:pt x="0" y="170218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1431480" y="962583"/>
              <a:ext cx="0" cy="171450"/>
            </a:xfrm>
            <a:custGeom>
              <a:rect b="b" l="l" r="r" t="t"/>
              <a:pathLst>
                <a:path extrusionOk="0" h="171450" w="12000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1405163" y="957649"/>
              <a:ext cx="52705" cy="24765"/>
            </a:xfrm>
            <a:custGeom>
              <a:rect b="b" l="l" r="r" t="t"/>
              <a:pathLst>
                <a:path extrusionOk="0" h="24765" w="5270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1431480" y="426173"/>
              <a:ext cx="0" cy="167640"/>
            </a:xfrm>
            <a:custGeom>
              <a:rect b="b" l="l" r="r" t="t"/>
              <a:pathLst>
                <a:path extrusionOk="0" h="167640" w="120000">
                  <a:moveTo>
                    <a:pt x="0" y="167424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405163" y="421239"/>
              <a:ext cx="52705" cy="24765"/>
            </a:xfrm>
            <a:custGeom>
              <a:rect b="b" l="l" r="r" t="t"/>
              <a:pathLst>
                <a:path extrusionOk="0" h="24765" w="5270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207" name="Google Shape;2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0558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6"/>
          <p:cNvSpPr txBox="1"/>
          <p:nvPr/>
        </p:nvSpPr>
        <p:spPr>
          <a:xfrm>
            <a:off x="2760357" y="57071"/>
            <a:ext cx="2773045" cy="19742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We now return to our goals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715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IN" sz="1100">
                <a:latin typeface="Arial"/>
                <a:ea typeface="Arial"/>
                <a:cs typeface="Arial"/>
                <a:sym typeface="Arial"/>
              </a:rPr>
              <a:t>Goal 1: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Learn a distribution over the latent variables 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715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IN" sz="1100">
                <a:latin typeface="Arial"/>
                <a:ea typeface="Arial"/>
                <a:cs typeface="Arial"/>
                <a:sym typeface="Arial"/>
              </a:rPr>
              <a:t>Goal 2: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Learn a distribution over the visible variables 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VAEs use a neural network based encoder for Goal 1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26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and a neural network based decoder for Goal 2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We will look at the encoder first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0558" y="396354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0558" y="778471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40558" y="1160576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40558" y="1542681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40558" y="1924786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Google Shape;214;p6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215" name="Google Shape;215;p6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7" name="Google Shape;217;p6"/>
          <p:cNvSpPr txBox="1"/>
          <p:nvPr/>
        </p:nvSpPr>
        <p:spPr>
          <a:xfrm>
            <a:off x="227298" y="2578500"/>
            <a:ext cx="28308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neural network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φ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: the parameters of the decoder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/>
          <p:cNvSpPr txBox="1"/>
          <p:nvPr/>
        </p:nvSpPr>
        <p:spPr>
          <a:xfrm>
            <a:off x="227304" y="2922665"/>
            <a:ext cx="931544" cy="16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neural network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rPr>
              <a:t>13/36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6"/>
          <p:cNvSpPr txBox="1"/>
          <p:nvPr>
            <p:ph idx="11" type="ftr"/>
          </p:nvPr>
        </p:nvSpPr>
        <p:spPr>
          <a:xfrm>
            <a:off x="2008162" y="3133595"/>
            <a:ext cx="77661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Mitesh M. Khapra</a:t>
            </a:r>
            <a:endParaRPr/>
          </a:p>
        </p:txBody>
      </p:sp>
      <p:sp>
        <p:nvSpPr>
          <p:cNvPr id="221" name="Google Shape;221;p6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21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7"/>
          <p:cNvGrpSpPr/>
          <p:nvPr/>
        </p:nvGrpSpPr>
        <p:grpSpPr>
          <a:xfrm>
            <a:off x="407904" y="516743"/>
            <a:ext cx="1666151" cy="766127"/>
            <a:chOff x="407904" y="516743"/>
            <a:chExt cx="1666151" cy="766127"/>
          </a:xfrm>
        </p:grpSpPr>
        <p:pic>
          <p:nvPicPr>
            <p:cNvPr id="227" name="Google Shape;227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7904" y="1056747"/>
              <a:ext cx="226123" cy="226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7911" y="1056747"/>
              <a:ext cx="226123" cy="226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27918" y="1056747"/>
              <a:ext cx="226123" cy="226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87925" y="1056747"/>
              <a:ext cx="226123" cy="226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47919" y="1056747"/>
              <a:ext cx="226136" cy="226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87914" y="516743"/>
              <a:ext cx="226123" cy="226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47908" y="516743"/>
              <a:ext cx="226123" cy="226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307915" y="516743"/>
              <a:ext cx="226123" cy="226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667922" y="516743"/>
              <a:ext cx="226123" cy="2261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6" name="Google Shape;236;p7"/>
          <p:cNvSpPr txBox="1"/>
          <p:nvPr/>
        </p:nvSpPr>
        <p:spPr>
          <a:xfrm>
            <a:off x="1165237" y="1624125"/>
            <a:ext cx="1460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7"/>
          <p:cNvSpPr txBox="1"/>
          <p:nvPr/>
        </p:nvSpPr>
        <p:spPr>
          <a:xfrm>
            <a:off x="1179639" y="148410"/>
            <a:ext cx="9017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7"/>
          <p:cNvSpPr txBox="1"/>
          <p:nvPr/>
        </p:nvSpPr>
        <p:spPr>
          <a:xfrm>
            <a:off x="2173033" y="1053222"/>
            <a:ext cx="58801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θ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7"/>
          <p:cNvGrpSpPr/>
          <p:nvPr/>
        </p:nvGrpSpPr>
        <p:grpSpPr>
          <a:xfrm>
            <a:off x="340969" y="309860"/>
            <a:ext cx="1800225" cy="1310558"/>
            <a:chOff x="340969" y="309860"/>
            <a:chExt cx="1800225" cy="1310558"/>
          </a:xfrm>
        </p:grpSpPr>
        <p:sp>
          <p:nvSpPr>
            <p:cNvPr id="240" name="Google Shape;240;p7"/>
            <p:cNvSpPr/>
            <p:nvPr/>
          </p:nvSpPr>
          <p:spPr>
            <a:xfrm>
              <a:off x="340969" y="449808"/>
              <a:ext cx="1800225" cy="900430"/>
            </a:xfrm>
            <a:custGeom>
              <a:rect b="b" l="l" r="r" t="t"/>
              <a:pathLst>
                <a:path extrusionOk="0" h="900430" w="1800225">
                  <a:moveTo>
                    <a:pt x="0" y="710222"/>
                  </a:moveTo>
                  <a:lnTo>
                    <a:pt x="0" y="729792"/>
                  </a:lnTo>
                  <a:lnTo>
                    <a:pt x="6778" y="679340"/>
                  </a:lnTo>
                  <a:lnTo>
                    <a:pt x="25909" y="634004"/>
                  </a:lnTo>
                  <a:lnTo>
                    <a:pt x="55584" y="595593"/>
                  </a:lnTo>
                  <a:lnTo>
                    <a:pt x="93995" y="565916"/>
                  </a:lnTo>
                  <a:lnTo>
                    <a:pt x="139332" y="546783"/>
                  </a:lnTo>
                  <a:lnTo>
                    <a:pt x="189788" y="540003"/>
                  </a:lnTo>
                  <a:lnTo>
                    <a:pt x="1610233" y="540003"/>
                  </a:lnTo>
                  <a:lnTo>
                    <a:pt x="1660684" y="546783"/>
                  </a:lnTo>
                  <a:lnTo>
                    <a:pt x="1706021" y="565916"/>
                  </a:lnTo>
                  <a:lnTo>
                    <a:pt x="1744432" y="595593"/>
                  </a:lnTo>
                  <a:lnTo>
                    <a:pt x="1774109" y="634004"/>
                  </a:lnTo>
                  <a:lnTo>
                    <a:pt x="1793242" y="679340"/>
                  </a:lnTo>
                  <a:lnTo>
                    <a:pt x="1800021" y="729792"/>
                  </a:lnTo>
                  <a:lnTo>
                    <a:pt x="1800021" y="710222"/>
                  </a:lnTo>
                  <a:lnTo>
                    <a:pt x="1793242" y="760673"/>
                  </a:lnTo>
                  <a:lnTo>
                    <a:pt x="1774109" y="806010"/>
                  </a:lnTo>
                  <a:lnTo>
                    <a:pt x="1744432" y="844421"/>
                  </a:lnTo>
                  <a:lnTo>
                    <a:pt x="1706021" y="874098"/>
                  </a:lnTo>
                  <a:lnTo>
                    <a:pt x="1660684" y="893231"/>
                  </a:lnTo>
                  <a:lnTo>
                    <a:pt x="1610233" y="900010"/>
                  </a:lnTo>
                  <a:lnTo>
                    <a:pt x="189788" y="900010"/>
                  </a:lnTo>
                  <a:lnTo>
                    <a:pt x="139332" y="893231"/>
                  </a:lnTo>
                  <a:lnTo>
                    <a:pt x="93995" y="874098"/>
                  </a:lnTo>
                  <a:lnTo>
                    <a:pt x="55584" y="844421"/>
                  </a:lnTo>
                  <a:lnTo>
                    <a:pt x="25909" y="806010"/>
                  </a:lnTo>
                  <a:lnTo>
                    <a:pt x="6778" y="760673"/>
                  </a:lnTo>
                  <a:lnTo>
                    <a:pt x="0" y="710222"/>
                  </a:lnTo>
                  <a:close/>
                </a:path>
                <a:path extrusionOk="0" h="900430" w="1800225">
                  <a:moveTo>
                    <a:pt x="179997" y="170205"/>
                  </a:moveTo>
                  <a:lnTo>
                    <a:pt x="179997" y="189788"/>
                  </a:lnTo>
                  <a:lnTo>
                    <a:pt x="186776" y="139332"/>
                  </a:lnTo>
                  <a:lnTo>
                    <a:pt x="205909" y="93995"/>
                  </a:lnTo>
                  <a:lnTo>
                    <a:pt x="235586" y="55584"/>
                  </a:lnTo>
                  <a:lnTo>
                    <a:pt x="273997" y="25909"/>
                  </a:lnTo>
                  <a:lnTo>
                    <a:pt x="319334" y="6778"/>
                  </a:lnTo>
                  <a:lnTo>
                    <a:pt x="369785" y="0"/>
                  </a:lnTo>
                  <a:lnTo>
                    <a:pt x="1430223" y="0"/>
                  </a:lnTo>
                  <a:lnTo>
                    <a:pt x="1480680" y="6778"/>
                  </a:lnTo>
                  <a:lnTo>
                    <a:pt x="1526020" y="25909"/>
                  </a:lnTo>
                  <a:lnTo>
                    <a:pt x="1564433" y="55584"/>
                  </a:lnTo>
                  <a:lnTo>
                    <a:pt x="1594111" y="93995"/>
                  </a:lnTo>
                  <a:lnTo>
                    <a:pt x="1613244" y="139332"/>
                  </a:lnTo>
                  <a:lnTo>
                    <a:pt x="1620024" y="189788"/>
                  </a:lnTo>
                  <a:lnTo>
                    <a:pt x="1620024" y="170205"/>
                  </a:lnTo>
                  <a:lnTo>
                    <a:pt x="1613244" y="220662"/>
                  </a:lnTo>
                  <a:lnTo>
                    <a:pt x="1594111" y="266002"/>
                  </a:lnTo>
                  <a:lnTo>
                    <a:pt x="1564433" y="304415"/>
                  </a:lnTo>
                  <a:lnTo>
                    <a:pt x="1526020" y="334093"/>
                  </a:lnTo>
                  <a:lnTo>
                    <a:pt x="1480680" y="353227"/>
                  </a:lnTo>
                  <a:lnTo>
                    <a:pt x="1430223" y="360006"/>
                  </a:lnTo>
                  <a:lnTo>
                    <a:pt x="369785" y="360006"/>
                  </a:lnTo>
                  <a:lnTo>
                    <a:pt x="319334" y="353227"/>
                  </a:lnTo>
                  <a:lnTo>
                    <a:pt x="273997" y="334093"/>
                  </a:lnTo>
                  <a:lnTo>
                    <a:pt x="235586" y="304415"/>
                  </a:lnTo>
                  <a:lnTo>
                    <a:pt x="205909" y="266002"/>
                  </a:lnTo>
                  <a:lnTo>
                    <a:pt x="186776" y="220662"/>
                  </a:lnTo>
                  <a:lnTo>
                    <a:pt x="179997" y="170205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1240980" y="818794"/>
              <a:ext cx="0" cy="171450"/>
            </a:xfrm>
            <a:custGeom>
              <a:rect b="b" l="l" r="r" t="t"/>
              <a:pathLst>
                <a:path extrusionOk="0" h="171450" w="12000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1214663" y="813860"/>
              <a:ext cx="52705" cy="24765"/>
            </a:xfrm>
            <a:custGeom>
              <a:rect b="b" l="l" r="r" t="t"/>
              <a:pathLst>
                <a:path extrusionOk="0" h="24765" w="5270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1240980" y="1358798"/>
              <a:ext cx="0" cy="261620"/>
            </a:xfrm>
            <a:custGeom>
              <a:rect b="b" l="l" r="r" t="t"/>
              <a:pathLst>
                <a:path extrusionOk="0" h="261619" w="120000">
                  <a:moveTo>
                    <a:pt x="0" y="261021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1214663" y="1353864"/>
              <a:ext cx="52705" cy="24765"/>
            </a:xfrm>
            <a:custGeom>
              <a:rect b="b" l="l" r="r" t="t"/>
              <a:pathLst>
                <a:path extrusionOk="0" h="24765" w="5270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1240980" y="314794"/>
              <a:ext cx="0" cy="135255"/>
            </a:xfrm>
            <a:custGeom>
              <a:rect b="b" l="l" r="r" t="t"/>
              <a:pathLst>
                <a:path extrusionOk="0" h="135254" w="120000">
                  <a:moveTo>
                    <a:pt x="0" y="135013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1214663" y="309860"/>
              <a:ext cx="52705" cy="24765"/>
            </a:xfrm>
            <a:custGeom>
              <a:rect b="b" l="l" r="r" t="t"/>
              <a:pathLst>
                <a:path extrusionOk="0" h="24764" w="5270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247" name="Google Shape;247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741384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7"/>
          <p:cNvSpPr txBox="1"/>
          <p:nvPr/>
        </p:nvSpPr>
        <p:spPr>
          <a:xfrm>
            <a:off x="2861182" y="100836"/>
            <a:ext cx="2672080" cy="1262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>
                <a:latin typeface="Arial"/>
                <a:ea typeface="Arial"/>
                <a:cs typeface="Arial"/>
                <a:sym typeface="Arial"/>
              </a:rPr>
              <a:t>Encoder: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What do we mean when we say we want to learn a distribution? We mean that we want to learn the parameters of the distribution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But what are the parameters of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)? Well it depends on our modeling assump- tion!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741384" y="912583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p7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251" name="Google Shape;251;p7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3" name="Google Shape;253;p7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rPr>
              <a:t>14/36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7"/>
          <p:cNvSpPr txBox="1"/>
          <p:nvPr>
            <p:ph idx="11" type="ftr"/>
          </p:nvPr>
        </p:nvSpPr>
        <p:spPr>
          <a:xfrm>
            <a:off x="2008162" y="3133595"/>
            <a:ext cx="77661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Mitesh M. Khapra</a:t>
            </a:r>
            <a:endParaRPr/>
          </a:p>
        </p:txBody>
      </p:sp>
      <p:sp>
        <p:nvSpPr>
          <p:cNvPr id="255" name="Google Shape;255;p7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21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8"/>
          <p:cNvGrpSpPr/>
          <p:nvPr/>
        </p:nvGrpSpPr>
        <p:grpSpPr>
          <a:xfrm>
            <a:off x="501364" y="552748"/>
            <a:ext cx="1666151" cy="766127"/>
            <a:chOff x="501364" y="552748"/>
            <a:chExt cx="1666151" cy="766127"/>
          </a:xfrm>
        </p:grpSpPr>
        <p:pic>
          <p:nvPicPr>
            <p:cNvPr id="261" name="Google Shape;261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1364" y="1092752"/>
              <a:ext cx="226123" cy="226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1371" y="1092752"/>
              <a:ext cx="226123" cy="226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21377" y="1092752"/>
              <a:ext cx="226123" cy="226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81384" y="1092752"/>
              <a:ext cx="226123" cy="226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41379" y="1092752"/>
              <a:ext cx="226136" cy="226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01364" y="552748"/>
              <a:ext cx="226123" cy="226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61371" y="552748"/>
              <a:ext cx="226123" cy="226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581384" y="552748"/>
              <a:ext cx="226123" cy="226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41379" y="552748"/>
              <a:ext cx="226136" cy="2261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0" name="Google Shape;270;p8"/>
          <p:cNvSpPr txBox="1"/>
          <p:nvPr/>
        </p:nvSpPr>
        <p:spPr>
          <a:xfrm>
            <a:off x="1258697" y="1660130"/>
            <a:ext cx="1460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8"/>
          <p:cNvSpPr txBox="1"/>
          <p:nvPr/>
        </p:nvSpPr>
        <p:spPr>
          <a:xfrm>
            <a:off x="1276692" y="148423"/>
            <a:ext cx="9017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8"/>
          <p:cNvSpPr txBox="1"/>
          <p:nvPr/>
        </p:nvSpPr>
        <p:spPr>
          <a:xfrm>
            <a:off x="2401417" y="1149132"/>
            <a:ext cx="7556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800">
                <a:latin typeface="Georgia"/>
                <a:ea typeface="Georgia"/>
                <a:cs typeface="Georgia"/>
                <a:sym typeface="Georgia"/>
              </a:rPr>
              <a:t>θ</a:t>
            </a:r>
            <a:endParaRPr sz="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3" name="Google Shape;273;p8"/>
          <p:cNvSpPr txBox="1"/>
          <p:nvPr/>
        </p:nvSpPr>
        <p:spPr>
          <a:xfrm>
            <a:off x="2291892" y="561935"/>
            <a:ext cx="12573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Σ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8"/>
          <p:cNvSpPr txBox="1"/>
          <p:nvPr/>
        </p:nvSpPr>
        <p:spPr>
          <a:xfrm>
            <a:off x="275894" y="530947"/>
            <a:ext cx="10922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µ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p8"/>
          <p:cNvGrpSpPr/>
          <p:nvPr/>
        </p:nvGrpSpPr>
        <p:grpSpPr>
          <a:xfrm>
            <a:off x="434428" y="325072"/>
            <a:ext cx="1800225" cy="1331350"/>
            <a:chOff x="434428" y="325072"/>
            <a:chExt cx="1800225" cy="1331350"/>
          </a:xfrm>
        </p:grpSpPr>
        <p:sp>
          <p:nvSpPr>
            <p:cNvPr id="276" name="Google Shape;276;p8"/>
            <p:cNvSpPr/>
            <p:nvPr/>
          </p:nvSpPr>
          <p:spPr>
            <a:xfrm>
              <a:off x="434428" y="485813"/>
              <a:ext cx="1800225" cy="900430"/>
            </a:xfrm>
            <a:custGeom>
              <a:rect b="b" l="l" r="r" t="t"/>
              <a:pathLst>
                <a:path extrusionOk="0" h="900430" w="1800225">
                  <a:moveTo>
                    <a:pt x="0" y="710222"/>
                  </a:moveTo>
                  <a:lnTo>
                    <a:pt x="0" y="729792"/>
                  </a:lnTo>
                  <a:lnTo>
                    <a:pt x="6778" y="679340"/>
                  </a:lnTo>
                  <a:lnTo>
                    <a:pt x="25909" y="634004"/>
                  </a:lnTo>
                  <a:lnTo>
                    <a:pt x="55584" y="595593"/>
                  </a:lnTo>
                  <a:lnTo>
                    <a:pt x="93995" y="565916"/>
                  </a:lnTo>
                  <a:lnTo>
                    <a:pt x="139332" y="546783"/>
                  </a:lnTo>
                  <a:lnTo>
                    <a:pt x="189788" y="540004"/>
                  </a:lnTo>
                  <a:lnTo>
                    <a:pt x="1610233" y="540004"/>
                  </a:lnTo>
                  <a:lnTo>
                    <a:pt x="1660684" y="546783"/>
                  </a:lnTo>
                  <a:lnTo>
                    <a:pt x="1706021" y="565916"/>
                  </a:lnTo>
                  <a:lnTo>
                    <a:pt x="1744432" y="595593"/>
                  </a:lnTo>
                  <a:lnTo>
                    <a:pt x="1774109" y="634004"/>
                  </a:lnTo>
                  <a:lnTo>
                    <a:pt x="1793242" y="679340"/>
                  </a:lnTo>
                  <a:lnTo>
                    <a:pt x="1800021" y="729792"/>
                  </a:lnTo>
                  <a:lnTo>
                    <a:pt x="1800021" y="710222"/>
                  </a:lnTo>
                  <a:lnTo>
                    <a:pt x="1793242" y="760673"/>
                  </a:lnTo>
                  <a:lnTo>
                    <a:pt x="1774109" y="806010"/>
                  </a:lnTo>
                  <a:lnTo>
                    <a:pt x="1744432" y="844421"/>
                  </a:lnTo>
                  <a:lnTo>
                    <a:pt x="1706021" y="874098"/>
                  </a:lnTo>
                  <a:lnTo>
                    <a:pt x="1660684" y="893231"/>
                  </a:lnTo>
                  <a:lnTo>
                    <a:pt x="1610233" y="900010"/>
                  </a:lnTo>
                  <a:lnTo>
                    <a:pt x="189788" y="900010"/>
                  </a:lnTo>
                  <a:lnTo>
                    <a:pt x="139332" y="893231"/>
                  </a:lnTo>
                  <a:lnTo>
                    <a:pt x="93995" y="874098"/>
                  </a:lnTo>
                  <a:lnTo>
                    <a:pt x="55584" y="844421"/>
                  </a:lnTo>
                  <a:lnTo>
                    <a:pt x="25909" y="806010"/>
                  </a:lnTo>
                  <a:lnTo>
                    <a:pt x="6778" y="760673"/>
                  </a:lnTo>
                  <a:lnTo>
                    <a:pt x="0" y="710222"/>
                  </a:lnTo>
                  <a:close/>
                </a:path>
                <a:path extrusionOk="0" h="900430" w="1800225">
                  <a:moveTo>
                    <a:pt x="0" y="170205"/>
                  </a:moveTo>
                  <a:lnTo>
                    <a:pt x="0" y="189788"/>
                  </a:lnTo>
                  <a:lnTo>
                    <a:pt x="6778" y="139332"/>
                  </a:lnTo>
                  <a:lnTo>
                    <a:pt x="25909" y="93995"/>
                  </a:lnTo>
                  <a:lnTo>
                    <a:pt x="55584" y="55584"/>
                  </a:lnTo>
                  <a:lnTo>
                    <a:pt x="93995" y="25909"/>
                  </a:lnTo>
                  <a:lnTo>
                    <a:pt x="139332" y="6778"/>
                  </a:lnTo>
                  <a:lnTo>
                    <a:pt x="189788" y="0"/>
                  </a:lnTo>
                  <a:lnTo>
                    <a:pt x="602221" y="0"/>
                  </a:lnTo>
                  <a:lnTo>
                    <a:pt x="652673" y="6778"/>
                  </a:lnTo>
                  <a:lnTo>
                    <a:pt x="698009" y="25909"/>
                  </a:lnTo>
                  <a:lnTo>
                    <a:pt x="736420" y="55584"/>
                  </a:lnTo>
                  <a:lnTo>
                    <a:pt x="766097" y="93995"/>
                  </a:lnTo>
                  <a:lnTo>
                    <a:pt x="785230" y="139332"/>
                  </a:lnTo>
                  <a:lnTo>
                    <a:pt x="792010" y="189788"/>
                  </a:lnTo>
                  <a:lnTo>
                    <a:pt x="792010" y="170205"/>
                  </a:lnTo>
                  <a:lnTo>
                    <a:pt x="785230" y="220662"/>
                  </a:lnTo>
                  <a:lnTo>
                    <a:pt x="766097" y="266002"/>
                  </a:lnTo>
                  <a:lnTo>
                    <a:pt x="736420" y="304415"/>
                  </a:lnTo>
                  <a:lnTo>
                    <a:pt x="698009" y="334093"/>
                  </a:lnTo>
                  <a:lnTo>
                    <a:pt x="652673" y="353227"/>
                  </a:lnTo>
                  <a:lnTo>
                    <a:pt x="602221" y="360006"/>
                  </a:lnTo>
                  <a:lnTo>
                    <a:pt x="189788" y="360006"/>
                  </a:lnTo>
                  <a:lnTo>
                    <a:pt x="139332" y="353227"/>
                  </a:lnTo>
                  <a:lnTo>
                    <a:pt x="93995" y="334093"/>
                  </a:lnTo>
                  <a:lnTo>
                    <a:pt x="55584" y="304415"/>
                  </a:lnTo>
                  <a:lnTo>
                    <a:pt x="25909" y="266002"/>
                  </a:lnTo>
                  <a:lnTo>
                    <a:pt x="6778" y="220662"/>
                  </a:lnTo>
                  <a:lnTo>
                    <a:pt x="0" y="170205"/>
                  </a:lnTo>
                  <a:close/>
                </a:path>
                <a:path extrusionOk="0" h="900430" w="1800225">
                  <a:moveTo>
                    <a:pt x="1008011" y="170205"/>
                  </a:moveTo>
                  <a:lnTo>
                    <a:pt x="1008011" y="189788"/>
                  </a:lnTo>
                  <a:lnTo>
                    <a:pt x="1014791" y="139332"/>
                  </a:lnTo>
                  <a:lnTo>
                    <a:pt x="1033924" y="93995"/>
                  </a:lnTo>
                  <a:lnTo>
                    <a:pt x="1063601" y="55584"/>
                  </a:lnTo>
                  <a:lnTo>
                    <a:pt x="1102012" y="25909"/>
                  </a:lnTo>
                  <a:lnTo>
                    <a:pt x="1147348" y="6778"/>
                  </a:lnTo>
                  <a:lnTo>
                    <a:pt x="1197800" y="0"/>
                  </a:lnTo>
                  <a:lnTo>
                    <a:pt x="1610233" y="0"/>
                  </a:lnTo>
                  <a:lnTo>
                    <a:pt x="1660684" y="6778"/>
                  </a:lnTo>
                  <a:lnTo>
                    <a:pt x="1706021" y="25909"/>
                  </a:lnTo>
                  <a:lnTo>
                    <a:pt x="1744432" y="55584"/>
                  </a:lnTo>
                  <a:lnTo>
                    <a:pt x="1774109" y="93995"/>
                  </a:lnTo>
                  <a:lnTo>
                    <a:pt x="1793242" y="139332"/>
                  </a:lnTo>
                  <a:lnTo>
                    <a:pt x="1800021" y="189788"/>
                  </a:lnTo>
                  <a:lnTo>
                    <a:pt x="1800021" y="170205"/>
                  </a:lnTo>
                  <a:lnTo>
                    <a:pt x="1793242" y="220662"/>
                  </a:lnTo>
                  <a:lnTo>
                    <a:pt x="1774109" y="266002"/>
                  </a:lnTo>
                  <a:lnTo>
                    <a:pt x="1744432" y="304415"/>
                  </a:lnTo>
                  <a:lnTo>
                    <a:pt x="1706021" y="334093"/>
                  </a:lnTo>
                  <a:lnTo>
                    <a:pt x="1660684" y="353227"/>
                  </a:lnTo>
                  <a:lnTo>
                    <a:pt x="1610233" y="360006"/>
                  </a:lnTo>
                  <a:lnTo>
                    <a:pt x="1197800" y="360006"/>
                  </a:lnTo>
                  <a:lnTo>
                    <a:pt x="1147348" y="353227"/>
                  </a:lnTo>
                  <a:lnTo>
                    <a:pt x="1102012" y="334093"/>
                  </a:lnTo>
                  <a:lnTo>
                    <a:pt x="1063601" y="304415"/>
                  </a:lnTo>
                  <a:lnTo>
                    <a:pt x="1033924" y="266002"/>
                  </a:lnTo>
                  <a:lnTo>
                    <a:pt x="1014791" y="220662"/>
                  </a:lnTo>
                  <a:lnTo>
                    <a:pt x="1008011" y="170205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874826" y="849045"/>
              <a:ext cx="459740" cy="177165"/>
            </a:xfrm>
            <a:custGeom>
              <a:rect b="b" l="l" r="r" t="t"/>
              <a:pathLst>
                <a:path extrusionOk="0" h="177165" w="459740">
                  <a:moveTo>
                    <a:pt x="459613" y="176771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870214" y="831542"/>
              <a:ext cx="33020" cy="49530"/>
            </a:xfrm>
            <a:custGeom>
              <a:rect b="b" l="l" r="r" t="t"/>
              <a:pathLst>
                <a:path extrusionOk="0" h="49530" w="33019">
                  <a:moveTo>
                    <a:pt x="13600" y="49201"/>
                  </a:moveTo>
                  <a:lnTo>
                    <a:pt x="12889" y="40295"/>
                  </a:lnTo>
                  <a:lnTo>
                    <a:pt x="9062" y="30025"/>
                  </a:lnTo>
                  <a:lnTo>
                    <a:pt x="4104" y="20976"/>
                  </a:lnTo>
                  <a:lnTo>
                    <a:pt x="0" y="15729"/>
                  </a:lnTo>
                  <a:lnTo>
                    <a:pt x="6562" y="14585"/>
                  </a:lnTo>
                  <a:lnTo>
                    <a:pt x="16306" y="11191"/>
                  </a:lnTo>
                  <a:lnTo>
                    <a:pt x="26029" y="6133"/>
                  </a:lnTo>
                  <a:lnTo>
                    <a:pt x="3252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1334439" y="849045"/>
              <a:ext cx="459740" cy="177165"/>
            </a:xfrm>
            <a:custGeom>
              <a:rect b="b" l="l" r="r" t="t"/>
              <a:pathLst>
                <a:path extrusionOk="0" h="177165" w="459739">
                  <a:moveTo>
                    <a:pt x="0" y="176771"/>
                  </a:moveTo>
                  <a:lnTo>
                    <a:pt x="459612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1766139" y="831542"/>
              <a:ext cx="33020" cy="49530"/>
            </a:xfrm>
            <a:custGeom>
              <a:rect b="b" l="l" r="r" t="t"/>
              <a:pathLst>
                <a:path extrusionOk="0" h="49530" w="33019">
                  <a:moveTo>
                    <a:pt x="0" y="0"/>
                  </a:moveTo>
                  <a:lnTo>
                    <a:pt x="6495" y="6133"/>
                  </a:lnTo>
                  <a:lnTo>
                    <a:pt x="16218" y="11191"/>
                  </a:lnTo>
                  <a:lnTo>
                    <a:pt x="25963" y="14585"/>
                  </a:lnTo>
                  <a:lnTo>
                    <a:pt x="32525" y="15729"/>
                  </a:lnTo>
                  <a:lnTo>
                    <a:pt x="28421" y="20976"/>
                  </a:lnTo>
                  <a:lnTo>
                    <a:pt x="23463" y="30025"/>
                  </a:lnTo>
                  <a:lnTo>
                    <a:pt x="19636" y="40295"/>
                  </a:lnTo>
                  <a:lnTo>
                    <a:pt x="18925" y="4920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1334439" y="1394802"/>
              <a:ext cx="0" cy="261620"/>
            </a:xfrm>
            <a:custGeom>
              <a:rect b="b" l="l" r="r" t="t"/>
              <a:pathLst>
                <a:path extrusionOk="0" h="261619" w="120000">
                  <a:moveTo>
                    <a:pt x="0" y="261021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1308122" y="1389868"/>
              <a:ext cx="52705" cy="24765"/>
            </a:xfrm>
            <a:custGeom>
              <a:rect b="b" l="l" r="r" t="t"/>
              <a:pathLst>
                <a:path extrusionOk="0" h="24765" w="5270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866432" y="344462"/>
              <a:ext cx="459740" cy="141605"/>
            </a:xfrm>
            <a:custGeom>
              <a:rect b="b" l="l" r="r" t="t"/>
              <a:pathLst>
                <a:path extrusionOk="0" h="141604" w="459740">
                  <a:moveTo>
                    <a:pt x="0" y="141351"/>
                  </a:moveTo>
                  <a:lnTo>
                    <a:pt x="459397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1299167" y="325072"/>
              <a:ext cx="31750" cy="50800"/>
            </a:xfrm>
            <a:custGeom>
              <a:rect b="b" l="l" r="r" t="t"/>
              <a:pathLst>
                <a:path extrusionOk="0" h="50800" w="31750">
                  <a:moveTo>
                    <a:pt x="0" y="0"/>
                  </a:moveTo>
                  <a:lnTo>
                    <a:pt x="6063" y="6568"/>
                  </a:lnTo>
                  <a:lnTo>
                    <a:pt x="15421" y="12285"/>
                  </a:lnTo>
                  <a:lnTo>
                    <a:pt x="24915" y="16343"/>
                  </a:lnTo>
                  <a:lnTo>
                    <a:pt x="31387" y="17935"/>
                  </a:lnTo>
                  <a:lnTo>
                    <a:pt x="26930" y="22890"/>
                  </a:lnTo>
                  <a:lnTo>
                    <a:pt x="21359" y="31584"/>
                  </a:lnTo>
                  <a:lnTo>
                    <a:pt x="16833" y="41572"/>
                  </a:lnTo>
                  <a:lnTo>
                    <a:pt x="15512" y="50413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1343037" y="344462"/>
              <a:ext cx="459740" cy="141605"/>
            </a:xfrm>
            <a:custGeom>
              <a:rect b="b" l="l" r="r" t="t"/>
              <a:pathLst>
                <a:path extrusionOk="0" h="141604" w="459739">
                  <a:moveTo>
                    <a:pt x="459409" y="141351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1338311" y="325072"/>
              <a:ext cx="31750" cy="50800"/>
            </a:xfrm>
            <a:custGeom>
              <a:rect b="b" l="l" r="r" t="t"/>
              <a:pathLst>
                <a:path extrusionOk="0" h="50800" w="31750">
                  <a:moveTo>
                    <a:pt x="15875" y="50413"/>
                  </a:moveTo>
                  <a:lnTo>
                    <a:pt x="14553" y="41572"/>
                  </a:lnTo>
                  <a:lnTo>
                    <a:pt x="10028" y="31584"/>
                  </a:lnTo>
                  <a:lnTo>
                    <a:pt x="4457" y="22890"/>
                  </a:lnTo>
                  <a:lnTo>
                    <a:pt x="0" y="17935"/>
                  </a:lnTo>
                  <a:lnTo>
                    <a:pt x="6472" y="16343"/>
                  </a:lnTo>
                  <a:lnTo>
                    <a:pt x="15966" y="12285"/>
                  </a:lnTo>
                  <a:lnTo>
                    <a:pt x="25324" y="6568"/>
                  </a:lnTo>
                  <a:lnTo>
                    <a:pt x="3138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87" name="Google Shape;287;p8"/>
          <p:cNvSpPr txBox="1"/>
          <p:nvPr/>
        </p:nvSpPr>
        <p:spPr>
          <a:xfrm>
            <a:off x="201904" y="2030208"/>
            <a:ext cx="204088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 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∈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30000" i="1" lang="en-IN" sz="1200"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µ 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∈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30000" i="1" lang="en-IN" sz="1200">
                <a:latin typeface="Georgia"/>
                <a:ea typeface="Georgia"/>
                <a:cs typeface="Georgia"/>
                <a:sym typeface="Georgia"/>
              </a:rPr>
              <a:t>m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and Σ 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∈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30000" i="1" lang="en-IN" sz="1200"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baseline="30000" i="1" lang="en-IN" sz="1200">
                <a:latin typeface="Arial"/>
                <a:ea typeface="Arial"/>
                <a:cs typeface="Arial"/>
                <a:sym typeface="Arial"/>
              </a:rPr>
              <a:t>×</a:t>
            </a:r>
            <a:r>
              <a:rPr baseline="30000" i="1" lang="en-IN" sz="1200">
                <a:latin typeface="Georgia"/>
                <a:ea typeface="Georgia"/>
                <a:cs typeface="Georgia"/>
                <a:sym typeface="Georgia"/>
              </a:rPr>
              <a:t>m</a:t>
            </a:r>
            <a:endParaRPr baseline="30000" sz="1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8" name="Google Shape;288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741384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8"/>
          <p:cNvSpPr txBox="1"/>
          <p:nvPr>
            <p:ph type="title"/>
          </p:nvPr>
        </p:nvSpPr>
        <p:spPr>
          <a:xfrm>
            <a:off x="2861182" y="100849"/>
            <a:ext cx="267208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Arial"/>
                <a:ea typeface="Arial"/>
                <a:cs typeface="Arial"/>
                <a:sym typeface="Arial"/>
              </a:rPr>
              <a:t>Encoder: </a:t>
            </a:r>
            <a:r>
              <a:rPr lang="en-IN"/>
              <a:t>What do we mean when we say we want to learn a distribution? We mean that we want to learn the parameters of the distribution</a:t>
            </a:r>
            <a:endParaRPr/>
          </a:p>
        </p:txBody>
      </p:sp>
      <p:pic>
        <p:nvPicPr>
          <p:cNvPr id="290" name="Google Shape;290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741384" y="912583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8"/>
          <p:cNvSpPr txBox="1"/>
          <p:nvPr/>
        </p:nvSpPr>
        <p:spPr>
          <a:xfrm>
            <a:off x="2253792" y="827098"/>
            <a:ext cx="3317240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619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But what are the parameters of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)?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5080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baseline="-25000" i="1" lang="en-IN" sz="1650">
                <a:latin typeface="Arial"/>
                <a:ea typeface="Arial"/>
                <a:cs typeface="Arial"/>
                <a:sym typeface="Arial"/>
              </a:rPr>
              <a:t>Q </a:t>
            </a:r>
            <a:r>
              <a:rPr baseline="-25000" lang="en-IN" sz="165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aseline="-25000" i="1" lang="en-IN" sz="165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baseline="-25000" i="1" lang="en-IN" sz="165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baseline="-25000" i="1" lang="en-IN" sz="165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IN" sz="165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Well it depends on our modeling assump-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8"/>
          <p:cNvSpPr txBox="1"/>
          <p:nvPr/>
        </p:nvSpPr>
        <p:spPr>
          <a:xfrm>
            <a:off x="2861182" y="1127478"/>
            <a:ext cx="2672080" cy="962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tion!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In VAEs we assume that the latent variables come from a standard normal distribution 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(0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, I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 and the job of the encoder is to then predict the parameters of this distribution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741384" y="1466760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4" name="Google Shape;294;p8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295" name="Google Shape;295;p8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97" name="Google Shape;297;p8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rPr>
              <a:t>14/36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8"/>
          <p:cNvSpPr txBox="1"/>
          <p:nvPr>
            <p:ph idx="11" type="ftr"/>
          </p:nvPr>
        </p:nvSpPr>
        <p:spPr>
          <a:xfrm>
            <a:off x="2008162" y="3133595"/>
            <a:ext cx="77661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Mitesh M. Khapra</a:t>
            </a:r>
            <a:endParaRPr/>
          </a:p>
        </p:txBody>
      </p:sp>
      <p:sp>
        <p:nvSpPr>
          <p:cNvPr id="299" name="Google Shape;299;p8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action="ppaction://hlinksldjump"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21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10"/>
          <p:cNvGrpSpPr/>
          <p:nvPr/>
        </p:nvGrpSpPr>
        <p:grpSpPr>
          <a:xfrm>
            <a:off x="706232" y="344254"/>
            <a:ext cx="1166305" cy="1796304"/>
            <a:chOff x="706232" y="344254"/>
            <a:chExt cx="1166305" cy="1796304"/>
          </a:xfrm>
        </p:grpSpPr>
        <p:pic>
          <p:nvPicPr>
            <p:cNvPr id="305" name="Google Shape;305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6232" y="1982272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8237" y="1982272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10241" y="1982272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62246" y="1982272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4242" y="1982272"/>
              <a:ext cx="158295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06232" y="1604269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58237" y="1604269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462246" y="1604269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714242" y="1604269"/>
              <a:ext cx="158295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1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06232" y="344254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1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958237" y="344254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1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210241" y="344254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p1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462246" y="344254"/>
              <a:ext cx="158286" cy="15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1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714242" y="344254"/>
              <a:ext cx="158295" cy="158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" name="Google Shape;319;p10"/>
            <p:cNvSpPr/>
            <p:nvPr/>
          </p:nvSpPr>
          <p:spPr>
            <a:xfrm>
              <a:off x="1026507" y="1072741"/>
              <a:ext cx="525780" cy="213360"/>
            </a:xfrm>
            <a:custGeom>
              <a:rect b="b" l="l" r="r" t="t"/>
              <a:pathLst>
                <a:path extrusionOk="0" h="213359" w="525780">
                  <a:moveTo>
                    <a:pt x="262877" y="0"/>
                  </a:moveTo>
                  <a:lnTo>
                    <a:pt x="202602" y="2817"/>
                  </a:lnTo>
                  <a:lnTo>
                    <a:pt x="147270" y="10841"/>
                  </a:lnTo>
                  <a:lnTo>
                    <a:pt x="98461" y="23434"/>
                  </a:lnTo>
                  <a:lnTo>
                    <a:pt x="57751" y="39953"/>
                  </a:lnTo>
                  <a:lnTo>
                    <a:pt x="6942" y="82212"/>
                  </a:lnTo>
                  <a:lnTo>
                    <a:pt x="0" y="106671"/>
                  </a:lnTo>
                  <a:lnTo>
                    <a:pt x="6942" y="131127"/>
                  </a:lnTo>
                  <a:lnTo>
                    <a:pt x="57751" y="173385"/>
                  </a:lnTo>
                  <a:lnTo>
                    <a:pt x="98461" y="189905"/>
                  </a:lnTo>
                  <a:lnTo>
                    <a:pt x="147270" y="202498"/>
                  </a:lnTo>
                  <a:lnTo>
                    <a:pt x="202602" y="210524"/>
                  </a:lnTo>
                  <a:lnTo>
                    <a:pt x="262877" y="213342"/>
                  </a:lnTo>
                  <a:lnTo>
                    <a:pt x="323152" y="210524"/>
                  </a:lnTo>
                  <a:lnTo>
                    <a:pt x="378483" y="202498"/>
                  </a:lnTo>
                  <a:lnTo>
                    <a:pt x="427293" y="189905"/>
                  </a:lnTo>
                  <a:lnTo>
                    <a:pt x="468003" y="173385"/>
                  </a:lnTo>
                  <a:lnTo>
                    <a:pt x="518811" y="131127"/>
                  </a:lnTo>
                  <a:lnTo>
                    <a:pt x="525754" y="106671"/>
                  </a:lnTo>
                  <a:lnTo>
                    <a:pt x="518811" y="82212"/>
                  </a:lnTo>
                  <a:lnTo>
                    <a:pt x="468003" y="39953"/>
                  </a:lnTo>
                  <a:lnTo>
                    <a:pt x="427293" y="23434"/>
                  </a:lnTo>
                  <a:lnTo>
                    <a:pt x="378483" y="10841"/>
                  </a:lnTo>
                  <a:lnTo>
                    <a:pt x="323152" y="2817"/>
                  </a:lnTo>
                  <a:lnTo>
                    <a:pt x="262877" y="0"/>
                  </a:lnTo>
                  <a:close/>
                </a:path>
              </a:pathLst>
            </a:custGeom>
            <a:solidFill>
              <a:srgbClr val="FF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1026507" y="1072741"/>
              <a:ext cx="525780" cy="213360"/>
            </a:xfrm>
            <a:custGeom>
              <a:rect b="b" l="l" r="r" t="t"/>
              <a:pathLst>
                <a:path extrusionOk="0" h="213359" w="525780">
                  <a:moveTo>
                    <a:pt x="525754" y="106671"/>
                  </a:moveTo>
                  <a:lnTo>
                    <a:pt x="499035" y="59759"/>
                  </a:lnTo>
                  <a:lnTo>
                    <a:pt x="427293" y="23434"/>
                  </a:lnTo>
                  <a:lnTo>
                    <a:pt x="378483" y="10841"/>
                  </a:lnTo>
                  <a:lnTo>
                    <a:pt x="323152" y="2817"/>
                  </a:lnTo>
                  <a:lnTo>
                    <a:pt x="262877" y="0"/>
                  </a:lnTo>
                  <a:lnTo>
                    <a:pt x="202602" y="2817"/>
                  </a:lnTo>
                  <a:lnTo>
                    <a:pt x="147270" y="10841"/>
                  </a:lnTo>
                  <a:lnTo>
                    <a:pt x="98461" y="23434"/>
                  </a:lnTo>
                  <a:lnTo>
                    <a:pt x="57751" y="39953"/>
                  </a:lnTo>
                  <a:lnTo>
                    <a:pt x="6942" y="82212"/>
                  </a:lnTo>
                  <a:lnTo>
                    <a:pt x="0" y="106671"/>
                  </a:lnTo>
                  <a:lnTo>
                    <a:pt x="6942" y="131127"/>
                  </a:lnTo>
                  <a:lnTo>
                    <a:pt x="57751" y="173385"/>
                  </a:lnTo>
                  <a:lnTo>
                    <a:pt x="98461" y="189905"/>
                  </a:lnTo>
                  <a:lnTo>
                    <a:pt x="147270" y="202498"/>
                  </a:lnTo>
                  <a:lnTo>
                    <a:pt x="202602" y="210524"/>
                  </a:lnTo>
                  <a:lnTo>
                    <a:pt x="262877" y="213342"/>
                  </a:lnTo>
                  <a:lnTo>
                    <a:pt x="323152" y="210524"/>
                  </a:lnTo>
                  <a:lnTo>
                    <a:pt x="378483" y="202498"/>
                  </a:lnTo>
                  <a:lnTo>
                    <a:pt x="427293" y="189905"/>
                  </a:lnTo>
                  <a:lnTo>
                    <a:pt x="468003" y="173385"/>
                  </a:lnTo>
                  <a:lnTo>
                    <a:pt x="518811" y="131127"/>
                  </a:lnTo>
                  <a:lnTo>
                    <a:pt x="525754" y="106671"/>
                  </a:lnTo>
                  <a:close/>
                </a:path>
              </a:pathLst>
            </a:custGeom>
            <a:noFill/>
            <a:ln cap="flat" cmpd="sng" w="9525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1" name="Google Shape;321;p10"/>
          <p:cNvSpPr txBox="1"/>
          <p:nvPr/>
        </p:nvSpPr>
        <p:spPr>
          <a:xfrm>
            <a:off x="1123101" y="1093990"/>
            <a:ext cx="33274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50">
                <a:latin typeface="Arial"/>
                <a:ea typeface="Arial"/>
                <a:cs typeface="Arial"/>
                <a:sym typeface="Arial"/>
              </a:rPr>
              <a:t>Sample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0"/>
          <p:cNvSpPr txBox="1"/>
          <p:nvPr/>
        </p:nvSpPr>
        <p:spPr>
          <a:xfrm>
            <a:off x="1201573" y="939429"/>
            <a:ext cx="7112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z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"/>
          <p:cNvSpPr txBox="1"/>
          <p:nvPr/>
        </p:nvSpPr>
        <p:spPr>
          <a:xfrm>
            <a:off x="1199598" y="2279516"/>
            <a:ext cx="1847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75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IN" sz="825">
                <a:latin typeface="Verdana"/>
                <a:ea typeface="Verdana"/>
                <a:cs typeface="Verdana"/>
                <a:sym typeface="Verdana"/>
              </a:rPr>
              <a:t>i</a:t>
            </a:r>
            <a:endParaRPr baseline="-25000" sz="825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4" name="Google Shape;324;p10"/>
          <p:cNvSpPr txBox="1"/>
          <p:nvPr/>
        </p:nvSpPr>
        <p:spPr>
          <a:xfrm>
            <a:off x="1930774" y="1975994"/>
            <a:ext cx="43434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i="1" lang="en-IN" sz="825">
                <a:latin typeface="Georgia"/>
                <a:ea typeface="Georgia"/>
                <a:cs typeface="Georgia"/>
                <a:sym typeface="Georgia"/>
              </a:rPr>
              <a:t>θ </a:t>
            </a:r>
            <a:r>
              <a:rPr lang="en-IN" sz="75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i="1" lang="en-IN" sz="75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IN" sz="750">
                <a:latin typeface="Arial"/>
                <a:ea typeface="Arial"/>
                <a:cs typeface="Arial"/>
                <a:sym typeface="Arial"/>
              </a:rPr>
              <a:t>)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0"/>
          <p:cNvSpPr txBox="1"/>
          <p:nvPr/>
        </p:nvSpPr>
        <p:spPr>
          <a:xfrm>
            <a:off x="1955801" y="1606881"/>
            <a:ext cx="958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50">
                <a:latin typeface="Arial"/>
                <a:ea typeface="Arial"/>
                <a:cs typeface="Arial"/>
                <a:sym typeface="Arial"/>
              </a:rPr>
              <a:t>Σ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0"/>
          <p:cNvSpPr txBox="1"/>
          <p:nvPr/>
        </p:nvSpPr>
        <p:spPr>
          <a:xfrm>
            <a:off x="544602" y="1585199"/>
            <a:ext cx="8382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µ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0"/>
          <p:cNvSpPr txBox="1"/>
          <p:nvPr/>
        </p:nvSpPr>
        <p:spPr>
          <a:xfrm>
            <a:off x="1930774" y="335327"/>
            <a:ext cx="42735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IN" sz="825">
                <a:latin typeface="Georgia"/>
                <a:ea typeface="Georgia"/>
                <a:cs typeface="Georgia"/>
                <a:sym typeface="Georgia"/>
              </a:rPr>
              <a:t>φ</a:t>
            </a:r>
            <a:r>
              <a:rPr lang="en-IN" sz="75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i="1" lang="en-IN" sz="75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75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750">
                <a:latin typeface="Arial"/>
                <a:ea typeface="Arial"/>
                <a:cs typeface="Arial"/>
                <a:sym typeface="Arial"/>
              </a:rPr>
              <a:t>)</a:t>
            </a:r>
            <a:endParaRPr sz="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0"/>
          <p:cNvSpPr txBox="1"/>
          <p:nvPr/>
        </p:nvSpPr>
        <p:spPr>
          <a:xfrm>
            <a:off x="1199598" y="25404"/>
            <a:ext cx="1847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IN" sz="1125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en-IN" sz="750">
                <a:latin typeface="Arial"/>
                <a:ea typeface="Arial"/>
                <a:cs typeface="Arial"/>
                <a:sym typeface="Arial"/>
              </a:rPr>
              <a:t>ˆ </a:t>
            </a:r>
            <a:r>
              <a:rPr b="1" baseline="-25000" lang="en-IN" sz="825">
                <a:latin typeface="Verdana"/>
                <a:ea typeface="Verdana"/>
                <a:cs typeface="Verdana"/>
                <a:sym typeface="Verdana"/>
              </a:rPr>
              <a:t>i</a:t>
            </a:r>
            <a:endParaRPr baseline="-25000" sz="825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29" name="Google Shape;329;p10"/>
          <p:cNvGrpSpPr/>
          <p:nvPr/>
        </p:nvGrpSpPr>
        <p:grpSpPr>
          <a:xfrm>
            <a:off x="659377" y="174232"/>
            <a:ext cx="1260475" cy="2139489"/>
            <a:chOff x="659377" y="174232"/>
            <a:chExt cx="1260475" cy="2139489"/>
          </a:xfrm>
        </p:grpSpPr>
        <p:sp>
          <p:nvSpPr>
            <p:cNvPr id="330" name="Google Shape;330;p10"/>
            <p:cNvSpPr/>
            <p:nvPr/>
          </p:nvSpPr>
          <p:spPr>
            <a:xfrm>
              <a:off x="659377" y="297399"/>
              <a:ext cx="1260475" cy="1890395"/>
            </a:xfrm>
            <a:custGeom>
              <a:rect b="b" l="l" r="r" t="t"/>
              <a:pathLst>
                <a:path extrusionOk="0" h="1890395" w="1260475">
                  <a:moveTo>
                    <a:pt x="0" y="1757170"/>
                  </a:moveTo>
                  <a:lnTo>
                    <a:pt x="0" y="1770870"/>
                  </a:lnTo>
                  <a:lnTo>
                    <a:pt x="6772" y="1728879"/>
                  </a:lnTo>
                  <a:lnTo>
                    <a:pt x="25631" y="1692410"/>
                  </a:lnTo>
                  <a:lnTo>
                    <a:pt x="54388" y="1663651"/>
                  </a:lnTo>
                  <a:lnTo>
                    <a:pt x="90858" y="1644791"/>
                  </a:lnTo>
                  <a:lnTo>
                    <a:pt x="132852" y="1638018"/>
                  </a:lnTo>
                  <a:lnTo>
                    <a:pt x="1127163" y="1638018"/>
                  </a:lnTo>
                  <a:lnTo>
                    <a:pt x="1169153" y="1644791"/>
                  </a:lnTo>
                  <a:lnTo>
                    <a:pt x="1205622" y="1663651"/>
                  </a:lnTo>
                  <a:lnTo>
                    <a:pt x="1234381" y="1692410"/>
                  </a:lnTo>
                  <a:lnTo>
                    <a:pt x="1253242" y="1728879"/>
                  </a:lnTo>
                  <a:lnTo>
                    <a:pt x="1260015" y="1770870"/>
                  </a:lnTo>
                  <a:lnTo>
                    <a:pt x="1260015" y="1757170"/>
                  </a:lnTo>
                  <a:lnTo>
                    <a:pt x="1253242" y="1799161"/>
                  </a:lnTo>
                  <a:lnTo>
                    <a:pt x="1234381" y="1835630"/>
                  </a:lnTo>
                  <a:lnTo>
                    <a:pt x="1205622" y="1864389"/>
                  </a:lnTo>
                  <a:lnTo>
                    <a:pt x="1169153" y="1883249"/>
                  </a:lnTo>
                  <a:lnTo>
                    <a:pt x="1127163" y="1890022"/>
                  </a:lnTo>
                  <a:lnTo>
                    <a:pt x="132852" y="1890022"/>
                  </a:lnTo>
                  <a:lnTo>
                    <a:pt x="90858" y="1883249"/>
                  </a:lnTo>
                  <a:lnTo>
                    <a:pt x="54388" y="1864389"/>
                  </a:lnTo>
                  <a:lnTo>
                    <a:pt x="25631" y="1835630"/>
                  </a:lnTo>
                  <a:lnTo>
                    <a:pt x="6772" y="1799161"/>
                  </a:lnTo>
                  <a:lnTo>
                    <a:pt x="0" y="1757170"/>
                  </a:lnTo>
                  <a:close/>
                </a:path>
                <a:path extrusionOk="0" h="1890395" w="1260475">
                  <a:moveTo>
                    <a:pt x="0" y="1379159"/>
                  </a:moveTo>
                  <a:lnTo>
                    <a:pt x="0" y="1392867"/>
                  </a:lnTo>
                  <a:lnTo>
                    <a:pt x="6772" y="1350873"/>
                  </a:lnTo>
                  <a:lnTo>
                    <a:pt x="25631" y="1314404"/>
                  </a:lnTo>
                  <a:lnTo>
                    <a:pt x="54388" y="1285646"/>
                  </a:lnTo>
                  <a:lnTo>
                    <a:pt x="90858" y="1266787"/>
                  </a:lnTo>
                  <a:lnTo>
                    <a:pt x="132852" y="1260015"/>
                  </a:lnTo>
                  <a:lnTo>
                    <a:pt x="421554" y="1260015"/>
                  </a:lnTo>
                  <a:lnTo>
                    <a:pt x="463545" y="1266787"/>
                  </a:lnTo>
                  <a:lnTo>
                    <a:pt x="500014" y="1285646"/>
                  </a:lnTo>
                  <a:lnTo>
                    <a:pt x="528773" y="1314404"/>
                  </a:lnTo>
                  <a:lnTo>
                    <a:pt x="547633" y="1350873"/>
                  </a:lnTo>
                  <a:lnTo>
                    <a:pt x="554407" y="1392867"/>
                  </a:lnTo>
                  <a:lnTo>
                    <a:pt x="554407" y="1379159"/>
                  </a:lnTo>
                  <a:lnTo>
                    <a:pt x="547633" y="1421153"/>
                  </a:lnTo>
                  <a:lnTo>
                    <a:pt x="528773" y="1457625"/>
                  </a:lnTo>
                  <a:lnTo>
                    <a:pt x="500014" y="1486385"/>
                  </a:lnTo>
                  <a:lnTo>
                    <a:pt x="463545" y="1505246"/>
                  </a:lnTo>
                  <a:lnTo>
                    <a:pt x="421554" y="1512020"/>
                  </a:lnTo>
                  <a:lnTo>
                    <a:pt x="132852" y="1512020"/>
                  </a:lnTo>
                  <a:lnTo>
                    <a:pt x="90858" y="1505246"/>
                  </a:lnTo>
                  <a:lnTo>
                    <a:pt x="54388" y="1486385"/>
                  </a:lnTo>
                  <a:lnTo>
                    <a:pt x="25631" y="1457625"/>
                  </a:lnTo>
                  <a:lnTo>
                    <a:pt x="6772" y="1421153"/>
                  </a:lnTo>
                  <a:lnTo>
                    <a:pt x="0" y="1379159"/>
                  </a:lnTo>
                  <a:close/>
                </a:path>
                <a:path extrusionOk="0" h="1890395" w="1260475">
                  <a:moveTo>
                    <a:pt x="705608" y="1379159"/>
                  </a:moveTo>
                  <a:lnTo>
                    <a:pt x="705608" y="1392867"/>
                  </a:lnTo>
                  <a:lnTo>
                    <a:pt x="712381" y="1350873"/>
                  </a:lnTo>
                  <a:lnTo>
                    <a:pt x="731241" y="1314404"/>
                  </a:lnTo>
                  <a:lnTo>
                    <a:pt x="760000" y="1285646"/>
                  </a:lnTo>
                  <a:lnTo>
                    <a:pt x="796469" y="1266787"/>
                  </a:lnTo>
                  <a:lnTo>
                    <a:pt x="838460" y="1260015"/>
                  </a:lnTo>
                  <a:lnTo>
                    <a:pt x="1127163" y="1260015"/>
                  </a:lnTo>
                  <a:lnTo>
                    <a:pt x="1169153" y="1266787"/>
                  </a:lnTo>
                  <a:lnTo>
                    <a:pt x="1205622" y="1285646"/>
                  </a:lnTo>
                  <a:lnTo>
                    <a:pt x="1234381" y="1314404"/>
                  </a:lnTo>
                  <a:lnTo>
                    <a:pt x="1253242" y="1350873"/>
                  </a:lnTo>
                  <a:lnTo>
                    <a:pt x="1260015" y="1392867"/>
                  </a:lnTo>
                  <a:lnTo>
                    <a:pt x="1260015" y="1379159"/>
                  </a:lnTo>
                  <a:lnTo>
                    <a:pt x="1253242" y="1421153"/>
                  </a:lnTo>
                  <a:lnTo>
                    <a:pt x="1234381" y="1457625"/>
                  </a:lnTo>
                  <a:lnTo>
                    <a:pt x="1205622" y="1486385"/>
                  </a:lnTo>
                  <a:lnTo>
                    <a:pt x="1169153" y="1505246"/>
                  </a:lnTo>
                  <a:lnTo>
                    <a:pt x="1127163" y="1512020"/>
                  </a:lnTo>
                  <a:lnTo>
                    <a:pt x="838460" y="1512020"/>
                  </a:lnTo>
                  <a:lnTo>
                    <a:pt x="796469" y="1505246"/>
                  </a:lnTo>
                  <a:lnTo>
                    <a:pt x="760000" y="1486385"/>
                  </a:lnTo>
                  <a:lnTo>
                    <a:pt x="731241" y="1457625"/>
                  </a:lnTo>
                  <a:lnTo>
                    <a:pt x="712381" y="1421153"/>
                  </a:lnTo>
                  <a:lnTo>
                    <a:pt x="705608" y="1379159"/>
                  </a:lnTo>
                  <a:close/>
                </a:path>
                <a:path extrusionOk="0" h="1890395" w="1260475">
                  <a:moveTo>
                    <a:pt x="0" y="119143"/>
                  </a:moveTo>
                  <a:lnTo>
                    <a:pt x="0" y="132852"/>
                  </a:lnTo>
                  <a:lnTo>
                    <a:pt x="6772" y="90858"/>
                  </a:lnTo>
                  <a:lnTo>
                    <a:pt x="25631" y="54388"/>
                  </a:lnTo>
                  <a:lnTo>
                    <a:pt x="54388" y="25631"/>
                  </a:lnTo>
                  <a:lnTo>
                    <a:pt x="90858" y="6772"/>
                  </a:lnTo>
                  <a:lnTo>
                    <a:pt x="132852" y="0"/>
                  </a:lnTo>
                  <a:lnTo>
                    <a:pt x="1127163" y="0"/>
                  </a:lnTo>
                  <a:lnTo>
                    <a:pt x="1169153" y="6772"/>
                  </a:lnTo>
                  <a:lnTo>
                    <a:pt x="1205622" y="25631"/>
                  </a:lnTo>
                  <a:lnTo>
                    <a:pt x="1234381" y="54388"/>
                  </a:lnTo>
                  <a:lnTo>
                    <a:pt x="1253242" y="90858"/>
                  </a:lnTo>
                  <a:lnTo>
                    <a:pt x="1260015" y="132852"/>
                  </a:lnTo>
                  <a:lnTo>
                    <a:pt x="1260015" y="119143"/>
                  </a:lnTo>
                  <a:lnTo>
                    <a:pt x="1253242" y="161137"/>
                  </a:lnTo>
                  <a:lnTo>
                    <a:pt x="1234381" y="197607"/>
                  </a:lnTo>
                  <a:lnTo>
                    <a:pt x="1205622" y="226364"/>
                  </a:lnTo>
                  <a:lnTo>
                    <a:pt x="1169153" y="245223"/>
                  </a:lnTo>
                  <a:lnTo>
                    <a:pt x="1127163" y="251995"/>
                  </a:lnTo>
                  <a:lnTo>
                    <a:pt x="132852" y="251995"/>
                  </a:lnTo>
                  <a:lnTo>
                    <a:pt x="90858" y="245223"/>
                  </a:lnTo>
                  <a:lnTo>
                    <a:pt x="54388" y="226364"/>
                  </a:lnTo>
                  <a:lnTo>
                    <a:pt x="25631" y="197607"/>
                  </a:lnTo>
                  <a:lnTo>
                    <a:pt x="6772" y="161137"/>
                  </a:lnTo>
                  <a:lnTo>
                    <a:pt x="0" y="119143"/>
                  </a:lnTo>
                  <a:close/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1" name="Google Shape;331;p10"/>
            <p:cNvSpPr/>
            <p:nvPr/>
          </p:nvSpPr>
          <p:spPr>
            <a:xfrm>
              <a:off x="1289385" y="2193707"/>
              <a:ext cx="0" cy="120014"/>
            </a:xfrm>
            <a:custGeom>
              <a:rect b="b" l="l" r="r" t="t"/>
              <a:pathLst>
                <a:path extrusionOk="0" h="120014" w="120000">
                  <a:moveTo>
                    <a:pt x="0" y="11971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2" name="Google Shape;332;p10"/>
            <p:cNvSpPr/>
            <p:nvPr/>
          </p:nvSpPr>
          <p:spPr>
            <a:xfrm>
              <a:off x="1270963" y="2190253"/>
              <a:ext cx="37465" cy="17780"/>
            </a:xfrm>
            <a:custGeom>
              <a:rect b="b" l="l" r="r" t="t"/>
              <a:pathLst>
                <a:path extrusionOk="0" h="17780" w="37465">
                  <a:moveTo>
                    <a:pt x="0" y="17270"/>
                  </a:moveTo>
                  <a:lnTo>
                    <a:pt x="6908" y="16118"/>
                  </a:lnTo>
                  <a:lnTo>
                    <a:pt x="17270" y="3453"/>
                  </a:lnTo>
                  <a:lnTo>
                    <a:pt x="18421" y="0"/>
                  </a:lnTo>
                  <a:lnTo>
                    <a:pt x="19573" y="3453"/>
                  </a:lnTo>
                  <a:lnTo>
                    <a:pt x="29935" y="16118"/>
                  </a:lnTo>
                  <a:lnTo>
                    <a:pt x="36843" y="1727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3" name="Google Shape;333;p10"/>
            <p:cNvSpPr/>
            <p:nvPr/>
          </p:nvSpPr>
          <p:spPr>
            <a:xfrm>
              <a:off x="967656" y="1811677"/>
              <a:ext cx="321945" cy="123825"/>
            </a:xfrm>
            <a:custGeom>
              <a:rect b="b" l="l" r="r" t="t"/>
              <a:pathLst>
                <a:path extrusionOk="0" h="123825" w="321944">
                  <a:moveTo>
                    <a:pt x="321729" y="12373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4" name="Google Shape;334;p10"/>
            <p:cNvSpPr/>
            <p:nvPr/>
          </p:nvSpPr>
          <p:spPr>
            <a:xfrm>
              <a:off x="964427" y="1799425"/>
              <a:ext cx="22860" cy="34925"/>
            </a:xfrm>
            <a:custGeom>
              <a:rect b="b" l="l" r="r" t="t"/>
              <a:pathLst>
                <a:path extrusionOk="0" h="34925" w="22859">
                  <a:moveTo>
                    <a:pt x="9520" y="34440"/>
                  </a:moveTo>
                  <a:lnTo>
                    <a:pt x="10927" y="27569"/>
                  </a:lnTo>
                  <a:lnTo>
                    <a:pt x="2814" y="13328"/>
                  </a:lnTo>
                  <a:lnTo>
                    <a:pt x="0" y="11010"/>
                  </a:lnTo>
                  <a:lnTo>
                    <a:pt x="3642" y="11176"/>
                  </a:lnTo>
                  <a:lnTo>
                    <a:pt x="19207" y="6043"/>
                  </a:lnTo>
                  <a:lnTo>
                    <a:pt x="227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5" name="Google Shape;335;p10"/>
            <p:cNvSpPr/>
            <p:nvPr/>
          </p:nvSpPr>
          <p:spPr>
            <a:xfrm>
              <a:off x="1289385" y="1811677"/>
              <a:ext cx="321945" cy="123825"/>
            </a:xfrm>
            <a:custGeom>
              <a:rect b="b" l="l" r="r" t="t"/>
              <a:pathLst>
                <a:path extrusionOk="0" h="123825" w="321944">
                  <a:moveTo>
                    <a:pt x="0" y="123739"/>
                  </a:moveTo>
                  <a:lnTo>
                    <a:pt x="32172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10"/>
            <p:cNvSpPr/>
            <p:nvPr/>
          </p:nvSpPr>
          <p:spPr>
            <a:xfrm>
              <a:off x="1591575" y="1799425"/>
              <a:ext cx="22860" cy="34925"/>
            </a:xfrm>
            <a:custGeom>
              <a:rect b="b" l="l" r="r" t="t"/>
              <a:pathLst>
                <a:path extrusionOk="0" h="34925" w="22859">
                  <a:moveTo>
                    <a:pt x="0" y="0"/>
                  </a:moveTo>
                  <a:lnTo>
                    <a:pt x="3560" y="6043"/>
                  </a:lnTo>
                  <a:lnTo>
                    <a:pt x="19125" y="11176"/>
                  </a:lnTo>
                  <a:lnTo>
                    <a:pt x="22767" y="11010"/>
                  </a:lnTo>
                  <a:lnTo>
                    <a:pt x="19952" y="13328"/>
                  </a:lnTo>
                  <a:lnTo>
                    <a:pt x="11839" y="27569"/>
                  </a:lnTo>
                  <a:lnTo>
                    <a:pt x="13247" y="3444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10"/>
            <p:cNvSpPr/>
            <p:nvPr/>
          </p:nvSpPr>
          <p:spPr>
            <a:xfrm>
              <a:off x="961779" y="1296777"/>
              <a:ext cx="323215" cy="260985"/>
            </a:xfrm>
            <a:custGeom>
              <a:rect b="b" l="l" r="r" t="t"/>
              <a:pathLst>
                <a:path extrusionOk="0" h="260984" w="323215">
                  <a:moveTo>
                    <a:pt x="0" y="260637"/>
                  </a:moveTo>
                  <a:lnTo>
                    <a:pt x="32269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10"/>
            <p:cNvSpPr/>
            <p:nvPr/>
          </p:nvSpPr>
          <p:spPr>
            <a:xfrm>
              <a:off x="1262069" y="1291107"/>
              <a:ext cx="25400" cy="29209"/>
            </a:xfrm>
            <a:custGeom>
              <a:rect b="b" l="l" r="r" t="t"/>
              <a:pathLst>
                <a:path extrusionOk="0" h="29209" w="25400">
                  <a:moveTo>
                    <a:pt x="0" y="0"/>
                  </a:moveTo>
                  <a:lnTo>
                    <a:pt x="5256" y="4668"/>
                  </a:lnTo>
                  <a:lnTo>
                    <a:pt x="21682" y="4771"/>
                  </a:lnTo>
                  <a:lnTo>
                    <a:pt x="25105" y="3491"/>
                  </a:lnTo>
                  <a:lnTo>
                    <a:pt x="23134" y="6569"/>
                  </a:lnTo>
                  <a:lnTo>
                    <a:pt x="19780" y="22649"/>
                  </a:lnTo>
                  <a:lnTo>
                    <a:pt x="23238" y="2877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10"/>
            <p:cNvSpPr/>
            <p:nvPr/>
          </p:nvSpPr>
          <p:spPr>
            <a:xfrm>
              <a:off x="1294292" y="1296777"/>
              <a:ext cx="323215" cy="260985"/>
            </a:xfrm>
            <a:custGeom>
              <a:rect b="b" l="l" r="r" t="t"/>
              <a:pathLst>
                <a:path extrusionOk="0" h="260984" w="323215">
                  <a:moveTo>
                    <a:pt x="322698" y="26063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10"/>
            <p:cNvSpPr/>
            <p:nvPr/>
          </p:nvSpPr>
          <p:spPr>
            <a:xfrm>
              <a:off x="1291595" y="1291107"/>
              <a:ext cx="25400" cy="29209"/>
            </a:xfrm>
            <a:custGeom>
              <a:rect b="b" l="l" r="r" t="t"/>
              <a:pathLst>
                <a:path extrusionOk="0" h="29209" w="25400">
                  <a:moveTo>
                    <a:pt x="1866" y="28770"/>
                  </a:moveTo>
                  <a:lnTo>
                    <a:pt x="5324" y="22649"/>
                  </a:lnTo>
                  <a:lnTo>
                    <a:pt x="1970" y="6569"/>
                  </a:lnTo>
                  <a:lnTo>
                    <a:pt x="0" y="3491"/>
                  </a:lnTo>
                  <a:lnTo>
                    <a:pt x="3423" y="4771"/>
                  </a:lnTo>
                  <a:lnTo>
                    <a:pt x="19848" y="4668"/>
                  </a:lnTo>
                  <a:lnTo>
                    <a:pt x="2510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10"/>
            <p:cNvSpPr/>
            <p:nvPr/>
          </p:nvSpPr>
          <p:spPr>
            <a:xfrm>
              <a:off x="1289385" y="555689"/>
              <a:ext cx="0" cy="510540"/>
            </a:xfrm>
            <a:custGeom>
              <a:rect b="b" l="l" r="r" t="t"/>
              <a:pathLst>
                <a:path extrusionOk="0" h="510540" w="120000">
                  <a:moveTo>
                    <a:pt x="0" y="51032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10"/>
            <p:cNvSpPr/>
            <p:nvPr/>
          </p:nvSpPr>
          <p:spPr>
            <a:xfrm>
              <a:off x="1270963" y="552235"/>
              <a:ext cx="37465" cy="17780"/>
            </a:xfrm>
            <a:custGeom>
              <a:rect b="b" l="l" r="r" t="t"/>
              <a:pathLst>
                <a:path extrusionOk="0" h="17779" w="37465">
                  <a:moveTo>
                    <a:pt x="0" y="17270"/>
                  </a:moveTo>
                  <a:lnTo>
                    <a:pt x="6908" y="16118"/>
                  </a:lnTo>
                  <a:lnTo>
                    <a:pt x="17270" y="3453"/>
                  </a:lnTo>
                  <a:lnTo>
                    <a:pt x="18421" y="0"/>
                  </a:lnTo>
                  <a:lnTo>
                    <a:pt x="19573" y="3453"/>
                  </a:lnTo>
                  <a:lnTo>
                    <a:pt x="29935" y="16118"/>
                  </a:lnTo>
                  <a:lnTo>
                    <a:pt x="36843" y="1727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10"/>
            <p:cNvSpPr/>
            <p:nvPr/>
          </p:nvSpPr>
          <p:spPr>
            <a:xfrm>
              <a:off x="1289385" y="177686"/>
              <a:ext cx="0" cy="120014"/>
            </a:xfrm>
            <a:custGeom>
              <a:rect b="b" l="l" r="r" t="t"/>
              <a:pathLst>
                <a:path extrusionOk="0" h="120014" w="120000">
                  <a:moveTo>
                    <a:pt x="0" y="11971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10"/>
            <p:cNvSpPr/>
            <p:nvPr/>
          </p:nvSpPr>
          <p:spPr>
            <a:xfrm>
              <a:off x="1270963" y="174232"/>
              <a:ext cx="37465" cy="17780"/>
            </a:xfrm>
            <a:custGeom>
              <a:rect b="b" l="l" r="r" t="t"/>
              <a:pathLst>
                <a:path extrusionOk="0" h="17780" w="37465">
                  <a:moveTo>
                    <a:pt x="0" y="17270"/>
                  </a:moveTo>
                  <a:lnTo>
                    <a:pt x="6908" y="16118"/>
                  </a:lnTo>
                  <a:lnTo>
                    <a:pt x="17270" y="3453"/>
                  </a:lnTo>
                  <a:lnTo>
                    <a:pt x="18421" y="0"/>
                  </a:lnTo>
                  <a:lnTo>
                    <a:pt x="19573" y="3453"/>
                  </a:lnTo>
                  <a:lnTo>
                    <a:pt x="29935" y="16118"/>
                  </a:lnTo>
                  <a:lnTo>
                    <a:pt x="36843" y="1727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345" name="Google Shape;345;p1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640558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0"/>
          <p:cNvSpPr txBox="1"/>
          <p:nvPr>
            <p:ph type="title"/>
          </p:nvPr>
        </p:nvSpPr>
        <p:spPr>
          <a:xfrm>
            <a:off x="2760348" y="100850"/>
            <a:ext cx="22656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Now what about the decoder?</a:t>
            </a:r>
            <a:endParaRPr/>
          </a:p>
        </p:txBody>
      </p:sp>
      <p:pic>
        <p:nvPicPr>
          <p:cNvPr id="347" name="Google Shape;347;p1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640558" y="396354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0"/>
          <p:cNvSpPr txBox="1"/>
          <p:nvPr/>
        </p:nvSpPr>
        <p:spPr>
          <a:xfrm>
            <a:off x="2747657" y="310882"/>
            <a:ext cx="2798445" cy="2236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25400" marR="18415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The job of the decoder is to predict a probab- ility distribution over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177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Once again we will assume a certain form for this distribution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177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For example, if we want to predict 28 x 28 pixels and each pixel belongs to R 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i.e.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 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∈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30000" lang="en-IN" sz="1200">
                <a:latin typeface="Arial"/>
                <a:ea typeface="Arial"/>
                <a:cs typeface="Arial"/>
                <a:sym typeface="Arial"/>
              </a:rPr>
              <a:t>784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 then what would be a suitable family for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)?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177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We could assume that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i="1" lang="en-IN" sz="1100"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 is a Gaussian distribution with unit variance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18415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The job of the decoder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would then be to predict the mean of this distribution as 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f</a:t>
            </a:r>
            <a:r>
              <a:rPr baseline="-25000" i="1" lang="en-IN" sz="1200">
                <a:latin typeface="Georgia"/>
                <a:ea typeface="Georgia"/>
                <a:cs typeface="Georgia"/>
                <a:sym typeface="Georgia"/>
              </a:rPr>
              <a:t>φ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IN" sz="11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IN" sz="1100"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1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640558" y="778471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640558" y="1160576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640558" y="1886826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640558" y="2268943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3" name="Google Shape;353;p10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354" name="Google Shape;354;p10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56" name="Google Shape;356;p10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">
                <a:solidFill>
                  <a:srgbClr val="ADADE0"/>
                </a:solidFill>
                <a:latin typeface="Arial"/>
                <a:ea typeface="Arial"/>
                <a:cs typeface="Arial"/>
                <a:sym typeface="Arial"/>
              </a:rPr>
              <a:t>15/36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0"/>
          <p:cNvSpPr txBox="1"/>
          <p:nvPr>
            <p:ph idx="11" type="ftr"/>
          </p:nvPr>
        </p:nvSpPr>
        <p:spPr>
          <a:xfrm>
            <a:off x="2008162" y="3133595"/>
            <a:ext cx="776617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Mitesh M. Khapra</a:t>
            </a:r>
            <a:endParaRPr/>
          </a:p>
        </p:txBody>
      </p:sp>
      <p:sp>
        <p:nvSpPr>
          <p:cNvPr id="358" name="Google Shape;358;p10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action="ppaction://hlinksldjump"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21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2024-01-17T04:24:13Z</dcterms:created>
  <dc:creator>Mitesh M. Khapra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2018-04-21T00:00:00Z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2024-01-17T00:00:00Z</vt:filetime>
  </property>
  <property fmtid="{D5CDD505-2E9C-101B-9397-08002B2CF9AE}" pid="5" name="PTEX.Fullbanner">
    <vt:lpwstr>This is pdfTeX, Version 3.14159265-2.6-1.40.16 (TeX Live 2015/Debian) kpathsea version 6.2.1</vt:lpwstr>
  </property>
  <property fmtid="{D5CDD505-2E9C-101B-9397-08002B2CF9AE}" pid="6" name="Producer">
    <vt:lpwstr>3-Heights(TM) PDF Security Shell 4.8.25.2 (http://www.pdf-tools.com)</vt:lpwstr>
  </property>
</Properties>
</file>