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ibre Franklin"/>
      <p:regular r:id="rId8"/>
      <p:bold r:id="rId9"/>
      <p:italic r:id="rId10"/>
      <p:boldItalic r:id="rId11"/>
    </p:embeddedFont>
    <p:embeddedFont>
      <p:font typeface="Franklin Gothic"/>
      <p:bold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LibreFranklin-boldItalic.fntdata"/><Relationship Id="rId10" Type="http://schemas.openxmlformats.org/officeDocument/2006/relationships/font" Target="fonts/LibreFranklin-italic.fntdata"/><Relationship Id="rId13" Type="http://schemas.openxmlformats.org/officeDocument/2006/relationships/font" Target="fonts/Montserrat-regular.fntdata"/><Relationship Id="rId12" Type="http://schemas.openxmlformats.org/officeDocument/2006/relationships/font" Target="fonts/Franklin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bold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13e4cb7f0_0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13e4cb7f0_0_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c13e4cb7f0_0_4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13e4cb7f0_0_4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13e4cb7f0_0_4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c13e4cb7f0_0_4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6367054" y="2116182"/>
            <a:ext cx="54915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6" name="Google Shape;136;p13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37" name="Google Shape;137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6367055" y="4549553"/>
            <a:ext cx="54915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1" name="Google Shape;141;p13"/>
          <p:cNvCxnSpPr/>
          <p:nvPr/>
        </p:nvCxnSpPr>
        <p:spPr>
          <a:xfrm>
            <a:off x="5839833" y="5784349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4"/>
          <p:cNvGrpSpPr/>
          <p:nvPr/>
        </p:nvGrpSpPr>
        <p:grpSpPr>
          <a:xfrm flipH="1" rot="5400000">
            <a:off x="2" y="3900132"/>
            <a:ext cx="2959226" cy="2959226"/>
            <a:chOff x="0" y="12289"/>
            <a:chExt cx="3550" cy="3551"/>
          </a:xfrm>
        </p:grpSpPr>
        <p:sp>
          <p:nvSpPr>
            <p:cNvPr id="144" name="Google Shape;144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47" name="Google Shape;147;p14"/>
          <p:cNvSpPr/>
          <p:nvPr>
            <p:ph idx="2" type="pic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4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9" name="Google Shape;149;p14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952499" y="2289363"/>
            <a:ext cx="45720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4"/>
          <p:cNvSpPr txBox="1"/>
          <p:nvPr>
            <p:ph idx="10" type="dt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11" type="ftr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6" name="Google Shape;156;p15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952500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8" name="Google Shape;158;p15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59" name="Google Shape;159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2" name="Google Shape;162;p15"/>
          <p:cNvSpPr txBox="1"/>
          <p:nvPr>
            <p:ph idx="2" type="body"/>
          </p:nvPr>
        </p:nvSpPr>
        <p:spPr>
          <a:xfrm>
            <a:off x="952500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3" type="body"/>
          </p:nvPr>
        </p:nvSpPr>
        <p:spPr>
          <a:xfrm>
            <a:off x="953655" y="3841846"/>
            <a:ext cx="4838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4" type="body"/>
          </p:nvPr>
        </p:nvSpPr>
        <p:spPr>
          <a:xfrm>
            <a:off x="953655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5" type="body"/>
          </p:nvPr>
        </p:nvSpPr>
        <p:spPr>
          <a:xfrm>
            <a:off x="952500" y="5017901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6" type="body"/>
          </p:nvPr>
        </p:nvSpPr>
        <p:spPr>
          <a:xfrm>
            <a:off x="952500" y="4646997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7" type="body"/>
          </p:nvPr>
        </p:nvSpPr>
        <p:spPr>
          <a:xfrm>
            <a:off x="6399647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8" type="body"/>
          </p:nvPr>
        </p:nvSpPr>
        <p:spPr>
          <a:xfrm>
            <a:off x="6399647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5"/>
          <p:cNvSpPr txBox="1"/>
          <p:nvPr>
            <p:ph idx="9" type="body"/>
          </p:nvPr>
        </p:nvSpPr>
        <p:spPr>
          <a:xfrm>
            <a:off x="6399647" y="3841846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13" type="body"/>
          </p:nvPr>
        </p:nvSpPr>
        <p:spPr>
          <a:xfrm>
            <a:off x="6399647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0" type="dt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11" type="ftr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6367055" y="4549553"/>
            <a:ext cx="54915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Number</a:t>
            </a: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79" name="Google Shape;179;p16"/>
          <p:cNvSpPr txBox="1"/>
          <p:nvPr>
            <p:ph type="ctrTitle"/>
          </p:nvPr>
        </p:nvSpPr>
        <p:spPr>
          <a:xfrm>
            <a:off x="6367054" y="2116182"/>
            <a:ext cx="54915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AI&amp;DS BE Project ’24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 b="34622" l="41735" r="41857" t="13671"/>
          <a:stretch/>
        </p:blipFill>
        <p:spPr>
          <a:xfrm>
            <a:off x="2201950" y="319500"/>
            <a:ext cx="1045600" cy="18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34622" l="41735" r="41857" t="13671"/>
          <a:stretch/>
        </p:blipFill>
        <p:spPr>
          <a:xfrm>
            <a:off x="249125" y="104225"/>
            <a:ext cx="630445" cy="11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 txBox="1"/>
          <p:nvPr/>
        </p:nvSpPr>
        <p:spPr>
          <a:xfrm>
            <a:off x="1079450" y="206050"/>
            <a:ext cx="885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Technology, Chembur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Topic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Number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110700" y="1359300"/>
            <a:ext cx="4090200" cy="339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/Motivation/Approach </a:t>
            </a:r>
            <a:endParaRPr b="1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4446925" y="1375150"/>
            <a:ext cx="7073400" cy="24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4446925" y="3957550"/>
            <a:ext cx="7073400" cy="261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/ Implementation (Explain the Model) </a:t>
            </a:r>
            <a:endParaRPr b="1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110700" y="4825050"/>
            <a:ext cx="4090200" cy="174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 / Related Works</a:t>
            </a:r>
            <a:endParaRPr b="1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34622" l="41735" r="41857" t="13671"/>
          <a:stretch/>
        </p:blipFill>
        <p:spPr>
          <a:xfrm>
            <a:off x="249125" y="104225"/>
            <a:ext cx="630445" cy="11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8"/>
          <p:cNvSpPr txBox="1"/>
          <p:nvPr/>
        </p:nvSpPr>
        <p:spPr>
          <a:xfrm>
            <a:off x="1079450" y="206050"/>
            <a:ext cx="885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Technology, Chembur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Topic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Number</a:t>
            </a:r>
            <a:endParaRPr b="1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110700" y="1359300"/>
            <a:ext cx="4090200" cy="525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/ </a:t>
            </a: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1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4446925" y="1375150"/>
            <a:ext cx="7308600" cy="24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1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4446925" y="3957550"/>
            <a:ext cx="3531300" cy="266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8224250" y="3957550"/>
            <a:ext cx="3531300" cy="261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