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5" r:id="rId1"/>
  </p:sldMasterIdLst>
  <p:notesMasterIdLst>
    <p:notesMasterId r:id="rId28"/>
  </p:notesMasterIdLst>
  <p:sldIdLst>
    <p:sldId id="315" r:id="rId2"/>
    <p:sldId id="316" r:id="rId3"/>
    <p:sldId id="302" r:id="rId4"/>
    <p:sldId id="303" r:id="rId5"/>
    <p:sldId id="304" r:id="rId6"/>
    <p:sldId id="305" r:id="rId7"/>
    <p:sldId id="266" r:id="rId8"/>
    <p:sldId id="268" r:id="rId9"/>
    <p:sldId id="269" r:id="rId10"/>
    <p:sldId id="289" r:id="rId11"/>
    <p:sldId id="294" r:id="rId12"/>
    <p:sldId id="290" r:id="rId13"/>
    <p:sldId id="291" r:id="rId14"/>
    <p:sldId id="295" r:id="rId15"/>
    <p:sldId id="293" r:id="rId16"/>
    <p:sldId id="320" r:id="rId17"/>
    <p:sldId id="321" r:id="rId18"/>
    <p:sldId id="322" r:id="rId19"/>
    <p:sldId id="323" r:id="rId20"/>
    <p:sldId id="324" r:id="rId21"/>
    <p:sldId id="325" r:id="rId22"/>
    <p:sldId id="326" r:id="rId23"/>
    <p:sldId id="327" r:id="rId24"/>
    <p:sldId id="317" r:id="rId25"/>
    <p:sldId id="318" r:id="rId26"/>
    <p:sldId id="319"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842" autoAdjust="0"/>
  </p:normalViewPr>
  <p:slideViewPr>
    <p:cSldViewPr>
      <p:cViewPr varScale="1">
        <p:scale>
          <a:sx n="60" d="100"/>
          <a:sy n="60" d="100"/>
        </p:scale>
        <p:origin x="-16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75E2219-0F4E-4C0E-9A36-C71D9268927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smtClean="0"/>
              <a:t>Complexity weight can be measure on source of the client and server data tables that are required to generate the screen or report and the number of views or sections presented as part of the screen or report.</a:t>
            </a:r>
          </a:p>
          <a:p>
            <a:endParaRPr lang="en-US" smtClean="0"/>
          </a:p>
        </p:txBody>
      </p:sp>
      <p:sp>
        <p:nvSpPr>
          <p:cNvPr id="32772" name="Slide Number Placeholder 3"/>
          <p:cNvSpPr>
            <a:spLocks noGrp="1"/>
          </p:cNvSpPr>
          <p:nvPr>
            <p:ph type="sldNum" sz="quarter" idx="5"/>
          </p:nvPr>
        </p:nvSpPr>
        <p:spPr>
          <a:noFill/>
        </p:spPr>
        <p:txBody>
          <a:bodyPr/>
          <a:lstStyle/>
          <a:p>
            <a:fld id="{5F38EFF4-7BCE-40AB-B63B-60D1B3EC1E41}" type="slidenum">
              <a:rPr lang="en-US"/>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r>
              <a:rPr lang="en-US"/>
              <a:t>SEG3300 A&amp;B W2004</a:t>
            </a:r>
          </a:p>
        </p:txBody>
      </p:sp>
      <p:sp>
        <p:nvSpPr>
          <p:cNvPr id="7" name="Footer Placeholder 19"/>
          <p:cNvSpPr>
            <a:spLocks noGrp="1"/>
          </p:cNvSpPr>
          <p:nvPr>
            <p:ph type="ftr" sz="quarter" idx="11"/>
          </p:nvPr>
        </p:nvSpPr>
        <p:spPr/>
        <p:txBody>
          <a:bodyPr/>
          <a:lstStyle>
            <a:lvl1pPr>
              <a:defRPr/>
            </a:lvl1pPr>
            <a:extLst/>
          </a:lstStyle>
          <a:p>
            <a:pPr>
              <a:defRPr/>
            </a:pPr>
            <a:r>
              <a:rPr lang="en-US"/>
              <a:t>R.L. Probert</a:t>
            </a:r>
          </a:p>
        </p:txBody>
      </p:sp>
      <p:sp>
        <p:nvSpPr>
          <p:cNvPr id="8" name="Slide Number Placeholder 9"/>
          <p:cNvSpPr>
            <a:spLocks noGrp="1"/>
          </p:cNvSpPr>
          <p:nvPr>
            <p:ph type="sldNum" sz="quarter" idx="12"/>
          </p:nvPr>
        </p:nvSpPr>
        <p:spPr/>
        <p:txBody>
          <a:bodyPr/>
          <a:lstStyle>
            <a:lvl1pPr>
              <a:defRPr/>
            </a:lvl1pPr>
          </a:lstStyle>
          <a:p>
            <a:fld id="{4834C3F4-1ED3-41A8-8B2F-6B6D042BC7D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a:t>SEG3300 A&amp;B W2004</a:t>
            </a:r>
          </a:p>
        </p:txBody>
      </p:sp>
      <p:sp>
        <p:nvSpPr>
          <p:cNvPr id="5" name="Footer Placeholder 9"/>
          <p:cNvSpPr>
            <a:spLocks noGrp="1"/>
          </p:cNvSpPr>
          <p:nvPr>
            <p:ph type="ftr" sz="quarter" idx="11"/>
          </p:nvPr>
        </p:nvSpPr>
        <p:spPr/>
        <p:txBody>
          <a:bodyPr/>
          <a:lstStyle>
            <a:lvl1pPr>
              <a:defRPr/>
            </a:lvl1pPr>
          </a:lstStyle>
          <a:p>
            <a:pPr>
              <a:defRPr/>
            </a:pPr>
            <a:r>
              <a:rPr lang="en-US"/>
              <a:t>R.L. Probert</a:t>
            </a:r>
          </a:p>
        </p:txBody>
      </p:sp>
      <p:sp>
        <p:nvSpPr>
          <p:cNvPr id="6" name="Slide Number Placeholder 21"/>
          <p:cNvSpPr>
            <a:spLocks noGrp="1"/>
          </p:cNvSpPr>
          <p:nvPr>
            <p:ph type="sldNum" sz="quarter" idx="12"/>
          </p:nvPr>
        </p:nvSpPr>
        <p:spPr/>
        <p:txBody>
          <a:bodyPr/>
          <a:lstStyle>
            <a:lvl1pPr>
              <a:defRPr/>
            </a:lvl1pPr>
          </a:lstStyle>
          <a:p>
            <a:fld id="{4D0CE5B0-CD0F-46BB-A577-D3A6B31835E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a:t>SEG3300 A&amp;B W2004</a:t>
            </a:r>
          </a:p>
        </p:txBody>
      </p:sp>
      <p:sp>
        <p:nvSpPr>
          <p:cNvPr id="5" name="Footer Placeholder 9"/>
          <p:cNvSpPr>
            <a:spLocks noGrp="1"/>
          </p:cNvSpPr>
          <p:nvPr>
            <p:ph type="ftr" sz="quarter" idx="11"/>
          </p:nvPr>
        </p:nvSpPr>
        <p:spPr/>
        <p:txBody>
          <a:bodyPr/>
          <a:lstStyle>
            <a:lvl1pPr>
              <a:defRPr/>
            </a:lvl1pPr>
          </a:lstStyle>
          <a:p>
            <a:pPr>
              <a:defRPr/>
            </a:pPr>
            <a:r>
              <a:rPr lang="en-US"/>
              <a:t>R.L. Probert</a:t>
            </a:r>
          </a:p>
        </p:txBody>
      </p:sp>
      <p:sp>
        <p:nvSpPr>
          <p:cNvPr id="6" name="Slide Number Placeholder 21"/>
          <p:cNvSpPr>
            <a:spLocks noGrp="1"/>
          </p:cNvSpPr>
          <p:nvPr>
            <p:ph type="sldNum" sz="quarter" idx="12"/>
          </p:nvPr>
        </p:nvSpPr>
        <p:spPr/>
        <p:txBody>
          <a:bodyPr/>
          <a:lstStyle>
            <a:lvl1pPr>
              <a:defRPr/>
            </a:lvl1pPr>
          </a:lstStyle>
          <a:p>
            <a:fld id="{F23C6CBF-3678-4DCE-9638-88C19E6274F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normAutofit/>
          </a:bodyPr>
          <a:lstStyle/>
          <a:p>
            <a:pPr lvl="0"/>
            <a:endParaRPr lang="en-US" noProof="0"/>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r>
              <a:rPr lang="en-US"/>
              <a:t>SEG3300 A&amp;B W2004</a:t>
            </a:r>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r>
              <a:rPr lang="en-US"/>
              <a:t>R.L. Probert</a:t>
            </a:r>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A37D095E-B110-4142-A980-7733E47FC3E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a:t>SEG3300 A&amp;B W2004</a:t>
            </a:r>
          </a:p>
        </p:txBody>
      </p:sp>
      <p:sp>
        <p:nvSpPr>
          <p:cNvPr id="5" name="Footer Placeholder 9"/>
          <p:cNvSpPr>
            <a:spLocks noGrp="1"/>
          </p:cNvSpPr>
          <p:nvPr>
            <p:ph type="ftr" sz="quarter" idx="11"/>
          </p:nvPr>
        </p:nvSpPr>
        <p:spPr/>
        <p:txBody>
          <a:bodyPr/>
          <a:lstStyle>
            <a:lvl1pPr>
              <a:defRPr/>
            </a:lvl1pPr>
          </a:lstStyle>
          <a:p>
            <a:pPr>
              <a:defRPr/>
            </a:pPr>
            <a:r>
              <a:rPr lang="en-US"/>
              <a:t>R.L. Probert</a:t>
            </a:r>
          </a:p>
        </p:txBody>
      </p:sp>
      <p:sp>
        <p:nvSpPr>
          <p:cNvPr id="6" name="Slide Number Placeholder 21"/>
          <p:cNvSpPr>
            <a:spLocks noGrp="1"/>
          </p:cNvSpPr>
          <p:nvPr>
            <p:ph type="sldNum" sz="quarter" idx="12"/>
          </p:nvPr>
        </p:nvSpPr>
        <p:spPr/>
        <p:txBody>
          <a:bodyPr/>
          <a:lstStyle>
            <a:lvl1pPr>
              <a:defRPr/>
            </a:lvl1pPr>
          </a:lstStyle>
          <a:p>
            <a:fld id="{53F3FEED-E384-4E14-A1DF-5A5009ECEAA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r>
              <a:rPr lang="en-US"/>
              <a:t>SEG3300 A&amp;B W2004</a:t>
            </a:r>
          </a:p>
        </p:txBody>
      </p:sp>
      <p:sp>
        <p:nvSpPr>
          <p:cNvPr id="9" name="Footer Placeholder 4"/>
          <p:cNvSpPr>
            <a:spLocks noGrp="1"/>
          </p:cNvSpPr>
          <p:nvPr>
            <p:ph type="ftr" sz="quarter" idx="11"/>
          </p:nvPr>
        </p:nvSpPr>
        <p:spPr/>
        <p:txBody>
          <a:bodyPr/>
          <a:lstStyle>
            <a:lvl1pPr>
              <a:defRPr/>
            </a:lvl1pPr>
            <a:extLst/>
          </a:lstStyle>
          <a:p>
            <a:pPr>
              <a:defRPr/>
            </a:pPr>
            <a:r>
              <a:rPr lang="en-US"/>
              <a:t>R.L. Probert</a:t>
            </a:r>
          </a:p>
        </p:txBody>
      </p:sp>
      <p:sp>
        <p:nvSpPr>
          <p:cNvPr id="10" name="Slide Number Placeholder 5"/>
          <p:cNvSpPr>
            <a:spLocks noGrp="1"/>
          </p:cNvSpPr>
          <p:nvPr>
            <p:ph type="sldNum" sz="quarter" idx="12"/>
          </p:nvPr>
        </p:nvSpPr>
        <p:spPr/>
        <p:txBody>
          <a:bodyPr/>
          <a:lstStyle>
            <a:lvl1pPr>
              <a:defRPr/>
            </a:lvl1pPr>
          </a:lstStyle>
          <a:p>
            <a:fld id="{3376E8FE-7F85-47A4-AC80-F6571AD0C7A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r>
              <a:rPr lang="en-US"/>
              <a:t>SEG3300 A&amp;B W2004</a:t>
            </a:r>
          </a:p>
        </p:txBody>
      </p:sp>
      <p:sp>
        <p:nvSpPr>
          <p:cNvPr id="6" name="Footer Placeholder 9"/>
          <p:cNvSpPr>
            <a:spLocks noGrp="1"/>
          </p:cNvSpPr>
          <p:nvPr>
            <p:ph type="ftr" sz="quarter" idx="11"/>
          </p:nvPr>
        </p:nvSpPr>
        <p:spPr/>
        <p:txBody>
          <a:bodyPr/>
          <a:lstStyle>
            <a:lvl1pPr>
              <a:defRPr/>
            </a:lvl1pPr>
          </a:lstStyle>
          <a:p>
            <a:pPr>
              <a:defRPr/>
            </a:pPr>
            <a:r>
              <a:rPr lang="en-US"/>
              <a:t>R.L. Probert</a:t>
            </a:r>
          </a:p>
        </p:txBody>
      </p:sp>
      <p:sp>
        <p:nvSpPr>
          <p:cNvPr id="7" name="Slide Number Placeholder 21"/>
          <p:cNvSpPr>
            <a:spLocks noGrp="1"/>
          </p:cNvSpPr>
          <p:nvPr>
            <p:ph type="sldNum" sz="quarter" idx="12"/>
          </p:nvPr>
        </p:nvSpPr>
        <p:spPr/>
        <p:txBody>
          <a:bodyPr/>
          <a:lstStyle>
            <a:lvl1pPr>
              <a:defRPr/>
            </a:lvl1pPr>
          </a:lstStyle>
          <a:p>
            <a:fld id="{0DD37191-6444-4436-B7AE-441E5CB0623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a:t>SEG3300 A&amp;B W2004</a:t>
            </a:r>
          </a:p>
        </p:txBody>
      </p:sp>
      <p:sp>
        <p:nvSpPr>
          <p:cNvPr id="8" name="Footer Placeholder 7"/>
          <p:cNvSpPr>
            <a:spLocks noGrp="1"/>
          </p:cNvSpPr>
          <p:nvPr>
            <p:ph type="ftr" sz="quarter" idx="11"/>
          </p:nvPr>
        </p:nvSpPr>
        <p:spPr/>
        <p:txBody>
          <a:bodyPr/>
          <a:lstStyle>
            <a:lvl1pPr>
              <a:defRPr/>
            </a:lvl1pPr>
            <a:extLst/>
          </a:lstStyle>
          <a:p>
            <a:pPr>
              <a:defRPr/>
            </a:pPr>
            <a:r>
              <a:rPr lang="en-US"/>
              <a:t>R.L. Probert</a:t>
            </a:r>
          </a:p>
        </p:txBody>
      </p:sp>
      <p:sp>
        <p:nvSpPr>
          <p:cNvPr id="9" name="Slide Number Placeholder 8"/>
          <p:cNvSpPr>
            <a:spLocks noGrp="1"/>
          </p:cNvSpPr>
          <p:nvPr>
            <p:ph type="sldNum" sz="quarter" idx="12"/>
          </p:nvPr>
        </p:nvSpPr>
        <p:spPr/>
        <p:txBody>
          <a:bodyPr/>
          <a:lstStyle>
            <a:lvl1pPr>
              <a:defRPr/>
            </a:lvl1pPr>
          </a:lstStyle>
          <a:p>
            <a:fld id="{EE9CA5D1-0FEF-49A6-A580-37D7BEEEAEE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r>
              <a:rPr lang="en-US"/>
              <a:t>SEG3300 A&amp;B W2004</a:t>
            </a:r>
          </a:p>
        </p:txBody>
      </p:sp>
      <p:sp>
        <p:nvSpPr>
          <p:cNvPr id="4" name="Footer Placeholder 9"/>
          <p:cNvSpPr>
            <a:spLocks noGrp="1"/>
          </p:cNvSpPr>
          <p:nvPr>
            <p:ph type="ftr" sz="quarter" idx="11"/>
          </p:nvPr>
        </p:nvSpPr>
        <p:spPr/>
        <p:txBody>
          <a:bodyPr/>
          <a:lstStyle>
            <a:lvl1pPr>
              <a:defRPr/>
            </a:lvl1pPr>
          </a:lstStyle>
          <a:p>
            <a:pPr>
              <a:defRPr/>
            </a:pPr>
            <a:r>
              <a:rPr lang="en-US"/>
              <a:t>R.L. Probert</a:t>
            </a:r>
          </a:p>
        </p:txBody>
      </p:sp>
      <p:sp>
        <p:nvSpPr>
          <p:cNvPr id="5" name="Slide Number Placeholder 21"/>
          <p:cNvSpPr>
            <a:spLocks noGrp="1"/>
          </p:cNvSpPr>
          <p:nvPr>
            <p:ph type="sldNum" sz="quarter" idx="12"/>
          </p:nvPr>
        </p:nvSpPr>
        <p:spPr/>
        <p:txBody>
          <a:bodyPr/>
          <a:lstStyle>
            <a:lvl1pPr>
              <a:defRPr/>
            </a:lvl1pPr>
          </a:lstStyle>
          <a:p>
            <a:fld id="{21957B1A-7F8A-4791-A538-0AD27B8E0D7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extLst/>
          </a:lstStyle>
          <a:p>
            <a:pPr>
              <a:defRPr/>
            </a:pPr>
            <a:r>
              <a:rPr lang="en-US"/>
              <a:t>SEG3300 A&amp;B W2004</a:t>
            </a:r>
          </a:p>
        </p:txBody>
      </p:sp>
      <p:sp>
        <p:nvSpPr>
          <p:cNvPr id="5" name="Footer Placeholder 2"/>
          <p:cNvSpPr>
            <a:spLocks noGrp="1"/>
          </p:cNvSpPr>
          <p:nvPr>
            <p:ph type="ftr" sz="quarter" idx="11"/>
          </p:nvPr>
        </p:nvSpPr>
        <p:spPr/>
        <p:txBody>
          <a:bodyPr/>
          <a:lstStyle>
            <a:lvl1pPr>
              <a:defRPr/>
            </a:lvl1pPr>
            <a:extLst/>
          </a:lstStyle>
          <a:p>
            <a:pPr>
              <a:defRPr/>
            </a:pPr>
            <a:r>
              <a:rPr lang="en-US"/>
              <a:t>R.L. Probert</a:t>
            </a:r>
          </a:p>
        </p:txBody>
      </p:sp>
      <p:sp>
        <p:nvSpPr>
          <p:cNvPr id="6" name="Slide Number Placeholder 3"/>
          <p:cNvSpPr>
            <a:spLocks noGrp="1"/>
          </p:cNvSpPr>
          <p:nvPr>
            <p:ph type="sldNum" sz="quarter" idx="12"/>
          </p:nvPr>
        </p:nvSpPr>
        <p:spPr/>
        <p:txBody>
          <a:bodyPr/>
          <a:lstStyle>
            <a:lvl1pPr>
              <a:defRPr/>
            </a:lvl1pPr>
          </a:lstStyle>
          <a:p>
            <a:fld id="{AC3191E2-59F0-43A7-BB62-8268318BD9D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a:t>SEG3300 A&amp;B W2004</a:t>
            </a:r>
          </a:p>
        </p:txBody>
      </p:sp>
      <p:sp>
        <p:nvSpPr>
          <p:cNvPr id="6" name="Footer Placeholder 5"/>
          <p:cNvSpPr>
            <a:spLocks noGrp="1"/>
          </p:cNvSpPr>
          <p:nvPr>
            <p:ph type="ftr" sz="quarter" idx="11"/>
          </p:nvPr>
        </p:nvSpPr>
        <p:spPr/>
        <p:txBody>
          <a:bodyPr/>
          <a:lstStyle>
            <a:lvl1pPr>
              <a:defRPr/>
            </a:lvl1pPr>
            <a:extLst/>
          </a:lstStyle>
          <a:p>
            <a:pPr>
              <a:defRPr/>
            </a:pPr>
            <a:r>
              <a:rPr lang="en-US"/>
              <a:t>R.L. Probert</a:t>
            </a:r>
          </a:p>
        </p:txBody>
      </p:sp>
      <p:sp>
        <p:nvSpPr>
          <p:cNvPr id="7" name="Slide Number Placeholder 6"/>
          <p:cNvSpPr>
            <a:spLocks noGrp="1"/>
          </p:cNvSpPr>
          <p:nvPr>
            <p:ph type="sldNum" sz="quarter" idx="12"/>
          </p:nvPr>
        </p:nvSpPr>
        <p:spPr/>
        <p:txBody>
          <a:bodyPr/>
          <a:lstStyle>
            <a:lvl1pPr>
              <a:defRPr/>
            </a:lvl1pPr>
          </a:lstStyle>
          <a:p>
            <a:fld id="{68B42E77-60A5-49BB-9A87-53F0279EE32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hangingPunct="1">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r>
              <a:rPr lang="en-US"/>
              <a:t>SEG3300 A&amp;B W2004</a:t>
            </a:r>
          </a:p>
        </p:txBody>
      </p:sp>
      <p:sp>
        <p:nvSpPr>
          <p:cNvPr id="9" name="Footer Placeholder 5"/>
          <p:cNvSpPr>
            <a:spLocks noGrp="1"/>
          </p:cNvSpPr>
          <p:nvPr>
            <p:ph type="ftr" sz="quarter" idx="11"/>
          </p:nvPr>
        </p:nvSpPr>
        <p:spPr/>
        <p:txBody>
          <a:bodyPr/>
          <a:lstStyle>
            <a:lvl1pPr>
              <a:defRPr/>
            </a:lvl1pPr>
            <a:extLst/>
          </a:lstStyle>
          <a:p>
            <a:pPr>
              <a:defRPr/>
            </a:pPr>
            <a:r>
              <a:rPr lang="en-US"/>
              <a:t>R.L. Probert</a:t>
            </a:r>
          </a:p>
        </p:txBody>
      </p:sp>
      <p:sp>
        <p:nvSpPr>
          <p:cNvPr id="10" name="Slide Number Placeholder 6"/>
          <p:cNvSpPr>
            <a:spLocks noGrp="1"/>
          </p:cNvSpPr>
          <p:nvPr>
            <p:ph type="sldNum" sz="quarter" idx="12"/>
          </p:nvPr>
        </p:nvSpPr>
        <p:spPr/>
        <p:txBody>
          <a:bodyPr/>
          <a:lstStyle>
            <a:lvl1pPr>
              <a:defRPr/>
            </a:lvl1pPr>
          </a:lstStyle>
          <a:p>
            <a:fld id="{599F4180-725F-42D8-8B77-AAF7B08675A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r>
              <a:rPr lang="en-US"/>
              <a:t>SEG3300 A&amp;B W2004</a:t>
            </a: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r>
              <a:rPr lang="en-US"/>
              <a:t>R.L. Probert</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fld id="{D6EC08DE-FBB1-447F-BF39-517B9F8ED2D9}" type="slidenum">
              <a:rPr lang="en-US"/>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767" r:id="rId1"/>
    <p:sldLayoutId id="2147483762" r:id="rId2"/>
    <p:sldLayoutId id="2147483768" r:id="rId3"/>
    <p:sldLayoutId id="2147483763" r:id="rId4"/>
    <p:sldLayoutId id="2147483769" r:id="rId5"/>
    <p:sldLayoutId id="2147483764" r:id="rId6"/>
    <p:sldLayoutId id="2147483770" r:id="rId7"/>
    <p:sldLayoutId id="2147483771" r:id="rId8"/>
    <p:sldLayoutId id="2147483772" r:id="rId9"/>
    <p:sldLayoutId id="2147483765" r:id="rId10"/>
    <p:sldLayoutId id="2147483766" r:id="rId11"/>
    <p:sldLayoutId id="2147483773" r:id="rId12"/>
  </p:sldLayoutIdLst>
  <p:hf hdr="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pitchFamily="34" charset="0"/>
        </a:defRPr>
      </a:lvl2pPr>
      <a:lvl3pPr algn="l" rtl="0" eaLnBrk="0" fontAlgn="base" hangingPunct="0">
        <a:spcBef>
          <a:spcPct val="0"/>
        </a:spcBef>
        <a:spcAft>
          <a:spcPct val="0"/>
        </a:spcAft>
        <a:defRPr sz="4300">
          <a:solidFill>
            <a:srgbClr val="572314"/>
          </a:solidFill>
          <a:latin typeface="Gill Sans MT" panose="020B0502020104020203" pitchFamily="34" charset="0"/>
        </a:defRPr>
      </a:lvl3pPr>
      <a:lvl4pPr algn="l" rtl="0" eaLnBrk="0" fontAlgn="base" hangingPunct="0">
        <a:spcBef>
          <a:spcPct val="0"/>
        </a:spcBef>
        <a:spcAft>
          <a:spcPct val="0"/>
        </a:spcAft>
        <a:defRPr sz="4300">
          <a:solidFill>
            <a:srgbClr val="572314"/>
          </a:solidFill>
          <a:latin typeface="Gill Sans MT" panose="020B0502020104020203" pitchFamily="34" charset="0"/>
        </a:defRPr>
      </a:lvl4pPr>
      <a:lvl5pPr algn="l" rtl="0" eaLnBrk="0" fontAlgn="base" hangingPunct="0">
        <a:spcBef>
          <a:spcPct val="0"/>
        </a:spcBef>
        <a:spcAft>
          <a:spcPct val="0"/>
        </a:spcAft>
        <a:defRPr sz="4300">
          <a:solidFill>
            <a:srgbClr val="572314"/>
          </a:solidFill>
          <a:latin typeface="Gill Sans MT" panose="020B0502020104020203" pitchFamily="34" charset="0"/>
        </a:defRPr>
      </a:lvl5pPr>
      <a:lvl6pPr marL="457200" algn="l" rtl="0" fontAlgn="base">
        <a:spcBef>
          <a:spcPct val="0"/>
        </a:spcBef>
        <a:spcAft>
          <a:spcPct val="0"/>
        </a:spcAft>
        <a:defRPr sz="4300">
          <a:solidFill>
            <a:srgbClr val="572314"/>
          </a:solidFill>
          <a:latin typeface="Gill Sans MT" panose="020B0502020104020203" pitchFamily="34" charset="0"/>
        </a:defRPr>
      </a:lvl6pPr>
      <a:lvl7pPr marL="914400" algn="l" rtl="0" fontAlgn="base">
        <a:spcBef>
          <a:spcPct val="0"/>
        </a:spcBef>
        <a:spcAft>
          <a:spcPct val="0"/>
        </a:spcAft>
        <a:defRPr sz="4300">
          <a:solidFill>
            <a:srgbClr val="572314"/>
          </a:solidFill>
          <a:latin typeface="Gill Sans MT" panose="020B0502020104020203" pitchFamily="34" charset="0"/>
        </a:defRPr>
      </a:lvl7pPr>
      <a:lvl8pPr marL="1371600" algn="l" rtl="0" fontAlgn="base">
        <a:spcBef>
          <a:spcPct val="0"/>
        </a:spcBef>
        <a:spcAft>
          <a:spcPct val="0"/>
        </a:spcAft>
        <a:defRPr sz="4300">
          <a:solidFill>
            <a:srgbClr val="572314"/>
          </a:solidFill>
          <a:latin typeface="Gill Sans MT" panose="020B0502020104020203" pitchFamily="34" charset="0"/>
        </a:defRPr>
      </a:lvl8pPr>
      <a:lvl9pPr marL="1828800" algn="l" rtl="0" fontAlgn="base">
        <a:spcBef>
          <a:spcPct val="0"/>
        </a:spcBef>
        <a:spcAft>
          <a:spcPct val="0"/>
        </a:spcAft>
        <a:defRPr sz="4300">
          <a:solidFill>
            <a:srgbClr val="572314"/>
          </a:solidFill>
          <a:latin typeface="Gill Sans MT" panose="020B0502020104020203"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78100" y="2600325"/>
            <a:ext cx="6400800" cy="2286000"/>
          </a:xfrm>
        </p:spPr>
        <p:txBody>
          <a:bodyPr/>
          <a:lstStyle/>
          <a:p>
            <a:pPr eaLnBrk="1" fontAlgn="auto" hangingPunct="1">
              <a:spcAft>
                <a:spcPts val="0"/>
              </a:spcAft>
              <a:defRPr/>
            </a:pPr>
            <a:r>
              <a:rPr lang="en-US" dirty="0" smtClean="0">
                <a:solidFill>
                  <a:schemeClr val="tx2">
                    <a:satMod val="130000"/>
                  </a:schemeClr>
                </a:solidFill>
              </a:rPr>
              <a:t>Empirical estimation models</a:t>
            </a:r>
            <a:endParaRPr lang="en-US" dirty="0">
              <a:solidFill>
                <a:schemeClr val="tx2">
                  <a:satMod val="130000"/>
                </a:schemeClr>
              </a:solidFill>
            </a:endParaRPr>
          </a:p>
        </p:txBody>
      </p:sp>
      <p:sp>
        <p:nvSpPr>
          <p:cNvPr id="10243" name="Slide Number Placeholder 5"/>
          <p:cNvSpPr>
            <a:spLocks noGrp="1"/>
          </p:cNvSpPr>
          <p:nvPr>
            <p:ph type="sldNum" sz="quarter" idx="12"/>
          </p:nvPr>
        </p:nvSpPr>
        <p:spPr bwMode="auto">
          <a:noFill/>
          <a:ln>
            <a:miter lim="800000"/>
            <a:headEnd/>
            <a:tailEnd/>
          </a:ln>
        </p:spPr>
        <p:txBody>
          <a:bodyPr/>
          <a:lstStyle/>
          <a:p>
            <a:fld id="{D3182C46-49DF-495B-8C11-CEB9E2E5279A}"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Effort Computation</a:t>
            </a:r>
          </a:p>
        </p:txBody>
      </p:sp>
      <p:sp>
        <p:nvSpPr>
          <p:cNvPr id="19459" name="Rectangle 3"/>
          <p:cNvSpPr>
            <a:spLocks noGrp="1" noChangeArrowheads="1"/>
          </p:cNvSpPr>
          <p:nvPr>
            <p:ph idx="1"/>
          </p:nvPr>
        </p:nvSpPr>
        <p:spPr>
          <a:xfrm>
            <a:off x="685800" y="1981200"/>
            <a:ext cx="7772400" cy="4343400"/>
          </a:xfrm>
        </p:spPr>
        <p:txBody>
          <a:bodyPr/>
          <a:lstStyle/>
          <a:p>
            <a:pPr algn="just" eaLnBrk="1" hangingPunct="1"/>
            <a:r>
              <a:rPr lang="en-US" sz="2400" smtClean="0"/>
              <a:t>The </a:t>
            </a:r>
            <a:r>
              <a:rPr lang="en-US" sz="2400" b="1" smtClean="0">
                <a:solidFill>
                  <a:srgbClr val="FF0000"/>
                </a:solidFill>
              </a:rPr>
              <a:t>Basic COCOMO model</a:t>
            </a:r>
            <a:r>
              <a:rPr lang="en-US" sz="2400" smtClean="0"/>
              <a:t> computes effort as a function of program size. The Basic COCOMO equation is:</a:t>
            </a:r>
            <a:endParaRPr lang="en-US" b="1" i="1" smtClean="0"/>
          </a:p>
          <a:p>
            <a:pPr lvl="1" eaLnBrk="1" hangingPunct="1"/>
            <a:r>
              <a:rPr lang="en-US" b="1" i="1" smtClean="0"/>
              <a:t>E = a(KLOC)^b</a:t>
            </a:r>
          </a:p>
          <a:p>
            <a:pPr eaLnBrk="1" hangingPunct="1"/>
            <a:r>
              <a:rPr lang="en-US" sz="2400" smtClean="0"/>
              <a:t>Effort for three modes of Basic COCOMO.</a:t>
            </a:r>
            <a:r>
              <a:rPr lang="en-US" sz="2400" b="1" i="1" smtClean="0"/>
              <a:t> </a:t>
            </a:r>
          </a:p>
          <a:p>
            <a:pPr eaLnBrk="1" hangingPunct="1"/>
            <a:endParaRPr lang="en-US" sz="2400" b="1" smtClean="0"/>
          </a:p>
          <a:p>
            <a:pPr eaLnBrk="1" hangingPunct="1"/>
            <a:endParaRPr lang="en-US" b="1" smtClean="0"/>
          </a:p>
        </p:txBody>
      </p:sp>
      <p:sp>
        <p:nvSpPr>
          <p:cNvPr id="19460" name="Slide Number Placeholder 5"/>
          <p:cNvSpPr>
            <a:spLocks noGrp="1"/>
          </p:cNvSpPr>
          <p:nvPr>
            <p:ph type="sldNum" sz="quarter" idx="12"/>
          </p:nvPr>
        </p:nvSpPr>
        <p:spPr bwMode="auto">
          <a:noFill/>
          <a:ln>
            <a:miter lim="800000"/>
            <a:headEnd/>
            <a:tailEnd/>
          </a:ln>
        </p:spPr>
        <p:txBody>
          <a:bodyPr/>
          <a:lstStyle/>
          <a:p>
            <a:fld id="{810ABF4A-FE7C-489E-9503-06BE2634EAAC}" type="slidenum">
              <a:rPr lang="en-US"/>
              <a:pPr/>
              <a:t>10</a:t>
            </a:fld>
            <a:endParaRPr lang="en-US"/>
          </a:p>
        </p:txBody>
      </p:sp>
      <p:graphicFrame>
        <p:nvGraphicFramePr>
          <p:cNvPr id="37915" name="Group 27"/>
          <p:cNvGraphicFramePr>
            <a:graphicFrameLocks noGrp="1"/>
          </p:cNvGraphicFramePr>
          <p:nvPr/>
        </p:nvGraphicFramePr>
        <p:xfrm>
          <a:off x="2057400" y="4114800"/>
          <a:ext cx="4419600" cy="2133601"/>
        </p:xfrm>
        <a:graphic>
          <a:graphicData uri="http://schemas.openxmlformats.org/drawingml/2006/table">
            <a:tbl>
              <a:tblPr/>
              <a:tblGrid>
                <a:gridCol w="1473200"/>
                <a:gridCol w="1473200"/>
                <a:gridCol w="1473200"/>
              </a:tblGrid>
              <a:tr h="69496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Mode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 a</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 b</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rPr>
                        <a:t>Organic</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1.05</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rPr>
                        <a:t>Semi-detached</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1.12</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rPr>
                        <a:t>Embedded</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3.6</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1.20</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Example</a:t>
            </a:r>
          </a:p>
        </p:txBody>
      </p:sp>
      <p:sp>
        <p:nvSpPr>
          <p:cNvPr id="20483" name="Slide Number Placeholder 5"/>
          <p:cNvSpPr>
            <a:spLocks noGrp="1"/>
          </p:cNvSpPr>
          <p:nvPr>
            <p:ph type="sldNum" sz="quarter" idx="12"/>
          </p:nvPr>
        </p:nvSpPr>
        <p:spPr bwMode="auto">
          <a:noFill/>
          <a:ln>
            <a:miter lim="800000"/>
            <a:headEnd/>
            <a:tailEnd/>
          </a:ln>
        </p:spPr>
        <p:txBody>
          <a:bodyPr/>
          <a:lstStyle/>
          <a:p>
            <a:fld id="{8CDF1234-8E27-49AA-B713-7A993EB6FFCF}" type="slidenum">
              <a:rPr lang="en-US"/>
              <a:pPr/>
              <a:t>11</a:t>
            </a:fld>
            <a:endParaRPr lang="en-US"/>
          </a:p>
        </p:txBody>
      </p:sp>
      <p:pic>
        <p:nvPicPr>
          <p:cNvPr id="20484" name="Picture 5" descr="CostEffort10"/>
          <p:cNvPicPr>
            <a:picLocks noChangeAspect="1" noChangeArrowheads="1"/>
          </p:cNvPicPr>
          <p:nvPr/>
        </p:nvPicPr>
        <p:blipFill>
          <a:blip r:embed="rId3"/>
          <a:srcRect/>
          <a:stretch>
            <a:fillRect/>
          </a:stretch>
        </p:blipFill>
        <p:spPr bwMode="auto">
          <a:xfrm>
            <a:off x="914400" y="2057400"/>
            <a:ext cx="3810000" cy="1374775"/>
          </a:xfrm>
          <a:prstGeom prst="rect">
            <a:avLst/>
          </a:prstGeom>
          <a:noFill/>
          <a:ln w="9525">
            <a:noFill/>
            <a:miter lim="800000"/>
            <a:headEnd/>
            <a:tailEnd/>
          </a:ln>
        </p:spPr>
      </p:pic>
      <p:graphicFrame>
        <p:nvGraphicFramePr>
          <p:cNvPr id="20485" name="Object 6"/>
          <p:cNvGraphicFramePr>
            <a:graphicFrameLocks noChangeAspect="1"/>
          </p:cNvGraphicFramePr>
          <p:nvPr/>
        </p:nvGraphicFramePr>
        <p:xfrm>
          <a:off x="1524000" y="3733800"/>
          <a:ext cx="5486400" cy="1917700"/>
        </p:xfrm>
        <a:graphic>
          <a:graphicData uri="http://schemas.openxmlformats.org/presentationml/2006/ole">
            <p:oleObj spid="_x0000_s20485" name="Bitmap Image" r:id="rId4" imgW="3161905" imgH="1104762" progId="Paint.Picture">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Effort Computation</a:t>
            </a:r>
          </a:p>
        </p:txBody>
      </p:sp>
      <p:sp>
        <p:nvSpPr>
          <p:cNvPr id="21507" name="Rectangle 3"/>
          <p:cNvSpPr>
            <a:spLocks noGrp="1" noChangeArrowheads="1"/>
          </p:cNvSpPr>
          <p:nvPr>
            <p:ph idx="1"/>
          </p:nvPr>
        </p:nvSpPr>
        <p:spPr/>
        <p:txBody>
          <a:bodyPr/>
          <a:lstStyle/>
          <a:p>
            <a:pPr eaLnBrk="1" hangingPunct="1"/>
            <a:r>
              <a:rPr lang="en-US" sz="2400" smtClean="0"/>
              <a:t>The </a:t>
            </a:r>
            <a:r>
              <a:rPr lang="en-US" sz="2400" b="1" smtClean="0">
                <a:solidFill>
                  <a:srgbClr val="FF0000"/>
                </a:solidFill>
              </a:rPr>
              <a:t>intermediate COCOMO model</a:t>
            </a:r>
            <a:r>
              <a:rPr lang="en-US" sz="2400" smtClean="0"/>
              <a:t> computes effort as a function of program size and a set of cost drivers. The Intermediate COCOMO equation is:</a:t>
            </a:r>
            <a:endParaRPr lang="en-US" b="1" i="1" smtClean="0"/>
          </a:p>
          <a:p>
            <a:pPr lvl="1" eaLnBrk="1" hangingPunct="1"/>
            <a:r>
              <a:rPr lang="en-US" b="1" i="1" smtClean="0"/>
              <a:t>E = a(KLOC)^b*EAF</a:t>
            </a:r>
          </a:p>
          <a:p>
            <a:pPr eaLnBrk="1" hangingPunct="1"/>
            <a:r>
              <a:rPr lang="en-US" sz="2400" smtClean="0"/>
              <a:t>Effort for three modes of intermediate COCOMO.</a:t>
            </a:r>
            <a:r>
              <a:rPr lang="en-US" sz="2400" b="1" i="1" smtClean="0"/>
              <a:t> </a:t>
            </a:r>
          </a:p>
          <a:p>
            <a:pPr eaLnBrk="1" hangingPunct="1"/>
            <a:endParaRPr lang="en-US" sz="2400" b="1" smtClean="0"/>
          </a:p>
          <a:p>
            <a:pPr eaLnBrk="1" hangingPunct="1"/>
            <a:endParaRPr lang="en-US" b="1" smtClean="0"/>
          </a:p>
        </p:txBody>
      </p:sp>
      <p:sp>
        <p:nvSpPr>
          <p:cNvPr id="21508" name="Slide Number Placeholder 5"/>
          <p:cNvSpPr>
            <a:spLocks noGrp="1"/>
          </p:cNvSpPr>
          <p:nvPr>
            <p:ph type="sldNum" sz="quarter" idx="12"/>
          </p:nvPr>
        </p:nvSpPr>
        <p:spPr bwMode="auto">
          <a:noFill/>
          <a:ln>
            <a:miter lim="800000"/>
            <a:headEnd/>
            <a:tailEnd/>
          </a:ln>
        </p:spPr>
        <p:txBody>
          <a:bodyPr/>
          <a:lstStyle/>
          <a:p>
            <a:fld id="{EB563CFE-EDD5-413D-848D-7FCBDACE98B0}" type="slidenum">
              <a:rPr lang="en-US"/>
              <a:pPr/>
              <a:t>12</a:t>
            </a:fld>
            <a:endParaRPr lang="en-US"/>
          </a:p>
        </p:txBody>
      </p:sp>
      <p:graphicFrame>
        <p:nvGraphicFramePr>
          <p:cNvPr id="40964" name="Group 4"/>
          <p:cNvGraphicFramePr>
            <a:graphicFrameLocks noGrp="1"/>
          </p:cNvGraphicFramePr>
          <p:nvPr/>
        </p:nvGraphicFramePr>
        <p:xfrm>
          <a:off x="2819400" y="4191000"/>
          <a:ext cx="4419600" cy="2133601"/>
        </p:xfrm>
        <a:graphic>
          <a:graphicData uri="http://schemas.openxmlformats.org/drawingml/2006/table">
            <a:tbl>
              <a:tblPr/>
              <a:tblGrid>
                <a:gridCol w="1473200"/>
                <a:gridCol w="1473200"/>
                <a:gridCol w="1473200"/>
              </a:tblGrid>
              <a:tr h="69496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Mode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 a</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 b</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rPr>
                        <a:t>Organic</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1.05</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rPr>
                        <a:t>Semi-detached</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1.12</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rPr>
                        <a:t>Embedded</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2.8</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1.20</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Effort </a:t>
            </a:r>
            <a:r>
              <a:rPr lang="en-US" dirty="0" smtClean="0">
                <a:solidFill>
                  <a:schemeClr val="tx2">
                    <a:satMod val="130000"/>
                  </a:schemeClr>
                </a:solidFill>
              </a:rPr>
              <a:t>computation(cont..)</a:t>
            </a:r>
            <a:endParaRPr lang="en-US" dirty="0">
              <a:solidFill>
                <a:schemeClr val="tx2">
                  <a:satMod val="130000"/>
                </a:schemeClr>
              </a:solidFill>
            </a:endParaRPr>
          </a:p>
        </p:txBody>
      </p:sp>
      <p:sp>
        <p:nvSpPr>
          <p:cNvPr id="22531" name="Rectangle 3"/>
          <p:cNvSpPr>
            <a:spLocks noGrp="1" noChangeArrowheads="1"/>
          </p:cNvSpPr>
          <p:nvPr>
            <p:ph idx="1"/>
          </p:nvPr>
        </p:nvSpPr>
        <p:spPr>
          <a:xfrm>
            <a:off x="762000" y="1371600"/>
            <a:ext cx="7772400" cy="457200"/>
          </a:xfrm>
        </p:spPr>
        <p:txBody>
          <a:bodyPr/>
          <a:lstStyle/>
          <a:p>
            <a:pPr eaLnBrk="1" hangingPunct="1"/>
            <a:r>
              <a:rPr lang="en-US" sz="2000" b="1" smtClean="0"/>
              <a:t>Effort Adjustment Factor </a:t>
            </a:r>
          </a:p>
        </p:txBody>
      </p:sp>
      <p:sp>
        <p:nvSpPr>
          <p:cNvPr id="22532" name="Slide Number Placeholder 5"/>
          <p:cNvSpPr>
            <a:spLocks noGrp="1"/>
          </p:cNvSpPr>
          <p:nvPr>
            <p:ph type="sldNum" sz="quarter" idx="12"/>
          </p:nvPr>
        </p:nvSpPr>
        <p:spPr bwMode="auto">
          <a:noFill/>
          <a:ln>
            <a:miter lim="800000"/>
            <a:headEnd/>
            <a:tailEnd/>
          </a:ln>
        </p:spPr>
        <p:txBody>
          <a:bodyPr/>
          <a:lstStyle/>
          <a:p>
            <a:fld id="{6E7F807A-92E9-45EA-B3C2-C69846669DF8}" type="slidenum">
              <a:rPr lang="en-US"/>
              <a:pPr/>
              <a:t>13</a:t>
            </a:fld>
            <a:endParaRPr lang="en-US"/>
          </a:p>
        </p:txBody>
      </p:sp>
      <p:grpSp>
        <p:nvGrpSpPr>
          <p:cNvPr id="22533" name="Group 342"/>
          <p:cNvGrpSpPr>
            <a:grpSpLocks/>
          </p:cNvGrpSpPr>
          <p:nvPr/>
        </p:nvGrpSpPr>
        <p:grpSpPr bwMode="auto">
          <a:xfrm>
            <a:off x="228600" y="1676400"/>
            <a:ext cx="8763000" cy="4648200"/>
            <a:chOff x="-2" y="-2"/>
            <a:chExt cx="4117" cy="6567"/>
          </a:xfrm>
        </p:grpSpPr>
        <p:grpSp>
          <p:nvGrpSpPr>
            <p:cNvPr id="22534" name="Group 340"/>
            <p:cNvGrpSpPr>
              <a:grpSpLocks/>
            </p:cNvGrpSpPr>
            <p:nvPr/>
          </p:nvGrpSpPr>
          <p:grpSpPr bwMode="auto">
            <a:xfrm>
              <a:off x="0" y="0"/>
              <a:ext cx="4113" cy="6563"/>
              <a:chOff x="0" y="0"/>
              <a:chExt cx="4113" cy="6563"/>
            </a:xfrm>
          </p:grpSpPr>
          <p:grpSp>
            <p:nvGrpSpPr>
              <p:cNvPr id="22536" name="Group 117"/>
              <p:cNvGrpSpPr>
                <a:grpSpLocks/>
              </p:cNvGrpSpPr>
              <p:nvPr/>
            </p:nvGrpSpPr>
            <p:grpSpPr bwMode="auto">
              <a:xfrm>
                <a:off x="0" y="0"/>
                <a:ext cx="1455" cy="518"/>
                <a:chOff x="0" y="0"/>
                <a:chExt cx="1455" cy="518"/>
              </a:xfrm>
            </p:grpSpPr>
            <p:sp>
              <p:nvSpPr>
                <p:cNvPr id="22870" name="Rectangle 4"/>
                <p:cNvSpPr>
                  <a:spLocks noChangeArrowheads="1"/>
                </p:cNvSpPr>
                <p:nvPr/>
              </p:nvSpPr>
              <p:spPr bwMode="auto">
                <a:xfrm>
                  <a:off x="43" y="0"/>
                  <a:ext cx="1369" cy="518"/>
                </a:xfrm>
                <a:prstGeom prst="rect">
                  <a:avLst/>
                </a:prstGeom>
                <a:noFill/>
                <a:ln w="9525">
                  <a:noFill/>
                  <a:miter lim="800000"/>
                  <a:headEnd/>
                  <a:tailEnd/>
                </a:ln>
              </p:spPr>
              <p:txBody>
                <a:bodyPr lIns="0" tIns="0" rIns="0" bIns="0"/>
                <a:lstStyle/>
                <a:p>
                  <a:r>
                    <a:rPr lang="en-US" sz="1200" b="1">
                      <a:latin typeface="Arial" pitchFamily="34" charset="0"/>
                      <a:cs typeface="Arial" pitchFamily="34" charset="0"/>
                    </a:rPr>
                    <a:t>Cost Driver</a:t>
                  </a:r>
                </a:p>
                <a:p>
                  <a:endParaRPr lang="en-US"/>
                </a:p>
              </p:txBody>
            </p:sp>
            <p:sp>
              <p:nvSpPr>
                <p:cNvPr id="22871" name="Rectangle 116"/>
                <p:cNvSpPr>
                  <a:spLocks noChangeArrowheads="1"/>
                </p:cNvSpPr>
                <p:nvPr/>
              </p:nvSpPr>
              <p:spPr bwMode="auto">
                <a:xfrm>
                  <a:off x="0" y="0"/>
                  <a:ext cx="1455" cy="518"/>
                </a:xfrm>
                <a:prstGeom prst="rect">
                  <a:avLst/>
                </a:prstGeom>
                <a:noFill/>
                <a:ln w="7">
                  <a:solidFill>
                    <a:srgbClr val="A0A0A0"/>
                  </a:solidFill>
                  <a:miter lim="800000"/>
                  <a:headEnd/>
                  <a:tailEnd/>
                </a:ln>
              </p:spPr>
              <p:txBody>
                <a:bodyPr/>
                <a:lstStyle/>
                <a:p>
                  <a:endParaRPr lang="en-US"/>
                </a:p>
              </p:txBody>
            </p:sp>
          </p:grpSp>
          <p:grpSp>
            <p:nvGrpSpPr>
              <p:cNvPr id="22537" name="Group 119"/>
              <p:cNvGrpSpPr>
                <a:grpSpLocks/>
              </p:cNvGrpSpPr>
              <p:nvPr/>
            </p:nvGrpSpPr>
            <p:grpSpPr bwMode="auto">
              <a:xfrm>
                <a:off x="1455" y="0"/>
                <a:ext cx="409" cy="518"/>
                <a:chOff x="1455" y="0"/>
                <a:chExt cx="409" cy="518"/>
              </a:xfrm>
            </p:grpSpPr>
            <p:sp>
              <p:nvSpPr>
                <p:cNvPr id="22868" name="Rectangle 5"/>
                <p:cNvSpPr>
                  <a:spLocks noChangeArrowheads="1"/>
                </p:cNvSpPr>
                <p:nvPr/>
              </p:nvSpPr>
              <p:spPr bwMode="auto">
                <a:xfrm>
                  <a:off x="1498" y="0"/>
                  <a:ext cx="323" cy="518"/>
                </a:xfrm>
                <a:prstGeom prst="rect">
                  <a:avLst/>
                </a:prstGeom>
                <a:noFill/>
                <a:ln w="9525">
                  <a:noFill/>
                  <a:miter lim="800000"/>
                  <a:headEnd/>
                  <a:tailEnd/>
                </a:ln>
              </p:spPr>
              <p:txBody>
                <a:bodyPr/>
                <a:lstStyle/>
                <a:p>
                  <a:r>
                    <a:rPr lang="en-CA" sz="1200" b="1">
                      <a:latin typeface="Arial" pitchFamily="34" charset="0"/>
                      <a:cs typeface="Arial" pitchFamily="34" charset="0"/>
                    </a:rPr>
                    <a:t>Very</a:t>
                  </a:r>
                  <a:endParaRPr lang="en-CA" sz="1200">
                    <a:ea typeface="Arial Unicode MS" pitchFamily="34" charset="-128"/>
                    <a:cs typeface="Arial Unicode MS" pitchFamily="34" charset="-128"/>
                  </a:endParaRPr>
                </a:p>
                <a:p>
                  <a:r>
                    <a:rPr lang="en-CA" sz="1200" b="1">
                      <a:latin typeface="Arial" pitchFamily="34" charset="0"/>
                      <a:cs typeface="Arial" pitchFamily="34" charset="0"/>
                    </a:rPr>
                    <a:t>Low</a:t>
                  </a:r>
                  <a:endParaRPr lang="en-CA" sz="1200">
                    <a:ea typeface="Arial Unicode MS" pitchFamily="34" charset="-128"/>
                    <a:cs typeface="Arial Unicode MS" pitchFamily="34" charset="-128"/>
                  </a:endParaRPr>
                </a:p>
                <a:p>
                  <a:endParaRPr lang="en-CA"/>
                </a:p>
              </p:txBody>
            </p:sp>
            <p:sp>
              <p:nvSpPr>
                <p:cNvPr id="22869" name="Rectangle 118"/>
                <p:cNvSpPr>
                  <a:spLocks noChangeArrowheads="1"/>
                </p:cNvSpPr>
                <p:nvPr/>
              </p:nvSpPr>
              <p:spPr bwMode="auto">
                <a:xfrm>
                  <a:off x="1455" y="0"/>
                  <a:ext cx="409" cy="518"/>
                </a:xfrm>
                <a:prstGeom prst="rect">
                  <a:avLst/>
                </a:prstGeom>
                <a:noFill/>
                <a:ln w="7">
                  <a:solidFill>
                    <a:srgbClr val="A0A0A0"/>
                  </a:solidFill>
                  <a:miter lim="800000"/>
                  <a:headEnd/>
                  <a:tailEnd/>
                </a:ln>
              </p:spPr>
              <p:txBody>
                <a:bodyPr/>
                <a:lstStyle/>
                <a:p>
                  <a:endParaRPr lang="en-US"/>
                </a:p>
              </p:txBody>
            </p:sp>
          </p:grpSp>
          <p:grpSp>
            <p:nvGrpSpPr>
              <p:cNvPr id="22538" name="Group 121"/>
              <p:cNvGrpSpPr>
                <a:grpSpLocks/>
              </p:cNvGrpSpPr>
              <p:nvPr/>
            </p:nvGrpSpPr>
            <p:grpSpPr bwMode="auto">
              <a:xfrm>
                <a:off x="1864" y="0"/>
                <a:ext cx="395" cy="518"/>
                <a:chOff x="1864" y="0"/>
                <a:chExt cx="395" cy="518"/>
              </a:xfrm>
            </p:grpSpPr>
            <p:sp>
              <p:nvSpPr>
                <p:cNvPr id="22866" name="Rectangle 6"/>
                <p:cNvSpPr>
                  <a:spLocks noChangeArrowheads="1"/>
                </p:cNvSpPr>
                <p:nvPr/>
              </p:nvSpPr>
              <p:spPr bwMode="auto">
                <a:xfrm>
                  <a:off x="1907" y="0"/>
                  <a:ext cx="309" cy="518"/>
                </a:xfrm>
                <a:prstGeom prst="rect">
                  <a:avLst/>
                </a:prstGeom>
                <a:noFill/>
                <a:ln w="9525">
                  <a:noFill/>
                  <a:miter lim="800000"/>
                  <a:headEnd/>
                  <a:tailEnd/>
                </a:ln>
              </p:spPr>
              <p:txBody>
                <a:bodyPr/>
                <a:lstStyle/>
                <a:p>
                  <a:r>
                    <a:rPr lang="en-CA" sz="1200" b="1">
                      <a:latin typeface="Arial" pitchFamily="34" charset="0"/>
                      <a:cs typeface="Arial" pitchFamily="34" charset="0"/>
                    </a:rPr>
                    <a:t>Low</a:t>
                  </a:r>
                  <a:endParaRPr lang="en-CA" sz="1200">
                    <a:ea typeface="Arial Unicode MS" pitchFamily="34" charset="-128"/>
                    <a:cs typeface="Arial Unicode MS" pitchFamily="34" charset="-128"/>
                  </a:endParaRPr>
                </a:p>
                <a:p>
                  <a:endParaRPr lang="en-CA"/>
                </a:p>
              </p:txBody>
            </p:sp>
            <p:sp>
              <p:nvSpPr>
                <p:cNvPr id="22867" name="Rectangle 120"/>
                <p:cNvSpPr>
                  <a:spLocks noChangeArrowheads="1"/>
                </p:cNvSpPr>
                <p:nvPr/>
              </p:nvSpPr>
              <p:spPr bwMode="auto">
                <a:xfrm>
                  <a:off x="1864" y="0"/>
                  <a:ext cx="395" cy="518"/>
                </a:xfrm>
                <a:prstGeom prst="rect">
                  <a:avLst/>
                </a:prstGeom>
                <a:noFill/>
                <a:ln w="7">
                  <a:solidFill>
                    <a:srgbClr val="A0A0A0"/>
                  </a:solidFill>
                  <a:miter lim="800000"/>
                  <a:headEnd/>
                  <a:tailEnd/>
                </a:ln>
              </p:spPr>
              <p:txBody>
                <a:bodyPr/>
                <a:lstStyle/>
                <a:p>
                  <a:endParaRPr lang="en-US"/>
                </a:p>
              </p:txBody>
            </p:sp>
          </p:grpSp>
          <p:grpSp>
            <p:nvGrpSpPr>
              <p:cNvPr id="22539" name="Group 123"/>
              <p:cNvGrpSpPr>
                <a:grpSpLocks/>
              </p:cNvGrpSpPr>
              <p:nvPr/>
            </p:nvGrpSpPr>
            <p:grpSpPr bwMode="auto">
              <a:xfrm>
                <a:off x="2259" y="0"/>
                <a:ext cx="581" cy="518"/>
                <a:chOff x="2259" y="0"/>
                <a:chExt cx="581" cy="518"/>
              </a:xfrm>
            </p:grpSpPr>
            <p:sp>
              <p:nvSpPr>
                <p:cNvPr id="22864" name="Rectangle 7"/>
                <p:cNvSpPr>
                  <a:spLocks noChangeArrowheads="1"/>
                </p:cNvSpPr>
                <p:nvPr/>
              </p:nvSpPr>
              <p:spPr bwMode="auto">
                <a:xfrm>
                  <a:off x="2302" y="0"/>
                  <a:ext cx="495" cy="518"/>
                </a:xfrm>
                <a:prstGeom prst="rect">
                  <a:avLst/>
                </a:prstGeom>
                <a:noFill/>
                <a:ln w="9525">
                  <a:noFill/>
                  <a:miter lim="800000"/>
                  <a:headEnd/>
                  <a:tailEnd/>
                </a:ln>
              </p:spPr>
              <p:txBody>
                <a:bodyPr/>
                <a:lstStyle/>
                <a:p>
                  <a:r>
                    <a:rPr lang="en-CA" sz="1200" b="1">
                      <a:latin typeface="Arial" pitchFamily="34" charset="0"/>
                      <a:cs typeface="Arial" pitchFamily="34" charset="0"/>
                    </a:rPr>
                    <a:t>Nominal</a:t>
                  </a:r>
                  <a:endParaRPr lang="en-CA" sz="1200">
                    <a:ea typeface="Arial Unicode MS" pitchFamily="34" charset="-128"/>
                    <a:cs typeface="Arial Unicode MS" pitchFamily="34" charset="-128"/>
                  </a:endParaRPr>
                </a:p>
                <a:p>
                  <a:endParaRPr lang="en-CA"/>
                </a:p>
              </p:txBody>
            </p:sp>
            <p:sp>
              <p:nvSpPr>
                <p:cNvPr id="22865" name="Rectangle 122"/>
                <p:cNvSpPr>
                  <a:spLocks noChangeArrowheads="1"/>
                </p:cNvSpPr>
                <p:nvPr/>
              </p:nvSpPr>
              <p:spPr bwMode="auto">
                <a:xfrm>
                  <a:off x="2259" y="0"/>
                  <a:ext cx="581" cy="518"/>
                </a:xfrm>
                <a:prstGeom prst="rect">
                  <a:avLst/>
                </a:prstGeom>
                <a:noFill/>
                <a:ln w="7">
                  <a:solidFill>
                    <a:srgbClr val="A0A0A0"/>
                  </a:solidFill>
                  <a:miter lim="800000"/>
                  <a:headEnd/>
                  <a:tailEnd/>
                </a:ln>
              </p:spPr>
              <p:txBody>
                <a:bodyPr/>
                <a:lstStyle/>
                <a:p>
                  <a:endParaRPr lang="en-US"/>
                </a:p>
              </p:txBody>
            </p:sp>
          </p:grpSp>
          <p:grpSp>
            <p:nvGrpSpPr>
              <p:cNvPr id="22540" name="Group 125"/>
              <p:cNvGrpSpPr>
                <a:grpSpLocks/>
              </p:cNvGrpSpPr>
              <p:nvPr/>
            </p:nvGrpSpPr>
            <p:grpSpPr bwMode="auto">
              <a:xfrm>
                <a:off x="2840" y="0"/>
                <a:ext cx="416" cy="518"/>
                <a:chOff x="2840" y="0"/>
                <a:chExt cx="416" cy="518"/>
              </a:xfrm>
            </p:grpSpPr>
            <p:sp>
              <p:nvSpPr>
                <p:cNvPr id="22862" name="Rectangle 8"/>
                <p:cNvSpPr>
                  <a:spLocks noChangeArrowheads="1"/>
                </p:cNvSpPr>
                <p:nvPr/>
              </p:nvSpPr>
              <p:spPr bwMode="auto">
                <a:xfrm>
                  <a:off x="2883" y="0"/>
                  <a:ext cx="330" cy="518"/>
                </a:xfrm>
                <a:prstGeom prst="rect">
                  <a:avLst/>
                </a:prstGeom>
                <a:noFill/>
                <a:ln w="9525">
                  <a:noFill/>
                  <a:miter lim="800000"/>
                  <a:headEnd/>
                  <a:tailEnd/>
                </a:ln>
              </p:spPr>
              <p:txBody>
                <a:bodyPr/>
                <a:lstStyle/>
                <a:p>
                  <a:r>
                    <a:rPr lang="en-CA" sz="1200" b="1">
                      <a:latin typeface="Arial" pitchFamily="34" charset="0"/>
                      <a:cs typeface="Arial" pitchFamily="34" charset="0"/>
                    </a:rPr>
                    <a:t>High</a:t>
                  </a:r>
                  <a:endParaRPr lang="en-CA" sz="1200">
                    <a:ea typeface="Arial Unicode MS" pitchFamily="34" charset="-128"/>
                    <a:cs typeface="Arial Unicode MS" pitchFamily="34" charset="-128"/>
                  </a:endParaRPr>
                </a:p>
                <a:p>
                  <a:endParaRPr lang="en-CA"/>
                </a:p>
              </p:txBody>
            </p:sp>
            <p:sp>
              <p:nvSpPr>
                <p:cNvPr id="22863" name="Rectangle 124"/>
                <p:cNvSpPr>
                  <a:spLocks noChangeArrowheads="1"/>
                </p:cNvSpPr>
                <p:nvPr/>
              </p:nvSpPr>
              <p:spPr bwMode="auto">
                <a:xfrm>
                  <a:off x="2840" y="0"/>
                  <a:ext cx="416" cy="518"/>
                </a:xfrm>
                <a:prstGeom prst="rect">
                  <a:avLst/>
                </a:prstGeom>
                <a:noFill/>
                <a:ln w="7">
                  <a:solidFill>
                    <a:srgbClr val="A0A0A0"/>
                  </a:solidFill>
                  <a:miter lim="800000"/>
                  <a:headEnd/>
                  <a:tailEnd/>
                </a:ln>
              </p:spPr>
              <p:txBody>
                <a:bodyPr/>
                <a:lstStyle/>
                <a:p>
                  <a:endParaRPr lang="en-US"/>
                </a:p>
              </p:txBody>
            </p:sp>
          </p:grpSp>
          <p:grpSp>
            <p:nvGrpSpPr>
              <p:cNvPr id="22541" name="Group 127"/>
              <p:cNvGrpSpPr>
                <a:grpSpLocks/>
              </p:cNvGrpSpPr>
              <p:nvPr/>
            </p:nvGrpSpPr>
            <p:grpSpPr bwMode="auto">
              <a:xfrm>
                <a:off x="3256" y="0"/>
                <a:ext cx="416" cy="518"/>
                <a:chOff x="3256" y="0"/>
                <a:chExt cx="416" cy="518"/>
              </a:xfrm>
            </p:grpSpPr>
            <p:sp>
              <p:nvSpPr>
                <p:cNvPr id="22860" name="Rectangle 9"/>
                <p:cNvSpPr>
                  <a:spLocks noChangeArrowheads="1"/>
                </p:cNvSpPr>
                <p:nvPr/>
              </p:nvSpPr>
              <p:spPr bwMode="auto">
                <a:xfrm>
                  <a:off x="3299" y="0"/>
                  <a:ext cx="330" cy="518"/>
                </a:xfrm>
                <a:prstGeom prst="rect">
                  <a:avLst/>
                </a:prstGeom>
                <a:noFill/>
                <a:ln w="9525">
                  <a:noFill/>
                  <a:miter lim="800000"/>
                  <a:headEnd/>
                  <a:tailEnd/>
                </a:ln>
              </p:spPr>
              <p:txBody>
                <a:bodyPr/>
                <a:lstStyle/>
                <a:p>
                  <a:r>
                    <a:rPr lang="en-CA" sz="1200" b="1">
                      <a:latin typeface="Arial" pitchFamily="34" charset="0"/>
                      <a:cs typeface="Arial" pitchFamily="34" charset="0"/>
                    </a:rPr>
                    <a:t>Very</a:t>
                  </a:r>
                  <a:endParaRPr lang="en-CA" sz="1200">
                    <a:ea typeface="Arial Unicode MS" pitchFamily="34" charset="-128"/>
                    <a:cs typeface="Arial Unicode MS" pitchFamily="34" charset="-128"/>
                  </a:endParaRPr>
                </a:p>
                <a:p>
                  <a:r>
                    <a:rPr lang="en-CA" sz="1200" b="1">
                      <a:latin typeface="Arial" pitchFamily="34" charset="0"/>
                      <a:cs typeface="Arial" pitchFamily="34" charset="0"/>
                    </a:rPr>
                    <a:t>High</a:t>
                  </a:r>
                  <a:endParaRPr lang="en-CA" sz="1200">
                    <a:ea typeface="Arial Unicode MS" pitchFamily="34" charset="-128"/>
                    <a:cs typeface="Arial Unicode MS" pitchFamily="34" charset="-128"/>
                  </a:endParaRPr>
                </a:p>
                <a:p>
                  <a:endParaRPr lang="en-CA"/>
                </a:p>
              </p:txBody>
            </p:sp>
            <p:sp>
              <p:nvSpPr>
                <p:cNvPr id="22861" name="Rectangle 126"/>
                <p:cNvSpPr>
                  <a:spLocks noChangeArrowheads="1"/>
                </p:cNvSpPr>
                <p:nvPr/>
              </p:nvSpPr>
              <p:spPr bwMode="auto">
                <a:xfrm>
                  <a:off x="3256" y="0"/>
                  <a:ext cx="416" cy="518"/>
                </a:xfrm>
                <a:prstGeom prst="rect">
                  <a:avLst/>
                </a:prstGeom>
                <a:noFill/>
                <a:ln w="7">
                  <a:solidFill>
                    <a:srgbClr val="A0A0A0"/>
                  </a:solidFill>
                  <a:miter lim="800000"/>
                  <a:headEnd/>
                  <a:tailEnd/>
                </a:ln>
              </p:spPr>
              <p:txBody>
                <a:bodyPr/>
                <a:lstStyle/>
                <a:p>
                  <a:endParaRPr lang="en-US"/>
                </a:p>
              </p:txBody>
            </p:sp>
          </p:grpSp>
          <p:grpSp>
            <p:nvGrpSpPr>
              <p:cNvPr id="22542" name="Group 129"/>
              <p:cNvGrpSpPr>
                <a:grpSpLocks/>
              </p:cNvGrpSpPr>
              <p:nvPr/>
            </p:nvGrpSpPr>
            <p:grpSpPr bwMode="auto">
              <a:xfrm>
                <a:off x="3672" y="0"/>
                <a:ext cx="441" cy="518"/>
                <a:chOff x="3672" y="0"/>
                <a:chExt cx="441" cy="518"/>
              </a:xfrm>
            </p:grpSpPr>
            <p:sp>
              <p:nvSpPr>
                <p:cNvPr id="22858" name="Rectangle 10"/>
                <p:cNvSpPr>
                  <a:spLocks noChangeArrowheads="1"/>
                </p:cNvSpPr>
                <p:nvPr/>
              </p:nvSpPr>
              <p:spPr bwMode="auto">
                <a:xfrm>
                  <a:off x="3715" y="0"/>
                  <a:ext cx="355" cy="518"/>
                </a:xfrm>
                <a:prstGeom prst="rect">
                  <a:avLst/>
                </a:prstGeom>
                <a:noFill/>
                <a:ln w="9525">
                  <a:noFill/>
                  <a:miter lim="800000"/>
                  <a:headEnd/>
                  <a:tailEnd/>
                </a:ln>
              </p:spPr>
              <p:txBody>
                <a:bodyPr/>
                <a:lstStyle/>
                <a:p>
                  <a:r>
                    <a:rPr lang="en-CA" sz="1200" b="1">
                      <a:latin typeface="Arial" pitchFamily="34" charset="0"/>
                      <a:cs typeface="Arial" pitchFamily="34" charset="0"/>
                    </a:rPr>
                    <a:t>Extra</a:t>
                  </a:r>
                  <a:endParaRPr lang="en-CA" sz="1200">
                    <a:ea typeface="Arial Unicode MS" pitchFamily="34" charset="-128"/>
                    <a:cs typeface="Arial Unicode MS" pitchFamily="34" charset="-128"/>
                  </a:endParaRPr>
                </a:p>
                <a:p>
                  <a:r>
                    <a:rPr lang="en-CA" sz="1200" b="1">
                      <a:latin typeface="Arial" pitchFamily="34" charset="0"/>
                      <a:cs typeface="Arial" pitchFamily="34" charset="0"/>
                    </a:rPr>
                    <a:t>High</a:t>
                  </a:r>
                  <a:endParaRPr lang="en-CA" sz="1200">
                    <a:ea typeface="Arial Unicode MS" pitchFamily="34" charset="-128"/>
                    <a:cs typeface="Arial Unicode MS" pitchFamily="34" charset="-128"/>
                  </a:endParaRPr>
                </a:p>
                <a:p>
                  <a:endParaRPr lang="en-CA"/>
                </a:p>
              </p:txBody>
            </p:sp>
            <p:sp>
              <p:nvSpPr>
                <p:cNvPr id="22859" name="Rectangle 128"/>
                <p:cNvSpPr>
                  <a:spLocks noChangeArrowheads="1"/>
                </p:cNvSpPr>
                <p:nvPr/>
              </p:nvSpPr>
              <p:spPr bwMode="auto">
                <a:xfrm>
                  <a:off x="3672" y="0"/>
                  <a:ext cx="441" cy="518"/>
                </a:xfrm>
                <a:prstGeom prst="rect">
                  <a:avLst/>
                </a:prstGeom>
                <a:noFill/>
                <a:ln w="7">
                  <a:solidFill>
                    <a:srgbClr val="A0A0A0"/>
                  </a:solidFill>
                  <a:miter lim="800000"/>
                  <a:headEnd/>
                  <a:tailEnd/>
                </a:ln>
              </p:spPr>
              <p:txBody>
                <a:bodyPr/>
                <a:lstStyle/>
                <a:p>
                  <a:endParaRPr lang="en-US"/>
                </a:p>
              </p:txBody>
            </p:sp>
          </p:grpSp>
          <p:grpSp>
            <p:nvGrpSpPr>
              <p:cNvPr id="22543" name="Group 131"/>
              <p:cNvGrpSpPr>
                <a:grpSpLocks/>
              </p:cNvGrpSpPr>
              <p:nvPr/>
            </p:nvGrpSpPr>
            <p:grpSpPr bwMode="auto">
              <a:xfrm>
                <a:off x="0" y="518"/>
                <a:ext cx="1455" cy="403"/>
                <a:chOff x="0" y="518"/>
                <a:chExt cx="1455" cy="403"/>
              </a:xfrm>
            </p:grpSpPr>
            <p:sp>
              <p:nvSpPr>
                <p:cNvPr id="22856" name="Rectangle 11"/>
                <p:cNvSpPr>
                  <a:spLocks noChangeArrowheads="1"/>
                </p:cNvSpPr>
                <p:nvPr/>
              </p:nvSpPr>
              <p:spPr bwMode="auto">
                <a:xfrm>
                  <a:off x="43" y="518"/>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Required Reliability</a:t>
                  </a:r>
                  <a:endParaRPr lang="en-CA" sz="1200">
                    <a:ea typeface="Arial Unicode MS" pitchFamily="34" charset="-128"/>
                    <a:cs typeface="Arial Unicode MS" pitchFamily="34" charset="-128"/>
                  </a:endParaRPr>
                </a:p>
                <a:p>
                  <a:endParaRPr lang="en-CA"/>
                </a:p>
              </p:txBody>
            </p:sp>
            <p:sp>
              <p:nvSpPr>
                <p:cNvPr id="22857" name="Rectangle 130"/>
                <p:cNvSpPr>
                  <a:spLocks noChangeArrowheads="1"/>
                </p:cNvSpPr>
                <p:nvPr/>
              </p:nvSpPr>
              <p:spPr bwMode="auto">
                <a:xfrm>
                  <a:off x="0" y="518"/>
                  <a:ext cx="1455" cy="403"/>
                </a:xfrm>
                <a:prstGeom prst="rect">
                  <a:avLst/>
                </a:prstGeom>
                <a:noFill/>
                <a:ln w="7">
                  <a:solidFill>
                    <a:srgbClr val="A0A0A0"/>
                  </a:solidFill>
                  <a:miter lim="800000"/>
                  <a:headEnd/>
                  <a:tailEnd/>
                </a:ln>
              </p:spPr>
              <p:txBody>
                <a:bodyPr/>
                <a:lstStyle/>
                <a:p>
                  <a:endParaRPr lang="en-US"/>
                </a:p>
              </p:txBody>
            </p:sp>
          </p:grpSp>
          <p:grpSp>
            <p:nvGrpSpPr>
              <p:cNvPr id="22544" name="Group 133"/>
              <p:cNvGrpSpPr>
                <a:grpSpLocks/>
              </p:cNvGrpSpPr>
              <p:nvPr/>
            </p:nvGrpSpPr>
            <p:grpSpPr bwMode="auto">
              <a:xfrm>
                <a:off x="1455" y="518"/>
                <a:ext cx="409" cy="403"/>
                <a:chOff x="1455" y="518"/>
                <a:chExt cx="409" cy="403"/>
              </a:xfrm>
            </p:grpSpPr>
            <p:sp>
              <p:nvSpPr>
                <p:cNvPr id="22854" name="Rectangle 12"/>
                <p:cNvSpPr>
                  <a:spLocks noChangeArrowheads="1"/>
                </p:cNvSpPr>
                <p:nvPr/>
              </p:nvSpPr>
              <p:spPr bwMode="auto">
                <a:xfrm>
                  <a:off x="1498" y="518"/>
                  <a:ext cx="323" cy="403"/>
                </a:xfrm>
                <a:prstGeom prst="rect">
                  <a:avLst/>
                </a:prstGeom>
                <a:noFill/>
                <a:ln w="9525">
                  <a:noFill/>
                  <a:miter lim="800000"/>
                  <a:headEnd/>
                  <a:tailEnd/>
                </a:ln>
              </p:spPr>
              <p:txBody>
                <a:bodyPr/>
                <a:lstStyle/>
                <a:p>
                  <a:r>
                    <a:rPr lang="en-CA" sz="1200">
                      <a:latin typeface="Arial" pitchFamily="34" charset="0"/>
                      <a:cs typeface="Arial" pitchFamily="34" charset="0"/>
                    </a:rPr>
                    <a:t>.75</a:t>
                  </a:r>
                  <a:endParaRPr lang="en-CA" sz="1200">
                    <a:ea typeface="Arial Unicode MS" pitchFamily="34" charset="-128"/>
                    <a:cs typeface="Arial Unicode MS" pitchFamily="34" charset="-128"/>
                  </a:endParaRPr>
                </a:p>
                <a:p>
                  <a:endParaRPr lang="en-CA"/>
                </a:p>
              </p:txBody>
            </p:sp>
            <p:sp>
              <p:nvSpPr>
                <p:cNvPr id="22855" name="Rectangle 132"/>
                <p:cNvSpPr>
                  <a:spLocks noChangeArrowheads="1"/>
                </p:cNvSpPr>
                <p:nvPr/>
              </p:nvSpPr>
              <p:spPr bwMode="auto">
                <a:xfrm>
                  <a:off x="1455" y="518"/>
                  <a:ext cx="409" cy="403"/>
                </a:xfrm>
                <a:prstGeom prst="rect">
                  <a:avLst/>
                </a:prstGeom>
                <a:noFill/>
                <a:ln w="7">
                  <a:solidFill>
                    <a:srgbClr val="A0A0A0"/>
                  </a:solidFill>
                  <a:miter lim="800000"/>
                  <a:headEnd/>
                  <a:tailEnd/>
                </a:ln>
              </p:spPr>
              <p:txBody>
                <a:bodyPr/>
                <a:lstStyle/>
                <a:p>
                  <a:endParaRPr lang="en-US"/>
                </a:p>
              </p:txBody>
            </p:sp>
          </p:grpSp>
          <p:grpSp>
            <p:nvGrpSpPr>
              <p:cNvPr id="22545" name="Group 135"/>
              <p:cNvGrpSpPr>
                <a:grpSpLocks/>
              </p:cNvGrpSpPr>
              <p:nvPr/>
            </p:nvGrpSpPr>
            <p:grpSpPr bwMode="auto">
              <a:xfrm>
                <a:off x="1864" y="518"/>
                <a:ext cx="395" cy="403"/>
                <a:chOff x="1864" y="518"/>
                <a:chExt cx="395" cy="403"/>
              </a:xfrm>
            </p:grpSpPr>
            <p:sp>
              <p:nvSpPr>
                <p:cNvPr id="22852" name="Rectangle 13"/>
                <p:cNvSpPr>
                  <a:spLocks noChangeArrowheads="1"/>
                </p:cNvSpPr>
                <p:nvPr/>
              </p:nvSpPr>
              <p:spPr bwMode="auto">
                <a:xfrm>
                  <a:off x="1907" y="518"/>
                  <a:ext cx="309" cy="403"/>
                </a:xfrm>
                <a:prstGeom prst="rect">
                  <a:avLst/>
                </a:prstGeom>
                <a:noFill/>
                <a:ln w="9525">
                  <a:noFill/>
                  <a:miter lim="800000"/>
                  <a:headEnd/>
                  <a:tailEnd/>
                </a:ln>
              </p:spPr>
              <p:txBody>
                <a:bodyPr/>
                <a:lstStyle/>
                <a:p>
                  <a:r>
                    <a:rPr lang="en-CA" sz="1200">
                      <a:latin typeface="Arial" pitchFamily="34" charset="0"/>
                      <a:cs typeface="Arial" pitchFamily="34" charset="0"/>
                    </a:rPr>
                    <a:t>.88</a:t>
                  </a:r>
                  <a:endParaRPr lang="en-CA" sz="1200">
                    <a:ea typeface="Arial Unicode MS" pitchFamily="34" charset="-128"/>
                    <a:cs typeface="Arial Unicode MS" pitchFamily="34" charset="-128"/>
                  </a:endParaRPr>
                </a:p>
                <a:p>
                  <a:endParaRPr lang="en-CA"/>
                </a:p>
              </p:txBody>
            </p:sp>
            <p:sp>
              <p:nvSpPr>
                <p:cNvPr id="22853" name="Rectangle 134"/>
                <p:cNvSpPr>
                  <a:spLocks noChangeArrowheads="1"/>
                </p:cNvSpPr>
                <p:nvPr/>
              </p:nvSpPr>
              <p:spPr bwMode="auto">
                <a:xfrm>
                  <a:off x="1864" y="518"/>
                  <a:ext cx="395" cy="403"/>
                </a:xfrm>
                <a:prstGeom prst="rect">
                  <a:avLst/>
                </a:prstGeom>
                <a:noFill/>
                <a:ln w="7">
                  <a:solidFill>
                    <a:srgbClr val="A0A0A0"/>
                  </a:solidFill>
                  <a:miter lim="800000"/>
                  <a:headEnd/>
                  <a:tailEnd/>
                </a:ln>
              </p:spPr>
              <p:txBody>
                <a:bodyPr/>
                <a:lstStyle/>
                <a:p>
                  <a:endParaRPr lang="en-US"/>
                </a:p>
              </p:txBody>
            </p:sp>
          </p:grpSp>
          <p:grpSp>
            <p:nvGrpSpPr>
              <p:cNvPr id="22546" name="Group 137"/>
              <p:cNvGrpSpPr>
                <a:grpSpLocks/>
              </p:cNvGrpSpPr>
              <p:nvPr/>
            </p:nvGrpSpPr>
            <p:grpSpPr bwMode="auto">
              <a:xfrm>
                <a:off x="2259" y="518"/>
                <a:ext cx="581" cy="403"/>
                <a:chOff x="2259" y="518"/>
                <a:chExt cx="581" cy="403"/>
              </a:xfrm>
            </p:grpSpPr>
            <p:sp>
              <p:nvSpPr>
                <p:cNvPr id="22850" name="Rectangle 14"/>
                <p:cNvSpPr>
                  <a:spLocks noChangeArrowheads="1"/>
                </p:cNvSpPr>
                <p:nvPr/>
              </p:nvSpPr>
              <p:spPr bwMode="auto">
                <a:xfrm>
                  <a:off x="2302" y="518"/>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851" name="Rectangle 136"/>
                <p:cNvSpPr>
                  <a:spLocks noChangeArrowheads="1"/>
                </p:cNvSpPr>
                <p:nvPr/>
              </p:nvSpPr>
              <p:spPr bwMode="auto">
                <a:xfrm>
                  <a:off x="2259" y="518"/>
                  <a:ext cx="581" cy="403"/>
                </a:xfrm>
                <a:prstGeom prst="rect">
                  <a:avLst/>
                </a:prstGeom>
                <a:noFill/>
                <a:ln w="7">
                  <a:solidFill>
                    <a:srgbClr val="A0A0A0"/>
                  </a:solidFill>
                  <a:miter lim="800000"/>
                  <a:headEnd/>
                  <a:tailEnd/>
                </a:ln>
              </p:spPr>
              <p:txBody>
                <a:bodyPr/>
                <a:lstStyle/>
                <a:p>
                  <a:endParaRPr lang="en-US"/>
                </a:p>
              </p:txBody>
            </p:sp>
          </p:grpSp>
          <p:grpSp>
            <p:nvGrpSpPr>
              <p:cNvPr id="22547" name="Group 139"/>
              <p:cNvGrpSpPr>
                <a:grpSpLocks/>
              </p:cNvGrpSpPr>
              <p:nvPr/>
            </p:nvGrpSpPr>
            <p:grpSpPr bwMode="auto">
              <a:xfrm>
                <a:off x="2840" y="518"/>
                <a:ext cx="416" cy="403"/>
                <a:chOff x="2840" y="518"/>
                <a:chExt cx="416" cy="403"/>
              </a:xfrm>
            </p:grpSpPr>
            <p:sp>
              <p:nvSpPr>
                <p:cNvPr id="22848" name="Rectangle 15"/>
                <p:cNvSpPr>
                  <a:spLocks noChangeArrowheads="1"/>
                </p:cNvSpPr>
                <p:nvPr/>
              </p:nvSpPr>
              <p:spPr bwMode="auto">
                <a:xfrm>
                  <a:off x="2883" y="518"/>
                  <a:ext cx="330" cy="403"/>
                </a:xfrm>
                <a:prstGeom prst="rect">
                  <a:avLst/>
                </a:prstGeom>
                <a:noFill/>
                <a:ln w="9525">
                  <a:noFill/>
                  <a:miter lim="800000"/>
                  <a:headEnd/>
                  <a:tailEnd/>
                </a:ln>
              </p:spPr>
              <p:txBody>
                <a:bodyPr/>
                <a:lstStyle/>
                <a:p>
                  <a:r>
                    <a:rPr lang="en-CA" sz="1200">
                      <a:latin typeface="Arial" pitchFamily="34" charset="0"/>
                      <a:cs typeface="Arial" pitchFamily="34" charset="0"/>
                    </a:rPr>
                    <a:t>1.15</a:t>
                  </a:r>
                  <a:endParaRPr lang="en-CA" sz="1200">
                    <a:ea typeface="Arial Unicode MS" pitchFamily="34" charset="-128"/>
                    <a:cs typeface="Arial Unicode MS" pitchFamily="34" charset="-128"/>
                  </a:endParaRPr>
                </a:p>
                <a:p>
                  <a:endParaRPr lang="en-CA"/>
                </a:p>
              </p:txBody>
            </p:sp>
            <p:sp>
              <p:nvSpPr>
                <p:cNvPr id="22849" name="Rectangle 138"/>
                <p:cNvSpPr>
                  <a:spLocks noChangeArrowheads="1"/>
                </p:cNvSpPr>
                <p:nvPr/>
              </p:nvSpPr>
              <p:spPr bwMode="auto">
                <a:xfrm>
                  <a:off x="2840" y="518"/>
                  <a:ext cx="416" cy="403"/>
                </a:xfrm>
                <a:prstGeom prst="rect">
                  <a:avLst/>
                </a:prstGeom>
                <a:noFill/>
                <a:ln w="7">
                  <a:solidFill>
                    <a:srgbClr val="A0A0A0"/>
                  </a:solidFill>
                  <a:miter lim="800000"/>
                  <a:headEnd/>
                  <a:tailEnd/>
                </a:ln>
              </p:spPr>
              <p:txBody>
                <a:bodyPr/>
                <a:lstStyle/>
                <a:p>
                  <a:endParaRPr lang="en-US"/>
                </a:p>
              </p:txBody>
            </p:sp>
          </p:grpSp>
          <p:grpSp>
            <p:nvGrpSpPr>
              <p:cNvPr id="22548" name="Group 141"/>
              <p:cNvGrpSpPr>
                <a:grpSpLocks/>
              </p:cNvGrpSpPr>
              <p:nvPr/>
            </p:nvGrpSpPr>
            <p:grpSpPr bwMode="auto">
              <a:xfrm>
                <a:off x="3256" y="518"/>
                <a:ext cx="416" cy="403"/>
                <a:chOff x="3256" y="518"/>
                <a:chExt cx="416" cy="403"/>
              </a:xfrm>
            </p:grpSpPr>
            <p:sp>
              <p:nvSpPr>
                <p:cNvPr id="22846" name="Rectangle 16"/>
                <p:cNvSpPr>
                  <a:spLocks noChangeArrowheads="1"/>
                </p:cNvSpPr>
                <p:nvPr/>
              </p:nvSpPr>
              <p:spPr bwMode="auto">
                <a:xfrm>
                  <a:off x="3299" y="518"/>
                  <a:ext cx="330" cy="403"/>
                </a:xfrm>
                <a:prstGeom prst="rect">
                  <a:avLst/>
                </a:prstGeom>
                <a:noFill/>
                <a:ln w="9525">
                  <a:noFill/>
                  <a:miter lim="800000"/>
                  <a:headEnd/>
                  <a:tailEnd/>
                </a:ln>
              </p:spPr>
              <p:txBody>
                <a:bodyPr/>
                <a:lstStyle/>
                <a:p>
                  <a:r>
                    <a:rPr lang="en-CA" sz="1200">
                      <a:latin typeface="Arial" pitchFamily="34" charset="0"/>
                      <a:cs typeface="Arial" pitchFamily="34" charset="0"/>
                    </a:rPr>
                    <a:t>1.40</a:t>
                  </a:r>
                  <a:endParaRPr lang="en-CA" sz="1200">
                    <a:ea typeface="Arial Unicode MS" pitchFamily="34" charset="-128"/>
                    <a:cs typeface="Arial Unicode MS" pitchFamily="34" charset="-128"/>
                  </a:endParaRPr>
                </a:p>
                <a:p>
                  <a:endParaRPr lang="en-CA"/>
                </a:p>
              </p:txBody>
            </p:sp>
            <p:sp>
              <p:nvSpPr>
                <p:cNvPr id="22847" name="Rectangle 140"/>
                <p:cNvSpPr>
                  <a:spLocks noChangeArrowheads="1"/>
                </p:cNvSpPr>
                <p:nvPr/>
              </p:nvSpPr>
              <p:spPr bwMode="auto">
                <a:xfrm>
                  <a:off x="3256" y="518"/>
                  <a:ext cx="416" cy="403"/>
                </a:xfrm>
                <a:prstGeom prst="rect">
                  <a:avLst/>
                </a:prstGeom>
                <a:noFill/>
                <a:ln w="7">
                  <a:solidFill>
                    <a:srgbClr val="A0A0A0"/>
                  </a:solidFill>
                  <a:miter lim="800000"/>
                  <a:headEnd/>
                  <a:tailEnd/>
                </a:ln>
              </p:spPr>
              <p:txBody>
                <a:bodyPr/>
                <a:lstStyle/>
                <a:p>
                  <a:endParaRPr lang="en-US"/>
                </a:p>
              </p:txBody>
            </p:sp>
          </p:grpSp>
          <p:grpSp>
            <p:nvGrpSpPr>
              <p:cNvPr id="22549" name="Group 143"/>
              <p:cNvGrpSpPr>
                <a:grpSpLocks/>
              </p:cNvGrpSpPr>
              <p:nvPr/>
            </p:nvGrpSpPr>
            <p:grpSpPr bwMode="auto">
              <a:xfrm>
                <a:off x="3672" y="518"/>
                <a:ext cx="441" cy="403"/>
                <a:chOff x="3672" y="518"/>
                <a:chExt cx="441" cy="403"/>
              </a:xfrm>
            </p:grpSpPr>
            <p:sp>
              <p:nvSpPr>
                <p:cNvPr id="22844" name="Rectangle 17"/>
                <p:cNvSpPr>
                  <a:spLocks noChangeArrowheads="1"/>
                </p:cNvSpPr>
                <p:nvPr/>
              </p:nvSpPr>
              <p:spPr bwMode="auto">
                <a:xfrm>
                  <a:off x="3715" y="518"/>
                  <a:ext cx="355" cy="403"/>
                </a:xfrm>
                <a:prstGeom prst="rect">
                  <a:avLst/>
                </a:prstGeom>
                <a:noFill/>
                <a:ln w="9525">
                  <a:noFill/>
                  <a:miter lim="800000"/>
                  <a:headEnd/>
                  <a:tailEnd/>
                </a:ln>
              </p:spPr>
              <p:txBody>
                <a:bodyPr/>
                <a:lstStyle/>
                <a:p>
                  <a:r>
                    <a:rPr lang="en-CA" sz="1200">
                      <a:latin typeface="Arial" pitchFamily="34" charset="0"/>
                      <a:cs typeface="Arial" pitchFamily="34" charset="0"/>
                    </a:rPr>
                    <a:t>1.40</a:t>
                  </a:r>
                  <a:endParaRPr lang="en-CA" sz="1200">
                    <a:ea typeface="Arial Unicode MS" pitchFamily="34" charset="-128"/>
                    <a:cs typeface="Arial Unicode MS" pitchFamily="34" charset="-128"/>
                  </a:endParaRPr>
                </a:p>
                <a:p>
                  <a:endParaRPr lang="en-CA"/>
                </a:p>
              </p:txBody>
            </p:sp>
            <p:sp>
              <p:nvSpPr>
                <p:cNvPr id="22845" name="Rectangle 142"/>
                <p:cNvSpPr>
                  <a:spLocks noChangeArrowheads="1"/>
                </p:cNvSpPr>
                <p:nvPr/>
              </p:nvSpPr>
              <p:spPr bwMode="auto">
                <a:xfrm>
                  <a:off x="3672" y="518"/>
                  <a:ext cx="441" cy="403"/>
                </a:xfrm>
                <a:prstGeom prst="rect">
                  <a:avLst/>
                </a:prstGeom>
                <a:noFill/>
                <a:ln w="7">
                  <a:solidFill>
                    <a:srgbClr val="A0A0A0"/>
                  </a:solidFill>
                  <a:miter lim="800000"/>
                  <a:headEnd/>
                  <a:tailEnd/>
                </a:ln>
              </p:spPr>
              <p:txBody>
                <a:bodyPr/>
                <a:lstStyle/>
                <a:p>
                  <a:endParaRPr lang="en-US"/>
                </a:p>
              </p:txBody>
            </p:sp>
          </p:grpSp>
          <p:grpSp>
            <p:nvGrpSpPr>
              <p:cNvPr id="22550" name="Group 145"/>
              <p:cNvGrpSpPr>
                <a:grpSpLocks/>
              </p:cNvGrpSpPr>
              <p:nvPr/>
            </p:nvGrpSpPr>
            <p:grpSpPr bwMode="auto">
              <a:xfrm>
                <a:off x="0" y="921"/>
                <a:ext cx="1455" cy="403"/>
                <a:chOff x="0" y="921"/>
                <a:chExt cx="1455" cy="403"/>
              </a:xfrm>
            </p:grpSpPr>
            <p:sp>
              <p:nvSpPr>
                <p:cNvPr id="22842" name="Rectangle 18"/>
                <p:cNvSpPr>
                  <a:spLocks noChangeArrowheads="1"/>
                </p:cNvSpPr>
                <p:nvPr/>
              </p:nvSpPr>
              <p:spPr bwMode="auto">
                <a:xfrm>
                  <a:off x="43" y="921"/>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Database Size</a:t>
                  </a:r>
                  <a:endParaRPr lang="en-CA" sz="1200">
                    <a:ea typeface="Arial Unicode MS" pitchFamily="34" charset="-128"/>
                    <a:cs typeface="Arial Unicode MS" pitchFamily="34" charset="-128"/>
                  </a:endParaRPr>
                </a:p>
                <a:p>
                  <a:endParaRPr lang="en-CA"/>
                </a:p>
              </p:txBody>
            </p:sp>
            <p:sp>
              <p:nvSpPr>
                <p:cNvPr id="22843" name="Rectangle 144"/>
                <p:cNvSpPr>
                  <a:spLocks noChangeArrowheads="1"/>
                </p:cNvSpPr>
                <p:nvPr/>
              </p:nvSpPr>
              <p:spPr bwMode="auto">
                <a:xfrm>
                  <a:off x="0" y="921"/>
                  <a:ext cx="1455" cy="403"/>
                </a:xfrm>
                <a:prstGeom prst="rect">
                  <a:avLst/>
                </a:prstGeom>
                <a:noFill/>
                <a:ln w="7">
                  <a:solidFill>
                    <a:srgbClr val="A0A0A0"/>
                  </a:solidFill>
                  <a:miter lim="800000"/>
                  <a:headEnd/>
                  <a:tailEnd/>
                </a:ln>
              </p:spPr>
              <p:txBody>
                <a:bodyPr/>
                <a:lstStyle/>
                <a:p>
                  <a:endParaRPr lang="en-US"/>
                </a:p>
              </p:txBody>
            </p:sp>
          </p:grpSp>
          <p:grpSp>
            <p:nvGrpSpPr>
              <p:cNvPr id="22551" name="Group 147"/>
              <p:cNvGrpSpPr>
                <a:grpSpLocks/>
              </p:cNvGrpSpPr>
              <p:nvPr/>
            </p:nvGrpSpPr>
            <p:grpSpPr bwMode="auto">
              <a:xfrm>
                <a:off x="1455" y="921"/>
                <a:ext cx="409" cy="403"/>
                <a:chOff x="1455" y="921"/>
                <a:chExt cx="409" cy="403"/>
              </a:xfrm>
            </p:grpSpPr>
            <p:sp>
              <p:nvSpPr>
                <p:cNvPr id="22840" name="Rectangle 19"/>
                <p:cNvSpPr>
                  <a:spLocks noChangeArrowheads="1"/>
                </p:cNvSpPr>
                <p:nvPr/>
              </p:nvSpPr>
              <p:spPr bwMode="auto">
                <a:xfrm>
                  <a:off x="1498" y="921"/>
                  <a:ext cx="323" cy="403"/>
                </a:xfrm>
                <a:prstGeom prst="rect">
                  <a:avLst/>
                </a:prstGeom>
                <a:noFill/>
                <a:ln w="9525">
                  <a:noFill/>
                  <a:miter lim="800000"/>
                  <a:headEnd/>
                  <a:tailEnd/>
                </a:ln>
              </p:spPr>
              <p:txBody>
                <a:bodyPr/>
                <a:lstStyle/>
                <a:p>
                  <a:r>
                    <a:rPr lang="en-CA" sz="1200">
                      <a:latin typeface="Arial" pitchFamily="34" charset="0"/>
                      <a:cs typeface="Arial" pitchFamily="34" charset="0"/>
                    </a:rPr>
                    <a:t>.94</a:t>
                  </a:r>
                  <a:endParaRPr lang="en-CA" sz="1200">
                    <a:ea typeface="Arial Unicode MS" pitchFamily="34" charset="-128"/>
                    <a:cs typeface="Arial Unicode MS" pitchFamily="34" charset="-128"/>
                  </a:endParaRPr>
                </a:p>
                <a:p>
                  <a:endParaRPr lang="en-CA"/>
                </a:p>
              </p:txBody>
            </p:sp>
            <p:sp>
              <p:nvSpPr>
                <p:cNvPr id="22841" name="Rectangle 146"/>
                <p:cNvSpPr>
                  <a:spLocks noChangeArrowheads="1"/>
                </p:cNvSpPr>
                <p:nvPr/>
              </p:nvSpPr>
              <p:spPr bwMode="auto">
                <a:xfrm>
                  <a:off x="1455" y="921"/>
                  <a:ext cx="409" cy="403"/>
                </a:xfrm>
                <a:prstGeom prst="rect">
                  <a:avLst/>
                </a:prstGeom>
                <a:noFill/>
                <a:ln w="7">
                  <a:solidFill>
                    <a:srgbClr val="A0A0A0"/>
                  </a:solidFill>
                  <a:miter lim="800000"/>
                  <a:headEnd/>
                  <a:tailEnd/>
                </a:ln>
              </p:spPr>
              <p:txBody>
                <a:bodyPr/>
                <a:lstStyle/>
                <a:p>
                  <a:endParaRPr lang="en-US"/>
                </a:p>
              </p:txBody>
            </p:sp>
          </p:grpSp>
          <p:grpSp>
            <p:nvGrpSpPr>
              <p:cNvPr id="22552" name="Group 149"/>
              <p:cNvGrpSpPr>
                <a:grpSpLocks/>
              </p:cNvGrpSpPr>
              <p:nvPr/>
            </p:nvGrpSpPr>
            <p:grpSpPr bwMode="auto">
              <a:xfrm>
                <a:off x="1864" y="921"/>
                <a:ext cx="395" cy="403"/>
                <a:chOff x="1864" y="921"/>
                <a:chExt cx="395" cy="403"/>
              </a:xfrm>
            </p:grpSpPr>
            <p:sp>
              <p:nvSpPr>
                <p:cNvPr id="22838" name="Rectangle 20"/>
                <p:cNvSpPr>
                  <a:spLocks noChangeArrowheads="1"/>
                </p:cNvSpPr>
                <p:nvPr/>
              </p:nvSpPr>
              <p:spPr bwMode="auto">
                <a:xfrm>
                  <a:off x="1907" y="921"/>
                  <a:ext cx="309" cy="403"/>
                </a:xfrm>
                <a:prstGeom prst="rect">
                  <a:avLst/>
                </a:prstGeom>
                <a:noFill/>
                <a:ln w="9525">
                  <a:noFill/>
                  <a:miter lim="800000"/>
                  <a:headEnd/>
                  <a:tailEnd/>
                </a:ln>
              </p:spPr>
              <p:txBody>
                <a:bodyPr/>
                <a:lstStyle/>
                <a:p>
                  <a:r>
                    <a:rPr lang="en-CA" sz="1200">
                      <a:latin typeface="Arial" pitchFamily="34" charset="0"/>
                      <a:cs typeface="Arial" pitchFamily="34" charset="0"/>
                    </a:rPr>
                    <a:t>.94</a:t>
                  </a:r>
                  <a:endParaRPr lang="en-CA" sz="1200">
                    <a:ea typeface="Arial Unicode MS" pitchFamily="34" charset="-128"/>
                    <a:cs typeface="Arial Unicode MS" pitchFamily="34" charset="-128"/>
                  </a:endParaRPr>
                </a:p>
                <a:p>
                  <a:endParaRPr lang="en-CA"/>
                </a:p>
              </p:txBody>
            </p:sp>
            <p:sp>
              <p:nvSpPr>
                <p:cNvPr id="22839" name="Rectangle 148"/>
                <p:cNvSpPr>
                  <a:spLocks noChangeArrowheads="1"/>
                </p:cNvSpPr>
                <p:nvPr/>
              </p:nvSpPr>
              <p:spPr bwMode="auto">
                <a:xfrm>
                  <a:off x="1864" y="921"/>
                  <a:ext cx="395" cy="403"/>
                </a:xfrm>
                <a:prstGeom prst="rect">
                  <a:avLst/>
                </a:prstGeom>
                <a:noFill/>
                <a:ln w="7">
                  <a:solidFill>
                    <a:srgbClr val="A0A0A0"/>
                  </a:solidFill>
                  <a:miter lim="800000"/>
                  <a:headEnd/>
                  <a:tailEnd/>
                </a:ln>
              </p:spPr>
              <p:txBody>
                <a:bodyPr/>
                <a:lstStyle/>
                <a:p>
                  <a:endParaRPr lang="en-US"/>
                </a:p>
              </p:txBody>
            </p:sp>
          </p:grpSp>
          <p:grpSp>
            <p:nvGrpSpPr>
              <p:cNvPr id="22553" name="Group 151"/>
              <p:cNvGrpSpPr>
                <a:grpSpLocks/>
              </p:cNvGrpSpPr>
              <p:nvPr/>
            </p:nvGrpSpPr>
            <p:grpSpPr bwMode="auto">
              <a:xfrm>
                <a:off x="2259" y="921"/>
                <a:ext cx="581" cy="403"/>
                <a:chOff x="2259" y="921"/>
                <a:chExt cx="581" cy="403"/>
              </a:xfrm>
            </p:grpSpPr>
            <p:sp>
              <p:nvSpPr>
                <p:cNvPr id="22836" name="Rectangle 21"/>
                <p:cNvSpPr>
                  <a:spLocks noChangeArrowheads="1"/>
                </p:cNvSpPr>
                <p:nvPr/>
              </p:nvSpPr>
              <p:spPr bwMode="auto">
                <a:xfrm>
                  <a:off x="2302" y="921"/>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837" name="Rectangle 150"/>
                <p:cNvSpPr>
                  <a:spLocks noChangeArrowheads="1"/>
                </p:cNvSpPr>
                <p:nvPr/>
              </p:nvSpPr>
              <p:spPr bwMode="auto">
                <a:xfrm>
                  <a:off x="2259" y="921"/>
                  <a:ext cx="581" cy="403"/>
                </a:xfrm>
                <a:prstGeom prst="rect">
                  <a:avLst/>
                </a:prstGeom>
                <a:noFill/>
                <a:ln w="7">
                  <a:solidFill>
                    <a:srgbClr val="A0A0A0"/>
                  </a:solidFill>
                  <a:miter lim="800000"/>
                  <a:headEnd/>
                  <a:tailEnd/>
                </a:ln>
              </p:spPr>
              <p:txBody>
                <a:bodyPr/>
                <a:lstStyle/>
                <a:p>
                  <a:endParaRPr lang="en-US"/>
                </a:p>
              </p:txBody>
            </p:sp>
          </p:grpSp>
          <p:grpSp>
            <p:nvGrpSpPr>
              <p:cNvPr id="22554" name="Group 153"/>
              <p:cNvGrpSpPr>
                <a:grpSpLocks/>
              </p:cNvGrpSpPr>
              <p:nvPr/>
            </p:nvGrpSpPr>
            <p:grpSpPr bwMode="auto">
              <a:xfrm>
                <a:off x="2840" y="921"/>
                <a:ext cx="416" cy="403"/>
                <a:chOff x="2840" y="921"/>
                <a:chExt cx="416" cy="403"/>
              </a:xfrm>
            </p:grpSpPr>
            <p:sp>
              <p:nvSpPr>
                <p:cNvPr id="22834" name="Rectangle 22"/>
                <p:cNvSpPr>
                  <a:spLocks noChangeArrowheads="1"/>
                </p:cNvSpPr>
                <p:nvPr/>
              </p:nvSpPr>
              <p:spPr bwMode="auto">
                <a:xfrm>
                  <a:off x="2883" y="921"/>
                  <a:ext cx="330" cy="403"/>
                </a:xfrm>
                <a:prstGeom prst="rect">
                  <a:avLst/>
                </a:prstGeom>
                <a:noFill/>
                <a:ln w="9525">
                  <a:noFill/>
                  <a:miter lim="800000"/>
                  <a:headEnd/>
                  <a:tailEnd/>
                </a:ln>
              </p:spPr>
              <p:txBody>
                <a:bodyPr/>
                <a:lstStyle/>
                <a:p>
                  <a:r>
                    <a:rPr lang="en-CA" sz="1200">
                      <a:latin typeface="Arial" pitchFamily="34" charset="0"/>
                      <a:cs typeface="Arial" pitchFamily="34" charset="0"/>
                    </a:rPr>
                    <a:t>1.08</a:t>
                  </a:r>
                  <a:endParaRPr lang="en-CA" sz="1200">
                    <a:ea typeface="Arial Unicode MS" pitchFamily="34" charset="-128"/>
                    <a:cs typeface="Arial Unicode MS" pitchFamily="34" charset="-128"/>
                  </a:endParaRPr>
                </a:p>
                <a:p>
                  <a:endParaRPr lang="en-CA"/>
                </a:p>
              </p:txBody>
            </p:sp>
            <p:sp>
              <p:nvSpPr>
                <p:cNvPr id="22835" name="Rectangle 152"/>
                <p:cNvSpPr>
                  <a:spLocks noChangeArrowheads="1"/>
                </p:cNvSpPr>
                <p:nvPr/>
              </p:nvSpPr>
              <p:spPr bwMode="auto">
                <a:xfrm>
                  <a:off x="2840" y="921"/>
                  <a:ext cx="416" cy="403"/>
                </a:xfrm>
                <a:prstGeom prst="rect">
                  <a:avLst/>
                </a:prstGeom>
                <a:noFill/>
                <a:ln w="7">
                  <a:solidFill>
                    <a:srgbClr val="A0A0A0"/>
                  </a:solidFill>
                  <a:miter lim="800000"/>
                  <a:headEnd/>
                  <a:tailEnd/>
                </a:ln>
              </p:spPr>
              <p:txBody>
                <a:bodyPr/>
                <a:lstStyle/>
                <a:p>
                  <a:endParaRPr lang="en-US"/>
                </a:p>
              </p:txBody>
            </p:sp>
          </p:grpSp>
          <p:grpSp>
            <p:nvGrpSpPr>
              <p:cNvPr id="22555" name="Group 155"/>
              <p:cNvGrpSpPr>
                <a:grpSpLocks/>
              </p:cNvGrpSpPr>
              <p:nvPr/>
            </p:nvGrpSpPr>
            <p:grpSpPr bwMode="auto">
              <a:xfrm>
                <a:off x="3256" y="921"/>
                <a:ext cx="416" cy="403"/>
                <a:chOff x="3256" y="921"/>
                <a:chExt cx="416" cy="403"/>
              </a:xfrm>
            </p:grpSpPr>
            <p:sp>
              <p:nvSpPr>
                <p:cNvPr id="22832" name="Rectangle 23"/>
                <p:cNvSpPr>
                  <a:spLocks noChangeArrowheads="1"/>
                </p:cNvSpPr>
                <p:nvPr/>
              </p:nvSpPr>
              <p:spPr bwMode="auto">
                <a:xfrm>
                  <a:off x="3299" y="921"/>
                  <a:ext cx="330" cy="403"/>
                </a:xfrm>
                <a:prstGeom prst="rect">
                  <a:avLst/>
                </a:prstGeom>
                <a:noFill/>
                <a:ln w="9525">
                  <a:noFill/>
                  <a:miter lim="800000"/>
                  <a:headEnd/>
                  <a:tailEnd/>
                </a:ln>
              </p:spPr>
              <p:txBody>
                <a:bodyPr/>
                <a:lstStyle/>
                <a:p>
                  <a:r>
                    <a:rPr lang="en-CA" sz="1200">
                      <a:latin typeface="Arial" pitchFamily="34" charset="0"/>
                      <a:cs typeface="Arial" pitchFamily="34" charset="0"/>
                    </a:rPr>
                    <a:t>1.16</a:t>
                  </a:r>
                  <a:endParaRPr lang="en-CA" sz="1200">
                    <a:ea typeface="Arial Unicode MS" pitchFamily="34" charset="-128"/>
                    <a:cs typeface="Arial Unicode MS" pitchFamily="34" charset="-128"/>
                  </a:endParaRPr>
                </a:p>
                <a:p>
                  <a:endParaRPr lang="en-CA"/>
                </a:p>
              </p:txBody>
            </p:sp>
            <p:sp>
              <p:nvSpPr>
                <p:cNvPr id="22833" name="Rectangle 154"/>
                <p:cNvSpPr>
                  <a:spLocks noChangeArrowheads="1"/>
                </p:cNvSpPr>
                <p:nvPr/>
              </p:nvSpPr>
              <p:spPr bwMode="auto">
                <a:xfrm>
                  <a:off x="3256" y="921"/>
                  <a:ext cx="416" cy="403"/>
                </a:xfrm>
                <a:prstGeom prst="rect">
                  <a:avLst/>
                </a:prstGeom>
                <a:noFill/>
                <a:ln w="7">
                  <a:solidFill>
                    <a:srgbClr val="A0A0A0"/>
                  </a:solidFill>
                  <a:miter lim="800000"/>
                  <a:headEnd/>
                  <a:tailEnd/>
                </a:ln>
              </p:spPr>
              <p:txBody>
                <a:bodyPr/>
                <a:lstStyle/>
                <a:p>
                  <a:endParaRPr lang="en-US"/>
                </a:p>
              </p:txBody>
            </p:sp>
          </p:grpSp>
          <p:grpSp>
            <p:nvGrpSpPr>
              <p:cNvPr id="22556" name="Group 157"/>
              <p:cNvGrpSpPr>
                <a:grpSpLocks/>
              </p:cNvGrpSpPr>
              <p:nvPr/>
            </p:nvGrpSpPr>
            <p:grpSpPr bwMode="auto">
              <a:xfrm>
                <a:off x="3672" y="921"/>
                <a:ext cx="441" cy="403"/>
                <a:chOff x="3672" y="921"/>
                <a:chExt cx="441" cy="403"/>
              </a:xfrm>
            </p:grpSpPr>
            <p:sp>
              <p:nvSpPr>
                <p:cNvPr id="22830" name="Rectangle 24"/>
                <p:cNvSpPr>
                  <a:spLocks noChangeArrowheads="1"/>
                </p:cNvSpPr>
                <p:nvPr/>
              </p:nvSpPr>
              <p:spPr bwMode="auto">
                <a:xfrm>
                  <a:off x="3715" y="921"/>
                  <a:ext cx="355" cy="403"/>
                </a:xfrm>
                <a:prstGeom prst="rect">
                  <a:avLst/>
                </a:prstGeom>
                <a:noFill/>
                <a:ln w="9525">
                  <a:noFill/>
                  <a:miter lim="800000"/>
                  <a:headEnd/>
                  <a:tailEnd/>
                </a:ln>
              </p:spPr>
              <p:txBody>
                <a:bodyPr/>
                <a:lstStyle/>
                <a:p>
                  <a:r>
                    <a:rPr lang="en-CA" sz="1200">
                      <a:latin typeface="Arial" pitchFamily="34" charset="0"/>
                      <a:cs typeface="Arial" pitchFamily="34" charset="0"/>
                    </a:rPr>
                    <a:t>1.16</a:t>
                  </a:r>
                  <a:endParaRPr lang="en-CA" sz="1200">
                    <a:ea typeface="Arial Unicode MS" pitchFamily="34" charset="-128"/>
                    <a:cs typeface="Arial Unicode MS" pitchFamily="34" charset="-128"/>
                  </a:endParaRPr>
                </a:p>
                <a:p>
                  <a:endParaRPr lang="en-CA"/>
                </a:p>
              </p:txBody>
            </p:sp>
            <p:sp>
              <p:nvSpPr>
                <p:cNvPr id="22831" name="Rectangle 156"/>
                <p:cNvSpPr>
                  <a:spLocks noChangeArrowheads="1"/>
                </p:cNvSpPr>
                <p:nvPr/>
              </p:nvSpPr>
              <p:spPr bwMode="auto">
                <a:xfrm>
                  <a:off x="3672" y="921"/>
                  <a:ext cx="441" cy="403"/>
                </a:xfrm>
                <a:prstGeom prst="rect">
                  <a:avLst/>
                </a:prstGeom>
                <a:noFill/>
                <a:ln w="7">
                  <a:solidFill>
                    <a:srgbClr val="A0A0A0"/>
                  </a:solidFill>
                  <a:miter lim="800000"/>
                  <a:headEnd/>
                  <a:tailEnd/>
                </a:ln>
              </p:spPr>
              <p:txBody>
                <a:bodyPr/>
                <a:lstStyle/>
                <a:p>
                  <a:endParaRPr lang="en-US"/>
                </a:p>
              </p:txBody>
            </p:sp>
          </p:grpSp>
          <p:grpSp>
            <p:nvGrpSpPr>
              <p:cNvPr id="22557" name="Group 159"/>
              <p:cNvGrpSpPr>
                <a:grpSpLocks/>
              </p:cNvGrpSpPr>
              <p:nvPr/>
            </p:nvGrpSpPr>
            <p:grpSpPr bwMode="auto">
              <a:xfrm>
                <a:off x="0" y="1324"/>
                <a:ext cx="1455" cy="403"/>
                <a:chOff x="0" y="1324"/>
                <a:chExt cx="1455" cy="403"/>
              </a:xfrm>
            </p:grpSpPr>
            <p:sp>
              <p:nvSpPr>
                <p:cNvPr id="22828" name="Rectangle 25"/>
                <p:cNvSpPr>
                  <a:spLocks noChangeArrowheads="1"/>
                </p:cNvSpPr>
                <p:nvPr/>
              </p:nvSpPr>
              <p:spPr bwMode="auto">
                <a:xfrm>
                  <a:off x="43" y="1324"/>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Product Complexity</a:t>
                  </a:r>
                  <a:endParaRPr lang="en-CA" sz="1200">
                    <a:ea typeface="Arial Unicode MS" pitchFamily="34" charset="-128"/>
                    <a:cs typeface="Arial Unicode MS" pitchFamily="34" charset="-128"/>
                  </a:endParaRPr>
                </a:p>
                <a:p>
                  <a:endParaRPr lang="en-CA"/>
                </a:p>
              </p:txBody>
            </p:sp>
            <p:sp>
              <p:nvSpPr>
                <p:cNvPr id="22829" name="Rectangle 158"/>
                <p:cNvSpPr>
                  <a:spLocks noChangeArrowheads="1"/>
                </p:cNvSpPr>
                <p:nvPr/>
              </p:nvSpPr>
              <p:spPr bwMode="auto">
                <a:xfrm>
                  <a:off x="0" y="1324"/>
                  <a:ext cx="1455" cy="403"/>
                </a:xfrm>
                <a:prstGeom prst="rect">
                  <a:avLst/>
                </a:prstGeom>
                <a:noFill/>
                <a:ln w="7">
                  <a:solidFill>
                    <a:srgbClr val="A0A0A0"/>
                  </a:solidFill>
                  <a:miter lim="800000"/>
                  <a:headEnd/>
                  <a:tailEnd/>
                </a:ln>
              </p:spPr>
              <p:txBody>
                <a:bodyPr/>
                <a:lstStyle/>
                <a:p>
                  <a:endParaRPr lang="en-US"/>
                </a:p>
              </p:txBody>
            </p:sp>
          </p:grpSp>
          <p:grpSp>
            <p:nvGrpSpPr>
              <p:cNvPr id="22558" name="Group 161"/>
              <p:cNvGrpSpPr>
                <a:grpSpLocks/>
              </p:cNvGrpSpPr>
              <p:nvPr/>
            </p:nvGrpSpPr>
            <p:grpSpPr bwMode="auto">
              <a:xfrm>
                <a:off x="1455" y="1324"/>
                <a:ext cx="409" cy="403"/>
                <a:chOff x="1455" y="1324"/>
                <a:chExt cx="409" cy="403"/>
              </a:xfrm>
            </p:grpSpPr>
            <p:sp>
              <p:nvSpPr>
                <p:cNvPr id="22826" name="Rectangle 26"/>
                <p:cNvSpPr>
                  <a:spLocks noChangeArrowheads="1"/>
                </p:cNvSpPr>
                <p:nvPr/>
              </p:nvSpPr>
              <p:spPr bwMode="auto">
                <a:xfrm>
                  <a:off x="1498" y="1324"/>
                  <a:ext cx="323" cy="403"/>
                </a:xfrm>
                <a:prstGeom prst="rect">
                  <a:avLst/>
                </a:prstGeom>
                <a:noFill/>
                <a:ln w="9525">
                  <a:noFill/>
                  <a:miter lim="800000"/>
                  <a:headEnd/>
                  <a:tailEnd/>
                </a:ln>
              </p:spPr>
              <p:txBody>
                <a:bodyPr/>
                <a:lstStyle/>
                <a:p>
                  <a:r>
                    <a:rPr lang="en-CA" sz="1200">
                      <a:latin typeface="Arial" pitchFamily="34" charset="0"/>
                      <a:cs typeface="Arial" pitchFamily="34" charset="0"/>
                    </a:rPr>
                    <a:t>.70</a:t>
                  </a:r>
                  <a:endParaRPr lang="en-CA" sz="1200">
                    <a:ea typeface="Arial Unicode MS" pitchFamily="34" charset="-128"/>
                    <a:cs typeface="Arial Unicode MS" pitchFamily="34" charset="-128"/>
                  </a:endParaRPr>
                </a:p>
                <a:p>
                  <a:endParaRPr lang="en-CA"/>
                </a:p>
              </p:txBody>
            </p:sp>
            <p:sp>
              <p:nvSpPr>
                <p:cNvPr id="22827" name="Rectangle 160"/>
                <p:cNvSpPr>
                  <a:spLocks noChangeArrowheads="1"/>
                </p:cNvSpPr>
                <p:nvPr/>
              </p:nvSpPr>
              <p:spPr bwMode="auto">
                <a:xfrm>
                  <a:off x="1455" y="1324"/>
                  <a:ext cx="409" cy="403"/>
                </a:xfrm>
                <a:prstGeom prst="rect">
                  <a:avLst/>
                </a:prstGeom>
                <a:noFill/>
                <a:ln w="7">
                  <a:solidFill>
                    <a:srgbClr val="A0A0A0"/>
                  </a:solidFill>
                  <a:miter lim="800000"/>
                  <a:headEnd/>
                  <a:tailEnd/>
                </a:ln>
              </p:spPr>
              <p:txBody>
                <a:bodyPr/>
                <a:lstStyle/>
                <a:p>
                  <a:endParaRPr lang="en-US"/>
                </a:p>
              </p:txBody>
            </p:sp>
          </p:grpSp>
          <p:grpSp>
            <p:nvGrpSpPr>
              <p:cNvPr id="22559" name="Group 163"/>
              <p:cNvGrpSpPr>
                <a:grpSpLocks/>
              </p:cNvGrpSpPr>
              <p:nvPr/>
            </p:nvGrpSpPr>
            <p:grpSpPr bwMode="auto">
              <a:xfrm>
                <a:off x="1864" y="1324"/>
                <a:ext cx="395" cy="403"/>
                <a:chOff x="1864" y="1324"/>
                <a:chExt cx="395" cy="403"/>
              </a:xfrm>
            </p:grpSpPr>
            <p:sp>
              <p:nvSpPr>
                <p:cNvPr id="22824" name="Rectangle 27"/>
                <p:cNvSpPr>
                  <a:spLocks noChangeArrowheads="1"/>
                </p:cNvSpPr>
                <p:nvPr/>
              </p:nvSpPr>
              <p:spPr bwMode="auto">
                <a:xfrm>
                  <a:off x="1907" y="1324"/>
                  <a:ext cx="309" cy="403"/>
                </a:xfrm>
                <a:prstGeom prst="rect">
                  <a:avLst/>
                </a:prstGeom>
                <a:noFill/>
                <a:ln w="9525">
                  <a:noFill/>
                  <a:miter lim="800000"/>
                  <a:headEnd/>
                  <a:tailEnd/>
                </a:ln>
              </p:spPr>
              <p:txBody>
                <a:bodyPr/>
                <a:lstStyle/>
                <a:p>
                  <a:r>
                    <a:rPr lang="en-CA" sz="1200">
                      <a:latin typeface="Arial" pitchFamily="34" charset="0"/>
                      <a:cs typeface="Arial" pitchFamily="34" charset="0"/>
                    </a:rPr>
                    <a:t>.85</a:t>
                  </a:r>
                  <a:endParaRPr lang="en-CA" sz="1200">
                    <a:ea typeface="Arial Unicode MS" pitchFamily="34" charset="-128"/>
                    <a:cs typeface="Arial Unicode MS" pitchFamily="34" charset="-128"/>
                  </a:endParaRPr>
                </a:p>
                <a:p>
                  <a:endParaRPr lang="en-CA"/>
                </a:p>
              </p:txBody>
            </p:sp>
            <p:sp>
              <p:nvSpPr>
                <p:cNvPr id="22825" name="Rectangle 162"/>
                <p:cNvSpPr>
                  <a:spLocks noChangeArrowheads="1"/>
                </p:cNvSpPr>
                <p:nvPr/>
              </p:nvSpPr>
              <p:spPr bwMode="auto">
                <a:xfrm>
                  <a:off x="1864" y="1324"/>
                  <a:ext cx="395" cy="403"/>
                </a:xfrm>
                <a:prstGeom prst="rect">
                  <a:avLst/>
                </a:prstGeom>
                <a:noFill/>
                <a:ln w="7">
                  <a:solidFill>
                    <a:srgbClr val="A0A0A0"/>
                  </a:solidFill>
                  <a:miter lim="800000"/>
                  <a:headEnd/>
                  <a:tailEnd/>
                </a:ln>
              </p:spPr>
              <p:txBody>
                <a:bodyPr/>
                <a:lstStyle/>
                <a:p>
                  <a:endParaRPr lang="en-US"/>
                </a:p>
              </p:txBody>
            </p:sp>
          </p:grpSp>
          <p:grpSp>
            <p:nvGrpSpPr>
              <p:cNvPr id="22560" name="Group 165"/>
              <p:cNvGrpSpPr>
                <a:grpSpLocks/>
              </p:cNvGrpSpPr>
              <p:nvPr/>
            </p:nvGrpSpPr>
            <p:grpSpPr bwMode="auto">
              <a:xfrm>
                <a:off x="2259" y="1324"/>
                <a:ext cx="581" cy="403"/>
                <a:chOff x="2259" y="1324"/>
                <a:chExt cx="581" cy="403"/>
              </a:xfrm>
            </p:grpSpPr>
            <p:sp>
              <p:nvSpPr>
                <p:cNvPr id="22822" name="Rectangle 28"/>
                <p:cNvSpPr>
                  <a:spLocks noChangeArrowheads="1"/>
                </p:cNvSpPr>
                <p:nvPr/>
              </p:nvSpPr>
              <p:spPr bwMode="auto">
                <a:xfrm>
                  <a:off x="2302" y="1324"/>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823" name="Rectangle 164"/>
                <p:cNvSpPr>
                  <a:spLocks noChangeArrowheads="1"/>
                </p:cNvSpPr>
                <p:nvPr/>
              </p:nvSpPr>
              <p:spPr bwMode="auto">
                <a:xfrm>
                  <a:off x="2259" y="1324"/>
                  <a:ext cx="581" cy="403"/>
                </a:xfrm>
                <a:prstGeom prst="rect">
                  <a:avLst/>
                </a:prstGeom>
                <a:noFill/>
                <a:ln w="7">
                  <a:solidFill>
                    <a:srgbClr val="A0A0A0"/>
                  </a:solidFill>
                  <a:miter lim="800000"/>
                  <a:headEnd/>
                  <a:tailEnd/>
                </a:ln>
              </p:spPr>
              <p:txBody>
                <a:bodyPr/>
                <a:lstStyle/>
                <a:p>
                  <a:endParaRPr lang="en-US"/>
                </a:p>
              </p:txBody>
            </p:sp>
          </p:grpSp>
          <p:grpSp>
            <p:nvGrpSpPr>
              <p:cNvPr id="22561" name="Group 167"/>
              <p:cNvGrpSpPr>
                <a:grpSpLocks/>
              </p:cNvGrpSpPr>
              <p:nvPr/>
            </p:nvGrpSpPr>
            <p:grpSpPr bwMode="auto">
              <a:xfrm>
                <a:off x="2840" y="1324"/>
                <a:ext cx="416" cy="403"/>
                <a:chOff x="2840" y="1324"/>
                <a:chExt cx="416" cy="403"/>
              </a:xfrm>
            </p:grpSpPr>
            <p:sp>
              <p:nvSpPr>
                <p:cNvPr id="22820" name="Rectangle 29"/>
                <p:cNvSpPr>
                  <a:spLocks noChangeArrowheads="1"/>
                </p:cNvSpPr>
                <p:nvPr/>
              </p:nvSpPr>
              <p:spPr bwMode="auto">
                <a:xfrm>
                  <a:off x="2883" y="1324"/>
                  <a:ext cx="330" cy="403"/>
                </a:xfrm>
                <a:prstGeom prst="rect">
                  <a:avLst/>
                </a:prstGeom>
                <a:noFill/>
                <a:ln w="9525">
                  <a:noFill/>
                  <a:miter lim="800000"/>
                  <a:headEnd/>
                  <a:tailEnd/>
                </a:ln>
              </p:spPr>
              <p:txBody>
                <a:bodyPr/>
                <a:lstStyle/>
                <a:p>
                  <a:r>
                    <a:rPr lang="en-CA" sz="1200">
                      <a:latin typeface="Arial" pitchFamily="34" charset="0"/>
                      <a:cs typeface="Arial" pitchFamily="34" charset="0"/>
                    </a:rPr>
                    <a:t>1.15</a:t>
                  </a:r>
                  <a:endParaRPr lang="en-CA" sz="1200">
                    <a:ea typeface="Arial Unicode MS" pitchFamily="34" charset="-128"/>
                    <a:cs typeface="Arial Unicode MS" pitchFamily="34" charset="-128"/>
                  </a:endParaRPr>
                </a:p>
                <a:p>
                  <a:endParaRPr lang="en-CA"/>
                </a:p>
              </p:txBody>
            </p:sp>
            <p:sp>
              <p:nvSpPr>
                <p:cNvPr id="22821" name="Rectangle 166"/>
                <p:cNvSpPr>
                  <a:spLocks noChangeArrowheads="1"/>
                </p:cNvSpPr>
                <p:nvPr/>
              </p:nvSpPr>
              <p:spPr bwMode="auto">
                <a:xfrm>
                  <a:off x="2840" y="1324"/>
                  <a:ext cx="416" cy="403"/>
                </a:xfrm>
                <a:prstGeom prst="rect">
                  <a:avLst/>
                </a:prstGeom>
                <a:noFill/>
                <a:ln w="7">
                  <a:solidFill>
                    <a:srgbClr val="A0A0A0"/>
                  </a:solidFill>
                  <a:miter lim="800000"/>
                  <a:headEnd/>
                  <a:tailEnd/>
                </a:ln>
              </p:spPr>
              <p:txBody>
                <a:bodyPr/>
                <a:lstStyle/>
                <a:p>
                  <a:endParaRPr lang="en-US"/>
                </a:p>
              </p:txBody>
            </p:sp>
          </p:grpSp>
          <p:grpSp>
            <p:nvGrpSpPr>
              <p:cNvPr id="22562" name="Group 169"/>
              <p:cNvGrpSpPr>
                <a:grpSpLocks/>
              </p:cNvGrpSpPr>
              <p:nvPr/>
            </p:nvGrpSpPr>
            <p:grpSpPr bwMode="auto">
              <a:xfrm>
                <a:off x="3256" y="1324"/>
                <a:ext cx="416" cy="403"/>
                <a:chOff x="3256" y="1324"/>
                <a:chExt cx="416" cy="403"/>
              </a:xfrm>
            </p:grpSpPr>
            <p:sp>
              <p:nvSpPr>
                <p:cNvPr id="22818" name="Rectangle 30"/>
                <p:cNvSpPr>
                  <a:spLocks noChangeArrowheads="1"/>
                </p:cNvSpPr>
                <p:nvPr/>
              </p:nvSpPr>
              <p:spPr bwMode="auto">
                <a:xfrm>
                  <a:off x="3299" y="1324"/>
                  <a:ext cx="330" cy="403"/>
                </a:xfrm>
                <a:prstGeom prst="rect">
                  <a:avLst/>
                </a:prstGeom>
                <a:noFill/>
                <a:ln w="9525">
                  <a:noFill/>
                  <a:miter lim="800000"/>
                  <a:headEnd/>
                  <a:tailEnd/>
                </a:ln>
              </p:spPr>
              <p:txBody>
                <a:bodyPr/>
                <a:lstStyle/>
                <a:p>
                  <a:r>
                    <a:rPr lang="en-CA" sz="1200">
                      <a:latin typeface="Arial" pitchFamily="34" charset="0"/>
                      <a:cs typeface="Arial" pitchFamily="34" charset="0"/>
                    </a:rPr>
                    <a:t>1.30</a:t>
                  </a:r>
                  <a:endParaRPr lang="en-CA" sz="1200">
                    <a:ea typeface="Arial Unicode MS" pitchFamily="34" charset="-128"/>
                    <a:cs typeface="Arial Unicode MS" pitchFamily="34" charset="-128"/>
                  </a:endParaRPr>
                </a:p>
                <a:p>
                  <a:endParaRPr lang="en-CA"/>
                </a:p>
              </p:txBody>
            </p:sp>
            <p:sp>
              <p:nvSpPr>
                <p:cNvPr id="22819" name="Rectangle 168"/>
                <p:cNvSpPr>
                  <a:spLocks noChangeArrowheads="1"/>
                </p:cNvSpPr>
                <p:nvPr/>
              </p:nvSpPr>
              <p:spPr bwMode="auto">
                <a:xfrm>
                  <a:off x="3256" y="1324"/>
                  <a:ext cx="416" cy="403"/>
                </a:xfrm>
                <a:prstGeom prst="rect">
                  <a:avLst/>
                </a:prstGeom>
                <a:noFill/>
                <a:ln w="7">
                  <a:solidFill>
                    <a:srgbClr val="A0A0A0"/>
                  </a:solidFill>
                  <a:miter lim="800000"/>
                  <a:headEnd/>
                  <a:tailEnd/>
                </a:ln>
              </p:spPr>
              <p:txBody>
                <a:bodyPr/>
                <a:lstStyle/>
                <a:p>
                  <a:endParaRPr lang="en-US"/>
                </a:p>
              </p:txBody>
            </p:sp>
          </p:grpSp>
          <p:grpSp>
            <p:nvGrpSpPr>
              <p:cNvPr id="22563" name="Group 171"/>
              <p:cNvGrpSpPr>
                <a:grpSpLocks/>
              </p:cNvGrpSpPr>
              <p:nvPr/>
            </p:nvGrpSpPr>
            <p:grpSpPr bwMode="auto">
              <a:xfrm>
                <a:off x="3672" y="1324"/>
                <a:ext cx="441" cy="403"/>
                <a:chOff x="3672" y="1324"/>
                <a:chExt cx="441" cy="403"/>
              </a:xfrm>
            </p:grpSpPr>
            <p:sp>
              <p:nvSpPr>
                <p:cNvPr id="22816" name="Rectangle 31"/>
                <p:cNvSpPr>
                  <a:spLocks noChangeArrowheads="1"/>
                </p:cNvSpPr>
                <p:nvPr/>
              </p:nvSpPr>
              <p:spPr bwMode="auto">
                <a:xfrm>
                  <a:off x="3715" y="1324"/>
                  <a:ext cx="355" cy="403"/>
                </a:xfrm>
                <a:prstGeom prst="rect">
                  <a:avLst/>
                </a:prstGeom>
                <a:noFill/>
                <a:ln w="9525">
                  <a:noFill/>
                  <a:miter lim="800000"/>
                  <a:headEnd/>
                  <a:tailEnd/>
                </a:ln>
              </p:spPr>
              <p:txBody>
                <a:bodyPr/>
                <a:lstStyle/>
                <a:p>
                  <a:r>
                    <a:rPr lang="en-CA" sz="1200">
                      <a:latin typeface="Arial" pitchFamily="34" charset="0"/>
                      <a:cs typeface="Arial" pitchFamily="34" charset="0"/>
                    </a:rPr>
                    <a:t>1.65</a:t>
                  </a:r>
                  <a:endParaRPr lang="en-CA" sz="1200">
                    <a:ea typeface="Arial Unicode MS" pitchFamily="34" charset="-128"/>
                    <a:cs typeface="Arial Unicode MS" pitchFamily="34" charset="-128"/>
                  </a:endParaRPr>
                </a:p>
                <a:p>
                  <a:endParaRPr lang="en-CA"/>
                </a:p>
              </p:txBody>
            </p:sp>
            <p:sp>
              <p:nvSpPr>
                <p:cNvPr id="22817" name="Rectangle 170"/>
                <p:cNvSpPr>
                  <a:spLocks noChangeArrowheads="1"/>
                </p:cNvSpPr>
                <p:nvPr/>
              </p:nvSpPr>
              <p:spPr bwMode="auto">
                <a:xfrm>
                  <a:off x="3672" y="1324"/>
                  <a:ext cx="441" cy="403"/>
                </a:xfrm>
                <a:prstGeom prst="rect">
                  <a:avLst/>
                </a:prstGeom>
                <a:noFill/>
                <a:ln w="7">
                  <a:solidFill>
                    <a:srgbClr val="A0A0A0"/>
                  </a:solidFill>
                  <a:miter lim="800000"/>
                  <a:headEnd/>
                  <a:tailEnd/>
                </a:ln>
              </p:spPr>
              <p:txBody>
                <a:bodyPr/>
                <a:lstStyle/>
                <a:p>
                  <a:endParaRPr lang="en-US"/>
                </a:p>
              </p:txBody>
            </p:sp>
          </p:grpSp>
          <p:grpSp>
            <p:nvGrpSpPr>
              <p:cNvPr id="22564" name="Group 173"/>
              <p:cNvGrpSpPr>
                <a:grpSpLocks/>
              </p:cNvGrpSpPr>
              <p:nvPr/>
            </p:nvGrpSpPr>
            <p:grpSpPr bwMode="auto">
              <a:xfrm>
                <a:off x="0" y="1727"/>
                <a:ext cx="1455" cy="403"/>
                <a:chOff x="0" y="1727"/>
                <a:chExt cx="1455" cy="403"/>
              </a:xfrm>
            </p:grpSpPr>
            <p:sp>
              <p:nvSpPr>
                <p:cNvPr id="22814" name="Rectangle 32"/>
                <p:cNvSpPr>
                  <a:spLocks noChangeArrowheads="1"/>
                </p:cNvSpPr>
                <p:nvPr/>
              </p:nvSpPr>
              <p:spPr bwMode="auto">
                <a:xfrm>
                  <a:off x="43" y="1727"/>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Execution Time Constraint</a:t>
                  </a:r>
                  <a:endParaRPr lang="en-CA" sz="1200">
                    <a:ea typeface="Arial Unicode MS" pitchFamily="34" charset="-128"/>
                    <a:cs typeface="Arial Unicode MS" pitchFamily="34" charset="-128"/>
                  </a:endParaRPr>
                </a:p>
                <a:p>
                  <a:endParaRPr lang="en-CA"/>
                </a:p>
              </p:txBody>
            </p:sp>
            <p:sp>
              <p:nvSpPr>
                <p:cNvPr id="22815" name="Rectangle 172"/>
                <p:cNvSpPr>
                  <a:spLocks noChangeArrowheads="1"/>
                </p:cNvSpPr>
                <p:nvPr/>
              </p:nvSpPr>
              <p:spPr bwMode="auto">
                <a:xfrm>
                  <a:off x="0" y="1727"/>
                  <a:ext cx="1455" cy="403"/>
                </a:xfrm>
                <a:prstGeom prst="rect">
                  <a:avLst/>
                </a:prstGeom>
                <a:noFill/>
                <a:ln w="7">
                  <a:solidFill>
                    <a:srgbClr val="A0A0A0"/>
                  </a:solidFill>
                  <a:miter lim="800000"/>
                  <a:headEnd/>
                  <a:tailEnd/>
                </a:ln>
              </p:spPr>
              <p:txBody>
                <a:bodyPr/>
                <a:lstStyle/>
                <a:p>
                  <a:endParaRPr lang="en-US"/>
                </a:p>
              </p:txBody>
            </p:sp>
          </p:grpSp>
          <p:grpSp>
            <p:nvGrpSpPr>
              <p:cNvPr id="22565" name="Group 175"/>
              <p:cNvGrpSpPr>
                <a:grpSpLocks/>
              </p:cNvGrpSpPr>
              <p:nvPr/>
            </p:nvGrpSpPr>
            <p:grpSpPr bwMode="auto">
              <a:xfrm>
                <a:off x="1455" y="1727"/>
                <a:ext cx="409" cy="403"/>
                <a:chOff x="1455" y="1727"/>
                <a:chExt cx="409" cy="403"/>
              </a:xfrm>
            </p:grpSpPr>
            <p:sp>
              <p:nvSpPr>
                <p:cNvPr id="22812" name="Rectangle 33"/>
                <p:cNvSpPr>
                  <a:spLocks noChangeArrowheads="1"/>
                </p:cNvSpPr>
                <p:nvPr/>
              </p:nvSpPr>
              <p:spPr bwMode="auto">
                <a:xfrm>
                  <a:off x="1498" y="1727"/>
                  <a:ext cx="323"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813" name="Rectangle 174"/>
                <p:cNvSpPr>
                  <a:spLocks noChangeArrowheads="1"/>
                </p:cNvSpPr>
                <p:nvPr/>
              </p:nvSpPr>
              <p:spPr bwMode="auto">
                <a:xfrm>
                  <a:off x="1455" y="1727"/>
                  <a:ext cx="409" cy="403"/>
                </a:xfrm>
                <a:prstGeom prst="rect">
                  <a:avLst/>
                </a:prstGeom>
                <a:noFill/>
                <a:ln w="7">
                  <a:solidFill>
                    <a:srgbClr val="A0A0A0"/>
                  </a:solidFill>
                  <a:miter lim="800000"/>
                  <a:headEnd/>
                  <a:tailEnd/>
                </a:ln>
              </p:spPr>
              <p:txBody>
                <a:bodyPr/>
                <a:lstStyle/>
                <a:p>
                  <a:endParaRPr lang="en-US"/>
                </a:p>
              </p:txBody>
            </p:sp>
          </p:grpSp>
          <p:grpSp>
            <p:nvGrpSpPr>
              <p:cNvPr id="22566" name="Group 177"/>
              <p:cNvGrpSpPr>
                <a:grpSpLocks/>
              </p:cNvGrpSpPr>
              <p:nvPr/>
            </p:nvGrpSpPr>
            <p:grpSpPr bwMode="auto">
              <a:xfrm>
                <a:off x="1864" y="1727"/>
                <a:ext cx="395" cy="403"/>
                <a:chOff x="1864" y="1727"/>
                <a:chExt cx="395" cy="403"/>
              </a:xfrm>
            </p:grpSpPr>
            <p:sp>
              <p:nvSpPr>
                <p:cNvPr id="22810" name="Rectangle 34"/>
                <p:cNvSpPr>
                  <a:spLocks noChangeArrowheads="1"/>
                </p:cNvSpPr>
                <p:nvPr/>
              </p:nvSpPr>
              <p:spPr bwMode="auto">
                <a:xfrm>
                  <a:off x="1907" y="1727"/>
                  <a:ext cx="309"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811" name="Rectangle 176"/>
                <p:cNvSpPr>
                  <a:spLocks noChangeArrowheads="1"/>
                </p:cNvSpPr>
                <p:nvPr/>
              </p:nvSpPr>
              <p:spPr bwMode="auto">
                <a:xfrm>
                  <a:off x="1864" y="1727"/>
                  <a:ext cx="395" cy="403"/>
                </a:xfrm>
                <a:prstGeom prst="rect">
                  <a:avLst/>
                </a:prstGeom>
                <a:noFill/>
                <a:ln w="7">
                  <a:solidFill>
                    <a:srgbClr val="A0A0A0"/>
                  </a:solidFill>
                  <a:miter lim="800000"/>
                  <a:headEnd/>
                  <a:tailEnd/>
                </a:ln>
              </p:spPr>
              <p:txBody>
                <a:bodyPr/>
                <a:lstStyle/>
                <a:p>
                  <a:endParaRPr lang="en-US"/>
                </a:p>
              </p:txBody>
            </p:sp>
          </p:grpSp>
          <p:grpSp>
            <p:nvGrpSpPr>
              <p:cNvPr id="22567" name="Group 179"/>
              <p:cNvGrpSpPr>
                <a:grpSpLocks/>
              </p:cNvGrpSpPr>
              <p:nvPr/>
            </p:nvGrpSpPr>
            <p:grpSpPr bwMode="auto">
              <a:xfrm>
                <a:off x="2259" y="1727"/>
                <a:ext cx="581" cy="403"/>
                <a:chOff x="2259" y="1727"/>
                <a:chExt cx="581" cy="403"/>
              </a:xfrm>
            </p:grpSpPr>
            <p:sp>
              <p:nvSpPr>
                <p:cNvPr id="22808" name="Rectangle 35"/>
                <p:cNvSpPr>
                  <a:spLocks noChangeArrowheads="1"/>
                </p:cNvSpPr>
                <p:nvPr/>
              </p:nvSpPr>
              <p:spPr bwMode="auto">
                <a:xfrm>
                  <a:off x="2302" y="1727"/>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809" name="Rectangle 178"/>
                <p:cNvSpPr>
                  <a:spLocks noChangeArrowheads="1"/>
                </p:cNvSpPr>
                <p:nvPr/>
              </p:nvSpPr>
              <p:spPr bwMode="auto">
                <a:xfrm>
                  <a:off x="2259" y="1727"/>
                  <a:ext cx="581" cy="403"/>
                </a:xfrm>
                <a:prstGeom prst="rect">
                  <a:avLst/>
                </a:prstGeom>
                <a:noFill/>
                <a:ln w="7">
                  <a:solidFill>
                    <a:srgbClr val="A0A0A0"/>
                  </a:solidFill>
                  <a:miter lim="800000"/>
                  <a:headEnd/>
                  <a:tailEnd/>
                </a:ln>
              </p:spPr>
              <p:txBody>
                <a:bodyPr/>
                <a:lstStyle/>
                <a:p>
                  <a:endParaRPr lang="en-US"/>
                </a:p>
              </p:txBody>
            </p:sp>
          </p:grpSp>
          <p:grpSp>
            <p:nvGrpSpPr>
              <p:cNvPr id="22568" name="Group 181"/>
              <p:cNvGrpSpPr>
                <a:grpSpLocks/>
              </p:cNvGrpSpPr>
              <p:nvPr/>
            </p:nvGrpSpPr>
            <p:grpSpPr bwMode="auto">
              <a:xfrm>
                <a:off x="2840" y="1727"/>
                <a:ext cx="416" cy="403"/>
                <a:chOff x="2840" y="1727"/>
                <a:chExt cx="416" cy="403"/>
              </a:xfrm>
            </p:grpSpPr>
            <p:sp>
              <p:nvSpPr>
                <p:cNvPr id="22806" name="Rectangle 36"/>
                <p:cNvSpPr>
                  <a:spLocks noChangeArrowheads="1"/>
                </p:cNvSpPr>
                <p:nvPr/>
              </p:nvSpPr>
              <p:spPr bwMode="auto">
                <a:xfrm>
                  <a:off x="2883" y="1727"/>
                  <a:ext cx="330" cy="403"/>
                </a:xfrm>
                <a:prstGeom prst="rect">
                  <a:avLst/>
                </a:prstGeom>
                <a:noFill/>
                <a:ln w="9525">
                  <a:noFill/>
                  <a:miter lim="800000"/>
                  <a:headEnd/>
                  <a:tailEnd/>
                </a:ln>
              </p:spPr>
              <p:txBody>
                <a:bodyPr/>
                <a:lstStyle/>
                <a:p>
                  <a:r>
                    <a:rPr lang="en-CA" sz="1200">
                      <a:latin typeface="Arial" pitchFamily="34" charset="0"/>
                      <a:cs typeface="Arial" pitchFamily="34" charset="0"/>
                    </a:rPr>
                    <a:t>1.11</a:t>
                  </a:r>
                  <a:endParaRPr lang="en-CA" sz="1200">
                    <a:ea typeface="Arial Unicode MS" pitchFamily="34" charset="-128"/>
                    <a:cs typeface="Arial Unicode MS" pitchFamily="34" charset="-128"/>
                  </a:endParaRPr>
                </a:p>
                <a:p>
                  <a:endParaRPr lang="en-CA"/>
                </a:p>
              </p:txBody>
            </p:sp>
            <p:sp>
              <p:nvSpPr>
                <p:cNvPr id="22807" name="Rectangle 180"/>
                <p:cNvSpPr>
                  <a:spLocks noChangeArrowheads="1"/>
                </p:cNvSpPr>
                <p:nvPr/>
              </p:nvSpPr>
              <p:spPr bwMode="auto">
                <a:xfrm>
                  <a:off x="2840" y="1727"/>
                  <a:ext cx="416" cy="403"/>
                </a:xfrm>
                <a:prstGeom prst="rect">
                  <a:avLst/>
                </a:prstGeom>
                <a:noFill/>
                <a:ln w="7">
                  <a:solidFill>
                    <a:srgbClr val="A0A0A0"/>
                  </a:solidFill>
                  <a:miter lim="800000"/>
                  <a:headEnd/>
                  <a:tailEnd/>
                </a:ln>
              </p:spPr>
              <p:txBody>
                <a:bodyPr/>
                <a:lstStyle/>
                <a:p>
                  <a:endParaRPr lang="en-US"/>
                </a:p>
              </p:txBody>
            </p:sp>
          </p:grpSp>
          <p:grpSp>
            <p:nvGrpSpPr>
              <p:cNvPr id="22569" name="Group 183"/>
              <p:cNvGrpSpPr>
                <a:grpSpLocks/>
              </p:cNvGrpSpPr>
              <p:nvPr/>
            </p:nvGrpSpPr>
            <p:grpSpPr bwMode="auto">
              <a:xfrm>
                <a:off x="3256" y="1727"/>
                <a:ext cx="416" cy="403"/>
                <a:chOff x="3256" y="1727"/>
                <a:chExt cx="416" cy="403"/>
              </a:xfrm>
            </p:grpSpPr>
            <p:sp>
              <p:nvSpPr>
                <p:cNvPr id="22804" name="Rectangle 37"/>
                <p:cNvSpPr>
                  <a:spLocks noChangeArrowheads="1"/>
                </p:cNvSpPr>
                <p:nvPr/>
              </p:nvSpPr>
              <p:spPr bwMode="auto">
                <a:xfrm>
                  <a:off x="3299" y="1727"/>
                  <a:ext cx="330" cy="403"/>
                </a:xfrm>
                <a:prstGeom prst="rect">
                  <a:avLst/>
                </a:prstGeom>
                <a:noFill/>
                <a:ln w="9525">
                  <a:noFill/>
                  <a:miter lim="800000"/>
                  <a:headEnd/>
                  <a:tailEnd/>
                </a:ln>
              </p:spPr>
              <p:txBody>
                <a:bodyPr/>
                <a:lstStyle/>
                <a:p>
                  <a:r>
                    <a:rPr lang="en-CA" sz="1200">
                      <a:latin typeface="Arial" pitchFamily="34" charset="0"/>
                      <a:cs typeface="Arial" pitchFamily="34" charset="0"/>
                    </a:rPr>
                    <a:t>1.30</a:t>
                  </a:r>
                  <a:endParaRPr lang="en-CA" sz="1200">
                    <a:ea typeface="Arial Unicode MS" pitchFamily="34" charset="-128"/>
                    <a:cs typeface="Arial Unicode MS" pitchFamily="34" charset="-128"/>
                  </a:endParaRPr>
                </a:p>
                <a:p>
                  <a:endParaRPr lang="en-CA"/>
                </a:p>
              </p:txBody>
            </p:sp>
            <p:sp>
              <p:nvSpPr>
                <p:cNvPr id="22805" name="Rectangle 182"/>
                <p:cNvSpPr>
                  <a:spLocks noChangeArrowheads="1"/>
                </p:cNvSpPr>
                <p:nvPr/>
              </p:nvSpPr>
              <p:spPr bwMode="auto">
                <a:xfrm>
                  <a:off x="3256" y="1727"/>
                  <a:ext cx="416" cy="403"/>
                </a:xfrm>
                <a:prstGeom prst="rect">
                  <a:avLst/>
                </a:prstGeom>
                <a:noFill/>
                <a:ln w="7">
                  <a:solidFill>
                    <a:srgbClr val="A0A0A0"/>
                  </a:solidFill>
                  <a:miter lim="800000"/>
                  <a:headEnd/>
                  <a:tailEnd/>
                </a:ln>
              </p:spPr>
              <p:txBody>
                <a:bodyPr/>
                <a:lstStyle/>
                <a:p>
                  <a:endParaRPr lang="en-US"/>
                </a:p>
              </p:txBody>
            </p:sp>
          </p:grpSp>
          <p:grpSp>
            <p:nvGrpSpPr>
              <p:cNvPr id="22570" name="Group 185"/>
              <p:cNvGrpSpPr>
                <a:grpSpLocks/>
              </p:cNvGrpSpPr>
              <p:nvPr/>
            </p:nvGrpSpPr>
            <p:grpSpPr bwMode="auto">
              <a:xfrm>
                <a:off x="3672" y="1727"/>
                <a:ext cx="441" cy="403"/>
                <a:chOff x="3672" y="1727"/>
                <a:chExt cx="441" cy="403"/>
              </a:xfrm>
            </p:grpSpPr>
            <p:sp>
              <p:nvSpPr>
                <p:cNvPr id="22802" name="Rectangle 38"/>
                <p:cNvSpPr>
                  <a:spLocks noChangeArrowheads="1"/>
                </p:cNvSpPr>
                <p:nvPr/>
              </p:nvSpPr>
              <p:spPr bwMode="auto">
                <a:xfrm>
                  <a:off x="3715" y="1727"/>
                  <a:ext cx="355" cy="403"/>
                </a:xfrm>
                <a:prstGeom prst="rect">
                  <a:avLst/>
                </a:prstGeom>
                <a:noFill/>
                <a:ln w="9525">
                  <a:noFill/>
                  <a:miter lim="800000"/>
                  <a:headEnd/>
                  <a:tailEnd/>
                </a:ln>
              </p:spPr>
              <p:txBody>
                <a:bodyPr/>
                <a:lstStyle/>
                <a:p>
                  <a:r>
                    <a:rPr lang="en-CA" sz="1200">
                      <a:latin typeface="Arial" pitchFamily="34" charset="0"/>
                      <a:cs typeface="Arial" pitchFamily="34" charset="0"/>
                    </a:rPr>
                    <a:t>1.66</a:t>
                  </a:r>
                  <a:endParaRPr lang="en-CA" sz="1200">
                    <a:ea typeface="Arial Unicode MS" pitchFamily="34" charset="-128"/>
                    <a:cs typeface="Arial Unicode MS" pitchFamily="34" charset="-128"/>
                  </a:endParaRPr>
                </a:p>
                <a:p>
                  <a:endParaRPr lang="en-CA"/>
                </a:p>
              </p:txBody>
            </p:sp>
            <p:sp>
              <p:nvSpPr>
                <p:cNvPr id="22803" name="Rectangle 184"/>
                <p:cNvSpPr>
                  <a:spLocks noChangeArrowheads="1"/>
                </p:cNvSpPr>
                <p:nvPr/>
              </p:nvSpPr>
              <p:spPr bwMode="auto">
                <a:xfrm>
                  <a:off x="3672" y="1727"/>
                  <a:ext cx="441" cy="403"/>
                </a:xfrm>
                <a:prstGeom prst="rect">
                  <a:avLst/>
                </a:prstGeom>
                <a:noFill/>
                <a:ln w="7">
                  <a:solidFill>
                    <a:srgbClr val="A0A0A0"/>
                  </a:solidFill>
                  <a:miter lim="800000"/>
                  <a:headEnd/>
                  <a:tailEnd/>
                </a:ln>
              </p:spPr>
              <p:txBody>
                <a:bodyPr/>
                <a:lstStyle/>
                <a:p>
                  <a:endParaRPr lang="en-US"/>
                </a:p>
              </p:txBody>
            </p:sp>
          </p:grpSp>
          <p:grpSp>
            <p:nvGrpSpPr>
              <p:cNvPr id="22571" name="Group 187"/>
              <p:cNvGrpSpPr>
                <a:grpSpLocks/>
              </p:cNvGrpSpPr>
              <p:nvPr/>
            </p:nvGrpSpPr>
            <p:grpSpPr bwMode="auto">
              <a:xfrm>
                <a:off x="0" y="2130"/>
                <a:ext cx="1455" cy="403"/>
                <a:chOff x="0" y="2130"/>
                <a:chExt cx="1455" cy="403"/>
              </a:xfrm>
            </p:grpSpPr>
            <p:sp>
              <p:nvSpPr>
                <p:cNvPr id="22800" name="Rectangle 39"/>
                <p:cNvSpPr>
                  <a:spLocks noChangeArrowheads="1"/>
                </p:cNvSpPr>
                <p:nvPr/>
              </p:nvSpPr>
              <p:spPr bwMode="auto">
                <a:xfrm>
                  <a:off x="43" y="2130"/>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Main Storage Constraint</a:t>
                  </a:r>
                  <a:endParaRPr lang="en-CA" sz="1200">
                    <a:ea typeface="Arial Unicode MS" pitchFamily="34" charset="-128"/>
                    <a:cs typeface="Arial Unicode MS" pitchFamily="34" charset="-128"/>
                  </a:endParaRPr>
                </a:p>
                <a:p>
                  <a:endParaRPr lang="en-CA"/>
                </a:p>
              </p:txBody>
            </p:sp>
            <p:sp>
              <p:nvSpPr>
                <p:cNvPr id="22801" name="Rectangle 186"/>
                <p:cNvSpPr>
                  <a:spLocks noChangeArrowheads="1"/>
                </p:cNvSpPr>
                <p:nvPr/>
              </p:nvSpPr>
              <p:spPr bwMode="auto">
                <a:xfrm>
                  <a:off x="0" y="2130"/>
                  <a:ext cx="1455" cy="403"/>
                </a:xfrm>
                <a:prstGeom prst="rect">
                  <a:avLst/>
                </a:prstGeom>
                <a:noFill/>
                <a:ln w="7">
                  <a:solidFill>
                    <a:srgbClr val="A0A0A0"/>
                  </a:solidFill>
                  <a:miter lim="800000"/>
                  <a:headEnd/>
                  <a:tailEnd/>
                </a:ln>
              </p:spPr>
              <p:txBody>
                <a:bodyPr/>
                <a:lstStyle/>
                <a:p>
                  <a:endParaRPr lang="en-US"/>
                </a:p>
              </p:txBody>
            </p:sp>
          </p:grpSp>
          <p:grpSp>
            <p:nvGrpSpPr>
              <p:cNvPr id="22572" name="Group 189"/>
              <p:cNvGrpSpPr>
                <a:grpSpLocks/>
              </p:cNvGrpSpPr>
              <p:nvPr/>
            </p:nvGrpSpPr>
            <p:grpSpPr bwMode="auto">
              <a:xfrm>
                <a:off x="1455" y="2130"/>
                <a:ext cx="409" cy="403"/>
                <a:chOff x="1455" y="2130"/>
                <a:chExt cx="409" cy="403"/>
              </a:xfrm>
            </p:grpSpPr>
            <p:sp>
              <p:nvSpPr>
                <p:cNvPr id="22798" name="Rectangle 40"/>
                <p:cNvSpPr>
                  <a:spLocks noChangeArrowheads="1"/>
                </p:cNvSpPr>
                <p:nvPr/>
              </p:nvSpPr>
              <p:spPr bwMode="auto">
                <a:xfrm>
                  <a:off x="1498" y="2130"/>
                  <a:ext cx="323"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799" name="Rectangle 188"/>
                <p:cNvSpPr>
                  <a:spLocks noChangeArrowheads="1"/>
                </p:cNvSpPr>
                <p:nvPr/>
              </p:nvSpPr>
              <p:spPr bwMode="auto">
                <a:xfrm>
                  <a:off x="1455" y="2130"/>
                  <a:ext cx="409" cy="403"/>
                </a:xfrm>
                <a:prstGeom prst="rect">
                  <a:avLst/>
                </a:prstGeom>
                <a:noFill/>
                <a:ln w="7">
                  <a:solidFill>
                    <a:srgbClr val="A0A0A0"/>
                  </a:solidFill>
                  <a:miter lim="800000"/>
                  <a:headEnd/>
                  <a:tailEnd/>
                </a:ln>
              </p:spPr>
              <p:txBody>
                <a:bodyPr/>
                <a:lstStyle/>
                <a:p>
                  <a:endParaRPr lang="en-US"/>
                </a:p>
              </p:txBody>
            </p:sp>
          </p:grpSp>
          <p:grpSp>
            <p:nvGrpSpPr>
              <p:cNvPr id="22573" name="Group 191"/>
              <p:cNvGrpSpPr>
                <a:grpSpLocks/>
              </p:cNvGrpSpPr>
              <p:nvPr/>
            </p:nvGrpSpPr>
            <p:grpSpPr bwMode="auto">
              <a:xfrm>
                <a:off x="1864" y="2130"/>
                <a:ext cx="395" cy="403"/>
                <a:chOff x="1864" y="2130"/>
                <a:chExt cx="395" cy="403"/>
              </a:xfrm>
            </p:grpSpPr>
            <p:sp>
              <p:nvSpPr>
                <p:cNvPr id="22796" name="Rectangle 41"/>
                <p:cNvSpPr>
                  <a:spLocks noChangeArrowheads="1"/>
                </p:cNvSpPr>
                <p:nvPr/>
              </p:nvSpPr>
              <p:spPr bwMode="auto">
                <a:xfrm>
                  <a:off x="1907" y="2130"/>
                  <a:ext cx="309"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797" name="Rectangle 190"/>
                <p:cNvSpPr>
                  <a:spLocks noChangeArrowheads="1"/>
                </p:cNvSpPr>
                <p:nvPr/>
              </p:nvSpPr>
              <p:spPr bwMode="auto">
                <a:xfrm>
                  <a:off x="1864" y="2130"/>
                  <a:ext cx="395" cy="403"/>
                </a:xfrm>
                <a:prstGeom prst="rect">
                  <a:avLst/>
                </a:prstGeom>
                <a:noFill/>
                <a:ln w="7">
                  <a:solidFill>
                    <a:srgbClr val="A0A0A0"/>
                  </a:solidFill>
                  <a:miter lim="800000"/>
                  <a:headEnd/>
                  <a:tailEnd/>
                </a:ln>
              </p:spPr>
              <p:txBody>
                <a:bodyPr/>
                <a:lstStyle/>
                <a:p>
                  <a:endParaRPr lang="en-US"/>
                </a:p>
              </p:txBody>
            </p:sp>
          </p:grpSp>
          <p:grpSp>
            <p:nvGrpSpPr>
              <p:cNvPr id="22574" name="Group 193"/>
              <p:cNvGrpSpPr>
                <a:grpSpLocks/>
              </p:cNvGrpSpPr>
              <p:nvPr/>
            </p:nvGrpSpPr>
            <p:grpSpPr bwMode="auto">
              <a:xfrm>
                <a:off x="2259" y="2130"/>
                <a:ext cx="581" cy="403"/>
                <a:chOff x="2259" y="2130"/>
                <a:chExt cx="581" cy="403"/>
              </a:xfrm>
            </p:grpSpPr>
            <p:sp>
              <p:nvSpPr>
                <p:cNvPr id="22794" name="Rectangle 42"/>
                <p:cNvSpPr>
                  <a:spLocks noChangeArrowheads="1"/>
                </p:cNvSpPr>
                <p:nvPr/>
              </p:nvSpPr>
              <p:spPr bwMode="auto">
                <a:xfrm>
                  <a:off x="2302" y="2130"/>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795" name="Rectangle 192"/>
                <p:cNvSpPr>
                  <a:spLocks noChangeArrowheads="1"/>
                </p:cNvSpPr>
                <p:nvPr/>
              </p:nvSpPr>
              <p:spPr bwMode="auto">
                <a:xfrm>
                  <a:off x="2259" y="2130"/>
                  <a:ext cx="581" cy="403"/>
                </a:xfrm>
                <a:prstGeom prst="rect">
                  <a:avLst/>
                </a:prstGeom>
                <a:noFill/>
                <a:ln w="7">
                  <a:solidFill>
                    <a:srgbClr val="A0A0A0"/>
                  </a:solidFill>
                  <a:miter lim="800000"/>
                  <a:headEnd/>
                  <a:tailEnd/>
                </a:ln>
              </p:spPr>
              <p:txBody>
                <a:bodyPr/>
                <a:lstStyle/>
                <a:p>
                  <a:endParaRPr lang="en-US"/>
                </a:p>
              </p:txBody>
            </p:sp>
          </p:grpSp>
          <p:grpSp>
            <p:nvGrpSpPr>
              <p:cNvPr id="22575" name="Group 195"/>
              <p:cNvGrpSpPr>
                <a:grpSpLocks/>
              </p:cNvGrpSpPr>
              <p:nvPr/>
            </p:nvGrpSpPr>
            <p:grpSpPr bwMode="auto">
              <a:xfrm>
                <a:off x="2840" y="2130"/>
                <a:ext cx="416" cy="403"/>
                <a:chOff x="2840" y="2130"/>
                <a:chExt cx="416" cy="403"/>
              </a:xfrm>
            </p:grpSpPr>
            <p:sp>
              <p:nvSpPr>
                <p:cNvPr id="22792" name="Rectangle 43"/>
                <p:cNvSpPr>
                  <a:spLocks noChangeArrowheads="1"/>
                </p:cNvSpPr>
                <p:nvPr/>
              </p:nvSpPr>
              <p:spPr bwMode="auto">
                <a:xfrm>
                  <a:off x="2883" y="2130"/>
                  <a:ext cx="330" cy="403"/>
                </a:xfrm>
                <a:prstGeom prst="rect">
                  <a:avLst/>
                </a:prstGeom>
                <a:noFill/>
                <a:ln w="9525">
                  <a:noFill/>
                  <a:miter lim="800000"/>
                  <a:headEnd/>
                  <a:tailEnd/>
                </a:ln>
              </p:spPr>
              <p:txBody>
                <a:bodyPr/>
                <a:lstStyle/>
                <a:p>
                  <a:r>
                    <a:rPr lang="en-CA" sz="1200">
                      <a:latin typeface="Arial" pitchFamily="34" charset="0"/>
                      <a:cs typeface="Arial" pitchFamily="34" charset="0"/>
                    </a:rPr>
                    <a:t>1.06</a:t>
                  </a:r>
                  <a:endParaRPr lang="en-CA" sz="1200">
                    <a:ea typeface="Arial Unicode MS" pitchFamily="34" charset="-128"/>
                    <a:cs typeface="Arial Unicode MS" pitchFamily="34" charset="-128"/>
                  </a:endParaRPr>
                </a:p>
                <a:p>
                  <a:endParaRPr lang="en-CA"/>
                </a:p>
              </p:txBody>
            </p:sp>
            <p:sp>
              <p:nvSpPr>
                <p:cNvPr id="22793" name="Rectangle 194"/>
                <p:cNvSpPr>
                  <a:spLocks noChangeArrowheads="1"/>
                </p:cNvSpPr>
                <p:nvPr/>
              </p:nvSpPr>
              <p:spPr bwMode="auto">
                <a:xfrm>
                  <a:off x="2840" y="2130"/>
                  <a:ext cx="416" cy="403"/>
                </a:xfrm>
                <a:prstGeom prst="rect">
                  <a:avLst/>
                </a:prstGeom>
                <a:noFill/>
                <a:ln w="7">
                  <a:solidFill>
                    <a:srgbClr val="A0A0A0"/>
                  </a:solidFill>
                  <a:miter lim="800000"/>
                  <a:headEnd/>
                  <a:tailEnd/>
                </a:ln>
              </p:spPr>
              <p:txBody>
                <a:bodyPr/>
                <a:lstStyle/>
                <a:p>
                  <a:endParaRPr lang="en-US"/>
                </a:p>
              </p:txBody>
            </p:sp>
          </p:grpSp>
          <p:grpSp>
            <p:nvGrpSpPr>
              <p:cNvPr id="22576" name="Group 197"/>
              <p:cNvGrpSpPr>
                <a:grpSpLocks/>
              </p:cNvGrpSpPr>
              <p:nvPr/>
            </p:nvGrpSpPr>
            <p:grpSpPr bwMode="auto">
              <a:xfrm>
                <a:off x="3256" y="2130"/>
                <a:ext cx="416" cy="403"/>
                <a:chOff x="3256" y="2130"/>
                <a:chExt cx="416" cy="403"/>
              </a:xfrm>
            </p:grpSpPr>
            <p:sp>
              <p:nvSpPr>
                <p:cNvPr id="22790" name="Rectangle 44"/>
                <p:cNvSpPr>
                  <a:spLocks noChangeArrowheads="1"/>
                </p:cNvSpPr>
                <p:nvPr/>
              </p:nvSpPr>
              <p:spPr bwMode="auto">
                <a:xfrm>
                  <a:off x="3299" y="2130"/>
                  <a:ext cx="330" cy="403"/>
                </a:xfrm>
                <a:prstGeom prst="rect">
                  <a:avLst/>
                </a:prstGeom>
                <a:noFill/>
                <a:ln w="9525">
                  <a:noFill/>
                  <a:miter lim="800000"/>
                  <a:headEnd/>
                  <a:tailEnd/>
                </a:ln>
              </p:spPr>
              <p:txBody>
                <a:bodyPr/>
                <a:lstStyle/>
                <a:p>
                  <a:r>
                    <a:rPr lang="en-CA" sz="1200">
                      <a:latin typeface="Arial" pitchFamily="34" charset="0"/>
                      <a:cs typeface="Arial" pitchFamily="34" charset="0"/>
                    </a:rPr>
                    <a:t>1.21</a:t>
                  </a:r>
                  <a:endParaRPr lang="en-CA" sz="1200">
                    <a:ea typeface="Arial Unicode MS" pitchFamily="34" charset="-128"/>
                    <a:cs typeface="Arial Unicode MS" pitchFamily="34" charset="-128"/>
                  </a:endParaRPr>
                </a:p>
                <a:p>
                  <a:endParaRPr lang="en-CA"/>
                </a:p>
              </p:txBody>
            </p:sp>
            <p:sp>
              <p:nvSpPr>
                <p:cNvPr id="22791" name="Rectangle 196"/>
                <p:cNvSpPr>
                  <a:spLocks noChangeArrowheads="1"/>
                </p:cNvSpPr>
                <p:nvPr/>
              </p:nvSpPr>
              <p:spPr bwMode="auto">
                <a:xfrm>
                  <a:off x="3256" y="2130"/>
                  <a:ext cx="416" cy="403"/>
                </a:xfrm>
                <a:prstGeom prst="rect">
                  <a:avLst/>
                </a:prstGeom>
                <a:noFill/>
                <a:ln w="7">
                  <a:solidFill>
                    <a:srgbClr val="A0A0A0"/>
                  </a:solidFill>
                  <a:miter lim="800000"/>
                  <a:headEnd/>
                  <a:tailEnd/>
                </a:ln>
              </p:spPr>
              <p:txBody>
                <a:bodyPr/>
                <a:lstStyle/>
                <a:p>
                  <a:endParaRPr lang="en-US"/>
                </a:p>
              </p:txBody>
            </p:sp>
          </p:grpSp>
          <p:grpSp>
            <p:nvGrpSpPr>
              <p:cNvPr id="22577" name="Group 199"/>
              <p:cNvGrpSpPr>
                <a:grpSpLocks/>
              </p:cNvGrpSpPr>
              <p:nvPr/>
            </p:nvGrpSpPr>
            <p:grpSpPr bwMode="auto">
              <a:xfrm>
                <a:off x="3672" y="2130"/>
                <a:ext cx="441" cy="403"/>
                <a:chOff x="3672" y="2130"/>
                <a:chExt cx="441" cy="403"/>
              </a:xfrm>
            </p:grpSpPr>
            <p:sp>
              <p:nvSpPr>
                <p:cNvPr id="22788" name="Rectangle 45"/>
                <p:cNvSpPr>
                  <a:spLocks noChangeArrowheads="1"/>
                </p:cNvSpPr>
                <p:nvPr/>
              </p:nvSpPr>
              <p:spPr bwMode="auto">
                <a:xfrm>
                  <a:off x="3715" y="2130"/>
                  <a:ext cx="355" cy="403"/>
                </a:xfrm>
                <a:prstGeom prst="rect">
                  <a:avLst/>
                </a:prstGeom>
                <a:noFill/>
                <a:ln w="9525">
                  <a:noFill/>
                  <a:miter lim="800000"/>
                  <a:headEnd/>
                  <a:tailEnd/>
                </a:ln>
              </p:spPr>
              <p:txBody>
                <a:bodyPr/>
                <a:lstStyle/>
                <a:p>
                  <a:r>
                    <a:rPr lang="en-CA" sz="1200">
                      <a:latin typeface="Arial" pitchFamily="34" charset="0"/>
                      <a:cs typeface="Arial" pitchFamily="34" charset="0"/>
                    </a:rPr>
                    <a:t>1.56</a:t>
                  </a:r>
                  <a:endParaRPr lang="en-CA" sz="1200">
                    <a:ea typeface="Arial Unicode MS" pitchFamily="34" charset="-128"/>
                    <a:cs typeface="Arial Unicode MS" pitchFamily="34" charset="-128"/>
                  </a:endParaRPr>
                </a:p>
                <a:p>
                  <a:endParaRPr lang="en-CA"/>
                </a:p>
              </p:txBody>
            </p:sp>
            <p:sp>
              <p:nvSpPr>
                <p:cNvPr id="22789" name="Rectangle 198"/>
                <p:cNvSpPr>
                  <a:spLocks noChangeArrowheads="1"/>
                </p:cNvSpPr>
                <p:nvPr/>
              </p:nvSpPr>
              <p:spPr bwMode="auto">
                <a:xfrm>
                  <a:off x="3672" y="2130"/>
                  <a:ext cx="441" cy="403"/>
                </a:xfrm>
                <a:prstGeom prst="rect">
                  <a:avLst/>
                </a:prstGeom>
                <a:noFill/>
                <a:ln w="7">
                  <a:solidFill>
                    <a:srgbClr val="A0A0A0"/>
                  </a:solidFill>
                  <a:miter lim="800000"/>
                  <a:headEnd/>
                  <a:tailEnd/>
                </a:ln>
              </p:spPr>
              <p:txBody>
                <a:bodyPr/>
                <a:lstStyle/>
                <a:p>
                  <a:endParaRPr lang="en-US"/>
                </a:p>
              </p:txBody>
            </p:sp>
          </p:grpSp>
          <p:grpSp>
            <p:nvGrpSpPr>
              <p:cNvPr id="22578" name="Group 201"/>
              <p:cNvGrpSpPr>
                <a:grpSpLocks/>
              </p:cNvGrpSpPr>
              <p:nvPr/>
            </p:nvGrpSpPr>
            <p:grpSpPr bwMode="auto">
              <a:xfrm>
                <a:off x="0" y="2533"/>
                <a:ext cx="1455" cy="403"/>
                <a:chOff x="0" y="2533"/>
                <a:chExt cx="1455" cy="403"/>
              </a:xfrm>
            </p:grpSpPr>
            <p:sp>
              <p:nvSpPr>
                <p:cNvPr id="22786" name="Rectangle 46"/>
                <p:cNvSpPr>
                  <a:spLocks noChangeArrowheads="1"/>
                </p:cNvSpPr>
                <p:nvPr/>
              </p:nvSpPr>
              <p:spPr bwMode="auto">
                <a:xfrm>
                  <a:off x="43" y="2533"/>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Virtual Machine Volatility</a:t>
                  </a:r>
                  <a:endParaRPr lang="en-CA" sz="1200">
                    <a:ea typeface="Arial Unicode MS" pitchFamily="34" charset="-128"/>
                    <a:cs typeface="Arial Unicode MS" pitchFamily="34" charset="-128"/>
                  </a:endParaRPr>
                </a:p>
                <a:p>
                  <a:endParaRPr lang="en-CA"/>
                </a:p>
              </p:txBody>
            </p:sp>
            <p:sp>
              <p:nvSpPr>
                <p:cNvPr id="22787" name="Rectangle 200"/>
                <p:cNvSpPr>
                  <a:spLocks noChangeArrowheads="1"/>
                </p:cNvSpPr>
                <p:nvPr/>
              </p:nvSpPr>
              <p:spPr bwMode="auto">
                <a:xfrm>
                  <a:off x="0" y="2533"/>
                  <a:ext cx="1455" cy="403"/>
                </a:xfrm>
                <a:prstGeom prst="rect">
                  <a:avLst/>
                </a:prstGeom>
                <a:noFill/>
                <a:ln w="7">
                  <a:solidFill>
                    <a:srgbClr val="A0A0A0"/>
                  </a:solidFill>
                  <a:miter lim="800000"/>
                  <a:headEnd/>
                  <a:tailEnd/>
                </a:ln>
              </p:spPr>
              <p:txBody>
                <a:bodyPr/>
                <a:lstStyle/>
                <a:p>
                  <a:endParaRPr lang="en-US"/>
                </a:p>
              </p:txBody>
            </p:sp>
          </p:grpSp>
          <p:grpSp>
            <p:nvGrpSpPr>
              <p:cNvPr id="22579" name="Group 203"/>
              <p:cNvGrpSpPr>
                <a:grpSpLocks/>
              </p:cNvGrpSpPr>
              <p:nvPr/>
            </p:nvGrpSpPr>
            <p:grpSpPr bwMode="auto">
              <a:xfrm>
                <a:off x="1455" y="2533"/>
                <a:ext cx="409" cy="403"/>
                <a:chOff x="1455" y="2533"/>
                <a:chExt cx="409" cy="403"/>
              </a:xfrm>
            </p:grpSpPr>
            <p:sp>
              <p:nvSpPr>
                <p:cNvPr id="22784" name="Rectangle 47"/>
                <p:cNvSpPr>
                  <a:spLocks noChangeArrowheads="1"/>
                </p:cNvSpPr>
                <p:nvPr/>
              </p:nvSpPr>
              <p:spPr bwMode="auto">
                <a:xfrm>
                  <a:off x="1498" y="2533"/>
                  <a:ext cx="323" cy="403"/>
                </a:xfrm>
                <a:prstGeom prst="rect">
                  <a:avLst/>
                </a:prstGeom>
                <a:noFill/>
                <a:ln w="9525">
                  <a:noFill/>
                  <a:miter lim="800000"/>
                  <a:headEnd/>
                  <a:tailEnd/>
                </a:ln>
              </p:spPr>
              <p:txBody>
                <a:bodyPr/>
                <a:lstStyle/>
                <a:p>
                  <a:r>
                    <a:rPr lang="en-CA" sz="1200">
                      <a:latin typeface="Arial" pitchFamily="34" charset="0"/>
                      <a:cs typeface="Arial" pitchFamily="34" charset="0"/>
                    </a:rPr>
                    <a:t>.87</a:t>
                  </a:r>
                  <a:endParaRPr lang="en-CA" sz="1200">
                    <a:ea typeface="Arial Unicode MS" pitchFamily="34" charset="-128"/>
                    <a:cs typeface="Arial Unicode MS" pitchFamily="34" charset="-128"/>
                  </a:endParaRPr>
                </a:p>
                <a:p>
                  <a:endParaRPr lang="en-CA"/>
                </a:p>
              </p:txBody>
            </p:sp>
            <p:sp>
              <p:nvSpPr>
                <p:cNvPr id="22785" name="Rectangle 202"/>
                <p:cNvSpPr>
                  <a:spLocks noChangeArrowheads="1"/>
                </p:cNvSpPr>
                <p:nvPr/>
              </p:nvSpPr>
              <p:spPr bwMode="auto">
                <a:xfrm>
                  <a:off x="1455" y="2533"/>
                  <a:ext cx="409" cy="403"/>
                </a:xfrm>
                <a:prstGeom prst="rect">
                  <a:avLst/>
                </a:prstGeom>
                <a:noFill/>
                <a:ln w="7">
                  <a:solidFill>
                    <a:srgbClr val="A0A0A0"/>
                  </a:solidFill>
                  <a:miter lim="800000"/>
                  <a:headEnd/>
                  <a:tailEnd/>
                </a:ln>
              </p:spPr>
              <p:txBody>
                <a:bodyPr/>
                <a:lstStyle/>
                <a:p>
                  <a:endParaRPr lang="en-US"/>
                </a:p>
              </p:txBody>
            </p:sp>
          </p:grpSp>
          <p:grpSp>
            <p:nvGrpSpPr>
              <p:cNvPr id="22580" name="Group 205"/>
              <p:cNvGrpSpPr>
                <a:grpSpLocks/>
              </p:cNvGrpSpPr>
              <p:nvPr/>
            </p:nvGrpSpPr>
            <p:grpSpPr bwMode="auto">
              <a:xfrm>
                <a:off x="1864" y="2533"/>
                <a:ext cx="395" cy="403"/>
                <a:chOff x="1864" y="2533"/>
                <a:chExt cx="395" cy="403"/>
              </a:xfrm>
            </p:grpSpPr>
            <p:sp>
              <p:nvSpPr>
                <p:cNvPr id="22782" name="Rectangle 48"/>
                <p:cNvSpPr>
                  <a:spLocks noChangeArrowheads="1"/>
                </p:cNvSpPr>
                <p:nvPr/>
              </p:nvSpPr>
              <p:spPr bwMode="auto">
                <a:xfrm>
                  <a:off x="1907" y="2533"/>
                  <a:ext cx="309" cy="403"/>
                </a:xfrm>
                <a:prstGeom prst="rect">
                  <a:avLst/>
                </a:prstGeom>
                <a:noFill/>
                <a:ln w="9525">
                  <a:noFill/>
                  <a:miter lim="800000"/>
                  <a:headEnd/>
                  <a:tailEnd/>
                </a:ln>
              </p:spPr>
              <p:txBody>
                <a:bodyPr/>
                <a:lstStyle/>
                <a:p>
                  <a:r>
                    <a:rPr lang="en-CA" sz="1200">
                      <a:latin typeface="Arial" pitchFamily="34" charset="0"/>
                      <a:cs typeface="Arial" pitchFamily="34" charset="0"/>
                    </a:rPr>
                    <a:t>.87</a:t>
                  </a:r>
                  <a:endParaRPr lang="en-CA" sz="1200">
                    <a:ea typeface="Arial Unicode MS" pitchFamily="34" charset="-128"/>
                    <a:cs typeface="Arial Unicode MS" pitchFamily="34" charset="-128"/>
                  </a:endParaRPr>
                </a:p>
                <a:p>
                  <a:endParaRPr lang="en-CA"/>
                </a:p>
              </p:txBody>
            </p:sp>
            <p:sp>
              <p:nvSpPr>
                <p:cNvPr id="22783" name="Rectangle 204"/>
                <p:cNvSpPr>
                  <a:spLocks noChangeArrowheads="1"/>
                </p:cNvSpPr>
                <p:nvPr/>
              </p:nvSpPr>
              <p:spPr bwMode="auto">
                <a:xfrm>
                  <a:off x="1864" y="2533"/>
                  <a:ext cx="395" cy="403"/>
                </a:xfrm>
                <a:prstGeom prst="rect">
                  <a:avLst/>
                </a:prstGeom>
                <a:noFill/>
                <a:ln w="7">
                  <a:solidFill>
                    <a:srgbClr val="A0A0A0"/>
                  </a:solidFill>
                  <a:miter lim="800000"/>
                  <a:headEnd/>
                  <a:tailEnd/>
                </a:ln>
              </p:spPr>
              <p:txBody>
                <a:bodyPr/>
                <a:lstStyle/>
                <a:p>
                  <a:endParaRPr lang="en-US"/>
                </a:p>
              </p:txBody>
            </p:sp>
          </p:grpSp>
          <p:grpSp>
            <p:nvGrpSpPr>
              <p:cNvPr id="22581" name="Group 207"/>
              <p:cNvGrpSpPr>
                <a:grpSpLocks/>
              </p:cNvGrpSpPr>
              <p:nvPr/>
            </p:nvGrpSpPr>
            <p:grpSpPr bwMode="auto">
              <a:xfrm>
                <a:off x="2259" y="2533"/>
                <a:ext cx="581" cy="403"/>
                <a:chOff x="2259" y="2533"/>
                <a:chExt cx="581" cy="403"/>
              </a:xfrm>
            </p:grpSpPr>
            <p:sp>
              <p:nvSpPr>
                <p:cNvPr id="22780" name="Rectangle 49"/>
                <p:cNvSpPr>
                  <a:spLocks noChangeArrowheads="1"/>
                </p:cNvSpPr>
                <p:nvPr/>
              </p:nvSpPr>
              <p:spPr bwMode="auto">
                <a:xfrm>
                  <a:off x="2302" y="2533"/>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781" name="Rectangle 206"/>
                <p:cNvSpPr>
                  <a:spLocks noChangeArrowheads="1"/>
                </p:cNvSpPr>
                <p:nvPr/>
              </p:nvSpPr>
              <p:spPr bwMode="auto">
                <a:xfrm>
                  <a:off x="2259" y="2533"/>
                  <a:ext cx="581" cy="403"/>
                </a:xfrm>
                <a:prstGeom prst="rect">
                  <a:avLst/>
                </a:prstGeom>
                <a:noFill/>
                <a:ln w="7">
                  <a:solidFill>
                    <a:srgbClr val="A0A0A0"/>
                  </a:solidFill>
                  <a:miter lim="800000"/>
                  <a:headEnd/>
                  <a:tailEnd/>
                </a:ln>
              </p:spPr>
              <p:txBody>
                <a:bodyPr/>
                <a:lstStyle/>
                <a:p>
                  <a:endParaRPr lang="en-US"/>
                </a:p>
              </p:txBody>
            </p:sp>
          </p:grpSp>
          <p:grpSp>
            <p:nvGrpSpPr>
              <p:cNvPr id="22582" name="Group 209"/>
              <p:cNvGrpSpPr>
                <a:grpSpLocks/>
              </p:cNvGrpSpPr>
              <p:nvPr/>
            </p:nvGrpSpPr>
            <p:grpSpPr bwMode="auto">
              <a:xfrm>
                <a:off x="2840" y="2533"/>
                <a:ext cx="416" cy="403"/>
                <a:chOff x="2840" y="2533"/>
                <a:chExt cx="416" cy="403"/>
              </a:xfrm>
            </p:grpSpPr>
            <p:sp>
              <p:nvSpPr>
                <p:cNvPr id="22778" name="Rectangle 50"/>
                <p:cNvSpPr>
                  <a:spLocks noChangeArrowheads="1"/>
                </p:cNvSpPr>
                <p:nvPr/>
              </p:nvSpPr>
              <p:spPr bwMode="auto">
                <a:xfrm>
                  <a:off x="2883" y="2533"/>
                  <a:ext cx="330" cy="403"/>
                </a:xfrm>
                <a:prstGeom prst="rect">
                  <a:avLst/>
                </a:prstGeom>
                <a:noFill/>
                <a:ln w="9525">
                  <a:noFill/>
                  <a:miter lim="800000"/>
                  <a:headEnd/>
                  <a:tailEnd/>
                </a:ln>
              </p:spPr>
              <p:txBody>
                <a:bodyPr/>
                <a:lstStyle/>
                <a:p>
                  <a:r>
                    <a:rPr lang="en-CA" sz="1200">
                      <a:latin typeface="Arial" pitchFamily="34" charset="0"/>
                      <a:cs typeface="Arial" pitchFamily="34" charset="0"/>
                    </a:rPr>
                    <a:t>1.15</a:t>
                  </a:r>
                  <a:endParaRPr lang="en-CA" sz="1200">
                    <a:ea typeface="Arial Unicode MS" pitchFamily="34" charset="-128"/>
                    <a:cs typeface="Arial Unicode MS" pitchFamily="34" charset="-128"/>
                  </a:endParaRPr>
                </a:p>
                <a:p>
                  <a:endParaRPr lang="en-CA"/>
                </a:p>
              </p:txBody>
            </p:sp>
            <p:sp>
              <p:nvSpPr>
                <p:cNvPr id="22779" name="Rectangle 208"/>
                <p:cNvSpPr>
                  <a:spLocks noChangeArrowheads="1"/>
                </p:cNvSpPr>
                <p:nvPr/>
              </p:nvSpPr>
              <p:spPr bwMode="auto">
                <a:xfrm>
                  <a:off x="2840" y="2533"/>
                  <a:ext cx="416" cy="403"/>
                </a:xfrm>
                <a:prstGeom prst="rect">
                  <a:avLst/>
                </a:prstGeom>
                <a:noFill/>
                <a:ln w="7">
                  <a:solidFill>
                    <a:srgbClr val="A0A0A0"/>
                  </a:solidFill>
                  <a:miter lim="800000"/>
                  <a:headEnd/>
                  <a:tailEnd/>
                </a:ln>
              </p:spPr>
              <p:txBody>
                <a:bodyPr/>
                <a:lstStyle/>
                <a:p>
                  <a:endParaRPr lang="en-US"/>
                </a:p>
              </p:txBody>
            </p:sp>
          </p:grpSp>
          <p:grpSp>
            <p:nvGrpSpPr>
              <p:cNvPr id="22583" name="Group 211"/>
              <p:cNvGrpSpPr>
                <a:grpSpLocks/>
              </p:cNvGrpSpPr>
              <p:nvPr/>
            </p:nvGrpSpPr>
            <p:grpSpPr bwMode="auto">
              <a:xfrm>
                <a:off x="3256" y="2533"/>
                <a:ext cx="416" cy="403"/>
                <a:chOff x="3256" y="2533"/>
                <a:chExt cx="416" cy="403"/>
              </a:xfrm>
            </p:grpSpPr>
            <p:sp>
              <p:nvSpPr>
                <p:cNvPr id="22776" name="Rectangle 51"/>
                <p:cNvSpPr>
                  <a:spLocks noChangeArrowheads="1"/>
                </p:cNvSpPr>
                <p:nvPr/>
              </p:nvSpPr>
              <p:spPr bwMode="auto">
                <a:xfrm>
                  <a:off x="3299" y="2533"/>
                  <a:ext cx="330" cy="403"/>
                </a:xfrm>
                <a:prstGeom prst="rect">
                  <a:avLst/>
                </a:prstGeom>
                <a:noFill/>
                <a:ln w="9525">
                  <a:noFill/>
                  <a:miter lim="800000"/>
                  <a:headEnd/>
                  <a:tailEnd/>
                </a:ln>
              </p:spPr>
              <p:txBody>
                <a:bodyPr/>
                <a:lstStyle/>
                <a:p>
                  <a:r>
                    <a:rPr lang="en-CA" sz="1200">
                      <a:latin typeface="Arial" pitchFamily="34" charset="0"/>
                      <a:cs typeface="Arial" pitchFamily="34" charset="0"/>
                    </a:rPr>
                    <a:t>1.30</a:t>
                  </a:r>
                  <a:endParaRPr lang="en-CA" sz="1200">
                    <a:ea typeface="Arial Unicode MS" pitchFamily="34" charset="-128"/>
                    <a:cs typeface="Arial Unicode MS" pitchFamily="34" charset="-128"/>
                  </a:endParaRPr>
                </a:p>
                <a:p>
                  <a:endParaRPr lang="en-CA"/>
                </a:p>
              </p:txBody>
            </p:sp>
            <p:sp>
              <p:nvSpPr>
                <p:cNvPr id="22777" name="Rectangle 210"/>
                <p:cNvSpPr>
                  <a:spLocks noChangeArrowheads="1"/>
                </p:cNvSpPr>
                <p:nvPr/>
              </p:nvSpPr>
              <p:spPr bwMode="auto">
                <a:xfrm>
                  <a:off x="3256" y="2533"/>
                  <a:ext cx="416" cy="403"/>
                </a:xfrm>
                <a:prstGeom prst="rect">
                  <a:avLst/>
                </a:prstGeom>
                <a:noFill/>
                <a:ln w="7">
                  <a:solidFill>
                    <a:srgbClr val="A0A0A0"/>
                  </a:solidFill>
                  <a:miter lim="800000"/>
                  <a:headEnd/>
                  <a:tailEnd/>
                </a:ln>
              </p:spPr>
              <p:txBody>
                <a:bodyPr/>
                <a:lstStyle/>
                <a:p>
                  <a:endParaRPr lang="en-US"/>
                </a:p>
              </p:txBody>
            </p:sp>
          </p:grpSp>
          <p:grpSp>
            <p:nvGrpSpPr>
              <p:cNvPr id="22584" name="Group 213"/>
              <p:cNvGrpSpPr>
                <a:grpSpLocks/>
              </p:cNvGrpSpPr>
              <p:nvPr/>
            </p:nvGrpSpPr>
            <p:grpSpPr bwMode="auto">
              <a:xfrm>
                <a:off x="3672" y="2533"/>
                <a:ext cx="441" cy="403"/>
                <a:chOff x="3672" y="2533"/>
                <a:chExt cx="441" cy="403"/>
              </a:xfrm>
            </p:grpSpPr>
            <p:sp>
              <p:nvSpPr>
                <p:cNvPr id="22774" name="Rectangle 52"/>
                <p:cNvSpPr>
                  <a:spLocks noChangeArrowheads="1"/>
                </p:cNvSpPr>
                <p:nvPr/>
              </p:nvSpPr>
              <p:spPr bwMode="auto">
                <a:xfrm>
                  <a:off x="3715" y="2533"/>
                  <a:ext cx="355" cy="403"/>
                </a:xfrm>
                <a:prstGeom prst="rect">
                  <a:avLst/>
                </a:prstGeom>
                <a:noFill/>
                <a:ln w="9525">
                  <a:noFill/>
                  <a:miter lim="800000"/>
                  <a:headEnd/>
                  <a:tailEnd/>
                </a:ln>
              </p:spPr>
              <p:txBody>
                <a:bodyPr/>
                <a:lstStyle/>
                <a:p>
                  <a:r>
                    <a:rPr lang="en-CA" sz="1200">
                      <a:latin typeface="Arial" pitchFamily="34" charset="0"/>
                      <a:cs typeface="Arial" pitchFamily="34" charset="0"/>
                    </a:rPr>
                    <a:t>1.30</a:t>
                  </a:r>
                  <a:endParaRPr lang="en-CA" sz="1200">
                    <a:ea typeface="Arial Unicode MS" pitchFamily="34" charset="-128"/>
                    <a:cs typeface="Arial Unicode MS" pitchFamily="34" charset="-128"/>
                  </a:endParaRPr>
                </a:p>
                <a:p>
                  <a:endParaRPr lang="en-CA"/>
                </a:p>
              </p:txBody>
            </p:sp>
            <p:sp>
              <p:nvSpPr>
                <p:cNvPr id="22775" name="Rectangle 212"/>
                <p:cNvSpPr>
                  <a:spLocks noChangeArrowheads="1"/>
                </p:cNvSpPr>
                <p:nvPr/>
              </p:nvSpPr>
              <p:spPr bwMode="auto">
                <a:xfrm>
                  <a:off x="3672" y="2533"/>
                  <a:ext cx="441" cy="403"/>
                </a:xfrm>
                <a:prstGeom prst="rect">
                  <a:avLst/>
                </a:prstGeom>
                <a:noFill/>
                <a:ln w="7">
                  <a:solidFill>
                    <a:srgbClr val="A0A0A0"/>
                  </a:solidFill>
                  <a:miter lim="800000"/>
                  <a:headEnd/>
                  <a:tailEnd/>
                </a:ln>
              </p:spPr>
              <p:txBody>
                <a:bodyPr/>
                <a:lstStyle/>
                <a:p>
                  <a:endParaRPr lang="en-US"/>
                </a:p>
              </p:txBody>
            </p:sp>
          </p:grpSp>
          <p:grpSp>
            <p:nvGrpSpPr>
              <p:cNvPr id="22585" name="Group 215"/>
              <p:cNvGrpSpPr>
                <a:grpSpLocks/>
              </p:cNvGrpSpPr>
              <p:nvPr/>
            </p:nvGrpSpPr>
            <p:grpSpPr bwMode="auto">
              <a:xfrm>
                <a:off x="0" y="2936"/>
                <a:ext cx="1455" cy="403"/>
                <a:chOff x="0" y="2936"/>
                <a:chExt cx="1455" cy="403"/>
              </a:xfrm>
            </p:grpSpPr>
            <p:sp>
              <p:nvSpPr>
                <p:cNvPr id="22772" name="Rectangle 53"/>
                <p:cNvSpPr>
                  <a:spLocks noChangeArrowheads="1"/>
                </p:cNvSpPr>
                <p:nvPr/>
              </p:nvSpPr>
              <p:spPr bwMode="auto">
                <a:xfrm>
                  <a:off x="43" y="2936"/>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Comp Turn Around Time</a:t>
                  </a:r>
                  <a:endParaRPr lang="en-CA" sz="1200">
                    <a:ea typeface="Arial Unicode MS" pitchFamily="34" charset="-128"/>
                    <a:cs typeface="Arial Unicode MS" pitchFamily="34" charset="-128"/>
                  </a:endParaRPr>
                </a:p>
                <a:p>
                  <a:endParaRPr lang="en-CA"/>
                </a:p>
              </p:txBody>
            </p:sp>
            <p:sp>
              <p:nvSpPr>
                <p:cNvPr id="22773" name="Rectangle 214"/>
                <p:cNvSpPr>
                  <a:spLocks noChangeArrowheads="1"/>
                </p:cNvSpPr>
                <p:nvPr/>
              </p:nvSpPr>
              <p:spPr bwMode="auto">
                <a:xfrm>
                  <a:off x="0" y="2936"/>
                  <a:ext cx="1455" cy="403"/>
                </a:xfrm>
                <a:prstGeom prst="rect">
                  <a:avLst/>
                </a:prstGeom>
                <a:noFill/>
                <a:ln w="7">
                  <a:solidFill>
                    <a:srgbClr val="A0A0A0"/>
                  </a:solidFill>
                  <a:miter lim="800000"/>
                  <a:headEnd/>
                  <a:tailEnd/>
                </a:ln>
              </p:spPr>
              <p:txBody>
                <a:bodyPr/>
                <a:lstStyle/>
                <a:p>
                  <a:endParaRPr lang="en-US"/>
                </a:p>
              </p:txBody>
            </p:sp>
          </p:grpSp>
          <p:grpSp>
            <p:nvGrpSpPr>
              <p:cNvPr id="22586" name="Group 217"/>
              <p:cNvGrpSpPr>
                <a:grpSpLocks/>
              </p:cNvGrpSpPr>
              <p:nvPr/>
            </p:nvGrpSpPr>
            <p:grpSpPr bwMode="auto">
              <a:xfrm>
                <a:off x="1455" y="2936"/>
                <a:ext cx="409" cy="403"/>
                <a:chOff x="1455" y="2936"/>
                <a:chExt cx="409" cy="403"/>
              </a:xfrm>
            </p:grpSpPr>
            <p:sp>
              <p:nvSpPr>
                <p:cNvPr id="22770" name="Rectangle 54"/>
                <p:cNvSpPr>
                  <a:spLocks noChangeArrowheads="1"/>
                </p:cNvSpPr>
                <p:nvPr/>
              </p:nvSpPr>
              <p:spPr bwMode="auto">
                <a:xfrm>
                  <a:off x="1498" y="2936"/>
                  <a:ext cx="323" cy="403"/>
                </a:xfrm>
                <a:prstGeom prst="rect">
                  <a:avLst/>
                </a:prstGeom>
                <a:noFill/>
                <a:ln w="9525">
                  <a:noFill/>
                  <a:miter lim="800000"/>
                  <a:headEnd/>
                  <a:tailEnd/>
                </a:ln>
              </p:spPr>
              <p:txBody>
                <a:bodyPr/>
                <a:lstStyle/>
                <a:p>
                  <a:r>
                    <a:rPr lang="en-CA" sz="1200">
                      <a:latin typeface="Arial" pitchFamily="34" charset="0"/>
                      <a:cs typeface="Arial" pitchFamily="34" charset="0"/>
                    </a:rPr>
                    <a:t>.87</a:t>
                  </a:r>
                  <a:endParaRPr lang="en-CA" sz="1200">
                    <a:ea typeface="Arial Unicode MS" pitchFamily="34" charset="-128"/>
                    <a:cs typeface="Arial Unicode MS" pitchFamily="34" charset="-128"/>
                  </a:endParaRPr>
                </a:p>
                <a:p>
                  <a:endParaRPr lang="en-CA"/>
                </a:p>
              </p:txBody>
            </p:sp>
            <p:sp>
              <p:nvSpPr>
                <p:cNvPr id="22771" name="Rectangle 216"/>
                <p:cNvSpPr>
                  <a:spLocks noChangeArrowheads="1"/>
                </p:cNvSpPr>
                <p:nvPr/>
              </p:nvSpPr>
              <p:spPr bwMode="auto">
                <a:xfrm>
                  <a:off x="1455" y="2936"/>
                  <a:ext cx="409" cy="403"/>
                </a:xfrm>
                <a:prstGeom prst="rect">
                  <a:avLst/>
                </a:prstGeom>
                <a:noFill/>
                <a:ln w="7">
                  <a:solidFill>
                    <a:srgbClr val="A0A0A0"/>
                  </a:solidFill>
                  <a:miter lim="800000"/>
                  <a:headEnd/>
                  <a:tailEnd/>
                </a:ln>
              </p:spPr>
              <p:txBody>
                <a:bodyPr/>
                <a:lstStyle/>
                <a:p>
                  <a:endParaRPr lang="en-US"/>
                </a:p>
              </p:txBody>
            </p:sp>
          </p:grpSp>
          <p:grpSp>
            <p:nvGrpSpPr>
              <p:cNvPr id="22587" name="Group 219"/>
              <p:cNvGrpSpPr>
                <a:grpSpLocks/>
              </p:cNvGrpSpPr>
              <p:nvPr/>
            </p:nvGrpSpPr>
            <p:grpSpPr bwMode="auto">
              <a:xfrm>
                <a:off x="1864" y="2936"/>
                <a:ext cx="395" cy="403"/>
                <a:chOff x="1864" y="2936"/>
                <a:chExt cx="395" cy="403"/>
              </a:xfrm>
            </p:grpSpPr>
            <p:sp>
              <p:nvSpPr>
                <p:cNvPr id="22768" name="Rectangle 55"/>
                <p:cNvSpPr>
                  <a:spLocks noChangeArrowheads="1"/>
                </p:cNvSpPr>
                <p:nvPr/>
              </p:nvSpPr>
              <p:spPr bwMode="auto">
                <a:xfrm>
                  <a:off x="1907" y="2936"/>
                  <a:ext cx="309" cy="403"/>
                </a:xfrm>
                <a:prstGeom prst="rect">
                  <a:avLst/>
                </a:prstGeom>
                <a:noFill/>
                <a:ln w="9525">
                  <a:noFill/>
                  <a:miter lim="800000"/>
                  <a:headEnd/>
                  <a:tailEnd/>
                </a:ln>
              </p:spPr>
              <p:txBody>
                <a:bodyPr/>
                <a:lstStyle/>
                <a:p>
                  <a:r>
                    <a:rPr lang="en-CA" sz="1200">
                      <a:latin typeface="Arial" pitchFamily="34" charset="0"/>
                      <a:cs typeface="Arial" pitchFamily="34" charset="0"/>
                    </a:rPr>
                    <a:t>.87</a:t>
                  </a:r>
                  <a:endParaRPr lang="en-CA" sz="1200">
                    <a:ea typeface="Arial Unicode MS" pitchFamily="34" charset="-128"/>
                    <a:cs typeface="Arial Unicode MS" pitchFamily="34" charset="-128"/>
                  </a:endParaRPr>
                </a:p>
                <a:p>
                  <a:endParaRPr lang="en-CA"/>
                </a:p>
              </p:txBody>
            </p:sp>
            <p:sp>
              <p:nvSpPr>
                <p:cNvPr id="22769" name="Rectangle 218"/>
                <p:cNvSpPr>
                  <a:spLocks noChangeArrowheads="1"/>
                </p:cNvSpPr>
                <p:nvPr/>
              </p:nvSpPr>
              <p:spPr bwMode="auto">
                <a:xfrm>
                  <a:off x="1864" y="2936"/>
                  <a:ext cx="395" cy="403"/>
                </a:xfrm>
                <a:prstGeom prst="rect">
                  <a:avLst/>
                </a:prstGeom>
                <a:noFill/>
                <a:ln w="7">
                  <a:solidFill>
                    <a:srgbClr val="A0A0A0"/>
                  </a:solidFill>
                  <a:miter lim="800000"/>
                  <a:headEnd/>
                  <a:tailEnd/>
                </a:ln>
              </p:spPr>
              <p:txBody>
                <a:bodyPr/>
                <a:lstStyle/>
                <a:p>
                  <a:endParaRPr lang="en-US"/>
                </a:p>
              </p:txBody>
            </p:sp>
          </p:grpSp>
          <p:grpSp>
            <p:nvGrpSpPr>
              <p:cNvPr id="22588" name="Group 221"/>
              <p:cNvGrpSpPr>
                <a:grpSpLocks/>
              </p:cNvGrpSpPr>
              <p:nvPr/>
            </p:nvGrpSpPr>
            <p:grpSpPr bwMode="auto">
              <a:xfrm>
                <a:off x="2259" y="2936"/>
                <a:ext cx="581" cy="403"/>
                <a:chOff x="2259" y="2936"/>
                <a:chExt cx="581" cy="403"/>
              </a:xfrm>
            </p:grpSpPr>
            <p:sp>
              <p:nvSpPr>
                <p:cNvPr id="22766" name="Rectangle 56"/>
                <p:cNvSpPr>
                  <a:spLocks noChangeArrowheads="1"/>
                </p:cNvSpPr>
                <p:nvPr/>
              </p:nvSpPr>
              <p:spPr bwMode="auto">
                <a:xfrm>
                  <a:off x="2302" y="2936"/>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767" name="Rectangle 220"/>
                <p:cNvSpPr>
                  <a:spLocks noChangeArrowheads="1"/>
                </p:cNvSpPr>
                <p:nvPr/>
              </p:nvSpPr>
              <p:spPr bwMode="auto">
                <a:xfrm>
                  <a:off x="2259" y="2936"/>
                  <a:ext cx="581" cy="403"/>
                </a:xfrm>
                <a:prstGeom prst="rect">
                  <a:avLst/>
                </a:prstGeom>
                <a:noFill/>
                <a:ln w="7">
                  <a:solidFill>
                    <a:srgbClr val="A0A0A0"/>
                  </a:solidFill>
                  <a:miter lim="800000"/>
                  <a:headEnd/>
                  <a:tailEnd/>
                </a:ln>
              </p:spPr>
              <p:txBody>
                <a:bodyPr/>
                <a:lstStyle/>
                <a:p>
                  <a:endParaRPr lang="en-US"/>
                </a:p>
              </p:txBody>
            </p:sp>
          </p:grpSp>
          <p:grpSp>
            <p:nvGrpSpPr>
              <p:cNvPr id="22589" name="Group 223"/>
              <p:cNvGrpSpPr>
                <a:grpSpLocks/>
              </p:cNvGrpSpPr>
              <p:nvPr/>
            </p:nvGrpSpPr>
            <p:grpSpPr bwMode="auto">
              <a:xfrm>
                <a:off x="2840" y="2936"/>
                <a:ext cx="416" cy="403"/>
                <a:chOff x="2840" y="2936"/>
                <a:chExt cx="416" cy="403"/>
              </a:xfrm>
            </p:grpSpPr>
            <p:sp>
              <p:nvSpPr>
                <p:cNvPr id="22764" name="Rectangle 57"/>
                <p:cNvSpPr>
                  <a:spLocks noChangeArrowheads="1"/>
                </p:cNvSpPr>
                <p:nvPr/>
              </p:nvSpPr>
              <p:spPr bwMode="auto">
                <a:xfrm>
                  <a:off x="2883" y="2936"/>
                  <a:ext cx="330" cy="403"/>
                </a:xfrm>
                <a:prstGeom prst="rect">
                  <a:avLst/>
                </a:prstGeom>
                <a:noFill/>
                <a:ln w="9525">
                  <a:noFill/>
                  <a:miter lim="800000"/>
                  <a:headEnd/>
                  <a:tailEnd/>
                </a:ln>
              </p:spPr>
              <p:txBody>
                <a:bodyPr/>
                <a:lstStyle/>
                <a:p>
                  <a:r>
                    <a:rPr lang="en-CA" sz="1200">
                      <a:latin typeface="Arial" pitchFamily="34" charset="0"/>
                      <a:cs typeface="Arial" pitchFamily="34" charset="0"/>
                    </a:rPr>
                    <a:t>1.07</a:t>
                  </a:r>
                  <a:endParaRPr lang="en-CA" sz="1200">
                    <a:ea typeface="Arial Unicode MS" pitchFamily="34" charset="-128"/>
                    <a:cs typeface="Arial Unicode MS" pitchFamily="34" charset="-128"/>
                  </a:endParaRPr>
                </a:p>
                <a:p>
                  <a:endParaRPr lang="en-CA"/>
                </a:p>
              </p:txBody>
            </p:sp>
            <p:sp>
              <p:nvSpPr>
                <p:cNvPr id="22765" name="Rectangle 222"/>
                <p:cNvSpPr>
                  <a:spLocks noChangeArrowheads="1"/>
                </p:cNvSpPr>
                <p:nvPr/>
              </p:nvSpPr>
              <p:spPr bwMode="auto">
                <a:xfrm>
                  <a:off x="2840" y="2936"/>
                  <a:ext cx="416" cy="403"/>
                </a:xfrm>
                <a:prstGeom prst="rect">
                  <a:avLst/>
                </a:prstGeom>
                <a:noFill/>
                <a:ln w="7">
                  <a:solidFill>
                    <a:srgbClr val="A0A0A0"/>
                  </a:solidFill>
                  <a:miter lim="800000"/>
                  <a:headEnd/>
                  <a:tailEnd/>
                </a:ln>
              </p:spPr>
              <p:txBody>
                <a:bodyPr/>
                <a:lstStyle/>
                <a:p>
                  <a:endParaRPr lang="en-US"/>
                </a:p>
              </p:txBody>
            </p:sp>
          </p:grpSp>
          <p:grpSp>
            <p:nvGrpSpPr>
              <p:cNvPr id="22590" name="Group 225"/>
              <p:cNvGrpSpPr>
                <a:grpSpLocks/>
              </p:cNvGrpSpPr>
              <p:nvPr/>
            </p:nvGrpSpPr>
            <p:grpSpPr bwMode="auto">
              <a:xfrm>
                <a:off x="3256" y="2936"/>
                <a:ext cx="416" cy="403"/>
                <a:chOff x="3256" y="2936"/>
                <a:chExt cx="416" cy="403"/>
              </a:xfrm>
            </p:grpSpPr>
            <p:sp>
              <p:nvSpPr>
                <p:cNvPr id="22762" name="Rectangle 58"/>
                <p:cNvSpPr>
                  <a:spLocks noChangeArrowheads="1"/>
                </p:cNvSpPr>
                <p:nvPr/>
              </p:nvSpPr>
              <p:spPr bwMode="auto">
                <a:xfrm>
                  <a:off x="3299" y="2936"/>
                  <a:ext cx="330" cy="403"/>
                </a:xfrm>
                <a:prstGeom prst="rect">
                  <a:avLst/>
                </a:prstGeom>
                <a:noFill/>
                <a:ln w="9525">
                  <a:noFill/>
                  <a:miter lim="800000"/>
                  <a:headEnd/>
                  <a:tailEnd/>
                </a:ln>
              </p:spPr>
              <p:txBody>
                <a:bodyPr/>
                <a:lstStyle/>
                <a:p>
                  <a:r>
                    <a:rPr lang="en-CA" sz="1200">
                      <a:latin typeface="Arial" pitchFamily="34" charset="0"/>
                      <a:cs typeface="Arial" pitchFamily="34" charset="0"/>
                    </a:rPr>
                    <a:t>1.15</a:t>
                  </a:r>
                  <a:endParaRPr lang="en-CA" sz="1200">
                    <a:ea typeface="Arial Unicode MS" pitchFamily="34" charset="-128"/>
                    <a:cs typeface="Arial Unicode MS" pitchFamily="34" charset="-128"/>
                  </a:endParaRPr>
                </a:p>
                <a:p>
                  <a:endParaRPr lang="en-CA"/>
                </a:p>
              </p:txBody>
            </p:sp>
            <p:sp>
              <p:nvSpPr>
                <p:cNvPr id="22763" name="Rectangle 224"/>
                <p:cNvSpPr>
                  <a:spLocks noChangeArrowheads="1"/>
                </p:cNvSpPr>
                <p:nvPr/>
              </p:nvSpPr>
              <p:spPr bwMode="auto">
                <a:xfrm>
                  <a:off x="3256" y="2936"/>
                  <a:ext cx="416" cy="403"/>
                </a:xfrm>
                <a:prstGeom prst="rect">
                  <a:avLst/>
                </a:prstGeom>
                <a:noFill/>
                <a:ln w="7">
                  <a:solidFill>
                    <a:srgbClr val="A0A0A0"/>
                  </a:solidFill>
                  <a:miter lim="800000"/>
                  <a:headEnd/>
                  <a:tailEnd/>
                </a:ln>
              </p:spPr>
              <p:txBody>
                <a:bodyPr/>
                <a:lstStyle/>
                <a:p>
                  <a:endParaRPr lang="en-US"/>
                </a:p>
              </p:txBody>
            </p:sp>
          </p:grpSp>
          <p:grpSp>
            <p:nvGrpSpPr>
              <p:cNvPr id="22591" name="Group 227"/>
              <p:cNvGrpSpPr>
                <a:grpSpLocks/>
              </p:cNvGrpSpPr>
              <p:nvPr/>
            </p:nvGrpSpPr>
            <p:grpSpPr bwMode="auto">
              <a:xfrm>
                <a:off x="3672" y="2936"/>
                <a:ext cx="441" cy="403"/>
                <a:chOff x="3672" y="2936"/>
                <a:chExt cx="441" cy="403"/>
              </a:xfrm>
            </p:grpSpPr>
            <p:sp>
              <p:nvSpPr>
                <p:cNvPr id="22760" name="Rectangle 59"/>
                <p:cNvSpPr>
                  <a:spLocks noChangeArrowheads="1"/>
                </p:cNvSpPr>
                <p:nvPr/>
              </p:nvSpPr>
              <p:spPr bwMode="auto">
                <a:xfrm>
                  <a:off x="3715" y="2936"/>
                  <a:ext cx="355" cy="403"/>
                </a:xfrm>
                <a:prstGeom prst="rect">
                  <a:avLst/>
                </a:prstGeom>
                <a:noFill/>
                <a:ln w="9525">
                  <a:noFill/>
                  <a:miter lim="800000"/>
                  <a:headEnd/>
                  <a:tailEnd/>
                </a:ln>
              </p:spPr>
              <p:txBody>
                <a:bodyPr/>
                <a:lstStyle/>
                <a:p>
                  <a:r>
                    <a:rPr lang="en-CA" sz="1200">
                      <a:latin typeface="Arial" pitchFamily="34" charset="0"/>
                      <a:cs typeface="Arial" pitchFamily="34" charset="0"/>
                    </a:rPr>
                    <a:t>1.15</a:t>
                  </a:r>
                  <a:endParaRPr lang="en-CA" sz="1200">
                    <a:ea typeface="Arial Unicode MS" pitchFamily="34" charset="-128"/>
                    <a:cs typeface="Arial Unicode MS" pitchFamily="34" charset="-128"/>
                  </a:endParaRPr>
                </a:p>
                <a:p>
                  <a:endParaRPr lang="en-CA"/>
                </a:p>
              </p:txBody>
            </p:sp>
            <p:sp>
              <p:nvSpPr>
                <p:cNvPr id="22761" name="Rectangle 226"/>
                <p:cNvSpPr>
                  <a:spLocks noChangeArrowheads="1"/>
                </p:cNvSpPr>
                <p:nvPr/>
              </p:nvSpPr>
              <p:spPr bwMode="auto">
                <a:xfrm>
                  <a:off x="3672" y="2936"/>
                  <a:ext cx="441" cy="403"/>
                </a:xfrm>
                <a:prstGeom prst="rect">
                  <a:avLst/>
                </a:prstGeom>
                <a:noFill/>
                <a:ln w="7">
                  <a:solidFill>
                    <a:srgbClr val="A0A0A0"/>
                  </a:solidFill>
                  <a:miter lim="800000"/>
                  <a:headEnd/>
                  <a:tailEnd/>
                </a:ln>
              </p:spPr>
              <p:txBody>
                <a:bodyPr/>
                <a:lstStyle/>
                <a:p>
                  <a:endParaRPr lang="en-US"/>
                </a:p>
              </p:txBody>
            </p:sp>
          </p:grpSp>
          <p:grpSp>
            <p:nvGrpSpPr>
              <p:cNvPr id="22592" name="Group 229"/>
              <p:cNvGrpSpPr>
                <a:grpSpLocks/>
              </p:cNvGrpSpPr>
              <p:nvPr/>
            </p:nvGrpSpPr>
            <p:grpSpPr bwMode="auto">
              <a:xfrm>
                <a:off x="0" y="3339"/>
                <a:ext cx="1455" cy="403"/>
                <a:chOff x="0" y="3339"/>
                <a:chExt cx="1455" cy="403"/>
              </a:xfrm>
            </p:grpSpPr>
            <p:sp>
              <p:nvSpPr>
                <p:cNvPr id="22758" name="Rectangle 60"/>
                <p:cNvSpPr>
                  <a:spLocks noChangeArrowheads="1"/>
                </p:cNvSpPr>
                <p:nvPr/>
              </p:nvSpPr>
              <p:spPr bwMode="auto">
                <a:xfrm>
                  <a:off x="43" y="3339"/>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Analyst Capability</a:t>
                  </a:r>
                  <a:endParaRPr lang="en-CA" sz="1200">
                    <a:ea typeface="Arial Unicode MS" pitchFamily="34" charset="-128"/>
                    <a:cs typeface="Arial Unicode MS" pitchFamily="34" charset="-128"/>
                  </a:endParaRPr>
                </a:p>
                <a:p>
                  <a:endParaRPr lang="en-CA"/>
                </a:p>
              </p:txBody>
            </p:sp>
            <p:sp>
              <p:nvSpPr>
                <p:cNvPr id="22759" name="Rectangle 228"/>
                <p:cNvSpPr>
                  <a:spLocks noChangeArrowheads="1"/>
                </p:cNvSpPr>
                <p:nvPr/>
              </p:nvSpPr>
              <p:spPr bwMode="auto">
                <a:xfrm>
                  <a:off x="0" y="3339"/>
                  <a:ext cx="1455" cy="403"/>
                </a:xfrm>
                <a:prstGeom prst="rect">
                  <a:avLst/>
                </a:prstGeom>
                <a:noFill/>
                <a:ln w="7">
                  <a:solidFill>
                    <a:srgbClr val="A0A0A0"/>
                  </a:solidFill>
                  <a:miter lim="800000"/>
                  <a:headEnd/>
                  <a:tailEnd/>
                </a:ln>
              </p:spPr>
              <p:txBody>
                <a:bodyPr/>
                <a:lstStyle/>
                <a:p>
                  <a:endParaRPr lang="en-US"/>
                </a:p>
              </p:txBody>
            </p:sp>
          </p:grpSp>
          <p:grpSp>
            <p:nvGrpSpPr>
              <p:cNvPr id="22593" name="Group 231"/>
              <p:cNvGrpSpPr>
                <a:grpSpLocks/>
              </p:cNvGrpSpPr>
              <p:nvPr/>
            </p:nvGrpSpPr>
            <p:grpSpPr bwMode="auto">
              <a:xfrm>
                <a:off x="1455" y="3339"/>
                <a:ext cx="409" cy="403"/>
                <a:chOff x="1455" y="3339"/>
                <a:chExt cx="409" cy="403"/>
              </a:xfrm>
            </p:grpSpPr>
            <p:sp>
              <p:nvSpPr>
                <p:cNvPr id="22756" name="Rectangle 61"/>
                <p:cNvSpPr>
                  <a:spLocks noChangeArrowheads="1"/>
                </p:cNvSpPr>
                <p:nvPr/>
              </p:nvSpPr>
              <p:spPr bwMode="auto">
                <a:xfrm>
                  <a:off x="1498" y="3339"/>
                  <a:ext cx="323" cy="403"/>
                </a:xfrm>
                <a:prstGeom prst="rect">
                  <a:avLst/>
                </a:prstGeom>
                <a:noFill/>
                <a:ln w="9525">
                  <a:noFill/>
                  <a:miter lim="800000"/>
                  <a:headEnd/>
                  <a:tailEnd/>
                </a:ln>
              </p:spPr>
              <p:txBody>
                <a:bodyPr/>
                <a:lstStyle/>
                <a:p>
                  <a:r>
                    <a:rPr lang="en-CA" sz="1200">
                      <a:latin typeface="Arial" pitchFamily="34" charset="0"/>
                      <a:cs typeface="Arial" pitchFamily="34" charset="0"/>
                    </a:rPr>
                    <a:t>1.46</a:t>
                  </a:r>
                  <a:endParaRPr lang="en-CA" sz="1200">
                    <a:ea typeface="Arial Unicode MS" pitchFamily="34" charset="-128"/>
                    <a:cs typeface="Arial Unicode MS" pitchFamily="34" charset="-128"/>
                  </a:endParaRPr>
                </a:p>
                <a:p>
                  <a:endParaRPr lang="en-CA"/>
                </a:p>
              </p:txBody>
            </p:sp>
            <p:sp>
              <p:nvSpPr>
                <p:cNvPr id="22757" name="Rectangle 230"/>
                <p:cNvSpPr>
                  <a:spLocks noChangeArrowheads="1"/>
                </p:cNvSpPr>
                <p:nvPr/>
              </p:nvSpPr>
              <p:spPr bwMode="auto">
                <a:xfrm>
                  <a:off x="1455" y="3339"/>
                  <a:ext cx="409" cy="403"/>
                </a:xfrm>
                <a:prstGeom prst="rect">
                  <a:avLst/>
                </a:prstGeom>
                <a:noFill/>
                <a:ln w="7">
                  <a:solidFill>
                    <a:srgbClr val="A0A0A0"/>
                  </a:solidFill>
                  <a:miter lim="800000"/>
                  <a:headEnd/>
                  <a:tailEnd/>
                </a:ln>
              </p:spPr>
              <p:txBody>
                <a:bodyPr/>
                <a:lstStyle/>
                <a:p>
                  <a:endParaRPr lang="en-US"/>
                </a:p>
              </p:txBody>
            </p:sp>
          </p:grpSp>
          <p:grpSp>
            <p:nvGrpSpPr>
              <p:cNvPr id="22594" name="Group 233"/>
              <p:cNvGrpSpPr>
                <a:grpSpLocks/>
              </p:cNvGrpSpPr>
              <p:nvPr/>
            </p:nvGrpSpPr>
            <p:grpSpPr bwMode="auto">
              <a:xfrm>
                <a:off x="1864" y="3339"/>
                <a:ext cx="395" cy="403"/>
                <a:chOff x="1864" y="3339"/>
                <a:chExt cx="395" cy="403"/>
              </a:xfrm>
            </p:grpSpPr>
            <p:sp>
              <p:nvSpPr>
                <p:cNvPr id="22754" name="Rectangle 62"/>
                <p:cNvSpPr>
                  <a:spLocks noChangeArrowheads="1"/>
                </p:cNvSpPr>
                <p:nvPr/>
              </p:nvSpPr>
              <p:spPr bwMode="auto">
                <a:xfrm>
                  <a:off x="1907" y="3339"/>
                  <a:ext cx="309" cy="403"/>
                </a:xfrm>
                <a:prstGeom prst="rect">
                  <a:avLst/>
                </a:prstGeom>
                <a:noFill/>
                <a:ln w="9525">
                  <a:noFill/>
                  <a:miter lim="800000"/>
                  <a:headEnd/>
                  <a:tailEnd/>
                </a:ln>
              </p:spPr>
              <p:txBody>
                <a:bodyPr/>
                <a:lstStyle/>
                <a:p>
                  <a:r>
                    <a:rPr lang="en-CA" sz="1200">
                      <a:latin typeface="Arial" pitchFamily="34" charset="0"/>
                      <a:cs typeface="Arial" pitchFamily="34" charset="0"/>
                    </a:rPr>
                    <a:t>1.19</a:t>
                  </a:r>
                  <a:endParaRPr lang="en-CA" sz="1200">
                    <a:ea typeface="Arial Unicode MS" pitchFamily="34" charset="-128"/>
                    <a:cs typeface="Arial Unicode MS" pitchFamily="34" charset="-128"/>
                  </a:endParaRPr>
                </a:p>
                <a:p>
                  <a:endParaRPr lang="en-CA"/>
                </a:p>
              </p:txBody>
            </p:sp>
            <p:sp>
              <p:nvSpPr>
                <p:cNvPr id="22755" name="Rectangle 232"/>
                <p:cNvSpPr>
                  <a:spLocks noChangeArrowheads="1"/>
                </p:cNvSpPr>
                <p:nvPr/>
              </p:nvSpPr>
              <p:spPr bwMode="auto">
                <a:xfrm>
                  <a:off x="1864" y="3339"/>
                  <a:ext cx="395" cy="403"/>
                </a:xfrm>
                <a:prstGeom prst="rect">
                  <a:avLst/>
                </a:prstGeom>
                <a:noFill/>
                <a:ln w="7">
                  <a:solidFill>
                    <a:srgbClr val="A0A0A0"/>
                  </a:solidFill>
                  <a:miter lim="800000"/>
                  <a:headEnd/>
                  <a:tailEnd/>
                </a:ln>
              </p:spPr>
              <p:txBody>
                <a:bodyPr/>
                <a:lstStyle/>
                <a:p>
                  <a:endParaRPr lang="en-US"/>
                </a:p>
              </p:txBody>
            </p:sp>
          </p:grpSp>
          <p:grpSp>
            <p:nvGrpSpPr>
              <p:cNvPr id="22595" name="Group 235"/>
              <p:cNvGrpSpPr>
                <a:grpSpLocks/>
              </p:cNvGrpSpPr>
              <p:nvPr/>
            </p:nvGrpSpPr>
            <p:grpSpPr bwMode="auto">
              <a:xfrm>
                <a:off x="2259" y="3339"/>
                <a:ext cx="581" cy="403"/>
                <a:chOff x="2259" y="3339"/>
                <a:chExt cx="581" cy="403"/>
              </a:xfrm>
            </p:grpSpPr>
            <p:sp>
              <p:nvSpPr>
                <p:cNvPr id="22752" name="Rectangle 63"/>
                <p:cNvSpPr>
                  <a:spLocks noChangeArrowheads="1"/>
                </p:cNvSpPr>
                <p:nvPr/>
              </p:nvSpPr>
              <p:spPr bwMode="auto">
                <a:xfrm>
                  <a:off x="2302" y="3339"/>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753" name="Rectangle 234"/>
                <p:cNvSpPr>
                  <a:spLocks noChangeArrowheads="1"/>
                </p:cNvSpPr>
                <p:nvPr/>
              </p:nvSpPr>
              <p:spPr bwMode="auto">
                <a:xfrm>
                  <a:off x="2259" y="3339"/>
                  <a:ext cx="581" cy="403"/>
                </a:xfrm>
                <a:prstGeom prst="rect">
                  <a:avLst/>
                </a:prstGeom>
                <a:noFill/>
                <a:ln w="7">
                  <a:solidFill>
                    <a:srgbClr val="A0A0A0"/>
                  </a:solidFill>
                  <a:miter lim="800000"/>
                  <a:headEnd/>
                  <a:tailEnd/>
                </a:ln>
              </p:spPr>
              <p:txBody>
                <a:bodyPr/>
                <a:lstStyle/>
                <a:p>
                  <a:endParaRPr lang="en-US"/>
                </a:p>
              </p:txBody>
            </p:sp>
          </p:grpSp>
          <p:grpSp>
            <p:nvGrpSpPr>
              <p:cNvPr id="22596" name="Group 237"/>
              <p:cNvGrpSpPr>
                <a:grpSpLocks/>
              </p:cNvGrpSpPr>
              <p:nvPr/>
            </p:nvGrpSpPr>
            <p:grpSpPr bwMode="auto">
              <a:xfrm>
                <a:off x="2840" y="3339"/>
                <a:ext cx="416" cy="403"/>
                <a:chOff x="2840" y="3339"/>
                <a:chExt cx="416" cy="403"/>
              </a:xfrm>
            </p:grpSpPr>
            <p:sp>
              <p:nvSpPr>
                <p:cNvPr id="22750" name="Rectangle 64"/>
                <p:cNvSpPr>
                  <a:spLocks noChangeArrowheads="1"/>
                </p:cNvSpPr>
                <p:nvPr/>
              </p:nvSpPr>
              <p:spPr bwMode="auto">
                <a:xfrm>
                  <a:off x="2883" y="3339"/>
                  <a:ext cx="330" cy="403"/>
                </a:xfrm>
                <a:prstGeom prst="rect">
                  <a:avLst/>
                </a:prstGeom>
                <a:noFill/>
                <a:ln w="9525">
                  <a:noFill/>
                  <a:miter lim="800000"/>
                  <a:headEnd/>
                  <a:tailEnd/>
                </a:ln>
              </p:spPr>
              <p:txBody>
                <a:bodyPr/>
                <a:lstStyle/>
                <a:p>
                  <a:r>
                    <a:rPr lang="en-CA" sz="1200">
                      <a:latin typeface="Arial" pitchFamily="34" charset="0"/>
                      <a:cs typeface="Arial" pitchFamily="34" charset="0"/>
                    </a:rPr>
                    <a:t>.86</a:t>
                  </a:r>
                  <a:endParaRPr lang="en-CA" sz="1200">
                    <a:ea typeface="Arial Unicode MS" pitchFamily="34" charset="-128"/>
                    <a:cs typeface="Arial Unicode MS" pitchFamily="34" charset="-128"/>
                  </a:endParaRPr>
                </a:p>
                <a:p>
                  <a:endParaRPr lang="en-CA"/>
                </a:p>
              </p:txBody>
            </p:sp>
            <p:sp>
              <p:nvSpPr>
                <p:cNvPr id="22751" name="Rectangle 236"/>
                <p:cNvSpPr>
                  <a:spLocks noChangeArrowheads="1"/>
                </p:cNvSpPr>
                <p:nvPr/>
              </p:nvSpPr>
              <p:spPr bwMode="auto">
                <a:xfrm>
                  <a:off x="2840" y="3339"/>
                  <a:ext cx="416" cy="403"/>
                </a:xfrm>
                <a:prstGeom prst="rect">
                  <a:avLst/>
                </a:prstGeom>
                <a:noFill/>
                <a:ln w="7">
                  <a:solidFill>
                    <a:srgbClr val="A0A0A0"/>
                  </a:solidFill>
                  <a:miter lim="800000"/>
                  <a:headEnd/>
                  <a:tailEnd/>
                </a:ln>
              </p:spPr>
              <p:txBody>
                <a:bodyPr/>
                <a:lstStyle/>
                <a:p>
                  <a:endParaRPr lang="en-US"/>
                </a:p>
              </p:txBody>
            </p:sp>
          </p:grpSp>
          <p:grpSp>
            <p:nvGrpSpPr>
              <p:cNvPr id="22597" name="Group 239"/>
              <p:cNvGrpSpPr>
                <a:grpSpLocks/>
              </p:cNvGrpSpPr>
              <p:nvPr/>
            </p:nvGrpSpPr>
            <p:grpSpPr bwMode="auto">
              <a:xfrm>
                <a:off x="3256" y="3339"/>
                <a:ext cx="416" cy="403"/>
                <a:chOff x="3256" y="3339"/>
                <a:chExt cx="416" cy="403"/>
              </a:xfrm>
            </p:grpSpPr>
            <p:sp>
              <p:nvSpPr>
                <p:cNvPr id="22748" name="Rectangle 65"/>
                <p:cNvSpPr>
                  <a:spLocks noChangeArrowheads="1"/>
                </p:cNvSpPr>
                <p:nvPr/>
              </p:nvSpPr>
              <p:spPr bwMode="auto">
                <a:xfrm>
                  <a:off x="3299" y="3339"/>
                  <a:ext cx="330" cy="403"/>
                </a:xfrm>
                <a:prstGeom prst="rect">
                  <a:avLst/>
                </a:prstGeom>
                <a:noFill/>
                <a:ln w="9525">
                  <a:noFill/>
                  <a:miter lim="800000"/>
                  <a:headEnd/>
                  <a:tailEnd/>
                </a:ln>
              </p:spPr>
              <p:txBody>
                <a:bodyPr/>
                <a:lstStyle/>
                <a:p>
                  <a:r>
                    <a:rPr lang="en-CA" sz="1200">
                      <a:latin typeface="Arial" pitchFamily="34" charset="0"/>
                      <a:cs typeface="Arial" pitchFamily="34" charset="0"/>
                    </a:rPr>
                    <a:t>.71</a:t>
                  </a:r>
                  <a:endParaRPr lang="en-CA" sz="1200">
                    <a:ea typeface="Arial Unicode MS" pitchFamily="34" charset="-128"/>
                    <a:cs typeface="Arial Unicode MS" pitchFamily="34" charset="-128"/>
                  </a:endParaRPr>
                </a:p>
                <a:p>
                  <a:endParaRPr lang="en-CA"/>
                </a:p>
              </p:txBody>
            </p:sp>
            <p:sp>
              <p:nvSpPr>
                <p:cNvPr id="22749" name="Rectangle 238"/>
                <p:cNvSpPr>
                  <a:spLocks noChangeArrowheads="1"/>
                </p:cNvSpPr>
                <p:nvPr/>
              </p:nvSpPr>
              <p:spPr bwMode="auto">
                <a:xfrm>
                  <a:off x="3256" y="3339"/>
                  <a:ext cx="416" cy="403"/>
                </a:xfrm>
                <a:prstGeom prst="rect">
                  <a:avLst/>
                </a:prstGeom>
                <a:noFill/>
                <a:ln w="7">
                  <a:solidFill>
                    <a:srgbClr val="A0A0A0"/>
                  </a:solidFill>
                  <a:miter lim="800000"/>
                  <a:headEnd/>
                  <a:tailEnd/>
                </a:ln>
              </p:spPr>
              <p:txBody>
                <a:bodyPr/>
                <a:lstStyle/>
                <a:p>
                  <a:endParaRPr lang="en-US"/>
                </a:p>
              </p:txBody>
            </p:sp>
          </p:grpSp>
          <p:grpSp>
            <p:nvGrpSpPr>
              <p:cNvPr id="22598" name="Group 241"/>
              <p:cNvGrpSpPr>
                <a:grpSpLocks/>
              </p:cNvGrpSpPr>
              <p:nvPr/>
            </p:nvGrpSpPr>
            <p:grpSpPr bwMode="auto">
              <a:xfrm>
                <a:off x="3672" y="3339"/>
                <a:ext cx="441" cy="403"/>
                <a:chOff x="3672" y="3339"/>
                <a:chExt cx="441" cy="403"/>
              </a:xfrm>
            </p:grpSpPr>
            <p:sp>
              <p:nvSpPr>
                <p:cNvPr id="22746" name="Rectangle 66"/>
                <p:cNvSpPr>
                  <a:spLocks noChangeArrowheads="1"/>
                </p:cNvSpPr>
                <p:nvPr/>
              </p:nvSpPr>
              <p:spPr bwMode="auto">
                <a:xfrm>
                  <a:off x="3715" y="3339"/>
                  <a:ext cx="355" cy="403"/>
                </a:xfrm>
                <a:prstGeom prst="rect">
                  <a:avLst/>
                </a:prstGeom>
                <a:noFill/>
                <a:ln w="9525">
                  <a:noFill/>
                  <a:miter lim="800000"/>
                  <a:headEnd/>
                  <a:tailEnd/>
                </a:ln>
              </p:spPr>
              <p:txBody>
                <a:bodyPr/>
                <a:lstStyle/>
                <a:p>
                  <a:r>
                    <a:rPr lang="en-CA" sz="1200">
                      <a:latin typeface="Arial" pitchFamily="34" charset="0"/>
                      <a:cs typeface="Arial" pitchFamily="34" charset="0"/>
                    </a:rPr>
                    <a:t>.71</a:t>
                  </a:r>
                  <a:endParaRPr lang="en-CA" sz="1200">
                    <a:ea typeface="Arial Unicode MS" pitchFamily="34" charset="-128"/>
                    <a:cs typeface="Arial Unicode MS" pitchFamily="34" charset="-128"/>
                  </a:endParaRPr>
                </a:p>
                <a:p>
                  <a:endParaRPr lang="en-CA"/>
                </a:p>
              </p:txBody>
            </p:sp>
            <p:sp>
              <p:nvSpPr>
                <p:cNvPr id="22747" name="Rectangle 240"/>
                <p:cNvSpPr>
                  <a:spLocks noChangeArrowheads="1"/>
                </p:cNvSpPr>
                <p:nvPr/>
              </p:nvSpPr>
              <p:spPr bwMode="auto">
                <a:xfrm>
                  <a:off x="3672" y="3339"/>
                  <a:ext cx="441" cy="403"/>
                </a:xfrm>
                <a:prstGeom prst="rect">
                  <a:avLst/>
                </a:prstGeom>
                <a:noFill/>
                <a:ln w="7">
                  <a:solidFill>
                    <a:srgbClr val="A0A0A0"/>
                  </a:solidFill>
                  <a:miter lim="800000"/>
                  <a:headEnd/>
                  <a:tailEnd/>
                </a:ln>
              </p:spPr>
              <p:txBody>
                <a:bodyPr/>
                <a:lstStyle/>
                <a:p>
                  <a:endParaRPr lang="en-US"/>
                </a:p>
              </p:txBody>
            </p:sp>
          </p:grpSp>
          <p:grpSp>
            <p:nvGrpSpPr>
              <p:cNvPr id="22599" name="Group 243"/>
              <p:cNvGrpSpPr>
                <a:grpSpLocks/>
              </p:cNvGrpSpPr>
              <p:nvPr/>
            </p:nvGrpSpPr>
            <p:grpSpPr bwMode="auto">
              <a:xfrm>
                <a:off x="0" y="3742"/>
                <a:ext cx="1455" cy="403"/>
                <a:chOff x="0" y="3742"/>
                <a:chExt cx="1455" cy="403"/>
              </a:xfrm>
            </p:grpSpPr>
            <p:sp>
              <p:nvSpPr>
                <p:cNvPr id="22744" name="Rectangle 67"/>
                <p:cNvSpPr>
                  <a:spLocks noChangeArrowheads="1"/>
                </p:cNvSpPr>
                <p:nvPr/>
              </p:nvSpPr>
              <p:spPr bwMode="auto">
                <a:xfrm>
                  <a:off x="43" y="3742"/>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Application Experience</a:t>
                  </a:r>
                  <a:endParaRPr lang="en-CA" sz="1200">
                    <a:ea typeface="Arial Unicode MS" pitchFamily="34" charset="-128"/>
                    <a:cs typeface="Arial Unicode MS" pitchFamily="34" charset="-128"/>
                  </a:endParaRPr>
                </a:p>
                <a:p>
                  <a:endParaRPr lang="en-CA"/>
                </a:p>
              </p:txBody>
            </p:sp>
            <p:sp>
              <p:nvSpPr>
                <p:cNvPr id="22745" name="Rectangle 242"/>
                <p:cNvSpPr>
                  <a:spLocks noChangeArrowheads="1"/>
                </p:cNvSpPr>
                <p:nvPr/>
              </p:nvSpPr>
              <p:spPr bwMode="auto">
                <a:xfrm>
                  <a:off x="0" y="3742"/>
                  <a:ext cx="1455" cy="403"/>
                </a:xfrm>
                <a:prstGeom prst="rect">
                  <a:avLst/>
                </a:prstGeom>
                <a:noFill/>
                <a:ln w="7">
                  <a:solidFill>
                    <a:srgbClr val="A0A0A0"/>
                  </a:solidFill>
                  <a:miter lim="800000"/>
                  <a:headEnd/>
                  <a:tailEnd/>
                </a:ln>
              </p:spPr>
              <p:txBody>
                <a:bodyPr/>
                <a:lstStyle/>
                <a:p>
                  <a:endParaRPr lang="en-US"/>
                </a:p>
              </p:txBody>
            </p:sp>
          </p:grpSp>
          <p:grpSp>
            <p:nvGrpSpPr>
              <p:cNvPr id="22600" name="Group 245"/>
              <p:cNvGrpSpPr>
                <a:grpSpLocks/>
              </p:cNvGrpSpPr>
              <p:nvPr/>
            </p:nvGrpSpPr>
            <p:grpSpPr bwMode="auto">
              <a:xfrm>
                <a:off x="1455" y="3742"/>
                <a:ext cx="409" cy="403"/>
                <a:chOff x="1455" y="3742"/>
                <a:chExt cx="409" cy="403"/>
              </a:xfrm>
            </p:grpSpPr>
            <p:sp>
              <p:nvSpPr>
                <p:cNvPr id="22742" name="Rectangle 68"/>
                <p:cNvSpPr>
                  <a:spLocks noChangeArrowheads="1"/>
                </p:cNvSpPr>
                <p:nvPr/>
              </p:nvSpPr>
              <p:spPr bwMode="auto">
                <a:xfrm>
                  <a:off x="1498" y="3742"/>
                  <a:ext cx="323" cy="403"/>
                </a:xfrm>
                <a:prstGeom prst="rect">
                  <a:avLst/>
                </a:prstGeom>
                <a:noFill/>
                <a:ln w="9525">
                  <a:noFill/>
                  <a:miter lim="800000"/>
                  <a:headEnd/>
                  <a:tailEnd/>
                </a:ln>
              </p:spPr>
              <p:txBody>
                <a:bodyPr/>
                <a:lstStyle/>
                <a:p>
                  <a:r>
                    <a:rPr lang="en-CA" sz="1200">
                      <a:latin typeface="Arial" pitchFamily="34" charset="0"/>
                      <a:cs typeface="Arial" pitchFamily="34" charset="0"/>
                    </a:rPr>
                    <a:t>1.29</a:t>
                  </a:r>
                  <a:endParaRPr lang="en-CA" sz="1200">
                    <a:ea typeface="Arial Unicode MS" pitchFamily="34" charset="-128"/>
                    <a:cs typeface="Arial Unicode MS" pitchFamily="34" charset="-128"/>
                  </a:endParaRPr>
                </a:p>
                <a:p>
                  <a:endParaRPr lang="en-CA"/>
                </a:p>
              </p:txBody>
            </p:sp>
            <p:sp>
              <p:nvSpPr>
                <p:cNvPr id="22743" name="Rectangle 244"/>
                <p:cNvSpPr>
                  <a:spLocks noChangeArrowheads="1"/>
                </p:cNvSpPr>
                <p:nvPr/>
              </p:nvSpPr>
              <p:spPr bwMode="auto">
                <a:xfrm>
                  <a:off x="1455" y="3742"/>
                  <a:ext cx="409" cy="403"/>
                </a:xfrm>
                <a:prstGeom prst="rect">
                  <a:avLst/>
                </a:prstGeom>
                <a:noFill/>
                <a:ln w="7">
                  <a:solidFill>
                    <a:srgbClr val="A0A0A0"/>
                  </a:solidFill>
                  <a:miter lim="800000"/>
                  <a:headEnd/>
                  <a:tailEnd/>
                </a:ln>
              </p:spPr>
              <p:txBody>
                <a:bodyPr/>
                <a:lstStyle/>
                <a:p>
                  <a:endParaRPr lang="en-US"/>
                </a:p>
              </p:txBody>
            </p:sp>
          </p:grpSp>
          <p:grpSp>
            <p:nvGrpSpPr>
              <p:cNvPr id="22601" name="Group 247"/>
              <p:cNvGrpSpPr>
                <a:grpSpLocks/>
              </p:cNvGrpSpPr>
              <p:nvPr/>
            </p:nvGrpSpPr>
            <p:grpSpPr bwMode="auto">
              <a:xfrm>
                <a:off x="1864" y="3742"/>
                <a:ext cx="395" cy="403"/>
                <a:chOff x="1864" y="3742"/>
                <a:chExt cx="395" cy="403"/>
              </a:xfrm>
            </p:grpSpPr>
            <p:sp>
              <p:nvSpPr>
                <p:cNvPr id="22740" name="Rectangle 69"/>
                <p:cNvSpPr>
                  <a:spLocks noChangeArrowheads="1"/>
                </p:cNvSpPr>
                <p:nvPr/>
              </p:nvSpPr>
              <p:spPr bwMode="auto">
                <a:xfrm>
                  <a:off x="1907" y="3742"/>
                  <a:ext cx="309" cy="403"/>
                </a:xfrm>
                <a:prstGeom prst="rect">
                  <a:avLst/>
                </a:prstGeom>
                <a:noFill/>
                <a:ln w="9525">
                  <a:noFill/>
                  <a:miter lim="800000"/>
                  <a:headEnd/>
                  <a:tailEnd/>
                </a:ln>
              </p:spPr>
              <p:txBody>
                <a:bodyPr/>
                <a:lstStyle/>
                <a:p>
                  <a:r>
                    <a:rPr lang="en-CA" sz="1200">
                      <a:latin typeface="Arial" pitchFamily="34" charset="0"/>
                      <a:cs typeface="Arial" pitchFamily="34" charset="0"/>
                    </a:rPr>
                    <a:t>1.13</a:t>
                  </a:r>
                  <a:endParaRPr lang="en-CA" sz="1200">
                    <a:ea typeface="Arial Unicode MS" pitchFamily="34" charset="-128"/>
                    <a:cs typeface="Arial Unicode MS" pitchFamily="34" charset="-128"/>
                  </a:endParaRPr>
                </a:p>
                <a:p>
                  <a:endParaRPr lang="en-CA"/>
                </a:p>
              </p:txBody>
            </p:sp>
            <p:sp>
              <p:nvSpPr>
                <p:cNvPr id="22741" name="Rectangle 246"/>
                <p:cNvSpPr>
                  <a:spLocks noChangeArrowheads="1"/>
                </p:cNvSpPr>
                <p:nvPr/>
              </p:nvSpPr>
              <p:spPr bwMode="auto">
                <a:xfrm>
                  <a:off x="1864" y="3742"/>
                  <a:ext cx="395" cy="403"/>
                </a:xfrm>
                <a:prstGeom prst="rect">
                  <a:avLst/>
                </a:prstGeom>
                <a:noFill/>
                <a:ln w="7">
                  <a:solidFill>
                    <a:srgbClr val="A0A0A0"/>
                  </a:solidFill>
                  <a:miter lim="800000"/>
                  <a:headEnd/>
                  <a:tailEnd/>
                </a:ln>
              </p:spPr>
              <p:txBody>
                <a:bodyPr/>
                <a:lstStyle/>
                <a:p>
                  <a:endParaRPr lang="en-US"/>
                </a:p>
              </p:txBody>
            </p:sp>
          </p:grpSp>
          <p:grpSp>
            <p:nvGrpSpPr>
              <p:cNvPr id="22602" name="Group 249"/>
              <p:cNvGrpSpPr>
                <a:grpSpLocks/>
              </p:cNvGrpSpPr>
              <p:nvPr/>
            </p:nvGrpSpPr>
            <p:grpSpPr bwMode="auto">
              <a:xfrm>
                <a:off x="2259" y="3742"/>
                <a:ext cx="581" cy="403"/>
                <a:chOff x="2259" y="3742"/>
                <a:chExt cx="581" cy="403"/>
              </a:xfrm>
            </p:grpSpPr>
            <p:sp>
              <p:nvSpPr>
                <p:cNvPr id="22738" name="Rectangle 70"/>
                <p:cNvSpPr>
                  <a:spLocks noChangeArrowheads="1"/>
                </p:cNvSpPr>
                <p:nvPr/>
              </p:nvSpPr>
              <p:spPr bwMode="auto">
                <a:xfrm>
                  <a:off x="2302" y="3742"/>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739" name="Rectangle 248"/>
                <p:cNvSpPr>
                  <a:spLocks noChangeArrowheads="1"/>
                </p:cNvSpPr>
                <p:nvPr/>
              </p:nvSpPr>
              <p:spPr bwMode="auto">
                <a:xfrm>
                  <a:off x="2259" y="3742"/>
                  <a:ext cx="581" cy="403"/>
                </a:xfrm>
                <a:prstGeom prst="rect">
                  <a:avLst/>
                </a:prstGeom>
                <a:noFill/>
                <a:ln w="7">
                  <a:solidFill>
                    <a:srgbClr val="A0A0A0"/>
                  </a:solidFill>
                  <a:miter lim="800000"/>
                  <a:headEnd/>
                  <a:tailEnd/>
                </a:ln>
              </p:spPr>
              <p:txBody>
                <a:bodyPr/>
                <a:lstStyle/>
                <a:p>
                  <a:endParaRPr lang="en-US"/>
                </a:p>
              </p:txBody>
            </p:sp>
          </p:grpSp>
          <p:grpSp>
            <p:nvGrpSpPr>
              <p:cNvPr id="22603" name="Group 251"/>
              <p:cNvGrpSpPr>
                <a:grpSpLocks/>
              </p:cNvGrpSpPr>
              <p:nvPr/>
            </p:nvGrpSpPr>
            <p:grpSpPr bwMode="auto">
              <a:xfrm>
                <a:off x="2840" y="3742"/>
                <a:ext cx="416" cy="403"/>
                <a:chOff x="2840" y="3742"/>
                <a:chExt cx="416" cy="403"/>
              </a:xfrm>
            </p:grpSpPr>
            <p:sp>
              <p:nvSpPr>
                <p:cNvPr id="22736" name="Rectangle 71"/>
                <p:cNvSpPr>
                  <a:spLocks noChangeArrowheads="1"/>
                </p:cNvSpPr>
                <p:nvPr/>
              </p:nvSpPr>
              <p:spPr bwMode="auto">
                <a:xfrm>
                  <a:off x="2883" y="3742"/>
                  <a:ext cx="330" cy="403"/>
                </a:xfrm>
                <a:prstGeom prst="rect">
                  <a:avLst/>
                </a:prstGeom>
                <a:noFill/>
                <a:ln w="9525">
                  <a:noFill/>
                  <a:miter lim="800000"/>
                  <a:headEnd/>
                  <a:tailEnd/>
                </a:ln>
              </p:spPr>
              <p:txBody>
                <a:bodyPr/>
                <a:lstStyle/>
                <a:p>
                  <a:r>
                    <a:rPr lang="en-CA" sz="1200">
                      <a:latin typeface="Arial" pitchFamily="34" charset="0"/>
                      <a:cs typeface="Arial" pitchFamily="34" charset="0"/>
                    </a:rPr>
                    <a:t>.91</a:t>
                  </a:r>
                  <a:endParaRPr lang="en-CA" sz="1200">
                    <a:ea typeface="Arial Unicode MS" pitchFamily="34" charset="-128"/>
                    <a:cs typeface="Arial Unicode MS" pitchFamily="34" charset="-128"/>
                  </a:endParaRPr>
                </a:p>
                <a:p>
                  <a:endParaRPr lang="en-CA"/>
                </a:p>
              </p:txBody>
            </p:sp>
            <p:sp>
              <p:nvSpPr>
                <p:cNvPr id="22737" name="Rectangle 250"/>
                <p:cNvSpPr>
                  <a:spLocks noChangeArrowheads="1"/>
                </p:cNvSpPr>
                <p:nvPr/>
              </p:nvSpPr>
              <p:spPr bwMode="auto">
                <a:xfrm>
                  <a:off x="2840" y="3742"/>
                  <a:ext cx="416" cy="403"/>
                </a:xfrm>
                <a:prstGeom prst="rect">
                  <a:avLst/>
                </a:prstGeom>
                <a:noFill/>
                <a:ln w="7">
                  <a:solidFill>
                    <a:srgbClr val="A0A0A0"/>
                  </a:solidFill>
                  <a:miter lim="800000"/>
                  <a:headEnd/>
                  <a:tailEnd/>
                </a:ln>
              </p:spPr>
              <p:txBody>
                <a:bodyPr/>
                <a:lstStyle/>
                <a:p>
                  <a:endParaRPr lang="en-US"/>
                </a:p>
              </p:txBody>
            </p:sp>
          </p:grpSp>
          <p:grpSp>
            <p:nvGrpSpPr>
              <p:cNvPr id="22604" name="Group 253"/>
              <p:cNvGrpSpPr>
                <a:grpSpLocks/>
              </p:cNvGrpSpPr>
              <p:nvPr/>
            </p:nvGrpSpPr>
            <p:grpSpPr bwMode="auto">
              <a:xfrm>
                <a:off x="3256" y="3742"/>
                <a:ext cx="416" cy="403"/>
                <a:chOff x="3256" y="3742"/>
                <a:chExt cx="416" cy="403"/>
              </a:xfrm>
            </p:grpSpPr>
            <p:sp>
              <p:nvSpPr>
                <p:cNvPr id="22734" name="Rectangle 72"/>
                <p:cNvSpPr>
                  <a:spLocks noChangeArrowheads="1"/>
                </p:cNvSpPr>
                <p:nvPr/>
              </p:nvSpPr>
              <p:spPr bwMode="auto">
                <a:xfrm>
                  <a:off x="3299" y="3742"/>
                  <a:ext cx="330" cy="403"/>
                </a:xfrm>
                <a:prstGeom prst="rect">
                  <a:avLst/>
                </a:prstGeom>
                <a:noFill/>
                <a:ln w="9525">
                  <a:noFill/>
                  <a:miter lim="800000"/>
                  <a:headEnd/>
                  <a:tailEnd/>
                </a:ln>
              </p:spPr>
              <p:txBody>
                <a:bodyPr/>
                <a:lstStyle/>
                <a:p>
                  <a:r>
                    <a:rPr lang="en-CA" sz="1200">
                      <a:latin typeface="Arial" pitchFamily="34" charset="0"/>
                      <a:cs typeface="Arial" pitchFamily="34" charset="0"/>
                    </a:rPr>
                    <a:t>.82</a:t>
                  </a:r>
                  <a:endParaRPr lang="en-CA" sz="1200">
                    <a:ea typeface="Arial Unicode MS" pitchFamily="34" charset="-128"/>
                    <a:cs typeface="Arial Unicode MS" pitchFamily="34" charset="-128"/>
                  </a:endParaRPr>
                </a:p>
                <a:p>
                  <a:endParaRPr lang="en-CA"/>
                </a:p>
              </p:txBody>
            </p:sp>
            <p:sp>
              <p:nvSpPr>
                <p:cNvPr id="22735" name="Rectangle 252"/>
                <p:cNvSpPr>
                  <a:spLocks noChangeArrowheads="1"/>
                </p:cNvSpPr>
                <p:nvPr/>
              </p:nvSpPr>
              <p:spPr bwMode="auto">
                <a:xfrm>
                  <a:off x="3256" y="3742"/>
                  <a:ext cx="416" cy="403"/>
                </a:xfrm>
                <a:prstGeom prst="rect">
                  <a:avLst/>
                </a:prstGeom>
                <a:noFill/>
                <a:ln w="7">
                  <a:solidFill>
                    <a:srgbClr val="A0A0A0"/>
                  </a:solidFill>
                  <a:miter lim="800000"/>
                  <a:headEnd/>
                  <a:tailEnd/>
                </a:ln>
              </p:spPr>
              <p:txBody>
                <a:bodyPr/>
                <a:lstStyle/>
                <a:p>
                  <a:endParaRPr lang="en-US"/>
                </a:p>
              </p:txBody>
            </p:sp>
          </p:grpSp>
          <p:grpSp>
            <p:nvGrpSpPr>
              <p:cNvPr id="22605" name="Group 255"/>
              <p:cNvGrpSpPr>
                <a:grpSpLocks/>
              </p:cNvGrpSpPr>
              <p:nvPr/>
            </p:nvGrpSpPr>
            <p:grpSpPr bwMode="auto">
              <a:xfrm>
                <a:off x="3672" y="3742"/>
                <a:ext cx="441" cy="403"/>
                <a:chOff x="3672" y="3742"/>
                <a:chExt cx="441" cy="403"/>
              </a:xfrm>
            </p:grpSpPr>
            <p:sp>
              <p:nvSpPr>
                <p:cNvPr id="22732" name="Rectangle 73"/>
                <p:cNvSpPr>
                  <a:spLocks noChangeArrowheads="1"/>
                </p:cNvSpPr>
                <p:nvPr/>
              </p:nvSpPr>
              <p:spPr bwMode="auto">
                <a:xfrm>
                  <a:off x="3715" y="3742"/>
                  <a:ext cx="355" cy="403"/>
                </a:xfrm>
                <a:prstGeom prst="rect">
                  <a:avLst/>
                </a:prstGeom>
                <a:noFill/>
                <a:ln w="9525">
                  <a:noFill/>
                  <a:miter lim="800000"/>
                  <a:headEnd/>
                  <a:tailEnd/>
                </a:ln>
              </p:spPr>
              <p:txBody>
                <a:bodyPr/>
                <a:lstStyle/>
                <a:p>
                  <a:r>
                    <a:rPr lang="en-CA" sz="1200">
                      <a:latin typeface="Arial" pitchFamily="34" charset="0"/>
                      <a:cs typeface="Arial" pitchFamily="34" charset="0"/>
                    </a:rPr>
                    <a:t>.82</a:t>
                  </a:r>
                  <a:endParaRPr lang="en-CA" sz="1200">
                    <a:ea typeface="Arial Unicode MS" pitchFamily="34" charset="-128"/>
                    <a:cs typeface="Arial Unicode MS" pitchFamily="34" charset="-128"/>
                  </a:endParaRPr>
                </a:p>
                <a:p>
                  <a:endParaRPr lang="en-CA"/>
                </a:p>
              </p:txBody>
            </p:sp>
            <p:sp>
              <p:nvSpPr>
                <p:cNvPr id="22733" name="Rectangle 254"/>
                <p:cNvSpPr>
                  <a:spLocks noChangeArrowheads="1"/>
                </p:cNvSpPr>
                <p:nvPr/>
              </p:nvSpPr>
              <p:spPr bwMode="auto">
                <a:xfrm>
                  <a:off x="3672" y="3742"/>
                  <a:ext cx="441" cy="403"/>
                </a:xfrm>
                <a:prstGeom prst="rect">
                  <a:avLst/>
                </a:prstGeom>
                <a:noFill/>
                <a:ln w="7">
                  <a:solidFill>
                    <a:srgbClr val="A0A0A0"/>
                  </a:solidFill>
                  <a:miter lim="800000"/>
                  <a:headEnd/>
                  <a:tailEnd/>
                </a:ln>
              </p:spPr>
              <p:txBody>
                <a:bodyPr/>
                <a:lstStyle/>
                <a:p>
                  <a:endParaRPr lang="en-US"/>
                </a:p>
              </p:txBody>
            </p:sp>
          </p:grpSp>
          <p:grpSp>
            <p:nvGrpSpPr>
              <p:cNvPr id="22606" name="Group 257"/>
              <p:cNvGrpSpPr>
                <a:grpSpLocks/>
              </p:cNvGrpSpPr>
              <p:nvPr/>
            </p:nvGrpSpPr>
            <p:grpSpPr bwMode="auto">
              <a:xfrm>
                <a:off x="0" y="4145"/>
                <a:ext cx="1455" cy="403"/>
                <a:chOff x="0" y="4145"/>
                <a:chExt cx="1455" cy="403"/>
              </a:xfrm>
            </p:grpSpPr>
            <p:sp>
              <p:nvSpPr>
                <p:cNvPr id="22730" name="Rectangle 74"/>
                <p:cNvSpPr>
                  <a:spLocks noChangeArrowheads="1"/>
                </p:cNvSpPr>
                <p:nvPr/>
              </p:nvSpPr>
              <p:spPr bwMode="auto">
                <a:xfrm>
                  <a:off x="43" y="4145"/>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Programmers Capability</a:t>
                  </a:r>
                  <a:endParaRPr lang="en-CA" sz="1200">
                    <a:ea typeface="Arial Unicode MS" pitchFamily="34" charset="-128"/>
                    <a:cs typeface="Arial Unicode MS" pitchFamily="34" charset="-128"/>
                  </a:endParaRPr>
                </a:p>
                <a:p>
                  <a:endParaRPr lang="en-CA"/>
                </a:p>
              </p:txBody>
            </p:sp>
            <p:sp>
              <p:nvSpPr>
                <p:cNvPr id="22731" name="Rectangle 256"/>
                <p:cNvSpPr>
                  <a:spLocks noChangeArrowheads="1"/>
                </p:cNvSpPr>
                <p:nvPr/>
              </p:nvSpPr>
              <p:spPr bwMode="auto">
                <a:xfrm>
                  <a:off x="0" y="4145"/>
                  <a:ext cx="1455" cy="403"/>
                </a:xfrm>
                <a:prstGeom prst="rect">
                  <a:avLst/>
                </a:prstGeom>
                <a:noFill/>
                <a:ln w="7">
                  <a:solidFill>
                    <a:srgbClr val="A0A0A0"/>
                  </a:solidFill>
                  <a:miter lim="800000"/>
                  <a:headEnd/>
                  <a:tailEnd/>
                </a:ln>
              </p:spPr>
              <p:txBody>
                <a:bodyPr/>
                <a:lstStyle/>
                <a:p>
                  <a:endParaRPr lang="en-US"/>
                </a:p>
              </p:txBody>
            </p:sp>
          </p:grpSp>
          <p:grpSp>
            <p:nvGrpSpPr>
              <p:cNvPr id="22607" name="Group 259"/>
              <p:cNvGrpSpPr>
                <a:grpSpLocks/>
              </p:cNvGrpSpPr>
              <p:nvPr/>
            </p:nvGrpSpPr>
            <p:grpSpPr bwMode="auto">
              <a:xfrm>
                <a:off x="1455" y="4145"/>
                <a:ext cx="409" cy="403"/>
                <a:chOff x="1455" y="4145"/>
                <a:chExt cx="409" cy="403"/>
              </a:xfrm>
            </p:grpSpPr>
            <p:sp>
              <p:nvSpPr>
                <p:cNvPr id="22728" name="Rectangle 75"/>
                <p:cNvSpPr>
                  <a:spLocks noChangeArrowheads="1"/>
                </p:cNvSpPr>
                <p:nvPr/>
              </p:nvSpPr>
              <p:spPr bwMode="auto">
                <a:xfrm>
                  <a:off x="1498" y="4145"/>
                  <a:ext cx="323" cy="403"/>
                </a:xfrm>
                <a:prstGeom prst="rect">
                  <a:avLst/>
                </a:prstGeom>
                <a:noFill/>
                <a:ln w="9525">
                  <a:noFill/>
                  <a:miter lim="800000"/>
                  <a:headEnd/>
                  <a:tailEnd/>
                </a:ln>
              </p:spPr>
              <p:txBody>
                <a:bodyPr/>
                <a:lstStyle/>
                <a:p>
                  <a:r>
                    <a:rPr lang="en-CA" sz="1200">
                      <a:latin typeface="Arial" pitchFamily="34" charset="0"/>
                      <a:cs typeface="Arial" pitchFamily="34" charset="0"/>
                    </a:rPr>
                    <a:t>1.42</a:t>
                  </a:r>
                  <a:endParaRPr lang="en-CA" sz="1200">
                    <a:ea typeface="Arial Unicode MS" pitchFamily="34" charset="-128"/>
                    <a:cs typeface="Arial Unicode MS" pitchFamily="34" charset="-128"/>
                  </a:endParaRPr>
                </a:p>
                <a:p>
                  <a:endParaRPr lang="en-CA"/>
                </a:p>
              </p:txBody>
            </p:sp>
            <p:sp>
              <p:nvSpPr>
                <p:cNvPr id="22729" name="Rectangle 258"/>
                <p:cNvSpPr>
                  <a:spLocks noChangeArrowheads="1"/>
                </p:cNvSpPr>
                <p:nvPr/>
              </p:nvSpPr>
              <p:spPr bwMode="auto">
                <a:xfrm>
                  <a:off x="1455" y="4145"/>
                  <a:ext cx="409" cy="403"/>
                </a:xfrm>
                <a:prstGeom prst="rect">
                  <a:avLst/>
                </a:prstGeom>
                <a:noFill/>
                <a:ln w="7">
                  <a:solidFill>
                    <a:srgbClr val="A0A0A0"/>
                  </a:solidFill>
                  <a:miter lim="800000"/>
                  <a:headEnd/>
                  <a:tailEnd/>
                </a:ln>
              </p:spPr>
              <p:txBody>
                <a:bodyPr/>
                <a:lstStyle/>
                <a:p>
                  <a:endParaRPr lang="en-US"/>
                </a:p>
              </p:txBody>
            </p:sp>
          </p:grpSp>
          <p:grpSp>
            <p:nvGrpSpPr>
              <p:cNvPr id="22608" name="Group 261"/>
              <p:cNvGrpSpPr>
                <a:grpSpLocks/>
              </p:cNvGrpSpPr>
              <p:nvPr/>
            </p:nvGrpSpPr>
            <p:grpSpPr bwMode="auto">
              <a:xfrm>
                <a:off x="1864" y="4145"/>
                <a:ext cx="395" cy="403"/>
                <a:chOff x="1864" y="4145"/>
                <a:chExt cx="395" cy="403"/>
              </a:xfrm>
            </p:grpSpPr>
            <p:sp>
              <p:nvSpPr>
                <p:cNvPr id="22726" name="Rectangle 76"/>
                <p:cNvSpPr>
                  <a:spLocks noChangeArrowheads="1"/>
                </p:cNvSpPr>
                <p:nvPr/>
              </p:nvSpPr>
              <p:spPr bwMode="auto">
                <a:xfrm>
                  <a:off x="1907" y="4145"/>
                  <a:ext cx="309" cy="403"/>
                </a:xfrm>
                <a:prstGeom prst="rect">
                  <a:avLst/>
                </a:prstGeom>
                <a:noFill/>
                <a:ln w="9525">
                  <a:noFill/>
                  <a:miter lim="800000"/>
                  <a:headEnd/>
                  <a:tailEnd/>
                </a:ln>
              </p:spPr>
              <p:txBody>
                <a:bodyPr/>
                <a:lstStyle/>
                <a:p>
                  <a:r>
                    <a:rPr lang="en-CA" sz="1200">
                      <a:latin typeface="Arial" pitchFamily="34" charset="0"/>
                      <a:cs typeface="Arial" pitchFamily="34" charset="0"/>
                    </a:rPr>
                    <a:t>1.17</a:t>
                  </a:r>
                  <a:endParaRPr lang="en-CA" sz="1200">
                    <a:ea typeface="Arial Unicode MS" pitchFamily="34" charset="-128"/>
                    <a:cs typeface="Arial Unicode MS" pitchFamily="34" charset="-128"/>
                  </a:endParaRPr>
                </a:p>
                <a:p>
                  <a:endParaRPr lang="en-CA"/>
                </a:p>
              </p:txBody>
            </p:sp>
            <p:sp>
              <p:nvSpPr>
                <p:cNvPr id="22727" name="Rectangle 260"/>
                <p:cNvSpPr>
                  <a:spLocks noChangeArrowheads="1"/>
                </p:cNvSpPr>
                <p:nvPr/>
              </p:nvSpPr>
              <p:spPr bwMode="auto">
                <a:xfrm>
                  <a:off x="1864" y="4145"/>
                  <a:ext cx="395" cy="403"/>
                </a:xfrm>
                <a:prstGeom prst="rect">
                  <a:avLst/>
                </a:prstGeom>
                <a:noFill/>
                <a:ln w="7">
                  <a:solidFill>
                    <a:srgbClr val="A0A0A0"/>
                  </a:solidFill>
                  <a:miter lim="800000"/>
                  <a:headEnd/>
                  <a:tailEnd/>
                </a:ln>
              </p:spPr>
              <p:txBody>
                <a:bodyPr/>
                <a:lstStyle/>
                <a:p>
                  <a:endParaRPr lang="en-US"/>
                </a:p>
              </p:txBody>
            </p:sp>
          </p:grpSp>
          <p:grpSp>
            <p:nvGrpSpPr>
              <p:cNvPr id="22609" name="Group 263"/>
              <p:cNvGrpSpPr>
                <a:grpSpLocks/>
              </p:cNvGrpSpPr>
              <p:nvPr/>
            </p:nvGrpSpPr>
            <p:grpSpPr bwMode="auto">
              <a:xfrm>
                <a:off x="2259" y="4145"/>
                <a:ext cx="581" cy="403"/>
                <a:chOff x="2259" y="4145"/>
                <a:chExt cx="581" cy="403"/>
              </a:xfrm>
            </p:grpSpPr>
            <p:sp>
              <p:nvSpPr>
                <p:cNvPr id="22724" name="Rectangle 77"/>
                <p:cNvSpPr>
                  <a:spLocks noChangeArrowheads="1"/>
                </p:cNvSpPr>
                <p:nvPr/>
              </p:nvSpPr>
              <p:spPr bwMode="auto">
                <a:xfrm>
                  <a:off x="2302" y="4145"/>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725" name="Rectangle 262"/>
                <p:cNvSpPr>
                  <a:spLocks noChangeArrowheads="1"/>
                </p:cNvSpPr>
                <p:nvPr/>
              </p:nvSpPr>
              <p:spPr bwMode="auto">
                <a:xfrm>
                  <a:off x="2259" y="4145"/>
                  <a:ext cx="581" cy="403"/>
                </a:xfrm>
                <a:prstGeom prst="rect">
                  <a:avLst/>
                </a:prstGeom>
                <a:noFill/>
                <a:ln w="7">
                  <a:solidFill>
                    <a:srgbClr val="A0A0A0"/>
                  </a:solidFill>
                  <a:miter lim="800000"/>
                  <a:headEnd/>
                  <a:tailEnd/>
                </a:ln>
              </p:spPr>
              <p:txBody>
                <a:bodyPr/>
                <a:lstStyle/>
                <a:p>
                  <a:endParaRPr lang="en-US"/>
                </a:p>
              </p:txBody>
            </p:sp>
          </p:grpSp>
          <p:grpSp>
            <p:nvGrpSpPr>
              <p:cNvPr id="22610" name="Group 265"/>
              <p:cNvGrpSpPr>
                <a:grpSpLocks/>
              </p:cNvGrpSpPr>
              <p:nvPr/>
            </p:nvGrpSpPr>
            <p:grpSpPr bwMode="auto">
              <a:xfrm>
                <a:off x="2840" y="4145"/>
                <a:ext cx="416" cy="403"/>
                <a:chOff x="2840" y="4145"/>
                <a:chExt cx="416" cy="403"/>
              </a:xfrm>
            </p:grpSpPr>
            <p:sp>
              <p:nvSpPr>
                <p:cNvPr id="22722" name="Rectangle 78"/>
                <p:cNvSpPr>
                  <a:spLocks noChangeArrowheads="1"/>
                </p:cNvSpPr>
                <p:nvPr/>
              </p:nvSpPr>
              <p:spPr bwMode="auto">
                <a:xfrm>
                  <a:off x="2883" y="4145"/>
                  <a:ext cx="330" cy="403"/>
                </a:xfrm>
                <a:prstGeom prst="rect">
                  <a:avLst/>
                </a:prstGeom>
                <a:noFill/>
                <a:ln w="9525">
                  <a:noFill/>
                  <a:miter lim="800000"/>
                  <a:headEnd/>
                  <a:tailEnd/>
                </a:ln>
              </p:spPr>
              <p:txBody>
                <a:bodyPr/>
                <a:lstStyle/>
                <a:p>
                  <a:r>
                    <a:rPr lang="en-CA" sz="1200">
                      <a:latin typeface="Arial" pitchFamily="34" charset="0"/>
                      <a:cs typeface="Arial" pitchFamily="34" charset="0"/>
                    </a:rPr>
                    <a:t>.86</a:t>
                  </a:r>
                  <a:endParaRPr lang="en-CA" sz="1200">
                    <a:ea typeface="Arial Unicode MS" pitchFamily="34" charset="-128"/>
                    <a:cs typeface="Arial Unicode MS" pitchFamily="34" charset="-128"/>
                  </a:endParaRPr>
                </a:p>
                <a:p>
                  <a:endParaRPr lang="en-CA"/>
                </a:p>
              </p:txBody>
            </p:sp>
            <p:sp>
              <p:nvSpPr>
                <p:cNvPr id="22723" name="Rectangle 264"/>
                <p:cNvSpPr>
                  <a:spLocks noChangeArrowheads="1"/>
                </p:cNvSpPr>
                <p:nvPr/>
              </p:nvSpPr>
              <p:spPr bwMode="auto">
                <a:xfrm>
                  <a:off x="2840" y="4145"/>
                  <a:ext cx="416" cy="403"/>
                </a:xfrm>
                <a:prstGeom prst="rect">
                  <a:avLst/>
                </a:prstGeom>
                <a:noFill/>
                <a:ln w="7">
                  <a:solidFill>
                    <a:srgbClr val="A0A0A0"/>
                  </a:solidFill>
                  <a:miter lim="800000"/>
                  <a:headEnd/>
                  <a:tailEnd/>
                </a:ln>
              </p:spPr>
              <p:txBody>
                <a:bodyPr/>
                <a:lstStyle/>
                <a:p>
                  <a:endParaRPr lang="en-US"/>
                </a:p>
              </p:txBody>
            </p:sp>
          </p:grpSp>
          <p:grpSp>
            <p:nvGrpSpPr>
              <p:cNvPr id="22611" name="Group 267"/>
              <p:cNvGrpSpPr>
                <a:grpSpLocks/>
              </p:cNvGrpSpPr>
              <p:nvPr/>
            </p:nvGrpSpPr>
            <p:grpSpPr bwMode="auto">
              <a:xfrm>
                <a:off x="3256" y="4145"/>
                <a:ext cx="416" cy="403"/>
                <a:chOff x="3256" y="4145"/>
                <a:chExt cx="416" cy="403"/>
              </a:xfrm>
            </p:grpSpPr>
            <p:sp>
              <p:nvSpPr>
                <p:cNvPr id="22720" name="Rectangle 79"/>
                <p:cNvSpPr>
                  <a:spLocks noChangeArrowheads="1"/>
                </p:cNvSpPr>
                <p:nvPr/>
              </p:nvSpPr>
              <p:spPr bwMode="auto">
                <a:xfrm>
                  <a:off x="3299" y="4145"/>
                  <a:ext cx="330" cy="403"/>
                </a:xfrm>
                <a:prstGeom prst="rect">
                  <a:avLst/>
                </a:prstGeom>
                <a:noFill/>
                <a:ln w="9525">
                  <a:noFill/>
                  <a:miter lim="800000"/>
                  <a:headEnd/>
                  <a:tailEnd/>
                </a:ln>
              </p:spPr>
              <p:txBody>
                <a:bodyPr/>
                <a:lstStyle/>
                <a:p>
                  <a:r>
                    <a:rPr lang="en-CA" sz="1200">
                      <a:latin typeface="Arial" pitchFamily="34" charset="0"/>
                      <a:cs typeface="Arial" pitchFamily="34" charset="0"/>
                    </a:rPr>
                    <a:t>.70</a:t>
                  </a:r>
                  <a:endParaRPr lang="en-CA" sz="1200">
                    <a:ea typeface="Arial Unicode MS" pitchFamily="34" charset="-128"/>
                    <a:cs typeface="Arial Unicode MS" pitchFamily="34" charset="-128"/>
                  </a:endParaRPr>
                </a:p>
                <a:p>
                  <a:endParaRPr lang="en-CA"/>
                </a:p>
              </p:txBody>
            </p:sp>
            <p:sp>
              <p:nvSpPr>
                <p:cNvPr id="22721" name="Rectangle 266"/>
                <p:cNvSpPr>
                  <a:spLocks noChangeArrowheads="1"/>
                </p:cNvSpPr>
                <p:nvPr/>
              </p:nvSpPr>
              <p:spPr bwMode="auto">
                <a:xfrm>
                  <a:off x="3256" y="4145"/>
                  <a:ext cx="416" cy="403"/>
                </a:xfrm>
                <a:prstGeom prst="rect">
                  <a:avLst/>
                </a:prstGeom>
                <a:noFill/>
                <a:ln w="7">
                  <a:solidFill>
                    <a:srgbClr val="A0A0A0"/>
                  </a:solidFill>
                  <a:miter lim="800000"/>
                  <a:headEnd/>
                  <a:tailEnd/>
                </a:ln>
              </p:spPr>
              <p:txBody>
                <a:bodyPr/>
                <a:lstStyle/>
                <a:p>
                  <a:endParaRPr lang="en-US"/>
                </a:p>
              </p:txBody>
            </p:sp>
          </p:grpSp>
          <p:grpSp>
            <p:nvGrpSpPr>
              <p:cNvPr id="22612" name="Group 269"/>
              <p:cNvGrpSpPr>
                <a:grpSpLocks/>
              </p:cNvGrpSpPr>
              <p:nvPr/>
            </p:nvGrpSpPr>
            <p:grpSpPr bwMode="auto">
              <a:xfrm>
                <a:off x="3672" y="4145"/>
                <a:ext cx="441" cy="403"/>
                <a:chOff x="3672" y="4145"/>
                <a:chExt cx="441" cy="403"/>
              </a:xfrm>
            </p:grpSpPr>
            <p:sp>
              <p:nvSpPr>
                <p:cNvPr id="22718" name="Rectangle 80"/>
                <p:cNvSpPr>
                  <a:spLocks noChangeArrowheads="1"/>
                </p:cNvSpPr>
                <p:nvPr/>
              </p:nvSpPr>
              <p:spPr bwMode="auto">
                <a:xfrm>
                  <a:off x="3715" y="4145"/>
                  <a:ext cx="355" cy="403"/>
                </a:xfrm>
                <a:prstGeom prst="rect">
                  <a:avLst/>
                </a:prstGeom>
                <a:noFill/>
                <a:ln w="9525">
                  <a:noFill/>
                  <a:miter lim="800000"/>
                  <a:headEnd/>
                  <a:tailEnd/>
                </a:ln>
              </p:spPr>
              <p:txBody>
                <a:bodyPr/>
                <a:lstStyle/>
                <a:p>
                  <a:r>
                    <a:rPr lang="en-CA" sz="1200">
                      <a:latin typeface="Arial" pitchFamily="34" charset="0"/>
                      <a:cs typeface="Arial" pitchFamily="34" charset="0"/>
                    </a:rPr>
                    <a:t>.70</a:t>
                  </a:r>
                  <a:endParaRPr lang="en-CA" sz="1200">
                    <a:ea typeface="Arial Unicode MS" pitchFamily="34" charset="-128"/>
                    <a:cs typeface="Arial Unicode MS" pitchFamily="34" charset="-128"/>
                  </a:endParaRPr>
                </a:p>
                <a:p>
                  <a:endParaRPr lang="en-CA"/>
                </a:p>
              </p:txBody>
            </p:sp>
            <p:sp>
              <p:nvSpPr>
                <p:cNvPr id="22719" name="Rectangle 268"/>
                <p:cNvSpPr>
                  <a:spLocks noChangeArrowheads="1"/>
                </p:cNvSpPr>
                <p:nvPr/>
              </p:nvSpPr>
              <p:spPr bwMode="auto">
                <a:xfrm>
                  <a:off x="3672" y="4145"/>
                  <a:ext cx="441" cy="403"/>
                </a:xfrm>
                <a:prstGeom prst="rect">
                  <a:avLst/>
                </a:prstGeom>
                <a:noFill/>
                <a:ln w="7">
                  <a:solidFill>
                    <a:srgbClr val="A0A0A0"/>
                  </a:solidFill>
                  <a:miter lim="800000"/>
                  <a:headEnd/>
                  <a:tailEnd/>
                </a:ln>
              </p:spPr>
              <p:txBody>
                <a:bodyPr/>
                <a:lstStyle/>
                <a:p>
                  <a:endParaRPr lang="en-US"/>
                </a:p>
              </p:txBody>
            </p:sp>
          </p:grpSp>
          <p:grpSp>
            <p:nvGrpSpPr>
              <p:cNvPr id="22613" name="Group 271"/>
              <p:cNvGrpSpPr>
                <a:grpSpLocks/>
              </p:cNvGrpSpPr>
              <p:nvPr/>
            </p:nvGrpSpPr>
            <p:grpSpPr bwMode="auto">
              <a:xfrm>
                <a:off x="0" y="4548"/>
                <a:ext cx="1455" cy="403"/>
                <a:chOff x="0" y="4548"/>
                <a:chExt cx="1455" cy="403"/>
              </a:xfrm>
            </p:grpSpPr>
            <p:sp>
              <p:nvSpPr>
                <p:cNvPr id="22716" name="Rectangle 81"/>
                <p:cNvSpPr>
                  <a:spLocks noChangeArrowheads="1"/>
                </p:cNvSpPr>
                <p:nvPr/>
              </p:nvSpPr>
              <p:spPr bwMode="auto">
                <a:xfrm>
                  <a:off x="43" y="4548"/>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Virtual machine Experience</a:t>
                  </a:r>
                  <a:endParaRPr lang="en-CA"/>
                </a:p>
              </p:txBody>
            </p:sp>
            <p:sp>
              <p:nvSpPr>
                <p:cNvPr id="22717" name="Rectangle 270"/>
                <p:cNvSpPr>
                  <a:spLocks noChangeArrowheads="1"/>
                </p:cNvSpPr>
                <p:nvPr/>
              </p:nvSpPr>
              <p:spPr bwMode="auto">
                <a:xfrm>
                  <a:off x="0" y="4548"/>
                  <a:ext cx="1455" cy="403"/>
                </a:xfrm>
                <a:prstGeom prst="rect">
                  <a:avLst/>
                </a:prstGeom>
                <a:noFill/>
                <a:ln w="7">
                  <a:solidFill>
                    <a:srgbClr val="A0A0A0"/>
                  </a:solidFill>
                  <a:miter lim="800000"/>
                  <a:headEnd/>
                  <a:tailEnd/>
                </a:ln>
              </p:spPr>
              <p:txBody>
                <a:bodyPr/>
                <a:lstStyle/>
                <a:p>
                  <a:endParaRPr lang="en-US"/>
                </a:p>
              </p:txBody>
            </p:sp>
          </p:grpSp>
          <p:grpSp>
            <p:nvGrpSpPr>
              <p:cNvPr id="22614" name="Group 273"/>
              <p:cNvGrpSpPr>
                <a:grpSpLocks/>
              </p:cNvGrpSpPr>
              <p:nvPr/>
            </p:nvGrpSpPr>
            <p:grpSpPr bwMode="auto">
              <a:xfrm>
                <a:off x="1455" y="4548"/>
                <a:ext cx="409" cy="403"/>
                <a:chOff x="1455" y="4548"/>
                <a:chExt cx="409" cy="403"/>
              </a:xfrm>
            </p:grpSpPr>
            <p:sp>
              <p:nvSpPr>
                <p:cNvPr id="22714" name="Rectangle 82"/>
                <p:cNvSpPr>
                  <a:spLocks noChangeArrowheads="1"/>
                </p:cNvSpPr>
                <p:nvPr/>
              </p:nvSpPr>
              <p:spPr bwMode="auto">
                <a:xfrm>
                  <a:off x="1498" y="4548"/>
                  <a:ext cx="323" cy="403"/>
                </a:xfrm>
                <a:prstGeom prst="rect">
                  <a:avLst/>
                </a:prstGeom>
                <a:noFill/>
                <a:ln w="9525">
                  <a:noFill/>
                  <a:miter lim="800000"/>
                  <a:headEnd/>
                  <a:tailEnd/>
                </a:ln>
              </p:spPr>
              <p:txBody>
                <a:bodyPr/>
                <a:lstStyle/>
                <a:p>
                  <a:r>
                    <a:rPr lang="en-CA" sz="1200">
                      <a:latin typeface="Arial" pitchFamily="34" charset="0"/>
                      <a:cs typeface="Arial" pitchFamily="34" charset="0"/>
                    </a:rPr>
                    <a:t>1.21</a:t>
                  </a:r>
                  <a:endParaRPr lang="en-CA"/>
                </a:p>
              </p:txBody>
            </p:sp>
            <p:sp>
              <p:nvSpPr>
                <p:cNvPr id="22715" name="Rectangle 272"/>
                <p:cNvSpPr>
                  <a:spLocks noChangeArrowheads="1"/>
                </p:cNvSpPr>
                <p:nvPr/>
              </p:nvSpPr>
              <p:spPr bwMode="auto">
                <a:xfrm>
                  <a:off x="1455" y="4548"/>
                  <a:ext cx="409" cy="403"/>
                </a:xfrm>
                <a:prstGeom prst="rect">
                  <a:avLst/>
                </a:prstGeom>
                <a:noFill/>
                <a:ln w="7">
                  <a:solidFill>
                    <a:srgbClr val="A0A0A0"/>
                  </a:solidFill>
                  <a:miter lim="800000"/>
                  <a:headEnd/>
                  <a:tailEnd/>
                </a:ln>
              </p:spPr>
              <p:txBody>
                <a:bodyPr/>
                <a:lstStyle/>
                <a:p>
                  <a:endParaRPr lang="en-US"/>
                </a:p>
              </p:txBody>
            </p:sp>
          </p:grpSp>
          <p:grpSp>
            <p:nvGrpSpPr>
              <p:cNvPr id="22615" name="Group 275"/>
              <p:cNvGrpSpPr>
                <a:grpSpLocks/>
              </p:cNvGrpSpPr>
              <p:nvPr/>
            </p:nvGrpSpPr>
            <p:grpSpPr bwMode="auto">
              <a:xfrm>
                <a:off x="1864" y="4548"/>
                <a:ext cx="395" cy="403"/>
                <a:chOff x="1864" y="4548"/>
                <a:chExt cx="395" cy="403"/>
              </a:xfrm>
            </p:grpSpPr>
            <p:sp>
              <p:nvSpPr>
                <p:cNvPr id="22712" name="Rectangle 83"/>
                <p:cNvSpPr>
                  <a:spLocks noChangeArrowheads="1"/>
                </p:cNvSpPr>
                <p:nvPr/>
              </p:nvSpPr>
              <p:spPr bwMode="auto">
                <a:xfrm>
                  <a:off x="1907" y="4548"/>
                  <a:ext cx="309" cy="403"/>
                </a:xfrm>
                <a:prstGeom prst="rect">
                  <a:avLst/>
                </a:prstGeom>
                <a:noFill/>
                <a:ln w="9525">
                  <a:noFill/>
                  <a:miter lim="800000"/>
                  <a:headEnd/>
                  <a:tailEnd/>
                </a:ln>
              </p:spPr>
              <p:txBody>
                <a:bodyPr/>
                <a:lstStyle/>
                <a:p>
                  <a:r>
                    <a:rPr lang="en-CA" sz="1200">
                      <a:latin typeface="Arial" pitchFamily="34" charset="0"/>
                      <a:cs typeface="Arial" pitchFamily="34" charset="0"/>
                    </a:rPr>
                    <a:t>1.10</a:t>
                  </a:r>
                  <a:endParaRPr lang="en-CA"/>
                </a:p>
              </p:txBody>
            </p:sp>
            <p:sp>
              <p:nvSpPr>
                <p:cNvPr id="22713" name="Rectangle 274"/>
                <p:cNvSpPr>
                  <a:spLocks noChangeArrowheads="1"/>
                </p:cNvSpPr>
                <p:nvPr/>
              </p:nvSpPr>
              <p:spPr bwMode="auto">
                <a:xfrm>
                  <a:off x="1864" y="4548"/>
                  <a:ext cx="395" cy="403"/>
                </a:xfrm>
                <a:prstGeom prst="rect">
                  <a:avLst/>
                </a:prstGeom>
                <a:noFill/>
                <a:ln w="7">
                  <a:solidFill>
                    <a:srgbClr val="A0A0A0"/>
                  </a:solidFill>
                  <a:miter lim="800000"/>
                  <a:headEnd/>
                  <a:tailEnd/>
                </a:ln>
              </p:spPr>
              <p:txBody>
                <a:bodyPr/>
                <a:lstStyle/>
                <a:p>
                  <a:endParaRPr lang="en-US"/>
                </a:p>
              </p:txBody>
            </p:sp>
          </p:grpSp>
          <p:grpSp>
            <p:nvGrpSpPr>
              <p:cNvPr id="22616" name="Group 277"/>
              <p:cNvGrpSpPr>
                <a:grpSpLocks/>
              </p:cNvGrpSpPr>
              <p:nvPr/>
            </p:nvGrpSpPr>
            <p:grpSpPr bwMode="auto">
              <a:xfrm>
                <a:off x="2259" y="4548"/>
                <a:ext cx="581" cy="403"/>
                <a:chOff x="2259" y="4548"/>
                <a:chExt cx="581" cy="403"/>
              </a:xfrm>
            </p:grpSpPr>
            <p:sp>
              <p:nvSpPr>
                <p:cNvPr id="22710" name="Rectangle 84"/>
                <p:cNvSpPr>
                  <a:spLocks noChangeArrowheads="1"/>
                </p:cNvSpPr>
                <p:nvPr/>
              </p:nvSpPr>
              <p:spPr bwMode="auto">
                <a:xfrm>
                  <a:off x="2302" y="4548"/>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a:p>
              </p:txBody>
            </p:sp>
            <p:sp>
              <p:nvSpPr>
                <p:cNvPr id="22711" name="Rectangle 276"/>
                <p:cNvSpPr>
                  <a:spLocks noChangeArrowheads="1"/>
                </p:cNvSpPr>
                <p:nvPr/>
              </p:nvSpPr>
              <p:spPr bwMode="auto">
                <a:xfrm>
                  <a:off x="2259" y="4548"/>
                  <a:ext cx="581" cy="403"/>
                </a:xfrm>
                <a:prstGeom prst="rect">
                  <a:avLst/>
                </a:prstGeom>
                <a:noFill/>
                <a:ln w="7">
                  <a:solidFill>
                    <a:srgbClr val="A0A0A0"/>
                  </a:solidFill>
                  <a:miter lim="800000"/>
                  <a:headEnd/>
                  <a:tailEnd/>
                </a:ln>
              </p:spPr>
              <p:txBody>
                <a:bodyPr/>
                <a:lstStyle/>
                <a:p>
                  <a:endParaRPr lang="en-US"/>
                </a:p>
              </p:txBody>
            </p:sp>
          </p:grpSp>
          <p:grpSp>
            <p:nvGrpSpPr>
              <p:cNvPr id="22617" name="Group 279"/>
              <p:cNvGrpSpPr>
                <a:grpSpLocks/>
              </p:cNvGrpSpPr>
              <p:nvPr/>
            </p:nvGrpSpPr>
            <p:grpSpPr bwMode="auto">
              <a:xfrm>
                <a:off x="2840" y="4548"/>
                <a:ext cx="416" cy="403"/>
                <a:chOff x="2840" y="4548"/>
                <a:chExt cx="416" cy="403"/>
              </a:xfrm>
            </p:grpSpPr>
            <p:sp>
              <p:nvSpPr>
                <p:cNvPr id="22708" name="Rectangle 85"/>
                <p:cNvSpPr>
                  <a:spLocks noChangeArrowheads="1"/>
                </p:cNvSpPr>
                <p:nvPr/>
              </p:nvSpPr>
              <p:spPr bwMode="auto">
                <a:xfrm>
                  <a:off x="2883" y="4548"/>
                  <a:ext cx="330" cy="403"/>
                </a:xfrm>
                <a:prstGeom prst="rect">
                  <a:avLst/>
                </a:prstGeom>
                <a:noFill/>
                <a:ln w="9525">
                  <a:noFill/>
                  <a:miter lim="800000"/>
                  <a:headEnd/>
                  <a:tailEnd/>
                </a:ln>
              </p:spPr>
              <p:txBody>
                <a:bodyPr/>
                <a:lstStyle/>
                <a:p>
                  <a:r>
                    <a:rPr lang="en-CA" sz="1200">
                      <a:latin typeface="Arial" pitchFamily="34" charset="0"/>
                      <a:cs typeface="Arial" pitchFamily="34" charset="0"/>
                    </a:rPr>
                    <a:t>.90</a:t>
                  </a:r>
                  <a:endParaRPr lang="en-CA"/>
                </a:p>
              </p:txBody>
            </p:sp>
            <p:sp>
              <p:nvSpPr>
                <p:cNvPr id="22709" name="Rectangle 278"/>
                <p:cNvSpPr>
                  <a:spLocks noChangeArrowheads="1"/>
                </p:cNvSpPr>
                <p:nvPr/>
              </p:nvSpPr>
              <p:spPr bwMode="auto">
                <a:xfrm>
                  <a:off x="2840" y="4548"/>
                  <a:ext cx="416" cy="403"/>
                </a:xfrm>
                <a:prstGeom prst="rect">
                  <a:avLst/>
                </a:prstGeom>
                <a:noFill/>
                <a:ln w="7">
                  <a:solidFill>
                    <a:srgbClr val="A0A0A0"/>
                  </a:solidFill>
                  <a:miter lim="800000"/>
                  <a:headEnd/>
                  <a:tailEnd/>
                </a:ln>
              </p:spPr>
              <p:txBody>
                <a:bodyPr/>
                <a:lstStyle/>
                <a:p>
                  <a:endParaRPr lang="en-US"/>
                </a:p>
              </p:txBody>
            </p:sp>
          </p:grpSp>
          <p:grpSp>
            <p:nvGrpSpPr>
              <p:cNvPr id="22618" name="Group 281"/>
              <p:cNvGrpSpPr>
                <a:grpSpLocks/>
              </p:cNvGrpSpPr>
              <p:nvPr/>
            </p:nvGrpSpPr>
            <p:grpSpPr bwMode="auto">
              <a:xfrm>
                <a:off x="3256" y="4548"/>
                <a:ext cx="416" cy="403"/>
                <a:chOff x="3256" y="4548"/>
                <a:chExt cx="416" cy="403"/>
              </a:xfrm>
            </p:grpSpPr>
            <p:sp>
              <p:nvSpPr>
                <p:cNvPr id="22706" name="Rectangle 86"/>
                <p:cNvSpPr>
                  <a:spLocks noChangeArrowheads="1"/>
                </p:cNvSpPr>
                <p:nvPr/>
              </p:nvSpPr>
              <p:spPr bwMode="auto">
                <a:xfrm>
                  <a:off x="3299" y="4548"/>
                  <a:ext cx="330" cy="403"/>
                </a:xfrm>
                <a:prstGeom prst="rect">
                  <a:avLst/>
                </a:prstGeom>
                <a:noFill/>
                <a:ln w="9525">
                  <a:noFill/>
                  <a:miter lim="800000"/>
                  <a:headEnd/>
                  <a:tailEnd/>
                </a:ln>
              </p:spPr>
              <p:txBody>
                <a:bodyPr/>
                <a:lstStyle/>
                <a:p>
                  <a:r>
                    <a:rPr lang="en-CA" sz="1200">
                      <a:latin typeface="Arial" pitchFamily="34" charset="0"/>
                      <a:cs typeface="Arial" pitchFamily="34" charset="0"/>
                    </a:rPr>
                    <a:t>.90</a:t>
                  </a:r>
                  <a:endParaRPr lang="en-CA"/>
                </a:p>
              </p:txBody>
            </p:sp>
            <p:sp>
              <p:nvSpPr>
                <p:cNvPr id="22707" name="Rectangle 280"/>
                <p:cNvSpPr>
                  <a:spLocks noChangeArrowheads="1"/>
                </p:cNvSpPr>
                <p:nvPr/>
              </p:nvSpPr>
              <p:spPr bwMode="auto">
                <a:xfrm>
                  <a:off x="3256" y="4548"/>
                  <a:ext cx="416" cy="403"/>
                </a:xfrm>
                <a:prstGeom prst="rect">
                  <a:avLst/>
                </a:prstGeom>
                <a:noFill/>
                <a:ln w="7">
                  <a:solidFill>
                    <a:srgbClr val="A0A0A0"/>
                  </a:solidFill>
                  <a:miter lim="800000"/>
                  <a:headEnd/>
                  <a:tailEnd/>
                </a:ln>
              </p:spPr>
              <p:txBody>
                <a:bodyPr/>
                <a:lstStyle/>
                <a:p>
                  <a:endParaRPr lang="en-US"/>
                </a:p>
              </p:txBody>
            </p:sp>
          </p:grpSp>
          <p:grpSp>
            <p:nvGrpSpPr>
              <p:cNvPr id="22619" name="Group 283"/>
              <p:cNvGrpSpPr>
                <a:grpSpLocks/>
              </p:cNvGrpSpPr>
              <p:nvPr/>
            </p:nvGrpSpPr>
            <p:grpSpPr bwMode="auto">
              <a:xfrm>
                <a:off x="3672" y="4548"/>
                <a:ext cx="441" cy="403"/>
                <a:chOff x="3672" y="4548"/>
                <a:chExt cx="441" cy="403"/>
              </a:xfrm>
            </p:grpSpPr>
            <p:sp>
              <p:nvSpPr>
                <p:cNvPr id="22704" name="Rectangle 87"/>
                <p:cNvSpPr>
                  <a:spLocks noChangeArrowheads="1"/>
                </p:cNvSpPr>
                <p:nvPr/>
              </p:nvSpPr>
              <p:spPr bwMode="auto">
                <a:xfrm>
                  <a:off x="3715" y="4548"/>
                  <a:ext cx="355" cy="403"/>
                </a:xfrm>
                <a:prstGeom prst="rect">
                  <a:avLst/>
                </a:prstGeom>
                <a:noFill/>
                <a:ln w="9525">
                  <a:noFill/>
                  <a:miter lim="800000"/>
                  <a:headEnd/>
                  <a:tailEnd/>
                </a:ln>
              </p:spPr>
              <p:txBody>
                <a:bodyPr/>
                <a:lstStyle/>
                <a:p>
                  <a:r>
                    <a:rPr lang="en-CA" sz="1200">
                      <a:latin typeface="Arial" pitchFamily="34" charset="0"/>
                      <a:cs typeface="Arial" pitchFamily="34" charset="0"/>
                    </a:rPr>
                    <a:t>.90</a:t>
                  </a:r>
                  <a:endParaRPr lang="en-CA"/>
                </a:p>
              </p:txBody>
            </p:sp>
            <p:sp>
              <p:nvSpPr>
                <p:cNvPr id="22705" name="Rectangle 282"/>
                <p:cNvSpPr>
                  <a:spLocks noChangeArrowheads="1"/>
                </p:cNvSpPr>
                <p:nvPr/>
              </p:nvSpPr>
              <p:spPr bwMode="auto">
                <a:xfrm>
                  <a:off x="3672" y="4548"/>
                  <a:ext cx="441" cy="403"/>
                </a:xfrm>
                <a:prstGeom prst="rect">
                  <a:avLst/>
                </a:prstGeom>
                <a:noFill/>
                <a:ln w="7">
                  <a:solidFill>
                    <a:srgbClr val="A0A0A0"/>
                  </a:solidFill>
                  <a:miter lim="800000"/>
                  <a:headEnd/>
                  <a:tailEnd/>
                </a:ln>
              </p:spPr>
              <p:txBody>
                <a:bodyPr/>
                <a:lstStyle/>
                <a:p>
                  <a:endParaRPr lang="en-US"/>
                </a:p>
              </p:txBody>
            </p:sp>
          </p:grpSp>
          <p:grpSp>
            <p:nvGrpSpPr>
              <p:cNvPr id="22620" name="Group 285"/>
              <p:cNvGrpSpPr>
                <a:grpSpLocks/>
              </p:cNvGrpSpPr>
              <p:nvPr/>
            </p:nvGrpSpPr>
            <p:grpSpPr bwMode="auto">
              <a:xfrm>
                <a:off x="0" y="4951"/>
                <a:ext cx="1455" cy="403"/>
                <a:chOff x="0" y="4951"/>
                <a:chExt cx="1455" cy="403"/>
              </a:xfrm>
            </p:grpSpPr>
            <p:sp>
              <p:nvSpPr>
                <p:cNvPr id="22702" name="Rectangle 88"/>
                <p:cNvSpPr>
                  <a:spLocks noChangeArrowheads="1"/>
                </p:cNvSpPr>
                <p:nvPr/>
              </p:nvSpPr>
              <p:spPr bwMode="auto">
                <a:xfrm>
                  <a:off x="43" y="4951"/>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Language Experience</a:t>
                  </a:r>
                  <a:endParaRPr lang="en-CA" sz="1200">
                    <a:ea typeface="Arial Unicode MS" pitchFamily="34" charset="-128"/>
                    <a:cs typeface="Arial Unicode MS" pitchFamily="34" charset="-128"/>
                  </a:endParaRPr>
                </a:p>
                <a:p>
                  <a:endParaRPr lang="en-CA"/>
                </a:p>
              </p:txBody>
            </p:sp>
            <p:sp>
              <p:nvSpPr>
                <p:cNvPr id="22703" name="Rectangle 284"/>
                <p:cNvSpPr>
                  <a:spLocks noChangeArrowheads="1"/>
                </p:cNvSpPr>
                <p:nvPr/>
              </p:nvSpPr>
              <p:spPr bwMode="auto">
                <a:xfrm>
                  <a:off x="0" y="4951"/>
                  <a:ext cx="1455" cy="403"/>
                </a:xfrm>
                <a:prstGeom prst="rect">
                  <a:avLst/>
                </a:prstGeom>
                <a:noFill/>
                <a:ln w="7">
                  <a:solidFill>
                    <a:srgbClr val="A0A0A0"/>
                  </a:solidFill>
                  <a:miter lim="800000"/>
                  <a:headEnd/>
                  <a:tailEnd/>
                </a:ln>
              </p:spPr>
              <p:txBody>
                <a:bodyPr/>
                <a:lstStyle/>
                <a:p>
                  <a:endParaRPr lang="en-US"/>
                </a:p>
              </p:txBody>
            </p:sp>
          </p:grpSp>
          <p:grpSp>
            <p:nvGrpSpPr>
              <p:cNvPr id="22621" name="Group 287"/>
              <p:cNvGrpSpPr>
                <a:grpSpLocks/>
              </p:cNvGrpSpPr>
              <p:nvPr/>
            </p:nvGrpSpPr>
            <p:grpSpPr bwMode="auto">
              <a:xfrm>
                <a:off x="1455" y="4951"/>
                <a:ext cx="409" cy="403"/>
                <a:chOff x="1455" y="4951"/>
                <a:chExt cx="409" cy="403"/>
              </a:xfrm>
            </p:grpSpPr>
            <p:sp>
              <p:nvSpPr>
                <p:cNvPr id="22700" name="Rectangle 89"/>
                <p:cNvSpPr>
                  <a:spLocks noChangeArrowheads="1"/>
                </p:cNvSpPr>
                <p:nvPr/>
              </p:nvSpPr>
              <p:spPr bwMode="auto">
                <a:xfrm>
                  <a:off x="1498" y="4951"/>
                  <a:ext cx="323" cy="403"/>
                </a:xfrm>
                <a:prstGeom prst="rect">
                  <a:avLst/>
                </a:prstGeom>
                <a:noFill/>
                <a:ln w="9525">
                  <a:noFill/>
                  <a:miter lim="800000"/>
                  <a:headEnd/>
                  <a:tailEnd/>
                </a:ln>
              </p:spPr>
              <p:txBody>
                <a:bodyPr/>
                <a:lstStyle/>
                <a:p>
                  <a:r>
                    <a:rPr lang="en-CA" sz="1200">
                      <a:latin typeface="Arial" pitchFamily="34" charset="0"/>
                      <a:cs typeface="Arial" pitchFamily="34" charset="0"/>
                    </a:rPr>
                    <a:t>1.14</a:t>
                  </a:r>
                  <a:endParaRPr lang="en-CA" sz="1200">
                    <a:ea typeface="Arial Unicode MS" pitchFamily="34" charset="-128"/>
                    <a:cs typeface="Arial Unicode MS" pitchFamily="34" charset="-128"/>
                  </a:endParaRPr>
                </a:p>
                <a:p>
                  <a:endParaRPr lang="en-CA"/>
                </a:p>
              </p:txBody>
            </p:sp>
            <p:sp>
              <p:nvSpPr>
                <p:cNvPr id="22701" name="Rectangle 286"/>
                <p:cNvSpPr>
                  <a:spLocks noChangeArrowheads="1"/>
                </p:cNvSpPr>
                <p:nvPr/>
              </p:nvSpPr>
              <p:spPr bwMode="auto">
                <a:xfrm>
                  <a:off x="1455" y="4951"/>
                  <a:ext cx="409" cy="403"/>
                </a:xfrm>
                <a:prstGeom prst="rect">
                  <a:avLst/>
                </a:prstGeom>
                <a:noFill/>
                <a:ln w="7">
                  <a:solidFill>
                    <a:srgbClr val="A0A0A0"/>
                  </a:solidFill>
                  <a:miter lim="800000"/>
                  <a:headEnd/>
                  <a:tailEnd/>
                </a:ln>
              </p:spPr>
              <p:txBody>
                <a:bodyPr/>
                <a:lstStyle/>
                <a:p>
                  <a:endParaRPr lang="en-US"/>
                </a:p>
              </p:txBody>
            </p:sp>
          </p:grpSp>
          <p:grpSp>
            <p:nvGrpSpPr>
              <p:cNvPr id="22622" name="Group 289"/>
              <p:cNvGrpSpPr>
                <a:grpSpLocks/>
              </p:cNvGrpSpPr>
              <p:nvPr/>
            </p:nvGrpSpPr>
            <p:grpSpPr bwMode="auto">
              <a:xfrm>
                <a:off x="1864" y="4951"/>
                <a:ext cx="395" cy="403"/>
                <a:chOff x="1864" y="4951"/>
                <a:chExt cx="395" cy="403"/>
              </a:xfrm>
            </p:grpSpPr>
            <p:sp>
              <p:nvSpPr>
                <p:cNvPr id="22698" name="Rectangle 90"/>
                <p:cNvSpPr>
                  <a:spLocks noChangeArrowheads="1"/>
                </p:cNvSpPr>
                <p:nvPr/>
              </p:nvSpPr>
              <p:spPr bwMode="auto">
                <a:xfrm>
                  <a:off x="1907" y="4951"/>
                  <a:ext cx="309" cy="403"/>
                </a:xfrm>
                <a:prstGeom prst="rect">
                  <a:avLst/>
                </a:prstGeom>
                <a:noFill/>
                <a:ln w="9525">
                  <a:noFill/>
                  <a:miter lim="800000"/>
                  <a:headEnd/>
                  <a:tailEnd/>
                </a:ln>
              </p:spPr>
              <p:txBody>
                <a:bodyPr/>
                <a:lstStyle/>
                <a:p>
                  <a:r>
                    <a:rPr lang="en-CA" sz="1200">
                      <a:latin typeface="Arial" pitchFamily="34" charset="0"/>
                      <a:cs typeface="Arial" pitchFamily="34" charset="0"/>
                    </a:rPr>
                    <a:t>1.07</a:t>
                  </a:r>
                  <a:endParaRPr lang="en-CA" sz="1200">
                    <a:ea typeface="Arial Unicode MS" pitchFamily="34" charset="-128"/>
                    <a:cs typeface="Arial Unicode MS" pitchFamily="34" charset="-128"/>
                  </a:endParaRPr>
                </a:p>
                <a:p>
                  <a:endParaRPr lang="en-CA"/>
                </a:p>
              </p:txBody>
            </p:sp>
            <p:sp>
              <p:nvSpPr>
                <p:cNvPr id="22699" name="Rectangle 288"/>
                <p:cNvSpPr>
                  <a:spLocks noChangeArrowheads="1"/>
                </p:cNvSpPr>
                <p:nvPr/>
              </p:nvSpPr>
              <p:spPr bwMode="auto">
                <a:xfrm>
                  <a:off x="1864" y="4951"/>
                  <a:ext cx="395" cy="403"/>
                </a:xfrm>
                <a:prstGeom prst="rect">
                  <a:avLst/>
                </a:prstGeom>
                <a:noFill/>
                <a:ln w="7">
                  <a:solidFill>
                    <a:srgbClr val="A0A0A0"/>
                  </a:solidFill>
                  <a:miter lim="800000"/>
                  <a:headEnd/>
                  <a:tailEnd/>
                </a:ln>
              </p:spPr>
              <p:txBody>
                <a:bodyPr/>
                <a:lstStyle/>
                <a:p>
                  <a:endParaRPr lang="en-US"/>
                </a:p>
              </p:txBody>
            </p:sp>
          </p:grpSp>
          <p:grpSp>
            <p:nvGrpSpPr>
              <p:cNvPr id="22623" name="Group 291"/>
              <p:cNvGrpSpPr>
                <a:grpSpLocks/>
              </p:cNvGrpSpPr>
              <p:nvPr/>
            </p:nvGrpSpPr>
            <p:grpSpPr bwMode="auto">
              <a:xfrm>
                <a:off x="2259" y="4951"/>
                <a:ext cx="581" cy="403"/>
                <a:chOff x="2259" y="4951"/>
                <a:chExt cx="581" cy="403"/>
              </a:xfrm>
            </p:grpSpPr>
            <p:sp>
              <p:nvSpPr>
                <p:cNvPr id="22696" name="Rectangle 91"/>
                <p:cNvSpPr>
                  <a:spLocks noChangeArrowheads="1"/>
                </p:cNvSpPr>
                <p:nvPr/>
              </p:nvSpPr>
              <p:spPr bwMode="auto">
                <a:xfrm>
                  <a:off x="2302" y="4951"/>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697" name="Rectangle 290"/>
                <p:cNvSpPr>
                  <a:spLocks noChangeArrowheads="1"/>
                </p:cNvSpPr>
                <p:nvPr/>
              </p:nvSpPr>
              <p:spPr bwMode="auto">
                <a:xfrm>
                  <a:off x="2259" y="4951"/>
                  <a:ext cx="581" cy="403"/>
                </a:xfrm>
                <a:prstGeom prst="rect">
                  <a:avLst/>
                </a:prstGeom>
                <a:noFill/>
                <a:ln w="7">
                  <a:solidFill>
                    <a:srgbClr val="A0A0A0"/>
                  </a:solidFill>
                  <a:miter lim="800000"/>
                  <a:headEnd/>
                  <a:tailEnd/>
                </a:ln>
              </p:spPr>
              <p:txBody>
                <a:bodyPr/>
                <a:lstStyle/>
                <a:p>
                  <a:endParaRPr lang="en-US"/>
                </a:p>
              </p:txBody>
            </p:sp>
          </p:grpSp>
          <p:grpSp>
            <p:nvGrpSpPr>
              <p:cNvPr id="22624" name="Group 293"/>
              <p:cNvGrpSpPr>
                <a:grpSpLocks/>
              </p:cNvGrpSpPr>
              <p:nvPr/>
            </p:nvGrpSpPr>
            <p:grpSpPr bwMode="auto">
              <a:xfrm>
                <a:off x="2840" y="4951"/>
                <a:ext cx="416" cy="403"/>
                <a:chOff x="2840" y="4951"/>
                <a:chExt cx="416" cy="403"/>
              </a:xfrm>
            </p:grpSpPr>
            <p:sp>
              <p:nvSpPr>
                <p:cNvPr id="22694" name="Rectangle 92"/>
                <p:cNvSpPr>
                  <a:spLocks noChangeArrowheads="1"/>
                </p:cNvSpPr>
                <p:nvPr/>
              </p:nvSpPr>
              <p:spPr bwMode="auto">
                <a:xfrm>
                  <a:off x="2883" y="4951"/>
                  <a:ext cx="330" cy="403"/>
                </a:xfrm>
                <a:prstGeom prst="rect">
                  <a:avLst/>
                </a:prstGeom>
                <a:noFill/>
                <a:ln w="9525">
                  <a:noFill/>
                  <a:miter lim="800000"/>
                  <a:headEnd/>
                  <a:tailEnd/>
                </a:ln>
              </p:spPr>
              <p:txBody>
                <a:bodyPr/>
                <a:lstStyle/>
                <a:p>
                  <a:r>
                    <a:rPr lang="en-CA" sz="1200">
                      <a:latin typeface="Arial" pitchFamily="34" charset="0"/>
                      <a:cs typeface="Arial" pitchFamily="34" charset="0"/>
                    </a:rPr>
                    <a:t>.95</a:t>
                  </a:r>
                  <a:endParaRPr lang="en-CA" sz="1200">
                    <a:ea typeface="Arial Unicode MS" pitchFamily="34" charset="-128"/>
                    <a:cs typeface="Arial Unicode MS" pitchFamily="34" charset="-128"/>
                  </a:endParaRPr>
                </a:p>
                <a:p>
                  <a:endParaRPr lang="en-CA"/>
                </a:p>
              </p:txBody>
            </p:sp>
            <p:sp>
              <p:nvSpPr>
                <p:cNvPr id="22695" name="Rectangle 292"/>
                <p:cNvSpPr>
                  <a:spLocks noChangeArrowheads="1"/>
                </p:cNvSpPr>
                <p:nvPr/>
              </p:nvSpPr>
              <p:spPr bwMode="auto">
                <a:xfrm>
                  <a:off x="2840" y="4951"/>
                  <a:ext cx="416" cy="403"/>
                </a:xfrm>
                <a:prstGeom prst="rect">
                  <a:avLst/>
                </a:prstGeom>
                <a:noFill/>
                <a:ln w="7">
                  <a:solidFill>
                    <a:srgbClr val="A0A0A0"/>
                  </a:solidFill>
                  <a:miter lim="800000"/>
                  <a:headEnd/>
                  <a:tailEnd/>
                </a:ln>
              </p:spPr>
              <p:txBody>
                <a:bodyPr/>
                <a:lstStyle/>
                <a:p>
                  <a:endParaRPr lang="en-US"/>
                </a:p>
              </p:txBody>
            </p:sp>
          </p:grpSp>
          <p:grpSp>
            <p:nvGrpSpPr>
              <p:cNvPr id="22625" name="Group 295"/>
              <p:cNvGrpSpPr>
                <a:grpSpLocks/>
              </p:cNvGrpSpPr>
              <p:nvPr/>
            </p:nvGrpSpPr>
            <p:grpSpPr bwMode="auto">
              <a:xfrm>
                <a:off x="3256" y="4951"/>
                <a:ext cx="416" cy="403"/>
                <a:chOff x="3256" y="4951"/>
                <a:chExt cx="416" cy="403"/>
              </a:xfrm>
            </p:grpSpPr>
            <p:sp>
              <p:nvSpPr>
                <p:cNvPr id="22692" name="Rectangle 93"/>
                <p:cNvSpPr>
                  <a:spLocks noChangeArrowheads="1"/>
                </p:cNvSpPr>
                <p:nvPr/>
              </p:nvSpPr>
              <p:spPr bwMode="auto">
                <a:xfrm>
                  <a:off x="3299" y="4951"/>
                  <a:ext cx="330" cy="403"/>
                </a:xfrm>
                <a:prstGeom prst="rect">
                  <a:avLst/>
                </a:prstGeom>
                <a:noFill/>
                <a:ln w="9525">
                  <a:noFill/>
                  <a:miter lim="800000"/>
                  <a:headEnd/>
                  <a:tailEnd/>
                </a:ln>
              </p:spPr>
              <p:txBody>
                <a:bodyPr/>
                <a:lstStyle/>
                <a:p>
                  <a:r>
                    <a:rPr lang="en-CA" sz="1200">
                      <a:latin typeface="Arial" pitchFamily="34" charset="0"/>
                      <a:cs typeface="Arial" pitchFamily="34" charset="0"/>
                    </a:rPr>
                    <a:t>.95</a:t>
                  </a:r>
                  <a:endParaRPr lang="en-CA" sz="1200">
                    <a:ea typeface="Arial Unicode MS" pitchFamily="34" charset="-128"/>
                    <a:cs typeface="Arial Unicode MS" pitchFamily="34" charset="-128"/>
                  </a:endParaRPr>
                </a:p>
                <a:p>
                  <a:endParaRPr lang="en-CA"/>
                </a:p>
              </p:txBody>
            </p:sp>
            <p:sp>
              <p:nvSpPr>
                <p:cNvPr id="22693" name="Rectangle 294"/>
                <p:cNvSpPr>
                  <a:spLocks noChangeArrowheads="1"/>
                </p:cNvSpPr>
                <p:nvPr/>
              </p:nvSpPr>
              <p:spPr bwMode="auto">
                <a:xfrm>
                  <a:off x="3256" y="4951"/>
                  <a:ext cx="416" cy="403"/>
                </a:xfrm>
                <a:prstGeom prst="rect">
                  <a:avLst/>
                </a:prstGeom>
                <a:noFill/>
                <a:ln w="7">
                  <a:solidFill>
                    <a:srgbClr val="A0A0A0"/>
                  </a:solidFill>
                  <a:miter lim="800000"/>
                  <a:headEnd/>
                  <a:tailEnd/>
                </a:ln>
              </p:spPr>
              <p:txBody>
                <a:bodyPr/>
                <a:lstStyle/>
                <a:p>
                  <a:endParaRPr lang="en-US"/>
                </a:p>
              </p:txBody>
            </p:sp>
          </p:grpSp>
          <p:grpSp>
            <p:nvGrpSpPr>
              <p:cNvPr id="22626" name="Group 297"/>
              <p:cNvGrpSpPr>
                <a:grpSpLocks/>
              </p:cNvGrpSpPr>
              <p:nvPr/>
            </p:nvGrpSpPr>
            <p:grpSpPr bwMode="auto">
              <a:xfrm>
                <a:off x="3672" y="4951"/>
                <a:ext cx="441" cy="403"/>
                <a:chOff x="3672" y="4951"/>
                <a:chExt cx="441" cy="403"/>
              </a:xfrm>
            </p:grpSpPr>
            <p:sp>
              <p:nvSpPr>
                <p:cNvPr id="22690" name="Rectangle 94"/>
                <p:cNvSpPr>
                  <a:spLocks noChangeArrowheads="1"/>
                </p:cNvSpPr>
                <p:nvPr/>
              </p:nvSpPr>
              <p:spPr bwMode="auto">
                <a:xfrm>
                  <a:off x="3715" y="4951"/>
                  <a:ext cx="355" cy="403"/>
                </a:xfrm>
                <a:prstGeom prst="rect">
                  <a:avLst/>
                </a:prstGeom>
                <a:noFill/>
                <a:ln w="9525">
                  <a:noFill/>
                  <a:miter lim="800000"/>
                  <a:headEnd/>
                  <a:tailEnd/>
                </a:ln>
              </p:spPr>
              <p:txBody>
                <a:bodyPr/>
                <a:lstStyle/>
                <a:p>
                  <a:r>
                    <a:rPr lang="en-CA" sz="1200">
                      <a:latin typeface="Arial" pitchFamily="34" charset="0"/>
                      <a:cs typeface="Arial" pitchFamily="34" charset="0"/>
                    </a:rPr>
                    <a:t>.95</a:t>
                  </a:r>
                  <a:endParaRPr lang="en-CA" sz="1200">
                    <a:ea typeface="Arial Unicode MS" pitchFamily="34" charset="-128"/>
                    <a:cs typeface="Arial Unicode MS" pitchFamily="34" charset="-128"/>
                  </a:endParaRPr>
                </a:p>
                <a:p>
                  <a:endParaRPr lang="en-CA"/>
                </a:p>
              </p:txBody>
            </p:sp>
            <p:sp>
              <p:nvSpPr>
                <p:cNvPr id="22691" name="Rectangle 296"/>
                <p:cNvSpPr>
                  <a:spLocks noChangeArrowheads="1"/>
                </p:cNvSpPr>
                <p:nvPr/>
              </p:nvSpPr>
              <p:spPr bwMode="auto">
                <a:xfrm>
                  <a:off x="3672" y="4951"/>
                  <a:ext cx="441" cy="403"/>
                </a:xfrm>
                <a:prstGeom prst="rect">
                  <a:avLst/>
                </a:prstGeom>
                <a:noFill/>
                <a:ln w="7">
                  <a:solidFill>
                    <a:srgbClr val="A0A0A0"/>
                  </a:solidFill>
                  <a:miter lim="800000"/>
                  <a:headEnd/>
                  <a:tailEnd/>
                </a:ln>
              </p:spPr>
              <p:txBody>
                <a:bodyPr/>
                <a:lstStyle/>
                <a:p>
                  <a:endParaRPr lang="en-US"/>
                </a:p>
              </p:txBody>
            </p:sp>
          </p:grpSp>
          <p:grpSp>
            <p:nvGrpSpPr>
              <p:cNvPr id="22627" name="Group 299"/>
              <p:cNvGrpSpPr>
                <a:grpSpLocks/>
              </p:cNvGrpSpPr>
              <p:nvPr/>
            </p:nvGrpSpPr>
            <p:grpSpPr bwMode="auto">
              <a:xfrm>
                <a:off x="0" y="5354"/>
                <a:ext cx="1455" cy="403"/>
                <a:chOff x="0" y="5354"/>
                <a:chExt cx="1455" cy="403"/>
              </a:xfrm>
            </p:grpSpPr>
            <p:sp>
              <p:nvSpPr>
                <p:cNvPr id="22688" name="Rectangle 95"/>
                <p:cNvSpPr>
                  <a:spLocks noChangeArrowheads="1"/>
                </p:cNvSpPr>
                <p:nvPr/>
              </p:nvSpPr>
              <p:spPr bwMode="auto">
                <a:xfrm>
                  <a:off x="43" y="5354"/>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Modern Prog Practices</a:t>
                  </a:r>
                  <a:endParaRPr lang="en-CA" sz="1200">
                    <a:ea typeface="Arial Unicode MS" pitchFamily="34" charset="-128"/>
                    <a:cs typeface="Arial Unicode MS" pitchFamily="34" charset="-128"/>
                  </a:endParaRPr>
                </a:p>
                <a:p>
                  <a:endParaRPr lang="en-CA"/>
                </a:p>
              </p:txBody>
            </p:sp>
            <p:sp>
              <p:nvSpPr>
                <p:cNvPr id="22689" name="Rectangle 298"/>
                <p:cNvSpPr>
                  <a:spLocks noChangeArrowheads="1"/>
                </p:cNvSpPr>
                <p:nvPr/>
              </p:nvSpPr>
              <p:spPr bwMode="auto">
                <a:xfrm>
                  <a:off x="0" y="5354"/>
                  <a:ext cx="1455" cy="403"/>
                </a:xfrm>
                <a:prstGeom prst="rect">
                  <a:avLst/>
                </a:prstGeom>
                <a:noFill/>
                <a:ln w="7">
                  <a:solidFill>
                    <a:srgbClr val="A0A0A0"/>
                  </a:solidFill>
                  <a:miter lim="800000"/>
                  <a:headEnd/>
                  <a:tailEnd/>
                </a:ln>
              </p:spPr>
              <p:txBody>
                <a:bodyPr/>
                <a:lstStyle/>
                <a:p>
                  <a:endParaRPr lang="en-US"/>
                </a:p>
              </p:txBody>
            </p:sp>
          </p:grpSp>
          <p:grpSp>
            <p:nvGrpSpPr>
              <p:cNvPr id="22628" name="Group 301"/>
              <p:cNvGrpSpPr>
                <a:grpSpLocks/>
              </p:cNvGrpSpPr>
              <p:nvPr/>
            </p:nvGrpSpPr>
            <p:grpSpPr bwMode="auto">
              <a:xfrm>
                <a:off x="1455" y="5354"/>
                <a:ext cx="409" cy="403"/>
                <a:chOff x="1455" y="5354"/>
                <a:chExt cx="409" cy="403"/>
              </a:xfrm>
            </p:grpSpPr>
            <p:sp>
              <p:nvSpPr>
                <p:cNvPr id="22686" name="Rectangle 96"/>
                <p:cNvSpPr>
                  <a:spLocks noChangeArrowheads="1"/>
                </p:cNvSpPr>
                <p:nvPr/>
              </p:nvSpPr>
              <p:spPr bwMode="auto">
                <a:xfrm>
                  <a:off x="1498" y="5354"/>
                  <a:ext cx="323" cy="403"/>
                </a:xfrm>
                <a:prstGeom prst="rect">
                  <a:avLst/>
                </a:prstGeom>
                <a:noFill/>
                <a:ln w="9525">
                  <a:noFill/>
                  <a:miter lim="800000"/>
                  <a:headEnd/>
                  <a:tailEnd/>
                </a:ln>
              </p:spPr>
              <p:txBody>
                <a:bodyPr/>
                <a:lstStyle/>
                <a:p>
                  <a:r>
                    <a:rPr lang="en-CA" sz="1200">
                      <a:latin typeface="Arial" pitchFamily="34" charset="0"/>
                      <a:cs typeface="Arial" pitchFamily="34" charset="0"/>
                    </a:rPr>
                    <a:t>1.24</a:t>
                  </a:r>
                  <a:endParaRPr lang="en-CA" sz="1200">
                    <a:ea typeface="Arial Unicode MS" pitchFamily="34" charset="-128"/>
                    <a:cs typeface="Arial Unicode MS" pitchFamily="34" charset="-128"/>
                  </a:endParaRPr>
                </a:p>
                <a:p>
                  <a:endParaRPr lang="en-CA"/>
                </a:p>
              </p:txBody>
            </p:sp>
            <p:sp>
              <p:nvSpPr>
                <p:cNvPr id="22687" name="Rectangle 300"/>
                <p:cNvSpPr>
                  <a:spLocks noChangeArrowheads="1"/>
                </p:cNvSpPr>
                <p:nvPr/>
              </p:nvSpPr>
              <p:spPr bwMode="auto">
                <a:xfrm>
                  <a:off x="1455" y="5354"/>
                  <a:ext cx="409" cy="403"/>
                </a:xfrm>
                <a:prstGeom prst="rect">
                  <a:avLst/>
                </a:prstGeom>
                <a:noFill/>
                <a:ln w="7">
                  <a:solidFill>
                    <a:srgbClr val="A0A0A0"/>
                  </a:solidFill>
                  <a:miter lim="800000"/>
                  <a:headEnd/>
                  <a:tailEnd/>
                </a:ln>
              </p:spPr>
              <p:txBody>
                <a:bodyPr/>
                <a:lstStyle/>
                <a:p>
                  <a:endParaRPr lang="en-US"/>
                </a:p>
              </p:txBody>
            </p:sp>
          </p:grpSp>
          <p:grpSp>
            <p:nvGrpSpPr>
              <p:cNvPr id="22629" name="Group 303"/>
              <p:cNvGrpSpPr>
                <a:grpSpLocks/>
              </p:cNvGrpSpPr>
              <p:nvPr/>
            </p:nvGrpSpPr>
            <p:grpSpPr bwMode="auto">
              <a:xfrm>
                <a:off x="1864" y="5354"/>
                <a:ext cx="395" cy="403"/>
                <a:chOff x="1864" y="5354"/>
                <a:chExt cx="395" cy="403"/>
              </a:xfrm>
            </p:grpSpPr>
            <p:sp>
              <p:nvSpPr>
                <p:cNvPr id="22684" name="Rectangle 97"/>
                <p:cNvSpPr>
                  <a:spLocks noChangeArrowheads="1"/>
                </p:cNvSpPr>
                <p:nvPr/>
              </p:nvSpPr>
              <p:spPr bwMode="auto">
                <a:xfrm>
                  <a:off x="1907" y="5354"/>
                  <a:ext cx="309" cy="403"/>
                </a:xfrm>
                <a:prstGeom prst="rect">
                  <a:avLst/>
                </a:prstGeom>
                <a:noFill/>
                <a:ln w="9525">
                  <a:noFill/>
                  <a:miter lim="800000"/>
                  <a:headEnd/>
                  <a:tailEnd/>
                </a:ln>
              </p:spPr>
              <p:txBody>
                <a:bodyPr/>
                <a:lstStyle/>
                <a:p>
                  <a:r>
                    <a:rPr lang="en-CA" sz="1200">
                      <a:latin typeface="Arial" pitchFamily="34" charset="0"/>
                      <a:cs typeface="Arial" pitchFamily="34" charset="0"/>
                    </a:rPr>
                    <a:t>1.10</a:t>
                  </a:r>
                  <a:endParaRPr lang="en-CA" sz="1200">
                    <a:ea typeface="Arial Unicode MS" pitchFamily="34" charset="-128"/>
                    <a:cs typeface="Arial Unicode MS" pitchFamily="34" charset="-128"/>
                  </a:endParaRPr>
                </a:p>
                <a:p>
                  <a:endParaRPr lang="en-CA"/>
                </a:p>
              </p:txBody>
            </p:sp>
            <p:sp>
              <p:nvSpPr>
                <p:cNvPr id="22685" name="Rectangle 302"/>
                <p:cNvSpPr>
                  <a:spLocks noChangeArrowheads="1"/>
                </p:cNvSpPr>
                <p:nvPr/>
              </p:nvSpPr>
              <p:spPr bwMode="auto">
                <a:xfrm>
                  <a:off x="1864" y="5354"/>
                  <a:ext cx="395" cy="403"/>
                </a:xfrm>
                <a:prstGeom prst="rect">
                  <a:avLst/>
                </a:prstGeom>
                <a:noFill/>
                <a:ln w="7">
                  <a:solidFill>
                    <a:srgbClr val="A0A0A0"/>
                  </a:solidFill>
                  <a:miter lim="800000"/>
                  <a:headEnd/>
                  <a:tailEnd/>
                </a:ln>
              </p:spPr>
              <p:txBody>
                <a:bodyPr/>
                <a:lstStyle/>
                <a:p>
                  <a:endParaRPr lang="en-US"/>
                </a:p>
              </p:txBody>
            </p:sp>
          </p:grpSp>
          <p:grpSp>
            <p:nvGrpSpPr>
              <p:cNvPr id="22630" name="Group 305"/>
              <p:cNvGrpSpPr>
                <a:grpSpLocks/>
              </p:cNvGrpSpPr>
              <p:nvPr/>
            </p:nvGrpSpPr>
            <p:grpSpPr bwMode="auto">
              <a:xfrm>
                <a:off x="2259" y="5354"/>
                <a:ext cx="581" cy="403"/>
                <a:chOff x="2259" y="5354"/>
                <a:chExt cx="581" cy="403"/>
              </a:xfrm>
            </p:grpSpPr>
            <p:sp>
              <p:nvSpPr>
                <p:cNvPr id="22682" name="Rectangle 98"/>
                <p:cNvSpPr>
                  <a:spLocks noChangeArrowheads="1"/>
                </p:cNvSpPr>
                <p:nvPr/>
              </p:nvSpPr>
              <p:spPr bwMode="auto">
                <a:xfrm>
                  <a:off x="2302" y="5354"/>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683" name="Rectangle 304"/>
                <p:cNvSpPr>
                  <a:spLocks noChangeArrowheads="1"/>
                </p:cNvSpPr>
                <p:nvPr/>
              </p:nvSpPr>
              <p:spPr bwMode="auto">
                <a:xfrm>
                  <a:off x="2259" y="5354"/>
                  <a:ext cx="581" cy="403"/>
                </a:xfrm>
                <a:prstGeom prst="rect">
                  <a:avLst/>
                </a:prstGeom>
                <a:noFill/>
                <a:ln w="7">
                  <a:solidFill>
                    <a:srgbClr val="A0A0A0"/>
                  </a:solidFill>
                  <a:miter lim="800000"/>
                  <a:headEnd/>
                  <a:tailEnd/>
                </a:ln>
              </p:spPr>
              <p:txBody>
                <a:bodyPr/>
                <a:lstStyle/>
                <a:p>
                  <a:endParaRPr lang="en-US"/>
                </a:p>
              </p:txBody>
            </p:sp>
          </p:grpSp>
          <p:grpSp>
            <p:nvGrpSpPr>
              <p:cNvPr id="22631" name="Group 307"/>
              <p:cNvGrpSpPr>
                <a:grpSpLocks/>
              </p:cNvGrpSpPr>
              <p:nvPr/>
            </p:nvGrpSpPr>
            <p:grpSpPr bwMode="auto">
              <a:xfrm>
                <a:off x="2840" y="5354"/>
                <a:ext cx="416" cy="403"/>
                <a:chOff x="2840" y="5354"/>
                <a:chExt cx="416" cy="403"/>
              </a:xfrm>
            </p:grpSpPr>
            <p:sp>
              <p:nvSpPr>
                <p:cNvPr id="22680" name="Rectangle 99"/>
                <p:cNvSpPr>
                  <a:spLocks noChangeArrowheads="1"/>
                </p:cNvSpPr>
                <p:nvPr/>
              </p:nvSpPr>
              <p:spPr bwMode="auto">
                <a:xfrm>
                  <a:off x="2883" y="5354"/>
                  <a:ext cx="330" cy="403"/>
                </a:xfrm>
                <a:prstGeom prst="rect">
                  <a:avLst/>
                </a:prstGeom>
                <a:noFill/>
                <a:ln w="9525">
                  <a:noFill/>
                  <a:miter lim="800000"/>
                  <a:headEnd/>
                  <a:tailEnd/>
                </a:ln>
              </p:spPr>
              <p:txBody>
                <a:bodyPr/>
                <a:lstStyle/>
                <a:p>
                  <a:r>
                    <a:rPr lang="en-CA" sz="1200">
                      <a:latin typeface="Arial" pitchFamily="34" charset="0"/>
                      <a:cs typeface="Arial" pitchFamily="34" charset="0"/>
                    </a:rPr>
                    <a:t>.91</a:t>
                  </a:r>
                  <a:endParaRPr lang="en-CA" sz="1200">
                    <a:ea typeface="Arial Unicode MS" pitchFamily="34" charset="-128"/>
                    <a:cs typeface="Arial Unicode MS" pitchFamily="34" charset="-128"/>
                  </a:endParaRPr>
                </a:p>
                <a:p>
                  <a:endParaRPr lang="en-CA"/>
                </a:p>
              </p:txBody>
            </p:sp>
            <p:sp>
              <p:nvSpPr>
                <p:cNvPr id="22681" name="Rectangle 306"/>
                <p:cNvSpPr>
                  <a:spLocks noChangeArrowheads="1"/>
                </p:cNvSpPr>
                <p:nvPr/>
              </p:nvSpPr>
              <p:spPr bwMode="auto">
                <a:xfrm>
                  <a:off x="2840" y="5354"/>
                  <a:ext cx="416" cy="403"/>
                </a:xfrm>
                <a:prstGeom prst="rect">
                  <a:avLst/>
                </a:prstGeom>
                <a:noFill/>
                <a:ln w="7">
                  <a:solidFill>
                    <a:srgbClr val="A0A0A0"/>
                  </a:solidFill>
                  <a:miter lim="800000"/>
                  <a:headEnd/>
                  <a:tailEnd/>
                </a:ln>
              </p:spPr>
              <p:txBody>
                <a:bodyPr/>
                <a:lstStyle/>
                <a:p>
                  <a:endParaRPr lang="en-US"/>
                </a:p>
              </p:txBody>
            </p:sp>
          </p:grpSp>
          <p:grpSp>
            <p:nvGrpSpPr>
              <p:cNvPr id="22632" name="Group 309"/>
              <p:cNvGrpSpPr>
                <a:grpSpLocks/>
              </p:cNvGrpSpPr>
              <p:nvPr/>
            </p:nvGrpSpPr>
            <p:grpSpPr bwMode="auto">
              <a:xfrm>
                <a:off x="3256" y="5354"/>
                <a:ext cx="416" cy="403"/>
                <a:chOff x="3256" y="5354"/>
                <a:chExt cx="416" cy="403"/>
              </a:xfrm>
            </p:grpSpPr>
            <p:sp>
              <p:nvSpPr>
                <p:cNvPr id="22678" name="Rectangle 100"/>
                <p:cNvSpPr>
                  <a:spLocks noChangeArrowheads="1"/>
                </p:cNvSpPr>
                <p:nvPr/>
              </p:nvSpPr>
              <p:spPr bwMode="auto">
                <a:xfrm>
                  <a:off x="3299" y="5354"/>
                  <a:ext cx="330" cy="403"/>
                </a:xfrm>
                <a:prstGeom prst="rect">
                  <a:avLst/>
                </a:prstGeom>
                <a:noFill/>
                <a:ln w="9525">
                  <a:noFill/>
                  <a:miter lim="800000"/>
                  <a:headEnd/>
                  <a:tailEnd/>
                </a:ln>
              </p:spPr>
              <p:txBody>
                <a:bodyPr/>
                <a:lstStyle/>
                <a:p>
                  <a:r>
                    <a:rPr lang="en-CA" sz="1200">
                      <a:latin typeface="Arial" pitchFamily="34" charset="0"/>
                      <a:cs typeface="Arial" pitchFamily="34" charset="0"/>
                    </a:rPr>
                    <a:t>.82</a:t>
                  </a:r>
                  <a:endParaRPr lang="en-CA" sz="1200">
                    <a:ea typeface="Arial Unicode MS" pitchFamily="34" charset="-128"/>
                    <a:cs typeface="Arial Unicode MS" pitchFamily="34" charset="-128"/>
                  </a:endParaRPr>
                </a:p>
                <a:p>
                  <a:endParaRPr lang="en-CA"/>
                </a:p>
              </p:txBody>
            </p:sp>
            <p:sp>
              <p:nvSpPr>
                <p:cNvPr id="22679" name="Rectangle 308"/>
                <p:cNvSpPr>
                  <a:spLocks noChangeArrowheads="1"/>
                </p:cNvSpPr>
                <p:nvPr/>
              </p:nvSpPr>
              <p:spPr bwMode="auto">
                <a:xfrm>
                  <a:off x="3256" y="5354"/>
                  <a:ext cx="416" cy="403"/>
                </a:xfrm>
                <a:prstGeom prst="rect">
                  <a:avLst/>
                </a:prstGeom>
                <a:noFill/>
                <a:ln w="7">
                  <a:solidFill>
                    <a:srgbClr val="A0A0A0"/>
                  </a:solidFill>
                  <a:miter lim="800000"/>
                  <a:headEnd/>
                  <a:tailEnd/>
                </a:ln>
              </p:spPr>
              <p:txBody>
                <a:bodyPr/>
                <a:lstStyle/>
                <a:p>
                  <a:endParaRPr lang="en-US"/>
                </a:p>
              </p:txBody>
            </p:sp>
          </p:grpSp>
          <p:grpSp>
            <p:nvGrpSpPr>
              <p:cNvPr id="22633" name="Group 311"/>
              <p:cNvGrpSpPr>
                <a:grpSpLocks/>
              </p:cNvGrpSpPr>
              <p:nvPr/>
            </p:nvGrpSpPr>
            <p:grpSpPr bwMode="auto">
              <a:xfrm>
                <a:off x="3672" y="5354"/>
                <a:ext cx="441" cy="403"/>
                <a:chOff x="3672" y="5354"/>
                <a:chExt cx="441" cy="403"/>
              </a:xfrm>
            </p:grpSpPr>
            <p:sp>
              <p:nvSpPr>
                <p:cNvPr id="22676" name="Rectangle 101"/>
                <p:cNvSpPr>
                  <a:spLocks noChangeArrowheads="1"/>
                </p:cNvSpPr>
                <p:nvPr/>
              </p:nvSpPr>
              <p:spPr bwMode="auto">
                <a:xfrm>
                  <a:off x="3715" y="5354"/>
                  <a:ext cx="355" cy="403"/>
                </a:xfrm>
                <a:prstGeom prst="rect">
                  <a:avLst/>
                </a:prstGeom>
                <a:noFill/>
                <a:ln w="9525">
                  <a:noFill/>
                  <a:miter lim="800000"/>
                  <a:headEnd/>
                  <a:tailEnd/>
                </a:ln>
              </p:spPr>
              <p:txBody>
                <a:bodyPr/>
                <a:lstStyle/>
                <a:p>
                  <a:r>
                    <a:rPr lang="en-CA" sz="1200">
                      <a:latin typeface="Arial" pitchFamily="34" charset="0"/>
                      <a:cs typeface="Arial" pitchFamily="34" charset="0"/>
                    </a:rPr>
                    <a:t>.82</a:t>
                  </a:r>
                  <a:endParaRPr lang="en-CA" sz="1200">
                    <a:ea typeface="Arial Unicode MS" pitchFamily="34" charset="-128"/>
                    <a:cs typeface="Arial Unicode MS" pitchFamily="34" charset="-128"/>
                  </a:endParaRPr>
                </a:p>
                <a:p>
                  <a:endParaRPr lang="en-CA"/>
                </a:p>
              </p:txBody>
            </p:sp>
            <p:sp>
              <p:nvSpPr>
                <p:cNvPr id="22677" name="Rectangle 310"/>
                <p:cNvSpPr>
                  <a:spLocks noChangeArrowheads="1"/>
                </p:cNvSpPr>
                <p:nvPr/>
              </p:nvSpPr>
              <p:spPr bwMode="auto">
                <a:xfrm>
                  <a:off x="3672" y="5354"/>
                  <a:ext cx="441" cy="403"/>
                </a:xfrm>
                <a:prstGeom prst="rect">
                  <a:avLst/>
                </a:prstGeom>
                <a:noFill/>
                <a:ln w="7">
                  <a:solidFill>
                    <a:srgbClr val="A0A0A0"/>
                  </a:solidFill>
                  <a:miter lim="800000"/>
                  <a:headEnd/>
                  <a:tailEnd/>
                </a:ln>
              </p:spPr>
              <p:txBody>
                <a:bodyPr/>
                <a:lstStyle/>
                <a:p>
                  <a:endParaRPr lang="en-US"/>
                </a:p>
              </p:txBody>
            </p:sp>
          </p:grpSp>
          <p:grpSp>
            <p:nvGrpSpPr>
              <p:cNvPr id="22634" name="Group 313"/>
              <p:cNvGrpSpPr>
                <a:grpSpLocks/>
              </p:cNvGrpSpPr>
              <p:nvPr/>
            </p:nvGrpSpPr>
            <p:grpSpPr bwMode="auto">
              <a:xfrm>
                <a:off x="0" y="5757"/>
                <a:ext cx="1455" cy="403"/>
                <a:chOff x="0" y="5757"/>
                <a:chExt cx="1455" cy="403"/>
              </a:xfrm>
            </p:grpSpPr>
            <p:sp>
              <p:nvSpPr>
                <p:cNvPr id="22674" name="Rectangle 102"/>
                <p:cNvSpPr>
                  <a:spLocks noChangeArrowheads="1"/>
                </p:cNvSpPr>
                <p:nvPr/>
              </p:nvSpPr>
              <p:spPr bwMode="auto">
                <a:xfrm>
                  <a:off x="43" y="5757"/>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SW Tools</a:t>
                  </a:r>
                  <a:endParaRPr lang="en-CA" sz="1200">
                    <a:ea typeface="Arial Unicode MS" pitchFamily="34" charset="-128"/>
                    <a:cs typeface="Arial Unicode MS" pitchFamily="34" charset="-128"/>
                  </a:endParaRPr>
                </a:p>
                <a:p>
                  <a:endParaRPr lang="en-CA"/>
                </a:p>
              </p:txBody>
            </p:sp>
            <p:sp>
              <p:nvSpPr>
                <p:cNvPr id="22675" name="Rectangle 312"/>
                <p:cNvSpPr>
                  <a:spLocks noChangeArrowheads="1"/>
                </p:cNvSpPr>
                <p:nvPr/>
              </p:nvSpPr>
              <p:spPr bwMode="auto">
                <a:xfrm>
                  <a:off x="0" y="5757"/>
                  <a:ext cx="1455" cy="403"/>
                </a:xfrm>
                <a:prstGeom prst="rect">
                  <a:avLst/>
                </a:prstGeom>
                <a:noFill/>
                <a:ln w="7">
                  <a:solidFill>
                    <a:srgbClr val="A0A0A0"/>
                  </a:solidFill>
                  <a:miter lim="800000"/>
                  <a:headEnd/>
                  <a:tailEnd/>
                </a:ln>
              </p:spPr>
              <p:txBody>
                <a:bodyPr/>
                <a:lstStyle/>
                <a:p>
                  <a:endParaRPr lang="en-US"/>
                </a:p>
              </p:txBody>
            </p:sp>
          </p:grpSp>
          <p:grpSp>
            <p:nvGrpSpPr>
              <p:cNvPr id="22635" name="Group 315"/>
              <p:cNvGrpSpPr>
                <a:grpSpLocks/>
              </p:cNvGrpSpPr>
              <p:nvPr/>
            </p:nvGrpSpPr>
            <p:grpSpPr bwMode="auto">
              <a:xfrm>
                <a:off x="1455" y="5757"/>
                <a:ext cx="409" cy="403"/>
                <a:chOff x="1455" y="5757"/>
                <a:chExt cx="409" cy="403"/>
              </a:xfrm>
            </p:grpSpPr>
            <p:sp>
              <p:nvSpPr>
                <p:cNvPr id="22672" name="Rectangle 103"/>
                <p:cNvSpPr>
                  <a:spLocks noChangeArrowheads="1"/>
                </p:cNvSpPr>
                <p:nvPr/>
              </p:nvSpPr>
              <p:spPr bwMode="auto">
                <a:xfrm>
                  <a:off x="1498" y="5757"/>
                  <a:ext cx="323" cy="403"/>
                </a:xfrm>
                <a:prstGeom prst="rect">
                  <a:avLst/>
                </a:prstGeom>
                <a:noFill/>
                <a:ln w="9525">
                  <a:noFill/>
                  <a:miter lim="800000"/>
                  <a:headEnd/>
                  <a:tailEnd/>
                </a:ln>
              </p:spPr>
              <p:txBody>
                <a:bodyPr/>
                <a:lstStyle/>
                <a:p>
                  <a:r>
                    <a:rPr lang="en-CA" sz="1200">
                      <a:latin typeface="Arial" pitchFamily="34" charset="0"/>
                      <a:cs typeface="Arial" pitchFamily="34" charset="0"/>
                    </a:rPr>
                    <a:t>1.24</a:t>
                  </a:r>
                  <a:endParaRPr lang="en-CA" sz="1200">
                    <a:ea typeface="Arial Unicode MS" pitchFamily="34" charset="-128"/>
                    <a:cs typeface="Arial Unicode MS" pitchFamily="34" charset="-128"/>
                  </a:endParaRPr>
                </a:p>
                <a:p>
                  <a:endParaRPr lang="en-CA"/>
                </a:p>
              </p:txBody>
            </p:sp>
            <p:sp>
              <p:nvSpPr>
                <p:cNvPr id="22673" name="Rectangle 314"/>
                <p:cNvSpPr>
                  <a:spLocks noChangeArrowheads="1"/>
                </p:cNvSpPr>
                <p:nvPr/>
              </p:nvSpPr>
              <p:spPr bwMode="auto">
                <a:xfrm>
                  <a:off x="1455" y="5757"/>
                  <a:ext cx="409" cy="403"/>
                </a:xfrm>
                <a:prstGeom prst="rect">
                  <a:avLst/>
                </a:prstGeom>
                <a:noFill/>
                <a:ln w="7">
                  <a:solidFill>
                    <a:srgbClr val="A0A0A0"/>
                  </a:solidFill>
                  <a:miter lim="800000"/>
                  <a:headEnd/>
                  <a:tailEnd/>
                </a:ln>
              </p:spPr>
              <p:txBody>
                <a:bodyPr/>
                <a:lstStyle/>
                <a:p>
                  <a:endParaRPr lang="en-US"/>
                </a:p>
              </p:txBody>
            </p:sp>
          </p:grpSp>
          <p:grpSp>
            <p:nvGrpSpPr>
              <p:cNvPr id="22636" name="Group 317"/>
              <p:cNvGrpSpPr>
                <a:grpSpLocks/>
              </p:cNvGrpSpPr>
              <p:nvPr/>
            </p:nvGrpSpPr>
            <p:grpSpPr bwMode="auto">
              <a:xfrm>
                <a:off x="1864" y="5757"/>
                <a:ext cx="395" cy="403"/>
                <a:chOff x="1864" y="5757"/>
                <a:chExt cx="395" cy="403"/>
              </a:xfrm>
            </p:grpSpPr>
            <p:sp>
              <p:nvSpPr>
                <p:cNvPr id="22670" name="Rectangle 104"/>
                <p:cNvSpPr>
                  <a:spLocks noChangeArrowheads="1"/>
                </p:cNvSpPr>
                <p:nvPr/>
              </p:nvSpPr>
              <p:spPr bwMode="auto">
                <a:xfrm>
                  <a:off x="1907" y="5757"/>
                  <a:ext cx="309" cy="403"/>
                </a:xfrm>
                <a:prstGeom prst="rect">
                  <a:avLst/>
                </a:prstGeom>
                <a:noFill/>
                <a:ln w="9525">
                  <a:noFill/>
                  <a:miter lim="800000"/>
                  <a:headEnd/>
                  <a:tailEnd/>
                </a:ln>
              </p:spPr>
              <p:txBody>
                <a:bodyPr/>
                <a:lstStyle/>
                <a:p>
                  <a:r>
                    <a:rPr lang="en-CA" sz="1200">
                      <a:latin typeface="Arial" pitchFamily="34" charset="0"/>
                      <a:cs typeface="Arial" pitchFamily="34" charset="0"/>
                    </a:rPr>
                    <a:t>1.10</a:t>
                  </a:r>
                  <a:endParaRPr lang="en-CA" sz="1200">
                    <a:ea typeface="Arial Unicode MS" pitchFamily="34" charset="-128"/>
                    <a:cs typeface="Arial Unicode MS" pitchFamily="34" charset="-128"/>
                  </a:endParaRPr>
                </a:p>
                <a:p>
                  <a:endParaRPr lang="en-CA"/>
                </a:p>
              </p:txBody>
            </p:sp>
            <p:sp>
              <p:nvSpPr>
                <p:cNvPr id="22671" name="Rectangle 316"/>
                <p:cNvSpPr>
                  <a:spLocks noChangeArrowheads="1"/>
                </p:cNvSpPr>
                <p:nvPr/>
              </p:nvSpPr>
              <p:spPr bwMode="auto">
                <a:xfrm>
                  <a:off x="1864" y="5757"/>
                  <a:ext cx="395" cy="403"/>
                </a:xfrm>
                <a:prstGeom prst="rect">
                  <a:avLst/>
                </a:prstGeom>
                <a:noFill/>
                <a:ln w="7">
                  <a:solidFill>
                    <a:srgbClr val="A0A0A0"/>
                  </a:solidFill>
                  <a:miter lim="800000"/>
                  <a:headEnd/>
                  <a:tailEnd/>
                </a:ln>
              </p:spPr>
              <p:txBody>
                <a:bodyPr/>
                <a:lstStyle/>
                <a:p>
                  <a:endParaRPr lang="en-US"/>
                </a:p>
              </p:txBody>
            </p:sp>
          </p:grpSp>
          <p:grpSp>
            <p:nvGrpSpPr>
              <p:cNvPr id="22637" name="Group 319"/>
              <p:cNvGrpSpPr>
                <a:grpSpLocks/>
              </p:cNvGrpSpPr>
              <p:nvPr/>
            </p:nvGrpSpPr>
            <p:grpSpPr bwMode="auto">
              <a:xfrm>
                <a:off x="2259" y="5757"/>
                <a:ext cx="581" cy="403"/>
                <a:chOff x="2259" y="5757"/>
                <a:chExt cx="581" cy="403"/>
              </a:xfrm>
            </p:grpSpPr>
            <p:sp>
              <p:nvSpPr>
                <p:cNvPr id="22668" name="Rectangle 105"/>
                <p:cNvSpPr>
                  <a:spLocks noChangeArrowheads="1"/>
                </p:cNvSpPr>
                <p:nvPr/>
              </p:nvSpPr>
              <p:spPr bwMode="auto">
                <a:xfrm>
                  <a:off x="2302" y="5757"/>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669" name="Rectangle 318"/>
                <p:cNvSpPr>
                  <a:spLocks noChangeArrowheads="1"/>
                </p:cNvSpPr>
                <p:nvPr/>
              </p:nvSpPr>
              <p:spPr bwMode="auto">
                <a:xfrm>
                  <a:off x="2259" y="5757"/>
                  <a:ext cx="581" cy="403"/>
                </a:xfrm>
                <a:prstGeom prst="rect">
                  <a:avLst/>
                </a:prstGeom>
                <a:noFill/>
                <a:ln w="7">
                  <a:solidFill>
                    <a:srgbClr val="A0A0A0"/>
                  </a:solidFill>
                  <a:miter lim="800000"/>
                  <a:headEnd/>
                  <a:tailEnd/>
                </a:ln>
              </p:spPr>
              <p:txBody>
                <a:bodyPr/>
                <a:lstStyle/>
                <a:p>
                  <a:endParaRPr lang="en-US"/>
                </a:p>
              </p:txBody>
            </p:sp>
          </p:grpSp>
          <p:grpSp>
            <p:nvGrpSpPr>
              <p:cNvPr id="22638" name="Group 321"/>
              <p:cNvGrpSpPr>
                <a:grpSpLocks/>
              </p:cNvGrpSpPr>
              <p:nvPr/>
            </p:nvGrpSpPr>
            <p:grpSpPr bwMode="auto">
              <a:xfrm>
                <a:off x="2840" y="5757"/>
                <a:ext cx="416" cy="403"/>
                <a:chOff x="2840" y="5757"/>
                <a:chExt cx="416" cy="403"/>
              </a:xfrm>
            </p:grpSpPr>
            <p:sp>
              <p:nvSpPr>
                <p:cNvPr id="22666" name="Rectangle 106"/>
                <p:cNvSpPr>
                  <a:spLocks noChangeArrowheads="1"/>
                </p:cNvSpPr>
                <p:nvPr/>
              </p:nvSpPr>
              <p:spPr bwMode="auto">
                <a:xfrm>
                  <a:off x="2883" y="5757"/>
                  <a:ext cx="330" cy="403"/>
                </a:xfrm>
                <a:prstGeom prst="rect">
                  <a:avLst/>
                </a:prstGeom>
                <a:noFill/>
                <a:ln w="9525">
                  <a:noFill/>
                  <a:miter lim="800000"/>
                  <a:headEnd/>
                  <a:tailEnd/>
                </a:ln>
              </p:spPr>
              <p:txBody>
                <a:bodyPr/>
                <a:lstStyle/>
                <a:p>
                  <a:r>
                    <a:rPr lang="en-CA" sz="1200">
                      <a:latin typeface="Arial" pitchFamily="34" charset="0"/>
                      <a:cs typeface="Arial" pitchFamily="34" charset="0"/>
                    </a:rPr>
                    <a:t>.91</a:t>
                  </a:r>
                  <a:endParaRPr lang="en-CA" sz="1200">
                    <a:ea typeface="Arial Unicode MS" pitchFamily="34" charset="-128"/>
                    <a:cs typeface="Arial Unicode MS" pitchFamily="34" charset="-128"/>
                  </a:endParaRPr>
                </a:p>
                <a:p>
                  <a:endParaRPr lang="en-CA"/>
                </a:p>
              </p:txBody>
            </p:sp>
            <p:sp>
              <p:nvSpPr>
                <p:cNvPr id="22667" name="Rectangle 320"/>
                <p:cNvSpPr>
                  <a:spLocks noChangeArrowheads="1"/>
                </p:cNvSpPr>
                <p:nvPr/>
              </p:nvSpPr>
              <p:spPr bwMode="auto">
                <a:xfrm>
                  <a:off x="2840" y="5757"/>
                  <a:ext cx="416" cy="403"/>
                </a:xfrm>
                <a:prstGeom prst="rect">
                  <a:avLst/>
                </a:prstGeom>
                <a:noFill/>
                <a:ln w="7">
                  <a:solidFill>
                    <a:srgbClr val="A0A0A0"/>
                  </a:solidFill>
                  <a:miter lim="800000"/>
                  <a:headEnd/>
                  <a:tailEnd/>
                </a:ln>
              </p:spPr>
              <p:txBody>
                <a:bodyPr/>
                <a:lstStyle/>
                <a:p>
                  <a:endParaRPr lang="en-US"/>
                </a:p>
              </p:txBody>
            </p:sp>
          </p:grpSp>
          <p:grpSp>
            <p:nvGrpSpPr>
              <p:cNvPr id="22639" name="Group 323"/>
              <p:cNvGrpSpPr>
                <a:grpSpLocks/>
              </p:cNvGrpSpPr>
              <p:nvPr/>
            </p:nvGrpSpPr>
            <p:grpSpPr bwMode="auto">
              <a:xfrm>
                <a:off x="3256" y="5757"/>
                <a:ext cx="416" cy="403"/>
                <a:chOff x="3256" y="5757"/>
                <a:chExt cx="416" cy="403"/>
              </a:xfrm>
            </p:grpSpPr>
            <p:sp>
              <p:nvSpPr>
                <p:cNvPr id="22664" name="Rectangle 107"/>
                <p:cNvSpPr>
                  <a:spLocks noChangeArrowheads="1"/>
                </p:cNvSpPr>
                <p:nvPr/>
              </p:nvSpPr>
              <p:spPr bwMode="auto">
                <a:xfrm>
                  <a:off x="3299" y="5757"/>
                  <a:ext cx="330" cy="403"/>
                </a:xfrm>
                <a:prstGeom prst="rect">
                  <a:avLst/>
                </a:prstGeom>
                <a:noFill/>
                <a:ln w="9525">
                  <a:noFill/>
                  <a:miter lim="800000"/>
                  <a:headEnd/>
                  <a:tailEnd/>
                </a:ln>
              </p:spPr>
              <p:txBody>
                <a:bodyPr/>
                <a:lstStyle/>
                <a:p>
                  <a:r>
                    <a:rPr lang="en-CA" sz="1200">
                      <a:latin typeface="Arial" pitchFamily="34" charset="0"/>
                      <a:cs typeface="Arial" pitchFamily="34" charset="0"/>
                    </a:rPr>
                    <a:t>.83</a:t>
                  </a:r>
                  <a:endParaRPr lang="en-CA" sz="1200">
                    <a:ea typeface="Arial Unicode MS" pitchFamily="34" charset="-128"/>
                    <a:cs typeface="Arial Unicode MS" pitchFamily="34" charset="-128"/>
                  </a:endParaRPr>
                </a:p>
                <a:p>
                  <a:endParaRPr lang="en-CA"/>
                </a:p>
              </p:txBody>
            </p:sp>
            <p:sp>
              <p:nvSpPr>
                <p:cNvPr id="22665" name="Rectangle 322"/>
                <p:cNvSpPr>
                  <a:spLocks noChangeArrowheads="1"/>
                </p:cNvSpPr>
                <p:nvPr/>
              </p:nvSpPr>
              <p:spPr bwMode="auto">
                <a:xfrm>
                  <a:off x="3256" y="5757"/>
                  <a:ext cx="416" cy="403"/>
                </a:xfrm>
                <a:prstGeom prst="rect">
                  <a:avLst/>
                </a:prstGeom>
                <a:noFill/>
                <a:ln w="7">
                  <a:solidFill>
                    <a:srgbClr val="A0A0A0"/>
                  </a:solidFill>
                  <a:miter lim="800000"/>
                  <a:headEnd/>
                  <a:tailEnd/>
                </a:ln>
              </p:spPr>
              <p:txBody>
                <a:bodyPr/>
                <a:lstStyle/>
                <a:p>
                  <a:endParaRPr lang="en-US"/>
                </a:p>
              </p:txBody>
            </p:sp>
          </p:grpSp>
          <p:grpSp>
            <p:nvGrpSpPr>
              <p:cNvPr id="22640" name="Group 325"/>
              <p:cNvGrpSpPr>
                <a:grpSpLocks/>
              </p:cNvGrpSpPr>
              <p:nvPr/>
            </p:nvGrpSpPr>
            <p:grpSpPr bwMode="auto">
              <a:xfrm>
                <a:off x="3672" y="5757"/>
                <a:ext cx="441" cy="403"/>
                <a:chOff x="3672" y="5757"/>
                <a:chExt cx="441" cy="403"/>
              </a:xfrm>
            </p:grpSpPr>
            <p:sp>
              <p:nvSpPr>
                <p:cNvPr id="22662" name="Rectangle 108"/>
                <p:cNvSpPr>
                  <a:spLocks noChangeArrowheads="1"/>
                </p:cNvSpPr>
                <p:nvPr/>
              </p:nvSpPr>
              <p:spPr bwMode="auto">
                <a:xfrm>
                  <a:off x="3715" y="5757"/>
                  <a:ext cx="355" cy="403"/>
                </a:xfrm>
                <a:prstGeom prst="rect">
                  <a:avLst/>
                </a:prstGeom>
                <a:noFill/>
                <a:ln w="9525">
                  <a:noFill/>
                  <a:miter lim="800000"/>
                  <a:headEnd/>
                  <a:tailEnd/>
                </a:ln>
              </p:spPr>
              <p:txBody>
                <a:bodyPr/>
                <a:lstStyle/>
                <a:p>
                  <a:r>
                    <a:rPr lang="en-CA" sz="1200">
                      <a:latin typeface="Arial" pitchFamily="34" charset="0"/>
                      <a:cs typeface="Arial" pitchFamily="34" charset="0"/>
                    </a:rPr>
                    <a:t>.83</a:t>
                  </a:r>
                  <a:endParaRPr lang="en-CA" sz="1200">
                    <a:ea typeface="Arial Unicode MS" pitchFamily="34" charset="-128"/>
                    <a:cs typeface="Arial Unicode MS" pitchFamily="34" charset="-128"/>
                  </a:endParaRPr>
                </a:p>
                <a:p>
                  <a:endParaRPr lang="en-CA"/>
                </a:p>
              </p:txBody>
            </p:sp>
            <p:sp>
              <p:nvSpPr>
                <p:cNvPr id="22663" name="Rectangle 324"/>
                <p:cNvSpPr>
                  <a:spLocks noChangeArrowheads="1"/>
                </p:cNvSpPr>
                <p:nvPr/>
              </p:nvSpPr>
              <p:spPr bwMode="auto">
                <a:xfrm>
                  <a:off x="3672" y="5757"/>
                  <a:ext cx="441" cy="403"/>
                </a:xfrm>
                <a:prstGeom prst="rect">
                  <a:avLst/>
                </a:prstGeom>
                <a:noFill/>
                <a:ln w="7">
                  <a:solidFill>
                    <a:srgbClr val="A0A0A0"/>
                  </a:solidFill>
                  <a:miter lim="800000"/>
                  <a:headEnd/>
                  <a:tailEnd/>
                </a:ln>
              </p:spPr>
              <p:txBody>
                <a:bodyPr/>
                <a:lstStyle/>
                <a:p>
                  <a:endParaRPr lang="en-US"/>
                </a:p>
              </p:txBody>
            </p:sp>
          </p:grpSp>
          <p:grpSp>
            <p:nvGrpSpPr>
              <p:cNvPr id="22641" name="Group 327"/>
              <p:cNvGrpSpPr>
                <a:grpSpLocks/>
              </p:cNvGrpSpPr>
              <p:nvPr/>
            </p:nvGrpSpPr>
            <p:grpSpPr bwMode="auto">
              <a:xfrm>
                <a:off x="0" y="6160"/>
                <a:ext cx="1455" cy="403"/>
                <a:chOff x="0" y="6160"/>
                <a:chExt cx="1455" cy="403"/>
              </a:xfrm>
            </p:grpSpPr>
            <p:sp>
              <p:nvSpPr>
                <p:cNvPr id="22660" name="Rectangle 109"/>
                <p:cNvSpPr>
                  <a:spLocks noChangeArrowheads="1"/>
                </p:cNvSpPr>
                <p:nvPr/>
              </p:nvSpPr>
              <p:spPr bwMode="auto">
                <a:xfrm>
                  <a:off x="43" y="6160"/>
                  <a:ext cx="1369" cy="403"/>
                </a:xfrm>
                <a:prstGeom prst="rect">
                  <a:avLst/>
                </a:prstGeom>
                <a:noFill/>
                <a:ln w="9525">
                  <a:noFill/>
                  <a:miter lim="800000"/>
                  <a:headEnd/>
                  <a:tailEnd/>
                </a:ln>
              </p:spPr>
              <p:txBody>
                <a:bodyPr/>
                <a:lstStyle/>
                <a:p>
                  <a:r>
                    <a:rPr lang="en-CA" sz="1200" b="1">
                      <a:latin typeface="Arial" pitchFamily="34" charset="0"/>
                      <a:cs typeface="Arial" pitchFamily="34" charset="0"/>
                    </a:rPr>
                    <a:t>Required Dev Schedule</a:t>
                  </a:r>
                  <a:endParaRPr lang="en-CA" sz="1200">
                    <a:ea typeface="Arial Unicode MS" pitchFamily="34" charset="-128"/>
                    <a:cs typeface="Arial Unicode MS" pitchFamily="34" charset="-128"/>
                  </a:endParaRPr>
                </a:p>
                <a:p>
                  <a:endParaRPr lang="en-CA"/>
                </a:p>
              </p:txBody>
            </p:sp>
            <p:sp>
              <p:nvSpPr>
                <p:cNvPr id="22661" name="Rectangle 326"/>
                <p:cNvSpPr>
                  <a:spLocks noChangeArrowheads="1"/>
                </p:cNvSpPr>
                <p:nvPr/>
              </p:nvSpPr>
              <p:spPr bwMode="auto">
                <a:xfrm>
                  <a:off x="0" y="6160"/>
                  <a:ext cx="1455" cy="403"/>
                </a:xfrm>
                <a:prstGeom prst="rect">
                  <a:avLst/>
                </a:prstGeom>
                <a:noFill/>
                <a:ln w="7">
                  <a:solidFill>
                    <a:srgbClr val="A0A0A0"/>
                  </a:solidFill>
                  <a:miter lim="800000"/>
                  <a:headEnd/>
                  <a:tailEnd/>
                </a:ln>
              </p:spPr>
              <p:txBody>
                <a:bodyPr/>
                <a:lstStyle/>
                <a:p>
                  <a:endParaRPr lang="en-US"/>
                </a:p>
              </p:txBody>
            </p:sp>
          </p:grpSp>
          <p:grpSp>
            <p:nvGrpSpPr>
              <p:cNvPr id="22642" name="Group 329"/>
              <p:cNvGrpSpPr>
                <a:grpSpLocks/>
              </p:cNvGrpSpPr>
              <p:nvPr/>
            </p:nvGrpSpPr>
            <p:grpSpPr bwMode="auto">
              <a:xfrm>
                <a:off x="1455" y="6160"/>
                <a:ext cx="409" cy="403"/>
                <a:chOff x="1455" y="6160"/>
                <a:chExt cx="409" cy="403"/>
              </a:xfrm>
            </p:grpSpPr>
            <p:sp>
              <p:nvSpPr>
                <p:cNvPr id="22658" name="Rectangle 110"/>
                <p:cNvSpPr>
                  <a:spLocks noChangeArrowheads="1"/>
                </p:cNvSpPr>
                <p:nvPr/>
              </p:nvSpPr>
              <p:spPr bwMode="auto">
                <a:xfrm>
                  <a:off x="1498" y="6160"/>
                  <a:ext cx="323" cy="403"/>
                </a:xfrm>
                <a:prstGeom prst="rect">
                  <a:avLst/>
                </a:prstGeom>
                <a:noFill/>
                <a:ln w="9525">
                  <a:noFill/>
                  <a:miter lim="800000"/>
                  <a:headEnd/>
                  <a:tailEnd/>
                </a:ln>
              </p:spPr>
              <p:txBody>
                <a:bodyPr/>
                <a:lstStyle/>
                <a:p>
                  <a:r>
                    <a:rPr lang="en-CA" sz="1200">
                      <a:latin typeface="Arial" pitchFamily="34" charset="0"/>
                      <a:cs typeface="Arial" pitchFamily="34" charset="0"/>
                    </a:rPr>
                    <a:t>1.23</a:t>
                  </a:r>
                  <a:endParaRPr lang="en-CA" sz="1200">
                    <a:ea typeface="Arial Unicode MS" pitchFamily="34" charset="-128"/>
                    <a:cs typeface="Arial Unicode MS" pitchFamily="34" charset="-128"/>
                  </a:endParaRPr>
                </a:p>
                <a:p>
                  <a:endParaRPr lang="en-CA"/>
                </a:p>
              </p:txBody>
            </p:sp>
            <p:sp>
              <p:nvSpPr>
                <p:cNvPr id="22659" name="Rectangle 328"/>
                <p:cNvSpPr>
                  <a:spLocks noChangeArrowheads="1"/>
                </p:cNvSpPr>
                <p:nvPr/>
              </p:nvSpPr>
              <p:spPr bwMode="auto">
                <a:xfrm>
                  <a:off x="1455" y="6160"/>
                  <a:ext cx="409" cy="403"/>
                </a:xfrm>
                <a:prstGeom prst="rect">
                  <a:avLst/>
                </a:prstGeom>
                <a:noFill/>
                <a:ln w="7">
                  <a:solidFill>
                    <a:srgbClr val="A0A0A0"/>
                  </a:solidFill>
                  <a:miter lim="800000"/>
                  <a:headEnd/>
                  <a:tailEnd/>
                </a:ln>
              </p:spPr>
              <p:txBody>
                <a:bodyPr/>
                <a:lstStyle/>
                <a:p>
                  <a:endParaRPr lang="en-US"/>
                </a:p>
              </p:txBody>
            </p:sp>
          </p:grpSp>
          <p:grpSp>
            <p:nvGrpSpPr>
              <p:cNvPr id="22643" name="Group 331"/>
              <p:cNvGrpSpPr>
                <a:grpSpLocks/>
              </p:cNvGrpSpPr>
              <p:nvPr/>
            </p:nvGrpSpPr>
            <p:grpSpPr bwMode="auto">
              <a:xfrm>
                <a:off x="1864" y="6160"/>
                <a:ext cx="395" cy="403"/>
                <a:chOff x="1864" y="6160"/>
                <a:chExt cx="395" cy="403"/>
              </a:xfrm>
            </p:grpSpPr>
            <p:sp>
              <p:nvSpPr>
                <p:cNvPr id="22656" name="Rectangle 111"/>
                <p:cNvSpPr>
                  <a:spLocks noChangeArrowheads="1"/>
                </p:cNvSpPr>
                <p:nvPr/>
              </p:nvSpPr>
              <p:spPr bwMode="auto">
                <a:xfrm>
                  <a:off x="1907" y="6160"/>
                  <a:ext cx="309" cy="403"/>
                </a:xfrm>
                <a:prstGeom prst="rect">
                  <a:avLst/>
                </a:prstGeom>
                <a:noFill/>
                <a:ln w="9525">
                  <a:noFill/>
                  <a:miter lim="800000"/>
                  <a:headEnd/>
                  <a:tailEnd/>
                </a:ln>
              </p:spPr>
              <p:txBody>
                <a:bodyPr/>
                <a:lstStyle/>
                <a:p>
                  <a:r>
                    <a:rPr lang="en-CA" sz="1200">
                      <a:latin typeface="Arial" pitchFamily="34" charset="0"/>
                      <a:cs typeface="Arial" pitchFamily="34" charset="0"/>
                    </a:rPr>
                    <a:t>1.08</a:t>
                  </a:r>
                  <a:endParaRPr lang="en-CA" sz="1200">
                    <a:ea typeface="Arial Unicode MS" pitchFamily="34" charset="-128"/>
                    <a:cs typeface="Arial Unicode MS" pitchFamily="34" charset="-128"/>
                  </a:endParaRPr>
                </a:p>
                <a:p>
                  <a:endParaRPr lang="en-CA"/>
                </a:p>
              </p:txBody>
            </p:sp>
            <p:sp>
              <p:nvSpPr>
                <p:cNvPr id="22657" name="Rectangle 330"/>
                <p:cNvSpPr>
                  <a:spLocks noChangeArrowheads="1"/>
                </p:cNvSpPr>
                <p:nvPr/>
              </p:nvSpPr>
              <p:spPr bwMode="auto">
                <a:xfrm>
                  <a:off x="1864" y="6160"/>
                  <a:ext cx="395" cy="403"/>
                </a:xfrm>
                <a:prstGeom prst="rect">
                  <a:avLst/>
                </a:prstGeom>
                <a:noFill/>
                <a:ln w="7">
                  <a:solidFill>
                    <a:srgbClr val="A0A0A0"/>
                  </a:solidFill>
                  <a:miter lim="800000"/>
                  <a:headEnd/>
                  <a:tailEnd/>
                </a:ln>
              </p:spPr>
              <p:txBody>
                <a:bodyPr/>
                <a:lstStyle/>
                <a:p>
                  <a:endParaRPr lang="en-US"/>
                </a:p>
              </p:txBody>
            </p:sp>
          </p:grpSp>
          <p:grpSp>
            <p:nvGrpSpPr>
              <p:cNvPr id="22644" name="Group 333"/>
              <p:cNvGrpSpPr>
                <a:grpSpLocks/>
              </p:cNvGrpSpPr>
              <p:nvPr/>
            </p:nvGrpSpPr>
            <p:grpSpPr bwMode="auto">
              <a:xfrm>
                <a:off x="2259" y="6160"/>
                <a:ext cx="581" cy="403"/>
                <a:chOff x="2259" y="6160"/>
                <a:chExt cx="581" cy="403"/>
              </a:xfrm>
            </p:grpSpPr>
            <p:sp>
              <p:nvSpPr>
                <p:cNvPr id="22654" name="Rectangle 112"/>
                <p:cNvSpPr>
                  <a:spLocks noChangeArrowheads="1"/>
                </p:cNvSpPr>
                <p:nvPr/>
              </p:nvSpPr>
              <p:spPr bwMode="auto">
                <a:xfrm>
                  <a:off x="2302" y="6160"/>
                  <a:ext cx="495" cy="403"/>
                </a:xfrm>
                <a:prstGeom prst="rect">
                  <a:avLst/>
                </a:prstGeom>
                <a:noFill/>
                <a:ln w="9525">
                  <a:noFill/>
                  <a:miter lim="800000"/>
                  <a:headEnd/>
                  <a:tailEnd/>
                </a:ln>
              </p:spPr>
              <p:txBody>
                <a:bodyPr/>
                <a:lstStyle/>
                <a:p>
                  <a:r>
                    <a:rPr lang="en-CA" sz="1200">
                      <a:latin typeface="Arial" pitchFamily="34" charset="0"/>
                      <a:cs typeface="Arial" pitchFamily="34" charset="0"/>
                    </a:rPr>
                    <a:t>1.00</a:t>
                  </a:r>
                  <a:endParaRPr lang="en-CA" sz="1200">
                    <a:ea typeface="Arial Unicode MS" pitchFamily="34" charset="-128"/>
                    <a:cs typeface="Arial Unicode MS" pitchFamily="34" charset="-128"/>
                  </a:endParaRPr>
                </a:p>
                <a:p>
                  <a:endParaRPr lang="en-CA"/>
                </a:p>
              </p:txBody>
            </p:sp>
            <p:sp>
              <p:nvSpPr>
                <p:cNvPr id="22655" name="Rectangle 332"/>
                <p:cNvSpPr>
                  <a:spLocks noChangeArrowheads="1"/>
                </p:cNvSpPr>
                <p:nvPr/>
              </p:nvSpPr>
              <p:spPr bwMode="auto">
                <a:xfrm>
                  <a:off x="2259" y="6160"/>
                  <a:ext cx="581" cy="403"/>
                </a:xfrm>
                <a:prstGeom prst="rect">
                  <a:avLst/>
                </a:prstGeom>
                <a:noFill/>
                <a:ln w="7">
                  <a:solidFill>
                    <a:srgbClr val="A0A0A0"/>
                  </a:solidFill>
                  <a:miter lim="800000"/>
                  <a:headEnd/>
                  <a:tailEnd/>
                </a:ln>
              </p:spPr>
              <p:txBody>
                <a:bodyPr/>
                <a:lstStyle/>
                <a:p>
                  <a:endParaRPr lang="en-US"/>
                </a:p>
              </p:txBody>
            </p:sp>
          </p:grpSp>
          <p:grpSp>
            <p:nvGrpSpPr>
              <p:cNvPr id="22645" name="Group 335"/>
              <p:cNvGrpSpPr>
                <a:grpSpLocks/>
              </p:cNvGrpSpPr>
              <p:nvPr/>
            </p:nvGrpSpPr>
            <p:grpSpPr bwMode="auto">
              <a:xfrm>
                <a:off x="2840" y="6160"/>
                <a:ext cx="416" cy="403"/>
                <a:chOff x="2840" y="6160"/>
                <a:chExt cx="416" cy="403"/>
              </a:xfrm>
            </p:grpSpPr>
            <p:sp>
              <p:nvSpPr>
                <p:cNvPr id="22652" name="Rectangle 113"/>
                <p:cNvSpPr>
                  <a:spLocks noChangeArrowheads="1"/>
                </p:cNvSpPr>
                <p:nvPr/>
              </p:nvSpPr>
              <p:spPr bwMode="auto">
                <a:xfrm>
                  <a:off x="2883" y="6160"/>
                  <a:ext cx="330" cy="403"/>
                </a:xfrm>
                <a:prstGeom prst="rect">
                  <a:avLst/>
                </a:prstGeom>
                <a:noFill/>
                <a:ln w="9525">
                  <a:noFill/>
                  <a:miter lim="800000"/>
                  <a:headEnd/>
                  <a:tailEnd/>
                </a:ln>
              </p:spPr>
              <p:txBody>
                <a:bodyPr/>
                <a:lstStyle/>
                <a:p>
                  <a:r>
                    <a:rPr lang="en-CA" sz="1200">
                      <a:latin typeface="Arial" pitchFamily="34" charset="0"/>
                      <a:cs typeface="Arial" pitchFamily="34" charset="0"/>
                    </a:rPr>
                    <a:t>1.04</a:t>
                  </a:r>
                  <a:endParaRPr lang="en-CA" sz="1200">
                    <a:ea typeface="Arial Unicode MS" pitchFamily="34" charset="-128"/>
                    <a:cs typeface="Arial Unicode MS" pitchFamily="34" charset="-128"/>
                  </a:endParaRPr>
                </a:p>
                <a:p>
                  <a:endParaRPr lang="en-CA"/>
                </a:p>
              </p:txBody>
            </p:sp>
            <p:sp>
              <p:nvSpPr>
                <p:cNvPr id="22653" name="Rectangle 334"/>
                <p:cNvSpPr>
                  <a:spLocks noChangeArrowheads="1"/>
                </p:cNvSpPr>
                <p:nvPr/>
              </p:nvSpPr>
              <p:spPr bwMode="auto">
                <a:xfrm>
                  <a:off x="2840" y="6160"/>
                  <a:ext cx="416" cy="403"/>
                </a:xfrm>
                <a:prstGeom prst="rect">
                  <a:avLst/>
                </a:prstGeom>
                <a:noFill/>
                <a:ln w="7">
                  <a:solidFill>
                    <a:srgbClr val="A0A0A0"/>
                  </a:solidFill>
                  <a:miter lim="800000"/>
                  <a:headEnd/>
                  <a:tailEnd/>
                </a:ln>
              </p:spPr>
              <p:txBody>
                <a:bodyPr/>
                <a:lstStyle/>
                <a:p>
                  <a:endParaRPr lang="en-US"/>
                </a:p>
              </p:txBody>
            </p:sp>
          </p:grpSp>
          <p:grpSp>
            <p:nvGrpSpPr>
              <p:cNvPr id="22646" name="Group 337"/>
              <p:cNvGrpSpPr>
                <a:grpSpLocks/>
              </p:cNvGrpSpPr>
              <p:nvPr/>
            </p:nvGrpSpPr>
            <p:grpSpPr bwMode="auto">
              <a:xfrm>
                <a:off x="3256" y="6160"/>
                <a:ext cx="416" cy="403"/>
                <a:chOff x="3256" y="6160"/>
                <a:chExt cx="416" cy="403"/>
              </a:xfrm>
            </p:grpSpPr>
            <p:sp>
              <p:nvSpPr>
                <p:cNvPr id="22650" name="Rectangle 114"/>
                <p:cNvSpPr>
                  <a:spLocks noChangeArrowheads="1"/>
                </p:cNvSpPr>
                <p:nvPr/>
              </p:nvSpPr>
              <p:spPr bwMode="auto">
                <a:xfrm>
                  <a:off x="3299" y="6160"/>
                  <a:ext cx="330" cy="403"/>
                </a:xfrm>
                <a:prstGeom prst="rect">
                  <a:avLst/>
                </a:prstGeom>
                <a:noFill/>
                <a:ln w="9525">
                  <a:noFill/>
                  <a:miter lim="800000"/>
                  <a:headEnd/>
                  <a:tailEnd/>
                </a:ln>
              </p:spPr>
              <p:txBody>
                <a:bodyPr/>
                <a:lstStyle/>
                <a:p>
                  <a:r>
                    <a:rPr lang="en-CA" sz="1200">
                      <a:latin typeface="Arial" pitchFamily="34" charset="0"/>
                      <a:cs typeface="Arial" pitchFamily="34" charset="0"/>
                    </a:rPr>
                    <a:t>1.10</a:t>
                  </a:r>
                  <a:endParaRPr lang="en-CA" sz="1200">
                    <a:ea typeface="Arial Unicode MS" pitchFamily="34" charset="-128"/>
                    <a:cs typeface="Arial Unicode MS" pitchFamily="34" charset="-128"/>
                  </a:endParaRPr>
                </a:p>
                <a:p>
                  <a:endParaRPr lang="en-CA"/>
                </a:p>
              </p:txBody>
            </p:sp>
            <p:sp>
              <p:nvSpPr>
                <p:cNvPr id="22651" name="Rectangle 336"/>
                <p:cNvSpPr>
                  <a:spLocks noChangeArrowheads="1"/>
                </p:cNvSpPr>
                <p:nvPr/>
              </p:nvSpPr>
              <p:spPr bwMode="auto">
                <a:xfrm>
                  <a:off x="3256" y="6160"/>
                  <a:ext cx="416" cy="403"/>
                </a:xfrm>
                <a:prstGeom prst="rect">
                  <a:avLst/>
                </a:prstGeom>
                <a:noFill/>
                <a:ln w="7">
                  <a:solidFill>
                    <a:srgbClr val="A0A0A0"/>
                  </a:solidFill>
                  <a:miter lim="800000"/>
                  <a:headEnd/>
                  <a:tailEnd/>
                </a:ln>
              </p:spPr>
              <p:txBody>
                <a:bodyPr/>
                <a:lstStyle/>
                <a:p>
                  <a:endParaRPr lang="en-US"/>
                </a:p>
              </p:txBody>
            </p:sp>
          </p:grpSp>
          <p:grpSp>
            <p:nvGrpSpPr>
              <p:cNvPr id="22647" name="Group 339"/>
              <p:cNvGrpSpPr>
                <a:grpSpLocks/>
              </p:cNvGrpSpPr>
              <p:nvPr/>
            </p:nvGrpSpPr>
            <p:grpSpPr bwMode="auto">
              <a:xfrm>
                <a:off x="3672" y="6160"/>
                <a:ext cx="441" cy="403"/>
                <a:chOff x="3672" y="6160"/>
                <a:chExt cx="441" cy="403"/>
              </a:xfrm>
            </p:grpSpPr>
            <p:sp>
              <p:nvSpPr>
                <p:cNvPr id="22648" name="Rectangle 115"/>
                <p:cNvSpPr>
                  <a:spLocks noChangeArrowheads="1"/>
                </p:cNvSpPr>
                <p:nvPr/>
              </p:nvSpPr>
              <p:spPr bwMode="auto">
                <a:xfrm>
                  <a:off x="3715" y="6160"/>
                  <a:ext cx="355" cy="403"/>
                </a:xfrm>
                <a:prstGeom prst="rect">
                  <a:avLst/>
                </a:prstGeom>
                <a:noFill/>
                <a:ln w="9525">
                  <a:noFill/>
                  <a:miter lim="800000"/>
                  <a:headEnd/>
                  <a:tailEnd/>
                </a:ln>
              </p:spPr>
              <p:txBody>
                <a:bodyPr/>
                <a:lstStyle/>
                <a:p>
                  <a:r>
                    <a:rPr lang="en-CA" sz="1200">
                      <a:latin typeface="Arial" pitchFamily="34" charset="0"/>
                      <a:cs typeface="Arial" pitchFamily="34" charset="0"/>
                    </a:rPr>
                    <a:t>1,10</a:t>
                  </a:r>
                  <a:endParaRPr lang="en-CA" sz="1200">
                    <a:ea typeface="Arial Unicode MS" pitchFamily="34" charset="-128"/>
                    <a:cs typeface="Arial Unicode MS" pitchFamily="34" charset="-128"/>
                  </a:endParaRPr>
                </a:p>
                <a:p>
                  <a:endParaRPr lang="en-CA"/>
                </a:p>
              </p:txBody>
            </p:sp>
            <p:sp>
              <p:nvSpPr>
                <p:cNvPr id="22649" name="Rectangle 338"/>
                <p:cNvSpPr>
                  <a:spLocks noChangeArrowheads="1"/>
                </p:cNvSpPr>
                <p:nvPr/>
              </p:nvSpPr>
              <p:spPr bwMode="auto">
                <a:xfrm>
                  <a:off x="3672" y="6160"/>
                  <a:ext cx="441" cy="403"/>
                </a:xfrm>
                <a:prstGeom prst="rect">
                  <a:avLst/>
                </a:prstGeom>
                <a:noFill/>
                <a:ln w="7">
                  <a:solidFill>
                    <a:srgbClr val="A0A0A0"/>
                  </a:solidFill>
                  <a:miter lim="800000"/>
                  <a:headEnd/>
                  <a:tailEnd/>
                </a:ln>
              </p:spPr>
              <p:txBody>
                <a:bodyPr/>
                <a:lstStyle/>
                <a:p>
                  <a:endParaRPr lang="en-US"/>
                </a:p>
              </p:txBody>
            </p:sp>
          </p:grpSp>
        </p:grpSp>
        <p:sp>
          <p:nvSpPr>
            <p:cNvPr id="22535" name="Rectangle 341"/>
            <p:cNvSpPr>
              <a:spLocks noChangeArrowheads="1"/>
            </p:cNvSpPr>
            <p:nvPr/>
          </p:nvSpPr>
          <p:spPr bwMode="auto">
            <a:xfrm>
              <a:off x="-2" y="-2"/>
              <a:ext cx="4117" cy="6567"/>
            </a:xfrm>
            <a:prstGeom prst="rect">
              <a:avLst/>
            </a:prstGeom>
            <a:noFill/>
            <a:ln w="7937">
              <a:solidFill>
                <a:srgbClr val="A0A0A0"/>
              </a:solid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Example</a:t>
            </a:r>
          </a:p>
        </p:txBody>
      </p:sp>
      <p:sp>
        <p:nvSpPr>
          <p:cNvPr id="23555" name="Slide Number Placeholder 5"/>
          <p:cNvSpPr>
            <a:spLocks noGrp="1"/>
          </p:cNvSpPr>
          <p:nvPr>
            <p:ph type="sldNum" sz="quarter" idx="12"/>
          </p:nvPr>
        </p:nvSpPr>
        <p:spPr bwMode="auto">
          <a:noFill/>
          <a:ln>
            <a:miter lim="800000"/>
            <a:headEnd/>
            <a:tailEnd/>
          </a:ln>
        </p:spPr>
        <p:txBody>
          <a:bodyPr/>
          <a:lstStyle/>
          <a:p>
            <a:fld id="{D96B2ACE-D72B-433E-9BF4-19BAEE46A715}" type="slidenum">
              <a:rPr lang="en-US"/>
              <a:pPr/>
              <a:t>14</a:t>
            </a:fld>
            <a:endParaRPr lang="en-US"/>
          </a:p>
        </p:txBody>
      </p:sp>
      <p:pic>
        <p:nvPicPr>
          <p:cNvPr id="23556" name="Picture 5" descr="CostEffort13"/>
          <p:cNvPicPr>
            <a:picLocks noChangeAspect="1" noChangeArrowheads="1"/>
          </p:cNvPicPr>
          <p:nvPr/>
        </p:nvPicPr>
        <p:blipFill>
          <a:blip r:embed="rId2"/>
          <a:srcRect/>
          <a:stretch>
            <a:fillRect/>
          </a:stretch>
        </p:blipFill>
        <p:spPr bwMode="auto">
          <a:xfrm>
            <a:off x="0" y="1676400"/>
            <a:ext cx="4724400" cy="889000"/>
          </a:xfrm>
          <a:prstGeom prst="rect">
            <a:avLst/>
          </a:prstGeom>
          <a:noFill/>
          <a:ln w="9525">
            <a:noFill/>
            <a:miter lim="800000"/>
            <a:headEnd/>
            <a:tailEnd/>
          </a:ln>
        </p:spPr>
      </p:pic>
      <p:pic>
        <p:nvPicPr>
          <p:cNvPr id="23557" name="Picture 7" descr="CostEffort14"/>
          <p:cNvPicPr>
            <a:picLocks noChangeAspect="1" noChangeArrowheads="1"/>
          </p:cNvPicPr>
          <p:nvPr/>
        </p:nvPicPr>
        <p:blipFill>
          <a:blip r:embed="rId3"/>
          <a:srcRect/>
          <a:stretch>
            <a:fillRect/>
          </a:stretch>
        </p:blipFill>
        <p:spPr bwMode="auto">
          <a:xfrm>
            <a:off x="5410200" y="1600200"/>
            <a:ext cx="3429000" cy="1143000"/>
          </a:xfrm>
          <a:prstGeom prst="rect">
            <a:avLst/>
          </a:prstGeom>
          <a:noFill/>
          <a:ln w="9525">
            <a:noFill/>
            <a:miter lim="800000"/>
            <a:headEnd/>
            <a:tailEnd/>
          </a:ln>
        </p:spPr>
      </p:pic>
      <p:pic>
        <p:nvPicPr>
          <p:cNvPr id="23558" name="Picture 9" descr="CostEffort15"/>
          <p:cNvPicPr>
            <a:picLocks noChangeAspect="1" noChangeArrowheads="1"/>
          </p:cNvPicPr>
          <p:nvPr/>
        </p:nvPicPr>
        <p:blipFill>
          <a:blip r:embed="rId4"/>
          <a:srcRect/>
          <a:stretch>
            <a:fillRect/>
          </a:stretch>
        </p:blipFill>
        <p:spPr bwMode="auto">
          <a:xfrm>
            <a:off x="2362200" y="3124200"/>
            <a:ext cx="4876800" cy="3465513"/>
          </a:xfrm>
          <a:prstGeom prst="rect">
            <a:avLst/>
          </a:prstGeom>
          <a:noFill/>
          <a:ln w="9525">
            <a:noFill/>
            <a:miter lim="800000"/>
            <a:headEnd/>
            <a:tailEnd/>
          </a:ln>
        </p:spPr>
      </p:pic>
      <p:sp>
        <p:nvSpPr>
          <p:cNvPr id="23559" name="Line 10"/>
          <p:cNvSpPr>
            <a:spLocks noChangeShapeType="1"/>
          </p:cNvSpPr>
          <p:nvPr/>
        </p:nvSpPr>
        <p:spPr bwMode="auto">
          <a:xfrm>
            <a:off x="228600" y="2895600"/>
            <a:ext cx="86106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Software Development Time</a:t>
            </a:r>
          </a:p>
        </p:txBody>
      </p:sp>
      <p:sp>
        <p:nvSpPr>
          <p:cNvPr id="24579" name="Rectangle 3"/>
          <p:cNvSpPr>
            <a:spLocks noGrp="1" noChangeArrowheads="1"/>
          </p:cNvSpPr>
          <p:nvPr>
            <p:ph idx="1"/>
          </p:nvPr>
        </p:nvSpPr>
        <p:spPr>
          <a:xfrm>
            <a:off x="685800" y="1676400"/>
            <a:ext cx="7772400" cy="4114800"/>
          </a:xfrm>
        </p:spPr>
        <p:txBody>
          <a:bodyPr/>
          <a:lstStyle/>
          <a:p>
            <a:pPr eaLnBrk="1" hangingPunct="1"/>
            <a:r>
              <a:rPr lang="en-CA" sz="2400" b="1" u="sng" smtClean="0">
                <a:latin typeface="Arial" pitchFamily="34" charset="0"/>
                <a:cs typeface="Arial" pitchFamily="34" charset="0"/>
              </a:rPr>
              <a:t>Development Time Equation Parameter Table:</a:t>
            </a:r>
            <a:r>
              <a:rPr lang="en-CA" sz="2400" b="1" smtClean="0">
                <a:latin typeface="Arial" pitchFamily="34" charset="0"/>
                <a:cs typeface="Arial" pitchFamily="34" charset="0"/>
              </a:rPr>
              <a:t>	</a:t>
            </a:r>
            <a:endParaRPr lang="en-CA" sz="2400" smtClean="0">
              <a:ea typeface="Arial Unicode MS" pitchFamily="34" charset="-128"/>
              <a:cs typeface="Arial Unicode MS" pitchFamily="34" charset="-128"/>
            </a:endParaRPr>
          </a:p>
          <a:p>
            <a:pPr eaLnBrk="1" hangingPunct="1">
              <a:buFontTx/>
              <a:buNone/>
            </a:pPr>
            <a:endParaRPr lang="en-CA" sz="2400" b="1" smtClean="0">
              <a:latin typeface="Arial" pitchFamily="34" charset="0"/>
              <a:cs typeface="Arial" pitchFamily="34" charset="0"/>
            </a:endParaRPr>
          </a:p>
          <a:p>
            <a:pPr eaLnBrk="1" hangingPunct="1">
              <a:buFontTx/>
              <a:buNone/>
            </a:pPr>
            <a:endParaRPr lang="en-CA" sz="2400" b="1" smtClean="0">
              <a:latin typeface="Arial" pitchFamily="34" charset="0"/>
              <a:cs typeface="Arial" pitchFamily="34" charset="0"/>
            </a:endParaRPr>
          </a:p>
          <a:p>
            <a:pPr eaLnBrk="1" hangingPunct="1">
              <a:buFontTx/>
              <a:buNone/>
            </a:pPr>
            <a:endParaRPr lang="en-CA" sz="2400" b="1" smtClean="0">
              <a:latin typeface="Arial" pitchFamily="34" charset="0"/>
              <a:cs typeface="Arial" pitchFamily="34" charset="0"/>
            </a:endParaRPr>
          </a:p>
          <a:p>
            <a:pPr eaLnBrk="1" hangingPunct="1">
              <a:buFontTx/>
              <a:buNone/>
            </a:pPr>
            <a:endParaRPr lang="en-CA" sz="2400" b="1" smtClean="0">
              <a:latin typeface="Arial" pitchFamily="34" charset="0"/>
              <a:cs typeface="Arial" pitchFamily="34" charset="0"/>
            </a:endParaRPr>
          </a:p>
          <a:p>
            <a:pPr eaLnBrk="1" hangingPunct="1">
              <a:buFontTx/>
              <a:buNone/>
            </a:pPr>
            <a:r>
              <a:rPr lang="en-CA" sz="2400" smtClean="0">
                <a:latin typeface="Arial" pitchFamily="34" charset="0"/>
                <a:cs typeface="Arial" pitchFamily="34" charset="0"/>
              </a:rPr>
              <a:t> </a:t>
            </a:r>
          </a:p>
          <a:p>
            <a:pPr eaLnBrk="1" hangingPunct="1">
              <a:buFontTx/>
              <a:buNone/>
            </a:pPr>
            <a:endParaRPr lang="en-CA" sz="2400" smtClean="0">
              <a:latin typeface="Arial" pitchFamily="34" charset="0"/>
              <a:cs typeface="Arial" pitchFamily="34" charset="0"/>
            </a:endParaRPr>
          </a:p>
          <a:p>
            <a:pPr eaLnBrk="1" hangingPunct="1">
              <a:buFontTx/>
              <a:buNone/>
            </a:pPr>
            <a:r>
              <a:rPr lang="en-CA" sz="2400" smtClean="0">
                <a:latin typeface="Arial" pitchFamily="34" charset="0"/>
                <a:cs typeface="Arial" pitchFamily="34" charset="0"/>
              </a:rPr>
              <a:t>	Development Time,</a:t>
            </a:r>
            <a:r>
              <a:rPr lang="en-CA" sz="2400" b="1" smtClean="0">
                <a:latin typeface="Arial" pitchFamily="34" charset="0"/>
                <a:cs typeface="Arial" pitchFamily="34" charset="0"/>
              </a:rPr>
              <a:t> 	TDEV = c * (E)^d</a:t>
            </a:r>
            <a:r>
              <a:rPr lang="en-US" sz="2400" smtClean="0"/>
              <a:t> </a:t>
            </a:r>
          </a:p>
          <a:p>
            <a:pPr eaLnBrk="1" hangingPunct="1">
              <a:buFontTx/>
              <a:buNone/>
            </a:pPr>
            <a:r>
              <a:rPr lang="en-CA" sz="2400" smtClean="0">
                <a:latin typeface="Arial" pitchFamily="34" charset="0"/>
                <a:ea typeface="Arial Unicode MS" pitchFamily="34" charset="-128"/>
                <a:cs typeface="Arial Unicode MS" pitchFamily="34" charset="-128"/>
              </a:rPr>
              <a:t>	Number of Personnel</a:t>
            </a:r>
            <a:r>
              <a:rPr lang="en-CA" sz="2400" b="1" smtClean="0">
                <a:latin typeface="Arial" pitchFamily="34" charset="0"/>
                <a:ea typeface="Arial Unicode MS" pitchFamily="34" charset="-128"/>
                <a:cs typeface="Arial Unicode MS" pitchFamily="34" charset="-128"/>
              </a:rPr>
              <a:t>,         NP = E / TDEV</a:t>
            </a:r>
          </a:p>
          <a:p>
            <a:pPr eaLnBrk="1" hangingPunct="1">
              <a:buFontTx/>
              <a:buNone/>
            </a:pPr>
            <a:endParaRPr lang="en-US" sz="2400" smtClean="0"/>
          </a:p>
          <a:p>
            <a:pPr eaLnBrk="1" hangingPunct="1"/>
            <a:endParaRPr lang="en-US" sz="2400" smtClean="0"/>
          </a:p>
        </p:txBody>
      </p:sp>
      <p:sp>
        <p:nvSpPr>
          <p:cNvPr id="24580" name="Slide Number Placeholder 5"/>
          <p:cNvSpPr>
            <a:spLocks noGrp="1"/>
          </p:cNvSpPr>
          <p:nvPr>
            <p:ph type="sldNum" sz="quarter" idx="12"/>
          </p:nvPr>
        </p:nvSpPr>
        <p:spPr bwMode="auto">
          <a:noFill/>
          <a:ln>
            <a:miter lim="800000"/>
            <a:headEnd/>
            <a:tailEnd/>
          </a:ln>
        </p:spPr>
        <p:txBody>
          <a:bodyPr/>
          <a:lstStyle/>
          <a:p>
            <a:fld id="{C506D742-C054-49AE-B896-BB169F336452}" type="slidenum">
              <a:rPr lang="en-US"/>
              <a:pPr/>
              <a:t>15</a:t>
            </a:fld>
            <a:endParaRPr lang="en-US"/>
          </a:p>
        </p:txBody>
      </p:sp>
      <p:graphicFrame>
        <p:nvGraphicFramePr>
          <p:cNvPr id="29" name="Group 27"/>
          <p:cNvGraphicFramePr>
            <a:graphicFrameLocks noGrp="1"/>
          </p:cNvGraphicFramePr>
          <p:nvPr/>
        </p:nvGraphicFramePr>
        <p:xfrm>
          <a:off x="1981200" y="2438400"/>
          <a:ext cx="4419600" cy="2133601"/>
        </p:xfrm>
        <a:graphic>
          <a:graphicData uri="http://schemas.openxmlformats.org/drawingml/2006/table">
            <a:tbl>
              <a:tblPr/>
              <a:tblGrid>
                <a:gridCol w="1473200"/>
                <a:gridCol w="1473200"/>
                <a:gridCol w="1473200"/>
              </a:tblGrid>
              <a:tr h="69496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Mode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 c</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d</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imes New Roman" pitchFamily="18"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rPr>
                        <a:t>Organic</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2.5</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0.38</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rPr>
                        <a:t>Semi-detached</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2.5</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0.35</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rPr>
                        <a:t>Embedded</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2.5</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0.32</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Example: Basic COCOMO</a:t>
            </a:r>
            <a:endParaRPr lang="en-US" dirty="0">
              <a:solidFill>
                <a:schemeClr val="tx2">
                  <a:satMod val="130000"/>
                </a:schemeClr>
              </a:solidFill>
            </a:endParaRPr>
          </a:p>
        </p:txBody>
      </p:sp>
      <p:sp>
        <p:nvSpPr>
          <p:cNvPr id="25603" name="Content Placeholder 2"/>
          <p:cNvSpPr>
            <a:spLocks noGrp="1"/>
          </p:cNvSpPr>
          <p:nvPr>
            <p:ph idx="1"/>
          </p:nvPr>
        </p:nvSpPr>
        <p:spPr/>
        <p:txBody>
          <a:bodyPr/>
          <a:lstStyle/>
          <a:p>
            <a:pPr algn="just" eaLnBrk="1" hangingPunct="1">
              <a:buFont typeface="Wingdings 2" pitchFamily="18" charset="2"/>
              <a:buNone/>
            </a:pPr>
            <a:r>
              <a:rPr lang="en-US" smtClean="0"/>
              <a:t>1.Consider one module of student information system is to be developed. LOC is estimated to be 8,000. Compute how many programmer months and programmers will be required using Basic COCOMO model.</a:t>
            </a:r>
          </a:p>
        </p:txBody>
      </p:sp>
      <p:sp>
        <p:nvSpPr>
          <p:cNvPr id="25604" name="Slide Number Placeholder 5"/>
          <p:cNvSpPr>
            <a:spLocks noGrp="1"/>
          </p:cNvSpPr>
          <p:nvPr>
            <p:ph type="sldNum" sz="quarter" idx="12"/>
          </p:nvPr>
        </p:nvSpPr>
        <p:spPr bwMode="auto">
          <a:noFill/>
          <a:ln>
            <a:miter lim="800000"/>
            <a:headEnd/>
            <a:tailEnd/>
          </a:ln>
        </p:spPr>
        <p:txBody>
          <a:bodyPr/>
          <a:lstStyle/>
          <a:p>
            <a:fld id="{51B92D28-B1D7-4265-8C49-6BC29200EF96}"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Answer:</a:t>
            </a:r>
            <a:br>
              <a:rPr lang="en-US" dirty="0" smtClean="0">
                <a:solidFill>
                  <a:schemeClr val="tx2">
                    <a:satMod val="130000"/>
                  </a:schemeClr>
                </a:solidFill>
              </a:rPr>
            </a:br>
            <a:endParaRPr lang="en-US" dirty="0">
              <a:solidFill>
                <a:schemeClr val="tx2">
                  <a:satMod val="130000"/>
                </a:schemeClr>
              </a:solidFill>
            </a:endParaRPr>
          </a:p>
        </p:txBody>
      </p:sp>
      <p:sp>
        <p:nvSpPr>
          <p:cNvPr id="26627" name="Content Placeholder 2"/>
          <p:cNvSpPr>
            <a:spLocks noGrp="1"/>
          </p:cNvSpPr>
          <p:nvPr>
            <p:ph idx="1"/>
          </p:nvPr>
        </p:nvSpPr>
        <p:spPr/>
        <p:txBody>
          <a:bodyPr/>
          <a:lstStyle/>
          <a:p>
            <a:pPr marL="652463" indent="-571500" eaLnBrk="1" hangingPunct="1">
              <a:buFont typeface="Wingdings 2" pitchFamily="18" charset="2"/>
              <a:buNone/>
            </a:pPr>
            <a:r>
              <a:rPr lang="en-US" smtClean="0"/>
              <a:t>E = 2.4 (8)^ 1.05</a:t>
            </a:r>
          </a:p>
          <a:p>
            <a:pPr marL="652463" indent="-571500" eaLnBrk="1" hangingPunct="1">
              <a:buFont typeface="Wingdings 2" pitchFamily="18" charset="2"/>
              <a:buNone/>
            </a:pPr>
            <a:r>
              <a:rPr lang="en-US" smtClean="0"/>
              <a:t>        =18 programmer month</a:t>
            </a:r>
          </a:p>
          <a:p>
            <a:pPr marL="652463" indent="-571500" eaLnBrk="1" hangingPunct="1">
              <a:buFont typeface="Wingdings 2" pitchFamily="18" charset="2"/>
              <a:buNone/>
            </a:pPr>
            <a:r>
              <a:rPr lang="en-US" smtClean="0"/>
              <a:t>TDEV = 2.5 (18)^ 0.38</a:t>
            </a:r>
          </a:p>
          <a:p>
            <a:pPr marL="652463" indent="-571500" eaLnBrk="1" hangingPunct="1">
              <a:buFont typeface="Wingdings 2" pitchFamily="18" charset="2"/>
              <a:buNone/>
            </a:pPr>
            <a:r>
              <a:rPr lang="en-US" smtClean="0"/>
              <a:t>		  = 6 months</a:t>
            </a:r>
          </a:p>
          <a:p>
            <a:pPr marL="652463" indent="-571500" eaLnBrk="1" hangingPunct="1">
              <a:buFont typeface="Wingdings 2" pitchFamily="18" charset="2"/>
              <a:buNone/>
            </a:pPr>
            <a:r>
              <a:rPr lang="en-US" smtClean="0"/>
              <a:t>NP = E/TDEV</a:t>
            </a:r>
          </a:p>
          <a:p>
            <a:pPr marL="652463" indent="-571500" eaLnBrk="1" hangingPunct="1">
              <a:buFont typeface="Wingdings 2" pitchFamily="18" charset="2"/>
              <a:buNone/>
            </a:pPr>
            <a:r>
              <a:rPr lang="en-US" smtClean="0"/>
              <a:t>      =18/6=3 programmers</a:t>
            </a:r>
          </a:p>
        </p:txBody>
      </p:sp>
      <p:sp>
        <p:nvSpPr>
          <p:cNvPr id="26628" name="Slide Number Placeholder 5"/>
          <p:cNvSpPr>
            <a:spLocks noGrp="1"/>
          </p:cNvSpPr>
          <p:nvPr>
            <p:ph type="sldNum" sz="quarter" idx="12"/>
          </p:nvPr>
        </p:nvSpPr>
        <p:spPr bwMode="auto">
          <a:noFill/>
          <a:ln>
            <a:miter lim="800000"/>
            <a:headEnd/>
            <a:tailEnd/>
          </a:ln>
        </p:spPr>
        <p:txBody>
          <a:bodyPr/>
          <a:lstStyle/>
          <a:p>
            <a:fld id="{5F4C9BC2-D00B-402D-A057-0B30500D17BC}"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Example : Intermediate COCOMO</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596646" indent="-514350" algn="just" eaLnBrk="1" fontAlgn="auto" hangingPunct="1">
              <a:spcAft>
                <a:spcPts val="0"/>
              </a:spcAft>
              <a:buFont typeface="Wingdings 2"/>
              <a:buAutoNum type="arabicPeriod"/>
              <a:defRPr/>
            </a:pPr>
            <a:r>
              <a:rPr lang="en-US" sz="2400" dirty="0" smtClean="0"/>
              <a:t>System for office automation must be designed. Four modules in system are data entry, data update, query and report generator. Project fall in organic category. Sizes for modules are as:</a:t>
            </a:r>
          </a:p>
          <a:p>
            <a:pPr marL="653796" indent="-571500" algn="just" eaLnBrk="1" fontAlgn="auto" hangingPunct="1">
              <a:spcAft>
                <a:spcPts val="0"/>
              </a:spcAft>
              <a:buFont typeface="Wingdings 2"/>
              <a:buAutoNum type="romanLcPeriod"/>
              <a:defRPr/>
            </a:pPr>
            <a:r>
              <a:rPr lang="en-US" sz="2400" dirty="0" smtClean="0"/>
              <a:t>Data entry:0.6 KDSI</a:t>
            </a:r>
          </a:p>
          <a:p>
            <a:pPr marL="653796" indent="-571500" algn="just" eaLnBrk="1" fontAlgn="auto" hangingPunct="1">
              <a:spcAft>
                <a:spcPts val="0"/>
              </a:spcAft>
              <a:buFont typeface="Wingdings 2"/>
              <a:buAutoNum type="romanLcPeriod"/>
              <a:defRPr/>
            </a:pPr>
            <a:r>
              <a:rPr lang="en-US" sz="2400" dirty="0" smtClean="0"/>
              <a:t>Data update:0.6 KDSI</a:t>
            </a:r>
          </a:p>
          <a:p>
            <a:pPr marL="653796" indent="-571500" algn="just" eaLnBrk="1" fontAlgn="auto" hangingPunct="1">
              <a:spcAft>
                <a:spcPts val="0"/>
              </a:spcAft>
              <a:buFont typeface="Wingdings 2"/>
              <a:buAutoNum type="romanLcPeriod"/>
              <a:defRPr/>
            </a:pPr>
            <a:r>
              <a:rPr lang="en-US" sz="2400" dirty="0" smtClean="0"/>
              <a:t>Query:0.8 KDSI</a:t>
            </a:r>
          </a:p>
          <a:p>
            <a:pPr marL="653796" indent="-571500" algn="just" eaLnBrk="1" fontAlgn="auto" hangingPunct="1">
              <a:spcAft>
                <a:spcPts val="0"/>
              </a:spcAft>
              <a:buFont typeface="Wingdings 2"/>
              <a:buAutoNum type="romanLcPeriod"/>
              <a:defRPr/>
            </a:pPr>
            <a:r>
              <a:rPr lang="en-US" sz="2400" dirty="0" smtClean="0"/>
              <a:t>Report generator: 1.00 KDSI.</a:t>
            </a:r>
          </a:p>
          <a:p>
            <a:pPr marL="653796" indent="-571500" algn="just" eaLnBrk="1" fontAlgn="auto" hangingPunct="1">
              <a:spcAft>
                <a:spcPts val="0"/>
              </a:spcAft>
              <a:buFont typeface="Wingdings 2"/>
              <a:buNone/>
              <a:defRPr/>
            </a:pPr>
            <a:r>
              <a:rPr lang="en-US" sz="2400" dirty="0" smtClean="0"/>
              <a:t>        Assume all factors had nominal rating. Find out overall effort estimate</a:t>
            </a:r>
            <a:endParaRPr lang="en-US" sz="2400" dirty="0"/>
          </a:p>
        </p:txBody>
      </p:sp>
      <p:sp>
        <p:nvSpPr>
          <p:cNvPr id="27652" name="Slide Number Placeholder 5"/>
          <p:cNvSpPr>
            <a:spLocks noGrp="1"/>
          </p:cNvSpPr>
          <p:nvPr>
            <p:ph type="sldNum" sz="quarter" idx="12"/>
          </p:nvPr>
        </p:nvSpPr>
        <p:spPr bwMode="auto">
          <a:noFill/>
          <a:ln>
            <a:miter lim="800000"/>
            <a:headEnd/>
            <a:tailEnd/>
          </a:ln>
        </p:spPr>
        <p:txBody>
          <a:bodyPr/>
          <a:lstStyle/>
          <a:p>
            <a:fld id="{9F9175C2-607F-4EFF-968F-3AFC86945422}"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Answer:</a:t>
            </a:r>
            <a:endParaRPr lang="en-US" dirty="0">
              <a:solidFill>
                <a:schemeClr val="tx2">
                  <a:satMod val="130000"/>
                </a:schemeClr>
              </a:solidFill>
            </a:endParaRPr>
          </a:p>
        </p:txBody>
      </p:sp>
      <p:sp>
        <p:nvSpPr>
          <p:cNvPr id="28675" name="Content Placeholder 2"/>
          <p:cNvSpPr>
            <a:spLocks noGrp="1"/>
          </p:cNvSpPr>
          <p:nvPr>
            <p:ph idx="1"/>
          </p:nvPr>
        </p:nvSpPr>
        <p:spPr/>
        <p:txBody>
          <a:bodyPr/>
          <a:lstStyle/>
          <a:p>
            <a:pPr eaLnBrk="1" hangingPunct="1">
              <a:buFont typeface="Wingdings 2" pitchFamily="18" charset="2"/>
              <a:buNone/>
            </a:pPr>
            <a:r>
              <a:rPr lang="en-US" smtClean="0"/>
              <a:t>Total KDSI= 0.6+0.6+0.8+1.0=3 KDSI</a:t>
            </a:r>
          </a:p>
          <a:p>
            <a:pPr eaLnBrk="1" hangingPunct="1">
              <a:buFont typeface="Wingdings 2" pitchFamily="18" charset="2"/>
              <a:buNone/>
            </a:pPr>
            <a:r>
              <a:rPr lang="en-US" smtClean="0"/>
              <a:t>EAF = product of all factors i.e. 1.00</a:t>
            </a:r>
          </a:p>
          <a:p>
            <a:pPr eaLnBrk="1" hangingPunct="1">
              <a:buFont typeface="Wingdings 2" pitchFamily="18" charset="2"/>
              <a:buNone/>
            </a:pPr>
            <a:r>
              <a:rPr lang="en-US" smtClean="0"/>
              <a:t>E</a:t>
            </a:r>
            <a:r>
              <a:rPr lang="en-US" sz="2000" smtClean="0"/>
              <a:t>i =</a:t>
            </a:r>
            <a:r>
              <a:rPr lang="en-US" sz="4400" smtClean="0"/>
              <a:t> </a:t>
            </a:r>
            <a:r>
              <a:rPr lang="en-US" smtClean="0"/>
              <a:t>a(KDSI)^b</a:t>
            </a:r>
          </a:p>
          <a:p>
            <a:pPr eaLnBrk="1" hangingPunct="1">
              <a:buFont typeface="Wingdings 2" pitchFamily="18" charset="2"/>
              <a:buNone/>
            </a:pPr>
            <a:r>
              <a:rPr lang="en-US" smtClean="0"/>
              <a:t>   = 3.2(3)^1.05</a:t>
            </a:r>
          </a:p>
          <a:p>
            <a:pPr eaLnBrk="1" hangingPunct="1">
              <a:buFont typeface="Wingdings 2" pitchFamily="18" charset="2"/>
              <a:buNone/>
            </a:pPr>
            <a:r>
              <a:rPr lang="en-US" smtClean="0"/>
              <a:t>   = 10.14 PM</a:t>
            </a:r>
          </a:p>
          <a:p>
            <a:pPr eaLnBrk="1" hangingPunct="1">
              <a:buFont typeface="Wingdings 2" pitchFamily="18" charset="2"/>
              <a:buNone/>
            </a:pPr>
            <a:r>
              <a:rPr lang="en-US" smtClean="0"/>
              <a:t>E = E</a:t>
            </a:r>
            <a:r>
              <a:rPr lang="en-US" sz="2000" smtClean="0"/>
              <a:t>i </a:t>
            </a:r>
            <a:r>
              <a:rPr lang="en-US" sz="2800" smtClean="0"/>
              <a:t> * EAF</a:t>
            </a:r>
          </a:p>
          <a:p>
            <a:pPr eaLnBrk="1" hangingPunct="1">
              <a:buFont typeface="Wingdings 2" pitchFamily="18" charset="2"/>
              <a:buNone/>
            </a:pPr>
            <a:r>
              <a:rPr lang="en-US" sz="2800" smtClean="0"/>
              <a:t>    = 10.14 * 1.00</a:t>
            </a:r>
          </a:p>
          <a:p>
            <a:pPr eaLnBrk="1" hangingPunct="1">
              <a:buFont typeface="Wingdings 2" pitchFamily="18" charset="2"/>
              <a:buNone/>
            </a:pPr>
            <a:r>
              <a:rPr lang="en-US" sz="2800" smtClean="0"/>
              <a:t>    = 10.14 PM </a:t>
            </a:r>
            <a:endParaRPr lang="en-US" smtClean="0"/>
          </a:p>
        </p:txBody>
      </p:sp>
      <p:sp>
        <p:nvSpPr>
          <p:cNvPr id="28676" name="Slide Number Placeholder 5"/>
          <p:cNvSpPr>
            <a:spLocks noGrp="1"/>
          </p:cNvSpPr>
          <p:nvPr>
            <p:ph type="sldNum" sz="quarter" idx="12"/>
          </p:nvPr>
        </p:nvSpPr>
        <p:spPr bwMode="auto">
          <a:noFill/>
          <a:ln>
            <a:miter lim="800000"/>
            <a:headEnd/>
            <a:tailEnd/>
          </a:ln>
        </p:spPr>
        <p:txBody>
          <a:bodyPr/>
          <a:lstStyle/>
          <a:p>
            <a:fld id="{1BB53298-F3B2-4AAB-A3F5-040A8543C93F}"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algn="just" eaLnBrk="1" hangingPunct="1"/>
            <a:r>
              <a:rPr lang="en-US" sz="2000" smtClean="0"/>
              <a:t>Estimation models for computer software use </a:t>
            </a:r>
            <a:r>
              <a:rPr lang="en-US" sz="2000" u="sng" smtClean="0"/>
              <a:t>empirically derived formulas</a:t>
            </a:r>
            <a:r>
              <a:rPr lang="en-US" sz="2000" smtClean="0"/>
              <a:t> to predict effort as a function of LOC or FP</a:t>
            </a:r>
          </a:p>
          <a:p>
            <a:pPr algn="just" eaLnBrk="1" hangingPunct="1"/>
            <a:r>
              <a:rPr lang="en-US" sz="2000" smtClean="0"/>
              <a:t>Resultant values computed for LOC or FP are entered into an </a:t>
            </a:r>
            <a:r>
              <a:rPr lang="en-US" sz="2000" u="sng" smtClean="0"/>
              <a:t>estimation model</a:t>
            </a:r>
          </a:p>
          <a:p>
            <a:pPr algn="just" eaLnBrk="1" hangingPunct="1"/>
            <a:r>
              <a:rPr lang="en-US" sz="2000" smtClean="0"/>
              <a:t>The empirical data for these models are derived from a limited </a:t>
            </a:r>
            <a:r>
              <a:rPr lang="en-US" sz="2000" u="sng" smtClean="0"/>
              <a:t>sample of projects</a:t>
            </a:r>
          </a:p>
          <a:p>
            <a:pPr algn="just" eaLnBrk="1" hangingPunct="1"/>
            <a:r>
              <a:rPr lang="en-US" sz="2000" smtClean="0"/>
              <a:t>Model is tested by comparing the estimated values against actual values after completion of software.</a:t>
            </a:r>
          </a:p>
        </p:txBody>
      </p:sp>
      <p:sp>
        <p:nvSpPr>
          <p:cNvPr id="11267" name="Slide Number Placeholder 5"/>
          <p:cNvSpPr>
            <a:spLocks noGrp="1"/>
          </p:cNvSpPr>
          <p:nvPr>
            <p:ph type="sldNum" sz="quarter" idx="12"/>
          </p:nvPr>
        </p:nvSpPr>
        <p:spPr bwMode="auto">
          <a:xfrm>
            <a:off x="6553200" y="6248400"/>
            <a:ext cx="1905000" cy="457200"/>
          </a:xfrm>
          <a:noFill/>
          <a:ln>
            <a:miter lim="800000"/>
            <a:headEnd/>
            <a:tailEnd/>
          </a:ln>
        </p:spPr>
        <p:txBody>
          <a:bodyPr/>
          <a:lstStyle/>
          <a:p>
            <a:fld id="{5C468EB1-D9FF-404E-A73F-B8D312E7A774}" type="slidenum">
              <a:rPr lang="en-US"/>
              <a:pPr/>
              <a:t>2</a:t>
            </a:fld>
            <a:endParaRPr lang="en-US"/>
          </a:p>
        </p:txBody>
      </p:sp>
      <p:sp>
        <p:nvSpPr>
          <p:cNvPr id="5" name="Rectangle 4"/>
          <p:cNvSpPr txBox="1">
            <a:spLocks noChangeArrowheads="1"/>
          </p:cNvSpPr>
          <p:nvPr/>
        </p:nvSpPr>
        <p:spPr bwMode="auto">
          <a:xfrm>
            <a:off x="990600" y="152400"/>
            <a:ext cx="7678738" cy="1081088"/>
          </a:xfrm>
          <a:prstGeom prst="rect">
            <a:avLst/>
          </a:prstGeom>
          <a:noFill/>
          <a:ln w="9525">
            <a:noFill/>
            <a:miter lim="800000"/>
            <a:headEnd/>
            <a:tailEnd/>
          </a:ln>
        </p:spPr>
        <p:txBody>
          <a:bodyPr anchor="b"/>
          <a:lstStyle/>
          <a:p>
            <a:pPr eaLnBrk="1" hangingPunct="1">
              <a:defRPr/>
            </a:pPr>
            <a:r>
              <a:rPr lang="en-US" sz="4000" kern="0" dirty="0">
                <a:solidFill>
                  <a:schemeClr val="tx2"/>
                </a:solidFill>
                <a:latin typeface="+mj-lt"/>
                <a:ea typeface="+mj-ea"/>
                <a:cs typeface="+mj-cs"/>
              </a:rPr>
              <a:t>Empirical Estimation Models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990600" y="228600"/>
            <a:ext cx="7848600" cy="6324600"/>
          </a:xfrm>
        </p:spPr>
        <p:txBody>
          <a:bodyPr/>
          <a:lstStyle/>
          <a:p>
            <a:pPr eaLnBrk="1" hangingPunct="1">
              <a:lnSpc>
                <a:spcPct val="80000"/>
              </a:lnSpc>
            </a:pPr>
            <a:r>
              <a:rPr lang="en-US" sz="2400" smtClean="0">
                <a:latin typeface="Times New Roman" pitchFamily="18" charset="0"/>
                <a:cs typeface="Times New Roman" pitchFamily="18" charset="0"/>
              </a:rPr>
              <a:t>COCOMO II models require </a:t>
            </a:r>
            <a:r>
              <a:rPr lang="en-US" sz="2400" smtClean="0">
                <a:solidFill>
                  <a:srgbClr val="FF0000"/>
                </a:solidFill>
                <a:latin typeface="Times New Roman" pitchFamily="18" charset="0"/>
                <a:cs typeface="Times New Roman" pitchFamily="18" charset="0"/>
              </a:rPr>
              <a:t>sizing information</a:t>
            </a:r>
            <a:r>
              <a:rPr lang="en-US" sz="2400" smtClean="0">
                <a:latin typeface="Times New Roman" pitchFamily="18" charset="0"/>
                <a:cs typeface="Times New Roman" pitchFamily="18" charset="0"/>
              </a:rPr>
              <a:t>.</a:t>
            </a:r>
          </a:p>
          <a:p>
            <a:pPr eaLnBrk="1" hangingPunct="1">
              <a:lnSpc>
                <a:spcPct val="80000"/>
              </a:lnSpc>
            </a:pPr>
            <a:r>
              <a:rPr lang="en-US" sz="2400" smtClean="0">
                <a:solidFill>
                  <a:srgbClr val="FF0000"/>
                </a:solidFill>
                <a:latin typeface="Times New Roman" pitchFamily="18" charset="0"/>
                <a:cs typeface="Times New Roman" pitchFamily="18" charset="0"/>
              </a:rPr>
              <a:t>Three different sizing options </a:t>
            </a:r>
            <a:r>
              <a:rPr lang="en-US" sz="2400" smtClean="0">
                <a:latin typeface="Times New Roman" pitchFamily="18" charset="0"/>
                <a:cs typeface="Times New Roman" pitchFamily="18" charset="0"/>
              </a:rPr>
              <a:t>are available as part of the model hierarchy:</a:t>
            </a:r>
          </a:p>
          <a:p>
            <a:pPr lvl="1" eaLnBrk="1" hangingPunct="1">
              <a:lnSpc>
                <a:spcPct val="80000"/>
              </a:lnSpc>
            </a:pPr>
            <a:r>
              <a:rPr lang="en-US" sz="2400" smtClean="0">
                <a:solidFill>
                  <a:srgbClr val="0070C0"/>
                </a:solidFill>
                <a:latin typeface="Times New Roman" pitchFamily="18" charset="0"/>
                <a:cs typeface="Times New Roman" pitchFamily="18" charset="0"/>
              </a:rPr>
              <a:t>Object points</a:t>
            </a:r>
          </a:p>
          <a:p>
            <a:pPr lvl="1" eaLnBrk="1" hangingPunct="1">
              <a:lnSpc>
                <a:spcPct val="80000"/>
              </a:lnSpc>
            </a:pPr>
            <a:r>
              <a:rPr lang="en-US" sz="2400" smtClean="0">
                <a:solidFill>
                  <a:srgbClr val="0070C0"/>
                </a:solidFill>
                <a:latin typeface="Times New Roman" pitchFamily="18" charset="0"/>
                <a:cs typeface="Times New Roman" pitchFamily="18" charset="0"/>
              </a:rPr>
              <a:t>Function points</a:t>
            </a:r>
          </a:p>
          <a:p>
            <a:pPr lvl="1" eaLnBrk="1" hangingPunct="1">
              <a:lnSpc>
                <a:spcPct val="80000"/>
              </a:lnSpc>
            </a:pPr>
            <a:r>
              <a:rPr lang="en-US" sz="2400" smtClean="0">
                <a:solidFill>
                  <a:srgbClr val="0070C0"/>
                </a:solidFill>
                <a:latin typeface="Times New Roman" pitchFamily="18" charset="0"/>
                <a:cs typeface="Times New Roman" pitchFamily="18" charset="0"/>
              </a:rPr>
              <a:t>Lines of source code.</a:t>
            </a:r>
          </a:p>
          <a:p>
            <a:pPr eaLnBrk="1" hangingPunct="1">
              <a:lnSpc>
                <a:spcPct val="80000"/>
              </a:lnSpc>
            </a:pPr>
            <a:r>
              <a:rPr lang="en-US" sz="2400" smtClean="0">
                <a:latin typeface="Times New Roman" pitchFamily="18" charset="0"/>
                <a:cs typeface="Times New Roman" pitchFamily="18" charset="0"/>
              </a:rPr>
              <a:t>The COCOMO II </a:t>
            </a:r>
            <a:r>
              <a:rPr lang="en-US" sz="2400" i="1" smtClean="0">
                <a:solidFill>
                  <a:srgbClr val="FF0000"/>
                </a:solidFill>
                <a:latin typeface="Times New Roman" pitchFamily="18" charset="0"/>
                <a:cs typeface="Times New Roman" pitchFamily="18" charset="0"/>
              </a:rPr>
              <a:t>application composition model </a:t>
            </a:r>
            <a:r>
              <a:rPr lang="en-US" sz="2400" b="1" i="1" smtClean="0">
                <a:solidFill>
                  <a:srgbClr val="FF0000"/>
                </a:solidFill>
                <a:latin typeface="Times New Roman" pitchFamily="18" charset="0"/>
                <a:cs typeface="Times New Roman" pitchFamily="18" charset="0"/>
              </a:rPr>
              <a:t>uses object points</a:t>
            </a:r>
            <a:r>
              <a:rPr lang="en-US" sz="2400" smtClean="0">
                <a:latin typeface="Times New Roman" pitchFamily="18" charset="0"/>
                <a:cs typeface="Times New Roman" pitchFamily="18" charset="0"/>
              </a:rPr>
              <a:t>. </a:t>
            </a:r>
          </a:p>
          <a:p>
            <a:pPr eaLnBrk="1" hangingPunct="1">
              <a:lnSpc>
                <a:spcPct val="80000"/>
              </a:lnSpc>
            </a:pPr>
            <a:r>
              <a:rPr lang="en-US" sz="2400" smtClean="0">
                <a:latin typeface="Times New Roman" pitchFamily="18" charset="0"/>
                <a:cs typeface="Times New Roman" pitchFamily="18" charset="0"/>
              </a:rPr>
              <a:t>Estimation models (using FP and KLOC) are also available as part of COCOMO II.</a:t>
            </a:r>
          </a:p>
          <a:p>
            <a:pPr eaLnBrk="1" hangingPunct="1">
              <a:lnSpc>
                <a:spcPct val="80000"/>
              </a:lnSpc>
            </a:pPr>
            <a:r>
              <a:rPr lang="en-US" sz="2400" smtClean="0">
                <a:latin typeface="Times New Roman" pitchFamily="18" charset="0"/>
                <a:cs typeface="Times New Roman" pitchFamily="18" charset="0"/>
              </a:rPr>
              <a:t>Like function points, the </a:t>
            </a:r>
            <a:r>
              <a:rPr lang="en-US" sz="2400" b="1" i="1" smtClean="0">
                <a:solidFill>
                  <a:srgbClr val="FF0000"/>
                </a:solidFill>
                <a:latin typeface="Times New Roman" pitchFamily="18" charset="0"/>
                <a:cs typeface="Times New Roman" pitchFamily="18" charset="0"/>
              </a:rPr>
              <a:t>object point </a:t>
            </a:r>
            <a:r>
              <a:rPr lang="en-US" sz="2400" smtClean="0">
                <a:latin typeface="Times New Roman" pitchFamily="18" charset="0"/>
                <a:cs typeface="Times New Roman" pitchFamily="18" charset="0"/>
              </a:rPr>
              <a:t>is an indirect software measure that is computed using counts of the number of</a:t>
            </a:r>
          </a:p>
          <a:p>
            <a:pPr lvl="2" eaLnBrk="1" hangingPunct="1">
              <a:lnSpc>
                <a:spcPct val="80000"/>
              </a:lnSpc>
            </a:pPr>
            <a:r>
              <a:rPr lang="en-US" smtClean="0">
                <a:solidFill>
                  <a:srgbClr val="0070C0"/>
                </a:solidFill>
                <a:latin typeface="Times New Roman" pitchFamily="18" charset="0"/>
                <a:cs typeface="Times New Roman" pitchFamily="18" charset="0"/>
              </a:rPr>
              <a:t>Screens (at the user interface),</a:t>
            </a:r>
          </a:p>
          <a:p>
            <a:pPr lvl="2" eaLnBrk="1" hangingPunct="1">
              <a:lnSpc>
                <a:spcPct val="80000"/>
              </a:lnSpc>
            </a:pPr>
            <a:r>
              <a:rPr lang="en-US" smtClean="0">
                <a:solidFill>
                  <a:srgbClr val="0070C0"/>
                </a:solidFill>
                <a:latin typeface="Times New Roman" pitchFamily="18" charset="0"/>
                <a:cs typeface="Times New Roman" pitchFamily="18" charset="0"/>
              </a:rPr>
              <a:t>Reports, and</a:t>
            </a:r>
          </a:p>
          <a:p>
            <a:pPr lvl="2" eaLnBrk="1" hangingPunct="1">
              <a:lnSpc>
                <a:spcPct val="80000"/>
              </a:lnSpc>
            </a:pPr>
            <a:r>
              <a:rPr lang="en-US" smtClean="0">
                <a:solidFill>
                  <a:srgbClr val="0070C0"/>
                </a:solidFill>
                <a:latin typeface="Times New Roman" pitchFamily="18" charset="0"/>
                <a:cs typeface="Times New Roman" pitchFamily="18" charset="0"/>
              </a:rPr>
              <a:t>Components likely to be required to build the application.</a:t>
            </a:r>
          </a:p>
          <a:p>
            <a:pPr eaLnBrk="1" hangingPunct="1">
              <a:lnSpc>
                <a:spcPct val="80000"/>
              </a:lnSpc>
            </a:pPr>
            <a:r>
              <a:rPr lang="en-US" sz="2000" smtClean="0">
                <a:latin typeface="Times New Roman" pitchFamily="18" charset="0"/>
                <a:cs typeface="Times New Roman" pitchFamily="18" charset="0"/>
              </a:rPr>
              <a:t>Each object instance (e.g., a screen or report) is classified into one of three complexity levels (i.e., simple, medium, or difficult)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smtClean="0"/>
              <a:t>Complexity Weights</a:t>
            </a:r>
            <a:endParaRPr lang="en-US" dirty="0"/>
          </a:p>
        </p:txBody>
      </p:sp>
      <p:pic>
        <p:nvPicPr>
          <p:cNvPr id="30723"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990600" y="381000"/>
            <a:ext cx="7924800" cy="6477000"/>
          </a:xfrm>
        </p:spPr>
        <p:txBody>
          <a:bodyPr/>
          <a:lstStyle/>
          <a:p>
            <a:pPr eaLnBrk="1" hangingPunct="1">
              <a:lnSpc>
                <a:spcPct val="80000"/>
              </a:lnSpc>
            </a:pPr>
            <a:r>
              <a:rPr lang="en-US" sz="2800" smtClean="0">
                <a:latin typeface="Times New Roman" pitchFamily="18" charset="0"/>
                <a:cs typeface="Times New Roman" pitchFamily="18" charset="0"/>
              </a:rPr>
              <a:t>Once complexity is determined, the number of screens, reports, and components are weighted according to Table.</a:t>
            </a:r>
          </a:p>
          <a:p>
            <a:pPr eaLnBrk="1" hangingPunct="1">
              <a:lnSpc>
                <a:spcPct val="80000"/>
              </a:lnSpc>
            </a:pPr>
            <a:r>
              <a:rPr lang="en-US" sz="2800" smtClean="0">
                <a:latin typeface="Times New Roman" pitchFamily="18" charset="0"/>
                <a:cs typeface="Times New Roman" pitchFamily="18" charset="0"/>
              </a:rPr>
              <a:t>Object point count is then determined by multiplying the original number of object instances by the weighting factor in Table and summing to obtain a total object point count.</a:t>
            </a:r>
          </a:p>
          <a:p>
            <a:pPr eaLnBrk="1" hangingPunct="1">
              <a:lnSpc>
                <a:spcPct val="80000"/>
              </a:lnSpc>
            </a:pPr>
            <a:r>
              <a:rPr lang="en-US" sz="2800" smtClean="0">
                <a:latin typeface="Times New Roman" pitchFamily="18" charset="0"/>
                <a:cs typeface="Times New Roman" pitchFamily="18" charset="0"/>
              </a:rPr>
              <a:t>When component-based development or general software reuse is to be applied, the percent of reuse (</a:t>
            </a:r>
            <a:r>
              <a:rPr lang="en-US" sz="2800" i="1" smtClean="0">
                <a:latin typeface="Times New Roman" pitchFamily="18" charset="0"/>
                <a:cs typeface="Times New Roman" pitchFamily="18" charset="0"/>
              </a:rPr>
              <a:t>%</a:t>
            </a:r>
            <a:r>
              <a:rPr lang="en-US" sz="2800" smtClean="0">
                <a:latin typeface="Times New Roman" pitchFamily="18" charset="0"/>
                <a:cs typeface="Times New Roman" pitchFamily="18" charset="0"/>
              </a:rPr>
              <a:t>reuse) is estimated and the object point count is adjusted:</a:t>
            </a:r>
          </a:p>
          <a:p>
            <a:pPr eaLnBrk="1" hangingPunct="1">
              <a:lnSpc>
                <a:spcPct val="80000"/>
              </a:lnSpc>
              <a:buFont typeface="Wingdings" pitchFamily="2" charset="2"/>
              <a:buNone/>
            </a:pPr>
            <a:r>
              <a:rPr lang="en-US" sz="2800" smtClean="0">
                <a:latin typeface="Times New Roman" pitchFamily="18" charset="0"/>
                <a:cs typeface="Times New Roman" pitchFamily="18" charset="0"/>
              </a:rPr>
              <a:t>		</a:t>
            </a:r>
            <a:r>
              <a:rPr lang="en-US" sz="2800" b="1" smtClean="0">
                <a:solidFill>
                  <a:srgbClr val="0070C0"/>
                </a:solidFill>
                <a:latin typeface="Times New Roman" pitchFamily="18" charset="0"/>
                <a:cs typeface="Times New Roman" pitchFamily="18" charset="0"/>
              </a:rPr>
              <a:t>NOP = (object points) x [(100 - </a:t>
            </a:r>
            <a:r>
              <a:rPr lang="en-US" sz="2800" b="1" i="1" smtClean="0">
                <a:solidFill>
                  <a:srgbClr val="0070C0"/>
                </a:solidFill>
                <a:latin typeface="Times New Roman" pitchFamily="18" charset="0"/>
                <a:cs typeface="Times New Roman" pitchFamily="18" charset="0"/>
              </a:rPr>
              <a:t>%</a:t>
            </a:r>
            <a:r>
              <a:rPr lang="en-US" sz="2800" b="1" smtClean="0">
                <a:solidFill>
                  <a:srgbClr val="0070C0"/>
                </a:solidFill>
                <a:latin typeface="Times New Roman" pitchFamily="18" charset="0"/>
                <a:cs typeface="Times New Roman" pitchFamily="18" charset="0"/>
              </a:rPr>
              <a:t>reuse)/100]</a:t>
            </a:r>
          </a:p>
          <a:p>
            <a:pPr eaLnBrk="1" hangingPunct="1">
              <a:lnSpc>
                <a:spcPct val="80000"/>
              </a:lnSpc>
              <a:buFont typeface="Wingdings" pitchFamily="2" charset="2"/>
              <a:buNone/>
            </a:pPr>
            <a:r>
              <a:rPr lang="en-US" sz="2400" smtClean="0">
                <a:latin typeface="Times New Roman" pitchFamily="18" charset="0"/>
                <a:cs typeface="Times New Roman" pitchFamily="18" charset="0"/>
              </a:rPr>
              <a:t>		NOP is defined as new object points.</a:t>
            </a:r>
          </a:p>
          <a:p>
            <a:pPr eaLnBrk="1" hangingPunct="1">
              <a:lnSpc>
                <a:spcPct val="80000"/>
              </a:lnSpc>
            </a:pPr>
            <a:r>
              <a:rPr lang="en-US" sz="2800" smtClean="0">
                <a:latin typeface="Times New Roman" pitchFamily="18" charset="0"/>
                <a:cs typeface="Times New Roman" pitchFamily="18" charset="0"/>
              </a:rPr>
              <a:t>To derive an estimate of effort based on the computed NOP value, a “productivity rate” must be derived.</a:t>
            </a:r>
          </a:p>
          <a:p>
            <a:pPr lvl="1" eaLnBrk="1" hangingPunct="1">
              <a:lnSpc>
                <a:spcPct val="80000"/>
              </a:lnSpc>
              <a:buFont typeface="Wingdings" pitchFamily="2" charset="2"/>
              <a:buNone/>
            </a:pPr>
            <a:r>
              <a:rPr lang="en-US" sz="2400" smtClean="0">
                <a:latin typeface="Times New Roman" pitchFamily="18" charset="0"/>
                <a:cs typeface="Times New Roman" pitchFamily="18" charset="0"/>
              </a:rPr>
              <a:t>	  </a:t>
            </a:r>
            <a:r>
              <a:rPr lang="en-US" b="1" smtClean="0">
                <a:solidFill>
                  <a:srgbClr val="0070C0"/>
                </a:solidFill>
                <a:latin typeface="Times New Roman" pitchFamily="18" charset="0"/>
                <a:cs typeface="Times New Roman" pitchFamily="18" charset="0"/>
              </a:rPr>
              <a:t>PROD = NOP/person-month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ph type="body" idx="1"/>
          </p:nvPr>
        </p:nvPicPr>
        <p:blipFill>
          <a:blip r:embed="rId2"/>
          <a:srcRect/>
          <a:stretch>
            <a:fillRect/>
          </a:stretch>
        </p:blipFill>
        <p:spPr>
          <a:xfrm>
            <a:off x="228600" y="457200"/>
            <a:ext cx="8610600" cy="3886200"/>
          </a:xfrm>
        </p:spPr>
      </p:pic>
      <p:sp>
        <p:nvSpPr>
          <p:cNvPr id="33795" name="Text Box 5"/>
          <p:cNvSpPr txBox="1">
            <a:spLocks noChangeArrowheads="1"/>
          </p:cNvSpPr>
          <p:nvPr/>
        </p:nvSpPr>
        <p:spPr bwMode="auto">
          <a:xfrm>
            <a:off x="1066800" y="4495800"/>
            <a:ext cx="7620000" cy="1816100"/>
          </a:xfrm>
          <a:prstGeom prst="rect">
            <a:avLst/>
          </a:prstGeom>
          <a:noFill/>
          <a:ln w="9525">
            <a:noFill/>
            <a:miter lim="800000"/>
            <a:headEnd/>
            <a:tailEnd/>
          </a:ln>
          <a:effectLst/>
        </p:spPr>
        <p:txBody>
          <a:bodyPr>
            <a:spAutoFit/>
          </a:bodyPr>
          <a:lstStyle/>
          <a:p>
            <a:pPr>
              <a:buFontTx/>
              <a:buChar char="•"/>
            </a:pPr>
            <a:r>
              <a:rPr lang="en-US" sz="2200"/>
              <a:t> Table represents the </a:t>
            </a:r>
            <a:r>
              <a:rPr lang="en-US" sz="2200">
                <a:solidFill>
                  <a:srgbClr val="0070C0"/>
                </a:solidFill>
              </a:rPr>
              <a:t>productivity rate for different levels of developer experience and development environment maturity</a:t>
            </a:r>
            <a:r>
              <a:rPr lang="en-US" sz="2200"/>
              <a:t>.</a:t>
            </a:r>
          </a:p>
          <a:p>
            <a:pPr>
              <a:buFontTx/>
              <a:buChar char="•"/>
            </a:pPr>
            <a:r>
              <a:rPr lang="en-US" sz="2200"/>
              <a:t> Once the productivity rate has been determined, an estimate of project effort can be derived as</a:t>
            </a:r>
          </a:p>
          <a:p>
            <a:r>
              <a:rPr lang="en-US" sz="2200"/>
              <a:t>	</a:t>
            </a:r>
            <a:r>
              <a:rPr lang="en-US" b="1">
                <a:solidFill>
                  <a:srgbClr val="0070C0"/>
                </a:solidFill>
              </a:rPr>
              <a:t>Estimated effort = NOP/PROD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990600" y="0"/>
            <a:ext cx="7772400" cy="701675"/>
          </a:xfrm>
        </p:spPr>
        <p:txBody>
          <a:bodyPr>
            <a:normAutofit fontScale="90000"/>
          </a:bodyPr>
          <a:lstStyle/>
          <a:p>
            <a:pPr eaLnBrk="1" fontAlgn="auto" hangingPunct="1">
              <a:spcAft>
                <a:spcPts val="0"/>
              </a:spcAft>
              <a:defRPr/>
            </a:pPr>
            <a:r>
              <a:rPr lang="en-US" dirty="0" smtClean="0">
                <a:solidFill>
                  <a:schemeClr val="tx2">
                    <a:satMod val="130000"/>
                  </a:schemeClr>
                </a:solidFill>
              </a:rPr>
              <a:t>Make/Buy Decision</a:t>
            </a:r>
          </a:p>
        </p:txBody>
      </p:sp>
      <p:sp>
        <p:nvSpPr>
          <p:cNvPr id="34819" name="Rectangle 3"/>
          <p:cNvSpPr>
            <a:spLocks noGrp="1" noChangeArrowheads="1"/>
          </p:cNvSpPr>
          <p:nvPr>
            <p:ph idx="1"/>
          </p:nvPr>
        </p:nvSpPr>
        <p:spPr>
          <a:xfrm>
            <a:off x="609600" y="625475"/>
            <a:ext cx="8432800" cy="6232525"/>
          </a:xfrm>
        </p:spPr>
        <p:txBody>
          <a:bodyPr/>
          <a:lstStyle/>
          <a:p>
            <a:pPr eaLnBrk="1" hangingPunct="1">
              <a:lnSpc>
                <a:spcPct val="90000"/>
              </a:lnSpc>
            </a:pPr>
            <a:r>
              <a:rPr lang="en-US" sz="2400" smtClean="0">
                <a:latin typeface="Times New Roman" pitchFamily="18" charset="0"/>
                <a:cs typeface="Times New Roman" pitchFamily="18" charset="0"/>
              </a:rPr>
              <a:t>It is often more cost effective to </a:t>
            </a:r>
            <a:r>
              <a:rPr lang="en-US" sz="2400" u="sng" smtClean="0">
                <a:solidFill>
                  <a:srgbClr val="0070C0"/>
                </a:solidFill>
                <a:latin typeface="Times New Roman" pitchFamily="18" charset="0"/>
                <a:cs typeface="Times New Roman" pitchFamily="18" charset="0"/>
              </a:rPr>
              <a:t>acquire rather than develop</a:t>
            </a:r>
            <a:r>
              <a:rPr lang="en-US" sz="2400" smtClean="0">
                <a:solidFill>
                  <a:srgbClr val="0070C0"/>
                </a:solidFill>
                <a:latin typeface="Times New Roman" pitchFamily="18" charset="0"/>
                <a:cs typeface="Times New Roman" pitchFamily="18" charset="0"/>
              </a:rPr>
              <a:t> software</a:t>
            </a:r>
          </a:p>
          <a:p>
            <a:pPr eaLnBrk="1" hangingPunct="1">
              <a:lnSpc>
                <a:spcPct val="90000"/>
              </a:lnSpc>
            </a:pPr>
            <a:r>
              <a:rPr lang="en-US" sz="2400" smtClean="0">
                <a:latin typeface="Times New Roman" pitchFamily="18" charset="0"/>
                <a:cs typeface="Times New Roman" pitchFamily="18" charset="0"/>
              </a:rPr>
              <a:t>Managers have many acquisition options</a:t>
            </a:r>
          </a:p>
          <a:p>
            <a:pPr lvl="1" eaLnBrk="1" hangingPunct="1">
              <a:lnSpc>
                <a:spcPct val="90000"/>
              </a:lnSpc>
            </a:pPr>
            <a:r>
              <a:rPr lang="en-US" sz="2400" smtClean="0">
                <a:latin typeface="Times New Roman" pitchFamily="18" charset="0"/>
                <a:cs typeface="Times New Roman" pitchFamily="18" charset="0"/>
              </a:rPr>
              <a:t>Software may be </a:t>
            </a:r>
            <a:r>
              <a:rPr lang="en-US" sz="2400" u="sng" smtClean="0">
                <a:solidFill>
                  <a:srgbClr val="FF0000"/>
                </a:solidFill>
                <a:latin typeface="Times New Roman" pitchFamily="18" charset="0"/>
                <a:cs typeface="Times New Roman" pitchFamily="18" charset="0"/>
              </a:rPr>
              <a:t>purchased</a:t>
            </a:r>
            <a:r>
              <a:rPr lang="en-US" sz="2400" smtClean="0">
                <a:latin typeface="Times New Roman" pitchFamily="18" charset="0"/>
                <a:cs typeface="Times New Roman" pitchFamily="18" charset="0"/>
              </a:rPr>
              <a:t> (or licensed) off the shelf</a:t>
            </a:r>
          </a:p>
          <a:p>
            <a:pPr lvl="1" eaLnBrk="1" hangingPunct="1">
              <a:lnSpc>
                <a:spcPct val="90000"/>
              </a:lnSpc>
            </a:pPr>
            <a:r>
              <a:rPr lang="en-US" sz="2400" smtClean="0">
                <a:latin typeface="Times New Roman" pitchFamily="18" charset="0"/>
                <a:cs typeface="Times New Roman" pitchFamily="18" charset="0"/>
              </a:rPr>
              <a:t>“Full-experience” or “partial-experience” software components may be </a:t>
            </a:r>
            <a:r>
              <a:rPr lang="en-US" sz="2400" u="sng" smtClean="0">
                <a:solidFill>
                  <a:srgbClr val="FF0000"/>
                </a:solidFill>
                <a:latin typeface="Times New Roman" pitchFamily="18" charset="0"/>
                <a:cs typeface="Times New Roman" pitchFamily="18" charset="0"/>
              </a:rPr>
              <a:t>acquired and integrated</a:t>
            </a:r>
            <a:r>
              <a:rPr lang="en-US" sz="2400" smtClean="0">
                <a:solidFill>
                  <a:srgbClr val="FF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to meet specific needs</a:t>
            </a:r>
          </a:p>
          <a:p>
            <a:pPr lvl="1" eaLnBrk="1" hangingPunct="1">
              <a:lnSpc>
                <a:spcPct val="90000"/>
              </a:lnSpc>
            </a:pPr>
            <a:r>
              <a:rPr lang="en-US" sz="2400" smtClean="0">
                <a:latin typeface="Times New Roman" pitchFamily="18" charset="0"/>
                <a:cs typeface="Times New Roman" pitchFamily="18" charset="0"/>
              </a:rPr>
              <a:t>Software may be </a:t>
            </a:r>
            <a:r>
              <a:rPr lang="en-US" sz="2400" u="sng" smtClean="0">
                <a:solidFill>
                  <a:srgbClr val="FF0000"/>
                </a:solidFill>
                <a:latin typeface="Times New Roman" pitchFamily="18" charset="0"/>
                <a:cs typeface="Times New Roman" pitchFamily="18" charset="0"/>
              </a:rPr>
              <a:t>custom built</a:t>
            </a:r>
            <a:r>
              <a:rPr lang="en-US" sz="2400" smtClean="0">
                <a:solidFill>
                  <a:srgbClr val="FF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by an outside contractor to meet the purchaser’s specifications</a:t>
            </a:r>
          </a:p>
          <a:p>
            <a:pPr eaLnBrk="1" hangingPunct="1">
              <a:lnSpc>
                <a:spcPct val="90000"/>
              </a:lnSpc>
            </a:pPr>
            <a:r>
              <a:rPr lang="en-US" sz="2400" smtClean="0">
                <a:latin typeface="Times New Roman" pitchFamily="18" charset="0"/>
                <a:cs typeface="Times New Roman" pitchFamily="18" charset="0"/>
              </a:rPr>
              <a:t>The </a:t>
            </a:r>
            <a:r>
              <a:rPr lang="en-US" sz="2400" smtClean="0">
                <a:solidFill>
                  <a:srgbClr val="0070C0"/>
                </a:solidFill>
                <a:latin typeface="Times New Roman" pitchFamily="18" charset="0"/>
                <a:cs typeface="Times New Roman" pitchFamily="18" charset="0"/>
              </a:rPr>
              <a:t>make/buy decision </a:t>
            </a:r>
            <a:r>
              <a:rPr lang="en-US" sz="2400" smtClean="0">
                <a:latin typeface="Times New Roman" pitchFamily="18" charset="0"/>
                <a:cs typeface="Times New Roman" pitchFamily="18" charset="0"/>
              </a:rPr>
              <a:t>can be made based on the following conditions</a:t>
            </a:r>
          </a:p>
          <a:p>
            <a:pPr lvl="1" eaLnBrk="1" hangingPunct="1">
              <a:lnSpc>
                <a:spcPct val="90000"/>
              </a:lnSpc>
            </a:pPr>
            <a:r>
              <a:rPr lang="en-US" sz="2400" smtClean="0">
                <a:latin typeface="Times New Roman" pitchFamily="18" charset="0"/>
                <a:cs typeface="Times New Roman" pitchFamily="18" charset="0"/>
              </a:rPr>
              <a:t>Will the software product be </a:t>
            </a:r>
            <a:r>
              <a:rPr lang="en-US" sz="2400" u="sng" smtClean="0">
                <a:solidFill>
                  <a:srgbClr val="FF0000"/>
                </a:solidFill>
                <a:latin typeface="Times New Roman" pitchFamily="18" charset="0"/>
                <a:cs typeface="Times New Roman" pitchFamily="18" charset="0"/>
              </a:rPr>
              <a:t>available sooner</a:t>
            </a:r>
            <a:r>
              <a:rPr lang="en-US" sz="2400" smtClean="0">
                <a:solidFill>
                  <a:srgbClr val="FF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than internally developed software?</a:t>
            </a:r>
          </a:p>
          <a:p>
            <a:pPr lvl="1" eaLnBrk="1" hangingPunct="1">
              <a:lnSpc>
                <a:spcPct val="90000"/>
              </a:lnSpc>
            </a:pPr>
            <a:r>
              <a:rPr lang="en-US" sz="2400" smtClean="0">
                <a:latin typeface="Times New Roman" pitchFamily="18" charset="0"/>
                <a:cs typeface="Times New Roman" pitchFamily="18" charset="0"/>
              </a:rPr>
              <a:t>Will the </a:t>
            </a:r>
            <a:r>
              <a:rPr lang="en-US" sz="2400" u="sng" smtClean="0">
                <a:solidFill>
                  <a:srgbClr val="FF0000"/>
                </a:solidFill>
                <a:latin typeface="Times New Roman" pitchFamily="18" charset="0"/>
                <a:cs typeface="Times New Roman" pitchFamily="18" charset="0"/>
              </a:rPr>
              <a:t>cost of acquisition</a:t>
            </a:r>
            <a:r>
              <a:rPr lang="en-US" sz="2400" smtClean="0">
                <a:solidFill>
                  <a:srgbClr val="FF0000"/>
                </a:solidFill>
                <a:latin typeface="Times New Roman" pitchFamily="18" charset="0"/>
                <a:cs typeface="Times New Roman" pitchFamily="18" charset="0"/>
              </a:rPr>
              <a:t> plus the cost of customization be </a:t>
            </a:r>
            <a:r>
              <a:rPr lang="en-US" sz="2400" u="sng" smtClean="0">
                <a:solidFill>
                  <a:srgbClr val="FF0000"/>
                </a:solidFill>
                <a:latin typeface="Times New Roman" pitchFamily="18" charset="0"/>
                <a:cs typeface="Times New Roman" pitchFamily="18" charset="0"/>
              </a:rPr>
              <a:t>less than</a:t>
            </a:r>
            <a:r>
              <a:rPr lang="en-US" sz="2400" smtClean="0">
                <a:solidFill>
                  <a:srgbClr val="FF0000"/>
                </a:solidFill>
                <a:latin typeface="Times New Roman" pitchFamily="18" charset="0"/>
                <a:cs typeface="Times New Roman" pitchFamily="18" charset="0"/>
              </a:rPr>
              <a:t> the </a:t>
            </a:r>
            <a:r>
              <a:rPr lang="en-US" sz="2400" u="sng" smtClean="0">
                <a:solidFill>
                  <a:srgbClr val="FF0000"/>
                </a:solidFill>
                <a:latin typeface="Times New Roman" pitchFamily="18" charset="0"/>
                <a:cs typeface="Times New Roman" pitchFamily="18" charset="0"/>
              </a:rPr>
              <a:t>cost of developing</a:t>
            </a:r>
            <a:r>
              <a:rPr lang="en-US" sz="2400" smtClean="0">
                <a:solidFill>
                  <a:srgbClr val="FF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the software internally?</a:t>
            </a:r>
          </a:p>
          <a:p>
            <a:pPr lvl="1" eaLnBrk="1" hangingPunct="1">
              <a:lnSpc>
                <a:spcPct val="90000"/>
              </a:lnSpc>
            </a:pPr>
            <a:r>
              <a:rPr lang="en-US" sz="2400" smtClean="0">
                <a:latin typeface="Times New Roman" pitchFamily="18" charset="0"/>
                <a:cs typeface="Times New Roman" pitchFamily="18" charset="0"/>
              </a:rPr>
              <a:t>Will the cost of </a:t>
            </a:r>
            <a:r>
              <a:rPr lang="en-US" sz="2400" u="sng" smtClean="0">
                <a:solidFill>
                  <a:srgbClr val="FF0000"/>
                </a:solidFill>
                <a:latin typeface="Times New Roman" pitchFamily="18" charset="0"/>
                <a:cs typeface="Times New Roman" pitchFamily="18" charset="0"/>
              </a:rPr>
              <a:t>outside</a:t>
            </a:r>
            <a:r>
              <a:rPr lang="en-US" sz="2400" smtClean="0">
                <a:latin typeface="Times New Roman" pitchFamily="18" charset="0"/>
                <a:cs typeface="Times New Roman" pitchFamily="18" charset="0"/>
              </a:rPr>
              <a:t> support (e.g., a maintenance contract) be </a:t>
            </a:r>
            <a:r>
              <a:rPr lang="en-US" sz="2400" u="sng" smtClean="0">
                <a:solidFill>
                  <a:srgbClr val="FF0000"/>
                </a:solidFill>
                <a:latin typeface="Times New Roman" pitchFamily="18" charset="0"/>
                <a:cs typeface="Times New Roman" pitchFamily="18" charset="0"/>
              </a:rPr>
              <a:t>less than</a:t>
            </a:r>
            <a:r>
              <a:rPr lang="en-US" sz="2400" smtClean="0">
                <a:solidFill>
                  <a:srgbClr val="FF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the cost of </a:t>
            </a:r>
            <a:r>
              <a:rPr lang="en-US" sz="2400" u="sng" smtClean="0">
                <a:solidFill>
                  <a:srgbClr val="FF0000"/>
                </a:solidFill>
                <a:latin typeface="Times New Roman" pitchFamily="18" charset="0"/>
                <a:cs typeface="Times New Roman" pitchFamily="18" charset="0"/>
              </a:rPr>
              <a:t>internal</a:t>
            </a:r>
            <a:r>
              <a:rPr lang="en-US" sz="2400" smtClean="0">
                <a:solidFill>
                  <a:srgbClr val="FF0000"/>
                </a:solidFill>
                <a:latin typeface="Times New Roman" pitchFamily="18" charset="0"/>
                <a:cs typeface="Times New Roman" pitchFamily="18" charset="0"/>
              </a:rPr>
              <a:t> support</a:t>
            </a:r>
            <a:r>
              <a:rPr lang="en-US" sz="2000" smtClean="0">
                <a:solidFill>
                  <a:srgbClr val="FF0000"/>
                </a:solidFill>
                <a:latin typeface="Times New Roman" pitchFamily="18" charset="0"/>
                <a:cs typeface="Times New Roman" pitchFamily="18" charset="0"/>
              </a:rPr>
              <a:t>?</a:t>
            </a:r>
          </a:p>
        </p:txBody>
      </p:sp>
      <p:sp>
        <p:nvSpPr>
          <p:cNvPr id="34820" name="Slide Number Placeholder 5"/>
          <p:cNvSpPr>
            <a:spLocks noGrp="1"/>
          </p:cNvSpPr>
          <p:nvPr>
            <p:ph type="sldNum" sz="quarter" idx="12"/>
          </p:nvPr>
        </p:nvSpPr>
        <p:spPr bwMode="auto">
          <a:noFill/>
          <a:ln>
            <a:miter lim="800000"/>
            <a:headEnd/>
            <a:tailEnd/>
          </a:ln>
        </p:spPr>
        <p:txBody>
          <a:bodyPr/>
          <a:lstStyle/>
          <a:p>
            <a:fld id="{971136AA-D9BE-4E3F-BA70-5131A92A1B49}" type="slidenum">
              <a:rPr lang="en-US"/>
              <a:pPr/>
              <a:t>24</a:t>
            </a:fld>
            <a:endParaRPr lang="en-US"/>
          </a:p>
        </p:txBody>
      </p:sp>
      <p:sp>
        <p:nvSpPr>
          <p:cNvPr id="34821" name="Text Box 4"/>
          <p:cNvSpPr txBox="1">
            <a:spLocks noChangeArrowheads="1"/>
          </p:cNvSpPr>
          <p:nvPr/>
        </p:nvSpPr>
        <p:spPr bwMode="auto">
          <a:xfrm>
            <a:off x="8686800" y="6400800"/>
            <a:ext cx="355600" cy="336550"/>
          </a:xfrm>
          <a:prstGeom prst="rect">
            <a:avLst/>
          </a:prstGeom>
          <a:noFill/>
          <a:ln w="9525">
            <a:noFill/>
            <a:miter lim="800000"/>
            <a:headEnd/>
            <a:tailEnd/>
          </a:ln>
        </p:spPr>
        <p:txBody>
          <a:bodyPr wrap="none">
            <a:spAutoFit/>
          </a:bodyPr>
          <a:lstStyle/>
          <a:p>
            <a:r>
              <a:rPr lang="en-US">
                <a:sym typeface="Wingdings" pitchFamily="2" charset="2"/>
              </a:rPr>
              <a: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1600200" y="228600"/>
            <a:ext cx="6534150" cy="712788"/>
          </a:xfrm>
        </p:spPr>
        <p:txBody>
          <a:bodyPr wrap="none" lIns="63500" tIns="25400" rIns="63500" bIns="25400" anchor="t">
            <a:spAutoFit/>
          </a:bodyPr>
          <a:lstStyle/>
          <a:p>
            <a:pPr eaLnBrk="1" fontAlgn="auto" hangingPunct="1">
              <a:spcAft>
                <a:spcPts val="0"/>
              </a:spcAft>
              <a:defRPr/>
            </a:pPr>
            <a:r>
              <a:rPr lang="en-US" dirty="0" smtClean="0">
                <a:solidFill>
                  <a:schemeClr val="tx2">
                    <a:satMod val="130000"/>
                  </a:schemeClr>
                </a:solidFill>
              </a:rPr>
              <a:t>The Make-Buy Decision Tree</a:t>
            </a:r>
          </a:p>
        </p:txBody>
      </p:sp>
      <p:sp>
        <p:nvSpPr>
          <p:cNvPr id="35843" name="Slide Number Placeholder 3"/>
          <p:cNvSpPr>
            <a:spLocks noGrp="1"/>
          </p:cNvSpPr>
          <p:nvPr>
            <p:ph type="sldNum" sz="quarter" idx="12"/>
          </p:nvPr>
        </p:nvSpPr>
        <p:spPr bwMode="auto">
          <a:noFill/>
          <a:ln>
            <a:miter lim="800000"/>
            <a:headEnd/>
            <a:tailEnd/>
          </a:ln>
        </p:spPr>
        <p:txBody>
          <a:bodyPr/>
          <a:lstStyle/>
          <a:p>
            <a:fld id="{6EE2F1DA-4912-4D2B-B954-5152B36AB5B6}" type="slidenum">
              <a:rPr lang="en-US"/>
              <a:pPr/>
              <a:t>25</a:t>
            </a:fld>
            <a:endParaRPr lang="en-US"/>
          </a:p>
        </p:txBody>
      </p:sp>
      <p:pic>
        <p:nvPicPr>
          <p:cNvPr id="35844" name="Picture 4"/>
          <p:cNvPicPr>
            <a:picLocks noChangeArrowheads="1"/>
          </p:cNvPicPr>
          <p:nvPr/>
        </p:nvPicPr>
        <p:blipFill>
          <a:blip r:embed="rId2"/>
          <a:srcRect/>
          <a:stretch>
            <a:fillRect/>
          </a:stretch>
        </p:blipFill>
        <p:spPr bwMode="auto">
          <a:xfrm>
            <a:off x="1600200" y="1676400"/>
            <a:ext cx="6400800" cy="47244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title"/>
          </p:nvPr>
        </p:nvSpPr>
        <p:spPr>
          <a:xfrm>
            <a:off x="1143000" y="990600"/>
            <a:ext cx="6191250" cy="633413"/>
          </a:xfrm>
        </p:spPr>
        <p:txBody>
          <a:bodyPr>
            <a:normAutofit fontScale="90000"/>
          </a:bodyPr>
          <a:lstStyle/>
          <a:p>
            <a:pPr eaLnBrk="1" fontAlgn="auto" hangingPunct="1">
              <a:spcAft>
                <a:spcPts val="0"/>
              </a:spcAft>
              <a:defRPr/>
            </a:pPr>
            <a:r>
              <a:rPr lang="en-US" smtClean="0">
                <a:solidFill>
                  <a:schemeClr val="tx2">
                    <a:satMod val="130000"/>
                  </a:schemeClr>
                </a:solidFill>
              </a:rPr>
              <a:t>Computing Expected Cost</a:t>
            </a:r>
          </a:p>
        </p:txBody>
      </p:sp>
      <p:sp>
        <p:nvSpPr>
          <p:cNvPr id="36867" name="Slide Number Placeholder 3"/>
          <p:cNvSpPr>
            <a:spLocks noGrp="1"/>
          </p:cNvSpPr>
          <p:nvPr>
            <p:ph type="sldNum" sz="quarter" idx="12"/>
          </p:nvPr>
        </p:nvSpPr>
        <p:spPr bwMode="auto">
          <a:noFill/>
          <a:ln>
            <a:miter lim="800000"/>
            <a:headEnd/>
            <a:tailEnd/>
          </a:ln>
        </p:spPr>
        <p:txBody>
          <a:bodyPr/>
          <a:lstStyle/>
          <a:p>
            <a:fld id="{584A97E8-8662-413A-879C-486D788B63BD}" type="slidenum">
              <a:rPr lang="en-US"/>
              <a:pPr/>
              <a:t>26</a:t>
            </a:fld>
            <a:endParaRPr lang="en-US"/>
          </a:p>
        </p:txBody>
      </p:sp>
      <p:sp>
        <p:nvSpPr>
          <p:cNvPr id="199682" name="Rectangle 2"/>
          <p:cNvSpPr>
            <a:spLocks noChangeArrowheads="1"/>
          </p:cNvSpPr>
          <p:nvPr/>
        </p:nvSpPr>
        <p:spPr bwMode="auto">
          <a:xfrm>
            <a:off x="990600" y="1993900"/>
            <a:ext cx="7312025" cy="1250950"/>
          </a:xfrm>
          <a:prstGeom prst="rect">
            <a:avLst/>
          </a:prstGeom>
          <a:solidFill>
            <a:schemeClr val="accent3">
              <a:lumMod val="40000"/>
              <a:lumOff val="60000"/>
            </a:schemeClr>
          </a:solidFill>
          <a:ln w="12700">
            <a:noFill/>
            <a:miter lim="800000"/>
            <a:headEnd/>
            <a:tailEnd/>
          </a:ln>
          <a:effectLst>
            <a:outerShdw dist="71842" dir="2700000" algn="ctr" rotWithShape="0">
              <a:schemeClr val="bg2"/>
            </a:outerShdw>
          </a:effectLst>
        </p:spPr>
        <p:txBody>
          <a:bodyPr wrap="none" anchor="ctr"/>
          <a:lstStyle/>
          <a:p>
            <a:pPr>
              <a:defRPr/>
            </a:pPr>
            <a:endParaRPr lang="en-US">
              <a:ea typeface="ＭＳ Ｐゴシック" pitchFamily="-128" charset="-128"/>
            </a:endParaRPr>
          </a:p>
        </p:txBody>
      </p:sp>
      <p:sp>
        <p:nvSpPr>
          <p:cNvPr id="199684" name="Rectangle 4"/>
          <p:cNvSpPr>
            <a:spLocks noChangeArrowheads="1"/>
          </p:cNvSpPr>
          <p:nvPr/>
        </p:nvSpPr>
        <p:spPr bwMode="auto">
          <a:xfrm>
            <a:off x="2933700" y="2543175"/>
            <a:ext cx="4968875" cy="363538"/>
          </a:xfrm>
          <a:prstGeom prst="rect">
            <a:avLst/>
          </a:prstGeom>
          <a:noFill/>
          <a:ln w="25400">
            <a:noFill/>
            <a:miter lim="800000"/>
            <a:headEnd/>
            <a:tailEnd/>
          </a:ln>
          <a:effectLst/>
        </p:spPr>
        <p:txBody>
          <a:bodyPr wrap="none" lIns="90487" tIns="44450" rIns="90487" bIns="44450">
            <a:spAutoFit/>
          </a:bodyPr>
          <a:lstStyle/>
          <a:p>
            <a:pPr>
              <a:defRPr/>
            </a:pPr>
            <a:r>
              <a:rPr lang="en-US" sz="1800" b="1" dirty="0">
                <a:effectLst>
                  <a:outerShdw blurRad="38100" dist="38100" dir="2700000" algn="tl">
                    <a:srgbClr val="FFFFFF"/>
                  </a:outerShdw>
                </a:effectLst>
                <a:latin typeface="Helvetica" pitchFamily="-128" charset="0"/>
                <a:ea typeface="ＭＳ Ｐゴシック" pitchFamily="-128" charset="-128"/>
              </a:rPr>
              <a:t>    </a:t>
            </a:r>
            <a:r>
              <a:rPr lang="en-US" sz="1800" b="1" dirty="0">
                <a:solidFill>
                  <a:schemeClr val="accent1"/>
                </a:solidFill>
                <a:effectLst>
                  <a:outerShdw blurRad="38100" dist="38100" dir="2700000" algn="tl">
                    <a:srgbClr val="000000"/>
                  </a:outerShdw>
                </a:effectLst>
                <a:latin typeface="Helvetica" pitchFamily="-128" charset="0"/>
                <a:ea typeface="ＭＳ Ｐゴシック" pitchFamily="-128" charset="-128"/>
              </a:rPr>
              <a:t>(path probability)  </a:t>
            </a:r>
            <a:r>
              <a:rPr lang="en-US" sz="1800" dirty="0">
                <a:solidFill>
                  <a:schemeClr val="accent1"/>
                </a:solidFill>
                <a:latin typeface="Helvetica" pitchFamily="-128" charset="0"/>
                <a:ea typeface="ＭＳ Ｐゴシック" pitchFamily="-128" charset="-128"/>
              </a:rPr>
              <a:t>x</a:t>
            </a:r>
            <a:r>
              <a:rPr lang="en-US" sz="1800" b="1" dirty="0">
                <a:solidFill>
                  <a:schemeClr val="accent1"/>
                </a:solidFill>
                <a:effectLst>
                  <a:outerShdw blurRad="38100" dist="38100" dir="2700000" algn="tl">
                    <a:srgbClr val="000000"/>
                  </a:outerShdw>
                </a:effectLst>
                <a:latin typeface="Helvetica" pitchFamily="-128" charset="0"/>
                <a:ea typeface="ＭＳ Ｐゴシック" pitchFamily="-128" charset="-128"/>
              </a:rPr>
              <a:t> (estimated path cost) </a:t>
            </a:r>
          </a:p>
        </p:txBody>
      </p:sp>
      <p:sp>
        <p:nvSpPr>
          <p:cNvPr id="199685" name="Rectangle 5"/>
          <p:cNvSpPr>
            <a:spLocks noChangeArrowheads="1"/>
          </p:cNvSpPr>
          <p:nvPr/>
        </p:nvSpPr>
        <p:spPr bwMode="auto">
          <a:xfrm>
            <a:off x="5026025" y="2755900"/>
            <a:ext cx="2444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accent1"/>
                </a:solidFill>
                <a:effectLst>
                  <a:outerShdw blurRad="38100" dist="38100" dir="2700000" algn="tl">
                    <a:srgbClr val="000000"/>
                  </a:outerShdw>
                </a:effectLst>
                <a:latin typeface="Helvetica" pitchFamily="-128" charset="0"/>
                <a:ea typeface="ＭＳ Ｐゴシック" pitchFamily="-128" charset="-128"/>
              </a:rPr>
              <a:t>i</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9686" name="Rectangle 6"/>
          <p:cNvSpPr>
            <a:spLocks noChangeArrowheads="1"/>
          </p:cNvSpPr>
          <p:nvPr/>
        </p:nvSpPr>
        <p:spPr bwMode="auto">
          <a:xfrm>
            <a:off x="7769225" y="2755900"/>
            <a:ext cx="2444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accent1"/>
                </a:solidFill>
                <a:effectLst>
                  <a:outerShdw blurRad="38100" dist="38100" dir="2700000" algn="tl">
                    <a:srgbClr val="000000"/>
                  </a:outerShdw>
                </a:effectLst>
                <a:latin typeface="Helvetica" pitchFamily="-128" charset="0"/>
                <a:ea typeface="ＭＳ Ｐゴシック" pitchFamily="-128" charset="-128"/>
              </a:rPr>
              <a:t>i</a:t>
            </a:r>
          </a:p>
        </p:txBody>
      </p:sp>
      <p:sp>
        <p:nvSpPr>
          <p:cNvPr id="36872" name="Freeform 7"/>
          <p:cNvSpPr>
            <a:spLocks/>
          </p:cNvSpPr>
          <p:nvPr/>
        </p:nvSpPr>
        <p:spPr bwMode="auto">
          <a:xfrm>
            <a:off x="3044825" y="2527300"/>
            <a:ext cx="179388" cy="384175"/>
          </a:xfrm>
          <a:custGeom>
            <a:avLst/>
            <a:gdLst>
              <a:gd name="T0" fmla="*/ 2147483646 w 113"/>
              <a:gd name="T1" fmla="*/ 0 h 215"/>
              <a:gd name="T2" fmla="*/ 0 w 113"/>
              <a:gd name="T3" fmla="*/ 0 h 215"/>
              <a:gd name="T4" fmla="*/ 2147483646 w 113"/>
              <a:gd name="T5" fmla="*/ 2147483646 h 215"/>
              <a:gd name="T6" fmla="*/ 2147483646 w 113"/>
              <a:gd name="T7" fmla="*/ 2147483646 h 215"/>
              <a:gd name="T8" fmla="*/ 2147483646 w 113"/>
              <a:gd name="T9" fmla="*/ 2147483646 h 215"/>
              <a:gd name="T10" fmla="*/ 0 60000 65536"/>
              <a:gd name="T11" fmla="*/ 0 60000 65536"/>
              <a:gd name="T12" fmla="*/ 0 60000 65536"/>
              <a:gd name="T13" fmla="*/ 0 60000 65536"/>
              <a:gd name="T14" fmla="*/ 0 60000 65536"/>
              <a:gd name="T15" fmla="*/ 0 w 113"/>
              <a:gd name="T16" fmla="*/ 0 h 215"/>
              <a:gd name="T17" fmla="*/ 113 w 113"/>
              <a:gd name="T18" fmla="*/ 215 h 215"/>
            </a:gdLst>
            <a:ahLst/>
            <a:cxnLst>
              <a:cxn ang="T10">
                <a:pos x="T0" y="T1"/>
              </a:cxn>
              <a:cxn ang="T11">
                <a:pos x="T2" y="T3"/>
              </a:cxn>
              <a:cxn ang="T12">
                <a:pos x="T4" y="T5"/>
              </a:cxn>
              <a:cxn ang="T13">
                <a:pos x="T6" y="T7"/>
              </a:cxn>
              <a:cxn ang="T14">
                <a:pos x="T8" y="T9"/>
              </a:cxn>
            </a:cxnLst>
            <a:rect l="T15" t="T16" r="T17" b="T18"/>
            <a:pathLst>
              <a:path w="113" h="215">
                <a:moveTo>
                  <a:pt x="112" y="0"/>
                </a:moveTo>
                <a:lnTo>
                  <a:pt x="0" y="0"/>
                </a:lnTo>
                <a:lnTo>
                  <a:pt x="65" y="113"/>
                </a:lnTo>
                <a:lnTo>
                  <a:pt x="9" y="214"/>
                </a:lnTo>
                <a:lnTo>
                  <a:pt x="103" y="214"/>
                </a:lnTo>
              </a:path>
            </a:pathLst>
          </a:custGeom>
          <a:noFill/>
          <a:ln w="50800" cap="rnd">
            <a:solidFill>
              <a:schemeClr val="accent1"/>
            </a:solidFill>
            <a:round/>
            <a:headEnd/>
            <a:tailEnd/>
          </a:ln>
        </p:spPr>
        <p:txBody>
          <a:bodyPr/>
          <a:lstStyle/>
          <a:p>
            <a:endParaRPr lang="en-US"/>
          </a:p>
        </p:txBody>
      </p:sp>
      <p:sp>
        <p:nvSpPr>
          <p:cNvPr id="199688" name="Rectangle 8"/>
          <p:cNvSpPr>
            <a:spLocks noChangeArrowheads="1"/>
          </p:cNvSpPr>
          <p:nvPr/>
        </p:nvSpPr>
        <p:spPr bwMode="auto">
          <a:xfrm>
            <a:off x="2057400" y="3276600"/>
            <a:ext cx="4291013" cy="333375"/>
          </a:xfrm>
          <a:prstGeom prst="rect">
            <a:avLst/>
          </a:prstGeom>
          <a:noFill/>
          <a:ln w="25400">
            <a:noFill/>
            <a:miter lim="800000"/>
            <a:headEnd/>
            <a:tailEnd/>
          </a:ln>
          <a:effectLst/>
        </p:spPr>
        <p:txBody>
          <a:bodyPr wrap="none" lIns="90487" tIns="44450" rIns="90487" bIns="44450">
            <a:spAutoFit/>
          </a:bodyPr>
          <a:lstStyle/>
          <a:p>
            <a:pPr>
              <a:defRPr/>
            </a:pPr>
            <a:r>
              <a:rPr lang="en-US" sz="1600" b="1" i="1">
                <a:effectLst>
                  <a:outerShdw blurRad="38100" dist="38100" dir="2700000" algn="tl">
                    <a:srgbClr val="FFFFFF"/>
                  </a:outerShdw>
                </a:effectLst>
                <a:latin typeface="Helvetica" pitchFamily="-128" charset="0"/>
                <a:ea typeface="ＭＳ Ｐゴシック" pitchFamily="-128" charset="-128"/>
              </a:rPr>
              <a:t>For example, the expected cost to build is:</a:t>
            </a:r>
          </a:p>
        </p:txBody>
      </p:sp>
      <p:sp>
        <p:nvSpPr>
          <p:cNvPr id="199689" name="Rectangle 9"/>
          <p:cNvSpPr>
            <a:spLocks noChangeArrowheads="1"/>
          </p:cNvSpPr>
          <p:nvPr/>
        </p:nvSpPr>
        <p:spPr bwMode="auto">
          <a:xfrm>
            <a:off x="6337300" y="3390900"/>
            <a:ext cx="180975" cy="577850"/>
          </a:xfrm>
          <a:prstGeom prst="rect">
            <a:avLst/>
          </a:prstGeom>
          <a:noFill/>
          <a:ln w="25400">
            <a:noFill/>
            <a:miter lim="800000"/>
            <a:headEnd/>
            <a:tailEnd/>
          </a:ln>
          <a:effectLst/>
        </p:spPr>
        <p:txBody>
          <a:bodyPr wrap="none" lIns="90487" tIns="44450" rIns="90487" bIns="44450">
            <a:spAutoFit/>
          </a:bodyPr>
          <a:lstStyle/>
          <a:p>
            <a:pPr>
              <a:defRPr/>
            </a:pPr>
            <a:endParaRPr lang="en-US" sz="16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600" b="1">
              <a:effectLst>
                <a:outerShdw blurRad="38100" dist="38100" dir="2700000" algn="tl">
                  <a:srgbClr val="FFFFFF"/>
                </a:outerShdw>
              </a:effectLst>
              <a:latin typeface="Helvetica" pitchFamily="-128" charset="0"/>
              <a:ea typeface="ＭＳ Ｐゴシック" pitchFamily="-128" charset="-128"/>
            </a:endParaRPr>
          </a:p>
        </p:txBody>
      </p:sp>
      <p:sp>
        <p:nvSpPr>
          <p:cNvPr id="199690" name="Rectangle 10"/>
          <p:cNvSpPr>
            <a:spLocks noChangeArrowheads="1"/>
          </p:cNvSpPr>
          <p:nvPr/>
        </p:nvSpPr>
        <p:spPr bwMode="auto">
          <a:xfrm>
            <a:off x="2057400" y="3873500"/>
            <a:ext cx="180975" cy="577850"/>
          </a:xfrm>
          <a:prstGeom prst="rect">
            <a:avLst/>
          </a:prstGeom>
          <a:noFill/>
          <a:ln w="25400">
            <a:noFill/>
            <a:miter lim="800000"/>
            <a:headEnd/>
            <a:tailEnd/>
          </a:ln>
          <a:effectLst/>
        </p:spPr>
        <p:txBody>
          <a:bodyPr wrap="none" lIns="90487" tIns="44450" rIns="90487" bIns="44450">
            <a:spAutoFit/>
          </a:bodyPr>
          <a:lstStyle/>
          <a:p>
            <a:pPr>
              <a:defRPr/>
            </a:pPr>
            <a:endParaRPr lang="en-US" sz="16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600" b="1">
              <a:effectLst>
                <a:outerShdw blurRad="38100" dist="38100" dir="2700000" algn="tl">
                  <a:srgbClr val="FFFFFF"/>
                </a:outerShdw>
              </a:effectLst>
              <a:latin typeface="Helvetica" pitchFamily="-128" charset="0"/>
              <a:ea typeface="ＭＳ Ｐゴシック" pitchFamily="-128" charset="-128"/>
            </a:endParaRPr>
          </a:p>
        </p:txBody>
      </p:sp>
      <p:sp>
        <p:nvSpPr>
          <p:cNvPr id="199691" name="Rectangle 11"/>
          <p:cNvSpPr>
            <a:spLocks noChangeArrowheads="1"/>
          </p:cNvSpPr>
          <p:nvPr/>
        </p:nvSpPr>
        <p:spPr bwMode="auto">
          <a:xfrm>
            <a:off x="2413000" y="3808413"/>
            <a:ext cx="4879975" cy="577850"/>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itchFamily="-128" charset="0"/>
                <a:ea typeface="ＭＳ Ｐゴシック" pitchFamily="-128" charset="-128"/>
              </a:rPr>
              <a:t>expected cost         = 0.30 ($380K) + 0.70 ($450K) </a:t>
            </a:r>
          </a:p>
          <a:p>
            <a:pPr>
              <a:defRPr/>
            </a:pPr>
            <a:endParaRPr lang="en-US" sz="1600" b="1">
              <a:effectLst>
                <a:outerShdw blurRad="38100" dist="38100" dir="2700000" algn="tl">
                  <a:srgbClr val="FFFFFF"/>
                </a:outerShdw>
              </a:effectLst>
              <a:latin typeface="Helvetica" pitchFamily="-128" charset="0"/>
              <a:ea typeface="ＭＳ Ｐゴシック" pitchFamily="-128" charset="-128"/>
            </a:endParaRPr>
          </a:p>
        </p:txBody>
      </p:sp>
      <p:sp>
        <p:nvSpPr>
          <p:cNvPr id="199692" name="Rectangle 12"/>
          <p:cNvSpPr>
            <a:spLocks noChangeArrowheads="1"/>
          </p:cNvSpPr>
          <p:nvPr/>
        </p:nvSpPr>
        <p:spPr bwMode="auto">
          <a:xfrm>
            <a:off x="2057400" y="4254500"/>
            <a:ext cx="180975" cy="577850"/>
          </a:xfrm>
          <a:prstGeom prst="rect">
            <a:avLst/>
          </a:prstGeom>
          <a:noFill/>
          <a:ln w="25400">
            <a:noFill/>
            <a:miter lim="800000"/>
            <a:headEnd/>
            <a:tailEnd/>
          </a:ln>
          <a:effectLst/>
        </p:spPr>
        <p:txBody>
          <a:bodyPr wrap="none" lIns="90487" tIns="44450" rIns="90487" bIns="44450">
            <a:spAutoFit/>
          </a:bodyPr>
          <a:lstStyle/>
          <a:p>
            <a:pPr>
              <a:defRPr/>
            </a:pPr>
            <a:endParaRPr lang="en-US" sz="16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600" b="1">
              <a:effectLst>
                <a:outerShdw blurRad="38100" dist="38100" dir="2700000" algn="tl">
                  <a:srgbClr val="FFFFFF"/>
                </a:outerShdw>
              </a:effectLst>
              <a:latin typeface="Helvetica" pitchFamily="-128" charset="0"/>
              <a:ea typeface="ＭＳ Ｐゴシック" pitchFamily="-128" charset="-128"/>
            </a:endParaRPr>
          </a:p>
        </p:txBody>
      </p:sp>
      <p:sp>
        <p:nvSpPr>
          <p:cNvPr id="199693" name="Rectangle 13"/>
          <p:cNvSpPr>
            <a:spLocks noChangeArrowheads="1"/>
          </p:cNvSpPr>
          <p:nvPr/>
        </p:nvSpPr>
        <p:spPr bwMode="auto">
          <a:xfrm>
            <a:off x="2057400" y="4419600"/>
            <a:ext cx="1062038" cy="333375"/>
          </a:xfrm>
          <a:prstGeom prst="rect">
            <a:avLst/>
          </a:prstGeom>
          <a:noFill/>
          <a:ln w="25400">
            <a:noFill/>
            <a:miter lim="800000"/>
            <a:headEnd/>
            <a:tailEnd/>
          </a:ln>
          <a:effectLst/>
        </p:spPr>
        <p:txBody>
          <a:bodyPr wrap="none" lIns="90487" tIns="44450" rIns="90487" bIns="44450">
            <a:spAutoFit/>
          </a:bodyPr>
          <a:lstStyle/>
          <a:p>
            <a:pPr>
              <a:defRPr/>
            </a:pPr>
            <a:r>
              <a:rPr lang="en-US" sz="1600" b="1" i="1">
                <a:effectLst>
                  <a:outerShdw blurRad="38100" dist="38100" dir="2700000" algn="tl">
                    <a:srgbClr val="FFFFFF"/>
                  </a:outerShdw>
                </a:effectLst>
                <a:latin typeface="Helvetica" pitchFamily="-128" charset="0"/>
                <a:ea typeface="ＭＳ Ｐゴシック" pitchFamily="-128" charset="-128"/>
              </a:rPr>
              <a:t>similarly,</a:t>
            </a:r>
          </a:p>
        </p:txBody>
      </p:sp>
      <p:sp>
        <p:nvSpPr>
          <p:cNvPr id="36879" name="Rectangle 14"/>
          <p:cNvSpPr>
            <a:spLocks noChangeArrowheads="1"/>
          </p:cNvSpPr>
          <p:nvPr/>
        </p:nvSpPr>
        <p:spPr bwMode="auto">
          <a:xfrm>
            <a:off x="2933700" y="4483100"/>
            <a:ext cx="180975" cy="577850"/>
          </a:xfrm>
          <a:prstGeom prst="rect">
            <a:avLst/>
          </a:prstGeom>
          <a:noFill/>
          <a:ln w="25400">
            <a:noFill/>
            <a:miter lim="800000"/>
            <a:headEnd/>
            <a:tailEnd/>
          </a:ln>
        </p:spPr>
        <p:txBody>
          <a:bodyPr wrap="none" lIns="90487" tIns="44450" rIns="90487" bIns="44450">
            <a:spAutoFit/>
          </a:bodyPr>
          <a:lstStyle/>
          <a:p>
            <a:endParaRPr lang="en-US" sz="1600" b="1">
              <a:solidFill>
                <a:schemeClr val="folHlink"/>
              </a:solidFill>
              <a:latin typeface="Helvetica" pitchFamily="34" charset="0"/>
            </a:endParaRPr>
          </a:p>
          <a:p>
            <a:endParaRPr lang="en-US" sz="1600" b="1">
              <a:solidFill>
                <a:schemeClr val="folHlink"/>
              </a:solidFill>
              <a:latin typeface="Helvetica" pitchFamily="34" charset="0"/>
            </a:endParaRPr>
          </a:p>
        </p:txBody>
      </p:sp>
      <p:sp>
        <p:nvSpPr>
          <p:cNvPr id="199695" name="Rectangle 15"/>
          <p:cNvSpPr>
            <a:spLocks noChangeArrowheads="1"/>
          </p:cNvSpPr>
          <p:nvPr/>
        </p:nvSpPr>
        <p:spPr bwMode="auto">
          <a:xfrm>
            <a:off x="2057400" y="4392613"/>
            <a:ext cx="180975" cy="577850"/>
          </a:xfrm>
          <a:prstGeom prst="rect">
            <a:avLst/>
          </a:prstGeom>
          <a:noFill/>
          <a:ln w="25400">
            <a:noFill/>
            <a:miter lim="800000"/>
            <a:headEnd/>
            <a:tailEnd/>
          </a:ln>
          <a:effectLst/>
        </p:spPr>
        <p:txBody>
          <a:bodyPr lIns="90487" tIns="44450" rIns="90487" bIns="44450">
            <a:spAutoFit/>
          </a:bodyPr>
          <a:lstStyle/>
          <a:p>
            <a:pPr>
              <a:defRPr/>
            </a:pPr>
            <a:endParaRPr lang="en-US" sz="16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600" b="1">
              <a:effectLst>
                <a:outerShdw blurRad="38100" dist="38100" dir="2700000" algn="tl">
                  <a:srgbClr val="FFFFFF"/>
                </a:outerShdw>
              </a:effectLst>
              <a:latin typeface="Helvetica" pitchFamily="-128" charset="0"/>
              <a:ea typeface="ＭＳ Ｐゴシック" pitchFamily="-128" charset="-128"/>
            </a:endParaRPr>
          </a:p>
        </p:txBody>
      </p:sp>
      <p:sp>
        <p:nvSpPr>
          <p:cNvPr id="36881" name="Rectangle 16"/>
          <p:cNvSpPr>
            <a:spLocks noChangeArrowheads="1"/>
          </p:cNvSpPr>
          <p:nvPr/>
        </p:nvSpPr>
        <p:spPr bwMode="auto">
          <a:xfrm>
            <a:off x="2057400" y="4876800"/>
            <a:ext cx="5907088" cy="577850"/>
          </a:xfrm>
          <a:prstGeom prst="rect">
            <a:avLst/>
          </a:prstGeom>
          <a:noFill/>
          <a:ln w="25400">
            <a:noFill/>
            <a:miter lim="800000"/>
            <a:headEnd/>
            <a:tailEnd/>
          </a:ln>
        </p:spPr>
        <p:txBody>
          <a:bodyPr lIns="90487" tIns="44450" rIns="90487" bIns="44450">
            <a:spAutoFit/>
          </a:bodyPr>
          <a:lstStyle/>
          <a:p>
            <a:r>
              <a:rPr lang="en-US" sz="1600" b="1">
                <a:solidFill>
                  <a:schemeClr val="folHlink"/>
                </a:solidFill>
                <a:latin typeface="Helvetica" pitchFamily="34" charset="0"/>
              </a:rPr>
              <a:t>expected cost          = $382K</a:t>
            </a:r>
          </a:p>
          <a:p>
            <a:endParaRPr lang="en-US" sz="1600" b="1">
              <a:solidFill>
                <a:schemeClr val="folHlink"/>
              </a:solidFill>
              <a:latin typeface="Helvetica" pitchFamily="34" charset="0"/>
            </a:endParaRPr>
          </a:p>
        </p:txBody>
      </p:sp>
      <p:sp>
        <p:nvSpPr>
          <p:cNvPr id="36882" name="Rectangle 17"/>
          <p:cNvSpPr>
            <a:spLocks noChangeArrowheads="1"/>
          </p:cNvSpPr>
          <p:nvPr/>
        </p:nvSpPr>
        <p:spPr bwMode="auto">
          <a:xfrm>
            <a:off x="2057400" y="4849813"/>
            <a:ext cx="180975" cy="577850"/>
          </a:xfrm>
          <a:prstGeom prst="rect">
            <a:avLst/>
          </a:prstGeom>
          <a:noFill/>
          <a:ln w="25400">
            <a:noFill/>
            <a:miter lim="800000"/>
            <a:headEnd/>
            <a:tailEnd/>
          </a:ln>
        </p:spPr>
        <p:txBody>
          <a:bodyPr lIns="90487" tIns="44450" rIns="90487" bIns="44450">
            <a:spAutoFit/>
          </a:bodyPr>
          <a:lstStyle/>
          <a:p>
            <a:endParaRPr lang="en-US" sz="1600" b="1">
              <a:solidFill>
                <a:schemeClr val="folHlink"/>
              </a:solidFill>
              <a:latin typeface="Helvetica" pitchFamily="34" charset="0"/>
            </a:endParaRPr>
          </a:p>
          <a:p>
            <a:endParaRPr lang="en-US" sz="1600" b="1">
              <a:solidFill>
                <a:schemeClr val="folHlink"/>
              </a:solidFill>
              <a:latin typeface="Helvetica" pitchFamily="34" charset="0"/>
            </a:endParaRPr>
          </a:p>
        </p:txBody>
      </p:sp>
      <p:sp>
        <p:nvSpPr>
          <p:cNvPr id="36883" name="Rectangle 18"/>
          <p:cNvSpPr>
            <a:spLocks noChangeArrowheads="1"/>
          </p:cNvSpPr>
          <p:nvPr/>
        </p:nvSpPr>
        <p:spPr bwMode="auto">
          <a:xfrm>
            <a:off x="2057400" y="5334000"/>
            <a:ext cx="5907088" cy="577850"/>
          </a:xfrm>
          <a:prstGeom prst="rect">
            <a:avLst/>
          </a:prstGeom>
          <a:noFill/>
          <a:ln w="25400">
            <a:noFill/>
            <a:miter lim="800000"/>
            <a:headEnd/>
            <a:tailEnd/>
          </a:ln>
        </p:spPr>
        <p:txBody>
          <a:bodyPr lIns="90487" tIns="44450" rIns="90487" bIns="44450">
            <a:spAutoFit/>
          </a:bodyPr>
          <a:lstStyle/>
          <a:p>
            <a:r>
              <a:rPr lang="en-US" sz="1600" b="1">
                <a:solidFill>
                  <a:schemeClr val="folHlink"/>
                </a:solidFill>
                <a:latin typeface="Helvetica" pitchFamily="34" charset="0"/>
              </a:rPr>
              <a:t>expected cost          = $267K</a:t>
            </a:r>
          </a:p>
          <a:p>
            <a:endParaRPr lang="en-US" sz="1600" b="1">
              <a:solidFill>
                <a:schemeClr val="folHlink"/>
              </a:solidFill>
              <a:latin typeface="Helvetica" pitchFamily="34" charset="0"/>
            </a:endParaRPr>
          </a:p>
        </p:txBody>
      </p:sp>
      <p:sp>
        <p:nvSpPr>
          <p:cNvPr id="36884" name="Rectangle 19"/>
          <p:cNvSpPr>
            <a:spLocks noChangeArrowheads="1"/>
          </p:cNvSpPr>
          <p:nvPr/>
        </p:nvSpPr>
        <p:spPr bwMode="auto">
          <a:xfrm>
            <a:off x="2057400" y="5307013"/>
            <a:ext cx="180975" cy="577850"/>
          </a:xfrm>
          <a:prstGeom prst="rect">
            <a:avLst/>
          </a:prstGeom>
          <a:noFill/>
          <a:ln w="25400">
            <a:noFill/>
            <a:miter lim="800000"/>
            <a:headEnd/>
            <a:tailEnd/>
          </a:ln>
        </p:spPr>
        <p:txBody>
          <a:bodyPr lIns="90487" tIns="44450" rIns="90487" bIns="44450">
            <a:spAutoFit/>
          </a:bodyPr>
          <a:lstStyle/>
          <a:p>
            <a:endParaRPr lang="en-US" sz="1600" b="1">
              <a:solidFill>
                <a:schemeClr val="folHlink"/>
              </a:solidFill>
              <a:latin typeface="Helvetica" pitchFamily="34" charset="0"/>
            </a:endParaRPr>
          </a:p>
          <a:p>
            <a:endParaRPr lang="en-US" sz="1600" b="1">
              <a:solidFill>
                <a:schemeClr val="folHlink"/>
              </a:solidFill>
              <a:latin typeface="Helvetica" pitchFamily="34" charset="0"/>
            </a:endParaRPr>
          </a:p>
        </p:txBody>
      </p:sp>
      <p:sp>
        <p:nvSpPr>
          <p:cNvPr id="36885" name="Rectangle 20"/>
          <p:cNvSpPr>
            <a:spLocks noChangeArrowheads="1"/>
          </p:cNvSpPr>
          <p:nvPr/>
        </p:nvSpPr>
        <p:spPr bwMode="auto">
          <a:xfrm>
            <a:off x="2057400" y="5775325"/>
            <a:ext cx="5678488" cy="333375"/>
          </a:xfrm>
          <a:prstGeom prst="rect">
            <a:avLst/>
          </a:prstGeom>
          <a:noFill/>
          <a:ln w="25400">
            <a:noFill/>
            <a:miter lim="800000"/>
            <a:headEnd/>
            <a:tailEnd/>
          </a:ln>
        </p:spPr>
        <p:txBody>
          <a:bodyPr lIns="90487" tIns="44450" rIns="90487" bIns="44450">
            <a:spAutoFit/>
          </a:bodyPr>
          <a:lstStyle/>
          <a:p>
            <a:r>
              <a:rPr lang="en-US" sz="1600" b="1">
                <a:solidFill>
                  <a:schemeClr val="folHlink"/>
                </a:solidFill>
                <a:latin typeface="Helvetica" pitchFamily="34" charset="0"/>
              </a:rPr>
              <a:t>expected cost          = $410K</a:t>
            </a:r>
          </a:p>
        </p:txBody>
      </p:sp>
      <p:sp>
        <p:nvSpPr>
          <p:cNvPr id="199701" name="Rectangle 21"/>
          <p:cNvSpPr>
            <a:spLocks noChangeArrowheads="1"/>
          </p:cNvSpPr>
          <p:nvPr/>
        </p:nvSpPr>
        <p:spPr bwMode="auto">
          <a:xfrm>
            <a:off x="3733800" y="3962400"/>
            <a:ext cx="666750"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itchFamily="-128" charset="0"/>
                <a:ea typeface="ＭＳ Ｐゴシック" pitchFamily="-128" charset="-128"/>
              </a:rPr>
              <a:t>build</a:t>
            </a:r>
          </a:p>
        </p:txBody>
      </p:sp>
      <p:sp>
        <p:nvSpPr>
          <p:cNvPr id="36887" name="Rectangle 22"/>
          <p:cNvSpPr>
            <a:spLocks noChangeArrowheads="1"/>
          </p:cNvSpPr>
          <p:nvPr/>
        </p:nvSpPr>
        <p:spPr bwMode="auto">
          <a:xfrm>
            <a:off x="3429000" y="5029200"/>
            <a:ext cx="1028700" cy="333375"/>
          </a:xfrm>
          <a:prstGeom prst="rect">
            <a:avLst/>
          </a:prstGeom>
          <a:noFill/>
          <a:ln w="25400">
            <a:noFill/>
            <a:miter lim="800000"/>
            <a:headEnd/>
            <a:tailEnd/>
          </a:ln>
        </p:spPr>
        <p:txBody>
          <a:bodyPr lIns="90487" tIns="44450" rIns="90487" bIns="44450">
            <a:spAutoFit/>
          </a:bodyPr>
          <a:lstStyle/>
          <a:p>
            <a:r>
              <a:rPr lang="en-US" sz="1600" b="1">
                <a:solidFill>
                  <a:schemeClr val="folHlink"/>
                </a:solidFill>
                <a:latin typeface="Helvetica" pitchFamily="34" charset="0"/>
              </a:rPr>
              <a:t>reuse</a:t>
            </a:r>
          </a:p>
        </p:txBody>
      </p:sp>
      <p:sp>
        <p:nvSpPr>
          <p:cNvPr id="36888" name="Rectangle 23"/>
          <p:cNvSpPr>
            <a:spLocks noChangeArrowheads="1"/>
          </p:cNvSpPr>
          <p:nvPr/>
        </p:nvSpPr>
        <p:spPr bwMode="auto">
          <a:xfrm>
            <a:off x="3429000" y="5486400"/>
            <a:ext cx="868363" cy="333375"/>
          </a:xfrm>
          <a:prstGeom prst="rect">
            <a:avLst/>
          </a:prstGeom>
          <a:noFill/>
          <a:ln w="25400">
            <a:noFill/>
            <a:miter lim="800000"/>
            <a:headEnd/>
            <a:tailEnd/>
          </a:ln>
        </p:spPr>
        <p:txBody>
          <a:bodyPr lIns="90487" tIns="44450" rIns="90487" bIns="44450">
            <a:spAutoFit/>
          </a:bodyPr>
          <a:lstStyle/>
          <a:p>
            <a:r>
              <a:rPr lang="en-US" sz="1600" b="1">
                <a:solidFill>
                  <a:schemeClr val="folHlink"/>
                </a:solidFill>
                <a:latin typeface="Helvetica" pitchFamily="34" charset="0"/>
              </a:rPr>
              <a:t>buy</a:t>
            </a:r>
          </a:p>
        </p:txBody>
      </p:sp>
      <p:sp>
        <p:nvSpPr>
          <p:cNvPr id="36889" name="Rectangle 24"/>
          <p:cNvSpPr>
            <a:spLocks noChangeArrowheads="1"/>
          </p:cNvSpPr>
          <p:nvPr/>
        </p:nvSpPr>
        <p:spPr bwMode="auto">
          <a:xfrm>
            <a:off x="3429000" y="5943600"/>
            <a:ext cx="941388" cy="333375"/>
          </a:xfrm>
          <a:prstGeom prst="rect">
            <a:avLst/>
          </a:prstGeom>
          <a:noFill/>
          <a:ln w="25400">
            <a:noFill/>
            <a:miter lim="800000"/>
            <a:headEnd/>
            <a:tailEnd/>
          </a:ln>
        </p:spPr>
        <p:txBody>
          <a:bodyPr lIns="90487" tIns="44450" rIns="90487" bIns="44450">
            <a:spAutoFit/>
          </a:bodyPr>
          <a:lstStyle/>
          <a:p>
            <a:r>
              <a:rPr lang="en-US" sz="1600" b="1">
                <a:solidFill>
                  <a:schemeClr val="folHlink"/>
                </a:solidFill>
                <a:latin typeface="Helvetica" pitchFamily="34" charset="0"/>
              </a:rPr>
              <a:t>contr</a:t>
            </a:r>
          </a:p>
        </p:txBody>
      </p:sp>
      <p:sp>
        <p:nvSpPr>
          <p:cNvPr id="36890" name="Rectangle 25"/>
          <p:cNvSpPr>
            <a:spLocks noChangeArrowheads="1"/>
          </p:cNvSpPr>
          <p:nvPr/>
        </p:nvSpPr>
        <p:spPr bwMode="auto">
          <a:xfrm>
            <a:off x="1066800" y="2514600"/>
            <a:ext cx="1903413" cy="363538"/>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34" charset="0"/>
              </a:rPr>
              <a:t>expected cost =</a:t>
            </a:r>
          </a:p>
        </p:txBody>
      </p:sp>
      <p:sp>
        <p:nvSpPr>
          <p:cNvPr id="199706" name="Rectangle 26"/>
          <p:cNvSpPr>
            <a:spLocks noChangeArrowheads="1"/>
          </p:cNvSpPr>
          <p:nvPr/>
        </p:nvSpPr>
        <p:spPr bwMode="auto">
          <a:xfrm>
            <a:off x="4267200" y="4191000"/>
            <a:ext cx="1011238"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itchFamily="-128" charset="0"/>
                <a:ea typeface="ＭＳ Ｐゴシック" pitchFamily="-128" charset="-128"/>
              </a:rPr>
              <a:t>= $429 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type="title"/>
          </p:nvPr>
        </p:nvSpPr>
        <p:spPr>
          <a:xfrm>
            <a:off x="1295400" y="1066800"/>
            <a:ext cx="6507163" cy="660400"/>
          </a:xfrm>
        </p:spPr>
        <p:txBody>
          <a:bodyPr wrap="none" lIns="63500" tIns="25400" rIns="63500" bIns="25400" anchor="t">
            <a:spAutoFit/>
          </a:bodyPr>
          <a:lstStyle/>
          <a:p>
            <a:pPr eaLnBrk="1" fontAlgn="auto" hangingPunct="1">
              <a:spcAft>
                <a:spcPts val="0"/>
              </a:spcAft>
              <a:defRPr/>
            </a:pPr>
            <a:r>
              <a:rPr lang="en-US" smtClean="0">
                <a:solidFill>
                  <a:schemeClr val="tx2">
                    <a:satMod val="130000"/>
                  </a:schemeClr>
                </a:solidFill>
              </a:rPr>
              <a:t>Empirical Estimation Models</a:t>
            </a:r>
          </a:p>
        </p:txBody>
      </p:sp>
      <p:sp>
        <p:nvSpPr>
          <p:cNvPr id="12291" name="Slide Number Placeholder 3"/>
          <p:cNvSpPr>
            <a:spLocks noGrp="1"/>
          </p:cNvSpPr>
          <p:nvPr>
            <p:ph type="sldNum" sz="quarter" idx="12"/>
          </p:nvPr>
        </p:nvSpPr>
        <p:spPr bwMode="auto">
          <a:noFill/>
          <a:ln>
            <a:miter lim="800000"/>
            <a:headEnd/>
            <a:tailEnd/>
          </a:ln>
        </p:spPr>
        <p:txBody>
          <a:bodyPr/>
          <a:lstStyle/>
          <a:p>
            <a:fld id="{8EABA9CE-1501-4C6A-B9DB-5CC3DBFD5A8A}" type="slidenum">
              <a:rPr lang="en-US"/>
              <a:pPr/>
              <a:t>3</a:t>
            </a:fld>
            <a:endParaRPr lang="en-US"/>
          </a:p>
        </p:txBody>
      </p:sp>
      <p:sp>
        <p:nvSpPr>
          <p:cNvPr id="12292" name="Rectangle 22"/>
          <p:cNvSpPr>
            <a:spLocks noChangeArrowheads="1"/>
          </p:cNvSpPr>
          <p:nvPr/>
        </p:nvSpPr>
        <p:spPr bwMode="auto">
          <a:xfrm>
            <a:off x="2286000" y="2438400"/>
            <a:ext cx="5548313" cy="877888"/>
          </a:xfrm>
          <a:prstGeom prst="rect">
            <a:avLst/>
          </a:prstGeom>
          <a:solidFill>
            <a:schemeClr val="tx1"/>
          </a:solidFill>
          <a:ln w="12700">
            <a:noFill/>
            <a:miter lim="800000"/>
            <a:headEnd/>
            <a:tailEnd/>
          </a:ln>
          <a:effectLst>
            <a:outerShdw dist="71842" dir="2700000" algn="ctr" rotWithShape="0">
              <a:schemeClr val="bg2"/>
            </a:outerShdw>
          </a:effectLst>
        </p:spPr>
        <p:txBody>
          <a:bodyPr wrap="none" anchor="ctr"/>
          <a:lstStyle/>
          <a:p>
            <a:endParaRPr lang="en-US">
              <a:ea typeface="MS PGothic" pitchFamily="34" charset="-128"/>
            </a:endParaRPr>
          </a:p>
        </p:txBody>
      </p:sp>
      <p:sp>
        <p:nvSpPr>
          <p:cNvPr id="192514" name="Rectangle 2"/>
          <p:cNvSpPr>
            <a:spLocks noChangeArrowheads="1"/>
          </p:cNvSpPr>
          <p:nvPr/>
        </p:nvSpPr>
        <p:spPr bwMode="auto">
          <a:xfrm>
            <a:off x="2209800" y="2362200"/>
            <a:ext cx="5548313" cy="877888"/>
          </a:xfrm>
          <a:prstGeom prst="rect">
            <a:avLst/>
          </a:prstGeom>
          <a:solidFill>
            <a:schemeClr val="accent2">
              <a:lumMod val="40000"/>
              <a:lumOff val="60000"/>
            </a:schemeClr>
          </a:solidFill>
          <a:ln w="12700">
            <a:noFill/>
            <a:miter lim="800000"/>
            <a:headEnd/>
            <a:tailEnd/>
          </a:ln>
          <a:effectLst>
            <a:outerShdw dist="71842" dir="2700000" algn="ctr" rotWithShape="0">
              <a:schemeClr val="bg2"/>
            </a:outerShdw>
          </a:effectLst>
        </p:spPr>
        <p:txBody>
          <a:bodyPr wrap="none" anchor="ctr"/>
          <a:lstStyle/>
          <a:p>
            <a:pPr>
              <a:defRPr/>
            </a:pPr>
            <a:endParaRPr lang="en-US">
              <a:ea typeface="ＭＳ Ｐゴシック" pitchFamily="-128" charset="-128"/>
            </a:endParaRPr>
          </a:p>
        </p:txBody>
      </p:sp>
      <p:sp>
        <p:nvSpPr>
          <p:cNvPr id="192516" name="Rectangle 4"/>
          <p:cNvSpPr>
            <a:spLocks noChangeArrowheads="1"/>
          </p:cNvSpPr>
          <p:nvPr/>
        </p:nvSpPr>
        <p:spPr bwMode="auto">
          <a:xfrm>
            <a:off x="1905000" y="1981200"/>
            <a:ext cx="1498600" cy="247650"/>
          </a:xfrm>
          <a:prstGeom prst="rect">
            <a:avLst/>
          </a:prstGeom>
          <a:noFill/>
          <a:ln w="9525">
            <a:noFill/>
            <a:miter lim="800000"/>
            <a:headEnd/>
            <a:tailEnd/>
          </a:ln>
        </p:spPr>
        <p:txBody>
          <a:bodyPr wrap="none" lIns="0" tIns="0" rIns="0" bIns="0">
            <a:spAutoFit/>
          </a:bodyPr>
          <a:lstStyle/>
          <a:p>
            <a:pPr>
              <a:lnSpc>
                <a:spcPct val="90000"/>
              </a:lnSpc>
              <a:defRPr/>
            </a:pPr>
            <a:r>
              <a:rPr lang="en-US" sz="1800" b="1" i="1">
                <a:effectLst>
                  <a:outerShdw blurRad="38100" dist="38100" dir="2700000" algn="tl">
                    <a:srgbClr val="FFFFFF"/>
                  </a:outerShdw>
                </a:effectLst>
                <a:latin typeface="Helvetica" pitchFamily="-128" charset="0"/>
                <a:ea typeface="ＭＳ Ｐゴシック" pitchFamily="-128" charset="-128"/>
              </a:rPr>
              <a:t>General form:</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2295" name="Rectangle 5"/>
          <p:cNvSpPr>
            <a:spLocks noChangeArrowheads="1"/>
          </p:cNvSpPr>
          <p:nvPr/>
        </p:nvSpPr>
        <p:spPr bwMode="auto">
          <a:xfrm>
            <a:off x="2616200" y="2760663"/>
            <a:ext cx="3397250" cy="247650"/>
          </a:xfrm>
          <a:prstGeom prst="rect">
            <a:avLst/>
          </a:prstGeom>
          <a:noFill/>
          <a:ln w="9525">
            <a:noFill/>
            <a:miter lim="800000"/>
            <a:headEnd/>
            <a:tailEnd/>
          </a:ln>
        </p:spPr>
        <p:txBody>
          <a:bodyPr wrap="none" lIns="0" tIns="0" rIns="0" bIns="0">
            <a:spAutoFit/>
          </a:bodyPr>
          <a:lstStyle/>
          <a:p>
            <a:pPr>
              <a:lnSpc>
                <a:spcPct val="90000"/>
              </a:lnSpc>
            </a:pPr>
            <a:r>
              <a:rPr lang="en-US" sz="1800" b="1">
                <a:solidFill>
                  <a:schemeClr val="accent1"/>
                </a:solidFill>
                <a:latin typeface="Helvetica" pitchFamily="34" charset="0"/>
              </a:rPr>
              <a:t>effort = tuning coefficient * size</a:t>
            </a:r>
          </a:p>
        </p:txBody>
      </p:sp>
      <p:sp>
        <p:nvSpPr>
          <p:cNvPr id="12296" name="Rectangle 6"/>
          <p:cNvSpPr>
            <a:spLocks noChangeArrowheads="1"/>
          </p:cNvSpPr>
          <p:nvPr/>
        </p:nvSpPr>
        <p:spPr bwMode="auto">
          <a:xfrm>
            <a:off x="5872163" y="2532063"/>
            <a:ext cx="1016000" cy="247650"/>
          </a:xfrm>
          <a:prstGeom prst="rect">
            <a:avLst/>
          </a:prstGeom>
          <a:noFill/>
          <a:ln w="9525">
            <a:noFill/>
            <a:miter lim="800000"/>
            <a:headEnd/>
            <a:tailEnd/>
          </a:ln>
        </p:spPr>
        <p:txBody>
          <a:bodyPr wrap="none" lIns="0" tIns="0" rIns="0" bIns="0">
            <a:spAutoFit/>
          </a:bodyPr>
          <a:lstStyle/>
          <a:p>
            <a:pPr>
              <a:lnSpc>
                <a:spcPct val="90000"/>
              </a:lnSpc>
            </a:pPr>
            <a:r>
              <a:rPr lang="en-US" sz="1800" b="1">
                <a:solidFill>
                  <a:schemeClr val="accent1"/>
                </a:solidFill>
                <a:latin typeface="Helvetica" pitchFamily="34" charset="0"/>
              </a:rPr>
              <a:t>exponent</a:t>
            </a:r>
          </a:p>
        </p:txBody>
      </p:sp>
      <p:sp>
        <p:nvSpPr>
          <p:cNvPr id="12297" name="Line 7"/>
          <p:cNvSpPr>
            <a:spLocks noChangeShapeType="1"/>
          </p:cNvSpPr>
          <p:nvPr/>
        </p:nvSpPr>
        <p:spPr bwMode="auto">
          <a:xfrm flipH="1">
            <a:off x="2489200" y="3074988"/>
            <a:ext cx="315913" cy="982662"/>
          </a:xfrm>
          <a:prstGeom prst="line">
            <a:avLst/>
          </a:prstGeom>
          <a:noFill/>
          <a:ln w="17463">
            <a:solidFill>
              <a:srgbClr val="000000"/>
            </a:solidFill>
            <a:round/>
            <a:headEnd/>
            <a:tailEnd/>
          </a:ln>
        </p:spPr>
        <p:txBody>
          <a:bodyPr/>
          <a:lstStyle/>
          <a:p>
            <a:endParaRPr lang="en-US"/>
          </a:p>
        </p:txBody>
      </p:sp>
      <p:sp>
        <p:nvSpPr>
          <p:cNvPr id="12298" name="Line 8"/>
          <p:cNvSpPr>
            <a:spLocks noChangeShapeType="1"/>
          </p:cNvSpPr>
          <p:nvPr/>
        </p:nvSpPr>
        <p:spPr bwMode="auto">
          <a:xfrm>
            <a:off x="4086225" y="3074988"/>
            <a:ext cx="163513" cy="2206625"/>
          </a:xfrm>
          <a:prstGeom prst="line">
            <a:avLst/>
          </a:prstGeom>
          <a:noFill/>
          <a:ln w="17463">
            <a:solidFill>
              <a:srgbClr val="000000"/>
            </a:solidFill>
            <a:round/>
            <a:headEnd/>
            <a:tailEnd/>
          </a:ln>
        </p:spPr>
        <p:txBody>
          <a:bodyPr/>
          <a:lstStyle/>
          <a:p>
            <a:endParaRPr lang="en-US"/>
          </a:p>
        </p:txBody>
      </p:sp>
      <p:sp>
        <p:nvSpPr>
          <p:cNvPr id="12299" name="Line 9"/>
          <p:cNvSpPr>
            <a:spLocks noChangeShapeType="1"/>
          </p:cNvSpPr>
          <p:nvPr/>
        </p:nvSpPr>
        <p:spPr bwMode="auto">
          <a:xfrm>
            <a:off x="5543550" y="3103563"/>
            <a:ext cx="25400" cy="1665287"/>
          </a:xfrm>
          <a:prstGeom prst="line">
            <a:avLst/>
          </a:prstGeom>
          <a:noFill/>
          <a:ln w="17463">
            <a:solidFill>
              <a:srgbClr val="000000"/>
            </a:solidFill>
            <a:round/>
            <a:headEnd/>
            <a:tailEnd/>
          </a:ln>
        </p:spPr>
        <p:txBody>
          <a:bodyPr/>
          <a:lstStyle/>
          <a:p>
            <a:endParaRPr lang="en-US"/>
          </a:p>
        </p:txBody>
      </p:sp>
      <p:sp>
        <p:nvSpPr>
          <p:cNvPr id="12300" name="Line 10"/>
          <p:cNvSpPr>
            <a:spLocks noChangeShapeType="1"/>
          </p:cNvSpPr>
          <p:nvPr/>
        </p:nvSpPr>
        <p:spPr bwMode="auto">
          <a:xfrm>
            <a:off x="6454775" y="2846388"/>
            <a:ext cx="419100" cy="1311275"/>
          </a:xfrm>
          <a:prstGeom prst="line">
            <a:avLst/>
          </a:prstGeom>
          <a:noFill/>
          <a:ln w="17463">
            <a:solidFill>
              <a:srgbClr val="000000"/>
            </a:solidFill>
            <a:round/>
            <a:headEnd/>
            <a:tailEnd/>
          </a:ln>
        </p:spPr>
        <p:txBody>
          <a:bodyPr/>
          <a:lstStyle/>
          <a:p>
            <a:endParaRPr lang="en-US"/>
          </a:p>
        </p:txBody>
      </p:sp>
      <p:sp>
        <p:nvSpPr>
          <p:cNvPr id="192523" name="Rectangle 11"/>
          <p:cNvSpPr>
            <a:spLocks noChangeArrowheads="1"/>
          </p:cNvSpPr>
          <p:nvPr/>
        </p:nvSpPr>
        <p:spPr bwMode="auto">
          <a:xfrm>
            <a:off x="2349500" y="4211638"/>
            <a:ext cx="1293813" cy="192087"/>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usually derived</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24" name="Rectangle 12"/>
          <p:cNvSpPr>
            <a:spLocks noChangeArrowheads="1"/>
          </p:cNvSpPr>
          <p:nvPr/>
        </p:nvSpPr>
        <p:spPr bwMode="auto">
          <a:xfrm>
            <a:off x="2349500" y="4425950"/>
            <a:ext cx="1541463" cy="192088"/>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as person-months</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25" name="Rectangle 13"/>
          <p:cNvSpPr>
            <a:spLocks noChangeArrowheads="1"/>
          </p:cNvSpPr>
          <p:nvPr/>
        </p:nvSpPr>
        <p:spPr bwMode="auto">
          <a:xfrm>
            <a:off x="2349500" y="4638675"/>
            <a:ext cx="1431925" cy="192088"/>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of effort required</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26" name="Rectangle 14"/>
          <p:cNvSpPr>
            <a:spLocks noChangeArrowheads="1"/>
          </p:cNvSpPr>
          <p:nvPr/>
        </p:nvSpPr>
        <p:spPr bwMode="auto">
          <a:xfrm>
            <a:off x="3059113" y="5451475"/>
            <a:ext cx="1649412" cy="192088"/>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either a constant or</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27" name="Rectangle 15"/>
          <p:cNvSpPr>
            <a:spLocks noChangeArrowheads="1"/>
          </p:cNvSpPr>
          <p:nvPr/>
        </p:nvSpPr>
        <p:spPr bwMode="auto">
          <a:xfrm>
            <a:off x="3059113" y="5665788"/>
            <a:ext cx="2095500" cy="192087"/>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a number derived based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28" name="Rectangle 16"/>
          <p:cNvSpPr>
            <a:spLocks noChangeArrowheads="1"/>
          </p:cNvSpPr>
          <p:nvPr/>
        </p:nvSpPr>
        <p:spPr bwMode="auto">
          <a:xfrm>
            <a:off x="3059113" y="5878513"/>
            <a:ext cx="2054225" cy="192087"/>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on complexity of project</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29" name="Rectangle 17"/>
          <p:cNvSpPr>
            <a:spLocks noChangeArrowheads="1"/>
          </p:cNvSpPr>
          <p:nvPr/>
        </p:nvSpPr>
        <p:spPr bwMode="auto">
          <a:xfrm>
            <a:off x="5289550" y="4924425"/>
            <a:ext cx="1363663" cy="192088"/>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usually LOC but</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30" name="Rectangle 18"/>
          <p:cNvSpPr>
            <a:spLocks noChangeArrowheads="1"/>
          </p:cNvSpPr>
          <p:nvPr/>
        </p:nvSpPr>
        <p:spPr bwMode="auto">
          <a:xfrm>
            <a:off x="5289550" y="5138738"/>
            <a:ext cx="1017588" cy="192087"/>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may also be</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31" name="Rectangle 19"/>
          <p:cNvSpPr>
            <a:spLocks noChangeArrowheads="1"/>
          </p:cNvSpPr>
          <p:nvPr/>
        </p:nvSpPr>
        <p:spPr bwMode="auto">
          <a:xfrm>
            <a:off x="5289550" y="5351463"/>
            <a:ext cx="1184275" cy="192087"/>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function point</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32" name="Rectangle 20"/>
          <p:cNvSpPr>
            <a:spLocks noChangeArrowheads="1"/>
          </p:cNvSpPr>
          <p:nvPr/>
        </p:nvSpPr>
        <p:spPr bwMode="auto">
          <a:xfrm>
            <a:off x="6746875" y="4340225"/>
            <a:ext cx="928688" cy="192088"/>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empirically</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2533" name="Rectangle 21"/>
          <p:cNvSpPr>
            <a:spLocks noChangeArrowheads="1"/>
          </p:cNvSpPr>
          <p:nvPr/>
        </p:nvSpPr>
        <p:spPr bwMode="auto">
          <a:xfrm>
            <a:off x="6746875" y="4554538"/>
            <a:ext cx="631825" cy="192087"/>
          </a:xfrm>
          <a:prstGeom prst="rect">
            <a:avLst/>
          </a:prstGeom>
          <a:noFill/>
          <a:ln w="9525">
            <a:noFill/>
            <a:miter lim="800000"/>
            <a:headEnd/>
            <a:tailEnd/>
          </a:ln>
        </p:spPr>
        <p:txBody>
          <a:bodyPr wrap="none" lIns="0" tIns="0" rIns="0" bIns="0">
            <a:spAutoFit/>
          </a:bodyPr>
          <a:lstStyle/>
          <a:p>
            <a:pPr>
              <a:lnSpc>
                <a:spcPct val="90000"/>
              </a:lnSpc>
              <a:defRPr/>
            </a:pPr>
            <a:r>
              <a:rPr lang="en-US" sz="1400" b="1">
                <a:effectLst>
                  <a:outerShdw blurRad="38100" dist="38100" dir="2700000" algn="tl">
                    <a:srgbClr val="FFFFFF"/>
                  </a:outerShdw>
                </a:effectLst>
                <a:latin typeface="Helvetica" pitchFamily="-128" charset="0"/>
                <a:ea typeface="ＭＳ Ｐゴシック" pitchFamily="-128" charset="-128"/>
              </a:rPr>
              <a:t>derived</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fontAlgn="auto" hangingPunct="1">
              <a:spcAft>
                <a:spcPts val="0"/>
              </a:spcAft>
              <a:defRPr/>
            </a:pPr>
            <a:r>
              <a:rPr lang="en-US" smtClean="0">
                <a:solidFill>
                  <a:schemeClr val="tx2">
                    <a:satMod val="130000"/>
                  </a:schemeClr>
                </a:solidFill>
              </a:rPr>
              <a:t>Estimation Models</a:t>
            </a:r>
          </a:p>
        </p:txBody>
      </p:sp>
      <p:pic>
        <p:nvPicPr>
          <p:cNvPr id="13315" name="Picture 2"/>
          <p:cNvPicPr>
            <a:picLocks noGrp="1" noChangeAspect="1" noChangeArrowheads="1"/>
          </p:cNvPicPr>
          <p:nvPr>
            <p:ph idx="1"/>
          </p:nvPr>
        </p:nvPicPr>
        <p:blipFill>
          <a:blip r:embed="rId2"/>
          <a:srcRect/>
          <a:stretch>
            <a:fillRect/>
          </a:stretch>
        </p:blipFill>
        <p:spPr>
          <a:xfrm>
            <a:off x="1465263" y="1905000"/>
            <a:ext cx="7477125" cy="3690938"/>
          </a:xfrm>
          <a:noFill/>
        </p:spPr>
      </p:pic>
      <p:sp>
        <p:nvSpPr>
          <p:cNvPr id="13316" name="Slide Number Placeholder 3"/>
          <p:cNvSpPr>
            <a:spLocks noGrp="1"/>
          </p:cNvSpPr>
          <p:nvPr>
            <p:ph type="sldNum" sz="quarter" idx="12"/>
          </p:nvPr>
        </p:nvSpPr>
        <p:spPr bwMode="auto">
          <a:noFill/>
          <a:ln>
            <a:miter lim="800000"/>
            <a:headEnd/>
            <a:tailEnd/>
          </a:ln>
        </p:spPr>
        <p:txBody>
          <a:bodyPr/>
          <a:lstStyle/>
          <a:p>
            <a:fld id="{14D6C1D7-63A8-45DD-B3D0-5C8E6EE57E0C}"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143000" y="0"/>
            <a:ext cx="7772400" cy="1143000"/>
          </a:xfrm>
        </p:spPr>
        <p:txBody>
          <a:bodyPr/>
          <a:lstStyle/>
          <a:p>
            <a:pPr eaLnBrk="1" fontAlgn="auto" hangingPunct="1">
              <a:spcAft>
                <a:spcPts val="0"/>
              </a:spcAft>
              <a:defRPr/>
            </a:pPr>
            <a:r>
              <a:rPr lang="en-US" dirty="0" smtClean="0">
                <a:solidFill>
                  <a:schemeClr val="tx2">
                    <a:satMod val="130000"/>
                  </a:schemeClr>
                </a:solidFill>
              </a:rPr>
              <a:t>COCOMO II Model </a:t>
            </a:r>
          </a:p>
        </p:txBody>
      </p:sp>
      <p:sp>
        <p:nvSpPr>
          <p:cNvPr id="32772" name="Rectangle 3"/>
          <p:cNvSpPr>
            <a:spLocks noGrp="1" noChangeArrowheads="1"/>
          </p:cNvSpPr>
          <p:nvPr>
            <p:ph idx="1"/>
          </p:nvPr>
        </p:nvSpPr>
        <p:spPr>
          <a:xfrm>
            <a:off x="1066800" y="1752600"/>
            <a:ext cx="7772400" cy="4114800"/>
          </a:xfrm>
        </p:spPr>
        <p:txBody>
          <a:bodyPr>
            <a:normAutofit fontScale="92500" lnSpcReduction="20000"/>
          </a:bodyPr>
          <a:lstStyle/>
          <a:p>
            <a:pPr marL="365760" indent="-283464" algn="just" eaLnBrk="1" fontAlgn="auto" hangingPunct="1">
              <a:lnSpc>
                <a:spcPct val="90000"/>
              </a:lnSpc>
              <a:spcAft>
                <a:spcPts val="0"/>
              </a:spcAft>
              <a:buFont typeface="Wingdings 2"/>
              <a:buChar char=""/>
              <a:defRPr/>
            </a:pPr>
            <a:r>
              <a:rPr lang="en-US" dirty="0" smtClean="0"/>
              <a:t>Stands for </a:t>
            </a:r>
            <a:r>
              <a:rPr lang="en-US" b="1" dirty="0" err="1" smtClean="0"/>
              <a:t>CO</a:t>
            </a:r>
            <a:r>
              <a:rPr lang="en-US" dirty="0" err="1" smtClean="0"/>
              <a:t>nstructive</a:t>
            </a:r>
            <a:r>
              <a:rPr lang="en-US" dirty="0" smtClean="0"/>
              <a:t> </a:t>
            </a:r>
            <a:r>
              <a:rPr lang="en-US" b="1" dirty="0" err="1" smtClean="0"/>
              <a:t>CO</a:t>
            </a:r>
            <a:r>
              <a:rPr lang="en-US" dirty="0" err="1" smtClean="0"/>
              <a:t>st</a:t>
            </a:r>
            <a:r>
              <a:rPr lang="en-US" dirty="0" smtClean="0"/>
              <a:t> </a:t>
            </a:r>
            <a:r>
              <a:rPr lang="en-US" b="1" dirty="0" err="1" smtClean="0"/>
              <a:t>MO</a:t>
            </a:r>
            <a:r>
              <a:rPr lang="en-US" dirty="0" err="1" smtClean="0"/>
              <a:t>del</a:t>
            </a:r>
            <a:endParaRPr lang="en-US" dirty="0" smtClean="0"/>
          </a:p>
          <a:p>
            <a:pPr marL="365760" indent="-283464" algn="just" eaLnBrk="1" fontAlgn="auto" hangingPunct="1">
              <a:lnSpc>
                <a:spcPct val="90000"/>
              </a:lnSpc>
              <a:spcAft>
                <a:spcPts val="0"/>
              </a:spcAft>
              <a:buFont typeface="Wingdings 2"/>
              <a:buChar char=""/>
              <a:defRPr/>
            </a:pPr>
            <a:r>
              <a:rPr lang="en-US" dirty="0" smtClean="0"/>
              <a:t>Introduced by Barry Boehm in 1981 in his book “Software Engineering Economics”</a:t>
            </a:r>
          </a:p>
          <a:p>
            <a:pPr marL="365760" indent="-283464" algn="just" eaLnBrk="1" fontAlgn="auto" hangingPunct="1">
              <a:lnSpc>
                <a:spcPct val="90000"/>
              </a:lnSpc>
              <a:spcAft>
                <a:spcPts val="0"/>
              </a:spcAft>
              <a:buFont typeface="Wingdings 2"/>
              <a:buChar char=""/>
              <a:defRPr/>
            </a:pPr>
            <a:r>
              <a:rPr lang="en-US" dirty="0" smtClean="0"/>
              <a:t>Became one of the well-known and widely-used estimation models in the industry</a:t>
            </a:r>
          </a:p>
          <a:p>
            <a:pPr marL="365760" indent="-283464" algn="just" eaLnBrk="1" fontAlgn="auto" hangingPunct="1">
              <a:lnSpc>
                <a:spcPct val="90000"/>
              </a:lnSpc>
              <a:spcAft>
                <a:spcPts val="0"/>
              </a:spcAft>
              <a:buFont typeface="Wingdings 2"/>
              <a:buChar char=""/>
              <a:defRPr/>
            </a:pPr>
            <a:r>
              <a:rPr lang="en-US" dirty="0" smtClean="0"/>
              <a:t>It has evolved into a more comprehensive estimation model called COCOMO II</a:t>
            </a:r>
          </a:p>
          <a:p>
            <a:pPr marL="365760" indent="-283464" algn="just" eaLnBrk="1" fontAlgn="auto" hangingPunct="1">
              <a:lnSpc>
                <a:spcPct val="90000"/>
              </a:lnSpc>
              <a:spcAft>
                <a:spcPts val="0"/>
              </a:spcAft>
              <a:buFont typeface="Wingdings 2"/>
              <a:buChar char=""/>
              <a:defRPr/>
            </a:pPr>
            <a:r>
              <a:rPr lang="en-US" dirty="0" smtClean="0"/>
              <a:t>COCOMO II is actually a hierarchy of three estimation models </a:t>
            </a:r>
          </a:p>
          <a:p>
            <a:pPr marL="365760" indent="-283464" algn="just" eaLnBrk="1" fontAlgn="auto" hangingPunct="1">
              <a:lnSpc>
                <a:spcPct val="90000"/>
              </a:lnSpc>
              <a:spcAft>
                <a:spcPts val="0"/>
              </a:spcAft>
              <a:buFont typeface="Wingdings 2"/>
              <a:buChar char=""/>
              <a:defRPr/>
            </a:pPr>
            <a:r>
              <a:rPr lang="en-US" dirty="0" smtClean="0"/>
              <a:t>As with all estimation models, it </a:t>
            </a:r>
            <a:r>
              <a:rPr lang="en-US" u="sng" dirty="0" smtClean="0"/>
              <a:t>requires sizing information. </a:t>
            </a:r>
            <a:r>
              <a:rPr lang="en-US" dirty="0" smtClean="0"/>
              <a:t>Its LOC based model</a:t>
            </a:r>
            <a:endParaRPr lang="en-US" sz="1800" dirty="0" smtClean="0"/>
          </a:p>
        </p:txBody>
      </p:sp>
      <p:sp>
        <p:nvSpPr>
          <p:cNvPr id="14340" name="Slide Number Placeholder 5"/>
          <p:cNvSpPr>
            <a:spLocks noGrp="1"/>
          </p:cNvSpPr>
          <p:nvPr>
            <p:ph type="sldNum" sz="quarter" idx="12"/>
          </p:nvPr>
        </p:nvSpPr>
        <p:spPr bwMode="auto">
          <a:xfrm>
            <a:off x="6553200" y="6248400"/>
            <a:ext cx="1905000" cy="457200"/>
          </a:xfrm>
          <a:noFill/>
          <a:ln>
            <a:miter lim="800000"/>
            <a:headEnd/>
            <a:tailEnd/>
          </a:ln>
        </p:spPr>
        <p:txBody>
          <a:bodyPr/>
          <a:lstStyle/>
          <a:p>
            <a:fld id="{051E6E9B-FB3F-48A6-86A9-E7685B7A7A69}"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990600" y="152400"/>
            <a:ext cx="7772400" cy="1143000"/>
          </a:xfrm>
        </p:spPr>
        <p:txBody>
          <a:bodyPr/>
          <a:lstStyle/>
          <a:p>
            <a:pPr eaLnBrk="1" fontAlgn="auto" hangingPunct="1">
              <a:spcAft>
                <a:spcPts val="0"/>
              </a:spcAft>
              <a:defRPr/>
            </a:pPr>
            <a:r>
              <a:rPr lang="en-US" dirty="0" smtClean="0">
                <a:solidFill>
                  <a:schemeClr val="tx2">
                    <a:satMod val="130000"/>
                  </a:schemeClr>
                </a:solidFill>
              </a:rPr>
              <a:t>COCOMO II Model (contd..)</a:t>
            </a:r>
          </a:p>
        </p:txBody>
      </p:sp>
      <p:sp>
        <p:nvSpPr>
          <p:cNvPr id="15363" name="Rectangle 3"/>
          <p:cNvSpPr>
            <a:spLocks noGrp="1" noChangeArrowheads="1"/>
          </p:cNvSpPr>
          <p:nvPr>
            <p:ph idx="1"/>
          </p:nvPr>
        </p:nvSpPr>
        <p:spPr>
          <a:xfrm>
            <a:off x="990600" y="1371600"/>
            <a:ext cx="7772400" cy="4114800"/>
          </a:xfrm>
        </p:spPr>
        <p:txBody>
          <a:bodyPr/>
          <a:lstStyle/>
          <a:p>
            <a:pPr eaLnBrk="1" hangingPunct="1">
              <a:lnSpc>
                <a:spcPct val="90000"/>
              </a:lnSpc>
            </a:pPr>
            <a:r>
              <a:rPr lang="en-US" sz="2400" b="1" smtClean="0"/>
              <a:t>Application composition model</a:t>
            </a:r>
            <a:r>
              <a:rPr lang="en-US" sz="2400" smtClean="0"/>
              <a:t> - Used during the early stages of software engineering when the following are important</a:t>
            </a:r>
          </a:p>
          <a:p>
            <a:pPr lvl="1" eaLnBrk="1" hangingPunct="1">
              <a:lnSpc>
                <a:spcPct val="90000"/>
              </a:lnSpc>
            </a:pPr>
            <a:r>
              <a:rPr lang="en-US" sz="2400" smtClean="0"/>
              <a:t> Prototyping of user interfaces</a:t>
            </a:r>
          </a:p>
          <a:p>
            <a:pPr lvl="1" eaLnBrk="1" hangingPunct="1">
              <a:lnSpc>
                <a:spcPct val="90000"/>
              </a:lnSpc>
            </a:pPr>
            <a:r>
              <a:rPr lang="en-US" sz="2400" smtClean="0"/>
              <a:t>Consideration of software and system interaction</a:t>
            </a:r>
          </a:p>
          <a:p>
            <a:pPr lvl="1" eaLnBrk="1" hangingPunct="1">
              <a:lnSpc>
                <a:spcPct val="90000"/>
              </a:lnSpc>
            </a:pPr>
            <a:r>
              <a:rPr lang="en-US" sz="2400" smtClean="0"/>
              <a:t>Assessment of performance</a:t>
            </a:r>
          </a:p>
          <a:p>
            <a:pPr lvl="1" eaLnBrk="1" hangingPunct="1">
              <a:lnSpc>
                <a:spcPct val="90000"/>
              </a:lnSpc>
            </a:pPr>
            <a:r>
              <a:rPr lang="en-US" sz="2400" smtClean="0"/>
              <a:t>Evaluation of technology maturity </a:t>
            </a:r>
          </a:p>
          <a:p>
            <a:pPr eaLnBrk="1" hangingPunct="1">
              <a:lnSpc>
                <a:spcPct val="90000"/>
              </a:lnSpc>
            </a:pPr>
            <a:r>
              <a:rPr lang="en-US" sz="2400" b="1" smtClean="0"/>
              <a:t>Early design stage model</a:t>
            </a:r>
            <a:r>
              <a:rPr lang="en-US" sz="2400" smtClean="0"/>
              <a:t> – Used once requirements have been stabilized and basic software architecture has been established</a:t>
            </a:r>
          </a:p>
          <a:p>
            <a:pPr eaLnBrk="1" hangingPunct="1">
              <a:lnSpc>
                <a:spcPct val="90000"/>
              </a:lnSpc>
            </a:pPr>
            <a:r>
              <a:rPr lang="en-US" sz="2400" b="1" smtClean="0"/>
              <a:t>Post-architecture stage model</a:t>
            </a:r>
            <a:r>
              <a:rPr lang="en-US" sz="2400" smtClean="0"/>
              <a:t> – Used during the construction of the software</a:t>
            </a:r>
          </a:p>
        </p:txBody>
      </p:sp>
      <p:sp>
        <p:nvSpPr>
          <p:cNvPr id="15364" name="Slide Number Placeholder 5"/>
          <p:cNvSpPr>
            <a:spLocks noGrp="1"/>
          </p:cNvSpPr>
          <p:nvPr>
            <p:ph type="sldNum" sz="quarter" idx="12"/>
          </p:nvPr>
        </p:nvSpPr>
        <p:spPr bwMode="auto">
          <a:xfrm>
            <a:off x="6553200" y="6248400"/>
            <a:ext cx="1905000" cy="457200"/>
          </a:xfrm>
          <a:noFill/>
          <a:ln>
            <a:miter lim="800000"/>
            <a:headEnd/>
            <a:tailEnd/>
          </a:ln>
        </p:spPr>
        <p:txBody>
          <a:bodyPr/>
          <a:lstStyle/>
          <a:p>
            <a:fld id="{BF790C82-A223-47C2-A5F8-FC833D8CD572}"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solidFill>
                  <a:srgbClr val="800000"/>
                </a:solidFill>
              </a:rPr>
              <a:t>COCOMO : Development modes</a:t>
            </a:r>
            <a:endParaRPr lang="en-US" dirty="0">
              <a:solidFill>
                <a:srgbClr val="800000"/>
              </a:solidFill>
            </a:endParaRPr>
          </a:p>
        </p:txBody>
      </p:sp>
      <p:sp>
        <p:nvSpPr>
          <p:cNvPr id="16387" name="Rectangle 3"/>
          <p:cNvSpPr>
            <a:spLocks noGrp="1" noChangeArrowheads="1"/>
          </p:cNvSpPr>
          <p:nvPr>
            <p:ph idx="1"/>
          </p:nvPr>
        </p:nvSpPr>
        <p:spPr>
          <a:xfrm>
            <a:off x="1143000" y="1417638"/>
            <a:ext cx="7791450" cy="4830762"/>
          </a:xfrm>
        </p:spPr>
        <p:txBody>
          <a:bodyPr/>
          <a:lstStyle/>
          <a:p>
            <a:pPr lvl="2" algn="just" eaLnBrk="1" hangingPunct="1">
              <a:spcBef>
                <a:spcPts val="500"/>
              </a:spcBef>
              <a:spcAft>
                <a:spcPts val="500"/>
              </a:spcAft>
            </a:pPr>
            <a:r>
              <a:rPr lang="en-US" sz="2000" b="1" smtClean="0">
                <a:solidFill>
                  <a:srgbClr val="FF0000"/>
                </a:solidFill>
              </a:rPr>
              <a:t>Organic Mode</a:t>
            </a:r>
            <a:r>
              <a:rPr lang="en-US" sz="2000" b="1" smtClean="0"/>
              <a:t>:</a:t>
            </a:r>
            <a:r>
              <a:rPr lang="en-US" sz="2000" smtClean="0"/>
              <a:t> The project is developed in a familiar, stable environment, and the product is similar to previously developed products. The product is relatively small, and requires little innovation. </a:t>
            </a:r>
          </a:p>
          <a:p>
            <a:pPr lvl="2" algn="just" eaLnBrk="1" hangingPunct="1">
              <a:spcBef>
                <a:spcPts val="500"/>
              </a:spcBef>
              <a:spcAft>
                <a:spcPts val="500"/>
              </a:spcAft>
            </a:pPr>
            <a:r>
              <a:rPr lang="en-US" sz="2000" b="1" smtClean="0">
                <a:solidFill>
                  <a:srgbClr val="FF0000"/>
                </a:solidFill>
              </a:rPr>
              <a:t>Semidetached Mode</a:t>
            </a:r>
            <a:r>
              <a:rPr lang="en-US" sz="2000" b="1" smtClean="0"/>
              <a:t>:</a:t>
            </a:r>
            <a:r>
              <a:rPr lang="en-US" sz="2000" smtClean="0"/>
              <a:t> The project is developed by experienced and inexperienced staff. The project's characteristics are intermediate between Organic and Embedded.</a:t>
            </a:r>
          </a:p>
          <a:p>
            <a:pPr lvl="2" algn="just" eaLnBrk="1" hangingPunct="1">
              <a:spcBef>
                <a:spcPts val="500"/>
              </a:spcBef>
              <a:spcAft>
                <a:spcPts val="500"/>
              </a:spcAft>
            </a:pPr>
            <a:r>
              <a:rPr lang="en-US" sz="2000" b="1" smtClean="0">
                <a:solidFill>
                  <a:srgbClr val="FF0000"/>
                </a:solidFill>
              </a:rPr>
              <a:t>Embedded Mode</a:t>
            </a:r>
            <a:r>
              <a:rPr lang="en-US" sz="2000" b="1" smtClean="0"/>
              <a:t>:</a:t>
            </a:r>
            <a:r>
              <a:rPr lang="en-US" sz="2000" smtClean="0"/>
              <a:t> The project is characterized by tight, inflexible constraints and interface requirements. Experience level is low. So, an embedded mode project will require a great deal of innovation. </a:t>
            </a:r>
          </a:p>
          <a:p>
            <a:pPr algn="just" eaLnBrk="1" hangingPunct="1">
              <a:spcBef>
                <a:spcPts val="500"/>
              </a:spcBef>
              <a:spcAft>
                <a:spcPts val="500"/>
              </a:spcAft>
            </a:pPr>
            <a:endParaRPr lang="en-US" smtClean="0"/>
          </a:p>
          <a:p>
            <a:pPr lvl="2" algn="just" eaLnBrk="1" hangingPunct="1">
              <a:spcBef>
                <a:spcPts val="500"/>
              </a:spcBef>
              <a:spcAft>
                <a:spcPts val="500"/>
              </a:spcAft>
            </a:pPr>
            <a:endParaRPr lang="en-US" smtClean="0"/>
          </a:p>
          <a:p>
            <a:pPr algn="just" eaLnBrk="1" hangingPunct="1"/>
            <a:endParaRPr lang="en-US" smtClean="0"/>
          </a:p>
        </p:txBody>
      </p:sp>
      <p:sp>
        <p:nvSpPr>
          <p:cNvPr id="16388" name="Slide Number Placeholder 5"/>
          <p:cNvSpPr>
            <a:spLocks noGrp="1"/>
          </p:cNvSpPr>
          <p:nvPr>
            <p:ph type="sldNum" sz="quarter" idx="12"/>
          </p:nvPr>
        </p:nvSpPr>
        <p:spPr bwMode="auto">
          <a:noFill/>
          <a:ln>
            <a:miter lim="800000"/>
            <a:headEnd/>
            <a:tailEnd/>
          </a:ln>
        </p:spPr>
        <p:txBody>
          <a:bodyPr/>
          <a:lstStyle/>
          <a:p>
            <a:fld id="{A95BDFA4-0827-40C6-A950-6E65564DD671}"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90600" y="228600"/>
            <a:ext cx="7772400" cy="1143000"/>
          </a:xfrm>
        </p:spPr>
        <p:txBody>
          <a:bodyPr/>
          <a:lstStyle/>
          <a:p>
            <a:pPr eaLnBrk="1" fontAlgn="auto" hangingPunct="1">
              <a:spcAft>
                <a:spcPts val="0"/>
              </a:spcAft>
              <a:defRPr/>
            </a:pPr>
            <a:r>
              <a:rPr lang="en-US" dirty="0">
                <a:solidFill>
                  <a:schemeClr val="tx2">
                    <a:satMod val="130000"/>
                  </a:schemeClr>
                </a:solidFill>
              </a:rPr>
              <a:t>Modes </a:t>
            </a:r>
          </a:p>
        </p:txBody>
      </p:sp>
      <p:graphicFrame>
        <p:nvGraphicFramePr>
          <p:cNvPr id="17411" name="Object 3"/>
          <p:cNvGraphicFramePr>
            <a:graphicFrameLocks noChangeAspect="1"/>
          </p:cNvGraphicFramePr>
          <p:nvPr>
            <p:ph type="tbl" idx="1"/>
          </p:nvPr>
        </p:nvGraphicFramePr>
        <p:xfrm>
          <a:off x="1066800" y="1143000"/>
          <a:ext cx="7486650" cy="6046788"/>
        </p:xfrm>
        <a:graphic>
          <a:graphicData uri="http://schemas.openxmlformats.org/presentationml/2006/ole">
            <p:oleObj spid="_x0000_s17411" name="Document" r:id="rId3" imgW="7665720" imgH="6192520" progId="Word.Document.8">
              <p:embed/>
            </p:oleObj>
          </a:graphicData>
        </a:graphic>
      </p:graphicFrame>
      <p:sp>
        <p:nvSpPr>
          <p:cNvPr id="17412" name="Slide Number Placeholder 5"/>
          <p:cNvSpPr>
            <a:spLocks noGrp="1"/>
          </p:cNvSpPr>
          <p:nvPr>
            <p:ph type="sldNum" sz="quarter" idx="12"/>
          </p:nvPr>
        </p:nvSpPr>
        <p:spPr bwMode="auto">
          <a:noFill/>
          <a:ln>
            <a:miter lim="800000"/>
            <a:headEnd/>
            <a:tailEnd/>
          </a:ln>
        </p:spPr>
        <p:txBody>
          <a:bodyPr/>
          <a:lstStyle/>
          <a:p>
            <a:fld id="{F1456A31-8DCA-43AD-BCC7-471B92D2A286}"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457200"/>
            <a:ext cx="7772400" cy="1143000"/>
          </a:xfrm>
        </p:spPr>
        <p:txBody>
          <a:bodyPr/>
          <a:lstStyle/>
          <a:p>
            <a:pPr eaLnBrk="1" fontAlgn="auto" hangingPunct="1">
              <a:spcAft>
                <a:spcPts val="0"/>
              </a:spcAft>
              <a:defRPr/>
            </a:pPr>
            <a:r>
              <a:rPr lang="en-US" dirty="0">
                <a:solidFill>
                  <a:schemeClr val="tx2">
                    <a:satMod val="130000"/>
                  </a:schemeClr>
                </a:solidFill>
              </a:rPr>
              <a:t>Modes </a:t>
            </a:r>
            <a:r>
              <a:rPr lang="en-US" dirty="0" smtClean="0">
                <a:solidFill>
                  <a:schemeClr val="tx2">
                    <a:satMod val="130000"/>
                  </a:schemeClr>
                </a:solidFill>
              </a:rPr>
              <a:t>(cont..) </a:t>
            </a:r>
            <a:endParaRPr lang="en-US" dirty="0">
              <a:solidFill>
                <a:schemeClr val="tx2">
                  <a:satMod val="130000"/>
                </a:schemeClr>
              </a:solidFill>
            </a:endParaRPr>
          </a:p>
        </p:txBody>
      </p:sp>
      <p:graphicFrame>
        <p:nvGraphicFramePr>
          <p:cNvPr id="18435" name="Object 3"/>
          <p:cNvGraphicFramePr>
            <a:graphicFrameLocks noChangeAspect="1"/>
          </p:cNvGraphicFramePr>
          <p:nvPr>
            <p:ph type="tbl" idx="1"/>
          </p:nvPr>
        </p:nvGraphicFramePr>
        <p:xfrm>
          <a:off x="914400" y="1606550"/>
          <a:ext cx="7219950" cy="6043613"/>
        </p:xfrm>
        <a:graphic>
          <a:graphicData uri="http://schemas.openxmlformats.org/presentationml/2006/ole">
            <p:oleObj spid="_x0000_s18435" name="Document" r:id="rId3" imgW="7239000" imgH="6060440" progId="Word.Document.8">
              <p:embed/>
            </p:oleObj>
          </a:graphicData>
        </a:graphic>
      </p:graphicFrame>
      <p:sp>
        <p:nvSpPr>
          <p:cNvPr id="18436" name="Slide Number Placeholder 5"/>
          <p:cNvSpPr>
            <a:spLocks noGrp="1"/>
          </p:cNvSpPr>
          <p:nvPr>
            <p:ph type="sldNum" sz="quarter" idx="12"/>
          </p:nvPr>
        </p:nvSpPr>
        <p:spPr bwMode="auto">
          <a:noFill/>
          <a:ln>
            <a:miter lim="800000"/>
            <a:headEnd/>
            <a:tailEnd/>
          </a:ln>
        </p:spPr>
        <p:txBody>
          <a:bodyPr/>
          <a:lstStyle/>
          <a:p>
            <a:fld id="{44C0998A-7E5B-4346-9062-FC95B0E0A9AD}" type="slidenum">
              <a:rPr lang="en-US"/>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712</TotalTime>
  <Words>1330</Words>
  <Application>Microsoft Office PowerPoint</Application>
  <PresentationFormat>On-screen Show (4:3)</PresentationFormat>
  <Paragraphs>317</Paragraphs>
  <Slides>26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8" baseType="lpstr">
      <vt:lpstr>Times New Roman</vt:lpstr>
      <vt:lpstr>Arial</vt:lpstr>
      <vt:lpstr>Gill Sans MT</vt:lpstr>
      <vt:lpstr>Wingdings 2</vt:lpstr>
      <vt:lpstr>Verdana</vt:lpstr>
      <vt:lpstr>MS PGothic</vt:lpstr>
      <vt:lpstr>Helvetica</vt:lpstr>
      <vt:lpstr>Arial Unicode MS</vt:lpstr>
      <vt:lpstr>Wingdings</vt:lpstr>
      <vt:lpstr>Solstice</vt:lpstr>
      <vt:lpstr>Microsoft Word Document</vt:lpstr>
      <vt:lpstr>Bitmap Image</vt:lpstr>
      <vt:lpstr>Empirical estimation models</vt:lpstr>
      <vt:lpstr>Slide 2</vt:lpstr>
      <vt:lpstr>Empirical Estimation Models</vt:lpstr>
      <vt:lpstr>Estimation Models</vt:lpstr>
      <vt:lpstr>COCOMO II Model </vt:lpstr>
      <vt:lpstr>COCOMO II Model (contd..)</vt:lpstr>
      <vt:lpstr>COCOMO : Development modes</vt:lpstr>
      <vt:lpstr>Modes </vt:lpstr>
      <vt:lpstr>Modes (cont..) </vt:lpstr>
      <vt:lpstr>Effort Computation</vt:lpstr>
      <vt:lpstr>Example</vt:lpstr>
      <vt:lpstr>Effort Computation</vt:lpstr>
      <vt:lpstr>Effort computation(cont..)</vt:lpstr>
      <vt:lpstr>Example</vt:lpstr>
      <vt:lpstr>Software Development Time</vt:lpstr>
      <vt:lpstr>Example: Basic COCOMO</vt:lpstr>
      <vt:lpstr>Answer: </vt:lpstr>
      <vt:lpstr>Example : Intermediate COCOMO</vt:lpstr>
      <vt:lpstr>Answer:</vt:lpstr>
      <vt:lpstr>Slide 20</vt:lpstr>
      <vt:lpstr>Complexity Weights</vt:lpstr>
      <vt:lpstr>Slide 22</vt:lpstr>
      <vt:lpstr>Slide 23</vt:lpstr>
      <vt:lpstr>Make/Buy Decision</vt:lpstr>
      <vt:lpstr>The Make-Buy Decision Tree</vt:lpstr>
      <vt:lpstr>Computing Expected Cost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COCOMO Models</dc:title>
  <dc:creator>OGNIAN KABRANOV</dc:creator>
  <cp:lastModifiedBy>Admin1</cp:lastModifiedBy>
  <cp:revision>26</cp:revision>
  <dcterms:created xsi:type="dcterms:W3CDTF">2003-03-12T05:10:34Z</dcterms:created>
  <dcterms:modified xsi:type="dcterms:W3CDTF">2024-03-05T07:15:37Z</dcterms:modified>
</cp:coreProperties>
</file>