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4.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33.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2.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3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3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34.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56" r:id="rId8"/>
    <p:sldMasterId id="2147483658" r:id="rId9"/>
    <p:sldMasterId id="2147483660" r:id="rId10"/>
    <p:sldMasterId id="2147483662" r:id="rId11"/>
    <p:sldMasterId id="2147483663" r:id="rId12"/>
    <p:sldMasterId id="2147483664" r:id="rId13"/>
    <p:sldMasterId id="2147483665" r:id="rId14"/>
    <p:sldMasterId id="2147483667" r:id="rId15"/>
    <p:sldMasterId id="2147483669" r:id="rId16"/>
    <p:sldMasterId id="2147483671" r:id="rId17"/>
    <p:sldMasterId id="2147483673" r:id="rId18"/>
    <p:sldMasterId id="2147483675" r:id="rId19"/>
    <p:sldMasterId id="2147483677" r:id="rId20"/>
    <p:sldMasterId id="2147483679" r:id="rId21"/>
    <p:sldMasterId id="2147483681" r:id="rId22"/>
    <p:sldMasterId id="2147483683" r:id="rId23"/>
    <p:sldMasterId id="2147483685" r:id="rId24"/>
    <p:sldMasterId id="2147483687" r:id="rId25"/>
    <p:sldMasterId id="2147483689" r:id="rId26"/>
    <p:sldMasterId id="2147483691" r:id="rId27"/>
    <p:sldMasterId id="2147483693" r:id="rId28"/>
    <p:sldMasterId id="2147483695" r:id="rId29"/>
    <p:sldMasterId id="2147483697" r:id="rId30"/>
    <p:sldMasterId id="2147483699" r:id="rId31"/>
    <p:sldMasterId id="2147483701" r:id="rId32"/>
    <p:sldMasterId id="2147483703" r:id="rId33"/>
    <p:sldMasterId id="2147483705" r:id="rId34"/>
    <p:sldMasterId id="2147483707" r:id="rId35"/>
    <p:sldMasterId id="2147483709" r:id="rId36"/>
    <p:sldMasterId id="2147483711" r:id="rId37"/>
  </p:sldMasterIdLst>
  <p:notesMasterIdLst>
    <p:notesMasterId r:id="rId38"/>
  </p:notesMasterIdLst>
  <p:sldIdLst>
    <p:sldId id="256" r:id="rId39"/>
    <p:sldId id="257" r:id="rId40"/>
    <p:sldId id="258" r:id="rId41"/>
    <p:sldId id="259" r:id="rId42"/>
    <p:sldId id="260" r:id="rId43"/>
    <p:sldId id="261" r:id="rId44"/>
    <p:sldId id="262" r:id="rId45"/>
    <p:sldId id="263" r:id="rId46"/>
    <p:sldId id="264" r:id="rId47"/>
    <p:sldId id="265" r:id="rId48"/>
    <p:sldId id="266" r:id="rId49"/>
    <p:sldId id="267" r:id="rId50"/>
    <p:sldId id="268" r:id="rId51"/>
    <p:sldId id="269" r:id="rId52"/>
    <p:sldId id="270" r:id="rId53"/>
    <p:sldId id="271" r:id="rId54"/>
    <p:sldId id="272" r:id="rId55"/>
    <p:sldId id="273" r:id="rId56"/>
    <p:sldId id="274" r:id="rId57"/>
    <p:sldId id="275" r:id="rId58"/>
    <p:sldId id="276" r:id="rId59"/>
    <p:sldId id="277" r:id="rId60"/>
    <p:sldId id="278" r:id="rId61"/>
    <p:sldId id="279" r:id="rId62"/>
    <p:sldId id="280" r:id="rId63"/>
    <p:sldId id="281" r:id="rId64"/>
    <p:sldId id="282" r:id="rId65"/>
    <p:sldId id="283" r:id="rId66"/>
    <p:sldId id="284" r:id="rId67"/>
    <p:sldId id="285" r:id="rId68"/>
    <p:sldId id="286" r:id="rId69"/>
    <p:sldId id="287" r:id="rId70"/>
    <p:sldId id="288" r:id="rId71"/>
    <p:sldId id="289" r:id="rId72"/>
    <p:sldId id="290" r:id="rId73"/>
    <p:sldId id="291" r:id="rId74"/>
    <p:sldId id="292" r:id="rId75"/>
    <p:sldId id="293" r:id="rId76"/>
    <p:sldId id="294" r:id="rId77"/>
    <p:sldId id="295" r:id="rId78"/>
    <p:sldId id="296" r:id="rId79"/>
    <p:sldId id="297" r:id="rId80"/>
    <p:sldId id="298" r:id="rId81"/>
    <p:sldId id="299" r:id="rId82"/>
    <p:sldId id="300" r:id="rId83"/>
    <p:sldId id="301" r:id="rId84"/>
    <p:sldId id="302" r:id="rId85"/>
    <p:sldId id="303" r:id="rId86"/>
    <p:sldId id="304" r:id="rId87"/>
    <p:sldId id="305" r:id="rId88"/>
    <p:sldId id="306" r:id="rId89"/>
  </p:sldIdLst>
  <p:sldSz cy="6858000" cx="9144000"/>
  <p:notesSz cx="6858000" cy="9144000"/>
  <p:embeddedFontLst>
    <p:embeddedFont>
      <p:font typeface="Constantia"/>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94" roundtripDataSignature="AMtx7mh0wLrfLqYkW3II1Az8LEprpGnJ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xml"/><Relationship Id="rId84" Type="http://schemas.openxmlformats.org/officeDocument/2006/relationships/slide" Target="slides/slide46.xml"/><Relationship Id="rId83" Type="http://schemas.openxmlformats.org/officeDocument/2006/relationships/slide" Target="slides/slide45.xml"/><Relationship Id="rId42" Type="http://schemas.openxmlformats.org/officeDocument/2006/relationships/slide" Target="slides/slide4.xml"/><Relationship Id="rId86" Type="http://schemas.openxmlformats.org/officeDocument/2006/relationships/slide" Target="slides/slide48.xml"/><Relationship Id="rId41" Type="http://schemas.openxmlformats.org/officeDocument/2006/relationships/slide" Target="slides/slide3.xml"/><Relationship Id="rId85" Type="http://schemas.openxmlformats.org/officeDocument/2006/relationships/slide" Target="slides/slide47.xml"/><Relationship Id="rId44" Type="http://schemas.openxmlformats.org/officeDocument/2006/relationships/slide" Target="slides/slide6.xml"/><Relationship Id="rId88" Type="http://schemas.openxmlformats.org/officeDocument/2006/relationships/slide" Target="slides/slide50.xml"/><Relationship Id="rId43" Type="http://schemas.openxmlformats.org/officeDocument/2006/relationships/slide" Target="slides/slide5.xml"/><Relationship Id="rId87" Type="http://schemas.openxmlformats.org/officeDocument/2006/relationships/slide" Target="slides/slide49.xml"/><Relationship Id="rId46" Type="http://schemas.openxmlformats.org/officeDocument/2006/relationships/slide" Target="slides/slide8.xml"/><Relationship Id="rId45" Type="http://schemas.openxmlformats.org/officeDocument/2006/relationships/slide" Target="slides/slide7.xml"/><Relationship Id="rId89" Type="http://schemas.openxmlformats.org/officeDocument/2006/relationships/slide" Target="slides/slide51.xml"/><Relationship Id="rId80" Type="http://schemas.openxmlformats.org/officeDocument/2006/relationships/slide" Target="slides/slide42.xml"/><Relationship Id="rId82" Type="http://schemas.openxmlformats.org/officeDocument/2006/relationships/slide" Target="slides/slide44.xml"/><Relationship Id="rId81" Type="http://schemas.openxmlformats.org/officeDocument/2006/relationships/slide" Target="slides/slide43.xml"/><Relationship Id="rId1" Type="http://schemas.openxmlformats.org/officeDocument/2006/relationships/theme" Target="theme/theme2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10.xml"/><Relationship Id="rId47" Type="http://schemas.openxmlformats.org/officeDocument/2006/relationships/slide" Target="slides/slide9.xml"/><Relationship Id="rId49" Type="http://schemas.openxmlformats.org/officeDocument/2006/relationships/slide" Target="slides/slide1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35.xml"/><Relationship Id="rId72" Type="http://schemas.openxmlformats.org/officeDocument/2006/relationships/slide" Target="slides/slide34.xml"/><Relationship Id="rId31" Type="http://schemas.openxmlformats.org/officeDocument/2006/relationships/slideMaster" Target="slideMasters/slideMaster28.xml"/><Relationship Id="rId75" Type="http://schemas.openxmlformats.org/officeDocument/2006/relationships/slide" Target="slides/slide37.xml"/><Relationship Id="rId30" Type="http://schemas.openxmlformats.org/officeDocument/2006/relationships/slideMaster" Target="slideMasters/slideMaster27.xml"/><Relationship Id="rId74" Type="http://schemas.openxmlformats.org/officeDocument/2006/relationships/slide" Target="slides/slide36.xml"/><Relationship Id="rId33" Type="http://schemas.openxmlformats.org/officeDocument/2006/relationships/slideMaster" Target="slideMasters/slideMaster30.xml"/><Relationship Id="rId77" Type="http://schemas.openxmlformats.org/officeDocument/2006/relationships/slide" Target="slides/slide39.xml"/><Relationship Id="rId32" Type="http://schemas.openxmlformats.org/officeDocument/2006/relationships/slideMaster" Target="slideMasters/slideMaster29.xml"/><Relationship Id="rId76" Type="http://schemas.openxmlformats.org/officeDocument/2006/relationships/slide" Target="slides/slide38.xml"/><Relationship Id="rId35" Type="http://schemas.openxmlformats.org/officeDocument/2006/relationships/slideMaster" Target="slideMasters/slideMaster32.xml"/><Relationship Id="rId79" Type="http://schemas.openxmlformats.org/officeDocument/2006/relationships/slide" Target="slides/slide41.xml"/><Relationship Id="rId34" Type="http://schemas.openxmlformats.org/officeDocument/2006/relationships/slideMaster" Target="slideMasters/slideMaster31.xml"/><Relationship Id="rId78" Type="http://schemas.openxmlformats.org/officeDocument/2006/relationships/slide" Target="slides/slide40.xml"/><Relationship Id="rId71" Type="http://schemas.openxmlformats.org/officeDocument/2006/relationships/slide" Target="slides/slide33.xml"/><Relationship Id="rId70" Type="http://schemas.openxmlformats.org/officeDocument/2006/relationships/slide" Target="slides/slide32.xml"/><Relationship Id="rId37" Type="http://schemas.openxmlformats.org/officeDocument/2006/relationships/slideMaster" Target="slideMasters/slideMaster34.xml"/><Relationship Id="rId36" Type="http://schemas.openxmlformats.org/officeDocument/2006/relationships/slideMaster" Target="slideMasters/slideMaster33.xml"/><Relationship Id="rId39" Type="http://schemas.openxmlformats.org/officeDocument/2006/relationships/slide" Target="slides/slide1.xml"/><Relationship Id="rId38" Type="http://schemas.openxmlformats.org/officeDocument/2006/relationships/notesMaster" Target="notesMasters/notesMaster1.xml"/><Relationship Id="rId62" Type="http://schemas.openxmlformats.org/officeDocument/2006/relationships/slide" Target="slides/slide24.xml"/><Relationship Id="rId61" Type="http://schemas.openxmlformats.org/officeDocument/2006/relationships/slide" Target="slides/slide23.xml"/><Relationship Id="rId20" Type="http://schemas.openxmlformats.org/officeDocument/2006/relationships/slideMaster" Target="slideMasters/slideMaster17.xml"/><Relationship Id="rId64" Type="http://schemas.openxmlformats.org/officeDocument/2006/relationships/slide" Target="slides/slide26.xml"/><Relationship Id="rId63" Type="http://schemas.openxmlformats.org/officeDocument/2006/relationships/slide" Target="slides/slide25.xml"/><Relationship Id="rId22" Type="http://schemas.openxmlformats.org/officeDocument/2006/relationships/slideMaster" Target="slideMasters/slideMaster19.xml"/><Relationship Id="rId66" Type="http://schemas.openxmlformats.org/officeDocument/2006/relationships/slide" Target="slides/slide28.xml"/><Relationship Id="rId21" Type="http://schemas.openxmlformats.org/officeDocument/2006/relationships/slideMaster" Target="slideMasters/slideMaster18.xml"/><Relationship Id="rId65" Type="http://schemas.openxmlformats.org/officeDocument/2006/relationships/slide" Target="slides/slide27.xml"/><Relationship Id="rId24" Type="http://schemas.openxmlformats.org/officeDocument/2006/relationships/slideMaster" Target="slideMasters/slideMaster21.xml"/><Relationship Id="rId68" Type="http://schemas.openxmlformats.org/officeDocument/2006/relationships/slide" Target="slides/slide30.xml"/><Relationship Id="rId23" Type="http://schemas.openxmlformats.org/officeDocument/2006/relationships/slideMaster" Target="slideMasters/slideMaster20.xml"/><Relationship Id="rId67" Type="http://schemas.openxmlformats.org/officeDocument/2006/relationships/slide" Target="slides/slide29.xml"/><Relationship Id="rId60" Type="http://schemas.openxmlformats.org/officeDocument/2006/relationships/slide" Target="slides/slide22.xml"/><Relationship Id="rId26" Type="http://schemas.openxmlformats.org/officeDocument/2006/relationships/slideMaster" Target="slideMasters/slideMaster23.xml"/><Relationship Id="rId25" Type="http://schemas.openxmlformats.org/officeDocument/2006/relationships/slideMaster" Target="slideMasters/slideMaster22.xml"/><Relationship Id="rId69" Type="http://schemas.openxmlformats.org/officeDocument/2006/relationships/slide" Target="slides/slide31.xml"/><Relationship Id="rId28" Type="http://schemas.openxmlformats.org/officeDocument/2006/relationships/slideMaster" Target="slideMasters/slideMaster25.xml"/><Relationship Id="rId27" Type="http://schemas.openxmlformats.org/officeDocument/2006/relationships/slideMaster" Target="slideMasters/slideMaster24.xml"/><Relationship Id="rId29" Type="http://schemas.openxmlformats.org/officeDocument/2006/relationships/slideMaster" Target="slideMasters/slideMaster26.xml"/><Relationship Id="rId51" Type="http://schemas.openxmlformats.org/officeDocument/2006/relationships/slide" Target="slides/slide13.xml"/><Relationship Id="rId50" Type="http://schemas.openxmlformats.org/officeDocument/2006/relationships/slide" Target="slides/slide12.xml"/><Relationship Id="rId94" Type="http://customschemas.google.com/relationships/presentationmetadata" Target="metadata"/><Relationship Id="rId53" Type="http://schemas.openxmlformats.org/officeDocument/2006/relationships/slide" Target="slides/slide15.xml"/><Relationship Id="rId52" Type="http://schemas.openxmlformats.org/officeDocument/2006/relationships/slide" Target="slides/slide14.xml"/><Relationship Id="rId11" Type="http://schemas.openxmlformats.org/officeDocument/2006/relationships/slideMaster" Target="slideMasters/slideMaster8.xml"/><Relationship Id="rId55" Type="http://schemas.openxmlformats.org/officeDocument/2006/relationships/slide" Target="slides/slide17.xml"/><Relationship Id="rId10" Type="http://schemas.openxmlformats.org/officeDocument/2006/relationships/slideMaster" Target="slideMasters/slideMaster7.xml"/><Relationship Id="rId54" Type="http://schemas.openxmlformats.org/officeDocument/2006/relationships/slide" Target="slides/slide16.xml"/><Relationship Id="rId13" Type="http://schemas.openxmlformats.org/officeDocument/2006/relationships/slideMaster" Target="slideMasters/slideMaster10.xml"/><Relationship Id="rId57" Type="http://schemas.openxmlformats.org/officeDocument/2006/relationships/slide" Target="slides/slide19.xml"/><Relationship Id="rId12" Type="http://schemas.openxmlformats.org/officeDocument/2006/relationships/slideMaster" Target="slideMasters/slideMaster9.xml"/><Relationship Id="rId56" Type="http://schemas.openxmlformats.org/officeDocument/2006/relationships/slide" Target="slides/slide18.xml"/><Relationship Id="rId91" Type="http://schemas.openxmlformats.org/officeDocument/2006/relationships/font" Target="fonts/Constantia-bold.fntdata"/><Relationship Id="rId90" Type="http://schemas.openxmlformats.org/officeDocument/2006/relationships/font" Target="fonts/Constantia-regular.fntdata"/><Relationship Id="rId93" Type="http://schemas.openxmlformats.org/officeDocument/2006/relationships/font" Target="fonts/Constantia-boldItalic.fntdata"/><Relationship Id="rId92" Type="http://schemas.openxmlformats.org/officeDocument/2006/relationships/font" Target="fonts/Constantia-italic.fntdata"/><Relationship Id="rId15" Type="http://schemas.openxmlformats.org/officeDocument/2006/relationships/slideMaster" Target="slideMasters/slideMaster12.xml"/><Relationship Id="rId59" Type="http://schemas.openxmlformats.org/officeDocument/2006/relationships/slide" Target="slides/slide21.xml"/><Relationship Id="rId14" Type="http://schemas.openxmlformats.org/officeDocument/2006/relationships/slideMaster" Target="slideMasters/slideMaster11.xml"/><Relationship Id="rId58" Type="http://schemas.openxmlformats.org/officeDocument/2006/relationships/slide" Target="slides/slide20.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5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5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3" name="Shape 193"/>
        <p:cNvGrpSpPr/>
        <p:nvPr/>
      </p:nvGrpSpPr>
      <p:grpSpPr>
        <a:xfrm>
          <a:off x="0" y="0"/>
          <a:ext cx="0" cy="0"/>
          <a:chOff x="0" y="0"/>
          <a:chExt cx="0" cy="0"/>
        </a:xfrm>
      </p:grpSpPr>
      <p:sp>
        <p:nvSpPr>
          <p:cNvPr id="194" name="Google Shape;194;p7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74"/>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6" name="Google Shape;196;p74"/>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7" name="Google Shape;197;p74"/>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8" name="Google Shape;198;p74"/>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9" name="Google Shape;199;p7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7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7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7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7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7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8" name="Shape 228"/>
        <p:cNvGrpSpPr/>
        <p:nvPr/>
      </p:nvGrpSpPr>
      <p:grpSpPr>
        <a:xfrm>
          <a:off x="0" y="0"/>
          <a:ext cx="0" cy="0"/>
          <a:chOff x="0" y="0"/>
          <a:chExt cx="0" cy="0"/>
        </a:xfrm>
      </p:grpSpPr>
      <p:sp>
        <p:nvSpPr>
          <p:cNvPr id="229" name="Google Shape;229;p78"/>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78"/>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1" name="Google Shape;231;p78"/>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2" name="Google Shape;232;p7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7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7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45" name="Shape 245"/>
        <p:cNvGrpSpPr/>
        <p:nvPr/>
      </p:nvGrpSpPr>
      <p:grpSpPr>
        <a:xfrm>
          <a:off x="0" y="0"/>
          <a:ext cx="0" cy="0"/>
          <a:chOff x="0" y="0"/>
          <a:chExt cx="0" cy="0"/>
        </a:xfrm>
      </p:grpSpPr>
      <p:sp>
        <p:nvSpPr>
          <p:cNvPr id="246" name="Google Shape;246;p80"/>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80"/>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8" name="Google Shape;248;p80"/>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249" name="Google Shape;249;p8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8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80"/>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3" name="Shape 263"/>
        <p:cNvGrpSpPr/>
        <p:nvPr/>
      </p:nvGrpSpPr>
      <p:grpSpPr>
        <a:xfrm>
          <a:off x="0" y="0"/>
          <a:ext cx="0" cy="0"/>
          <a:chOff x="0" y="0"/>
          <a:chExt cx="0" cy="0"/>
        </a:xfrm>
      </p:grpSpPr>
      <p:sp>
        <p:nvSpPr>
          <p:cNvPr id="264" name="Google Shape;264;p8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82"/>
          <p:cNvSpPr txBox="1"/>
          <p:nvPr>
            <p:ph idx="1" type="body"/>
          </p:nvPr>
        </p:nvSpPr>
        <p:spPr>
          <a:xfrm rot="5400000">
            <a:off x="2377281" y="15081"/>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6" name="Google Shape;266;p8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8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0" name="Shape 280"/>
        <p:cNvGrpSpPr/>
        <p:nvPr/>
      </p:nvGrpSpPr>
      <p:grpSpPr>
        <a:xfrm>
          <a:off x="0" y="0"/>
          <a:ext cx="0" cy="0"/>
          <a:chOff x="0" y="0"/>
          <a:chExt cx="0" cy="0"/>
        </a:xfrm>
      </p:grpSpPr>
      <p:sp>
        <p:nvSpPr>
          <p:cNvPr id="281" name="Google Shape;281;p84"/>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84"/>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3" name="Google Shape;283;p8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8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8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98" name="Shape 298"/>
        <p:cNvGrpSpPr/>
        <p:nvPr/>
      </p:nvGrpSpPr>
      <p:grpSpPr>
        <a:xfrm>
          <a:off x="0" y="0"/>
          <a:ext cx="0" cy="0"/>
          <a:chOff x="0" y="0"/>
          <a:chExt cx="0" cy="0"/>
        </a:xfrm>
      </p:grpSpPr>
      <p:sp>
        <p:nvSpPr>
          <p:cNvPr id="299" name="Google Shape;299;p86"/>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86"/>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301" name="Google Shape;301;p8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8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E8F0F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8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6" name="Shape 316"/>
        <p:cNvGrpSpPr/>
        <p:nvPr/>
      </p:nvGrpSpPr>
      <p:grpSpPr>
        <a:xfrm>
          <a:off x="0" y="0"/>
          <a:ext cx="0" cy="0"/>
          <a:chOff x="0" y="0"/>
          <a:chExt cx="0" cy="0"/>
        </a:xfrm>
      </p:grpSpPr>
      <p:sp>
        <p:nvSpPr>
          <p:cNvPr id="317" name="Google Shape;317;p88"/>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Arial"/>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88"/>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19" name="Google Shape;319;p8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8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1" name="Google Shape;321;p8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2" name="Shape 332"/>
        <p:cNvGrpSpPr/>
        <p:nvPr/>
      </p:nvGrpSpPr>
      <p:grpSpPr>
        <a:xfrm>
          <a:off x="0" y="0"/>
          <a:ext cx="0" cy="0"/>
          <a:chOff x="0" y="0"/>
          <a:chExt cx="0" cy="0"/>
        </a:xfrm>
      </p:grpSpPr>
      <p:sp>
        <p:nvSpPr>
          <p:cNvPr id="333" name="Google Shape;333;p90"/>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4" name="Google Shape;334;p90"/>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5" name="Google Shape;335;p9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9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9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8" name="Google Shape;338;p9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45" name="Shape 345"/>
        <p:cNvGrpSpPr/>
        <p:nvPr/>
      </p:nvGrpSpPr>
      <p:grpSpPr>
        <a:xfrm>
          <a:off x="0" y="0"/>
          <a:ext cx="0" cy="0"/>
          <a:chOff x="0" y="0"/>
          <a:chExt cx="0" cy="0"/>
        </a:xfrm>
      </p:grpSpPr>
      <p:sp>
        <p:nvSpPr>
          <p:cNvPr id="346" name="Google Shape;346;p92"/>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92"/>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48" name="Google Shape;348;p92"/>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49" name="Google Shape;349;p92"/>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50" name="Google Shape;350;p92"/>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51" name="Google Shape;351;p9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9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9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5"/>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5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4" name="Shape 364"/>
        <p:cNvGrpSpPr/>
        <p:nvPr/>
      </p:nvGrpSpPr>
      <p:grpSpPr>
        <a:xfrm>
          <a:off x="0" y="0"/>
          <a:ext cx="0" cy="0"/>
          <a:chOff x="0" y="0"/>
          <a:chExt cx="0" cy="0"/>
        </a:xfrm>
      </p:grpSpPr>
      <p:sp>
        <p:nvSpPr>
          <p:cNvPr id="365" name="Google Shape;365;p9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6" name="Google Shape;366;p9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9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9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9" name="Shape 379"/>
        <p:cNvGrpSpPr/>
        <p:nvPr/>
      </p:nvGrpSpPr>
      <p:grpSpPr>
        <a:xfrm>
          <a:off x="0" y="0"/>
          <a:ext cx="0" cy="0"/>
          <a:chOff x="0" y="0"/>
          <a:chExt cx="0" cy="0"/>
        </a:xfrm>
      </p:grpSpPr>
      <p:sp>
        <p:nvSpPr>
          <p:cNvPr id="380" name="Google Shape;380;p9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9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9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89" name="Shape 389"/>
        <p:cNvGrpSpPr/>
        <p:nvPr/>
      </p:nvGrpSpPr>
      <p:grpSpPr>
        <a:xfrm>
          <a:off x="0" y="0"/>
          <a:ext cx="0" cy="0"/>
          <a:chOff x="0" y="0"/>
          <a:chExt cx="0" cy="0"/>
        </a:xfrm>
      </p:grpSpPr>
      <p:sp>
        <p:nvSpPr>
          <p:cNvPr id="390" name="Google Shape;390;p98"/>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Arial"/>
              <a:buNone/>
              <a:defRPr b="0" sz="2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98"/>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92" name="Google Shape;392;p98"/>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93" name="Google Shape;393;p9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9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9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408" name="Shape 408"/>
        <p:cNvGrpSpPr/>
        <p:nvPr/>
      </p:nvGrpSpPr>
      <p:grpSpPr>
        <a:xfrm>
          <a:off x="0" y="0"/>
          <a:ext cx="0" cy="0"/>
          <a:chOff x="0" y="0"/>
          <a:chExt cx="0" cy="0"/>
        </a:xfrm>
      </p:grpSpPr>
      <p:sp>
        <p:nvSpPr>
          <p:cNvPr id="409" name="Google Shape;409;p10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10" name="Google Shape;410;p10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411" name="Google Shape;411;p10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Arial"/>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10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10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4" name="Google Shape;414;p10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5" name="Shape 425"/>
        <p:cNvGrpSpPr/>
        <p:nvPr/>
      </p:nvGrpSpPr>
      <p:grpSpPr>
        <a:xfrm>
          <a:off x="0" y="0"/>
          <a:ext cx="0" cy="0"/>
          <a:chOff x="0" y="0"/>
          <a:chExt cx="0" cy="0"/>
        </a:xfrm>
      </p:grpSpPr>
      <p:sp>
        <p:nvSpPr>
          <p:cNvPr id="426" name="Google Shape;426;p10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7" name="Google Shape;427;p102"/>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28" name="Google Shape;428;p10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10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0" name="Google Shape;430;p10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1" name="Shape 441"/>
        <p:cNvGrpSpPr/>
        <p:nvPr/>
      </p:nvGrpSpPr>
      <p:grpSpPr>
        <a:xfrm>
          <a:off x="0" y="0"/>
          <a:ext cx="0" cy="0"/>
          <a:chOff x="0" y="0"/>
          <a:chExt cx="0" cy="0"/>
        </a:xfrm>
      </p:grpSpPr>
      <p:sp>
        <p:nvSpPr>
          <p:cNvPr id="442" name="Google Shape;442;p104"/>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3" name="Google Shape;443;p104"/>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44" name="Google Shape;444;p10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10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10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iagram or Organization Chart" type="dgm">
  <p:cSld name="DIAGRAM">
    <p:spTree>
      <p:nvGrpSpPr>
        <p:cNvPr id="456" name="Shape 456"/>
        <p:cNvGrpSpPr/>
        <p:nvPr/>
      </p:nvGrpSpPr>
      <p:grpSpPr>
        <a:xfrm>
          <a:off x="0" y="0"/>
          <a:ext cx="0" cy="0"/>
          <a:chOff x="0" y="0"/>
          <a:chExt cx="0" cy="0"/>
        </a:xfrm>
      </p:grpSpPr>
      <p:sp>
        <p:nvSpPr>
          <p:cNvPr id="457" name="Google Shape;457;p106"/>
          <p:cNvSpPr txBox="1"/>
          <p:nvPr>
            <p:ph type="title"/>
          </p:nvPr>
        </p:nvSpPr>
        <p:spPr>
          <a:xfrm>
            <a:off x="381000" y="228600"/>
            <a:ext cx="83820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8" name="Google Shape;458;p106"/>
          <p:cNvSpPr/>
          <p:nvPr>
            <p:ph idx="2" type="dgm"/>
          </p:nvPr>
        </p:nvSpPr>
        <p:spPr>
          <a:xfrm>
            <a:off x="381000" y="1371600"/>
            <a:ext cx="8458200" cy="4724400"/>
          </a:xfrm>
          <a:prstGeom prst="rect">
            <a:avLst/>
          </a:prstGeom>
          <a:noFill/>
          <a:ln>
            <a:noFill/>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lvl="1"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lvl="4"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459" name="Google Shape;459;p106"/>
          <p:cNvSpPr txBox="1"/>
          <p:nvPr>
            <p:ph idx="12" type="sldNum"/>
          </p:nvPr>
        </p:nvSpPr>
        <p:spPr>
          <a:xfrm>
            <a:off x="8153400" y="6553200"/>
            <a:ext cx="990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60" name="Google Shape;460;p106"/>
          <p:cNvSpPr txBox="1"/>
          <p:nvPr>
            <p:ph idx="11" type="ftr"/>
          </p:nvPr>
        </p:nvSpPr>
        <p:spPr>
          <a:xfrm>
            <a:off x="0" y="6553200"/>
            <a:ext cx="5486400" cy="3048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73" name="Shape 473"/>
        <p:cNvGrpSpPr/>
        <p:nvPr/>
      </p:nvGrpSpPr>
      <p:grpSpPr>
        <a:xfrm>
          <a:off x="0" y="0"/>
          <a:ext cx="0" cy="0"/>
          <a:chOff x="0" y="0"/>
          <a:chExt cx="0" cy="0"/>
        </a:xfrm>
      </p:grpSpPr>
      <p:sp>
        <p:nvSpPr>
          <p:cNvPr id="474" name="Google Shape;474;p108"/>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108"/>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476" name="Google Shape;476;p10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7" name="Google Shape;477;p10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E8F0F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8" name="Google Shape;478;p10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1" name="Shape 491"/>
        <p:cNvGrpSpPr/>
        <p:nvPr/>
      </p:nvGrpSpPr>
      <p:grpSpPr>
        <a:xfrm>
          <a:off x="0" y="0"/>
          <a:ext cx="0" cy="0"/>
          <a:chOff x="0" y="0"/>
          <a:chExt cx="0" cy="0"/>
        </a:xfrm>
      </p:grpSpPr>
      <p:sp>
        <p:nvSpPr>
          <p:cNvPr id="492" name="Google Shape;492;p110"/>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Arial"/>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3" name="Google Shape;493;p110"/>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94" name="Google Shape;494;p11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5" name="Google Shape;495;p11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6" name="Google Shape;496;p11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7" name="Shape 507"/>
        <p:cNvGrpSpPr/>
        <p:nvPr/>
      </p:nvGrpSpPr>
      <p:grpSpPr>
        <a:xfrm>
          <a:off x="0" y="0"/>
          <a:ext cx="0" cy="0"/>
          <a:chOff x="0" y="0"/>
          <a:chExt cx="0" cy="0"/>
        </a:xfrm>
      </p:grpSpPr>
      <p:sp>
        <p:nvSpPr>
          <p:cNvPr id="508" name="Google Shape;508;p112"/>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09" name="Google Shape;509;p112"/>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0" name="Google Shape;510;p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1" name="Google Shape;511;p11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2" name="Google Shape;512;p11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3" name="Google Shape;513;p11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5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 name="Google Shape;51;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7"/>
          <p:cNvSpPr txBox="1"/>
          <p:nvPr>
            <p:ph idx="11" type="ftr"/>
          </p:nvPr>
        </p:nvSpPr>
        <p:spPr>
          <a:xfrm>
            <a:off x="0" y="6492875"/>
            <a:ext cx="25908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7"/>
          <p:cNvSpPr txBox="1"/>
          <p:nvPr>
            <p:ph idx="12" type="sldNum"/>
          </p:nvPr>
        </p:nvSpPr>
        <p:spPr>
          <a:xfrm>
            <a:off x="8588375" y="6492875"/>
            <a:ext cx="555625"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0" name="Shape 520"/>
        <p:cNvGrpSpPr/>
        <p:nvPr/>
      </p:nvGrpSpPr>
      <p:grpSpPr>
        <a:xfrm>
          <a:off x="0" y="0"/>
          <a:ext cx="0" cy="0"/>
          <a:chOff x="0" y="0"/>
          <a:chExt cx="0" cy="0"/>
        </a:xfrm>
      </p:grpSpPr>
      <p:sp>
        <p:nvSpPr>
          <p:cNvPr id="521" name="Google Shape;521;p114"/>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2" name="Google Shape;522;p114"/>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3" name="Google Shape;523;p114"/>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4" name="Google Shape;524;p114"/>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5" name="Google Shape;525;p114"/>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6" name="Google Shape;526;p11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7" name="Google Shape;527;p11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8" name="Google Shape;528;p11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9" name="Shape 539"/>
        <p:cNvGrpSpPr/>
        <p:nvPr/>
      </p:nvGrpSpPr>
      <p:grpSpPr>
        <a:xfrm>
          <a:off x="0" y="0"/>
          <a:ext cx="0" cy="0"/>
          <a:chOff x="0" y="0"/>
          <a:chExt cx="0" cy="0"/>
        </a:xfrm>
      </p:grpSpPr>
      <p:sp>
        <p:nvSpPr>
          <p:cNvPr id="540" name="Google Shape;540;p1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1" name="Google Shape;541;p11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2" name="Google Shape;542;p11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3" name="Google Shape;543;p11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5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6" name="Google Shape;66;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9"/>
          <p:cNvSpPr txBox="1"/>
          <p:nvPr>
            <p:ph idx="11" type="ftr"/>
          </p:nvPr>
        </p:nvSpPr>
        <p:spPr>
          <a:xfrm>
            <a:off x="0" y="6492875"/>
            <a:ext cx="25908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9"/>
          <p:cNvSpPr txBox="1"/>
          <p:nvPr>
            <p:ph idx="12" type="sldNum"/>
          </p:nvPr>
        </p:nvSpPr>
        <p:spPr>
          <a:xfrm>
            <a:off x="8588375" y="6492875"/>
            <a:ext cx="555625"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8" name="Shape 78"/>
        <p:cNvGrpSpPr/>
        <p:nvPr/>
      </p:nvGrpSpPr>
      <p:grpSpPr>
        <a:xfrm>
          <a:off x="0" y="0"/>
          <a:ext cx="0" cy="0"/>
          <a:chOff x="0" y="0"/>
          <a:chExt cx="0" cy="0"/>
        </a:xfrm>
      </p:grpSpPr>
      <p:sp>
        <p:nvSpPr>
          <p:cNvPr id="79" name="Google Shape;79;p61"/>
          <p:cNvSpPr txBox="1"/>
          <p:nvPr>
            <p:ph type="title"/>
          </p:nvPr>
        </p:nvSpPr>
        <p:spPr>
          <a:xfrm>
            <a:off x="381000" y="228600"/>
            <a:ext cx="83820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1"/>
          <p:cNvSpPr txBox="1"/>
          <p:nvPr>
            <p:ph idx="12" type="sldNum"/>
          </p:nvPr>
        </p:nvSpPr>
        <p:spPr>
          <a:xfrm>
            <a:off x="8153400" y="6553200"/>
            <a:ext cx="9906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61"/>
          <p:cNvSpPr txBox="1"/>
          <p:nvPr>
            <p:ph idx="11" type="ftr"/>
          </p:nvPr>
        </p:nvSpPr>
        <p:spPr>
          <a:xfrm>
            <a:off x="0" y="6553200"/>
            <a:ext cx="5486400" cy="3048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3" name="Shape 93"/>
        <p:cNvGrpSpPr/>
        <p:nvPr/>
      </p:nvGrpSpPr>
      <p:grpSpPr>
        <a:xfrm>
          <a:off x="0" y="0"/>
          <a:ext cx="0" cy="0"/>
          <a:chOff x="0" y="0"/>
          <a:chExt cx="0" cy="0"/>
        </a:xfrm>
      </p:grpSpPr>
      <p:sp>
        <p:nvSpPr>
          <p:cNvPr id="94" name="Google Shape;94;p63"/>
          <p:cNvSpPr txBox="1"/>
          <p:nvPr>
            <p:ph type="title"/>
          </p:nvPr>
        </p:nvSpPr>
        <p:spPr>
          <a:xfrm>
            <a:off x="1150938" y="214313"/>
            <a:ext cx="7793037" cy="1462087"/>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3"/>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6" name="Google Shape;96;p63"/>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6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65"/>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6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6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8" name="Shape 158"/>
        <p:cNvGrpSpPr/>
        <p:nvPr/>
      </p:nvGrpSpPr>
      <p:grpSpPr>
        <a:xfrm>
          <a:off x="0" y="0"/>
          <a:ext cx="0" cy="0"/>
          <a:chOff x="0" y="0"/>
          <a:chExt cx="0" cy="0"/>
        </a:xfrm>
      </p:grpSpPr>
      <p:sp>
        <p:nvSpPr>
          <p:cNvPr id="159" name="Google Shape;159;p70"/>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70"/>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1" name="Google Shape;161;p7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7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7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5" name="Shape 175"/>
        <p:cNvGrpSpPr/>
        <p:nvPr/>
      </p:nvGrpSpPr>
      <p:grpSpPr>
        <a:xfrm>
          <a:off x="0" y="0"/>
          <a:ext cx="0" cy="0"/>
          <a:chOff x="0" y="0"/>
          <a:chExt cx="0" cy="0"/>
        </a:xfrm>
      </p:grpSpPr>
      <p:sp>
        <p:nvSpPr>
          <p:cNvPr id="176" name="Google Shape;176;p72"/>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72"/>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8" name="Google Shape;178;p72"/>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9" name="Google Shape;179;p7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7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7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21.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theme" Target="../theme/theme15.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8.xml"/><Relationship Id="rId3" Type="http://schemas.openxmlformats.org/officeDocument/2006/relationships/theme" Target="../theme/theme35.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9.xml"/><Relationship Id="rId3" Type="http://schemas.openxmlformats.org/officeDocument/2006/relationships/theme" Target="../theme/theme17.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0.xml"/><Relationship Id="rId3" Type="http://schemas.openxmlformats.org/officeDocument/2006/relationships/theme" Target="../theme/theme25.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1.xml"/><Relationship Id="rId3" Type="http://schemas.openxmlformats.org/officeDocument/2006/relationships/theme" Target="../theme/theme23.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2.xml"/><Relationship Id="rId3" Type="http://schemas.openxmlformats.org/officeDocument/2006/relationships/theme" Target="../theme/theme24.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3.xml"/><Relationship Id="rId3" Type="http://schemas.openxmlformats.org/officeDocument/2006/relationships/theme" Target="../theme/theme32.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4.xml"/><Relationship Id="rId3" Type="http://schemas.openxmlformats.org/officeDocument/2006/relationships/theme" Target="../theme/theme30.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5.xml"/><Relationship Id="rId3" Type="http://schemas.openxmlformats.org/officeDocument/2006/relationships/theme" Target="../theme/theme4.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6.png"/><Relationship Id="rId3" Type="http://schemas.openxmlformats.org/officeDocument/2006/relationships/slideLayout" Target="../slideLayouts/slideLayout16.xml"/><Relationship Id="rId4" Type="http://schemas.openxmlformats.org/officeDocument/2006/relationships/theme" Target="../theme/theme2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2.xml"/><Relationship Id="rId3" Type="http://schemas.openxmlformats.org/officeDocument/2006/relationships/theme" Target="../theme/theme22.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17.xml"/><Relationship Id="rId5" Type="http://schemas.openxmlformats.org/officeDocument/2006/relationships/theme" Target="../theme/theme31.xml"/></Relationships>
</file>

<file path=ppt/slideMasters/_rels/slideMaster2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18.xml"/><Relationship Id="rId5" Type="http://schemas.openxmlformats.org/officeDocument/2006/relationships/theme" Target="../theme/theme7.xml"/></Relationships>
</file>

<file path=ppt/slideMasters/_rels/slideMaster2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9.xml"/><Relationship Id="rId3" Type="http://schemas.openxmlformats.org/officeDocument/2006/relationships/theme" Target="../theme/theme34.xml"/></Relationships>
</file>

<file path=ppt/slideMasters/_rels/slideMaster23.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20.xml"/><Relationship Id="rId5" Type="http://schemas.openxmlformats.org/officeDocument/2006/relationships/theme" Target="../theme/theme33.xml"/></Relationships>
</file>

<file path=ppt/slideMasters/_rels/slideMaster2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21.xml"/><Relationship Id="rId4" Type="http://schemas.openxmlformats.org/officeDocument/2006/relationships/theme" Target="../theme/theme19.xml"/></Relationships>
</file>

<file path=ppt/slideMasters/_rels/slideMaster25.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22.xml"/><Relationship Id="rId3" Type="http://schemas.openxmlformats.org/officeDocument/2006/relationships/theme" Target="../theme/theme29.xml"/></Relationships>
</file>

<file path=ppt/slideMasters/_rels/slideMaster26.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23.xml"/><Relationship Id="rId5" Type="http://schemas.openxmlformats.org/officeDocument/2006/relationships/theme" Target="../theme/theme9.xml"/></Relationships>
</file>

<file path=ppt/slideMasters/_rels/slideMaster2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24.xml"/><Relationship Id="rId4" Type="http://schemas.openxmlformats.org/officeDocument/2006/relationships/theme" Target="../theme/theme26.xml"/></Relationships>
</file>

<file path=ppt/slideMasters/_rels/slideMaster2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theme" Target="../theme/theme20.xml"/></Relationships>
</file>

<file path=ppt/slideMasters/_rels/slideMaster2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26.xml"/><Relationship Id="rId4"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3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6.png"/><Relationship Id="rId3" Type="http://schemas.openxmlformats.org/officeDocument/2006/relationships/slideLayout" Target="../slideLayouts/slideLayout27.xml"/><Relationship Id="rId4" Type="http://schemas.openxmlformats.org/officeDocument/2006/relationships/theme" Target="../theme/theme14.xml"/></Relationships>
</file>

<file path=ppt/slideMasters/_rels/slideMaster3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28.xml"/><Relationship Id="rId5" Type="http://schemas.openxmlformats.org/officeDocument/2006/relationships/theme" Target="../theme/theme6.xml"/></Relationships>
</file>

<file path=ppt/slideMasters/_rels/slideMaster32.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29.xml"/><Relationship Id="rId5" Type="http://schemas.openxmlformats.org/officeDocument/2006/relationships/theme" Target="../theme/theme5.xml"/></Relationships>
</file>

<file path=ppt/slideMasters/_rels/slideMaster33.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30.xml"/><Relationship Id="rId3" Type="http://schemas.openxmlformats.org/officeDocument/2006/relationships/theme" Target="../theme/theme16.xml"/></Relationships>
</file>

<file path=ppt/slideMasters/_rels/slideMaster34.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31.xml"/><Relationship Id="rId5"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4.xml"/><Relationship Id="rId4" Type="http://schemas.openxmlformats.org/officeDocument/2006/relationships/theme" Target="../theme/theme18.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5.xml"/><Relationship Id="rId4"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6.xml"/><Relationship Id="rId3" Type="http://schemas.openxmlformats.org/officeDocument/2006/relationships/theme" Target="../theme/theme10.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7.xml"/><Relationship Id="rId3"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theme" Target="../theme/theme1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theme" Target="../theme/theme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 name="Google Shape;7;p5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 name="Google Shape;8;p52"/>
          <p:cNvGrpSpPr/>
          <p:nvPr/>
        </p:nvGrpSpPr>
        <p:grpSpPr>
          <a:xfrm>
            <a:off x="-29327" y="-14808"/>
            <a:ext cx="9198219" cy="1083716"/>
            <a:chOff x="-29322" y="-1971"/>
            <a:chExt cx="9198255" cy="1086266"/>
          </a:xfrm>
        </p:grpSpPr>
        <p:sp>
          <p:nvSpPr>
            <p:cNvPr id="9" name="Google Shape;9;p5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p5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 name="Google Shape;11;p5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12" name="Google Shape;12;p5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3" name="Google Shape;13;p5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5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5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68"/>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68"/>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68"/>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141" name="Google Shape;141;p68"/>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42" name="Google Shape;142;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43" name="Google Shape;143;p6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44" name="Google Shape;144;p6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Google Shape;145;p6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6" name="Google Shape;146;p6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7" name="Shape 147"/>
        <p:cNvGrpSpPr/>
        <p:nvPr/>
      </p:nvGrpSpPr>
      <p:grpSpPr>
        <a:xfrm>
          <a:off x="0" y="0"/>
          <a:ext cx="0" cy="0"/>
          <a:chOff x="0" y="0"/>
          <a:chExt cx="0" cy="0"/>
        </a:xfrm>
      </p:grpSpPr>
      <p:sp>
        <p:nvSpPr>
          <p:cNvPr id="148" name="Google Shape;148;p69"/>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9" name="Google Shape;149;p69"/>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50" name="Google Shape;150;p69"/>
          <p:cNvGrpSpPr/>
          <p:nvPr/>
        </p:nvGrpSpPr>
        <p:grpSpPr>
          <a:xfrm>
            <a:off x="-29327" y="-14808"/>
            <a:ext cx="9198219" cy="1083716"/>
            <a:chOff x="-29322" y="-1971"/>
            <a:chExt cx="9198255" cy="1086266"/>
          </a:xfrm>
        </p:grpSpPr>
        <p:sp>
          <p:nvSpPr>
            <p:cNvPr id="151" name="Google Shape;151;p69"/>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69"/>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3" name="Google Shape;153;p6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154" name="Google Shape;154;p6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55" name="Google Shape;155;p6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6" name="Google Shape;156;p6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7" name="Google Shape;157;p6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4" name="Shape 164"/>
        <p:cNvGrpSpPr/>
        <p:nvPr/>
      </p:nvGrpSpPr>
      <p:grpSpPr>
        <a:xfrm>
          <a:off x="0" y="0"/>
          <a:ext cx="0" cy="0"/>
          <a:chOff x="0" y="0"/>
          <a:chExt cx="0" cy="0"/>
        </a:xfrm>
      </p:grpSpPr>
      <p:sp>
        <p:nvSpPr>
          <p:cNvPr id="165" name="Google Shape;165;p71"/>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71"/>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67" name="Google Shape;167;p71"/>
          <p:cNvGrpSpPr/>
          <p:nvPr/>
        </p:nvGrpSpPr>
        <p:grpSpPr>
          <a:xfrm>
            <a:off x="-29327" y="-14808"/>
            <a:ext cx="9198219" cy="1083716"/>
            <a:chOff x="-29322" y="-1971"/>
            <a:chExt cx="9198255" cy="1086266"/>
          </a:xfrm>
        </p:grpSpPr>
        <p:sp>
          <p:nvSpPr>
            <p:cNvPr id="168" name="Google Shape;168;p7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7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0" name="Google Shape;170;p7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71" name="Google Shape;171;p7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72" name="Google Shape;172;p7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7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4" name="Google Shape;174;p7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2" name="Shape 182"/>
        <p:cNvGrpSpPr/>
        <p:nvPr/>
      </p:nvGrpSpPr>
      <p:grpSpPr>
        <a:xfrm>
          <a:off x="0" y="0"/>
          <a:ext cx="0" cy="0"/>
          <a:chOff x="0" y="0"/>
          <a:chExt cx="0" cy="0"/>
        </a:xfrm>
      </p:grpSpPr>
      <p:sp>
        <p:nvSpPr>
          <p:cNvPr id="183" name="Google Shape;183;p73"/>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73"/>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85" name="Google Shape;185;p73"/>
          <p:cNvGrpSpPr/>
          <p:nvPr/>
        </p:nvGrpSpPr>
        <p:grpSpPr>
          <a:xfrm>
            <a:off x="-29327" y="-14808"/>
            <a:ext cx="9198219" cy="1083716"/>
            <a:chOff x="-29322" y="-1971"/>
            <a:chExt cx="9198255" cy="1086266"/>
          </a:xfrm>
        </p:grpSpPr>
        <p:sp>
          <p:nvSpPr>
            <p:cNvPr id="186" name="Google Shape;186;p7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7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88" name="Google Shape;188;p7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89" name="Google Shape;189;p73"/>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90" name="Google Shape;190;p7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1" name="Google Shape;191;p7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2" name="Google Shape;192;p7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2" name="Shape 202"/>
        <p:cNvGrpSpPr/>
        <p:nvPr/>
      </p:nvGrpSpPr>
      <p:grpSpPr>
        <a:xfrm>
          <a:off x="0" y="0"/>
          <a:ext cx="0" cy="0"/>
          <a:chOff x="0" y="0"/>
          <a:chExt cx="0" cy="0"/>
        </a:xfrm>
      </p:grpSpPr>
      <p:sp>
        <p:nvSpPr>
          <p:cNvPr id="203" name="Google Shape;203;p75"/>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75"/>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05" name="Google Shape;205;p75"/>
          <p:cNvGrpSpPr/>
          <p:nvPr/>
        </p:nvGrpSpPr>
        <p:grpSpPr>
          <a:xfrm>
            <a:off x="-29327" y="-14808"/>
            <a:ext cx="9198219" cy="1083716"/>
            <a:chOff x="-29322" y="-1971"/>
            <a:chExt cx="9198255" cy="1086266"/>
          </a:xfrm>
        </p:grpSpPr>
        <p:sp>
          <p:nvSpPr>
            <p:cNvPr id="206" name="Google Shape;206;p75"/>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75"/>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08" name="Google Shape;208;p7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209" name="Google Shape;209;p75"/>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10" name="Google Shape;210;p7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1" name="Google Shape;211;p7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2" name="Google Shape;212;p7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7" name="Shape 217"/>
        <p:cNvGrpSpPr/>
        <p:nvPr/>
      </p:nvGrpSpPr>
      <p:grpSpPr>
        <a:xfrm>
          <a:off x="0" y="0"/>
          <a:ext cx="0" cy="0"/>
          <a:chOff x="0" y="0"/>
          <a:chExt cx="0" cy="0"/>
        </a:xfrm>
      </p:grpSpPr>
      <p:sp>
        <p:nvSpPr>
          <p:cNvPr id="218" name="Google Shape;218;p77"/>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9" name="Google Shape;219;p77"/>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20" name="Google Shape;220;p77"/>
          <p:cNvGrpSpPr/>
          <p:nvPr/>
        </p:nvGrpSpPr>
        <p:grpSpPr>
          <a:xfrm>
            <a:off x="-29327" y="-14808"/>
            <a:ext cx="9198219" cy="1083716"/>
            <a:chOff x="-29322" y="-1971"/>
            <a:chExt cx="9198255" cy="1086266"/>
          </a:xfrm>
        </p:grpSpPr>
        <p:sp>
          <p:nvSpPr>
            <p:cNvPr id="221" name="Google Shape;221;p7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7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23" name="Google Shape;223;p7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224" name="Google Shape;224;p77"/>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25" name="Google Shape;225;p7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6" name="Google Shape;226;p7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7" name="Google Shape;227;p7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5" name="Shape 235"/>
        <p:cNvGrpSpPr/>
        <p:nvPr/>
      </p:nvGrpSpPr>
      <p:grpSpPr>
        <a:xfrm>
          <a:off x="0" y="0"/>
          <a:ext cx="0" cy="0"/>
          <a:chOff x="0" y="0"/>
          <a:chExt cx="0" cy="0"/>
        </a:xfrm>
      </p:grpSpPr>
      <p:sp>
        <p:nvSpPr>
          <p:cNvPr id="236" name="Google Shape;236;p79"/>
          <p:cNvSpPr/>
          <p:nvPr/>
        </p:nvSpPr>
        <p:spPr>
          <a:xfrm flipH="1" rot="-10380000">
            <a:off x="3165475" y="1108075"/>
            <a:ext cx="5257800" cy="4114800"/>
          </a:xfrm>
          <a:custGeom>
            <a:rect b="b" l="l" r="r" t="t"/>
            <a:pathLst>
              <a:path extrusionOk="0" h="4114800" w="5257800">
                <a:moveTo>
                  <a:pt x="0" y="0"/>
                </a:moveTo>
                <a:lnTo>
                  <a:pt x="5107774" y="0"/>
                </a:lnTo>
                <a:lnTo>
                  <a:pt x="5257800" y="150026"/>
                </a:lnTo>
                <a:lnTo>
                  <a:pt x="5257800" y="4114800"/>
                </a:lnTo>
                <a:lnTo>
                  <a:pt x="0" y="4114800"/>
                </a:lnTo>
                <a:lnTo>
                  <a:pt x="0" y="0"/>
                </a:lnTo>
                <a:lnTo>
                  <a:pt x="0" y="0"/>
                </a:lnTo>
                <a:close/>
              </a:path>
            </a:pathLst>
          </a:custGeom>
          <a:solidFill>
            <a:srgbClr val="FFFFFF"/>
          </a:solidFill>
          <a:ln cap="rnd" cmpd="sng" w="9525">
            <a:solidFill>
              <a:srgbClr val="C0C0C0"/>
            </a:solidFill>
            <a:prstDash val="solid"/>
            <a:miter lim="800000"/>
            <a:headEnd len="sm" w="sm" type="none"/>
            <a:tailEnd len="sm" w="sm" type="none"/>
          </a:ln>
          <a:effectLst>
            <a:outerShdw blurRad="63500" sx="98500" kx="98485" dir="7500041" dist="38499" sy="100079">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79"/>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63500" dir="12899787" dist="6350">
              <a:srgbClr val="000000">
                <a:alpha val="46666"/>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79"/>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p79"/>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7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241" name="Google Shape;241;p7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42" name="Google Shape;242;p7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3" name="Google Shape;243;p7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4" name="Google Shape;244;p79"/>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52" name="Shape 252"/>
        <p:cNvGrpSpPr/>
        <p:nvPr/>
      </p:nvGrpSpPr>
      <p:grpSpPr>
        <a:xfrm>
          <a:off x="0" y="0"/>
          <a:ext cx="0" cy="0"/>
          <a:chOff x="0" y="0"/>
          <a:chExt cx="0" cy="0"/>
        </a:xfrm>
      </p:grpSpPr>
      <p:sp>
        <p:nvSpPr>
          <p:cNvPr id="253" name="Google Shape;253;p81"/>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81"/>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55" name="Google Shape;255;p81"/>
          <p:cNvGrpSpPr/>
          <p:nvPr/>
        </p:nvGrpSpPr>
        <p:grpSpPr>
          <a:xfrm>
            <a:off x="-29327" y="-14808"/>
            <a:ext cx="9198219" cy="1083716"/>
            <a:chOff x="-29322" y="-1971"/>
            <a:chExt cx="9198255" cy="1086266"/>
          </a:xfrm>
        </p:grpSpPr>
        <p:sp>
          <p:nvSpPr>
            <p:cNvPr id="256" name="Google Shape;256;p8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8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58" name="Google Shape;258;p8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259" name="Google Shape;259;p8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60" name="Google Shape;260;p8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1" name="Google Shape;261;p8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2" name="Google Shape;262;p8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9" name="Shape 269"/>
        <p:cNvGrpSpPr/>
        <p:nvPr/>
      </p:nvGrpSpPr>
      <p:grpSpPr>
        <a:xfrm>
          <a:off x="0" y="0"/>
          <a:ext cx="0" cy="0"/>
          <a:chOff x="0" y="0"/>
          <a:chExt cx="0" cy="0"/>
        </a:xfrm>
      </p:grpSpPr>
      <p:sp>
        <p:nvSpPr>
          <p:cNvPr id="270" name="Google Shape;270;p83"/>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 name="Google Shape;271;p83"/>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72" name="Google Shape;272;p83"/>
          <p:cNvGrpSpPr/>
          <p:nvPr/>
        </p:nvGrpSpPr>
        <p:grpSpPr>
          <a:xfrm>
            <a:off x="-29327" y="-14808"/>
            <a:ext cx="9198219" cy="1083716"/>
            <a:chOff x="-29322" y="-1971"/>
            <a:chExt cx="9198255" cy="1086266"/>
          </a:xfrm>
        </p:grpSpPr>
        <p:sp>
          <p:nvSpPr>
            <p:cNvPr id="273" name="Google Shape;273;p8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8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75" name="Google Shape;275;p8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276" name="Google Shape;276;p83"/>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7" name="Google Shape;277;p8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8" name="Google Shape;278;p8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9" name="Google Shape;279;p8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85"/>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88" name="Google Shape;288;p85"/>
          <p:cNvGrpSpPr/>
          <p:nvPr/>
        </p:nvGrpSpPr>
        <p:grpSpPr>
          <a:xfrm>
            <a:off x="-12192" y="4953000"/>
            <a:ext cx="9162288" cy="1911350"/>
            <a:chOff x="-12783" y="4832896"/>
            <a:chExt cx="9162879" cy="2032192"/>
          </a:xfrm>
        </p:grpSpPr>
        <p:sp>
          <p:nvSpPr>
            <p:cNvPr id="289" name="Google Shape;289;p85"/>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Google Shape;290;p85"/>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1" name="Google Shape;291;p85"/>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292" name="Google Shape;292;p85"/>
            <p:cNvPicPr preferRelativeResize="0"/>
            <p:nvPr/>
          </p:nvPicPr>
          <p:blipFill rotWithShape="1">
            <a:blip r:embed="rId2">
              <a:alphaModFix/>
            </a:blip>
            <a:srcRect b="0" l="0" r="0" t="0"/>
            <a:stretch/>
          </p:blipFill>
          <p:spPr>
            <a:xfrm>
              <a:off x="-12783" y="4875025"/>
              <a:ext cx="9162879" cy="855546"/>
            </a:xfrm>
            <a:prstGeom prst="rect">
              <a:avLst/>
            </a:prstGeom>
            <a:noFill/>
            <a:ln>
              <a:noFill/>
            </a:ln>
          </p:spPr>
        </p:pic>
      </p:grpSp>
      <p:sp>
        <p:nvSpPr>
          <p:cNvPr id="293" name="Google Shape;293;p8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294" name="Google Shape;294;p8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295" name="Google Shape;295;p8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6" name="Google Shape;296;p8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E8F0F4"/>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7" name="Google Shape;297;p8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 name="Shape 22"/>
        <p:cNvGrpSpPr/>
        <p:nvPr/>
      </p:nvGrpSpPr>
      <p:grpSpPr>
        <a:xfrm>
          <a:off x="0" y="0"/>
          <a:ext cx="0" cy="0"/>
          <a:chOff x="0" y="0"/>
          <a:chExt cx="0" cy="0"/>
        </a:xfrm>
      </p:grpSpPr>
      <p:sp>
        <p:nvSpPr>
          <p:cNvPr id="23" name="Google Shape;23;p54"/>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54"/>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5" name="Google Shape;25;p54"/>
          <p:cNvGrpSpPr/>
          <p:nvPr/>
        </p:nvGrpSpPr>
        <p:grpSpPr>
          <a:xfrm>
            <a:off x="-29327" y="-14808"/>
            <a:ext cx="9198219" cy="1083716"/>
            <a:chOff x="-29322" y="-1971"/>
            <a:chExt cx="9198255" cy="1086266"/>
          </a:xfrm>
        </p:grpSpPr>
        <p:sp>
          <p:nvSpPr>
            <p:cNvPr id="26" name="Google Shape;26;p5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5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8" name="Google Shape;28;p5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29" name="Google Shape;29;p5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0" name="Google Shape;30;p5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5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5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04" name="Shape 304"/>
        <p:cNvGrpSpPr/>
        <p:nvPr/>
      </p:nvGrpSpPr>
      <p:grpSpPr>
        <a:xfrm>
          <a:off x="0" y="0"/>
          <a:ext cx="0" cy="0"/>
          <a:chOff x="0" y="0"/>
          <a:chExt cx="0" cy="0"/>
        </a:xfrm>
      </p:grpSpPr>
      <p:sp>
        <p:nvSpPr>
          <p:cNvPr id="305" name="Google Shape;305;p87"/>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6" name="Google Shape;306;p87"/>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7" name="Google Shape;307;p87"/>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308" name="Google Shape;308;p87"/>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309" name="Google Shape;309;p87"/>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0" name="Google Shape;310;p87"/>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1" name="Google Shape;311;p8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312" name="Google Shape;312;p8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313" name="Google Shape;313;p8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4" name="Google Shape;314;p8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5" name="Google Shape;315;p8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4"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22" name="Shape 322"/>
        <p:cNvGrpSpPr/>
        <p:nvPr/>
      </p:nvGrpSpPr>
      <p:grpSpPr>
        <a:xfrm>
          <a:off x="0" y="0"/>
          <a:ext cx="0" cy="0"/>
          <a:chOff x="0" y="0"/>
          <a:chExt cx="0" cy="0"/>
        </a:xfrm>
      </p:grpSpPr>
      <p:sp>
        <p:nvSpPr>
          <p:cNvPr id="323" name="Google Shape;323;p89"/>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4" name="Google Shape;324;p89"/>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5" name="Google Shape;325;p89"/>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326" name="Google Shape;326;p89"/>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327" name="Google Shape;327;p8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328" name="Google Shape;328;p8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329" name="Google Shape;329;p8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0" name="Google Shape;330;p8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1" name="Google Shape;331;p8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9" name="Shape 339"/>
        <p:cNvGrpSpPr/>
        <p:nvPr/>
      </p:nvGrpSpPr>
      <p:grpSpPr>
        <a:xfrm>
          <a:off x="0" y="0"/>
          <a:ext cx="0" cy="0"/>
          <a:chOff x="0" y="0"/>
          <a:chExt cx="0" cy="0"/>
        </a:xfrm>
      </p:grpSpPr>
      <p:sp>
        <p:nvSpPr>
          <p:cNvPr id="340" name="Google Shape;340;p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341" name="Google Shape;341;p9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342" name="Google Shape;342;p9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3" name="Google Shape;343;p9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4" name="Google Shape;344;p9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8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54" name="Shape 354"/>
        <p:cNvGrpSpPr/>
        <p:nvPr/>
      </p:nvGrpSpPr>
      <p:grpSpPr>
        <a:xfrm>
          <a:off x="0" y="0"/>
          <a:ext cx="0" cy="0"/>
          <a:chOff x="0" y="0"/>
          <a:chExt cx="0" cy="0"/>
        </a:xfrm>
      </p:grpSpPr>
      <p:sp>
        <p:nvSpPr>
          <p:cNvPr id="355" name="Google Shape;355;p93"/>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 name="Google Shape;356;p93"/>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 name="Google Shape;357;p93"/>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358" name="Google Shape;358;p93"/>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359" name="Google Shape;359;p9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360" name="Google Shape;360;p9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361" name="Google Shape;361;p9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62" name="Google Shape;362;p9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63" name="Google Shape;363;p9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9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95"/>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1" name="Google Shape;371;p95"/>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2" name="Google Shape;372;p95"/>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373" name="Google Shape;373;p95"/>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374" name="Google Shape;374;p9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375" name="Google Shape;375;p9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376" name="Google Shape;376;p9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7" name="Google Shape;377;p9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8" name="Google Shape;378;p9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9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83" name="Shape 383"/>
        <p:cNvGrpSpPr/>
        <p:nvPr/>
      </p:nvGrpSpPr>
      <p:grpSpPr>
        <a:xfrm>
          <a:off x="0" y="0"/>
          <a:ext cx="0" cy="0"/>
          <a:chOff x="0" y="0"/>
          <a:chExt cx="0" cy="0"/>
        </a:xfrm>
      </p:grpSpPr>
      <p:sp>
        <p:nvSpPr>
          <p:cNvPr id="384" name="Google Shape;384;p9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385" name="Google Shape;385;p9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386" name="Google Shape;386;p9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7" name="Google Shape;387;p9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8" name="Google Shape;388;p9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9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96" name="Shape 396"/>
        <p:cNvGrpSpPr/>
        <p:nvPr/>
      </p:nvGrpSpPr>
      <p:grpSpPr>
        <a:xfrm>
          <a:off x="0" y="0"/>
          <a:ext cx="0" cy="0"/>
          <a:chOff x="0" y="0"/>
          <a:chExt cx="0" cy="0"/>
        </a:xfrm>
      </p:grpSpPr>
      <p:sp>
        <p:nvSpPr>
          <p:cNvPr id="397" name="Google Shape;397;p99"/>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8" name="Google Shape;398;p99"/>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9" name="Google Shape;399;p99"/>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400" name="Google Shape;400;p99"/>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401" name="Google Shape;401;p99"/>
          <p:cNvSpPr/>
          <p:nvPr/>
        </p:nvSpPr>
        <p:spPr>
          <a:xfrm>
            <a:off x="8664575"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2" name="Google Shape;402;p99"/>
          <p:cNvSpPr/>
          <p:nvPr/>
        </p:nvSpPr>
        <p:spPr>
          <a:xfrm>
            <a:off x="8477250"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 name="Google Shape;403;p9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404" name="Google Shape;404;p9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405" name="Google Shape;405;p9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6" name="Google Shape;406;p9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7" name="Google Shape;407;p9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9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5" name="Shape 415"/>
        <p:cNvGrpSpPr/>
        <p:nvPr/>
      </p:nvGrpSpPr>
      <p:grpSpPr>
        <a:xfrm>
          <a:off x="0" y="0"/>
          <a:ext cx="0" cy="0"/>
          <a:chOff x="0" y="0"/>
          <a:chExt cx="0" cy="0"/>
        </a:xfrm>
      </p:grpSpPr>
      <p:sp>
        <p:nvSpPr>
          <p:cNvPr id="416" name="Google Shape;416;p101"/>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7" name="Google Shape;417;p101"/>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10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419" name="Google Shape;419;p101"/>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420" name="Google Shape;420;p10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21" name="Google Shape;421;p10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422" name="Google Shape;422;p10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3" name="Google Shape;423;p10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4" name="Google Shape;424;p10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9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103"/>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3" name="Google Shape;433;p103"/>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4" name="Google Shape;434;p10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435" name="Google Shape;435;p103"/>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436" name="Google Shape;436;p10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37" name="Google Shape;437;p10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438" name="Google Shape;438;p10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9" name="Google Shape;439;p10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0" name="Google Shape;440;p10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70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105"/>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9" name="Google Shape;449;p105"/>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0" name="Google Shape;450;p105"/>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451" name="Google Shape;451;p105"/>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452" name="Google Shape;452;p10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53" name="Google Shape;453;p10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454" name="Google Shape;454;p105"/>
          <p:cNvSpPr txBox="1"/>
          <p:nvPr>
            <p:ph idx="12" type="sldNum"/>
          </p:nvPr>
        </p:nvSpPr>
        <p:spPr>
          <a:xfrm>
            <a:off x="8153400" y="6553200"/>
            <a:ext cx="990600" cy="3048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
        <p:nvSpPr>
          <p:cNvPr id="455" name="Google Shape;455;p105"/>
          <p:cNvSpPr txBox="1"/>
          <p:nvPr>
            <p:ph idx="11" type="ftr"/>
          </p:nvPr>
        </p:nvSpPr>
        <p:spPr>
          <a:xfrm>
            <a:off x="0" y="6553200"/>
            <a:ext cx="5486400" cy="3048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56"/>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56"/>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56"/>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43" name="Google Shape;43;p56"/>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44" name="Google Shape;44;p56"/>
          <p:cNvSpPr txBox="1"/>
          <p:nvPr/>
        </p:nvSpPr>
        <p:spPr>
          <a:xfrm>
            <a:off x="5486400" y="6492875"/>
            <a:ext cx="16002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2009</a:t>
            </a:r>
            <a:endParaRPr/>
          </a:p>
        </p:txBody>
      </p:sp>
      <p:sp>
        <p:nvSpPr>
          <p:cNvPr id="45" name="Google Shape;45;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6" name="Google Shape;46;p5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47" name="Google Shape;47;p56"/>
          <p:cNvSpPr txBox="1"/>
          <p:nvPr>
            <p:ph idx="11" type="ftr"/>
          </p:nvPr>
        </p:nvSpPr>
        <p:spPr>
          <a:xfrm>
            <a:off x="0" y="6492875"/>
            <a:ext cx="25908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56"/>
          <p:cNvSpPr txBox="1"/>
          <p:nvPr>
            <p:ph idx="12" type="sldNum"/>
          </p:nvPr>
        </p:nvSpPr>
        <p:spPr>
          <a:xfrm>
            <a:off x="8588375" y="6492875"/>
            <a:ext cx="555625"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1" name="Shape 461"/>
        <p:cNvGrpSpPr/>
        <p:nvPr/>
      </p:nvGrpSpPr>
      <p:grpSpPr>
        <a:xfrm>
          <a:off x="0" y="0"/>
          <a:ext cx="0" cy="0"/>
          <a:chOff x="0" y="0"/>
          <a:chExt cx="0" cy="0"/>
        </a:xfrm>
      </p:grpSpPr>
      <p:sp>
        <p:nvSpPr>
          <p:cNvPr id="462" name="Google Shape;462;p107"/>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63" name="Google Shape;463;p107"/>
          <p:cNvGrpSpPr/>
          <p:nvPr/>
        </p:nvGrpSpPr>
        <p:grpSpPr>
          <a:xfrm>
            <a:off x="-12192" y="4953000"/>
            <a:ext cx="9162288" cy="1911350"/>
            <a:chOff x="-12783" y="4832896"/>
            <a:chExt cx="9162879" cy="2032192"/>
          </a:xfrm>
        </p:grpSpPr>
        <p:sp>
          <p:nvSpPr>
            <p:cNvPr id="464" name="Google Shape;464;p107"/>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5" name="Google Shape;465;p107"/>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6" name="Google Shape;466;p107"/>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467" name="Google Shape;467;p107"/>
            <p:cNvPicPr preferRelativeResize="0"/>
            <p:nvPr/>
          </p:nvPicPr>
          <p:blipFill rotWithShape="1">
            <a:blip r:embed="rId2">
              <a:alphaModFix/>
            </a:blip>
            <a:srcRect b="0" l="0" r="0" t="0"/>
            <a:stretch/>
          </p:blipFill>
          <p:spPr>
            <a:xfrm>
              <a:off x="-12783" y="4875025"/>
              <a:ext cx="9162879" cy="855546"/>
            </a:xfrm>
            <a:prstGeom prst="rect">
              <a:avLst/>
            </a:prstGeom>
            <a:noFill/>
            <a:ln>
              <a:noFill/>
            </a:ln>
          </p:spPr>
        </p:pic>
      </p:grpSp>
      <p:sp>
        <p:nvSpPr>
          <p:cNvPr id="468" name="Google Shape;468;p10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69" name="Google Shape;469;p10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470" name="Google Shape;470;p10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1" name="Google Shape;471;p10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E8F0F4"/>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2" name="Google Shape;472;p10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0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79" name="Shape 479"/>
        <p:cNvGrpSpPr/>
        <p:nvPr/>
      </p:nvGrpSpPr>
      <p:grpSpPr>
        <a:xfrm>
          <a:off x="0" y="0"/>
          <a:ext cx="0" cy="0"/>
          <a:chOff x="0" y="0"/>
          <a:chExt cx="0" cy="0"/>
        </a:xfrm>
      </p:grpSpPr>
      <p:sp>
        <p:nvSpPr>
          <p:cNvPr id="480" name="Google Shape;480;p109"/>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1" name="Google Shape;481;p109"/>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2" name="Google Shape;482;p109"/>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483" name="Google Shape;483;p109"/>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484" name="Google Shape;484;p109"/>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5" name="Google Shape;485;p109"/>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6" name="Google Shape;486;p10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487" name="Google Shape;487;p10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488" name="Google Shape;488;p10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89" name="Google Shape;489;p10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90" name="Google Shape;490;p10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0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97" name="Shape 497"/>
        <p:cNvGrpSpPr/>
        <p:nvPr/>
      </p:nvGrpSpPr>
      <p:grpSpPr>
        <a:xfrm>
          <a:off x="0" y="0"/>
          <a:ext cx="0" cy="0"/>
          <a:chOff x="0" y="0"/>
          <a:chExt cx="0" cy="0"/>
        </a:xfrm>
      </p:grpSpPr>
      <p:sp>
        <p:nvSpPr>
          <p:cNvPr id="498" name="Google Shape;498;p111"/>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9" name="Google Shape;499;p111"/>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0" name="Google Shape;500;p11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501" name="Google Shape;501;p111"/>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502" name="Google Shape;502;p1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503" name="Google Shape;503;p11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504" name="Google Shape;504;p11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5" name="Google Shape;505;p11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06" name="Google Shape;506;p11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08"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14" name="Shape 514"/>
        <p:cNvGrpSpPr/>
        <p:nvPr/>
      </p:nvGrpSpPr>
      <p:grpSpPr>
        <a:xfrm>
          <a:off x="0" y="0"/>
          <a:ext cx="0" cy="0"/>
          <a:chOff x="0" y="0"/>
          <a:chExt cx="0" cy="0"/>
        </a:xfrm>
      </p:grpSpPr>
      <p:sp>
        <p:nvSpPr>
          <p:cNvPr id="515" name="Google Shape;515;p1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516" name="Google Shape;516;p11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517" name="Google Shape;517;p11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8" name="Google Shape;518;p11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9" name="Google Shape;519;p11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71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29" name="Shape 529"/>
        <p:cNvGrpSpPr/>
        <p:nvPr/>
      </p:nvGrpSpPr>
      <p:grpSpPr>
        <a:xfrm>
          <a:off x="0" y="0"/>
          <a:ext cx="0" cy="0"/>
          <a:chOff x="0" y="0"/>
          <a:chExt cx="0" cy="0"/>
        </a:xfrm>
      </p:grpSpPr>
      <p:sp>
        <p:nvSpPr>
          <p:cNvPr id="530" name="Google Shape;530;p115"/>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1" name="Google Shape;531;p115"/>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2" name="Google Shape;532;p115"/>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533" name="Google Shape;533;p115"/>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534" name="Google Shape;534;p1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535" name="Google Shape;535;p11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536" name="Google Shape;536;p11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7" name="Google Shape;537;p11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8" name="Google Shape;538;p11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1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58"/>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58"/>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58"/>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58" name="Google Shape;58;p58"/>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59" name="Google Shape;59;p58"/>
          <p:cNvSpPr txBox="1"/>
          <p:nvPr/>
        </p:nvSpPr>
        <p:spPr>
          <a:xfrm>
            <a:off x="5486400" y="6492875"/>
            <a:ext cx="16002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Copyright 2009</a:t>
            </a:r>
            <a:endParaRPr/>
          </a:p>
        </p:txBody>
      </p:sp>
      <p:sp>
        <p:nvSpPr>
          <p:cNvPr id="60" name="Google Shape;60;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61" name="Google Shape;61;p5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2" name="Google Shape;62;p58"/>
          <p:cNvSpPr txBox="1"/>
          <p:nvPr>
            <p:ph idx="11" type="ftr"/>
          </p:nvPr>
        </p:nvSpPr>
        <p:spPr>
          <a:xfrm>
            <a:off x="0" y="6492875"/>
            <a:ext cx="25908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58"/>
          <p:cNvSpPr txBox="1"/>
          <p:nvPr>
            <p:ph idx="12" type="sldNum"/>
          </p:nvPr>
        </p:nvSpPr>
        <p:spPr>
          <a:xfrm>
            <a:off x="8588375" y="6492875"/>
            <a:ext cx="555625"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5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60"/>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60"/>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6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73" name="Google Shape;73;p60"/>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74" name="Google Shape;74;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75" name="Google Shape;75;p6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76" name="Google Shape;76;p60"/>
          <p:cNvSpPr txBox="1"/>
          <p:nvPr>
            <p:ph idx="12" type="sldNum"/>
          </p:nvPr>
        </p:nvSpPr>
        <p:spPr>
          <a:xfrm>
            <a:off x="8153400" y="6553200"/>
            <a:ext cx="990600" cy="3048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
        <p:nvSpPr>
          <p:cNvPr id="77" name="Google Shape;77;p60"/>
          <p:cNvSpPr txBox="1"/>
          <p:nvPr>
            <p:ph idx="11" type="ftr"/>
          </p:nvPr>
        </p:nvSpPr>
        <p:spPr>
          <a:xfrm>
            <a:off x="0" y="6553200"/>
            <a:ext cx="5486400" cy="3048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2" name="Shape 82"/>
        <p:cNvGrpSpPr/>
        <p:nvPr/>
      </p:nvGrpSpPr>
      <p:grpSpPr>
        <a:xfrm>
          <a:off x="0" y="0"/>
          <a:ext cx="0" cy="0"/>
          <a:chOff x="0" y="0"/>
          <a:chExt cx="0" cy="0"/>
        </a:xfrm>
      </p:grpSpPr>
      <p:sp>
        <p:nvSpPr>
          <p:cNvPr id="83" name="Google Shape;83;p6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6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5" name="Google Shape;85;p62"/>
          <p:cNvGrpSpPr/>
          <p:nvPr/>
        </p:nvGrpSpPr>
        <p:grpSpPr>
          <a:xfrm>
            <a:off x="-29327" y="-14808"/>
            <a:ext cx="9198219" cy="1083716"/>
            <a:chOff x="-29322" y="-1971"/>
            <a:chExt cx="9198255" cy="1086266"/>
          </a:xfrm>
        </p:grpSpPr>
        <p:sp>
          <p:nvSpPr>
            <p:cNvPr id="86" name="Google Shape;86;p6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6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8" name="Google Shape;88;p6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89" name="Google Shape;89;p6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0" name="Google Shape;90;p6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6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6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0" name="Shape 100"/>
        <p:cNvGrpSpPr/>
        <p:nvPr/>
      </p:nvGrpSpPr>
      <p:grpSpPr>
        <a:xfrm>
          <a:off x="0" y="0"/>
          <a:ext cx="0" cy="0"/>
          <a:chOff x="0" y="0"/>
          <a:chExt cx="0" cy="0"/>
        </a:xfrm>
      </p:grpSpPr>
      <p:sp>
        <p:nvSpPr>
          <p:cNvPr id="101" name="Google Shape;101;p64"/>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64"/>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3" name="Google Shape;103;p64"/>
          <p:cNvGrpSpPr/>
          <p:nvPr/>
        </p:nvGrpSpPr>
        <p:grpSpPr>
          <a:xfrm>
            <a:off x="-29327" y="-14808"/>
            <a:ext cx="9198219" cy="1083716"/>
            <a:chOff x="-29322" y="-1971"/>
            <a:chExt cx="9198255" cy="1086266"/>
          </a:xfrm>
        </p:grpSpPr>
        <p:sp>
          <p:nvSpPr>
            <p:cNvPr id="104" name="Google Shape;104;p6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6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06" name="Google Shape;106;p6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07" name="Google Shape;107;p6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8" name="Google Shape;108;p6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6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6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6" name="Shape 116"/>
        <p:cNvGrpSpPr/>
        <p:nvPr/>
      </p:nvGrpSpPr>
      <p:grpSpPr>
        <a:xfrm>
          <a:off x="0" y="0"/>
          <a:ext cx="0" cy="0"/>
          <a:chOff x="0" y="0"/>
          <a:chExt cx="0" cy="0"/>
        </a:xfrm>
      </p:grpSpPr>
      <p:sp>
        <p:nvSpPr>
          <p:cNvPr id="117" name="Google Shape;117;p66"/>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66"/>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6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20" name="Google Shape;120;p6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21" name="Google Shape;121;p6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6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6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24" name="Google Shape;124;p66"/>
          <p:cNvGrpSpPr/>
          <p:nvPr/>
        </p:nvGrpSpPr>
        <p:grpSpPr>
          <a:xfrm>
            <a:off x="-29327" y="-14808"/>
            <a:ext cx="9198219" cy="1083716"/>
            <a:chOff x="-29322" y="-1971"/>
            <a:chExt cx="9198255" cy="1086266"/>
          </a:xfrm>
        </p:grpSpPr>
        <p:sp>
          <p:nvSpPr>
            <p:cNvPr id="125" name="Google Shape;125;p66"/>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66"/>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67"/>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67"/>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67"/>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cap="none" strike="noStrike">
              <a:solidFill>
                <a:srgbClr val="FFFFFF"/>
              </a:solidFill>
              <a:latin typeface="Arial"/>
              <a:ea typeface="Arial"/>
              <a:cs typeface="Arial"/>
              <a:sym typeface="Arial"/>
            </a:endParaRPr>
          </a:p>
        </p:txBody>
      </p:sp>
      <p:pic>
        <p:nvPicPr>
          <p:cNvPr id="131" name="Google Shape;131;p67"/>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132" name="Google Shape;132;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33" name="Google Shape;133;p6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34" name="Google Shape;134;p6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Google Shape;135;p6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Google Shape;136;p6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www.risksig.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1"/>
          <p:cNvSpPr txBox="1"/>
          <p:nvPr>
            <p:ph idx="4294967295" type="ctrTitle"/>
          </p:nvPr>
        </p:nvSpPr>
        <p:spPr>
          <a:xfrm>
            <a:off x="1143000" y="2667000"/>
            <a:ext cx="6858000" cy="17526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5600"/>
              <a:buFont typeface="Calibri"/>
              <a:buNone/>
            </a:pPr>
            <a:r>
              <a:rPr b="1" i="0" lang="en-US" sz="5600" u="none" cap="none" strike="noStrike">
                <a:solidFill>
                  <a:srgbClr val="4CE0EA"/>
                </a:solidFill>
                <a:latin typeface="Calibri"/>
                <a:ea typeface="Calibri"/>
                <a:cs typeface="Calibri"/>
                <a:sym typeface="Calibri"/>
              </a:rPr>
              <a:t>The Risk Management in Projects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
          <p:cNvSpPr txBox="1"/>
          <p:nvPr>
            <p:ph type="title"/>
          </p:nvPr>
        </p:nvSpPr>
        <p:spPr>
          <a:xfrm>
            <a:off x="228600" y="214312"/>
            <a:ext cx="8915400" cy="8524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There are SIX major processes involved in Risk Management.</a:t>
            </a:r>
            <a:endParaRPr/>
          </a:p>
        </p:txBody>
      </p:sp>
      <p:sp>
        <p:nvSpPr>
          <p:cNvPr id="611" name="Google Shape;611;p10"/>
          <p:cNvSpPr txBox="1"/>
          <p:nvPr>
            <p:ph idx="1" type="body"/>
          </p:nvPr>
        </p:nvSpPr>
        <p:spPr>
          <a:xfrm>
            <a:off x="381000" y="1219200"/>
            <a:ext cx="82296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0" i="0" lang="en-US" sz="2000" u="sng">
                <a:solidFill>
                  <a:schemeClr val="dk1"/>
                </a:solidFill>
                <a:latin typeface="Times New Roman"/>
                <a:ea typeface="Times New Roman"/>
                <a:cs typeface="Times New Roman"/>
                <a:sym typeface="Times New Roman"/>
              </a:rPr>
              <a:t>1. RISK MANAGEMENT PLANNING</a:t>
            </a:r>
            <a:r>
              <a:rPr b="0" i="0" lang="en-US" sz="2000" u="none">
                <a:solidFill>
                  <a:schemeClr val="dk1"/>
                </a:solidFill>
                <a:latin typeface="Times New Roman"/>
                <a:ea typeface="Times New Roman"/>
                <a:cs typeface="Times New Roman"/>
                <a:sym typeface="Times New Roman"/>
              </a:rPr>
              <a: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It involves deciding How to approach &amp; plan the risk management activities for the project.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By reviewing the project scope statements, project management plan, environment factors, &amp; organizational process assets, project team can discuss &amp; analyze risk management activities for their particular project.</a:t>
            </a:r>
            <a:endParaRPr/>
          </a:p>
          <a:p>
            <a:pPr indent="-273050" lvl="0" marL="273050" marR="0" rtl="0" algn="l">
              <a:lnSpc>
                <a:spcPct val="100000"/>
              </a:lnSpc>
              <a:spcBef>
                <a:spcPts val="400"/>
              </a:spcBef>
              <a:spcAft>
                <a:spcPts val="0"/>
              </a:spcAft>
              <a:buClr>
                <a:srgbClr val="0BD0D9"/>
              </a:buClr>
              <a:buSzPts val="1900"/>
              <a:buFont typeface="Noto Sans Symbols"/>
              <a:buNone/>
            </a:pPr>
            <a:r>
              <a:rPr b="0" i="0" lang="en-US" sz="2000" u="none">
                <a:solidFill>
                  <a:schemeClr val="dk1"/>
                </a:solidFill>
                <a:latin typeface="Times New Roman"/>
                <a:ea typeface="Times New Roman"/>
                <a:cs typeface="Times New Roman"/>
                <a:sym typeface="Times New Roman"/>
              </a:rPr>
              <a:t> </a:t>
            </a:r>
            <a:r>
              <a:rPr b="0" i="0" lang="en-US" sz="2000" u="sng">
                <a:solidFill>
                  <a:schemeClr val="dk1"/>
                </a:solidFill>
                <a:latin typeface="Times New Roman"/>
                <a:ea typeface="Times New Roman"/>
                <a:cs typeface="Times New Roman"/>
                <a:sym typeface="Times New Roman"/>
              </a:rPr>
              <a:t>OUTPUT: -</a:t>
            </a:r>
            <a:r>
              <a:rPr b="0" i="0" lang="en-US" sz="2000" u="none">
                <a:solidFill>
                  <a:schemeClr val="dk1"/>
                </a:solidFill>
                <a:latin typeface="Times New Roman"/>
                <a:ea typeface="Times New Roman"/>
                <a:cs typeface="Times New Roman"/>
                <a:sym typeface="Times New Roman"/>
              </a:rPr>
              <a:t>The main output of this process is a risk management plan.</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sng">
                <a:solidFill>
                  <a:schemeClr val="dk1"/>
                </a:solidFill>
                <a:latin typeface="Times New Roman"/>
                <a:ea typeface="Times New Roman"/>
                <a:cs typeface="Times New Roman"/>
                <a:sym typeface="Times New Roman"/>
              </a:rPr>
              <a:t>2. RISK IDENTIFICATION</a:t>
            </a:r>
            <a:r>
              <a:rPr b="0" i="0" lang="en-US" sz="2000" u="none">
                <a:solidFill>
                  <a:schemeClr val="dk1"/>
                </a:solidFill>
                <a:latin typeface="Times New Roman"/>
                <a:ea typeface="Times New Roman"/>
                <a:cs typeface="Times New Roman"/>
                <a:sym typeface="Times New Roman"/>
              </a:rPr>
              <a: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It involves determining which risk are likely to affect a project &amp; documenting the characteristics of each.</a:t>
            </a:r>
            <a:endParaRPr/>
          </a:p>
          <a:p>
            <a:pPr indent="-273050" lvl="0" marL="273050" marR="0" rtl="0" algn="l">
              <a:lnSpc>
                <a:spcPct val="100000"/>
              </a:lnSpc>
              <a:spcBef>
                <a:spcPts val="400"/>
              </a:spcBef>
              <a:spcAft>
                <a:spcPts val="0"/>
              </a:spcAft>
              <a:buClr>
                <a:srgbClr val="0BD0D9"/>
              </a:buClr>
              <a:buSzPts val="1900"/>
              <a:buFont typeface="Noto Sans Symbols"/>
              <a:buNone/>
            </a:pPr>
            <a:r>
              <a:rPr b="0" i="0" lang="en-US" sz="2000" u="sng">
                <a:solidFill>
                  <a:schemeClr val="dk1"/>
                </a:solidFill>
                <a:latin typeface="Times New Roman"/>
                <a:ea typeface="Times New Roman"/>
                <a:cs typeface="Times New Roman"/>
                <a:sym typeface="Times New Roman"/>
              </a:rPr>
              <a:t>OUTPUT</a:t>
            </a:r>
            <a:r>
              <a:rPr b="0" i="0" lang="en-US" sz="2000" u="none">
                <a:solidFill>
                  <a:schemeClr val="dk1"/>
                </a:solidFill>
                <a:latin typeface="Times New Roman"/>
                <a:ea typeface="Times New Roman"/>
                <a:cs typeface="Times New Roman"/>
                <a:sym typeface="Times New Roman"/>
              </a:rPr>
              <a:t>:- The main output of this process is the start of a </a:t>
            </a:r>
            <a:r>
              <a:rPr b="1" i="0" lang="en-US" sz="2000" u="none">
                <a:solidFill>
                  <a:schemeClr val="dk1"/>
                </a:solidFill>
                <a:latin typeface="Times New Roman"/>
                <a:ea typeface="Times New Roman"/>
                <a:cs typeface="Times New Roman"/>
                <a:sym typeface="Times New Roman"/>
              </a:rPr>
              <a:t>risk register</a:t>
            </a:r>
            <a:r>
              <a:rPr b="0" i="0" lang="en-US" sz="2000" u="none">
                <a:solidFill>
                  <a:schemeClr val="dk1"/>
                </a:solidFill>
                <a:latin typeface="Times New Roman"/>
                <a:ea typeface="Times New Roman"/>
                <a:cs typeface="Times New Roman"/>
                <a:sym typeface="Times New Roman"/>
              </a:rPr>
              <a: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sng">
                <a:solidFill>
                  <a:schemeClr val="dk1"/>
                </a:solidFill>
                <a:latin typeface="Times New Roman"/>
                <a:ea typeface="Times New Roman"/>
                <a:cs typeface="Times New Roman"/>
                <a:sym typeface="Times New Roman"/>
              </a:rPr>
              <a:t>RISK REGISTER:</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It is a document that contains results of various risk management process, often displayed in a table format.</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a:solidFill>
                  <a:schemeClr val="dk1"/>
                </a:solidFill>
                <a:latin typeface="Arial"/>
                <a:ea typeface="Arial"/>
                <a:cs typeface="Arial"/>
                <a:sym typeface="Arial"/>
              </a:rPr>
              <a:t>The main output of the risk identification process is a list of identified risks and other information needed to begin creating a risk register</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Arial"/>
                <a:ea typeface="Arial"/>
                <a:cs typeface="Arial"/>
                <a:sym typeface="Arial"/>
              </a:rPr>
              <a:t>A </a:t>
            </a:r>
            <a:r>
              <a:rPr b="1" i="0" lang="en-US" sz="2400" u="none">
                <a:solidFill>
                  <a:schemeClr val="dk1"/>
                </a:solidFill>
                <a:latin typeface="Arial"/>
                <a:ea typeface="Arial"/>
                <a:cs typeface="Arial"/>
                <a:sym typeface="Arial"/>
              </a:rPr>
              <a:t>risk register</a:t>
            </a:r>
            <a:r>
              <a:rPr b="0" i="0" lang="en-US" sz="2400" u="none">
                <a:solidFill>
                  <a:schemeClr val="dk1"/>
                </a:solidFill>
                <a:latin typeface="Arial"/>
                <a:ea typeface="Arial"/>
                <a:cs typeface="Arial"/>
                <a:sym typeface="Arial"/>
              </a:rPr>
              <a:t> is:</a:t>
            </a:r>
            <a:endParaRPr b="1" i="0" sz="2400" u="none">
              <a:solidFill>
                <a:schemeClr val="dk1"/>
              </a:solidFill>
              <a:latin typeface="Arial"/>
              <a:ea typeface="Arial"/>
              <a:cs typeface="Arial"/>
              <a:sym typeface="Arial"/>
            </a:endParaRPr>
          </a:p>
          <a:p>
            <a:pPr indent="-228599" lvl="1" marL="620712" marR="0" rtl="0" algn="l">
              <a:lnSpc>
                <a:spcPct val="100000"/>
              </a:lnSpc>
              <a:spcBef>
                <a:spcPts val="300"/>
              </a:spcBef>
              <a:spcAft>
                <a:spcPts val="0"/>
              </a:spcAft>
              <a:buClr>
                <a:schemeClr val="accent1"/>
              </a:buClr>
              <a:buSzPts val="2200"/>
              <a:buFont typeface="Verdana"/>
              <a:buChar char="◦"/>
            </a:pPr>
            <a:r>
              <a:rPr b="0" i="0" lang="en-US" sz="2200" u="none" cap="none" strike="noStrike">
                <a:solidFill>
                  <a:schemeClr val="dk1"/>
                </a:solidFill>
                <a:latin typeface="Arial"/>
                <a:ea typeface="Arial"/>
                <a:cs typeface="Arial"/>
                <a:sym typeface="Arial"/>
              </a:rPr>
              <a:t>A document that contains the results of various risk management processes and that is often displayed in a table or spreadsheet format</a:t>
            </a:r>
            <a:endParaRPr/>
          </a:p>
          <a:p>
            <a:pPr indent="-228599" lvl="1" marL="620712" marR="0" rtl="0" algn="l">
              <a:lnSpc>
                <a:spcPct val="100000"/>
              </a:lnSpc>
              <a:spcBef>
                <a:spcPts val="300"/>
              </a:spcBef>
              <a:spcAft>
                <a:spcPts val="0"/>
              </a:spcAft>
              <a:buClr>
                <a:schemeClr val="accent1"/>
              </a:buClr>
              <a:buSzPts val="2200"/>
              <a:buFont typeface="Verdana"/>
              <a:buChar char="◦"/>
            </a:pPr>
            <a:r>
              <a:rPr b="0" i="0" lang="en-US" sz="2200" u="none" cap="none" strike="noStrike">
                <a:solidFill>
                  <a:schemeClr val="dk1"/>
                </a:solidFill>
                <a:latin typeface="Arial"/>
                <a:ea typeface="Arial"/>
                <a:cs typeface="Arial"/>
                <a:sym typeface="Arial"/>
              </a:rPr>
              <a:t>A tool for documenting potential risk events and related information</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1" i="0" lang="en-US" sz="2400" u="none">
                <a:solidFill>
                  <a:schemeClr val="dk1"/>
                </a:solidFill>
                <a:latin typeface="Arial"/>
                <a:ea typeface="Arial"/>
                <a:cs typeface="Arial"/>
                <a:sym typeface="Arial"/>
              </a:rPr>
              <a:t>Risk events </a:t>
            </a:r>
            <a:r>
              <a:rPr b="0" i="0" lang="en-US" sz="2400" u="none">
                <a:solidFill>
                  <a:schemeClr val="dk1"/>
                </a:solidFill>
                <a:latin typeface="Arial"/>
                <a:ea typeface="Arial"/>
                <a:cs typeface="Arial"/>
                <a:sym typeface="Arial"/>
              </a:rPr>
              <a:t>refer to specific, uncertain events that may occur to the detriment or enhancement of the project</a:t>
            </a:r>
            <a:endParaRPr/>
          </a:p>
        </p:txBody>
      </p:sp>
      <p:sp>
        <p:nvSpPr>
          <p:cNvPr id="617" name="Google Shape;617;p1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Arial"/>
              <a:buNone/>
            </a:pPr>
            <a:r>
              <a:rPr b="1" i="0" lang="en-US" sz="4100" u="none" cap="none" strike="noStrike">
                <a:solidFill>
                  <a:schemeClr val="dk2"/>
                </a:solidFill>
                <a:latin typeface="Arial"/>
                <a:ea typeface="Arial"/>
                <a:cs typeface="Arial"/>
                <a:sym typeface="Arial"/>
              </a:rPr>
              <a:t>Risk Register</a:t>
            </a:r>
            <a:endParaRPr/>
          </a:p>
        </p:txBody>
      </p:sp>
      <p:sp>
        <p:nvSpPr>
          <p:cNvPr id="618" name="Google Shape;618;p11"/>
          <p:cNvSpPr txBox="1"/>
          <p:nvPr/>
        </p:nvSpPr>
        <p:spPr>
          <a:xfrm>
            <a:off x="0" y="6492875"/>
            <a:ext cx="25908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Information Technology Project Management, Sixth Edition</a:t>
            </a:r>
            <a:endParaRPr/>
          </a:p>
        </p:txBody>
      </p:sp>
      <p:sp>
        <p:nvSpPr>
          <p:cNvPr id="619" name="Google Shape;619;p11"/>
          <p:cNvSpPr txBox="1"/>
          <p:nvPr/>
        </p:nvSpPr>
        <p:spPr>
          <a:xfrm>
            <a:off x="8588375" y="6492875"/>
            <a:ext cx="555625"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An identification number for each risk event</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A rank for each risk event</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The name of each risk event</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A description of each risk event</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The category under which each risk event falls</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The root cause of each risk</a:t>
            </a:r>
            <a:endParaRPr/>
          </a:p>
        </p:txBody>
      </p:sp>
      <p:sp>
        <p:nvSpPr>
          <p:cNvPr id="625" name="Google Shape;625;p1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Arial"/>
              <a:buNone/>
            </a:pPr>
            <a:r>
              <a:rPr b="1" i="0" lang="en-US" sz="4100" u="none" cap="none" strike="noStrike">
                <a:solidFill>
                  <a:schemeClr val="dk2"/>
                </a:solidFill>
                <a:latin typeface="Arial"/>
                <a:ea typeface="Arial"/>
                <a:cs typeface="Arial"/>
                <a:sym typeface="Arial"/>
              </a:rPr>
              <a:t>Risk Register Contents</a:t>
            </a:r>
            <a:endParaRPr/>
          </a:p>
        </p:txBody>
      </p:sp>
      <p:sp>
        <p:nvSpPr>
          <p:cNvPr id="626" name="Google Shape;626;p12"/>
          <p:cNvSpPr txBox="1"/>
          <p:nvPr/>
        </p:nvSpPr>
        <p:spPr>
          <a:xfrm>
            <a:off x="0" y="6492875"/>
            <a:ext cx="25908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Information Technology Project Management, Sixth Edition</a:t>
            </a:r>
            <a:endParaRPr/>
          </a:p>
        </p:txBody>
      </p:sp>
      <p:sp>
        <p:nvSpPr>
          <p:cNvPr id="627" name="Google Shape;627;p12"/>
          <p:cNvSpPr txBox="1"/>
          <p:nvPr/>
        </p:nvSpPr>
        <p:spPr>
          <a:xfrm>
            <a:off x="8588375" y="6492875"/>
            <a:ext cx="555625"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Triggers for each risk; </a:t>
            </a:r>
            <a:r>
              <a:rPr b="1" i="0" lang="en-US" sz="2700" u="none">
                <a:solidFill>
                  <a:schemeClr val="dk1"/>
                </a:solidFill>
                <a:latin typeface="Arial"/>
                <a:ea typeface="Arial"/>
                <a:cs typeface="Arial"/>
                <a:sym typeface="Arial"/>
              </a:rPr>
              <a:t>triggers</a:t>
            </a:r>
            <a:r>
              <a:rPr b="0" i="0" lang="en-US" sz="2700" u="none">
                <a:solidFill>
                  <a:schemeClr val="dk1"/>
                </a:solidFill>
                <a:latin typeface="Arial"/>
                <a:ea typeface="Arial"/>
                <a:cs typeface="Arial"/>
                <a:sym typeface="Arial"/>
              </a:rPr>
              <a:t> are indicators or symptoms of actual risk events</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Potential responses to each risk</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The </a:t>
            </a:r>
            <a:r>
              <a:rPr b="1" i="0" lang="en-US" sz="2700" u="none">
                <a:solidFill>
                  <a:schemeClr val="dk1"/>
                </a:solidFill>
                <a:latin typeface="Arial"/>
                <a:ea typeface="Arial"/>
                <a:cs typeface="Arial"/>
                <a:sym typeface="Arial"/>
              </a:rPr>
              <a:t>risk owner</a:t>
            </a:r>
            <a:r>
              <a:rPr b="0" i="0" lang="en-US" sz="2700" u="none">
                <a:solidFill>
                  <a:schemeClr val="dk1"/>
                </a:solidFill>
                <a:latin typeface="Arial"/>
                <a:ea typeface="Arial"/>
                <a:cs typeface="Arial"/>
                <a:sym typeface="Arial"/>
              </a:rPr>
              <a:t> or person who will own or take responsibility for each risk</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The probability and impact of each risk occurring</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Arial"/>
                <a:ea typeface="Arial"/>
                <a:cs typeface="Arial"/>
                <a:sym typeface="Arial"/>
              </a:rPr>
              <a:t>The status of each risk</a:t>
            </a:r>
            <a:endParaRPr/>
          </a:p>
        </p:txBody>
      </p:sp>
      <p:sp>
        <p:nvSpPr>
          <p:cNvPr id="633" name="Google Shape;633;p1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Arial"/>
              <a:buNone/>
            </a:pPr>
            <a:r>
              <a:rPr b="1" i="0" lang="en-US" sz="4100" u="none" cap="none" strike="noStrike">
                <a:solidFill>
                  <a:schemeClr val="dk2"/>
                </a:solidFill>
                <a:latin typeface="Arial"/>
                <a:ea typeface="Arial"/>
                <a:cs typeface="Arial"/>
                <a:sym typeface="Arial"/>
              </a:rPr>
              <a:t>Risk Register Contents (continued)</a:t>
            </a:r>
            <a:endParaRPr/>
          </a:p>
        </p:txBody>
      </p:sp>
      <p:sp>
        <p:nvSpPr>
          <p:cNvPr id="634" name="Google Shape;634;p13"/>
          <p:cNvSpPr txBox="1"/>
          <p:nvPr/>
        </p:nvSpPr>
        <p:spPr>
          <a:xfrm>
            <a:off x="0" y="6492875"/>
            <a:ext cx="25908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Information Technology Project Management, Sixth Edition</a:t>
            </a:r>
            <a:endParaRPr/>
          </a:p>
        </p:txBody>
      </p:sp>
      <p:sp>
        <p:nvSpPr>
          <p:cNvPr id="635" name="Google Shape;635;p13"/>
          <p:cNvSpPr txBox="1"/>
          <p:nvPr/>
        </p:nvSpPr>
        <p:spPr>
          <a:xfrm>
            <a:off x="8588375" y="6492875"/>
            <a:ext cx="555625"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4"/>
          <p:cNvSpPr txBox="1"/>
          <p:nvPr>
            <p:ph idx="4294967295" type="title"/>
          </p:nvPr>
        </p:nvSpPr>
        <p:spPr>
          <a:xfrm>
            <a:off x="381000" y="228600"/>
            <a:ext cx="8382000" cy="914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Arial"/>
              <a:buNone/>
            </a:pPr>
            <a:r>
              <a:rPr b="1" i="0" lang="en-US" sz="4100" u="none" cap="none" strike="noStrike">
                <a:solidFill>
                  <a:schemeClr val="dk2"/>
                </a:solidFill>
                <a:latin typeface="Arial"/>
                <a:ea typeface="Arial"/>
                <a:cs typeface="Arial"/>
                <a:sym typeface="Arial"/>
              </a:rPr>
              <a:t>Table 11-5. Sample Risk Register</a:t>
            </a:r>
            <a:endParaRPr/>
          </a:p>
        </p:txBody>
      </p:sp>
      <p:sp>
        <p:nvSpPr>
          <p:cNvPr id="641" name="Google Shape;641;p14"/>
          <p:cNvSpPr txBox="1"/>
          <p:nvPr/>
        </p:nvSpPr>
        <p:spPr>
          <a:xfrm>
            <a:off x="152400" y="6248400"/>
            <a:ext cx="4572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
        <p:nvSpPr>
          <p:cNvPr id="642" name="Google Shape;642;p14"/>
          <p:cNvSpPr txBox="1"/>
          <p:nvPr/>
        </p:nvSpPr>
        <p:spPr>
          <a:xfrm>
            <a:off x="1676400" y="6400800"/>
            <a:ext cx="6400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Information Technology Project Management, Sixth Edition</a:t>
            </a:r>
            <a:endParaRPr/>
          </a:p>
        </p:txBody>
      </p:sp>
      <p:pic>
        <p:nvPicPr>
          <p:cNvPr descr="Tbl11-05.bmp" id="643" name="Google Shape;643;p14"/>
          <p:cNvPicPr preferRelativeResize="0"/>
          <p:nvPr/>
        </p:nvPicPr>
        <p:blipFill rotWithShape="1">
          <a:blip r:embed="rId3">
            <a:alphaModFix/>
          </a:blip>
          <a:srcRect b="0" l="0" r="0" t="14197"/>
          <a:stretch/>
        </p:blipFill>
        <p:spPr>
          <a:xfrm>
            <a:off x="228600" y="1752600"/>
            <a:ext cx="8583612" cy="138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5"/>
          <p:cNvSpPr txBox="1"/>
          <p:nvPr>
            <p:ph type="title"/>
          </p:nvPr>
        </p:nvSpPr>
        <p:spPr>
          <a:xfrm>
            <a:off x="228600" y="214312"/>
            <a:ext cx="8915400" cy="8524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Continue…</a:t>
            </a:r>
            <a:endParaRPr/>
          </a:p>
        </p:txBody>
      </p:sp>
      <p:sp>
        <p:nvSpPr>
          <p:cNvPr id="649" name="Google Shape;649;p15"/>
          <p:cNvSpPr txBox="1"/>
          <p:nvPr>
            <p:ph idx="1" type="body"/>
          </p:nvPr>
        </p:nvSpPr>
        <p:spPr>
          <a:xfrm>
            <a:off x="152400" y="1143000"/>
            <a:ext cx="86106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1" i="0" lang="en-US" sz="2000" u="none">
                <a:solidFill>
                  <a:schemeClr val="dk1"/>
                </a:solidFill>
                <a:latin typeface="Times New Roman"/>
                <a:ea typeface="Times New Roman"/>
                <a:cs typeface="Times New Roman"/>
                <a:sym typeface="Times New Roman"/>
              </a:rPr>
              <a:t>3. Qualitative Risk Analysis:-</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 It involves prioritizing risks based on their probability and impact of occurrence.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 After identifying risks, project teams can use various tools and techniques to rank risks and update information in the risk register.</a:t>
            </a:r>
            <a:endParaRPr/>
          </a:p>
          <a:p>
            <a:pPr indent="-273050" lvl="0" marL="273050" marR="0" rtl="0" algn="l">
              <a:lnSpc>
                <a:spcPct val="100000"/>
              </a:lnSpc>
              <a:spcBef>
                <a:spcPts val="400"/>
              </a:spcBef>
              <a:spcAft>
                <a:spcPts val="0"/>
              </a:spcAft>
              <a:buClr>
                <a:srgbClr val="0BD0D9"/>
              </a:buClr>
              <a:buSzPts val="1900"/>
              <a:buFont typeface="Noto Sans Symbols"/>
              <a:buNone/>
            </a:pPr>
            <a:r>
              <a:rPr b="0" i="0" lang="en-US" sz="2000" u="none">
                <a:solidFill>
                  <a:schemeClr val="dk1"/>
                </a:solidFill>
                <a:latin typeface="Times New Roman"/>
                <a:ea typeface="Times New Roman"/>
                <a:cs typeface="Times New Roman"/>
                <a:sym typeface="Times New Roman"/>
              </a:rPr>
              <a:t>Output: - The main output is updates to the risk register.</a:t>
            </a:r>
            <a:endParaRPr/>
          </a:p>
          <a:p>
            <a:pPr indent="-273050" lvl="0" marL="273050" marR="0" rtl="0" algn="l">
              <a:lnSpc>
                <a:spcPct val="100000"/>
              </a:lnSpc>
              <a:spcBef>
                <a:spcPts val="400"/>
              </a:spcBef>
              <a:spcAft>
                <a:spcPts val="0"/>
              </a:spcAft>
              <a:buClr>
                <a:srgbClr val="0BD0D9"/>
              </a:buClr>
              <a:buSzPts val="1900"/>
              <a:buFont typeface="Noto Sans Symbols"/>
              <a:buNone/>
            </a:pPr>
            <a:r>
              <a:rPr b="1" i="0" lang="en-US" sz="2000" u="none">
                <a:solidFill>
                  <a:schemeClr val="dk1"/>
                </a:solidFill>
                <a:latin typeface="Times New Roman"/>
                <a:ea typeface="Times New Roman"/>
                <a:cs typeface="Times New Roman"/>
                <a:sym typeface="Times New Roman"/>
              </a:rPr>
              <a:t>4. Quantitative Risk Analysis:-</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It involves numerically estimating the effects of risks on project objectives.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Output: - The main output of this process is also updates to the risk register.</a:t>
            </a:r>
            <a:endParaRPr/>
          </a:p>
          <a:p>
            <a:pPr indent="-273050" lvl="0" marL="273050" marR="0" rtl="0" algn="l">
              <a:lnSpc>
                <a:spcPct val="100000"/>
              </a:lnSpc>
              <a:spcBef>
                <a:spcPts val="400"/>
              </a:spcBef>
              <a:spcAft>
                <a:spcPts val="0"/>
              </a:spcAft>
              <a:buClr>
                <a:srgbClr val="0BD0D9"/>
              </a:buClr>
              <a:buSzPts val="1900"/>
              <a:buFont typeface="Noto Sans Symbols"/>
              <a:buNone/>
            </a:pPr>
            <a:r>
              <a:rPr b="1" i="0" lang="en-US" sz="2000" u="none">
                <a:solidFill>
                  <a:schemeClr val="dk1"/>
                </a:solidFill>
                <a:latin typeface="Times New Roman"/>
                <a:ea typeface="Times New Roman"/>
                <a:cs typeface="Times New Roman"/>
                <a:sym typeface="Times New Roman"/>
              </a:rPr>
              <a:t>5. RISK RESPONSE PLANNING:-</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Involves taking steps to enhance opportunity and reduce threats to meeting project objectives. Using o/p from the preceding risks management processes, project teams can develop risk response processes, project teams can develop risk response strategies that often result in updates to the risk register and project management plan as well as a risk related contracted agreement.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6"/>
          <p:cNvSpPr txBox="1"/>
          <p:nvPr>
            <p:ph type="title"/>
          </p:nvPr>
        </p:nvSpPr>
        <p:spPr>
          <a:xfrm>
            <a:off x="457200" y="214312"/>
            <a:ext cx="8001000" cy="13858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400"/>
              <a:buFont typeface="Times New Roman"/>
              <a:buNone/>
            </a:pPr>
            <a:r>
              <a:rPr b="0" i="0" lang="en-US" sz="2400" u="none">
                <a:solidFill>
                  <a:schemeClr val="dk2"/>
                </a:solidFill>
                <a:latin typeface="Times New Roman"/>
                <a:ea typeface="Times New Roman"/>
                <a:cs typeface="Times New Roman"/>
                <a:sym typeface="Times New Roman"/>
              </a:rPr>
              <a:t>Continue…</a:t>
            </a:r>
            <a:endParaRPr/>
          </a:p>
        </p:txBody>
      </p:sp>
      <p:sp>
        <p:nvSpPr>
          <p:cNvPr id="655" name="Google Shape;655;p16"/>
          <p:cNvSpPr txBox="1"/>
          <p:nvPr>
            <p:ph idx="1" type="body"/>
          </p:nvPr>
        </p:nvSpPr>
        <p:spPr>
          <a:xfrm>
            <a:off x="228600" y="2017712"/>
            <a:ext cx="8726487" cy="468788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2280"/>
              <a:buNone/>
            </a:pPr>
            <a:r>
              <a:rPr b="1" i="0" lang="en-US" sz="2400" u="none">
                <a:solidFill>
                  <a:schemeClr val="dk1"/>
                </a:solidFill>
                <a:latin typeface="Times New Roman"/>
                <a:ea typeface="Times New Roman"/>
                <a:cs typeface="Times New Roman"/>
                <a:sym typeface="Times New Roman"/>
              </a:rPr>
              <a:t>6. RISK MONITORING AND CONTROL:-</a:t>
            </a:r>
            <a:endParaRPr b="0" i="0" sz="24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Times New Roman"/>
                <a:ea typeface="Times New Roman"/>
                <a:cs typeface="Times New Roman"/>
                <a:sym typeface="Times New Roman"/>
              </a:rPr>
              <a:t> It involves monitoring identified risks, identifying new risks, carrying out risk response plans, and evaluating the effectiveness of risk strategies throughout the life of the project.</a:t>
            </a:r>
            <a:endParaRPr/>
          </a:p>
          <a:p>
            <a:pPr indent="-273050" lvl="0" marL="273050" rtl="0" algn="l">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Times New Roman"/>
                <a:ea typeface="Times New Roman"/>
                <a:cs typeface="Times New Roman"/>
                <a:sym typeface="Times New Roman"/>
              </a:rPr>
              <a:t> Output: - The main outputs of this process include recommended corrective and preventive actions, requested changes, and updates to the risk register, project management plan, and organizational process assets.</a:t>
            </a:r>
            <a:endParaRPr/>
          </a:p>
          <a:p>
            <a:pPr indent="-128270" lvl="0" marL="273050" rtl="0" algn="l">
              <a:spcBef>
                <a:spcPts val="480"/>
              </a:spcBef>
              <a:spcAft>
                <a:spcPts val="0"/>
              </a:spcAft>
              <a:buSzPts val="2280"/>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7"/>
          <p:cNvSpPr txBox="1"/>
          <p:nvPr>
            <p:ph type="title"/>
          </p:nvPr>
        </p:nvSpPr>
        <p:spPr>
          <a:xfrm>
            <a:off x="1150937" y="533400"/>
            <a:ext cx="7793037" cy="9144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Risk Management Planning:</a:t>
            </a:r>
            <a:endParaRPr/>
          </a:p>
        </p:txBody>
      </p:sp>
      <p:sp>
        <p:nvSpPr>
          <p:cNvPr id="661" name="Google Shape;661;p17"/>
          <p:cNvSpPr txBox="1"/>
          <p:nvPr>
            <p:ph idx="1" type="body"/>
          </p:nvPr>
        </p:nvSpPr>
        <p:spPr>
          <a:xfrm>
            <a:off x="152400" y="1524000"/>
            <a:ext cx="8610600" cy="4724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Risk management planning is the process of deciding how to approach &amp; plan for risk management activities for a project &amp; main output of this process is a risk management plan.</a:t>
            </a:r>
            <a:endParaRPr/>
          </a:p>
          <a:p>
            <a:pPr indent="-152400" lvl="0" marL="27305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 risk management plan document the procedure for managing risks throughout the projects.</a:t>
            </a:r>
            <a:endParaRPr/>
          </a:p>
          <a:p>
            <a:pPr indent="-152400" lvl="0" marL="27305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Project teams should hold several planning meeting early in the project’s life cycle to help develop the risk management plan.</a:t>
            </a:r>
            <a:endParaRPr/>
          </a:p>
          <a:p>
            <a:pPr indent="-152400" lvl="0" marL="27305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 risk management plan summarizes how risk management will be performed on a particular project.</a:t>
            </a:r>
            <a:endParaRPr/>
          </a:p>
          <a:p>
            <a:pPr indent="-273050" lvl="0" marL="273050" rtl="0" algn="l">
              <a:lnSpc>
                <a:spcPct val="100000"/>
              </a:lnSpc>
              <a:spcBef>
                <a:spcPts val="400"/>
              </a:spcBef>
              <a:spcAft>
                <a:spcPts val="0"/>
              </a:spcAft>
              <a:buSzPts val="1900"/>
              <a:buNone/>
            </a:pPr>
            <a:r>
              <a:rPr b="0" i="0" lang="en-US" sz="2000" u="none">
                <a:solidFill>
                  <a:schemeClr val="dk1"/>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animEffect filter="fade" transition="in">
                                      <p:cBhvr>
                                        <p:cTn dur="500"/>
                                        <p:tgtEl>
                                          <p:spTgt spid="6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animEffect filter="fade" transition="in">
                                      <p:cBhvr>
                                        <p:cTn dur="500"/>
                                        <p:tgtEl>
                                          <p:spTgt spid="6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animEffect filter="fade" transition="in">
                                      <p:cBhvr>
                                        <p:cTn dur="500"/>
                                        <p:tgtEl>
                                          <p:spTgt spid="6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animEffect filter="fade" transition="in">
                                      <p:cBhvr>
                                        <p:cTn dur="500"/>
                                        <p:tgtEl>
                                          <p:spTgt spid="6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4" st="4"/>
                                            </p:txEl>
                                          </p:spTgt>
                                        </p:tgtEl>
                                        <p:attrNameLst>
                                          <p:attrName>style.visibility</p:attrName>
                                        </p:attrNameLst>
                                      </p:cBhvr>
                                      <p:to>
                                        <p:strVal val="visible"/>
                                      </p:to>
                                    </p:set>
                                    <p:animEffect filter="fade" transition="in">
                                      <p:cBhvr>
                                        <p:cTn dur="500"/>
                                        <p:tgtEl>
                                          <p:spTgt spid="6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5" st="5"/>
                                            </p:txEl>
                                          </p:spTgt>
                                        </p:tgtEl>
                                        <p:attrNameLst>
                                          <p:attrName>style.visibility</p:attrName>
                                        </p:attrNameLst>
                                      </p:cBhvr>
                                      <p:to>
                                        <p:strVal val="visible"/>
                                      </p:to>
                                    </p:set>
                                    <p:animEffect filter="fade" transition="in">
                                      <p:cBhvr>
                                        <p:cTn dur="500"/>
                                        <p:tgtEl>
                                          <p:spTgt spid="6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6" st="6"/>
                                            </p:txEl>
                                          </p:spTgt>
                                        </p:tgtEl>
                                        <p:attrNameLst>
                                          <p:attrName>style.visibility</p:attrName>
                                        </p:attrNameLst>
                                      </p:cBhvr>
                                      <p:to>
                                        <p:strVal val="visible"/>
                                      </p:to>
                                    </p:set>
                                    <p:animEffect filter="fade" transition="in">
                                      <p:cBhvr>
                                        <p:cTn dur="500"/>
                                        <p:tgtEl>
                                          <p:spTgt spid="6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7" st="7"/>
                                            </p:txEl>
                                          </p:spTgt>
                                        </p:tgtEl>
                                        <p:attrNameLst>
                                          <p:attrName>style.visibility</p:attrName>
                                        </p:attrNameLst>
                                      </p:cBhvr>
                                      <p:to>
                                        <p:strVal val="visible"/>
                                      </p:to>
                                    </p:set>
                                    <p:animEffect filter="fade" transition="in">
                                      <p:cBhvr>
                                        <p:cTn dur="500"/>
                                        <p:tgtEl>
                                          <p:spTgt spid="66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8"/>
          <p:cNvSpPr txBox="1"/>
          <p:nvPr>
            <p:ph type="title"/>
          </p:nvPr>
        </p:nvSpPr>
        <p:spPr>
          <a:xfrm>
            <a:off x="762000" y="685800"/>
            <a:ext cx="7793037" cy="6096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Risk Management Planning:</a:t>
            </a:r>
            <a:endParaRPr/>
          </a:p>
        </p:txBody>
      </p:sp>
      <p:sp>
        <p:nvSpPr>
          <p:cNvPr id="667" name="Google Shape;667;p18"/>
          <p:cNvSpPr txBox="1"/>
          <p:nvPr>
            <p:ph idx="1" type="body"/>
          </p:nvPr>
        </p:nvSpPr>
        <p:spPr>
          <a:xfrm>
            <a:off x="228600" y="1295400"/>
            <a:ext cx="8915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0" i="0" lang="en-US" sz="2000" u="none">
                <a:solidFill>
                  <a:schemeClr val="dk1"/>
                </a:solidFill>
                <a:latin typeface="Times New Roman"/>
                <a:ea typeface="Times New Roman"/>
                <a:cs typeface="Times New Roman"/>
                <a:sym typeface="Times New Roman"/>
              </a:rPr>
              <a:t>Following are topics addressed in a RMP:</a:t>
            </a:r>
            <a:endParaRPr/>
          </a:p>
          <a:p>
            <a:pPr indent="-273050" lvl="0" marL="273050" marR="0" rtl="0" algn="l">
              <a:lnSpc>
                <a:spcPct val="150000"/>
              </a:lnSpc>
              <a:spcBef>
                <a:spcPts val="360"/>
              </a:spcBef>
              <a:spcAft>
                <a:spcPts val="0"/>
              </a:spcAft>
              <a:buClr>
                <a:srgbClr val="0BD0D9"/>
              </a:buClr>
              <a:buSzPts val="1710"/>
              <a:buFont typeface="Noto Sans Symbols"/>
              <a:buChar char="⚫"/>
            </a:pPr>
            <a:r>
              <a:rPr b="1" i="0" lang="en-US" sz="1800" u="none">
                <a:solidFill>
                  <a:schemeClr val="dk1"/>
                </a:solidFill>
                <a:latin typeface="Times New Roman"/>
                <a:ea typeface="Times New Roman"/>
                <a:cs typeface="Times New Roman"/>
                <a:sym typeface="Times New Roman"/>
              </a:rPr>
              <a:t>Methodology: </a:t>
            </a:r>
            <a:r>
              <a:rPr b="0" i="0" lang="en-US" sz="1800" u="none">
                <a:solidFill>
                  <a:schemeClr val="dk1"/>
                </a:solidFill>
                <a:latin typeface="Times New Roman"/>
                <a:ea typeface="Times New Roman"/>
                <a:cs typeface="Times New Roman"/>
                <a:sym typeface="Times New Roman"/>
              </a:rPr>
              <a:t>how will risk management be performed on project &amp; what tools&amp; data sources are available &amp; applicable?</a:t>
            </a:r>
            <a:endParaRPr/>
          </a:p>
          <a:p>
            <a:pPr indent="-273050" lvl="0" marL="273050" marR="0" rtl="0" algn="l">
              <a:lnSpc>
                <a:spcPct val="150000"/>
              </a:lnSpc>
              <a:spcBef>
                <a:spcPts val="360"/>
              </a:spcBef>
              <a:spcAft>
                <a:spcPts val="0"/>
              </a:spcAft>
              <a:buClr>
                <a:srgbClr val="0BD0D9"/>
              </a:buClr>
              <a:buSzPts val="1710"/>
              <a:buFont typeface="Noto Sans Symbols"/>
              <a:buChar char="⚫"/>
            </a:pPr>
            <a:r>
              <a:rPr b="1" i="0" lang="en-US" sz="1800" u="none">
                <a:solidFill>
                  <a:schemeClr val="dk1"/>
                </a:solidFill>
                <a:latin typeface="Times New Roman"/>
                <a:ea typeface="Times New Roman"/>
                <a:cs typeface="Times New Roman"/>
                <a:sym typeface="Times New Roman"/>
              </a:rPr>
              <a:t>Roles &amp; responsibilities</a:t>
            </a:r>
            <a:r>
              <a:rPr b="0" i="0" lang="en-US" sz="1800" u="none">
                <a:solidFill>
                  <a:schemeClr val="dk1"/>
                </a:solidFill>
                <a:latin typeface="Times New Roman"/>
                <a:ea typeface="Times New Roman"/>
                <a:cs typeface="Times New Roman"/>
                <a:sym typeface="Times New Roman"/>
              </a:rPr>
              <a:t>: who are individuals responsible for a implementing specific task related to risk management?</a:t>
            </a:r>
            <a:endParaRPr/>
          </a:p>
          <a:p>
            <a:pPr indent="-273050" lvl="0" marL="273050" marR="0" rtl="0" algn="l">
              <a:lnSpc>
                <a:spcPct val="150000"/>
              </a:lnSpc>
              <a:spcBef>
                <a:spcPts val="360"/>
              </a:spcBef>
              <a:spcAft>
                <a:spcPts val="0"/>
              </a:spcAft>
              <a:buClr>
                <a:srgbClr val="0BD0D9"/>
              </a:buClr>
              <a:buSzPts val="1710"/>
              <a:buFont typeface="Noto Sans Symbols"/>
              <a:buChar char="⚫"/>
            </a:pPr>
            <a:r>
              <a:rPr b="1" i="0" lang="en-US" sz="1800" u="none">
                <a:solidFill>
                  <a:schemeClr val="dk1"/>
                </a:solidFill>
                <a:latin typeface="Times New Roman"/>
                <a:ea typeface="Times New Roman"/>
                <a:cs typeface="Times New Roman"/>
                <a:sym typeface="Times New Roman"/>
              </a:rPr>
              <a:t>Risk budget &amp; schedule</a:t>
            </a:r>
            <a:r>
              <a:rPr b="0" i="0" lang="en-US" sz="1800" u="none">
                <a:solidFill>
                  <a:schemeClr val="dk1"/>
                </a:solidFill>
                <a:latin typeface="Times New Roman"/>
                <a:ea typeface="Times New Roman"/>
                <a:cs typeface="Times New Roman"/>
                <a:sym typeface="Times New Roman"/>
              </a:rPr>
              <a:t>: what are estimate costs &amp; schedule for performing risk related activities?</a:t>
            </a:r>
            <a:endParaRPr/>
          </a:p>
          <a:p>
            <a:pPr indent="-273050" lvl="0" marL="273050" marR="0" rtl="0" algn="l">
              <a:lnSpc>
                <a:spcPct val="150000"/>
              </a:lnSpc>
              <a:spcBef>
                <a:spcPts val="360"/>
              </a:spcBef>
              <a:spcAft>
                <a:spcPts val="0"/>
              </a:spcAft>
              <a:buClr>
                <a:srgbClr val="0BD0D9"/>
              </a:buClr>
              <a:buSzPts val="1710"/>
              <a:buFont typeface="Noto Sans Symbols"/>
              <a:buChar char="⚫"/>
            </a:pPr>
            <a:r>
              <a:rPr b="1" i="0" lang="en-US" sz="1800" u="none">
                <a:solidFill>
                  <a:schemeClr val="dk1"/>
                </a:solidFill>
                <a:latin typeface="Times New Roman"/>
                <a:ea typeface="Times New Roman"/>
                <a:cs typeface="Times New Roman"/>
                <a:sym typeface="Times New Roman"/>
              </a:rPr>
              <a:t>Risk categories</a:t>
            </a:r>
            <a:r>
              <a:rPr b="0" i="0" lang="en-US" sz="1800" u="none">
                <a:solidFill>
                  <a:schemeClr val="dk1"/>
                </a:solidFill>
                <a:latin typeface="Times New Roman"/>
                <a:ea typeface="Times New Roman"/>
                <a:cs typeface="Times New Roman"/>
                <a:sym typeface="Times New Roman"/>
              </a:rPr>
              <a:t>: what are the main categories of risks that should be addressed on this project?</a:t>
            </a:r>
            <a:endParaRPr/>
          </a:p>
          <a:p>
            <a:pPr indent="-273050" lvl="0" marL="273050" marR="0" rtl="0" algn="l">
              <a:lnSpc>
                <a:spcPct val="150000"/>
              </a:lnSpc>
              <a:spcBef>
                <a:spcPts val="360"/>
              </a:spcBef>
              <a:spcAft>
                <a:spcPts val="0"/>
              </a:spcAft>
              <a:buClr>
                <a:srgbClr val="0BD0D9"/>
              </a:buClr>
              <a:buSzPts val="1710"/>
              <a:buFont typeface="Noto Sans Symbols"/>
              <a:buChar char="⚫"/>
            </a:pPr>
            <a:r>
              <a:rPr b="1" i="0" lang="en-US" sz="1800" u="none">
                <a:solidFill>
                  <a:schemeClr val="dk1"/>
                </a:solidFill>
                <a:latin typeface="Times New Roman"/>
                <a:ea typeface="Times New Roman"/>
                <a:cs typeface="Times New Roman"/>
                <a:sym typeface="Times New Roman"/>
              </a:rPr>
              <a:t>Risk probability &amp; impact</a:t>
            </a:r>
            <a:r>
              <a:rPr b="0" i="0" lang="en-US" sz="1800" u="none">
                <a:solidFill>
                  <a:schemeClr val="dk1"/>
                </a:solidFill>
                <a:latin typeface="Times New Roman"/>
                <a:ea typeface="Times New Roman"/>
                <a:cs typeface="Times New Roman"/>
                <a:sym typeface="Times New Roman"/>
              </a:rPr>
              <a:t>: how will be probabilities &amp; impact of risk items be accessed?</a:t>
            </a:r>
            <a:endParaRPr/>
          </a:p>
          <a:p>
            <a:pPr indent="-273050" lvl="0" marL="273050" marR="0" rtl="0" algn="l">
              <a:lnSpc>
                <a:spcPct val="150000"/>
              </a:lnSpc>
              <a:spcBef>
                <a:spcPts val="360"/>
              </a:spcBef>
              <a:spcAft>
                <a:spcPts val="0"/>
              </a:spcAft>
              <a:buClr>
                <a:srgbClr val="0BD0D9"/>
              </a:buClr>
              <a:buSzPts val="1710"/>
              <a:buFont typeface="Noto Sans Symbols"/>
              <a:buChar char="⚫"/>
            </a:pPr>
            <a:r>
              <a:rPr b="1" i="0" lang="en-US" sz="1800" u="none">
                <a:solidFill>
                  <a:schemeClr val="dk1"/>
                </a:solidFill>
                <a:latin typeface="Times New Roman"/>
                <a:ea typeface="Times New Roman"/>
                <a:cs typeface="Times New Roman"/>
                <a:sym typeface="Times New Roman"/>
              </a:rPr>
              <a:t>Risk documentation</a:t>
            </a:r>
            <a:r>
              <a:rPr b="0" i="0" lang="en-US" sz="1800" u="none">
                <a:solidFill>
                  <a:schemeClr val="dk1"/>
                </a:solidFill>
                <a:latin typeface="Times New Roman"/>
                <a:ea typeface="Times New Roman"/>
                <a:cs typeface="Times New Roman"/>
                <a:sym typeface="Times New Roman"/>
              </a:rPr>
              <a:t>: what reporting formats &amp;processes will be used for risk management activities?</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Constantia"/>
              <a:ea typeface="Constantia"/>
              <a:cs typeface="Constantia"/>
              <a:sym typeface="Constantia"/>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9"/>
          <p:cNvSpPr txBox="1"/>
          <p:nvPr>
            <p:ph type="title"/>
          </p:nvPr>
        </p:nvSpPr>
        <p:spPr>
          <a:xfrm>
            <a:off x="838200" y="762000"/>
            <a:ext cx="7162800" cy="762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Risk management</a:t>
            </a:r>
            <a:endParaRPr/>
          </a:p>
        </p:txBody>
      </p:sp>
      <p:sp>
        <p:nvSpPr>
          <p:cNvPr id="673" name="Google Shape;673;p19"/>
          <p:cNvSpPr txBox="1"/>
          <p:nvPr>
            <p:ph idx="1" type="body"/>
          </p:nvPr>
        </p:nvSpPr>
        <p:spPr>
          <a:xfrm>
            <a:off x="228600" y="1524000"/>
            <a:ext cx="8726487" cy="50292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0BD0D9"/>
              </a:buClr>
              <a:buSzPts val="1900"/>
              <a:buFont typeface="Noto Sans Symbols"/>
              <a:buChar char="⚫"/>
            </a:pPr>
            <a:r>
              <a:rPr b="1" i="0" lang="en-US" sz="2000" u="none">
                <a:solidFill>
                  <a:schemeClr val="dk1"/>
                </a:solidFill>
                <a:latin typeface="Times New Roman"/>
                <a:ea typeface="Times New Roman"/>
                <a:cs typeface="Times New Roman"/>
                <a:sym typeface="Times New Roman"/>
              </a:rPr>
              <a:t>Common source of risk on information technology projects:</a:t>
            </a:r>
            <a:endParaRPr/>
          </a:p>
          <a:p>
            <a:pPr indent="-152400" lvl="0" marL="273050" rtl="0" algn="l">
              <a:lnSpc>
                <a:spcPct val="100000"/>
              </a:lnSpc>
              <a:spcBef>
                <a:spcPts val="400"/>
              </a:spcBef>
              <a:spcAft>
                <a:spcPts val="0"/>
              </a:spcAft>
              <a:buClr>
                <a:srgbClr val="0BD0D9"/>
              </a:buClr>
              <a:buSzPts val="1900"/>
              <a:buFont typeface="Noto Sans Symbols"/>
              <a:buNone/>
            </a:pPr>
            <a:r>
              <a:t/>
            </a:r>
            <a:endParaRPr b="1" i="0" sz="2000" u="none">
              <a:solidFill>
                <a:schemeClr val="dk1"/>
              </a:solidFill>
              <a:latin typeface="Times New Roman"/>
              <a:ea typeface="Times New Roman"/>
              <a:cs typeface="Times New Roman"/>
              <a:sym typeface="Times New Roman"/>
            </a:endParaRPr>
          </a:p>
          <a:p>
            <a:pPr indent="-246062" lvl="1" marL="639762" rtl="0" algn="l">
              <a:lnSpc>
                <a:spcPct val="100000"/>
              </a:lnSpc>
              <a:spcBef>
                <a:spcPts val="400"/>
              </a:spcBef>
              <a:spcAft>
                <a:spcPts val="0"/>
              </a:spcAft>
              <a:buClr>
                <a:schemeClr val="accent1"/>
              </a:buClr>
              <a:buSzPts val="1700"/>
              <a:buFont typeface="Noto Sans Symbols"/>
              <a:buChar char="⚫"/>
            </a:pPr>
            <a:r>
              <a:rPr b="0" i="0" lang="en-US" sz="2000" u="none">
                <a:solidFill>
                  <a:schemeClr val="dk1"/>
                </a:solidFill>
                <a:latin typeface="Times New Roman"/>
                <a:ea typeface="Times New Roman"/>
                <a:cs typeface="Times New Roman"/>
                <a:sym typeface="Times New Roman"/>
              </a:rPr>
              <a:t>Analysis shows that information technology projects share some common sources of risk.</a:t>
            </a:r>
            <a:endParaRPr/>
          </a:p>
          <a:p>
            <a:pPr indent="-246062" lvl="1" marL="639762" rtl="0" algn="l">
              <a:lnSpc>
                <a:spcPct val="100000"/>
              </a:lnSpc>
              <a:spcBef>
                <a:spcPts val="400"/>
              </a:spcBef>
              <a:spcAft>
                <a:spcPts val="0"/>
              </a:spcAft>
              <a:buClr>
                <a:schemeClr val="accent1"/>
              </a:buClr>
              <a:buSzPts val="1700"/>
              <a:buFont typeface="Noto Sans Symbols"/>
              <a:buChar char="⚫"/>
            </a:pPr>
            <a:r>
              <a:rPr b="0" i="0" lang="en-US" sz="2000" u="none">
                <a:solidFill>
                  <a:schemeClr val="dk1"/>
                </a:solidFill>
                <a:latin typeface="Times New Roman"/>
                <a:ea typeface="Times New Roman"/>
                <a:cs typeface="Times New Roman"/>
                <a:sym typeface="Times New Roman"/>
              </a:rPr>
              <a:t>Many organizations develop their own risk questionnaires, categories of risk described on these questionnaires might include:</a:t>
            </a:r>
            <a:endParaRPr/>
          </a:p>
          <a:p>
            <a:pPr indent="-246062" lvl="2" marL="914400" rtl="0" algn="l">
              <a:lnSpc>
                <a:spcPct val="100000"/>
              </a:lnSpc>
              <a:spcBef>
                <a:spcPts val="400"/>
              </a:spcBef>
              <a:spcAft>
                <a:spcPts val="0"/>
              </a:spcAft>
              <a:buClr>
                <a:schemeClr val="accent2"/>
              </a:buClr>
              <a:buSzPts val="1400"/>
              <a:buFont typeface="Noto Sans Symbols"/>
              <a:buChar char="⚫"/>
            </a:pPr>
            <a:r>
              <a:rPr b="0" i="0" lang="en-US" sz="2000" u="none">
                <a:solidFill>
                  <a:schemeClr val="dk1"/>
                </a:solidFill>
                <a:latin typeface="Times New Roman"/>
                <a:ea typeface="Times New Roman"/>
                <a:cs typeface="Times New Roman"/>
                <a:sym typeface="Times New Roman"/>
              </a:rPr>
              <a:t>Market risk</a:t>
            </a:r>
            <a:endParaRPr/>
          </a:p>
          <a:p>
            <a:pPr indent="-246062" lvl="2" marL="914400" rtl="0" algn="l">
              <a:lnSpc>
                <a:spcPct val="100000"/>
              </a:lnSpc>
              <a:spcBef>
                <a:spcPts val="400"/>
              </a:spcBef>
              <a:spcAft>
                <a:spcPts val="0"/>
              </a:spcAft>
              <a:buClr>
                <a:schemeClr val="accent2"/>
              </a:buClr>
              <a:buSzPts val="1400"/>
              <a:buFont typeface="Noto Sans Symbols"/>
              <a:buChar char="⚫"/>
            </a:pPr>
            <a:r>
              <a:rPr b="0" i="0" lang="en-US" sz="2000" u="none">
                <a:solidFill>
                  <a:schemeClr val="dk1"/>
                </a:solidFill>
                <a:latin typeface="Times New Roman"/>
                <a:ea typeface="Times New Roman"/>
                <a:cs typeface="Times New Roman"/>
                <a:sym typeface="Times New Roman"/>
              </a:rPr>
              <a:t>Financial risk</a:t>
            </a:r>
            <a:endParaRPr/>
          </a:p>
          <a:p>
            <a:pPr indent="-246062" lvl="2" marL="914400" rtl="0" algn="l">
              <a:lnSpc>
                <a:spcPct val="100000"/>
              </a:lnSpc>
              <a:spcBef>
                <a:spcPts val="400"/>
              </a:spcBef>
              <a:spcAft>
                <a:spcPts val="0"/>
              </a:spcAft>
              <a:buClr>
                <a:schemeClr val="accent2"/>
              </a:buClr>
              <a:buSzPts val="1400"/>
              <a:buFont typeface="Noto Sans Symbols"/>
              <a:buChar char="⚫"/>
            </a:pPr>
            <a:r>
              <a:rPr b="0" i="0" lang="en-US" sz="2000" u="none">
                <a:solidFill>
                  <a:schemeClr val="dk1"/>
                </a:solidFill>
                <a:latin typeface="Times New Roman"/>
                <a:ea typeface="Times New Roman"/>
                <a:cs typeface="Times New Roman"/>
                <a:sym typeface="Times New Roman"/>
              </a:rPr>
              <a:t>Technology risk</a:t>
            </a:r>
            <a:endParaRPr/>
          </a:p>
          <a:p>
            <a:pPr indent="-246062" lvl="2" marL="914400" rtl="0" algn="l">
              <a:lnSpc>
                <a:spcPct val="100000"/>
              </a:lnSpc>
              <a:spcBef>
                <a:spcPts val="400"/>
              </a:spcBef>
              <a:spcAft>
                <a:spcPts val="0"/>
              </a:spcAft>
              <a:buClr>
                <a:schemeClr val="accent2"/>
              </a:buClr>
              <a:buSzPts val="1400"/>
              <a:buFont typeface="Noto Sans Symbols"/>
              <a:buChar char="⚫"/>
            </a:pPr>
            <a:r>
              <a:rPr b="0" i="0" lang="en-US" sz="2000" u="none">
                <a:solidFill>
                  <a:schemeClr val="dk1"/>
                </a:solidFill>
                <a:latin typeface="Times New Roman"/>
                <a:ea typeface="Times New Roman"/>
                <a:cs typeface="Times New Roman"/>
                <a:sym typeface="Times New Roman"/>
              </a:rPr>
              <a:t>People risk</a:t>
            </a:r>
            <a:endParaRPr/>
          </a:p>
          <a:p>
            <a:pPr indent="-246062" lvl="2" marL="914400" rtl="0" algn="l">
              <a:lnSpc>
                <a:spcPct val="100000"/>
              </a:lnSpc>
              <a:spcBef>
                <a:spcPts val="400"/>
              </a:spcBef>
              <a:spcAft>
                <a:spcPts val="0"/>
              </a:spcAft>
              <a:buClr>
                <a:schemeClr val="accent2"/>
              </a:buClr>
              <a:buSzPts val="1400"/>
              <a:buFont typeface="Noto Sans Symbols"/>
              <a:buChar char="⚫"/>
            </a:pPr>
            <a:r>
              <a:rPr b="0" i="0" lang="en-US" sz="2000" u="none">
                <a:solidFill>
                  <a:schemeClr val="dk1"/>
                </a:solidFill>
                <a:latin typeface="Times New Roman"/>
                <a:ea typeface="Times New Roman"/>
                <a:cs typeface="Times New Roman"/>
                <a:sym typeface="Times New Roman"/>
              </a:rPr>
              <a:t>Structure / process risk</a:t>
            </a:r>
            <a:endParaRPr/>
          </a:p>
          <a:p>
            <a:pPr indent="-273050" lvl="0" marL="273050" rtl="0" algn="l">
              <a:lnSpc>
                <a:spcPct val="100000"/>
              </a:lnSpc>
              <a:spcBef>
                <a:spcPts val="400"/>
              </a:spcBef>
              <a:spcAft>
                <a:spcPts val="0"/>
              </a:spcAft>
              <a:buSzPts val="1900"/>
              <a:buNone/>
            </a:pPr>
            <a:r>
              <a:t/>
            </a:r>
            <a:endParaRPr b="0" i="0" sz="2000" u="none">
              <a:solidFill>
                <a:schemeClr val="dk1"/>
              </a:solidFill>
              <a:latin typeface="Times New Roman"/>
              <a:ea typeface="Times New Roman"/>
              <a:cs typeface="Times New Roman"/>
              <a:sym typeface="Times New Roman"/>
            </a:endParaRPr>
          </a:p>
          <a:p>
            <a:pPr indent="-152400" lvl="0" marL="273050" rtl="0" algn="l">
              <a:spcBef>
                <a:spcPts val="400"/>
              </a:spcBef>
              <a:spcAft>
                <a:spcPts val="0"/>
              </a:spcAft>
              <a:buSzPts val="1900"/>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
          <p:cNvSpPr txBox="1"/>
          <p:nvPr>
            <p:ph type="title"/>
          </p:nvPr>
        </p:nvSpPr>
        <p:spPr>
          <a:xfrm>
            <a:off x="457200" y="704850"/>
            <a:ext cx="8229600" cy="81915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Definitions</a:t>
            </a:r>
            <a:endParaRPr/>
          </a:p>
        </p:txBody>
      </p:sp>
      <p:sp>
        <p:nvSpPr>
          <p:cNvPr id="554" name="Google Shape;554;p2"/>
          <p:cNvSpPr txBox="1"/>
          <p:nvPr>
            <p:ph idx="1" type="body"/>
          </p:nvPr>
        </p:nvSpPr>
        <p:spPr>
          <a:xfrm>
            <a:off x="457200" y="1524000"/>
            <a:ext cx="8229600" cy="48006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rgbClr val="0BD0D9"/>
              </a:buClr>
              <a:buSzPts val="2470"/>
              <a:buFont typeface="Noto Sans Symbols"/>
              <a:buChar char="⚫"/>
            </a:pPr>
            <a:r>
              <a:rPr b="0" i="0" lang="en-US" sz="2600" u="none" cap="none" strike="noStrike">
                <a:solidFill>
                  <a:schemeClr val="dk1"/>
                </a:solidFill>
                <a:latin typeface="Times New Roman"/>
                <a:ea typeface="Times New Roman"/>
                <a:cs typeface="Times New Roman"/>
                <a:sym typeface="Times New Roman"/>
              </a:rPr>
              <a:t>Risk </a:t>
            </a:r>
            <a:endParaRPr/>
          </a:p>
          <a:p>
            <a:pPr indent="-246062" lvl="1" marL="639762" marR="0" rtl="0" algn="l">
              <a:lnSpc>
                <a:spcPct val="90000"/>
              </a:lnSpc>
              <a:spcBef>
                <a:spcPts val="480"/>
              </a:spcBef>
              <a:spcAft>
                <a:spcPts val="0"/>
              </a:spcAft>
              <a:buClr>
                <a:schemeClr val="accent1"/>
              </a:buClr>
              <a:buSzPts val="2040"/>
              <a:buFont typeface="Noto Sans Symbols"/>
              <a:buChar char="⚫"/>
            </a:pPr>
            <a:r>
              <a:rPr b="0" i="0" lang="en-US" sz="2400" u="none" cap="none" strike="noStrike">
                <a:solidFill>
                  <a:schemeClr val="accent1"/>
                </a:solidFill>
                <a:latin typeface="Times New Roman"/>
                <a:ea typeface="Times New Roman"/>
                <a:cs typeface="Times New Roman"/>
                <a:sym typeface="Times New Roman"/>
              </a:rPr>
              <a:t>An uncertain event or condition that, if occurs, has a positive or negative effect on the project objectives.</a:t>
            </a:r>
            <a:endParaRPr/>
          </a:p>
          <a:p>
            <a:pPr indent="-116522" lvl="1" marL="639762" marR="0" rtl="0" algn="l">
              <a:lnSpc>
                <a:spcPct val="90000"/>
              </a:lnSpc>
              <a:spcBef>
                <a:spcPts val="480"/>
              </a:spcBef>
              <a:spcAft>
                <a:spcPts val="0"/>
              </a:spcAft>
              <a:buClr>
                <a:schemeClr val="accent1"/>
              </a:buClr>
              <a:buSzPts val="2040"/>
              <a:buFont typeface="Noto Sans Symbols"/>
              <a:buNone/>
            </a:pPr>
            <a:r>
              <a:t/>
            </a:r>
            <a:endParaRPr b="0" i="0" sz="2400" u="none" cap="none" strike="noStrike">
              <a:solidFill>
                <a:schemeClr val="accent1"/>
              </a:solidFill>
              <a:latin typeface="Times New Roman"/>
              <a:ea typeface="Times New Roman"/>
              <a:cs typeface="Times New Roman"/>
              <a:sym typeface="Times New Roman"/>
            </a:endParaRPr>
          </a:p>
          <a:p>
            <a:pPr indent="-273050" lvl="0" marL="273050" marR="0" rtl="0" algn="l">
              <a:lnSpc>
                <a:spcPct val="9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Times New Roman"/>
                <a:ea typeface="Times New Roman"/>
                <a:cs typeface="Times New Roman"/>
                <a:sym typeface="Times New Roman"/>
              </a:rPr>
              <a:t>Project Risk Management</a:t>
            </a:r>
            <a:endParaRPr b="0" baseline="30000" i="0" sz="2600" u="none" cap="none" strike="noStrike">
              <a:solidFill>
                <a:schemeClr val="dk1"/>
              </a:solidFill>
              <a:latin typeface="Times New Roman"/>
              <a:ea typeface="Times New Roman"/>
              <a:cs typeface="Times New Roman"/>
              <a:sym typeface="Times New Roman"/>
            </a:endParaRPr>
          </a:p>
          <a:p>
            <a:pPr indent="-246062" lvl="1" marL="639762" marR="0" rtl="0" algn="l">
              <a:lnSpc>
                <a:spcPct val="90000"/>
              </a:lnSpc>
              <a:spcBef>
                <a:spcPts val="480"/>
              </a:spcBef>
              <a:spcAft>
                <a:spcPts val="0"/>
              </a:spcAft>
              <a:buClr>
                <a:schemeClr val="accent1"/>
              </a:buClr>
              <a:buSzPts val="2040"/>
              <a:buFont typeface="Noto Sans Symbols"/>
              <a:buChar char="⚫"/>
            </a:pPr>
            <a:r>
              <a:rPr b="0" i="0" lang="en-US" sz="2400" u="none" cap="none" strike="noStrike">
                <a:solidFill>
                  <a:schemeClr val="accent1"/>
                </a:solidFill>
                <a:latin typeface="Times New Roman"/>
                <a:ea typeface="Times New Roman"/>
                <a:cs typeface="Times New Roman"/>
                <a:sym typeface="Times New Roman"/>
              </a:rPr>
              <a:t>Includes the processes concerned with conducting risk management planning, identification, analysis, responses, and monitoring and control of a project; most of these processes are updated throughout the project. </a:t>
            </a:r>
            <a:endParaRPr/>
          </a:p>
          <a:p>
            <a:pPr indent="-246062" lvl="1" marL="639762" marR="0" rtl="0" algn="l">
              <a:lnSpc>
                <a:spcPct val="90000"/>
              </a:lnSpc>
              <a:spcBef>
                <a:spcPts val="480"/>
              </a:spcBef>
              <a:spcAft>
                <a:spcPts val="0"/>
              </a:spcAft>
              <a:buClr>
                <a:schemeClr val="accent1"/>
              </a:buClr>
              <a:buSzPts val="2040"/>
              <a:buFont typeface="Noto Sans Symbols"/>
              <a:buChar char="⚫"/>
            </a:pPr>
            <a:r>
              <a:rPr b="0" i="0" lang="en-US" sz="2400" u="none" cap="none" strike="noStrike">
                <a:solidFill>
                  <a:schemeClr val="accent1"/>
                </a:solidFill>
                <a:latin typeface="Times New Roman"/>
                <a:ea typeface="Times New Roman"/>
                <a:cs typeface="Times New Roman"/>
                <a:sym typeface="Times New Roman"/>
              </a:rPr>
              <a:t>The objectives of project risk management are to increase the probability and impact of positive events and decrease the probability and impact of events adverse to the project.</a:t>
            </a:r>
            <a:endParaRPr/>
          </a:p>
          <a:p>
            <a:pPr indent="-128270" lvl="0" marL="273050" marR="0" rtl="0" algn="l">
              <a:spcBef>
                <a:spcPts val="480"/>
              </a:spcBef>
              <a:spcAft>
                <a:spcPts val="0"/>
              </a:spcAft>
              <a:buClr>
                <a:srgbClr val="0BD0D9"/>
              </a:buClr>
              <a:buSzPts val="2280"/>
              <a:buFont typeface="Noto Sans Symbols"/>
              <a:buNone/>
            </a:pPr>
            <a:r>
              <a:t/>
            </a:r>
            <a:endParaRPr b="0" i="0" sz="2400" u="none" cap="none" strike="noStrike">
              <a:solidFill>
                <a:schemeClr val="accent1"/>
              </a:solidFill>
              <a:latin typeface="Times New Roman"/>
              <a:ea typeface="Times New Roman"/>
              <a:cs typeface="Times New Roman"/>
              <a:sym typeface="Times New Roman"/>
            </a:endParaRPr>
          </a:p>
        </p:txBody>
      </p:sp>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20"/>
          <p:cNvSpPr txBox="1"/>
          <p:nvPr>
            <p:ph type="title"/>
          </p:nvPr>
        </p:nvSpPr>
        <p:spPr>
          <a:xfrm>
            <a:off x="1828800" y="762000"/>
            <a:ext cx="6400800" cy="4714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0" i="0" lang="en-US" sz="3200" u="none">
                <a:solidFill>
                  <a:srgbClr val="FF0000"/>
                </a:solidFill>
                <a:latin typeface="Times New Roman"/>
                <a:ea typeface="Times New Roman"/>
                <a:cs typeface="Times New Roman"/>
                <a:sym typeface="Times New Roman"/>
              </a:rPr>
              <a:t>RISK QUESTIONNAIRES</a:t>
            </a:r>
            <a:endParaRPr/>
          </a:p>
        </p:txBody>
      </p:sp>
      <p:sp>
        <p:nvSpPr>
          <p:cNvPr id="679" name="Google Shape;679;p20"/>
          <p:cNvSpPr txBox="1"/>
          <p:nvPr>
            <p:ph idx="1" type="body"/>
          </p:nvPr>
        </p:nvSpPr>
        <p:spPr>
          <a:xfrm>
            <a:off x="228600" y="2017712"/>
            <a:ext cx="8726487" cy="453548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2280"/>
              <a:buNone/>
            </a:pPr>
            <a:r>
              <a:rPr b="1" i="0" lang="en-US" sz="2400" u="none">
                <a:solidFill>
                  <a:schemeClr val="dk1"/>
                </a:solidFill>
                <a:latin typeface="Times New Roman"/>
                <a:ea typeface="Times New Roman"/>
                <a:cs typeface="Times New Roman"/>
                <a:sym typeface="Times New Roman"/>
              </a:rPr>
              <a:t>Market risk : </a:t>
            </a:r>
            <a:endParaRPr/>
          </a:p>
          <a:p>
            <a:pPr indent="-273050" lvl="0" marL="273050" rtl="0" algn="l">
              <a:lnSpc>
                <a:spcPct val="100000"/>
              </a:lnSpc>
              <a:spcBef>
                <a:spcPts val="480"/>
              </a:spcBef>
              <a:spcAft>
                <a:spcPts val="0"/>
              </a:spcAft>
              <a:buSzPts val="2280"/>
              <a:buNone/>
            </a:pPr>
            <a:r>
              <a:t/>
            </a:r>
            <a:endParaRPr b="1" i="0" sz="24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Times New Roman"/>
                <a:ea typeface="Times New Roman"/>
                <a:cs typeface="Times New Roman"/>
                <a:sym typeface="Times New Roman"/>
              </a:rPr>
              <a:t>Following questionnaires comes as a part of market related risks:</a:t>
            </a:r>
            <a:endParaRPr/>
          </a:p>
          <a:p>
            <a:pPr indent="-246062" lvl="2" marL="914400" rtl="0" algn="l">
              <a:lnSpc>
                <a:spcPct val="100000"/>
              </a:lnSpc>
              <a:spcBef>
                <a:spcPts val="420"/>
              </a:spcBef>
              <a:spcAft>
                <a:spcPts val="0"/>
              </a:spcAft>
              <a:buClr>
                <a:schemeClr val="accent2"/>
              </a:buClr>
              <a:buSzPts val="1470"/>
              <a:buFont typeface="Noto Sans Symbols"/>
              <a:buChar char="⚫"/>
            </a:pPr>
            <a:r>
              <a:rPr b="0" i="0" lang="en-US" sz="2100" u="none">
                <a:solidFill>
                  <a:schemeClr val="dk1"/>
                </a:solidFill>
                <a:latin typeface="Times New Roman"/>
                <a:ea typeface="Times New Roman"/>
                <a:cs typeface="Times New Roman"/>
                <a:sym typeface="Times New Roman"/>
              </a:rPr>
              <a:t>If the information technology project is to produce a new product or service, will it be useful to the organization or marketable to others? </a:t>
            </a:r>
            <a:endParaRPr/>
          </a:p>
          <a:p>
            <a:pPr indent="-246062" lvl="2" marL="914400" rtl="0" algn="l">
              <a:lnSpc>
                <a:spcPct val="100000"/>
              </a:lnSpc>
              <a:spcBef>
                <a:spcPts val="420"/>
              </a:spcBef>
              <a:spcAft>
                <a:spcPts val="0"/>
              </a:spcAft>
              <a:buClr>
                <a:schemeClr val="accent2"/>
              </a:buClr>
              <a:buSzPts val="1470"/>
              <a:buFont typeface="Noto Sans Symbols"/>
              <a:buChar char="⚫"/>
            </a:pPr>
            <a:r>
              <a:rPr b="0" i="0" lang="en-US" sz="2100" u="none">
                <a:solidFill>
                  <a:schemeClr val="dk1"/>
                </a:solidFill>
                <a:latin typeface="Times New Roman"/>
                <a:ea typeface="Times New Roman"/>
                <a:cs typeface="Times New Roman"/>
                <a:sym typeface="Times New Roman"/>
              </a:rPr>
              <a:t>Will users accept &amp; use the product or service?</a:t>
            </a:r>
            <a:endParaRPr/>
          </a:p>
          <a:p>
            <a:pPr indent="-246062" lvl="2" marL="914400" rtl="0" algn="l">
              <a:lnSpc>
                <a:spcPct val="100000"/>
              </a:lnSpc>
              <a:spcBef>
                <a:spcPts val="420"/>
              </a:spcBef>
              <a:spcAft>
                <a:spcPts val="0"/>
              </a:spcAft>
              <a:buClr>
                <a:schemeClr val="accent2"/>
              </a:buClr>
              <a:buSzPts val="1470"/>
              <a:buFont typeface="Noto Sans Symbols"/>
              <a:buChar char="⚫"/>
            </a:pPr>
            <a:r>
              <a:rPr b="0" i="0" lang="en-US" sz="2100" u="none">
                <a:solidFill>
                  <a:schemeClr val="dk1"/>
                </a:solidFill>
                <a:latin typeface="Times New Roman"/>
                <a:ea typeface="Times New Roman"/>
                <a:cs typeface="Times New Roman"/>
                <a:sym typeface="Times New Roman"/>
              </a:rPr>
              <a:t>Will someone else create a better product or service faster, making the project waste of time &amp; money? </a:t>
            </a:r>
            <a:endParaRPr/>
          </a:p>
          <a:p>
            <a:pPr indent="-273050" lvl="0" marL="273050" rtl="0" algn="l">
              <a:lnSpc>
                <a:spcPct val="100000"/>
              </a:lnSpc>
              <a:spcBef>
                <a:spcPts val="400"/>
              </a:spcBef>
              <a:spcAft>
                <a:spcPts val="0"/>
              </a:spcAft>
              <a:buSzPts val="1900"/>
              <a:buNone/>
            </a:pPr>
            <a:r>
              <a:t/>
            </a:r>
            <a:endParaRPr b="0" i="0" sz="2000" u="none">
              <a:solidFill>
                <a:schemeClr val="dk1"/>
              </a:solidFill>
              <a:latin typeface="Times New Roman"/>
              <a:ea typeface="Times New Roman"/>
              <a:cs typeface="Times New Roman"/>
              <a:sym typeface="Times New Roman"/>
            </a:endParaRPr>
          </a:p>
          <a:p>
            <a:pPr indent="-152400" lvl="0" marL="273050" rtl="0" algn="l">
              <a:spcBef>
                <a:spcPts val="400"/>
              </a:spcBef>
              <a:spcAft>
                <a:spcPts val="0"/>
              </a:spcAft>
              <a:buSzPts val="1900"/>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21"/>
          <p:cNvSpPr txBox="1"/>
          <p:nvPr>
            <p:ph type="title"/>
          </p:nvPr>
        </p:nvSpPr>
        <p:spPr>
          <a:xfrm>
            <a:off x="1828800" y="762000"/>
            <a:ext cx="6400800" cy="4714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0" i="0" lang="en-US" sz="3200" u="none">
                <a:solidFill>
                  <a:srgbClr val="FF0000"/>
                </a:solidFill>
                <a:latin typeface="Times New Roman"/>
                <a:ea typeface="Times New Roman"/>
                <a:cs typeface="Times New Roman"/>
                <a:sym typeface="Times New Roman"/>
              </a:rPr>
              <a:t>RISK QUESTIONNAIRES</a:t>
            </a:r>
            <a:endParaRPr/>
          </a:p>
        </p:txBody>
      </p:sp>
      <p:sp>
        <p:nvSpPr>
          <p:cNvPr id="685" name="Google Shape;685;p21"/>
          <p:cNvSpPr txBox="1"/>
          <p:nvPr>
            <p:ph idx="1" type="body"/>
          </p:nvPr>
        </p:nvSpPr>
        <p:spPr>
          <a:xfrm>
            <a:off x="228600" y="1981200"/>
            <a:ext cx="8726487"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1900"/>
              <a:buNone/>
            </a:pPr>
            <a:r>
              <a:rPr b="1" i="0" lang="en-US" sz="2000" u="sng">
                <a:solidFill>
                  <a:schemeClr val="dk1"/>
                </a:solidFill>
                <a:latin typeface="Times New Roman"/>
                <a:ea typeface="Times New Roman"/>
                <a:cs typeface="Times New Roman"/>
                <a:sym typeface="Times New Roman"/>
              </a:rPr>
              <a:t>FINANCIAL RISK:- </a:t>
            </a:r>
            <a:endParaRPr/>
          </a:p>
          <a:p>
            <a:pPr indent="-273050" lvl="0" marL="273050" rtl="0" algn="l">
              <a:lnSpc>
                <a:spcPct val="100000"/>
              </a:lnSpc>
              <a:spcBef>
                <a:spcPts val="400"/>
              </a:spcBef>
              <a:spcAft>
                <a:spcPts val="0"/>
              </a:spcAft>
              <a:buSzPts val="1900"/>
              <a:buNone/>
            </a:pPr>
            <a:r>
              <a:t/>
            </a:r>
            <a:endParaRPr b="1" i="0" sz="20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Can the organization afford to undertake the project?</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How confident are the stakeholders in the financial projections?</a:t>
            </a:r>
            <a:endParaRPr/>
          </a:p>
          <a:p>
            <a:pPr indent="-152400" lvl="0" marL="27305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00"/>
              </a:spcBef>
              <a:spcAft>
                <a:spcPts val="0"/>
              </a:spcAft>
              <a:buSzPts val="1900"/>
              <a:buNone/>
            </a:pPr>
            <a:r>
              <a:rPr b="0" i="0" lang="en-US" sz="2000" u="none">
                <a:solidFill>
                  <a:schemeClr val="dk1"/>
                </a:solidFill>
                <a:latin typeface="Times New Roman"/>
                <a:ea typeface="Times New Roman"/>
                <a:cs typeface="Times New Roman"/>
                <a:sym typeface="Times New Roman"/>
              </a:rPr>
              <a:t>Financial projections:-</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Will the project meet the NPV, ROI &amp; payback estimation?</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If not, can the organization afford to continue the project ?</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Is this project the best way to use the organization’s financial resources?</a:t>
            </a:r>
            <a:endParaRPr/>
          </a:p>
          <a:p>
            <a:pPr indent="-273050" lvl="0" marL="273050" rtl="0" algn="l">
              <a:lnSpc>
                <a:spcPct val="100000"/>
              </a:lnSpc>
              <a:spcBef>
                <a:spcPts val="400"/>
              </a:spcBef>
              <a:spcAft>
                <a:spcPts val="0"/>
              </a:spcAft>
              <a:buSzPts val="1900"/>
              <a:buNone/>
            </a:pPr>
            <a:r>
              <a:t/>
            </a:r>
            <a:endParaRPr b="0" i="0" sz="20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00"/>
              </a:spcBef>
              <a:spcAft>
                <a:spcPts val="0"/>
              </a:spcAft>
              <a:buSzPts val="1900"/>
              <a:buNone/>
            </a:pPr>
            <a:r>
              <a:t/>
            </a:r>
            <a:endParaRPr b="0" i="0" sz="2000" u="none">
              <a:solidFill>
                <a:schemeClr val="dk1"/>
              </a:solidFill>
              <a:latin typeface="Times New Roman"/>
              <a:ea typeface="Times New Roman"/>
              <a:cs typeface="Times New Roman"/>
              <a:sym typeface="Times New Roman"/>
            </a:endParaRPr>
          </a:p>
          <a:p>
            <a:pPr indent="-152400" lvl="0" marL="273050" rtl="0" algn="l">
              <a:spcBef>
                <a:spcPts val="400"/>
              </a:spcBef>
              <a:spcAft>
                <a:spcPts val="0"/>
              </a:spcAft>
              <a:buSzPts val="1900"/>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22"/>
          <p:cNvSpPr txBox="1"/>
          <p:nvPr>
            <p:ph type="title"/>
          </p:nvPr>
        </p:nvSpPr>
        <p:spPr>
          <a:xfrm>
            <a:off x="1143000" y="381000"/>
            <a:ext cx="7793037" cy="700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rgbClr val="7E9632"/>
              </a:buClr>
              <a:buSzPts val="2400"/>
              <a:buFont typeface="Times New Roman"/>
              <a:buNone/>
            </a:pPr>
            <a:r>
              <a:rPr b="0" i="0" lang="en-US" sz="2400" u="none">
                <a:solidFill>
                  <a:srgbClr val="7E9632"/>
                </a:solidFill>
                <a:latin typeface="Times New Roman"/>
                <a:ea typeface="Times New Roman"/>
                <a:cs typeface="Times New Roman"/>
                <a:sym typeface="Times New Roman"/>
              </a:rPr>
              <a:t>RISK QUESTIONNAIRES</a:t>
            </a:r>
            <a:endParaRPr/>
          </a:p>
        </p:txBody>
      </p:sp>
      <p:sp>
        <p:nvSpPr>
          <p:cNvPr id="691" name="Google Shape;691;p22"/>
          <p:cNvSpPr txBox="1"/>
          <p:nvPr>
            <p:ph idx="1" type="body"/>
          </p:nvPr>
        </p:nvSpPr>
        <p:spPr>
          <a:xfrm>
            <a:off x="228600" y="1447800"/>
            <a:ext cx="8763000" cy="46482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1900"/>
              <a:buNone/>
            </a:pPr>
            <a:r>
              <a:rPr b="1" i="0" lang="en-US" sz="2000" u="sng">
                <a:solidFill>
                  <a:schemeClr val="dk1"/>
                </a:solidFill>
                <a:latin typeface="Times New Roman"/>
                <a:ea typeface="Times New Roman"/>
                <a:cs typeface="Times New Roman"/>
                <a:sym typeface="Times New Roman"/>
              </a:rPr>
              <a:t>TECHNOLOGY RISK :-</a:t>
            </a:r>
            <a:r>
              <a:rPr b="1" i="0" lang="en-US" sz="2000" u="none">
                <a:solidFill>
                  <a:schemeClr val="dk1"/>
                </a:solidFill>
                <a:latin typeface="Times New Roman"/>
                <a:ea typeface="Times New Roman"/>
                <a:cs typeface="Times New Roman"/>
                <a:sym typeface="Times New Roman"/>
              </a:rPr>
              <a:t> </a:t>
            </a:r>
            <a:endParaRPr/>
          </a:p>
          <a:p>
            <a:pPr indent="-273050" lvl="0" marL="273050" rtl="0" algn="l">
              <a:lnSpc>
                <a:spcPct val="100000"/>
              </a:lnSpc>
              <a:spcBef>
                <a:spcPts val="400"/>
              </a:spcBef>
              <a:spcAft>
                <a:spcPts val="0"/>
              </a:spcAft>
              <a:buSzPts val="1900"/>
              <a:buNone/>
            </a:pPr>
            <a:r>
              <a:t/>
            </a:r>
            <a:endParaRPr b="1" i="0" sz="20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Is the project technically feasible ?</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Will it use mature, leading edge technologies ?</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When will decisions be made on which technology to use ?</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Will the technology be available in time to meet project objectives ?</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Will hardware, software, &amp; networks function properly ?</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Could the  technology be obsolete before a useful product can be produced?</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You can also break down the technology risk category into </a:t>
            </a:r>
            <a:r>
              <a:rPr b="0" i="0" lang="en-US" sz="2000" u="sng">
                <a:solidFill>
                  <a:schemeClr val="dk1"/>
                </a:solidFill>
                <a:latin typeface="Times New Roman"/>
                <a:ea typeface="Times New Roman"/>
                <a:cs typeface="Times New Roman"/>
                <a:sym typeface="Times New Roman"/>
              </a:rPr>
              <a:t>hardware</a:t>
            </a:r>
            <a:r>
              <a:rPr b="0" i="0" lang="en-US" sz="2000" u="none">
                <a:solidFill>
                  <a:schemeClr val="dk1"/>
                </a:solidFill>
                <a:latin typeface="Times New Roman"/>
                <a:ea typeface="Times New Roman"/>
                <a:cs typeface="Times New Roman"/>
                <a:sym typeface="Times New Roman"/>
              </a:rPr>
              <a:t>, </a:t>
            </a:r>
            <a:r>
              <a:rPr b="0" i="0" lang="en-US" sz="2000" u="sng">
                <a:solidFill>
                  <a:schemeClr val="dk1"/>
                </a:solidFill>
                <a:latin typeface="Times New Roman"/>
                <a:ea typeface="Times New Roman"/>
                <a:cs typeface="Times New Roman"/>
                <a:sym typeface="Times New Roman"/>
              </a:rPr>
              <a:t>software</a:t>
            </a:r>
            <a:r>
              <a:rPr b="0" i="0" lang="en-US" sz="2000" u="none">
                <a:solidFill>
                  <a:schemeClr val="dk1"/>
                </a:solidFill>
                <a:latin typeface="Times New Roman"/>
                <a:ea typeface="Times New Roman"/>
                <a:cs typeface="Times New Roman"/>
                <a:sym typeface="Times New Roman"/>
              </a:rPr>
              <a:t> and </a:t>
            </a:r>
            <a:r>
              <a:rPr b="0" i="0" lang="en-US" sz="2000" u="sng">
                <a:solidFill>
                  <a:schemeClr val="dk1"/>
                </a:solidFill>
                <a:latin typeface="Times New Roman"/>
                <a:ea typeface="Times New Roman"/>
                <a:cs typeface="Times New Roman"/>
                <a:sym typeface="Times New Roman"/>
              </a:rPr>
              <a:t>network technology</a:t>
            </a:r>
            <a:r>
              <a:rPr b="0" i="0" lang="en-US" sz="2000" u="none">
                <a:solidFill>
                  <a:schemeClr val="dk1"/>
                </a:solidFill>
                <a:latin typeface="Times New Roman"/>
                <a:ea typeface="Times New Roman"/>
                <a:cs typeface="Times New Roman"/>
                <a:sym typeface="Times New Roman"/>
              </a:rPr>
              <a:t> if desired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rgbClr val="FF0000"/>
              </a:buClr>
              <a:buSzPts val="2800"/>
              <a:buFont typeface="Times New Roman"/>
              <a:buNone/>
            </a:pPr>
            <a:r>
              <a:rPr b="0" i="0" lang="en-US" sz="2800" u="none">
                <a:solidFill>
                  <a:srgbClr val="FF0000"/>
                </a:solidFill>
                <a:latin typeface="Times New Roman"/>
                <a:ea typeface="Times New Roman"/>
                <a:cs typeface="Times New Roman"/>
                <a:sym typeface="Times New Roman"/>
              </a:rPr>
              <a:t>RISK QUESTIONNAIRES</a:t>
            </a:r>
            <a:endParaRPr/>
          </a:p>
        </p:txBody>
      </p:sp>
      <p:sp>
        <p:nvSpPr>
          <p:cNvPr id="697" name="Google Shape;697;p23"/>
          <p:cNvSpPr txBox="1"/>
          <p:nvPr>
            <p:ph idx="1" type="body"/>
          </p:nvPr>
        </p:nvSpPr>
        <p:spPr>
          <a:xfrm>
            <a:off x="304800" y="2017712"/>
            <a:ext cx="8382000" cy="43068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280"/>
              <a:buFont typeface="Noto Sans Symbols"/>
              <a:buNone/>
            </a:pPr>
            <a:r>
              <a:rPr b="1" i="0" lang="en-US" sz="2400" u="sng">
                <a:solidFill>
                  <a:schemeClr val="dk1"/>
                </a:solidFill>
                <a:latin typeface="Times New Roman"/>
                <a:ea typeface="Times New Roman"/>
                <a:cs typeface="Times New Roman"/>
                <a:sym typeface="Times New Roman"/>
              </a:rPr>
              <a:t>PEOPLE RISK</a:t>
            </a:r>
            <a:r>
              <a:rPr b="1" i="0" lang="en-US" sz="2400" u="none">
                <a:solidFill>
                  <a:schemeClr val="dk1"/>
                </a:solidFill>
                <a:latin typeface="Times New Roman"/>
                <a:ea typeface="Times New Roman"/>
                <a:cs typeface="Times New Roman"/>
                <a:sym typeface="Times New Roman"/>
              </a:rPr>
              <a:t>:-</a:t>
            </a:r>
            <a:endParaRPr/>
          </a:p>
          <a:p>
            <a:pPr indent="-273050" lvl="0" marL="273050" marR="0" rtl="0" algn="l">
              <a:lnSpc>
                <a:spcPct val="100000"/>
              </a:lnSpc>
              <a:spcBef>
                <a:spcPts val="480"/>
              </a:spcBef>
              <a:spcAft>
                <a:spcPts val="0"/>
              </a:spcAft>
              <a:buClr>
                <a:srgbClr val="0BD0D9"/>
              </a:buClr>
              <a:buSzPts val="2280"/>
              <a:buFont typeface="Noto Sans Symbols"/>
              <a:buNone/>
            </a:pPr>
            <a:r>
              <a:t/>
            </a:r>
            <a:endParaRPr b="1" i="0" sz="24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 Does the organization have or can they find people with appropriate skills to complete the project successfully?</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Do people have the proper managerial and technical skills?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Do they have enough experience?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Is the organization familiar with the sponsor or the customer for the project?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 How good is the relationship with the sponsor/customer?</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24"/>
          <p:cNvSpPr txBox="1"/>
          <p:nvPr>
            <p:ph type="title"/>
          </p:nvPr>
        </p:nvSpPr>
        <p:spPr>
          <a:xfrm>
            <a:off x="1150937" y="214312"/>
            <a:ext cx="6240462" cy="1081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0" i="0" lang="en-US" sz="3200" u="none">
                <a:solidFill>
                  <a:srgbClr val="FF0000"/>
                </a:solidFill>
                <a:latin typeface="Times New Roman"/>
                <a:ea typeface="Times New Roman"/>
                <a:cs typeface="Times New Roman"/>
                <a:sym typeface="Times New Roman"/>
              </a:rPr>
              <a:t>RISK QUESTIONNAIRES</a:t>
            </a:r>
            <a:endParaRPr/>
          </a:p>
        </p:txBody>
      </p:sp>
      <p:sp>
        <p:nvSpPr>
          <p:cNvPr id="703" name="Google Shape;703;p24"/>
          <p:cNvSpPr txBox="1"/>
          <p:nvPr>
            <p:ph idx="1" type="body"/>
          </p:nvPr>
        </p:nvSpPr>
        <p:spPr>
          <a:xfrm>
            <a:off x="304800" y="1295400"/>
            <a:ext cx="8650287" cy="52578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1900"/>
              <a:buNone/>
            </a:pPr>
            <a:r>
              <a:rPr b="1" i="0" lang="en-US" sz="2000" u="sng">
                <a:solidFill>
                  <a:schemeClr val="dk1"/>
                </a:solidFill>
                <a:latin typeface="Times New Roman"/>
                <a:ea typeface="Times New Roman"/>
                <a:cs typeface="Times New Roman"/>
                <a:sym typeface="Times New Roman"/>
              </a:rPr>
              <a:t>STRUCTURE/PROCESS RISK</a:t>
            </a:r>
            <a:r>
              <a:rPr b="1" i="0" lang="en-US" sz="2000" u="none">
                <a:solidFill>
                  <a:schemeClr val="dk1"/>
                </a:solidFill>
                <a:latin typeface="Times New Roman"/>
                <a:ea typeface="Times New Roman"/>
                <a:cs typeface="Times New Roman"/>
                <a:sym typeface="Times New Roman"/>
              </a:rPr>
              <a:t> :- </a:t>
            </a:r>
            <a:endParaRPr/>
          </a:p>
          <a:p>
            <a:pPr indent="-273050" lvl="0" marL="273050" rtl="0" algn="l">
              <a:lnSpc>
                <a:spcPct val="100000"/>
              </a:lnSpc>
              <a:spcBef>
                <a:spcPts val="400"/>
              </a:spcBef>
              <a:spcAft>
                <a:spcPts val="0"/>
              </a:spcAft>
              <a:buSzPts val="1900"/>
              <a:buNone/>
            </a:pPr>
            <a:r>
              <a:t/>
            </a:r>
            <a:endParaRPr b="1" i="0" sz="2000" u="none">
              <a:solidFill>
                <a:schemeClr val="dk1"/>
              </a:solidFill>
              <a:latin typeface="Times New Roman"/>
              <a:ea typeface="Times New Roman"/>
              <a:cs typeface="Times New Roman"/>
              <a:sym typeface="Times New Roman"/>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 What is the degree of change the new project will introduce into user areas and business procedures?</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How many distinct user groups does the project need to satisfy?</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With how many other systems does the new project/system need to interact?</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Does the organization have processes in place to complete the project successfully?</a:t>
            </a:r>
            <a:endParaRPr/>
          </a:p>
          <a:p>
            <a:pPr indent="-273050" lvl="0" marL="27305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Reviewing a proposed project in terms of a risk questionnaires or any other similar tool is a good method for understanding common sources of risk on information technology projects.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5"/>
          <p:cNvSpPr txBox="1"/>
          <p:nvPr>
            <p:ph type="title"/>
          </p:nvPr>
        </p:nvSpPr>
        <p:spPr>
          <a:xfrm>
            <a:off x="1150937" y="214312"/>
            <a:ext cx="7793037" cy="1081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0" i="0" lang="en-US" sz="3200" u="sng">
                <a:solidFill>
                  <a:schemeClr val="dk2"/>
                </a:solidFill>
                <a:latin typeface="Calibri"/>
                <a:ea typeface="Calibri"/>
                <a:cs typeface="Calibri"/>
                <a:sym typeface="Calibri"/>
              </a:rPr>
              <a:t>Risk Breakdown Structure</a:t>
            </a:r>
            <a:r>
              <a:rPr b="0" i="0" lang="en-US" sz="3200" u="none">
                <a:solidFill>
                  <a:schemeClr val="dk2"/>
                </a:solidFill>
                <a:latin typeface="Calibri"/>
                <a:ea typeface="Calibri"/>
                <a:cs typeface="Calibri"/>
                <a:sym typeface="Calibri"/>
              </a:rPr>
              <a:t>:-</a:t>
            </a:r>
            <a:endParaRPr/>
          </a:p>
        </p:txBody>
      </p:sp>
      <p:sp>
        <p:nvSpPr>
          <p:cNvPr id="709" name="Google Shape;709;p25"/>
          <p:cNvSpPr txBox="1"/>
          <p:nvPr>
            <p:ph idx="1" type="body"/>
          </p:nvPr>
        </p:nvSpPr>
        <p:spPr>
          <a:xfrm>
            <a:off x="381000" y="1524000"/>
            <a:ext cx="8574087" cy="4724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 A risk breakdown structure is useful tools that can help project managers consider potential risks in different categories.  </a:t>
            </a:r>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Similar in structure to a WBS, a RBS is a hierarchy of potential risk categories for a project</a:t>
            </a:r>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 Fig shows a sample risk breakdown structure that might apply to many information technology projects.</a:t>
            </a:r>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Highest level categories are business, technical, organizational, and project management.</a:t>
            </a:r>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Under business risks are the categories of competitors, suppliers and cash flow.</a:t>
            </a:r>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Under technical risks are the categories of h/w, s/w and network.</a:t>
            </a:r>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The RBS provides a simple, one page chart to help ensure a project team is considering important risk categories related to all information technology projects.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0" st="0"/>
                                            </p:txEl>
                                          </p:spTgt>
                                        </p:tgtEl>
                                        <p:attrNameLst>
                                          <p:attrName>style.visibility</p:attrName>
                                        </p:attrNameLst>
                                      </p:cBhvr>
                                      <p:to>
                                        <p:strVal val="visible"/>
                                      </p:to>
                                    </p:set>
                                    <p:animEffect filter="fade" transition="in">
                                      <p:cBhvr>
                                        <p:cTn dur="500"/>
                                        <p:tgtEl>
                                          <p:spTgt spid="7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1" st="1"/>
                                            </p:txEl>
                                          </p:spTgt>
                                        </p:tgtEl>
                                        <p:attrNameLst>
                                          <p:attrName>style.visibility</p:attrName>
                                        </p:attrNameLst>
                                      </p:cBhvr>
                                      <p:to>
                                        <p:strVal val="visible"/>
                                      </p:to>
                                    </p:set>
                                    <p:animEffect filter="fade" transition="in">
                                      <p:cBhvr>
                                        <p:cTn dur="500"/>
                                        <p:tgtEl>
                                          <p:spTgt spid="7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2" st="2"/>
                                            </p:txEl>
                                          </p:spTgt>
                                        </p:tgtEl>
                                        <p:attrNameLst>
                                          <p:attrName>style.visibility</p:attrName>
                                        </p:attrNameLst>
                                      </p:cBhvr>
                                      <p:to>
                                        <p:strVal val="visible"/>
                                      </p:to>
                                    </p:set>
                                    <p:animEffect filter="fade" transition="in">
                                      <p:cBhvr>
                                        <p:cTn dur="500"/>
                                        <p:tgtEl>
                                          <p:spTgt spid="7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3" st="3"/>
                                            </p:txEl>
                                          </p:spTgt>
                                        </p:tgtEl>
                                        <p:attrNameLst>
                                          <p:attrName>style.visibility</p:attrName>
                                        </p:attrNameLst>
                                      </p:cBhvr>
                                      <p:to>
                                        <p:strVal val="visible"/>
                                      </p:to>
                                    </p:set>
                                    <p:animEffect filter="fade" transition="in">
                                      <p:cBhvr>
                                        <p:cTn dur="500"/>
                                        <p:tgtEl>
                                          <p:spTgt spid="7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4" st="4"/>
                                            </p:txEl>
                                          </p:spTgt>
                                        </p:tgtEl>
                                        <p:attrNameLst>
                                          <p:attrName>style.visibility</p:attrName>
                                        </p:attrNameLst>
                                      </p:cBhvr>
                                      <p:to>
                                        <p:strVal val="visible"/>
                                      </p:to>
                                    </p:set>
                                    <p:animEffect filter="fade" transition="in">
                                      <p:cBhvr>
                                        <p:cTn dur="500"/>
                                        <p:tgtEl>
                                          <p:spTgt spid="7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5" st="5"/>
                                            </p:txEl>
                                          </p:spTgt>
                                        </p:tgtEl>
                                        <p:attrNameLst>
                                          <p:attrName>style.visibility</p:attrName>
                                        </p:attrNameLst>
                                      </p:cBhvr>
                                      <p:to>
                                        <p:strVal val="visible"/>
                                      </p:to>
                                    </p:set>
                                    <p:animEffect filter="fade" transition="in">
                                      <p:cBhvr>
                                        <p:cTn dur="500"/>
                                        <p:tgtEl>
                                          <p:spTgt spid="7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xEl>
                                              <p:pRg end="6" st="6"/>
                                            </p:txEl>
                                          </p:spTgt>
                                        </p:tgtEl>
                                        <p:attrNameLst>
                                          <p:attrName>style.visibility</p:attrName>
                                        </p:attrNameLst>
                                      </p:cBhvr>
                                      <p:to>
                                        <p:strVal val="visible"/>
                                      </p:to>
                                    </p:set>
                                    <p:animEffect filter="fade" transition="in">
                                      <p:cBhvr>
                                        <p:cTn dur="500"/>
                                        <p:tgtEl>
                                          <p:spTgt spid="70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6"/>
          <p:cNvSpPr txBox="1"/>
          <p:nvPr>
            <p:ph type="title"/>
          </p:nvPr>
        </p:nvSpPr>
        <p:spPr>
          <a:xfrm>
            <a:off x="1150937" y="609600"/>
            <a:ext cx="7231062" cy="6096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400"/>
              <a:buFont typeface="Calibri"/>
              <a:buNone/>
            </a:pPr>
            <a:br>
              <a:rPr b="0" i="0" lang="en-US" sz="5400" u="sng">
                <a:solidFill>
                  <a:schemeClr val="dk2"/>
                </a:solidFill>
                <a:latin typeface="Calibri"/>
                <a:ea typeface="Calibri"/>
                <a:cs typeface="Calibri"/>
                <a:sym typeface="Calibri"/>
              </a:rPr>
            </a:br>
            <a:br>
              <a:rPr b="0" i="0" lang="en-US" sz="5400" u="sng">
                <a:solidFill>
                  <a:schemeClr val="dk2"/>
                </a:solidFill>
                <a:latin typeface="Calibri"/>
                <a:ea typeface="Calibri"/>
                <a:cs typeface="Calibri"/>
                <a:sym typeface="Calibri"/>
              </a:rPr>
            </a:br>
            <a:r>
              <a:rPr b="0" i="0" lang="en-US" sz="2800" u="sng">
                <a:solidFill>
                  <a:schemeClr val="dk2"/>
                </a:solidFill>
                <a:latin typeface="Calibri"/>
                <a:ea typeface="Calibri"/>
                <a:cs typeface="Calibri"/>
                <a:sym typeface="Calibri"/>
              </a:rPr>
              <a:t>Risk Breakdown Structure</a:t>
            </a:r>
            <a:endParaRPr/>
          </a:p>
        </p:txBody>
      </p:sp>
      <p:sp>
        <p:nvSpPr>
          <p:cNvPr id="715" name="Google Shape;715;p26"/>
          <p:cNvSpPr txBox="1"/>
          <p:nvPr>
            <p:ph idx="1" type="body"/>
          </p:nvPr>
        </p:nvSpPr>
        <p:spPr>
          <a:xfrm>
            <a:off x="228600" y="1295400"/>
            <a:ext cx="8534400" cy="48768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1520"/>
              <a:buNone/>
            </a:pPr>
            <a:r>
              <a:t/>
            </a:r>
            <a:endParaRPr b="1" i="0" sz="1600" u="none">
              <a:solidFill>
                <a:schemeClr val="dk1"/>
              </a:solidFill>
              <a:latin typeface="Constantia"/>
              <a:ea typeface="Constantia"/>
              <a:cs typeface="Constantia"/>
              <a:sym typeface="Constantia"/>
            </a:endParaRPr>
          </a:p>
          <a:p>
            <a:pPr indent="-273050" lvl="0" marL="273050" rtl="0" algn="l">
              <a:lnSpc>
                <a:spcPct val="100000"/>
              </a:lnSpc>
              <a:spcBef>
                <a:spcPts val="320"/>
              </a:spcBef>
              <a:spcAft>
                <a:spcPts val="0"/>
              </a:spcAft>
              <a:buSzPts val="1520"/>
              <a:buNone/>
            </a:pPr>
            <a:r>
              <a:t/>
            </a:r>
            <a:endParaRPr b="0" i="0" sz="1600" u="none">
              <a:solidFill>
                <a:schemeClr val="dk1"/>
              </a:solidFill>
              <a:latin typeface="Constantia"/>
              <a:ea typeface="Constantia"/>
              <a:cs typeface="Constantia"/>
              <a:sym typeface="Constantia"/>
            </a:endParaRPr>
          </a:p>
          <a:p>
            <a:pPr indent="-176530" lvl="0" marL="273050" rtl="0" algn="l">
              <a:spcBef>
                <a:spcPts val="320"/>
              </a:spcBef>
              <a:spcAft>
                <a:spcPts val="0"/>
              </a:spcAft>
              <a:buSzPts val="1520"/>
              <a:buNone/>
            </a:pPr>
            <a:r>
              <a:t/>
            </a:r>
            <a:endParaRPr b="0" i="0" sz="1600" u="none">
              <a:solidFill>
                <a:schemeClr val="dk1"/>
              </a:solidFill>
              <a:latin typeface="Constantia"/>
              <a:ea typeface="Constantia"/>
              <a:cs typeface="Constantia"/>
              <a:sym typeface="Constantia"/>
            </a:endParaRPr>
          </a:p>
        </p:txBody>
      </p:sp>
      <p:pic>
        <p:nvPicPr>
          <p:cNvPr descr="86921_11_F04.jpg" id="716" name="Google Shape;716;p26"/>
          <p:cNvPicPr preferRelativeResize="0"/>
          <p:nvPr/>
        </p:nvPicPr>
        <p:blipFill rotWithShape="1">
          <a:blip r:embed="rId3">
            <a:alphaModFix/>
          </a:blip>
          <a:srcRect b="0" l="0" r="0" t="0"/>
          <a:stretch/>
        </p:blipFill>
        <p:spPr>
          <a:xfrm>
            <a:off x="609600" y="1600200"/>
            <a:ext cx="8077200" cy="4191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27"/>
          <p:cNvSpPr txBox="1"/>
          <p:nvPr>
            <p:ph idx="1" type="body"/>
          </p:nvPr>
        </p:nvSpPr>
        <p:spPr>
          <a:xfrm>
            <a:off x="0" y="2017712"/>
            <a:ext cx="9144000" cy="484028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1520"/>
              <a:buNone/>
            </a:pPr>
            <a:r>
              <a:t/>
            </a:r>
            <a:endParaRPr b="1" i="0" sz="1600" u="none">
              <a:solidFill>
                <a:schemeClr val="dk1"/>
              </a:solidFill>
              <a:latin typeface="Constantia"/>
              <a:ea typeface="Constantia"/>
              <a:cs typeface="Constantia"/>
              <a:sym typeface="Constantia"/>
            </a:endParaRPr>
          </a:p>
          <a:p>
            <a:pPr indent="-273050" lvl="0" marL="273050" rtl="0" algn="l">
              <a:lnSpc>
                <a:spcPct val="100000"/>
              </a:lnSpc>
              <a:spcBef>
                <a:spcPts val="320"/>
              </a:spcBef>
              <a:spcAft>
                <a:spcPts val="0"/>
              </a:spcAft>
              <a:buSzPts val="1520"/>
              <a:buNone/>
            </a:pPr>
            <a:r>
              <a:t/>
            </a:r>
            <a:endParaRPr b="0" i="0" sz="1600" u="none">
              <a:solidFill>
                <a:schemeClr val="dk1"/>
              </a:solidFill>
              <a:latin typeface="Constantia"/>
              <a:ea typeface="Constantia"/>
              <a:cs typeface="Constantia"/>
              <a:sym typeface="Constantia"/>
            </a:endParaRPr>
          </a:p>
          <a:p>
            <a:pPr indent="-176530" lvl="0" marL="273050" rtl="0" algn="l">
              <a:spcBef>
                <a:spcPts val="320"/>
              </a:spcBef>
              <a:spcAft>
                <a:spcPts val="0"/>
              </a:spcAft>
              <a:buSzPts val="1520"/>
              <a:buNone/>
            </a:pPr>
            <a:r>
              <a:t/>
            </a:r>
            <a:endParaRPr b="0" i="0" sz="1600" u="none">
              <a:solidFill>
                <a:schemeClr val="dk1"/>
              </a:solidFill>
              <a:latin typeface="Constantia"/>
              <a:ea typeface="Constantia"/>
              <a:cs typeface="Constantia"/>
              <a:sym typeface="Constantia"/>
            </a:endParaRPr>
          </a:p>
        </p:txBody>
      </p:sp>
      <p:pic>
        <p:nvPicPr>
          <p:cNvPr id="722" name="Google Shape;722;p27"/>
          <p:cNvPicPr preferRelativeResize="0"/>
          <p:nvPr/>
        </p:nvPicPr>
        <p:blipFill rotWithShape="1">
          <a:blip r:embed="rId3">
            <a:alphaModFix/>
          </a:blip>
          <a:srcRect b="0" l="0" r="0" t="0"/>
          <a:stretch/>
        </p:blipFill>
        <p:spPr>
          <a:xfrm>
            <a:off x="276225" y="609600"/>
            <a:ext cx="8258175" cy="586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8"/>
          <p:cNvSpPr txBox="1"/>
          <p:nvPr>
            <p:ph type="title"/>
          </p:nvPr>
        </p:nvSpPr>
        <p:spPr>
          <a:xfrm>
            <a:off x="1150937" y="533400"/>
            <a:ext cx="6316662" cy="6858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sng">
                <a:solidFill>
                  <a:schemeClr val="dk2"/>
                </a:solidFill>
                <a:latin typeface="Times New Roman"/>
                <a:ea typeface="Times New Roman"/>
                <a:cs typeface="Times New Roman"/>
                <a:sym typeface="Times New Roman"/>
              </a:rPr>
              <a:t>Risk Identification</a:t>
            </a:r>
            <a:endParaRPr/>
          </a:p>
        </p:txBody>
      </p:sp>
      <p:sp>
        <p:nvSpPr>
          <p:cNvPr id="728" name="Google Shape;728;p28"/>
          <p:cNvSpPr txBox="1"/>
          <p:nvPr>
            <p:ph idx="1" type="body"/>
          </p:nvPr>
        </p:nvSpPr>
        <p:spPr>
          <a:xfrm>
            <a:off x="304800" y="1295400"/>
            <a:ext cx="85344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805"/>
              <a:buFont typeface="Noto Sans Symbols"/>
              <a:buChar char="⚫"/>
            </a:pPr>
            <a:r>
              <a:rPr b="0" i="0" lang="en-US" sz="1900" u="none">
                <a:solidFill>
                  <a:schemeClr val="dk1"/>
                </a:solidFill>
                <a:latin typeface="Times New Roman"/>
                <a:ea typeface="Times New Roman"/>
                <a:cs typeface="Times New Roman"/>
                <a:sym typeface="Times New Roman"/>
              </a:rPr>
              <a:t>Identifying risks is the process of understanding what potential events might hurt or enhance a particular project.</a:t>
            </a:r>
            <a:endParaRPr/>
          </a:p>
          <a:p>
            <a:pPr indent="-273050" lvl="0" marL="273050" marR="0" rtl="0" algn="l">
              <a:lnSpc>
                <a:spcPct val="100000"/>
              </a:lnSpc>
              <a:spcBef>
                <a:spcPts val="380"/>
              </a:spcBef>
              <a:spcAft>
                <a:spcPts val="0"/>
              </a:spcAft>
              <a:buClr>
                <a:srgbClr val="0BD0D9"/>
              </a:buClr>
              <a:buSzPts val="1805"/>
              <a:buFont typeface="Noto Sans Symbols"/>
              <a:buChar char="⚫"/>
            </a:pPr>
            <a:r>
              <a:rPr b="0" i="0" lang="en-US" sz="1900" u="none">
                <a:solidFill>
                  <a:schemeClr val="dk1"/>
                </a:solidFill>
                <a:latin typeface="Times New Roman"/>
                <a:ea typeface="Times New Roman"/>
                <a:cs typeface="Times New Roman"/>
                <a:sym typeface="Times New Roman"/>
              </a:rPr>
              <a:t>There are several tools and techniques for identifying risks.</a:t>
            </a:r>
            <a:endParaRPr/>
          </a:p>
          <a:p>
            <a:pPr indent="-273050" lvl="0" marL="273050" marR="0" rtl="0" algn="l">
              <a:lnSpc>
                <a:spcPct val="100000"/>
              </a:lnSpc>
              <a:spcBef>
                <a:spcPts val="380"/>
              </a:spcBef>
              <a:spcAft>
                <a:spcPts val="0"/>
              </a:spcAft>
              <a:buClr>
                <a:srgbClr val="0BD0D9"/>
              </a:buClr>
              <a:buSzPts val="1805"/>
              <a:buFont typeface="Noto Sans Symbols"/>
              <a:buChar char="⚫"/>
            </a:pPr>
            <a:r>
              <a:rPr b="0" i="0" lang="en-US" sz="1900" u="none">
                <a:solidFill>
                  <a:schemeClr val="dk1"/>
                </a:solidFill>
                <a:latin typeface="Times New Roman"/>
                <a:ea typeface="Times New Roman"/>
                <a:cs typeface="Times New Roman"/>
                <a:sym typeface="Times New Roman"/>
              </a:rPr>
              <a:t>Project teams often conduct the risk identification process by reviewing project documentation, recent and historical information related to the organization.</a:t>
            </a:r>
            <a:endParaRPr/>
          </a:p>
          <a:p>
            <a:pPr indent="-273050" lvl="0" marL="273050" marR="0" rtl="0" algn="l">
              <a:lnSpc>
                <a:spcPct val="100000"/>
              </a:lnSpc>
              <a:spcBef>
                <a:spcPts val="380"/>
              </a:spcBef>
              <a:spcAft>
                <a:spcPts val="0"/>
              </a:spcAft>
              <a:buClr>
                <a:srgbClr val="0BD0D9"/>
              </a:buClr>
              <a:buSzPts val="1805"/>
              <a:buFont typeface="Noto Sans Symbols"/>
              <a:buChar char="⚫"/>
            </a:pPr>
            <a:r>
              <a:rPr b="0" i="0" lang="en-US" sz="1900" u="none">
                <a:solidFill>
                  <a:schemeClr val="dk1"/>
                </a:solidFill>
                <a:latin typeface="Times New Roman"/>
                <a:ea typeface="Times New Roman"/>
                <a:cs typeface="Times New Roman"/>
                <a:sym typeface="Times New Roman"/>
              </a:rPr>
              <a:t>Project team members and outside experts often holds meetings to discuss this information and ask important questions about them as they relate to risk.</a:t>
            </a:r>
            <a:endParaRPr/>
          </a:p>
          <a:p>
            <a:pPr indent="-273050" lvl="0" marL="273050" marR="0" rtl="0" algn="l">
              <a:lnSpc>
                <a:spcPct val="100000"/>
              </a:lnSpc>
              <a:spcBef>
                <a:spcPts val="380"/>
              </a:spcBef>
              <a:spcAft>
                <a:spcPts val="0"/>
              </a:spcAft>
              <a:buClr>
                <a:srgbClr val="0BD0D9"/>
              </a:buClr>
              <a:buSzPts val="1805"/>
              <a:buFont typeface="Noto Sans Symbols"/>
              <a:buChar char="⚫"/>
            </a:pPr>
            <a:r>
              <a:rPr b="0" i="0" lang="en-US" sz="1900" u="none">
                <a:solidFill>
                  <a:schemeClr val="dk1"/>
                </a:solidFill>
                <a:latin typeface="Times New Roman"/>
                <a:ea typeface="Times New Roman"/>
                <a:cs typeface="Times New Roman"/>
                <a:sym typeface="Times New Roman"/>
              </a:rPr>
              <a:t>After identifying potential risks at this initial meeting, the project team might then use different information gathering techniques to further identify risks.</a:t>
            </a:r>
            <a:endParaRPr/>
          </a:p>
          <a:p>
            <a:pPr indent="-273050" lvl="0" marL="273050" marR="0" rtl="0" algn="l">
              <a:lnSpc>
                <a:spcPct val="100000"/>
              </a:lnSpc>
              <a:spcBef>
                <a:spcPts val="380"/>
              </a:spcBef>
              <a:spcAft>
                <a:spcPts val="0"/>
              </a:spcAft>
              <a:buClr>
                <a:srgbClr val="0BD0D9"/>
              </a:buClr>
              <a:buSzPts val="1805"/>
              <a:buFont typeface="Noto Sans Symbols"/>
              <a:buNone/>
            </a:pPr>
            <a:r>
              <a:rPr b="1" i="0" lang="en-US" sz="1900" u="none">
                <a:solidFill>
                  <a:schemeClr val="dk1"/>
                </a:solidFill>
                <a:latin typeface="Times New Roman"/>
                <a:ea typeface="Times New Roman"/>
                <a:cs typeface="Times New Roman"/>
                <a:sym typeface="Times New Roman"/>
              </a:rPr>
              <a:t>Five common information gathering techniques include</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Brainstorming</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Delphi technique</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Interviewing</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Root cause analysis</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SWOT Analysis</a:t>
            </a:r>
            <a:endParaRPr/>
          </a:p>
          <a:p>
            <a:pPr indent="-158432" lvl="0" marL="273050" marR="0" rtl="0" algn="l">
              <a:spcBef>
                <a:spcPts val="380"/>
              </a:spcBef>
              <a:spcAft>
                <a:spcPts val="0"/>
              </a:spcAft>
              <a:buClr>
                <a:srgbClr val="0BD0D9"/>
              </a:buClr>
              <a:buSzPts val="1805"/>
              <a:buFont typeface="Noto Sans Symbols"/>
              <a:buNone/>
            </a:pPr>
            <a:r>
              <a:t/>
            </a:r>
            <a:endParaRPr b="1" i="0" sz="19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29"/>
          <p:cNvSpPr txBox="1"/>
          <p:nvPr>
            <p:ph type="title"/>
          </p:nvPr>
        </p:nvSpPr>
        <p:spPr>
          <a:xfrm>
            <a:off x="533400" y="228600"/>
            <a:ext cx="8250237" cy="1081087"/>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FIVE COMMON INFORMATION GATHERING TECHNIQUES </a:t>
            </a:r>
            <a:endParaRPr/>
          </a:p>
        </p:txBody>
      </p:sp>
      <p:sp>
        <p:nvSpPr>
          <p:cNvPr id="734" name="Google Shape;734;p29"/>
          <p:cNvSpPr txBox="1"/>
          <p:nvPr>
            <p:ph idx="1" type="body"/>
          </p:nvPr>
        </p:nvSpPr>
        <p:spPr>
          <a:xfrm>
            <a:off x="304800" y="1447800"/>
            <a:ext cx="8650287"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1" i="0" lang="en-US" sz="2000" u="sng">
                <a:solidFill>
                  <a:schemeClr val="dk1"/>
                </a:solidFill>
                <a:latin typeface="Times New Roman"/>
                <a:ea typeface="Times New Roman"/>
                <a:cs typeface="Times New Roman"/>
                <a:sym typeface="Times New Roman"/>
              </a:rPr>
              <a:t>Brainstorming:</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2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Brainstorming is a technique by which a group attempts to generate ideas or find a solution for a specific problem.</a:t>
            </a:r>
            <a:endParaRPr/>
          </a:p>
          <a:p>
            <a:pPr indent="-273050" lvl="0" marL="273050" marR="0" rtl="0" algn="l">
              <a:lnSpc>
                <a:spcPct val="12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This approach can help the group create a comprehensive list of risks to address later in the qualitative and quantitative risk analysis process.</a:t>
            </a:r>
            <a:endParaRPr/>
          </a:p>
          <a:p>
            <a:pPr indent="-273050" lvl="0" marL="273050" marR="0" rtl="0" algn="l">
              <a:lnSpc>
                <a:spcPct val="12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An experienced facilitator should run the brainstorming session and introduce new categories of potential risks to keep the ideas flowing.</a:t>
            </a:r>
            <a:endParaRPr/>
          </a:p>
          <a:p>
            <a:pPr indent="-273050" lvl="0" marL="273050" marR="0" rtl="0" algn="l">
              <a:lnSpc>
                <a:spcPct val="12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After the ideas are collected, the facilitator can group and categorize the ideas to make them more manageable.</a:t>
            </a:r>
            <a:endParaRPr/>
          </a:p>
          <a:p>
            <a:pPr indent="-273050" lvl="0" marL="273050" marR="0" rtl="0" algn="l">
              <a:lnSpc>
                <a:spcPct val="12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Group effects, such as fear of social disapproval, the effects of authority hierarchy and domination of the session by one or two very vocal people often inhibit idea generation for many participants.</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
          <p:cNvSpPr txBox="1"/>
          <p:nvPr>
            <p:ph idx="1" type="body"/>
          </p:nvPr>
        </p:nvSpPr>
        <p:spPr>
          <a:xfrm>
            <a:off x="381000" y="1143000"/>
            <a:ext cx="8305800" cy="4572000"/>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cap="none" strike="noStrike">
                <a:solidFill>
                  <a:schemeClr val="dk1"/>
                </a:solidFill>
                <a:latin typeface="Arial"/>
                <a:ea typeface="Arial"/>
                <a:cs typeface="Arial"/>
                <a:sym typeface="Arial"/>
              </a:rPr>
              <a:t>A dictionary definition of risk is “the possibility of loss or injury”</a:t>
            </a:r>
            <a:endParaRPr/>
          </a:p>
          <a:p>
            <a:pPr indent="-255587" lvl="0" marL="365125" marR="0" rtl="0" algn="l">
              <a:lnSpc>
                <a:spcPct val="100000"/>
              </a:lnSpc>
              <a:spcBef>
                <a:spcPts val="2700"/>
              </a:spcBef>
              <a:spcAft>
                <a:spcPts val="0"/>
              </a:spcAft>
              <a:buClr>
                <a:schemeClr val="accent1"/>
              </a:buClr>
              <a:buSzPts val="1836"/>
              <a:buFont typeface="Noto Sans Symbols"/>
              <a:buChar char="🞂"/>
            </a:pPr>
            <a:r>
              <a:rPr b="0" i="0" lang="en-US" sz="2700" u="none" cap="none" strike="noStrike">
                <a:solidFill>
                  <a:schemeClr val="dk1"/>
                </a:solidFill>
                <a:latin typeface="Arial"/>
                <a:ea typeface="Arial"/>
                <a:cs typeface="Arial"/>
                <a:sym typeface="Arial"/>
              </a:rPr>
              <a:t>Negative risk involves understanding potential problems that might occur in the project and how they might impede project success</a:t>
            </a:r>
            <a:endParaRPr/>
          </a:p>
          <a:p>
            <a:pPr indent="-255587" lvl="0" marL="365125" marR="0" rtl="0" algn="l">
              <a:lnSpc>
                <a:spcPct val="100000"/>
              </a:lnSpc>
              <a:spcBef>
                <a:spcPts val="2700"/>
              </a:spcBef>
              <a:spcAft>
                <a:spcPts val="0"/>
              </a:spcAft>
              <a:buClr>
                <a:schemeClr val="accent1"/>
              </a:buClr>
              <a:buSzPts val="1836"/>
              <a:buFont typeface="Noto Sans Symbols"/>
              <a:buChar char="🞂"/>
            </a:pPr>
            <a:r>
              <a:rPr b="0" i="0" lang="en-US" sz="2700" u="none" cap="none" strike="noStrike">
                <a:solidFill>
                  <a:schemeClr val="dk1"/>
                </a:solidFill>
                <a:latin typeface="Arial"/>
                <a:ea typeface="Arial"/>
                <a:cs typeface="Arial"/>
                <a:sym typeface="Arial"/>
              </a:rPr>
              <a:t>Negative risk management is like a form of insurance; it is an investment</a:t>
            </a:r>
            <a:endParaRPr/>
          </a:p>
        </p:txBody>
      </p:sp>
      <p:sp>
        <p:nvSpPr>
          <p:cNvPr id="560" name="Google Shape;560;p3"/>
          <p:cNvSpPr txBox="1"/>
          <p:nvPr>
            <p:ph idx="4294967295" type="title"/>
          </p:nvPr>
        </p:nvSpPr>
        <p:spPr>
          <a:xfrm>
            <a:off x="381000" y="274638"/>
            <a:ext cx="8305800" cy="715962"/>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Arial"/>
              <a:buNone/>
            </a:pPr>
            <a:r>
              <a:rPr b="1" i="0" lang="en-US" sz="4100" u="none" cap="none" strike="noStrike">
                <a:solidFill>
                  <a:schemeClr val="dk2"/>
                </a:solidFill>
                <a:latin typeface="Arial"/>
                <a:ea typeface="Arial"/>
                <a:cs typeface="Arial"/>
                <a:sym typeface="Arial"/>
              </a:rPr>
              <a:t>Negative Risk</a:t>
            </a:r>
            <a:endParaRPr/>
          </a:p>
        </p:txBody>
      </p:sp>
      <p:sp>
        <p:nvSpPr>
          <p:cNvPr id="561" name="Google Shape;561;p3"/>
          <p:cNvSpPr txBox="1"/>
          <p:nvPr/>
        </p:nvSpPr>
        <p:spPr>
          <a:xfrm>
            <a:off x="0" y="6492875"/>
            <a:ext cx="25908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Information Technology Project Management, Sixth Edition</a:t>
            </a:r>
            <a:endParaRPr/>
          </a:p>
        </p:txBody>
      </p:sp>
      <p:sp>
        <p:nvSpPr>
          <p:cNvPr id="562" name="Google Shape;562;p3"/>
          <p:cNvSpPr txBox="1"/>
          <p:nvPr/>
        </p:nvSpPr>
        <p:spPr>
          <a:xfrm>
            <a:off x="8588375" y="6492875"/>
            <a:ext cx="555625"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0"/>
          <p:cNvSpPr txBox="1"/>
          <p:nvPr>
            <p:ph type="title"/>
          </p:nvPr>
        </p:nvSpPr>
        <p:spPr>
          <a:xfrm>
            <a:off x="533400" y="228600"/>
            <a:ext cx="8250237" cy="1081087"/>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FIVE COMMON INFORMATION GATHERING TECHNIQUES </a:t>
            </a:r>
            <a:endParaRPr/>
          </a:p>
        </p:txBody>
      </p:sp>
      <p:sp>
        <p:nvSpPr>
          <p:cNvPr id="740" name="Google Shape;740;p30"/>
          <p:cNvSpPr txBox="1"/>
          <p:nvPr>
            <p:ph idx="1" type="body"/>
          </p:nvPr>
        </p:nvSpPr>
        <p:spPr>
          <a:xfrm>
            <a:off x="228600" y="1447800"/>
            <a:ext cx="8726487"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1" i="0" lang="en-US" sz="2000" u="sng">
                <a:solidFill>
                  <a:schemeClr val="dk1"/>
                </a:solidFill>
                <a:latin typeface="Times New Roman"/>
                <a:ea typeface="Times New Roman"/>
                <a:cs typeface="Times New Roman"/>
                <a:sym typeface="Times New Roman"/>
              </a:rPr>
              <a:t>Delphi Technique:</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 An approach to gathering information that helps prevent some of the negative group effects found in brainstorming is the Delphi technique.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basic concept of the Delphi technique is to derive a consensus among a panel of experts who make prediction s about future developments.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Delphi Technique is a systematic, interactive forecasting procedure based on independent input regarding future events.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Delphi Technique uses repeated rounds of questioning and written responses, including feedback to earlier-round responses to take advantage of group input while avoiding the biasing effects possible in oral panel deliberations.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To use the Delphi technique, you must select a panel of experts for the particular area in question.</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E.g.:- Delphi technique, can be used to understand why particular organization is no longer winning many contracts.</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1"/>
          <p:cNvSpPr txBox="1"/>
          <p:nvPr>
            <p:ph type="title"/>
          </p:nvPr>
        </p:nvSpPr>
        <p:spPr>
          <a:xfrm>
            <a:off x="533400" y="228600"/>
            <a:ext cx="8250237" cy="1081087"/>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FIVE COMMON INFORMATION GATHERING TECHNIQUES </a:t>
            </a:r>
            <a:endParaRPr/>
          </a:p>
        </p:txBody>
      </p:sp>
      <p:sp>
        <p:nvSpPr>
          <p:cNvPr id="746" name="Google Shape;746;p31"/>
          <p:cNvSpPr txBox="1"/>
          <p:nvPr>
            <p:ph idx="1" type="body"/>
          </p:nvPr>
        </p:nvSpPr>
        <p:spPr>
          <a:xfrm>
            <a:off x="152400" y="1524000"/>
            <a:ext cx="8802687"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1" i="0" lang="en-US" sz="2000" u="sng">
                <a:solidFill>
                  <a:schemeClr val="dk1"/>
                </a:solidFill>
                <a:latin typeface="Times New Roman"/>
                <a:ea typeface="Times New Roman"/>
                <a:cs typeface="Times New Roman"/>
                <a:sym typeface="Times New Roman"/>
              </a:rPr>
              <a:t>Interviewing:</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Interviewing is a fact-finding technique for collecting information in face-to-face, phone, e-mail, or instant messaging discussions.</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Interviewing people with similar project experience is an important tool for identifying potential risks.</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For example, if a new project involves using a particular type of hardware or software, someone with recent experience with that hardware or software could describe problems he/she had on past project.</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If someone has worked with a particular customer, he or she might provide insights into potential risks involved in working for that group again.</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32"/>
          <p:cNvSpPr txBox="1"/>
          <p:nvPr>
            <p:ph type="title"/>
          </p:nvPr>
        </p:nvSpPr>
        <p:spPr>
          <a:xfrm>
            <a:off x="533400" y="228600"/>
            <a:ext cx="8250237" cy="1081087"/>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FIVE COMMON INFORMATION GATHERING TECHNIQUES </a:t>
            </a:r>
            <a:endParaRPr/>
          </a:p>
        </p:txBody>
      </p:sp>
      <p:sp>
        <p:nvSpPr>
          <p:cNvPr id="752" name="Google Shape;752;p32"/>
          <p:cNvSpPr txBox="1"/>
          <p:nvPr>
            <p:ph idx="1" type="body"/>
          </p:nvPr>
        </p:nvSpPr>
        <p:spPr>
          <a:xfrm>
            <a:off x="304800" y="1676400"/>
            <a:ext cx="8650287" cy="4419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1" i="0" lang="en-US" sz="2000" u="sng">
                <a:solidFill>
                  <a:schemeClr val="dk1"/>
                </a:solidFill>
                <a:latin typeface="Times New Roman"/>
                <a:ea typeface="Times New Roman"/>
                <a:cs typeface="Times New Roman"/>
                <a:sym typeface="Times New Roman"/>
              </a:rPr>
              <a:t>Root Cause Analysis:</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It is not uncommon for the people to identify problems or opportunities without really understanding them.</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Before suggesting course of action, it is important to identify the root cause of a problem or opportunity.</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Root Cause Analysis often results in identifying even more potential risks for the project.</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3"/>
          <p:cNvSpPr txBox="1"/>
          <p:nvPr>
            <p:ph type="title"/>
          </p:nvPr>
        </p:nvSpPr>
        <p:spPr>
          <a:xfrm>
            <a:off x="533400" y="228600"/>
            <a:ext cx="8250237" cy="1081087"/>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FIVE COMMON INFORMATION GATHERING TECHNIQUES </a:t>
            </a:r>
            <a:endParaRPr/>
          </a:p>
        </p:txBody>
      </p:sp>
      <p:sp>
        <p:nvSpPr>
          <p:cNvPr id="758" name="Google Shape;758;p33"/>
          <p:cNvSpPr txBox="1"/>
          <p:nvPr>
            <p:ph idx="1" type="body"/>
          </p:nvPr>
        </p:nvSpPr>
        <p:spPr>
          <a:xfrm>
            <a:off x="304800" y="1524000"/>
            <a:ext cx="865028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1" i="0" lang="en-US" sz="2000" u="sng">
                <a:solidFill>
                  <a:schemeClr val="dk1"/>
                </a:solidFill>
                <a:latin typeface="Times New Roman"/>
                <a:ea typeface="Times New Roman"/>
                <a:cs typeface="Times New Roman"/>
                <a:sym typeface="Times New Roman"/>
              </a:rPr>
              <a:t>SWOT Analysis:</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SWOT Analysis (Strength, Weakness, Opportunities and Threats) which is often used in strategic planning.</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SWOT Analysis can also be used during risk identification by having project teams focus on the broad perspectives of potential risks for particular projects.</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Ex: Before writing a particular proposal, a group of employees discuss in detail what their company’s strength are, what their weaknesses are related to that project and what opportunities and threats exist.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Applying SWOT to specific potential projects can help identify the broad risks and opportunities that apply in that scenario.</a:t>
            </a:r>
            <a:endParaRPr/>
          </a:p>
          <a:p>
            <a:pPr indent="-273050"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34"/>
          <p:cNvSpPr txBox="1"/>
          <p:nvPr>
            <p:ph idx="4294967295" type="title"/>
          </p:nvPr>
        </p:nvSpPr>
        <p:spPr>
          <a:xfrm>
            <a:off x="457200" y="704088"/>
            <a:ext cx="8305800" cy="743712"/>
          </a:xfrm>
          <a:prstGeom prst="rect">
            <a:avLst/>
          </a:prstGeom>
          <a:noFill/>
          <a:ln>
            <a:noFill/>
          </a:ln>
        </p:spPr>
        <p:txBody>
          <a:bodyPr anchorCtr="0" anchor="b" bIns="0" lIns="0" spcFirstLastPara="1" rIns="0" wrap="square" tIns="45700">
            <a:normAutofit fontScale="90000"/>
          </a:bodyPr>
          <a:lstStyle/>
          <a:p>
            <a:pPr indent="0" lvl="0" marL="0" marR="0" rtl="0" algn="l">
              <a:lnSpc>
                <a:spcPct val="100000"/>
              </a:lnSpc>
              <a:spcBef>
                <a:spcPts val="0"/>
              </a:spcBef>
              <a:spcAft>
                <a:spcPts val="0"/>
              </a:spcAft>
              <a:buClr>
                <a:schemeClr val="dk2"/>
              </a:buClr>
              <a:buSzPct val="100000"/>
              <a:buFont typeface="Calibri"/>
              <a:buNone/>
            </a:pPr>
            <a:r>
              <a:rPr b="0" i="0" lang="en-US" sz="5000" u="none" cap="none" strike="noStrike">
                <a:solidFill>
                  <a:schemeClr val="dk2"/>
                </a:solidFill>
                <a:latin typeface="Calibri"/>
                <a:ea typeface="Calibri"/>
                <a:cs typeface="Calibri"/>
                <a:sym typeface="Calibri"/>
              </a:rPr>
              <a:t>SWOT Analysis</a:t>
            </a:r>
            <a:endParaRPr/>
          </a:p>
        </p:txBody>
      </p:sp>
      <p:pic>
        <p:nvPicPr>
          <p:cNvPr descr="c08f03" id="764" name="Google Shape;764;p34"/>
          <p:cNvPicPr preferRelativeResize="0"/>
          <p:nvPr/>
        </p:nvPicPr>
        <p:blipFill rotWithShape="1">
          <a:blip r:embed="rId3">
            <a:alphaModFix/>
          </a:blip>
          <a:srcRect b="0" l="0" r="0" t="0"/>
          <a:stretch/>
        </p:blipFill>
        <p:spPr>
          <a:xfrm>
            <a:off x="2286000" y="1676400"/>
            <a:ext cx="4616450" cy="4616450"/>
          </a:xfrm>
          <a:prstGeom prst="rect">
            <a:avLst/>
          </a:prstGeom>
          <a:noFill/>
          <a:ln>
            <a:noFill/>
          </a:ln>
        </p:spPr>
      </p:pic>
    </p:spTree>
  </p:cSld>
  <p:clrMapOvr>
    <a:masterClrMapping/>
  </p:clrMapOvr>
  <p:transition spd="slow">
    <p:random/>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35"/>
          <p:cNvSpPr txBox="1"/>
          <p:nvPr>
            <p:ph type="title"/>
          </p:nvPr>
        </p:nvSpPr>
        <p:spPr>
          <a:xfrm>
            <a:off x="533400" y="228600"/>
            <a:ext cx="8250237" cy="1081087"/>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sng">
                <a:solidFill>
                  <a:schemeClr val="dk2"/>
                </a:solidFill>
                <a:latin typeface="Times New Roman"/>
                <a:ea typeface="Times New Roman"/>
                <a:cs typeface="Times New Roman"/>
                <a:sym typeface="Times New Roman"/>
              </a:rPr>
              <a:t>Qualitative Risk Analysis</a:t>
            </a:r>
            <a:r>
              <a:rPr b="1" i="0" lang="en-US" sz="3200" u="sng">
                <a:solidFill>
                  <a:schemeClr val="dk2"/>
                </a:solidFill>
                <a:latin typeface="Calibri"/>
                <a:ea typeface="Calibri"/>
                <a:cs typeface="Calibri"/>
                <a:sym typeface="Calibri"/>
              </a:rPr>
              <a:t>:</a:t>
            </a:r>
            <a:endParaRPr/>
          </a:p>
        </p:txBody>
      </p:sp>
      <p:sp>
        <p:nvSpPr>
          <p:cNvPr id="770" name="Google Shape;770;p35"/>
          <p:cNvSpPr txBox="1"/>
          <p:nvPr>
            <p:ph idx="1" type="body"/>
          </p:nvPr>
        </p:nvSpPr>
        <p:spPr>
          <a:xfrm>
            <a:off x="381000" y="2017712"/>
            <a:ext cx="8458200" cy="36210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Qualitative risk analysis involves assessing the likelihood and impact of identified risks, to determine their magnitude and priority.</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 project manager can make a chart the probability and impact of risks on a probability / impact matrix or chart.</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 probability/ impact matrix or chart lists the relative probability of a risk occurring an one side of a matrix on a chart and relative impact of the risk occurring on the other.</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36"/>
          <p:cNvSpPr txBox="1"/>
          <p:nvPr>
            <p:ph type="title"/>
          </p:nvPr>
        </p:nvSpPr>
        <p:spPr>
          <a:xfrm>
            <a:off x="533400" y="304800"/>
            <a:ext cx="8250237" cy="6096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sng">
                <a:solidFill>
                  <a:schemeClr val="dk2"/>
                </a:solidFill>
                <a:latin typeface="Times New Roman"/>
                <a:ea typeface="Times New Roman"/>
                <a:cs typeface="Times New Roman"/>
                <a:sym typeface="Times New Roman"/>
              </a:rPr>
              <a:t>Qualitative Risk Analysis</a:t>
            </a:r>
            <a:endParaRPr/>
          </a:p>
        </p:txBody>
      </p:sp>
      <p:sp>
        <p:nvSpPr>
          <p:cNvPr id="776" name="Google Shape;776;p36"/>
          <p:cNvSpPr txBox="1"/>
          <p:nvPr>
            <p:ph idx="1" type="body"/>
          </p:nvPr>
        </p:nvSpPr>
        <p:spPr>
          <a:xfrm>
            <a:off x="0" y="5029200"/>
            <a:ext cx="8955087" cy="1828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710"/>
              <a:buFont typeface="Noto Sans Symbols"/>
              <a:buChar char="⚫"/>
            </a:pPr>
            <a:r>
              <a:rPr b="0" i="0" lang="en-US" sz="1800" u="none">
                <a:solidFill>
                  <a:schemeClr val="dk1"/>
                </a:solidFill>
                <a:latin typeface="Times New Roman"/>
                <a:ea typeface="Times New Roman"/>
                <a:cs typeface="Times New Roman"/>
                <a:sym typeface="Times New Roman"/>
              </a:rPr>
              <a:t>Risk 1 and 4 are listed as Impact high in both categories of probability and impact</a:t>
            </a:r>
            <a:endParaRPr/>
          </a:p>
          <a:p>
            <a:pPr indent="-273050" lvl="0" marL="273050" marR="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Times New Roman"/>
                <a:ea typeface="Times New Roman"/>
                <a:cs typeface="Times New Roman"/>
                <a:sym typeface="Times New Roman"/>
              </a:rPr>
              <a:t>Risk 6 is high in probability category but low in impact.</a:t>
            </a:r>
            <a:endParaRPr/>
          </a:p>
          <a:p>
            <a:pPr indent="-273050" lvl="0" marL="273050" marR="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Times New Roman"/>
                <a:ea typeface="Times New Roman"/>
                <a:cs typeface="Times New Roman"/>
                <a:sym typeface="Times New Roman"/>
              </a:rPr>
              <a:t>Risk 9 is high in probability category but medium in impact.</a:t>
            </a:r>
            <a:endParaRPr/>
          </a:p>
          <a:p>
            <a:pPr indent="-273050" lvl="0" marL="273050" marR="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Times New Roman"/>
                <a:ea typeface="Times New Roman"/>
                <a:cs typeface="Times New Roman"/>
                <a:sym typeface="Times New Roman"/>
              </a:rPr>
              <a:t>Risk 12 is low in probability category but high in impact.</a:t>
            </a:r>
            <a:endParaRPr/>
          </a:p>
          <a:p>
            <a:pPr indent="-273050" lvl="0" marL="273050" marR="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Times New Roman"/>
                <a:ea typeface="Times New Roman"/>
                <a:cs typeface="Times New Roman"/>
                <a:sym typeface="Times New Roman"/>
              </a:rPr>
              <a:t> The team should then discuss how they plan to respond to those risks if they occur.</a:t>
            </a:r>
            <a:endParaRPr/>
          </a:p>
        </p:txBody>
      </p:sp>
      <p:pic>
        <p:nvPicPr>
          <p:cNvPr descr="86921_11_F05.jpg" id="777" name="Google Shape;777;p36"/>
          <p:cNvPicPr preferRelativeResize="0"/>
          <p:nvPr/>
        </p:nvPicPr>
        <p:blipFill rotWithShape="1">
          <a:blip r:embed="rId3">
            <a:alphaModFix/>
          </a:blip>
          <a:srcRect b="0" l="0" r="0" t="0"/>
          <a:stretch/>
        </p:blipFill>
        <p:spPr>
          <a:xfrm>
            <a:off x="1295400" y="1295400"/>
            <a:ext cx="5638800" cy="3581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7"/>
          <p:cNvSpPr txBox="1"/>
          <p:nvPr>
            <p:ph type="title"/>
          </p:nvPr>
        </p:nvSpPr>
        <p:spPr>
          <a:xfrm>
            <a:off x="457200" y="704850"/>
            <a:ext cx="8229600" cy="81915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Top Ten Risk Item Tracking:</a:t>
            </a:r>
            <a:endParaRPr/>
          </a:p>
        </p:txBody>
      </p:sp>
      <p:sp>
        <p:nvSpPr>
          <p:cNvPr id="783" name="Google Shape;783;p37"/>
          <p:cNvSpPr txBox="1"/>
          <p:nvPr>
            <p:ph idx="1" type="body"/>
          </p:nvPr>
        </p:nvSpPr>
        <p:spPr>
          <a:xfrm>
            <a:off x="228600" y="1600200"/>
            <a:ext cx="8726487" cy="4648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1" i="0" lang="en-US" sz="2000" u="none">
                <a:solidFill>
                  <a:schemeClr val="dk1"/>
                </a:solidFill>
                <a:latin typeface="Times New Roman"/>
                <a:ea typeface="Times New Roman"/>
                <a:cs typeface="Times New Roman"/>
                <a:sym typeface="Times New Roman"/>
              </a:rPr>
              <a:t>Top ten risk item tracking is a qualitative risk analysis tool </a:t>
            </a:r>
            <a:r>
              <a:rPr b="0" i="0" lang="en-US" sz="2000" u="none">
                <a:solidFill>
                  <a:schemeClr val="dk1"/>
                </a:solidFill>
                <a:latin typeface="Times New Roman"/>
                <a:ea typeface="Times New Roman"/>
                <a:cs typeface="Times New Roman"/>
                <a:sym typeface="Times New Roman"/>
              </a:rPr>
              <a:t>and in addition to identifying risks, it maintains an awareness of risks throughout the life of a project.</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It involves establishing a periodic review of the projects most significant risk items with management and optimality with the customer.</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review begins with a summary of the status of the top ten sources of risk on the project.</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It includes each items current ranking, preview ranking, number of times it appears on the list over period of time, and summary of progress made in resolving the risk item since previous review.</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pic>
        <p:nvPicPr>
          <p:cNvPr id="788" name="Google Shape;788;p38"/>
          <p:cNvPicPr preferRelativeResize="0"/>
          <p:nvPr>
            <p:ph idx="1" type="body"/>
          </p:nvPr>
        </p:nvPicPr>
        <p:blipFill rotWithShape="1">
          <a:blip r:embed="rId3">
            <a:alphaModFix/>
          </a:blip>
          <a:srcRect b="0" l="0" r="0" t="0"/>
          <a:stretch/>
        </p:blipFill>
        <p:spPr>
          <a:xfrm>
            <a:off x="685800" y="914400"/>
            <a:ext cx="8077200" cy="5715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39"/>
          <p:cNvSpPr txBox="1"/>
          <p:nvPr>
            <p:ph type="title"/>
          </p:nvPr>
        </p:nvSpPr>
        <p:spPr>
          <a:xfrm>
            <a:off x="1150937" y="685800"/>
            <a:ext cx="7793037" cy="9144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sng">
                <a:solidFill>
                  <a:schemeClr val="dk2"/>
                </a:solidFill>
                <a:latin typeface="Times New Roman"/>
                <a:ea typeface="Times New Roman"/>
                <a:cs typeface="Times New Roman"/>
                <a:sym typeface="Times New Roman"/>
              </a:rPr>
              <a:t>Quantitative Risk Analysis:-</a:t>
            </a:r>
            <a:endParaRPr/>
          </a:p>
        </p:txBody>
      </p:sp>
      <p:sp>
        <p:nvSpPr>
          <p:cNvPr id="794" name="Google Shape;794;p39"/>
          <p:cNvSpPr txBox="1"/>
          <p:nvPr>
            <p:ph idx="1" type="body"/>
          </p:nvPr>
        </p:nvSpPr>
        <p:spPr>
          <a:xfrm>
            <a:off x="304800" y="1828800"/>
            <a:ext cx="8650287" cy="4800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Quantitative risk analysis often follows qualitative risk analysis, yet both can be done together or separately.</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main techniques for quantitative risk analysis include data gathering, and modeling techniques.</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Data gathering often involves interviewing, expert judgment, and collection of probability distribution information.</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And modeling techniques’ includes decision tree analysis.</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cap="none" strike="noStrike">
                <a:solidFill>
                  <a:schemeClr val="dk1"/>
                </a:solidFill>
                <a:latin typeface="Arial"/>
                <a:ea typeface="Arial"/>
                <a:cs typeface="Arial"/>
                <a:sym typeface="Arial"/>
              </a:rPr>
              <a:t>Positive risks are risks that result in good things happening; sometimes called opportunities</a:t>
            </a:r>
            <a:endParaRPr/>
          </a:p>
          <a:p>
            <a:pPr indent="-255587" lvl="0" marL="365125" marR="0" rtl="0" algn="l">
              <a:lnSpc>
                <a:spcPct val="100000"/>
              </a:lnSpc>
              <a:spcBef>
                <a:spcPts val="2700"/>
              </a:spcBef>
              <a:spcAft>
                <a:spcPts val="0"/>
              </a:spcAft>
              <a:buClr>
                <a:schemeClr val="accent1"/>
              </a:buClr>
              <a:buSzPts val="1836"/>
              <a:buFont typeface="Noto Sans Symbols"/>
              <a:buChar char="🞂"/>
            </a:pPr>
            <a:r>
              <a:rPr b="0" i="0" lang="en-US" sz="2700" u="none" cap="none" strike="noStrike">
                <a:solidFill>
                  <a:schemeClr val="dk1"/>
                </a:solidFill>
                <a:latin typeface="Arial"/>
                <a:ea typeface="Arial"/>
                <a:cs typeface="Arial"/>
                <a:sym typeface="Arial"/>
              </a:rPr>
              <a:t>A general definition of project </a:t>
            </a:r>
            <a:r>
              <a:rPr b="1" i="0" lang="en-US" sz="2700" u="none" cap="none" strike="noStrike">
                <a:solidFill>
                  <a:schemeClr val="dk1"/>
                </a:solidFill>
                <a:latin typeface="Arial"/>
                <a:ea typeface="Arial"/>
                <a:cs typeface="Arial"/>
                <a:sym typeface="Arial"/>
              </a:rPr>
              <a:t>risk</a:t>
            </a:r>
            <a:r>
              <a:rPr b="0" i="0" lang="en-US" sz="2700" u="none" cap="none" strike="noStrike">
                <a:solidFill>
                  <a:schemeClr val="dk1"/>
                </a:solidFill>
                <a:latin typeface="Arial"/>
                <a:ea typeface="Arial"/>
                <a:cs typeface="Arial"/>
                <a:sym typeface="Arial"/>
              </a:rPr>
              <a:t> is an uncertainty that can have a negative or positive effect on meeting project objectives</a:t>
            </a:r>
            <a:endParaRPr/>
          </a:p>
          <a:p>
            <a:pPr indent="-255587" lvl="0" marL="365125" marR="0" rtl="0" algn="l">
              <a:lnSpc>
                <a:spcPct val="100000"/>
              </a:lnSpc>
              <a:spcBef>
                <a:spcPts val="2700"/>
              </a:spcBef>
              <a:spcAft>
                <a:spcPts val="0"/>
              </a:spcAft>
              <a:buClr>
                <a:schemeClr val="accent1"/>
              </a:buClr>
              <a:buSzPts val="1836"/>
              <a:buFont typeface="Noto Sans Symbols"/>
              <a:buChar char="🞂"/>
            </a:pPr>
            <a:r>
              <a:rPr b="0" i="0" lang="en-US" sz="2700" u="none" cap="none" strike="noStrike">
                <a:solidFill>
                  <a:schemeClr val="dk1"/>
                </a:solidFill>
                <a:latin typeface="Arial"/>
                <a:ea typeface="Arial"/>
                <a:cs typeface="Arial"/>
                <a:sym typeface="Arial"/>
              </a:rPr>
              <a:t>The goal of project risk management is to minimize potential negative risks while maximizing potential positive risks</a:t>
            </a:r>
            <a:endParaRPr/>
          </a:p>
        </p:txBody>
      </p:sp>
      <p:sp>
        <p:nvSpPr>
          <p:cNvPr id="568" name="Google Shape;568;p4"/>
          <p:cNvSpPr txBox="1"/>
          <p:nvPr>
            <p:ph idx="4294967295" type="title"/>
          </p:nvPr>
        </p:nvSpPr>
        <p:spPr>
          <a:xfrm>
            <a:off x="381000" y="274638"/>
            <a:ext cx="8305800" cy="868362"/>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Arial"/>
              <a:buNone/>
            </a:pPr>
            <a:r>
              <a:rPr b="1" i="0" lang="en-US" sz="4100" u="none" cap="none" strike="noStrike">
                <a:solidFill>
                  <a:schemeClr val="dk2"/>
                </a:solidFill>
                <a:latin typeface="Arial"/>
                <a:ea typeface="Arial"/>
                <a:cs typeface="Arial"/>
                <a:sym typeface="Arial"/>
              </a:rPr>
              <a:t>Risk Can Be Positive</a:t>
            </a:r>
            <a:endParaRPr/>
          </a:p>
        </p:txBody>
      </p:sp>
      <p:sp>
        <p:nvSpPr>
          <p:cNvPr id="569" name="Google Shape;569;p4"/>
          <p:cNvSpPr txBox="1"/>
          <p:nvPr/>
        </p:nvSpPr>
        <p:spPr>
          <a:xfrm>
            <a:off x="0" y="6492875"/>
            <a:ext cx="25908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Information Technology Project Management, Sixth Edition</a:t>
            </a:r>
            <a:endParaRPr/>
          </a:p>
        </p:txBody>
      </p:sp>
      <p:sp>
        <p:nvSpPr>
          <p:cNvPr id="570" name="Google Shape;570;p4"/>
          <p:cNvSpPr txBox="1"/>
          <p:nvPr/>
        </p:nvSpPr>
        <p:spPr>
          <a:xfrm>
            <a:off x="8588375" y="6492875"/>
            <a:ext cx="555625"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40"/>
          <p:cNvSpPr txBox="1"/>
          <p:nvPr>
            <p:ph type="title"/>
          </p:nvPr>
        </p:nvSpPr>
        <p:spPr>
          <a:xfrm>
            <a:off x="304800" y="214312"/>
            <a:ext cx="8639175" cy="1081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800"/>
              <a:buFont typeface="Calibri"/>
              <a:buNone/>
            </a:pPr>
            <a:r>
              <a:rPr b="0" i="0" lang="en-US" sz="2800" u="sng">
                <a:solidFill>
                  <a:schemeClr val="dk2"/>
                </a:solidFill>
                <a:latin typeface="Calibri"/>
                <a:ea typeface="Calibri"/>
                <a:cs typeface="Calibri"/>
                <a:sym typeface="Calibri"/>
              </a:rPr>
              <a:t>Decision tree and Expected monetary value (EMV):</a:t>
            </a:r>
            <a:endParaRPr/>
          </a:p>
        </p:txBody>
      </p:sp>
      <p:sp>
        <p:nvSpPr>
          <p:cNvPr id="800" name="Google Shape;800;p40"/>
          <p:cNvSpPr txBox="1"/>
          <p:nvPr>
            <p:ph idx="1" type="body"/>
          </p:nvPr>
        </p:nvSpPr>
        <p:spPr>
          <a:xfrm>
            <a:off x="381000" y="1524000"/>
            <a:ext cx="8574087" cy="4876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 decision tree is a diagramming analysis technique used to help select the best course of action in situation in which </a:t>
            </a:r>
            <a:r>
              <a:rPr b="1" i="0" lang="en-US" sz="2000" u="none">
                <a:solidFill>
                  <a:schemeClr val="dk1"/>
                </a:solidFill>
                <a:latin typeface="Times New Roman"/>
                <a:ea typeface="Times New Roman"/>
                <a:cs typeface="Times New Roman"/>
                <a:sym typeface="Times New Roman"/>
              </a:rPr>
              <a:t>future outcome are uncertain</a:t>
            </a:r>
            <a:r>
              <a:rPr b="0" i="0" lang="en-US" sz="2000" u="none">
                <a:solidFill>
                  <a:schemeClr val="dk1"/>
                </a:solidFill>
                <a:latin typeface="Times New Roman"/>
                <a:ea typeface="Times New Roman"/>
                <a:cs typeface="Times New Roman"/>
                <a:sym typeface="Times New Roman"/>
              </a:rPr>
              <a: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 common application of decision tree analysis involves calculating expected monetary value.</a:t>
            </a:r>
            <a:endParaRPr/>
          </a:p>
          <a:p>
            <a:pPr indent="-273050" lvl="0" marL="273050" marR="0" rtl="0" algn="l">
              <a:lnSpc>
                <a:spcPct val="100000"/>
              </a:lnSpc>
              <a:spcBef>
                <a:spcPts val="400"/>
              </a:spcBef>
              <a:spcAft>
                <a:spcPts val="0"/>
              </a:spcAft>
              <a:buClr>
                <a:srgbClr val="0BD0D9"/>
              </a:buClr>
              <a:buSzPts val="1900"/>
              <a:buFont typeface="Noto Sans Symbols"/>
              <a:buChar char="⚫"/>
            </a:pPr>
            <a:r>
              <a:rPr b="1" i="0" lang="en-US" sz="2000" u="none">
                <a:solidFill>
                  <a:schemeClr val="dk1"/>
                </a:solidFill>
                <a:latin typeface="Times New Roman"/>
                <a:ea typeface="Times New Roman"/>
                <a:cs typeface="Times New Roman"/>
                <a:sym typeface="Times New Roman"/>
              </a:rPr>
              <a:t>Expected monetary value (EMV) </a:t>
            </a:r>
            <a:r>
              <a:rPr b="0" i="0" lang="en-US" sz="2000" u="none">
                <a:solidFill>
                  <a:schemeClr val="dk1"/>
                </a:solidFill>
                <a:latin typeface="Times New Roman"/>
                <a:ea typeface="Times New Roman"/>
                <a:cs typeface="Times New Roman"/>
                <a:sym typeface="Times New Roman"/>
              </a:rPr>
              <a:t>is the product of risk event probability and risk events evaluates monetary value.</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Fig below uses the decision of which projects an organization might pursue.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Organization was trying to decide if it should submit a proposal for project 1, project 2, both project or one project or neither project.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team could draw a decision tree with two branches ,one  for project 1 and one for project 2 and firm could  then calculate the EMV to help make this decision .</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1"/>
          <p:cNvSpPr txBox="1"/>
          <p:nvPr>
            <p:ph type="title"/>
          </p:nvPr>
        </p:nvSpPr>
        <p:spPr>
          <a:xfrm>
            <a:off x="838200" y="228600"/>
            <a:ext cx="7793037"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800"/>
              <a:buFont typeface="Times New Roman"/>
              <a:buNone/>
            </a:pPr>
            <a:r>
              <a:rPr b="0" i="0" lang="en-US" sz="2800" u="sng">
                <a:solidFill>
                  <a:schemeClr val="dk2"/>
                </a:solidFill>
                <a:latin typeface="Times New Roman"/>
                <a:ea typeface="Times New Roman"/>
                <a:cs typeface="Times New Roman"/>
                <a:sym typeface="Times New Roman"/>
              </a:rPr>
              <a:t>Decision tree and Expected monetary value (EMV):</a:t>
            </a:r>
            <a:endParaRPr/>
          </a:p>
        </p:txBody>
      </p:sp>
      <p:pic>
        <p:nvPicPr>
          <p:cNvPr descr="86921_11_F07.jpg" id="806" name="Google Shape;806;p41"/>
          <p:cNvPicPr preferRelativeResize="0"/>
          <p:nvPr>
            <p:ph idx="1" type="body"/>
          </p:nvPr>
        </p:nvPicPr>
        <p:blipFill rotWithShape="1">
          <a:blip r:embed="rId3">
            <a:alphaModFix/>
          </a:blip>
          <a:srcRect b="0" l="0" r="0" t="0"/>
          <a:stretch/>
        </p:blipFill>
        <p:spPr>
          <a:xfrm>
            <a:off x="685800" y="1676400"/>
            <a:ext cx="7543800" cy="4876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2"/>
          <p:cNvSpPr txBox="1"/>
          <p:nvPr>
            <p:ph type="title"/>
          </p:nvPr>
        </p:nvSpPr>
        <p:spPr>
          <a:xfrm>
            <a:off x="838200" y="214312"/>
            <a:ext cx="8105775" cy="1081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800"/>
              <a:buFont typeface="Times New Roman"/>
              <a:buNone/>
            </a:pPr>
            <a:r>
              <a:rPr b="0" i="0" lang="en-US" sz="2800" u="sng">
                <a:solidFill>
                  <a:schemeClr val="dk2"/>
                </a:solidFill>
                <a:latin typeface="Times New Roman"/>
                <a:ea typeface="Times New Roman"/>
                <a:cs typeface="Times New Roman"/>
                <a:sym typeface="Times New Roman"/>
              </a:rPr>
              <a:t>Decision tree and Expected monetary value (EMV):</a:t>
            </a:r>
            <a:endParaRPr/>
          </a:p>
        </p:txBody>
      </p:sp>
      <p:sp>
        <p:nvSpPr>
          <p:cNvPr id="812" name="Google Shape;812;p42"/>
          <p:cNvSpPr txBox="1"/>
          <p:nvPr>
            <p:ph idx="1" type="body"/>
          </p:nvPr>
        </p:nvSpPr>
        <p:spPr>
          <a:xfrm>
            <a:off x="609600" y="1676400"/>
            <a:ext cx="8077200" cy="4724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Project 1 EMV= $60,000-$32,000=$28,000.</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Project1 EMV=-$10,000-$2,000+$42,000=$32,000.</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In fig, – there is 20 % probability or chance (p=0.20) that firm will win the contract for project1 which is estimated to be worth $300,000 in profits.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There is 80% probability (p=0.80) that it will not win the contract for project1 and the outcome is estimated to be -$40,000, meaning that the firm have to invest $40,000 into project1 with no reimbursement if it is not awarded the contract.</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sum of the probabilities for outcome for each project must equal one.</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3"/>
          <p:cNvSpPr txBox="1"/>
          <p:nvPr>
            <p:ph type="title"/>
          </p:nvPr>
        </p:nvSpPr>
        <p:spPr>
          <a:xfrm>
            <a:off x="1150937" y="381000"/>
            <a:ext cx="7793037" cy="6858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0" i="0" lang="en-US" sz="3200" u="sng">
                <a:solidFill>
                  <a:schemeClr val="dk2"/>
                </a:solidFill>
                <a:latin typeface="Calibri"/>
                <a:ea typeface="Calibri"/>
                <a:cs typeface="Calibri"/>
                <a:sym typeface="Calibri"/>
              </a:rPr>
              <a:t>Risk Response Planning:</a:t>
            </a:r>
            <a:endParaRPr/>
          </a:p>
        </p:txBody>
      </p:sp>
      <p:sp>
        <p:nvSpPr>
          <p:cNvPr id="818" name="Google Shape;818;p43"/>
          <p:cNvSpPr txBox="1"/>
          <p:nvPr>
            <p:ph idx="1" type="body"/>
          </p:nvPr>
        </p:nvSpPr>
        <p:spPr>
          <a:xfrm>
            <a:off x="304800" y="1066800"/>
            <a:ext cx="83058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After an organization identifies and qualifies risk, it must develop an appropriate response to them.</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Developing a response to risks involves developing options and defining strategy for reducing negative risks and defining strategies for reducing negative risks and enhancing positive risks.</a:t>
            </a:r>
            <a:endParaRPr/>
          </a:p>
          <a:p>
            <a:pPr indent="-273050" lvl="0" marL="273050" marR="0" rtl="0" algn="l">
              <a:lnSpc>
                <a:spcPct val="100000"/>
              </a:lnSpc>
              <a:spcBef>
                <a:spcPts val="400"/>
              </a:spcBef>
              <a:spcAft>
                <a:spcPts val="0"/>
              </a:spcAft>
              <a:buClr>
                <a:srgbClr val="0BD0D9"/>
              </a:buClr>
              <a:buSzPts val="1900"/>
              <a:buFont typeface="Noto Sans Symbols"/>
              <a:buNone/>
            </a:pPr>
            <a:r>
              <a:rPr b="1" i="0" lang="en-US" sz="2000" u="sng">
                <a:solidFill>
                  <a:schemeClr val="dk1"/>
                </a:solidFill>
                <a:latin typeface="Times New Roman"/>
                <a:ea typeface="Times New Roman"/>
                <a:cs typeface="Times New Roman"/>
                <a:sym typeface="Times New Roman"/>
              </a:rPr>
              <a:t>FOUR BASIC RESPONSE STRATEGIES FOR NEGATIVE RISKS:</a:t>
            </a:r>
            <a:endParaRPr b="1"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None/>
            </a:pPr>
            <a:r>
              <a:rPr b="1" i="0" lang="en-US" sz="2000" u="sng">
                <a:solidFill>
                  <a:schemeClr val="dk1"/>
                </a:solidFill>
                <a:latin typeface="Times New Roman"/>
                <a:ea typeface="Times New Roman"/>
                <a:cs typeface="Times New Roman"/>
                <a:sym typeface="Times New Roman"/>
              </a:rPr>
              <a:t>Risk avoidance:</a:t>
            </a:r>
            <a:endParaRPr b="1"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Risk avoidance or eliminating a specific threat, usually by eliminating its cause.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Example:-A project team may decide to continue using a specific piece of h/w or s/w on a project because they know it works.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Other products that could be used on the project may be available , but if the project team is unfamiliar with them , they could cause significant risk.</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Using familiar h/w or s/w eliminates this risk.</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NOTE: Of course, not all risks can be eliminated, but specific risk events can be.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44"/>
          <p:cNvSpPr txBox="1"/>
          <p:nvPr>
            <p:ph type="title"/>
          </p:nvPr>
        </p:nvSpPr>
        <p:spPr>
          <a:xfrm>
            <a:off x="1150937" y="214312"/>
            <a:ext cx="7793037" cy="1081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0" i="0" lang="en-US" sz="3200" u="sng">
                <a:solidFill>
                  <a:schemeClr val="dk2"/>
                </a:solidFill>
                <a:latin typeface="Calibri"/>
                <a:ea typeface="Calibri"/>
                <a:cs typeface="Calibri"/>
                <a:sym typeface="Calibri"/>
              </a:rPr>
              <a:t>Risk Response Planning:</a:t>
            </a:r>
            <a:endParaRPr/>
          </a:p>
        </p:txBody>
      </p:sp>
      <p:sp>
        <p:nvSpPr>
          <p:cNvPr id="824" name="Google Shape;824;p44"/>
          <p:cNvSpPr txBox="1"/>
          <p:nvPr>
            <p:ph idx="1" type="body"/>
          </p:nvPr>
        </p:nvSpPr>
        <p:spPr>
          <a:xfrm>
            <a:off x="381000" y="1524000"/>
            <a:ext cx="8574087" cy="4876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1" i="0" lang="en-US" sz="2000" u="none">
                <a:solidFill>
                  <a:schemeClr val="dk1"/>
                </a:solidFill>
                <a:latin typeface="Times New Roman"/>
                <a:ea typeface="Times New Roman"/>
                <a:cs typeface="Times New Roman"/>
                <a:sym typeface="Times New Roman"/>
              </a:rPr>
              <a:t>Risk acceptance:</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1"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Times New Roman"/>
                <a:ea typeface="Times New Roman"/>
                <a:cs typeface="Times New Roman"/>
                <a:sym typeface="Times New Roman"/>
              </a:rPr>
              <a:t>Risk acceptance or accepting the consequences should a risk occur.</a:t>
            </a:r>
            <a:endParaRPr/>
          </a:p>
          <a:p>
            <a:pPr indent="-273050" lvl="0" marL="273050" marR="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Times New Roman"/>
                <a:ea typeface="Times New Roman"/>
                <a:cs typeface="Times New Roman"/>
                <a:sym typeface="Times New Roman"/>
              </a:rPr>
              <a:t>E.g.:-A project team planning a big project review meeting could take an active approach to risk by having a contingency or a backup plan and contingency reserves if they can’t get approval for a specific site for the meeting. On the other hand they could take a passive approach and accept whatever facility their organization provides them.</a:t>
            </a:r>
            <a:endParaRPr/>
          </a:p>
          <a:p>
            <a:pPr indent="-164465" lvl="0" marL="273050" marR="0" rtl="0" algn="l">
              <a:lnSpc>
                <a:spcPct val="100000"/>
              </a:lnSpc>
              <a:spcBef>
                <a:spcPts val="360"/>
              </a:spcBef>
              <a:spcAft>
                <a:spcPts val="0"/>
              </a:spcAft>
              <a:buClr>
                <a:srgbClr val="0BD0D9"/>
              </a:buClr>
              <a:buSzPts val="1710"/>
              <a:buFont typeface="Noto Sans Symbols"/>
              <a:buNone/>
            </a:pPr>
            <a:r>
              <a:t/>
            </a:r>
            <a:endParaRPr b="0" i="0" sz="18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None/>
            </a:pPr>
            <a:r>
              <a:rPr b="1" i="0" lang="en-US" sz="2000" u="sng">
                <a:solidFill>
                  <a:schemeClr val="dk1"/>
                </a:solidFill>
                <a:latin typeface="Times New Roman"/>
                <a:ea typeface="Times New Roman"/>
                <a:cs typeface="Times New Roman"/>
                <a:sym typeface="Times New Roman"/>
              </a:rPr>
              <a:t>Risk transference:</a:t>
            </a:r>
            <a:endParaRPr b="1"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Risk transference or shifting the consequence of a risk and responsibility for its management to the third party.</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E.g.:- A project team may purchase special insurance or warranty protection for specific hardware needed for the project.If the hardware fails, the insures must replace it within an agreed upon period of time.</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None/>
            </a:pPr>
            <a:r>
              <a:rPr b="0" i="0" lang="en-US" sz="2000" u="none">
                <a:solidFill>
                  <a:schemeClr val="dk1"/>
                </a:solidFill>
                <a:latin typeface="Times New Roman"/>
                <a:ea typeface="Times New Roman"/>
                <a:cs typeface="Times New Roman"/>
                <a:sym typeface="Times New Roman"/>
              </a:rPr>
              <a:t> </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45"/>
          <p:cNvSpPr txBox="1"/>
          <p:nvPr>
            <p:ph type="title"/>
          </p:nvPr>
        </p:nvSpPr>
        <p:spPr>
          <a:xfrm>
            <a:off x="1150937" y="214312"/>
            <a:ext cx="7793037" cy="1081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0" i="0" lang="en-US" sz="3200" u="sng">
                <a:solidFill>
                  <a:schemeClr val="dk2"/>
                </a:solidFill>
                <a:latin typeface="Calibri"/>
                <a:ea typeface="Calibri"/>
                <a:cs typeface="Calibri"/>
                <a:sym typeface="Calibri"/>
              </a:rPr>
              <a:t>Risk Response Planning:</a:t>
            </a:r>
            <a:endParaRPr/>
          </a:p>
        </p:txBody>
      </p:sp>
      <p:sp>
        <p:nvSpPr>
          <p:cNvPr id="830" name="Google Shape;830;p45"/>
          <p:cNvSpPr txBox="1"/>
          <p:nvPr>
            <p:ph idx="1" type="body"/>
          </p:nvPr>
        </p:nvSpPr>
        <p:spPr>
          <a:xfrm>
            <a:off x="381000" y="1524000"/>
            <a:ext cx="8574087" cy="4800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280"/>
              <a:buFont typeface="Noto Sans Symbols"/>
              <a:buNone/>
            </a:pPr>
            <a:r>
              <a:rPr b="1" i="0" lang="en-US" sz="2400" u="sng">
                <a:solidFill>
                  <a:schemeClr val="dk1"/>
                </a:solidFill>
                <a:latin typeface="Constantia"/>
                <a:ea typeface="Constantia"/>
                <a:cs typeface="Constantia"/>
                <a:sym typeface="Constantia"/>
              </a:rPr>
              <a:t>Risk mitigation:</a:t>
            </a:r>
            <a:endParaRPr/>
          </a:p>
          <a:p>
            <a:pPr indent="-273050" lvl="0" marL="273050" marR="0" rtl="0" algn="l">
              <a:lnSpc>
                <a:spcPct val="100000"/>
              </a:lnSpc>
              <a:spcBef>
                <a:spcPts val="320"/>
              </a:spcBef>
              <a:spcAft>
                <a:spcPts val="0"/>
              </a:spcAft>
              <a:buClr>
                <a:srgbClr val="0BD0D9"/>
              </a:buClr>
              <a:buSzPts val="1520"/>
              <a:buFont typeface="Noto Sans Symbols"/>
              <a:buNone/>
            </a:pPr>
            <a:r>
              <a:t/>
            </a:r>
            <a:endParaRPr b="0" i="0" sz="1600" u="none">
              <a:solidFill>
                <a:schemeClr val="dk1"/>
              </a:solidFill>
              <a:latin typeface="Constantia"/>
              <a:ea typeface="Constantia"/>
              <a:cs typeface="Constantia"/>
              <a:sym typeface="Constantia"/>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Risk mitigation or reducing the impact of a risk event by reducing the probability of its occurrence.</a:t>
            </a:r>
            <a:endParaRPr/>
          </a:p>
          <a:p>
            <a:pPr indent="-273050" lvl="0" marL="273050" marR="0" rtl="0" algn="l">
              <a:lnSpc>
                <a:spcPct val="100000"/>
              </a:lnSpc>
              <a:spcBef>
                <a:spcPts val="400"/>
              </a:spcBef>
              <a:spcAft>
                <a:spcPts val="0"/>
              </a:spcAft>
              <a:buClr>
                <a:srgbClr val="0BD0D9"/>
              </a:buClr>
              <a:buSzPts val="1900"/>
              <a:buFont typeface="Noto Sans Symbols"/>
              <a:buNone/>
            </a:pPr>
            <a:r>
              <a:rPr b="0" i="0" lang="en-US" sz="2000" u="none">
                <a:solidFill>
                  <a:schemeClr val="dk1"/>
                </a:solidFill>
                <a:latin typeface="Times New Roman"/>
                <a:ea typeface="Times New Roman"/>
                <a:cs typeface="Times New Roman"/>
                <a:sym typeface="Times New Roman"/>
              </a:rPr>
              <a:t>Examples: </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Using proven technology.</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Having competent project personnel.</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Buying maintenance or service agreements from subcontractors.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Increasing the project manager’s authority is a strategy for mitigating technical and cost risks and selecting the most experienced PM is recommended for reducing schedule risk.</a:t>
            </a:r>
            <a:endParaRPr/>
          </a:p>
          <a:p>
            <a:pPr indent="-27305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None/>
            </a:pPr>
            <a:r>
              <a:rPr b="0" i="0" lang="en-US" sz="2000" u="none">
                <a:solidFill>
                  <a:schemeClr val="dk1"/>
                </a:solidFill>
                <a:latin typeface="Times New Roman"/>
                <a:ea typeface="Times New Roman"/>
                <a:cs typeface="Times New Roman"/>
                <a:sym typeface="Times New Roman"/>
              </a:rPr>
              <a:t> </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6"/>
          <p:cNvSpPr txBox="1"/>
          <p:nvPr>
            <p:ph type="title"/>
          </p:nvPr>
        </p:nvSpPr>
        <p:spPr>
          <a:xfrm>
            <a:off x="685800" y="381000"/>
            <a:ext cx="8258175" cy="9144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0" i="0" lang="en-US" sz="3200" u="sng">
                <a:solidFill>
                  <a:schemeClr val="dk2"/>
                </a:solidFill>
                <a:latin typeface="Calibri"/>
                <a:ea typeface="Calibri"/>
                <a:cs typeface="Calibri"/>
                <a:sym typeface="Calibri"/>
              </a:rPr>
              <a:t>Risk Response Planning:</a:t>
            </a:r>
            <a:endParaRPr/>
          </a:p>
        </p:txBody>
      </p:sp>
      <p:pic>
        <p:nvPicPr>
          <p:cNvPr id="836" name="Google Shape;836;p46"/>
          <p:cNvPicPr preferRelativeResize="0"/>
          <p:nvPr/>
        </p:nvPicPr>
        <p:blipFill rotWithShape="1">
          <a:blip r:embed="rId3">
            <a:alphaModFix/>
          </a:blip>
          <a:srcRect b="0" l="0" r="0" t="0"/>
          <a:stretch/>
        </p:blipFill>
        <p:spPr>
          <a:xfrm>
            <a:off x="377825" y="1447800"/>
            <a:ext cx="8232775" cy="5105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7"/>
          <p:cNvSpPr txBox="1"/>
          <p:nvPr>
            <p:ph type="title"/>
          </p:nvPr>
        </p:nvSpPr>
        <p:spPr>
          <a:xfrm>
            <a:off x="1150937" y="214312"/>
            <a:ext cx="7793037" cy="1081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four basic response strategies for positive risks are:</a:t>
            </a:r>
            <a:endParaRPr/>
          </a:p>
        </p:txBody>
      </p:sp>
      <p:sp>
        <p:nvSpPr>
          <p:cNvPr id="842" name="Google Shape;842;p47"/>
          <p:cNvSpPr txBox="1"/>
          <p:nvPr>
            <p:ph idx="1" type="body"/>
          </p:nvPr>
        </p:nvSpPr>
        <p:spPr>
          <a:xfrm>
            <a:off x="304800" y="1447800"/>
            <a:ext cx="84582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1" i="0" lang="en-US" sz="2000" u="none">
                <a:solidFill>
                  <a:schemeClr val="dk1"/>
                </a:solidFill>
                <a:latin typeface="Times New Roman"/>
                <a:ea typeface="Times New Roman"/>
                <a:cs typeface="Times New Roman"/>
                <a:sym typeface="Times New Roman"/>
              </a:rPr>
              <a:t>1: Risk exploitation: </a:t>
            </a:r>
            <a:r>
              <a:rPr b="0" i="0" lang="en-US" sz="2000" u="none">
                <a:solidFill>
                  <a:schemeClr val="dk1"/>
                </a:solidFill>
                <a:latin typeface="Times New Roman"/>
                <a:ea typeface="Times New Roman"/>
                <a:cs typeface="Times New Roman"/>
                <a:sym typeface="Times New Roman"/>
              </a:rPr>
              <a:t>Risk exploitation or doing whatever you can to make sure the positive risk happens.</a:t>
            </a:r>
            <a:endParaRPr/>
          </a:p>
          <a:p>
            <a:pPr indent="-273050" lvl="0" marL="273050" marR="0" rtl="0" algn="l">
              <a:lnSpc>
                <a:spcPct val="100000"/>
              </a:lnSpc>
              <a:spcBef>
                <a:spcPts val="400"/>
              </a:spcBef>
              <a:spcAft>
                <a:spcPts val="0"/>
              </a:spcAft>
              <a:buClr>
                <a:srgbClr val="0BD0D9"/>
              </a:buClr>
              <a:buSzPts val="1900"/>
              <a:buFont typeface="Noto Sans Symbols"/>
              <a:buNone/>
            </a:pPr>
            <a:r>
              <a:rPr b="0" i="0" lang="en-US" sz="2000" u="none">
                <a:solidFill>
                  <a:schemeClr val="dk1"/>
                </a:solidFill>
                <a:latin typeface="Times New Roman"/>
                <a:ea typeface="Times New Roman"/>
                <a:cs typeface="Times New Roman"/>
                <a:sym typeface="Times New Roman"/>
              </a:rPr>
              <a:t>Example: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If an company funded a project to provide new computer classrooms for a nearby school in need.</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PM might organize news coverage of the project, write a press release, or hold some other public event to ensure the project produces good public relations for the company, which could lead to more business.</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None/>
            </a:pPr>
            <a:r>
              <a:rPr b="1" i="0" lang="en-US" sz="2000" u="none">
                <a:solidFill>
                  <a:schemeClr val="dk1"/>
                </a:solidFill>
                <a:latin typeface="Times New Roman"/>
                <a:ea typeface="Times New Roman"/>
                <a:cs typeface="Times New Roman"/>
                <a:sym typeface="Times New Roman"/>
              </a:rPr>
              <a:t>2: Risk Sharing:</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Risk sharing or allocating ownership of the risk to another party.</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Using the same example of implementing new computer classrooms, the project manager could form a partnership with the school’s principal, school board, or parent-teacher organization to share responsibility for achieving good public relations for the project.</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8"/>
          <p:cNvSpPr txBox="1"/>
          <p:nvPr>
            <p:ph type="title"/>
          </p:nvPr>
        </p:nvSpPr>
        <p:spPr>
          <a:xfrm>
            <a:off x="152400" y="214312"/>
            <a:ext cx="8839200" cy="10810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The four basic response strategies for positive risks are:</a:t>
            </a:r>
            <a:endParaRPr/>
          </a:p>
        </p:txBody>
      </p:sp>
      <p:sp>
        <p:nvSpPr>
          <p:cNvPr id="848" name="Google Shape;848;p48"/>
          <p:cNvSpPr txBox="1"/>
          <p:nvPr>
            <p:ph idx="1" type="body"/>
          </p:nvPr>
        </p:nvSpPr>
        <p:spPr>
          <a:xfrm>
            <a:off x="304800" y="1600200"/>
            <a:ext cx="86106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None/>
            </a:pPr>
            <a:r>
              <a:rPr b="0" i="0" lang="en-US" sz="2000" u="none">
                <a:solidFill>
                  <a:schemeClr val="dk1"/>
                </a:solidFill>
                <a:latin typeface="Times New Roman"/>
                <a:ea typeface="Times New Roman"/>
                <a:cs typeface="Times New Roman"/>
                <a:sym typeface="Times New Roman"/>
              </a:rPr>
              <a:t>3</a:t>
            </a:r>
            <a:r>
              <a:rPr b="1" i="0" lang="en-US" sz="2000" u="none">
                <a:solidFill>
                  <a:schemeClr val="dk1"/>
                </a:solidFill>
                <a:latin typeface="Times New Roman"/>
                <a:ea typeface="Times New Roman"/>
                <a:cs typeface="Times New Roman"/>
                <a:sym typeface="Times New Roman"/>
              </a:rPr>
              <a:t>. </a:t>
            </a:r>
            <a:r>
              <a:rPr b="1" i="0" lang="en-US" sz="2000" u="sng">
                <a:solidFill>
                  <a:schemeClr val="dk1"/>
                </a:solidFill>
                <a:latin typeface="Times New Roman"/>
                <a:ea typeface="Times New Roman"/>
                <a:cs typeface="Times New Roman"/>
                <a:sym typeface="Times New Roman"/>
              </a:rPr>
              <a:t>Risk Enhancement:</a:t>
            </a:r>
            <a:endParaRPr b="1"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Risk enhancement or changing the size of the opportunity by identifying and </a:t>
            </a:r>
            <a:r>
              <a:rPr b="1" i="0" lang="en-US" sz="2000" u="none">
                <a:solidFill>
                  <a:schemeClr val="dk1"/>
                </a:solidFill>
                <a:latin typeface="Times New Roman"/>
                <a:ea typeface="Times New Roman"/>
                <a:cs typeface="Times New Roman"/>
                <a:sym typeface="Times New Roman"/>
              </a:rPr>
              <a:t>maximizing key drivers </a:t>
            </a:r>
            <a:r>
              <a:rPr b="0" i="0" lang="en-US" sz="2000" u="none">
                <a:solidFill>
                  <a:schemeClr val="dk1"/>
                </a:solidFill>
                <a:latin typeface="Times New Roman"/>
                <a:ea typeface="Times New Roman"/>
                <a:cs typeface="Times New Roman"/>
                <a:sym typeface="Times New Roman"/>
              </a:rPr>
              <a:t>of positive risks.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E.g.:-An important driver of getting good public relations for the computer classroom projects might be getting students, parents and teachers aware of and excited about the projects.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They could then do their own formal and informal advertising project and company, which in turn might interest other groups and could, generate more business.</a:t>
            </a:r>
            <a:endParaRPr/>
          </a:p>
          <a:p>
            <a:pPr indent="-273050" lvl="0" marL="273050" marR="0" rtl="0" algn="l">
              <a:lnSpc>
                <a:spcPct val="100000"/>
              </a:lnSpc>
              <a:spcBef>
                <a:spcPts val="400"/>
              </a:spcBef>
              <a:spcAft>
                <a:spcPts val="0"/>
              </a:spcAft>
              <a:buClr>
                <a:srgbClr val="0BD0D9"/>
              </a:buClr>
              <a:buSzPts val="1900"/>
              <a:buFont typeface="Noto Sans Symbols"/>
              <a:buNone/>
            </a:pPr>
            <a:r>
              <a:rPr b="1" i="0" lang="en-US" sz="2000" u="none">
                <a:solidFill>
                  <a:schemeClr val="dk1"/>
                </a:solidFill>
                <a:latin typeface="Times New Roman"/>
                <a:ea typeface="Times New Roman"/>
                <a:cs typeface="Times New Roman"/>
                <a:sym typeface="Times New Roman"/>
              </a:rPr>
              <a:t>4. </a:t>
            </a:r>
            <a:r>
              <a:rPr b="1" i="0" lang="en-US" sz="2000" u="sng">
                <a:solidFill>
                  <a:schemeClr val="dk1"/>
                </a:solidFill>
                <a:latin typeface="Times New Roman"/>
                <a:ea typeface="Times New Roman"/>
                <a:cs typeface="Times New Roman"/>
                <a:sym typeface="Times New Roman"/>
              </a:rPr>
              <a:t>Risk Acceptance:</a:t>
            </a:r>
            <a:endParaRPr b="1"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It also applies to positive risks when the project team cant or chooses not to take any actions towards a risk.</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E.g.:-The computer classrooms, project manager might just assume the project will result in good public relations for their company without doing anything extra.</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9"/>
          <p:cNvSpPr txBox="1"/>
          <p:nvPr>
            <p:ph type="title"/>
          </p:nvPr>
        </p:nvSpPr>
        <p:spPr>
          <a:xfrm>
            <a:off x="609600" y="214312"/>
            <a:ext cx="8334375" cy="928687"/>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800"/>
              <a:buFont typeface="Calibri"/>
              <a:buNone/>
            </a:pPr>
            <a:r>
              <a:rPr b="0" i="0" lang="en-US" sz="2800" u="sng">
                <a:solidFill>
                  <a:schemeClr val="dk2"/>
                </a:solidFill>
                <a:latin typeface="Calibri"/>
                <a:ea typeface="Calibri"/>
                <a:cs typeface="Calibri"/>
                <a:sym typeface="Calibri"/>
              </a:rPr>
              <a:t>Using s/w to assist in project risk management </a:t>
            </a:r>
            <a:endParaRPr/>
          </a:p>
        </p:txBody>
      </p:sp>
      <p:sp>
        <p:nvSpPr>
          <p:cNvPr id="854" name="Google Shape;854;p49"/>
          <p:cNvSpPr txBox="1"/>
          <p:nvPr>
            <p:ph idx="1" type="body"/>
          </p:nvPr>
        </p:nvSpPr>
        <p:spPr>
          <a:xfrm>
            <a:off x="304800" y="1447800"/>
            <a:ext cx="85344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A variety of s/w tools can be used to enhance various risk management processes.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Most organizations use s/w to create, update, and distribute information in their risk registers.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 register (risk registers) is often a simple word or excel file but it can also be part of more sophisticated database.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S/w can be used to create decision trees and estimate expected monetary value.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Most sophisticated risk management s/w, such as Monte Carlo stimulation s/w, can help to develop models &amp; used stimulations to analyze &amp; respond to various risk.</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Project 2003 is also being used for same purpose </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There are also several s/w packages created specifically for project risk management.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sng">
                <a:solidFill>
                  <a:schemeClr val="dk1"/>
                </a:solidFill>
                <a:latin typeface="Constantia"/>
                <a:ea typeface="Constantia"/>
                <a:cs typeface="Constantia"/>
                <a:sym typeface="Constantia"/>
                <a:hlinkClick r:id="rId3">
                  <a:extLst>
                    <a:ext uri="{A12FA001-AC4F-418D-AE19-62706E023703}">
                      <ahyp:hlinkClr val="tx"/>
                    </a:ext>
                  </a:extLst>
                </a:hlinkClick>
              </a:rPr>
              <a:t>www.risksig.com</a:t>
            </a:r>
            <a:endParaRPr b="0" i="0" sz="2000" u="none">
              <a:solidFill>
                <a:schemeClr val="dk1"/>
              </a:solidFill>
              <a:latin typeface="Times New Roman"/>
              <a:ea typeface="Times New Roman"/>
              <a:cs typeface="Times New Roman"/>
              <a:sym typeface="Times New Roman"/>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
          <p:cNvSpPr txBox="1"/>
          <p:nvPr>
            <p:ph type="title"/>
          </p:nvPr>
        </p:nvSpPr>
        <p:spPr>
          <a:xfrm>
            <a:off x="609600" y="457200"/>
            <a:ext cx="8258175" cy="762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2800"/>
              <a:buFont typeface="Calibri"/>
              <a:buNone/>
            </a:pPr>
            <a:r>
              <a:rPr b="0" i="0" lang="en-US" sz="2800" u="none">
                <a:solidFill>
                  <a:schemeClr val="dk2"/>
                </a:solidFill>
                <a:latin typeface="Calibri"/>
                <a:ea typeface="Calibri"/>
                <a:cs typeface="Calibri"/>
                <a:sym typeface="Calibri"/>
              </a:rPr>
              <a:t>The Importance of Project Risk Management:</a:t>
            </a:r>
            <a:endParaRPr/>
          </a:p>
        </p:txBody>
      </p:sp>
      <p:sp>
        <p:nvSpPr>
          <p:cNvPr id="576" name="Google Shape;576;p5"/>
          <p:cNvSpPr txBox="1"/>
          <p:nvPr>
            <p:ph idx="1" type="body"/>
          </p:nvPr>
        </p:nvSpPr>
        <p:spPr>
          <a:xfrm>
            <a:off x="228600" y="1295400"/>
            <a:ext cx="8726487" cy="5105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Project risk management is the art and science of identifying, analyzing and responding to risk throughout that life of a project &amp; in best interests of meeting project objective.</a:t>
            </a:r>
            <a:endParaRPr/>
          </a:p>
          <a:p>
            <a:pPr indent="-164465" lvl="0" marL="273050" rtl="0" algn="l">
              <a:lnSpc>
                <a:spcPct val="100000"/>
              </a:lnSpc>
              <a:spcBef>
                <a:spcPts val="360"/>
              </a:spcBef>
              <a:spcAft>
                <a:spcPts val="0"/>
              </a:spcAft>
              <a:buClr>
                <a:srgbClr val="0BD0D9"/>
              </a:buClr>
              <a:buSzPts val="1710"/>
              <a:buFont typeface="Noto Sans Symbols"/>
              <a:buNone/>
            </a:pPr>
            <a:r>
              <a:t/>
            </a:r>
            <a:endParaRPr b="0" i="0" sz="1800" u="none">
              <a:solidFill>
                <a:schemeClr val="dk1"/>
              </a:solidFill>
              <a:latin typeface="Constantia"/>
              <a:ea typeface="Constantia"/>
              <a:cs typeface="Constantia"/>
              <a:sym typeface="Constantia"/>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Risk management can have a positive impact on selecting project, determining the scope of projects &amp; developing realistic schedules &amp; cost estimates.</a:t>
            </a:r>
            <a:endParaRPr/>
          </a:p>
          <a:p>
            <a:pPr indent="-164465" lvl="0" marL="273050" rtl="0" algn="l">
              <a:lnSpc>
                <a:spcPct val="100000"/>
              </a:lnSpc>
              <a:spcBef>
                <a:spcPts val="360"/>
              </a:spcBef>
              <a:spcAft>
                <a:spcPts val="0"/>
              </a:spcAft>
              <a:buClr>
                <a:srgbClr val="0BD0D9"/>
              </a:buClr>
              <a:buSzPts val="1710"/>
              <a:buFont typeface="Noto Sans Symbols"/>
              <a:buNone/>
            </a:pPr>
            <a:r>
              <a:t/>
            </a:r>
            <a:endParaRPr b="0" i="0" sz="1800" u="none">
              <a:solidFill>
                <a:schemeClr val="dk1"/>
              </a:solidFill>
              <a:latin typeface="Constantia"/>
              <a:ea typeface="Constantia"/>
              <a:cs typeface="Constantia"/>
              <a:sym typeface="Constantia"/>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It helps projects stakeholders understand the nature of the project, involves team members in defining strengths &amp; weakness &amp; helps to integrate the other project management knowledge areas.</a:t>
            </a:r>
            <a:endParaRPr/>
          </a:p>
          <a:p>
            <a:pPr indent="-164465" lvl="0" marL="273050" rtl="0" algn="l">
              <a:lnSpc>
                <a:spcPct val="100000"/>
              </a:lnSpc>
              <a:spcBef>
                <a:spcPts val="360"/>
              </a:spcBef>
              <a:spcAft>
                <a:spcPts val="0"/>
              </a:spcAft>
              <a:buClr>
                <a:srgbClr val="0BD0D9"/>
              </a:buClr>
              <a:buSzPts val="1710"/>
              <a:buFont typeface="Noto Sans Symbols"/>
              <a:buNone/>
            </a:pPr>
            <a:r>
              <a:t/>
            </a:r>
            <a:endParaRPr b="0" i="0" sz="1800" u="none">
              <a:solidFill>
                <a:schemeClr val="dk1"/>
              </a:solidFill>
              <a:latin typeface="Constantia"/>
              <a:ea typeface="Constantia"/>
              <a:cs typeface="Constantia"/>
              <a:sym typeface="Constantia"/>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A good risk management is responsible for the smooth development of a new system,.</a:t>
            </a:r>
            <a:endParaRPr/>
          </a:p>
          <a:p>
            <a:pPr indent="-164465" lvl="0" marL="273050" rtl="0" algn="l">
              <a:lnSpc>
                <a:spcPct val="100000"/>
              </a:lnSpc>
              <a:spcBef>
                <a:spcPts val="360"/>
              </a:spcBef>
              <a:spcAft>
                <a:spcPts val="0"/>
              </a:spcAft>
              <a:buClr>
                <a:srgbClr val="0BD0D9"/>
              </a:buClr>
              <a:buSzPts val="1710"/>
              <a:buFont typeface="Noto Sans Symbols"/>
              <a:buNone/>
            </a:pPr>
            <a:r>
              <a:t/>
            </a:r>
            <a:endParaRPr b="0" i="0" sz="1800" u="none">
              <a:solidFill>
                <a:schemeClr val="dk1"/>
              </a:solidFill>
              <a:latin typeface="Constantia"/>
              <a:ea typeface="Constantia"/>
              <a:cs typeface="Constantia"/>
              <a:sym typeface="Constantia"/>
            </a:endParaRPr>
          </a:p>
          <a:p>
            <a:pPr indent="-273050" lvl="0" marL="273050" rtl="0" algn="l">
              <a:lnSpc>
                <a:spcPct val="100000"/>
              </a:lnSpc>
              <a:spcBef>
                <a:spcPts val="360"/>
              </a:spcBef>
              <a:spcAft>
                <a:spcPts val="0"/>
              </a:spcAft>
              <a:buClr>
                <a:srgbClr val="0BD0D9"/>
              </a:buClr>
              <a:buSzPts val="1710"/>
              <a:buFont typeface="Noto Sans Symbols"/>
              <a:buChar char="⚫"/>
            </a:pPr>
            <a:r>
              <a:rPr b="0" i="0" lang="en-US" sz="1800" u="none">
                <a:solidFill>
                  <a:schemeClr val="dk1"/>
                </a:solidFill>
                <a:latin typeface="Constantia"/>
                <a:ea typeface="Constantia"/>
                <a:cs typeface="Constantia"/>
                <a:sym typeface="Constantia"/>
              </a:rPr>
              <a:t>PRM involves understanding potential problems that might occur on the project &amp;  how they might impede project success.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50"/>
          <p:cNvSpPr txBox="1"/>
          <p:nvPr>
            <p:ph type="title"/>
          </p:nvPr>
        </p:nvSpPr>
        <p:spPr>
          <a:xfrm>
            <a:off x="685800" y="228600"/>
            <a:ext cx="8115300" cy="10668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000"/>
              <a:buFont typeface="Calibri"/>
              <a:buNone/>
            </a:pPr>
            <a:r>
              <a:rPr b="1" i="0" lang="en-US" sz="4000" u="none">
                <a:solidFill>
                  <a:schemeClr val="dk2"/>
                </a:solidFill>
                <a:latin typeface="Calibri"/>
                <a:ea typeface="Calibri"/>
                <a:cs typeface="Calibri"/>
                <a:sym typeface="Calibri"/>
              </a:rPr>
              <a:t>Risk Response Plan should include</a:t>
            </a:r>
            <a:r>
              <a:rPr b="0" i="0" lang="en-US" sz="5000" u="none">
                <a:solidFill>
                  <a:schemeClr val="dk2"/>
                </a:solidFill>
                <a:latin typeface="Calibri"/>
                <a:ea typeface="Calibri"/>
                <a:cs typeface="Calibri"/>
                <a:sym typeface="Calibri"/>
              </a:rPr>
              <a:t>:</a:t>
            </a:r>
            <a:endParaRPr/>
          </a:p>
        </p:txBody>
      </p:sp>
      <p:sp>
        <p:nvSpPr>
          <p:cNvPr id="860" name="Google Shape;860;p50"/>
          <p:cNvSpPr txBox="1"/>
          <p:nvPr>
            <p:ph idx="1" type="body"/>
          </p:nvPr>
        </p:nvSpPr>
        <p:spPr>
          <a:xfrm>
            <a:off x="685800" y="1371600"/>
            <a:ext cx="7772400" cy="2971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 A </a:t>
            </a:r>
            <a:r>
              <a:rPr b="0" i="0" lang="en-US" sz="2400" u="none">
                <a:solidFill>
                  <a:srgbClr val="0070C0"/>
                </a:solidFill>
                <a:latin typeface="Constantia"/>
                <a:ea typeface="Constantia"/>
                <a:cs typeface="Constantia"/>
                <a:sym typeface="Constantia"/>
              </a:rPr>
              <a:t>trigger</a:t>
            </a:r>
            <a:r>
              <a:rPr b="0" i="0" lang="en-US" sz="2400" u="none">
                <a:solidFill>
                  <a:schemeClr val="dk1"/>
                </a:solidFill>
                <a:latin typeface="Constantia"/>
                <a:ea typeface="Constantia"/>
                <a:cs typeface="Constantia"/>
                <a:sym typeface="Constantia"/>
              </a:rPr>
              <a:t> which flags that the risk has occurred </a:t>
            </a:r>
            <a:endParaRPr/>
          </a:p>
          <a:p>
            <a:pPr indent="-273050" lvl="0" marL="273050" marR="0" rtl="0" algn="l">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An </a:t>
            </a:r>
            <a:r>
              <a:rPr b="0" i="0" lang="en-US" sz="2400" u="none">
                <a:solidFill>
                  <a:srgbClr val="0070C0"/>
                </a:solidFill>
                <a:latin typeface="Constantia"/>
                <a:ea typeface="Constantia"/>
                <a:cs typeface="Constantia"/>
                <a:sym typeface="Constantia"/>
              </a:rPr>
              <a:t>owner</a:t>
            </a:r>
            <a:r>
              <a:rPr b="0" i="0" lang="en-US" sz="2400" u="none">
                <a:solidFill>
                  <a:schemeClr val="dk1"/>
                </a:solidFill>
                <a:latin typeface="Constantia"/>
                <a:ea typeface="Constantia"/>
                <a:cs typeface="Constantia"/>
                <a:sym typeface="Constantia"/>
              </a:rPr>
              <a:t> of the risk (i.e., the person or group responsible for monitoring the risk and ensuring that the appropriate risk response is carried out) </a:t>
            </a:r>
            <a:endParaRPr/>
          </a:p>
          <a:p>
            <a:pPr indent="-273050" lvl="0" marL="273050" marR="0" rtl="0" algn="l">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 </a:t>
            </a:r>
            <a:r>
              <a:rPr b="0" i="0" lang="en-US" sz="2400" u="none">
                <a:solidFill>
                  <a:srgbClr val="0070C0"/>
                </a:solidFill>
                <a:latin typeface="Constantia"/>
                <a:ea typeface="Constantia"/>
                <a:cs typeface="Constantia"/>
                <a:sym typeface="Constantia"/>
              </a:rPr>
              <a:t>response</a:t>
            </a:r>
            <a:r>
              <a:rPr b="0" i="0" lang="en-US" sz="2400" u="none">
                <a:solidFill>
                  <a:schemeClr val="dk1"/>
                </a:solidFill>
                <a:latin typeface="Constantia"/>
                <a:ea typeface="Constantia"/>
                <a:cs typeface="Constantia"/>
                <a:sym typeface="Constantia"/>
              </a:rPr>
              <a:t> based on one of the four basic risk strategies </a:t>
            </a:r>
            <a:endParaRPr/>
          </a:p>
          <a:p>
            <a:pPr indent="-273050" lvl="0" marL="273050" marR="0" rtl="0" algn="l">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Adequate </a:t>
            </a:r>
            <a:r>
              <a:rPr b="0" i="0" lang="en-US" sz="2400" u="none">
                <a:solidFill>
                  <a:srgbClr val="0070C0"/>
                </a:solidFill>
                <a:latin typeface="Constantia"/>
                <a:ea typeface="Constantia"/>
                <a:cs typeface="Constantia"/>
                <a:sym typeface="Constantia"/>
              </a:rPr>
              <a:t>resources</a:t>
            </a:r>
            <a:endParaRPr/>
          </a:p>
        </p:txBody>
      </p:sp>
      <p:pic>
        <p:nvPicPr>
          <p:cNvPr descr="c08f15" id="861" name="Google Shape;861;p50"/>
          <p:cNvPicPr preferRelativeResize="0"/>
          <p:nvPr/>
        </p:nvPicPr>
        <p:blipFill rotWithShape="1">
          <a:blip r:embed="rId3">
            <a:alphaModFix/>
          </a:blip>
          <a:srcRect b="0" l="0" r="0" t="0"/>
          <a:stretch/>
        </p:blipFill>
        <p:spPr>
          <a:xfrm>
            <a:off x="1447800" y="4419600"/>
            <a:ext cx="6477000" cy="1803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5" name="Shape 865"/>
        <p:cNvGrpSpPr/>
        <p:nvPr/>
      </p:nvGrpSpPr>
      <p:grpSpPr>
        <a:xfrm>
          <a:off x="0" y="0"/>
          <a:ext cx="0" cy="0"/>
          <a:chOff x="0" y="0"/>
          <a:chExt cx="0" cy="0"/>
        </a:xfrm>
      </p:grpSpPr>
      <p:sp>
        <p:nvSpPr>
          <p:cNvPr id="866" name="Google Shape;866;p5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Risk Evaluation</a:t>
            </a:r>
            <a:endParaRPr/>
          </a:p>
        </p:txBody>
      </p:sp>
      <p:sp>
        <p:nvSpPr>
          <p:cNvPr id="867" name="Google Shape;867;p5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Lessons learned and best practices help us to:  </a:t>
            </a:r>
            <a:endParaRPr/>
          </a:p>
          <a:p>
            <a:pPr indent="-246062" lvl="1" marL="639762" marR="0" rtl="0" algn="l">
              <a:lnSpc>
                <a:spcPct val="9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Increase our understanding of IT project risk in general. </a:t>
            </a:r>
            <a:endParaRPr/>
          </a:p>
          <a:p>
            <a:pPr indent="-246062" lvl="1" marL="639762" marR="0" rtl="0" algn="l">
              <a:lnSpc>
                <a:spcPct val="9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Understand what information was available to managing risks and for making risk-related decisions. </a:t>
            </a:r>
            <a:endParaRPr/>
          </a:p>
          <a:p>
            <a:pPr indent="-246062" lvl="1" marL="639762" marR="0" rtl="0" algn="l">
              <a:lnSpc>
                <a:spcPct val="9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Understand how and why a particular decision was made. </a:t>
            </a:r>
            <a:endParaRPr/>
          </a:p>
          <a:p>
            <a:pPr indent="-246062" lvl="1" marL="639762" marR="0" rtl="0" algn="l">
              <a:lnSpc>
                <a:spcPct val="9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Understand the implications not only of the risks, but also the decisions that were made. </a:t>
            </a:r>
            <a:endParaRPr/>
          </a:p>
          <a:p>
            <a:pPr indent="-246062" lvl="1" marL="639762" marR="0" rtl="0" algn="l">
              <a:lnSpc>
                <a:spcPct val="9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Learn from our experience so that others may not have to repeat our mistakes.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
          <p:cNvSpPr txBox="1"/>
          <p:nvPr>
            <p:ph type="title"/>
          </p:nvPr>
        </p:nvSpPr>
        <p:spPr>
          <a:xfrm>
            <a:off x="457200" y="704850"/>
            <a:ext cx="8229600" cy="66675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800"/>
              <a:buFont typeface="Calibri"/>
              <a:buNone/>
            </a:pPr>
            <a:r>
              <a:rPr b="1" i="0" lang="en-US" sz="2800" u="none">
                <a:solidFill>
                  <a:schemeClr val="dk2"/>
                </a:solidFill>
                <a:latin typeface="Calibri"/>
                <a:ea typeface="Calibri"/>
                <a:cs typeface="Calibri"/>
                <a:sym typeface="Calibri"/>
              </a:rPr>
              <a:t>Common Mistakes in Managing Project Risk</a:t>
            </a:r>
            <a:endParaRPr/>
          </a:p>
        </p:txBody>
      </p:sp>
      <p:sp>
        <p:nvSpPr>
          <p:cNvPr id="582" name="Google Shape;582;p6"/>
          <p:cNvSpPr txBox="1"/>
          <p:nvPr>
            <p:ph idx="1" type="body"/>
          </p:nvPr>
        </p:nvSpPr>
        <p:spPr>
          <a:xfrm>
            <a:off x="457200" y="1447800"/>
            <a:ext cx="8229600" cy="4876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Times New Roman"/>
                <a:ea typeface="Times New Roman"/>
                <a:cs typeface="Times New Roman"/>
                <a:sym typeface="Times New Roman"/>
              </a:rPr>
              <a:t>Not understanding the benefits of risk management</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Times New Roman"/>
                <a:ea typeface="Times New Roman"/>
                <a:cs typeface="Times New Roman"/>
                <a:sym typeface="Times New Roman"/>
              </a:rPr>
              <a:t>Not providing adequate time for risk management</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Times New Roman"/>
                <a:ea typeface="Times New Roman"/>
                <a:cs typeface="Times New Roman"/>
                <a:sym typeface="Times New Roman"/>
              </a:rPr>
              <a:t>Not identifying and assessing risk using a standardized approach</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20"/>
              </a:spcBef>
              <a:spcAft>
                <a:spcPts val="0"/>
              </a:spcAft>
              <a:buClr>
                <a:srgbClr val="0BD0D9"/>
              </a:buClr>
              <a:buSzPts val="2470"/>
              <a:buFont typeface="Noto Sans Symbols"/>
              <a:buNone/>
            </a:pPr>
            <a:r>
              <a:rPr b="1" i="0" lang="en-US" sz="2600" u="sng">
                <a:solidFill>
                  <a:srgbClr val="0070C0"/>
                </a:solidFill>
                <a:latin typeface="Times New Roman"/>
                <a:ea typeface="Times New Roman"/>
                <a:cs typeface="Times New Roman"/>
                <a:sym typeface="Times New Roman"/>
              </a:rPr>
              <a:t>Effective &amp; Successful Risk Management Requires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Times New Roman"/>
                <a:ea typeface="Times New Roman"/>
                <a:cs typeface="Times New Roman"/>
                <a:sym typeface="Times New Roman"/>
              </a:rPr>
              <a:t>Commitment by all stakeholders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Times New Roman"/>
                <a:ea typeface="Times New Roman"/>
                <a:cs typeface="Times New Roman"/>
                <a:sym typeface="Times New Roman"/>
              </a:rPr>
              <a:t>Stakeholder responsibility</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Times New Roman"/>
                <a:ea typeface="Times New Roman"/>
                <a:cs typeface="Times New Roman"/>
                <a:sym typeface="Times New Roman"/>
              </a:rPr>
              <a:t>Different risks for different types of projects</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
          <p:cNvSpPr txBox="1"/>
          <p:nvPr>
            <p:ph type="title"/>
          </p:nvPr>
        </p:nvSpPr>
        <p:spPr>
          <a:xfrm>
            <a:off x="457200" y="685800"/>
            <a:ext cx="8229600" cy="762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Risk Management Processes</a:t>
            </a:r>
            <a:endParaRPr/>
          </a:p>
        </p:txBody>
      </p:sp>
      <p:sp>
        <p:nvSpPr>
          <p:cNvPr id="588" name="Google Shape;588;p7"/>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Risk management planning</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Risk identification</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Qualitative risk analysis</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Quantitative risk analysis</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Risk response planning</a:t>
            </a:r>
            <a:endParaRPr/>
          </a:p>
          <a:p>
            <a:pPr indent="-273050" lvl="0" marL="273050" marR="0" rtl="0" algn="l">
              <a:lnSpc>
                <a:spcPct val="100000"/>
              </a:lnSpc>
              <a:spcBef>
                <a:spcPts val="380"/>
              </a:spcBef>
              <a:spcAft>
                <a:spcPts val="0"/>
              </a:spcAft>
              <a:buClr>
                <a:srgbClr val="0BD0D9"/>
              </a:buClr>
              <a:buSzPts val="1805"/>
              <a:buFont typeface="Noto Sans Symbols"/>
              <a:buChar char="⚫"/>
            </a:pPr>
            <a:r>
              <a:rPr b="1" i="0" lang="en-US" sz="1900" u="none">
                <a:solidFill>
                  <a:schemeClr val="dk1"/>
                </a:solidFill>
                <a:latin typeface="Times New Roman"/>
                <a:ea typeface="Times New Roman"/>
                <a:cs typeface="Times New Roman"/>
                <a:sym typeface="Times New Roman"/>
              </a:rPr>
              <a:t>Risk monitoring and control</a:t>
            </a:r>
            <a:endParaRPr/>
          </a:p>
          <a:p>
            <a:pPr indent="-158432" lvl="0" marL="273050" marR="0" rtl="0" algn="l">
              <a:spcBef>
                <a:spcPts val="380"/>
              </a:spcBef>
              <a:spcAft>
                <a:spcPts val="0"/>
              </a:spcAft>
              <a:buClr>
                <a:srgbClr val="0BD0D9"/>
              </a:buClr>
              <a:buSzPts val="1805"/>
              <a:buFont typeface="Noto Sans Symbols"/>
              <a:buNone/>
            </a:pPr>
            <a:r>
              <a:t/>
            </a:r>
            <a:endParaRPr b="1" i="0" sz="1900" u="none">
              <a:solidFill>
                <a:schemeClr val="dk1"/>
              </a:solidFill>
              <a:latin typeface="Times New Roman"/>
              <a:ea typeface="Times New Roman"/>
              <a:cs typeface="Times New Roman"/>
              <a:sym typeface="Times New Roman"/>
            </a:endParaRPr>
          </a:p>
        </p:txBody>
      </p:sp>
      <p:pic>
        <p:nvPicPr>
          <p:cNvPr descr="c08f01" id="589" name="Google Shape;589;p7"/>
          <p:cNvPicPr preferRelativeResize="0"/>
          <p:nvPr/>
        </p:nvPicPr>
        <p:blipFill rotWithShape="1">
          <a:blip r:embed="rId3">
            <a:alphaModFix/>
          </a:blip>
          <a:srcRect b="0" l="0" r="0" t="0"/>
          <a:stretch/>
        </p:blipFill>
        <p:spPr>
          <a:xfrm>
            <a:off x="4419600" y="1905000"/>
            <a:ext cx="42672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
          <p:cNvSpPr txBox="1"/>
          <p:nvPr>
            <p:ph idx="1" type="body"/>
          </p:nvPr>
        </p:nvSpPr>
        <p:spPr>
          <a:xfrm>
            <a:off x="228600" y="1600200"/>
            <a:ext cx="8915400" cy="4495800"/>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90000"/>
              </a:lnSpc>
              <a:spcBef>
                <a:spcPts val="0"/>
              </a:spcBef>
              <a:spcAft>
                <a:spcPts val="0"/>
              </a:spcAft>
              <a:buClr>
                <a:schemeClr val="accent1"/>
              </a:buClr>
              <a:buSzPts val="1836"/>
              <a:buFont typeface="Noto Sans Symbols"/>
              <a:buChar char="🞂"/>
            </a:pPr>
            <a:r>
              <a:rPr b="1" i="0" lang="en-US" sz="2700" u="none" cap="none" strike="noStrike">
                <a:solidFill>
                  <a:schemeClr val="dk1"/>
                </a:solidFill>
                <a:latin typeface="Arial"/>
                <a:ea typeface="Arial"/>
                <a:cs typeface="Arial"/>
                <a:sym typeface="Arial"/>
              </a:rPr>
              <a:t>Planning risk management</a:t>
            </a:r>
            <a:r>
              <a:rPr b="0" i="0" lang="en-US" sz="2700" u="none" cap="none" strike="noStrike">
                <a:solidFill>
                  <a:schemeClr val="dk1"/>
                </a:solidFill>
                <a:latin typeface="Arial"/>
                <a:ea typeface="Arial"/>
                <a:cs typeface="Arial"/>
                <a:sym typeface="Arial"/>
              </a:rPr>
              <a:t>: deciding how to approach and plan the risk management activities for the project</a:t>
            </a:r>
            <a:endParaRPr/>
          </a:p>
          <a:p>
            <a:pPr indent="-255587" lvl="0" marL="365125" marR="0" rtl="0" algn="just">
              <a:lnSpc>
                <a:spcPct val="100000"/>
              </a:lnSpc>
              <a:spcBef>
                <a:spcPts val="2700"/>
              </a:spcBef>
              <a:spcAft>
                <a:spcPts val="0"/>
              </a:spcAft>
              <a:buClr>
                <a:schemeClr val="accent1"/>
              </a:buClr>
              <a:buSzPts val="1836"/>
              <a:buFont typeface="Noto Sans Symbols"/>
              <a:buChar char="🞂"/>
            </a:pPr>
            <a:r>
              <a:rPr b="1" i="0" lang="en-US" sz="2700" u="none" cap="none" strike="noStrike">
                <a:solidFill>
                  <a:schemeClr val="dk1"/>
                </a:solidFill>
                <a:latin typeface="Arial"/>
                <a:ea typeface="Arial"/>
                <a:cs typeface="Arial"/>
                <a:sym typeface="Arial"/>
              </a:rPr>
              <a:t>Identifying risks</a:t>
            </a:r>
            <a:r>
              <a:rPr b="0" i="0" lang="en-US" sz="2700" u="none" cap="none" strike="noStrike">
                <a:solidFill>
                  <a:schemeClr val="dk1"/>
                </a:solidFill>
                <a:latin typeface="Arial"/>
                <a:ea typeface="Arial"/>
                <a:cs typeface="Arial"/>
                <a:sym typeface="Arial"/>
              </a:rPr>
              <a:t>: determining which risks are likely to affect a project and documenting the characteristics of each</a:t>
            </a:r>
            <a:endParaRPr/>
          </a:p>
          <a:p>
            <a:pPr indent="-255587" lvl="0" marL="365125" marR="0" rtl="0" algn="just">
              <a:lnSpc>
                <a:spcPct val="100000"/>
              </a:lnSpc>
              <a:spcBef>
                <a:spcPts val="2700"/>
              </a:spcBef>
              <a:spcAft>
                <a:spcPts val="0"/>
              </a:spcAft>
              <a:buClr>
                <a:schemeClr val="accent1"/>
              </a:buClr>
              <a:buSzPts val="1836"/>
              <a:buFont typeface="Noto Sans Symbols"/>
              <a:buChar char="🞂"/>
            </a:pPr>
            <a:r>
              <a:rPr b="1" i="0" lang="en-US" sz="2700" u="none" cap="none" strike="noStrike">
                <a:solidFill>
                  <a:schemeClr val="dk1"/>
                </a:solidFill>
                <a:latin typeface="Arial"/>
                <a:ea typeface="Arial"/>
                <a:cs typeface="Arial"/>
                <a:sym typeface="Arial"/>
              </a:rPr>
              <a:t>Performing qualitative risk analysis</a:t>
            </a:r>
            <a:r>
              <a:rPr b="0" i="0" lang="en-US" sz="2700" u="none" cap="none" strike="noStrike">
                <a:solidFill>
                  <a:schemeClr val="dk1"/>
                </a:solidFill>
                <a:latin typeface="Arial"/>
                <a:ea typeface="Arial"/>
                <a:cs typeface="Arial"/>
                <a:sym typeface="Arial"/>
              </a:rPr>
              <a:t>: prioritizing risks based on their probability and impact of occurrence</a:t>
            </a:r>
            <a:endParaRPr/>
          </a:p>
        </p:txBody>
      </p:sp>
      <p:sp>
        <p:nvSpPr>
          <p:cNvPr id="595" name="Google Shape;595;p8"/>
          <p:cNvSpPr txBox="1"/>
          <p:nvPr>
            <p:ph idx="4294967295" type="title"/>
          </p:nvPr>
        </p:nvSpPr>
        <p:spPr>
          <a:xfrm>
            <a:off x="381000" y="762000"/>
            <a:ext cx="8382000" cy="587375"/>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Arial"/>
              <a:buNone/>
            </a:pPr>
            <a:r>
              <a:rPr b="1" i="0" lang="en-US" sz="4100" u="none" cap="none" strike="noStrike">
                <a:solidFill>
                  <a:schemeClr val="dk2"/>
                </a:solidFill>
                <a:latin typeface="Arial"/>
                <a:ea typeface="Arial"/>
                <a:cs typeface="Arial"/>
                <a:sym typeface="Arial"/>
              </a:rPr>
              <a:t>Project Risk Management Processes</a:t>
            </a:r>
            <a:endParaRPr b="1" i="0" sz="4800" u="none" cap="none" strike="noStrike">
              <a:solidFill>
                <a:schemeClr val="dk2"/>
              </a:solidFill>
              <a:latin typeface="Arial"/>
              <a:ea typeface="Arial"/>
              <a:cs typeface="Arial"/>
              <a:sym typeface="Arial"/>
            </a:endParaRPr>
          </a:p>
        </p:txBody>
      </p:sp>
      <p:sp>
        <p:nvSpPr>
          <p:cNvPr id="596" name="Google Shape;596;p8"/>
          <p:cNvSpPr txBox="1"/>
          <p:nvPr/>
        </p:nvSpPr>
        <p:spPr>
          <a:xfrm>
            <a:off x="0" y="6492875"/>
            <a:ext cx="25908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Information Technology Project Management, Sixth Edition</a:t>
            </a:r>
            <a:endParaRPr/>
          </a:p>
        </p:txBody>
      </p:sp>
      <p:sp>
        <p:nvSpPr>
          <p:cNvPr id="597" name="Google Shape;597;p8"/>
          <p:cNvSpPr txBox="1"/>
          <p:nvPr/>
        </p:nvSpPr>
        <p:spPr>
          <a:xfrm>
            <a:off x="8588375" y="6492875"/>
            <a:ext cx="555625"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
          <p:cNvSpPr txBox="1"/>
          <p:nvPr>
            <p:ph idx="1" type="body"/>
          </p:nvPr>
        </p:nvSpPr>
        <p:spPr>
          <a:xfrm>
            <a:off x="228600" y="1219200"/>
            <a:ext cx="8763000" cy="4648200"/>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904"/>
              <a:buFont typeface="Noto Sans Symbols"/>
              <a:buChar char="🞂"/>
            </a:pPr>
            <a:r>
              <a:rPr b="1" i="0" lang="en-US" sz="2800" u="none" cap="none" strike="noStrike">
                <a:solidFill>
                  <a:schemeClr val="dk1"/>
                </a:solidFill>
                <a:latin typeface="Arial"/>
                <a:ea typeface="Arial"/>
                <a:cs typeface="Arial"/>
                <a:sym typeface="Arial"/>
              </a:rPr>
              <a:t>Performing quantitative risk analysis</a:t>
            </a:r>
            <a:r>
              <a:rPr b="0" i="0" lang="en-US" sz="2800" u="none" cap="none" strike="noStrike">
                <a:solidFill>
                  <a:schemeClr val="dk1"/>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numerically estimating the effects of risks on project objectives</a:t>
            </a:r>
            <a:endParaRPr/>
          </a:p>
          <a:p>
            <a:pPr indent="-255587" lvl="0" marL="365125" marR="0" rtl="0" algn="just">
              <a:lnSpc>
                <a:spcPct val="100000"/>
              </a:lnSpc>
              <a:spcBef>
                <a:spcPts val="400"/>
              </a:spcBef>
              <a:spcAft>
                <a:spcPts val="0"/>
              </a:spcAft>
              <a:buClr>
                <a:schemeClr val="accent1"/>
              </a:buClr>
              <a:buSzPts val="1904"/>
              <a:buFont typeface="Noto Sans Symbols"/>
              <a:buChar char="🞂"/>
            </a:pPr>
            <a:r>
              <a:rPr b="1" i="0" lang="en-US" sz="2800" u="none" cap="none" strike="noStrike">
                <a:solidFill>
                  <a:schemeClr val="dk1"/>
                </a:solidFill>
                <a:latin typeface="Arial"/>
                <a:ea typeface="Arial"/>
                <a:cs typeface="Arial"/>
                <a:sym typeface="Arial"/>
              </a:rPr>
              <a:t>Planning risk responses</a:t>
            </a:r>
            <a:r>
              <a:rPr b="0" i="0" lang="en-US" sz="2800" u="none" cap="none" strike="noStrike">
                <a:solidFill>
                  <a:schemeClr val="dk1"/>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taking steps to enhance opportunities and reduce threats to meeting project objectives</a:t>
            </a:r>
            <a:endParaRPr/>
          </a:p>
          <a:p>
            <a:pPr indent="-255587" lvl="0" marL="365125" marR="0" rtl="0" algn="just">
              <a:lnSpc>
                <a:spcPct val="100000"/>
              </a:lnSpc>
              <a:spcBef>
                <a:spcPts val="400"/>
              </a:spcBef>
              <a:spcAft>
                <a:spcPts val="0"/>
              </a:spcAft>
              <a:buClr>
                <a:schemeClr val="accent1"/>
              </a:buClr>
              <a:buSzPts val="1904"/>
              <a:buFont typeface="Noto Sans Symbols"/>
              <a:buChar char="🞂"/>
            </a:pPr>
            <a:r>
              <a:rPr b="1" i="0" lang="en-US" sz="2800" u="none" cap="none" strike="noStrike">
                <a:solidFill>
                  <a:schemeClr val="dk1"/>
                </a:solidFill>
                <a:latin typeface="Arial"/>
                <a:ea typeface="Arial"/>
                <a:cs typeface="Arial"/>
                <a:sym typeface="Arial"/>
              </a:rPr>
              <a:t>Monitoring and controlling risks</a:t>
            </a:r>
            <a:r>
              <a:rPr b="0" i="0" lang="en-US" sz="2800" u="none" cap="none" strike="noStrike">
                <a:solidFill>
                  <a:schemeClr val="dk1"/>
                </a:solidFill>
                <a:latin typeface="Arial"/>
                <a:ea typeface="Arial"/>
                <a:cs typeface="Arial"/>
                <a:sym typeface="Arial"/>
              </a:rPr>
              <a:t>: monitoring identified and residual risks, identifying new risks, carrying out risk response plans, and evaluating the effectiveness of risk strategies throughout the life of the project</a:t>
            </a:r>
            <a:endParaRPr/>
          </a:p>
          <a:p>
            <a:pPr indent="-134683" lvl="0" marL="365125" marR="0" rtl="0" algn="l">
              <a:spcBef>
                <a:spcPts val="400"/>
              </a:spcBef>
              <a:spcAft>
                <a:spcPts val="0"/>
              </a:spcAft>
              <a:buClr>
                <a:schemeClr val="accent1"/>
              </a:buClr>
              <a:buSzPts val="1904"/>
              <a:buFont typeface="Noto Sans Symbols"/>
              <a:buNone/>
            </a:pPr>
            <a:r>
              <a:t/>
            </a:r>
            <a:endParaRPr b="0" i="0" sz="2800" u="none">
              <a:solidFill>
                <a:schemeClr val="dk1"/>
              </a:solidFill>
              <a:latin typeface="Arial"/>
              <a:ea typeface="Arial"/>
              <a:cs typeface="Arial"/>
              <a:sym typeface="Arial"/>
            </a:endParaRPr>
          </a:p>
        </p:txBody>
      </p:sp>
      <p:sp>
        <p:nvSpPr>
          <p:cNvPr id="603" name="Google Shape;603;p9"/>
          <p:cNvSpPr txBox="1"/>
          <p:nvPr>
            <p:ph idx="4294967295" type="title"/>
          </p:nvPr>
        </p:nvSpPr>
        <p:spPr>
          <a:xfrm>
            <a:off x="457200" y="0"/>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Arial"/>
              <a:buNone/>
            </a:pPr>
            <a:r>
              <a:rPr b="1" i="0" lang="en-US" sz="4100" u="none" cap="none" strike="noStrike">
                <a:solidFill>
                  <a:schemeClr val="dk2"/>
                </a:solidFill>
                <a:latin typeface="Arial"/>
                <a:ea typeface="Arial"/>
                <a:cs typeface="Arial"/>
                <a:sym typeface="Arial"/>
              </a:rPr>
              <a:t>Project Risk Management Processes (continued)</a:t>
            </a:r>
            <a:endParaRPr/>
          </a:p>
        </p:txBody>
      </p:sp>
      <p:sp>
        <p:nvSpPr>
          <p:cNvPr id="604" name="Google Shape;604;p9"/>
          <p:cNvSpPr txBox="1"/>
          <p:nvPr/>
        </p:nvSpPr>
        <p:spPr>
          <a:xfrm>
            <a:off x="0" y="6492875"/>
            <a:ext cx="2590800"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Information Technology Project Management, Sixth Edition</a:t>
            </a:r>
            <a:endParaRPr/>
          </a:p>
        </p:txBody>
      </p:sp>
      <p:sp>
        <p:nvSpPr>
          <p:cNvPr id="605" name="Google Shape;605;p9"/>
          <p:cNvSpPr txBox="1"/>
          <p:nvPr/>
        </p:nvSpPr>
        <p:spPr>
          <a:xfrm>
            <a:off x="8588375" y="6492875"/>
            <a:ext cx="555625"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6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3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5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9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4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3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8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12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7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8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5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11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2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9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4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10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4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name="9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xmlns:r="http://schemas.openxmlformats.org/officeDocument/2006/relationships" name="7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4.xml><?xml version="1.0" encoding="utf-8"?>
<a:theme xmlns:a="http://schemas.openxmlformats.org/drawingml/2006/main" xmlns:r="http://schemas.openxmlformats.org/officeDocument/2006/relationships" name="6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5.xml><?xml version="1.0" encoding="utf-8"?>
<a:theme xmlns:a="http://schemas.openxmlformats.org/drawingml/2006/main" xmlns:r="http://schemas.openxmlformats.org/officeDocument/2006/relationships" name="3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8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7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0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Theme1">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2008-11-08T14:02:49Z</dcterms:created>
  <dc:creator>JM</dc:creator>
</cp:coreProperties>
</file>

<file path=docProps/custom.xml><?xml version="1.0" encoding="utf-8"?>
<Properties xmlns="http://schemas.openxmlformats.org/officeDocument/2006/custom-properties" xmlns:vt="http://schemas.openxmlformats.org/officeDocument/2006/docPropsVTypes"/>
</file>