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53805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83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796ba44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796ba44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987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6794d44fb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6794d44fb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51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796ba44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6796ba44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92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794d44f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794d44f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180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794d44fb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794d44f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958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794d44fb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794d44f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354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794d44fb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794d44fb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43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794d44fb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794d44fb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076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794d44fb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794d44fb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878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794d44fb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794d44fb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155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794d44fb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794d44f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64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Project Initiation Phase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ROI</a:t>
            </a:r>
            <a:endParaRPr/>
          </a:p>
        </p:txBody>
      </p:sp>
      <p:sp>
        <p:nvSpPr>
          <p:cNvPr id="109" name="Google Shape;109;p22"/>
          <p:cNvSpPr txBox="1">
            <a:spLocks noGrp="1"/>
          </p:cNvSpPr>
          <p:nvPr>
            <p:ph type="body" idx="1"/>
          </p:nvPr>
        </p:nvSpPr>
        <p:spPr>
          <a:xfrm>
            <a:off x="311700" y="1152474"/>
            <a:ext cx="8520600" cy="849575"/>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t>ROI=     </a:t>
            </a:r>
            <a:r>
              <a:rPr lang="en" sz="3300" dirty="0"/>
              <a:t>(Gain -Investment Cost )/ Investment Cost</a:t>
            </a:r>
            <a:endParaRPr dirty="0"/>
          </a:p>
        </p:txBody>
      </p:sp>
      <p:sp>
        <p:nvSpPr>
          <p:cNvPr id="110" name="Google Shape;110;p22"/>
          <p:cNvSpPr txBox="1"/>
          <p:nvPr/>
        </p:nvSpPr>
        <p:spPr>
          <a:xfrm>
            <a:off x="610049" y="2002050"/>
            <a:ext cx="8222251" cy="26776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Strategic Objective Analysis: How well project supports Organization  ….Service based Org. </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 sz="1800" dirty="0">
                <a:solidFill>
                  <a:schemeClr val="dk2"/>
                </a:solidFill>
              </a:rPr>
              <a:t>Problem Solving : Improves the state of the Organization</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 sz="1800" dirty="0">
                <a:solidFill>
                  <a:schemeClr val="dk2"/>
                </a:solidFill>
              </a:rPr>
              <a:t>Opportunity analysis:  To help Govt policies in making benefit </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 sz="1800" dirty="0" smtClean="0">
                <a:solidFill>
                  <a:schemeClr val="dk2"/>
                </a:solidFill>
              </a:rPr>
              <a:t>Weighted </a:t>
            </a:r>
            <a:r>
              <a:rPr lang="en" sz="1800" dirty="0">
                <a:solidFill>
                  <a:schemeClr val="dk2"/>
                </a:solidFill>
              </a:rPr>
              <a:t>scoring</a:t>
            </a:r>
            <a:r>
              <a:rPr lang="en" sz="1800" dirty="0" smtClean="0">
                <a:solidFill>
                  <a:schemeClr val="dk2"/>
                </a:solidFill>
              </a:rPr>
              <a:t>: To select based on multiple available Options</a:t>
            </a:r>
            <a:endParaRPr sz="1800" dirty="0">
              <a:solidFill>
                <a:schemeClr val="dk2"/>
              </a:solidFill>
            </a:endParaRPr>
          </a:p>
          <a:p>
            <a:pPr marL="0" lvl="0" indent="0" algn="l" rtl="0">
              <a:spcBef>
                <a:spcPts val="0"/>
              </a:spcBef>
              <a:spcAft>
                <a:spcPts val="0"/>
              </a:spcAft>
              <a:buNone/>
            </a:pPr>
            <a:r>
              <a:rPr lang="en" sz="1800" dirty="0" smtClean="0">
                <a:solidFill>
                  <a:schemeClr val="dk2"/>
                </a:solidFill>
              </a:rPr>
              <a:t>                                        Multi </a:t>
            </a:r>
            <a:r>
              <a:rPr lang="en" sz="1800" dirty="0">
                <a:solidFill>
                  <a:schemeClr val="dk2"/>
                </a:solidFill>
              </a:rPr>
              <a:t>factor analysis </a:t>
            </a:r>
            <a:endParaRPr sz="1800" dirty="0">
              <a:solidFill>
                <a:schemeClr val="dk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Selection Model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00037" algn="l" rtl="0">
              <a:spcBef>
                <a:spcPts val="0"/>
              </a:spcBef>
              <a:spcAft>
                <a:spcPts val="0"/>
              </a:spcAft>
              <a:buClr>
                <a:schemeClr val="dk1"/>
              </a:buClr>
              <a:buSzPct val="100000"/>
              <a:buChar char="●"/>
            </a:pPr>
            <a:r>
              <a:rPr lang="en" b="1">
                <a:solidFill>
                  <a:schemeClr val="dk1"/>
                </a:solidFill>
              </a:rPr>
              <a:t>Non Numeric Project Selection Model</a:t>
            </a:r>
            <a:endParaRPr b="1">
              <a:solidFill>
                <a:schemeClr val="dk1"/>
              </a:solidFill>
            </a:endParaRPr>
          </a:p>
          <a:p>
            <a:pPr marL="457200" lvl="0" indent="-300037" algn="l" rtl="0">
              <a:spcBef>
                <a:spcPts val="0"/>
              </a:spcBef>
              <a:spcAft>
                <a:spcPts val="0"/>
              </a:spcAft>
              <a:buClr>
                <a:schemeClr val="dk1"/>
              </a:buClr>
              <a:buSzPct val="100000"/>
              <a:buChar char="●"/>
            </a:pPr>
            <a:r>
              <a:rPr lang="en" b="1">
                <a:solidFill>
                  <a:schemeClr val="dk1"/>
                </a:solidFill>
              </a:rPr>
              <a:t>Numeric project Selection Model</a:t>
            </a:r>
            <a:endParaRPr b="1">
              <a:solidFill>
                <a:schemeClr val="dk1"/>
              </a:solidFill>
            </a:endParaRPr>
          </a:p>
          <a:p>
            <a:pPr marL="457200" lvl="0" indent="0" algn="l" rtl="0">
              <a:spcBef>
                <a:spcPts val="1200"/>
              </a:spcBef>
              <a:spcAft>
                <a:spcPts val="0"/>
              </a:spcAft>
              <a:buNone/>
            </a:pPr>
            <a:endParaRPr b="1">
              <a:solidFill>
                <a:schemeClr val="dk1"/>
              </a:solidFill>
            </a:endParaRPr>
          </a:p>
          <a:p>
            <a:pPr marL="457200" lvl="0" indent="-300037" algn="l" rtl="0">
              <a:spcBef>
                <a:spcPts val="1200"/>
              </a:spcBef>
              <a:spcAft>
                <a:spcPts val="0"/>
              </a:spcAft>
              <a:buSzPct val="100000"/>
              <a:buChar char="-"/>
            </a:pPr>
            <a:r>
              <a:rPr lang="en" b="1"/>
              <a:t>Non Numeric </a:t>
            </a:r>
            <a:endParaRPr b="1"/>
          </a:p>
          <a:p>
            <a:pPr marL="457200" lvl="0" indent="-300037" algn="l" rtl="0">
              <a:spcBef>
                <a:spcPts val="0"/>
              </a:spcBef>
              <a:spcAft>
                <a:spcPts val="0"/>
              </a:spcAft>
              <a:buSzPct val="100000"/>
              <a:buChar char="-"/>
            </a:pPr>
            <a:r>
              <a:rPr lang="en"/>
              <a:t>The Sacred Cow</a:t>
            </a:r>
            <a:endParaRPr/>
          </a:p>
          <a:p>
            <a:pPr marL="457200" lvl="0" indent="-300037" algn="l" rtl="0">
              <a:spcBef>
                <a:spcPts val="0"/>
              </a:spcBef>
              <a:spcAft>
                <a:spcPts val="0"/>
              </a:spcAft>
              <a:buSzPct val="100000"/>
              <a:buChar char="-"/>
            </a:pPr>
            <a:r>
              <a:rPr lang="en"/>
              <a:t>The Operating necessity: go get it</a:t>
            </a:r>
            <a:endParaRPr/>
          </a:p>
          <a:p>
            <a:pPr marL="457200" lvl="0" indent="-300037" algn="l" rtl="0">
              <a:spcBef>
                <a:spcPts val="0"/>
              </a:spcBef>
              <a:spcAft>
                <a:spcPts val="0"/>
              </a:spcAft>
              <a:buSzPct val="100000"/>
              <a:buChar char="-"/>
            </a:pPr>
            <a:r>
              <a:rPr lang="en"/>
              <a:t>Competitive Necessity</a:t>
            </a:r>
            <a:endParaRPr/>
          </a:p>
          <a:p>
            <a:pPr marL="457200" lvl="0" indent="-300037" algn="l" rtl="0">
              <a:spcBef>
                <a:spcPts val="0"/>
              </a:spcBef>
              <a:spcAft>
                <a:spcPts val="0"/>
              </a:spcAft>
              <a:buSzPct val="100000"/>
              <a:buChar char="-"/>
            </a:pPr>
            <a:r>
              <a:rPr lang="en"/>
              <a:t>Product Line Extension </a:t>
            </a:r>
            <a:endParaRPr/>
          </a:p>
          <a:p>
            <a:pPr marL="457200" lvl="0" indent="-300037" algn="l" rtl="0">
              <a:spcBef>
                <a:spcPts val="0"/>
              </a:spcBef>
              <a:spcAft>
                <a:spcPts val="0"/>
              </a:spcAft>
              <a:buSzPct val="100000"/>
              <a:buChar char="-"/>
            </a:pPr>
            <a:r>
              <a:rPr lang="en"/>
              <a:t>Comparative Benefit (Choose Best from the Available choice)</a:t>
            </a:r>
            <a:endParaRPr/>
          </a:p>
          <a:p>
            <a:pPr marL="457200" lvl="0" indent="-300037" algn="l" rtl="0">
              <a:spcBef>
                <a:spcPts val="0"/>
              </a:spcBef>
              <a:spcAft>
                <a:spcPts val="0"/>
              </a:spcAft>
              <a:buSzPct val="100000"/>
              <a:buChar char="-"/>
            </a:pPr>
            <a:r>
              <a:rPr lang="en"/>
              <a:t>Q- Sort Model (Choose from Good-Fair-Poor)</a:t>
            </a:r>
            <a:endParaRPr/>
          </a:p>
          <a:p>
            <a:pPr marL="457200" lvl="0" indent="-300037" algn="l" rtl="0">
              <a:spcBef>
                <a:spcPts val="0"/>
              </a:spcBef>
              <a:spcAft>
                <a:spcPts val="0"/>
              </a:spcAft>
              <a:buSzPct val="100000"/>
              <a:buChar char="-"/>
            </a:pPr>
            <a:endParaRPr/>
          </a:p>
          <a:p>
            <a:pPr marL="4572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Numeric Models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Pay Back Period: Time Period required to generate the returns</a:t>
            </a:r>
            <a:endParaRPr/>
          </a:p>
          <a:p>
            <a:pPr marL="0" lvl="0" indent="0" algn="l" rtl="0">
              <a:spcBef>
                <a:spcPts val="1200"/>
              </a:spcBef>
              <a:spcAft>
                <a:spcPts val="0"/>
              </a:spcAft>
              <a:buNone/>
            </a:pPr>
            <a:r>
              <a:rPr lang="en"/>
              <a:t>Accounting Rate of Return </a:t>
            </a:r>
            <a:endParaRPr/>
          </a:p>
          <a:p>
            <a:pPr marL="0" lvl="0" indent="0" algn="l" rtl="0">
              <a:spcBef>
                <a:spcPts val="1200"/>
              </a:spcBef>
              <a:spcAft>
                <a:spcPts val="0"/>
              </a:spcAft>
              <a:buNone/>
            </a:pPr>
            <a:r>
              <a:rPr lang="en"/>
              <a:t>Break even Analysis</a:t>
            </a:r>
            <a:endParaRPr/>
          </a:p>
          <a:p>
            <a:pPr marL="0" lvl="0" indent="0" algn="l" rtl="0">
              <a:spcBef>
                <a:spcPts val="1200"/>
              </a:spcBef>
              <a:spcAft>
                <a:spcPts val="0"/>
              </a:spcAft>
              <a:buNone/>
            </a:pPr>
            <a:r>
              <a:rPr lang="en"/>
              <a:t>Cost Benefit Analysis</a:t>
            </a:r>
            <a:endParaRPr/>
          </a:p>
          <a:p>
            <a:pPr marL="0" lvl="0" indent="0" algn="l" rtl="0">
              <a:spcBef>
                <a:spcPts val="1200"/>
              </a:spcBef>
              <a:spcAft>
                <a:spcPts val="0"/>
              </a:spcAft>
              <a:buNone/>
            </a:pPr>
            <a:r>
              <a:rPr lang="en"/>
              <a:t>Net Present Value</a:t>
            </a:r>
            <a:endParaRPr/>
          </a:p>
          <a:p>
            <a:pPr marL="0" lvl="0" indent="0" algn="l" rtl="0">
              <a:spcBef>
                <a:spcPts val="1200"/>
              </a:spcBef>
              <a:spcAft>
                <a:spcPts val="0"/>
              </a:spcAft>
              <a:buNone/>
            </a:pPr>
            <a:r>
              <a:rPr lang="en"/>
              <a:t>Internal Rate of Return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Pay Back period</a:t>
            </a:r>
            <a:endParaRPr lang="en-US" dirty="0"/>
          </a:p>
        </p:txBody>
      </p:sp>
      <p:sp>
        <p:nvSpPr>
          <p:cNvPr id="3" name="Text Placeholder 2"/>
          <p:cNvSpPr>
            <a:spLocks noGrp="1"/>
          </p:cNvSpPr>
          <p:nvPr>
            <p:ph type="body" idx="1"/>
          </p:nvPr>
        </p:nvSpPr>
        <p:spPr/>
        <p:txBody>
          <a:bodyPr/>
          <a:lstStyle/>
          <a:p>
            <a:r>
              <a:rPr lang="en-US" dirty="0" smtClean="0"/>
              <a:t>Time Period required to Generate enough returns to recover initial Investment</a:t>
            </a:r>
          </a:p>
          <a:p>
            <a:endParaRPr lang="en-US" dirty="0"/>
          </a:p>
          <a:p>
            <a:r>
              <a:rPr lang="en-US" dirty="0" smtClean="0"/>
              <a:t>Projects with less PBP are selected as they are considered as Low Risk where as</a:t>
            </a:r>
          </a:p>
          <a:p>
            <a:r>
              <a:rPr lang="en-US" dirty="0" smtClean="0"/>
              <a:t>Longer PBP are considered as high Risk Projects</a:t>
            </a:r>
            <a:endParaRPr lang="en-US" dirty="0"/>
          </a:p>
        </p:txBody>
      </p:sp>
    </p:spTree>
    <p:extLst>
      <p:ext uri="{BB962C8B-B14F-4D97-AF65-F5344CB8AC3E}">
        <p14:creationId xmlns:p14="http://schemas.microsoft.com/office/powerpoint/2010/main" val="3471656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 Accounting Rate of Return</a:t>
            </a:r>
            <a:endParaRPr lang="en-US" dirty="0"/>
          </a:p>
        </p:txBody>
      </p:sp>
      <p:sp>
        <p:nvSpPr>
          <p:cNvPr id="3" name="Text Placeholder 2"/>
          <p:cNvSpPr>
            <a:spLocks noGrp="1"/>
          </p:cNvSpPr>
          <p:nvPr>
            <p:ph type="body" idx="1"/>
          </p:nvPr>
        </p:nvSpPr>
        <p:spPr/>
        <p:txBody>
          <a:bodyPr/>
          <a:lstStyle/>
          <a:p>
            <a:r>
              <a:rPr lang="en-US" dirty="0" smtClean="0"/>
              <a:t>Percentage of Earnings of the investment in particular project .</a:t>
            </a:r>
          </a:p>
          <a:p>
            <a:endParaRPr lang="en-US" dirty="0"/>
          </a:p>
          <a:p>
            <a:r>
              <a:rPr lang="en-US" dirty="0" smtClean="0"/>
              <a:t>It states the maximum accounting Return than the minimum Rate of Return set by the Management.</a:t>
            </a:r>
          </a:p>
          <a:p>
            <a:endParaRPr lang="en-US" dirty="0"/>
          </a:p>
          <a:p>
            <a:r>
              <a:rPr lang="en-US" dirty="0" smtClean="0"/>
              <a:t>Whole Economic Life of the Project </a:t>
            </a:r>
            <a:endParaRPr lang="en-US" dirty="0"/>
          </a:p>
        </p:txBody>
      </p:sp>
    </p:spTree>
    <p:extLst>
      <p:ext uri="{BB962C8B-B14F-4D97-AF65-F5344CB8AC3E}">
        <p14:creationId xmlns:p14="http://schemas.microsoft.com/office/powerpoint/2010/main" val="361037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 Even Analysis:</a:t>
            </a:r>
            <a:br>
              <a:rPr lang="en-US" dirty="0" smtClean="0"/>
            </a:b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Stage at which project will be profitable</a:t>
            </a:r>
          </a:p>
          <a:p>
            <a:r>
              <a:rPr lang="en-US" dirty="0" smtClean="0"/>
              <a:t>It is Financial Calculation to determine Number of Products or services company should sell to cover the cost.</a:t>
            </a:r>
          </a:p>
          <a:p>
            <a:endParaRPr lang="en-US" dirty="0"/>
          </a:p>
          <a:p>
            <a:r>
              <a:rPr lang="en-US" dirty="0" smtClean="0"/>
              <a:t>Breakeven is situation where the income and expenditure Match </a:t>
            </a:r>
            <a:endParaRPr lang="en-US" dirty="0"/>
          </a:p>
          <a:p>
            <a:endParaRPr lang="en-US" dirty="0" smtClean="0"/>
          </a:p>
          <a:p>
            <a:r>
              <a:rPr lang="en-US" dirty="0" smtClean="0"/>
              <a:t>It helps to identify relationship between variable Cost Fixed Cost and revenue </a:t>
            </a:r>
          </a:p>
          <a:p>
            <a:endParaRPr lang="en-US" dirty="0"/>
          </a:p>
          <a:p>
            <a:r>
              <a:rPr lang="en-US" dirty="0"/>
              <a:t>A break-even analysis is a financial calculation that weighs the costs of a new business, service or product against the unit sell price to determine the point at which you will break even. In other words, it reveals the point at which you will have sold enough units to cover all of your costs.</a:t>
            </a:r>
            <a:endParaRPr lang="en-US" dirty="0"/>
          </a:p>
        </p:txBody>
      </p:sp>
    </p:spTree>
    <p:extLst>
      <p:ext uri="{BB962C8B-B14F-4D97-AF65-F5344CB8AC3E}">
        <p14:creationId xmlns:p14="http://schemas.microsoft.com/office/powerpoint/2010/main" val="227342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 Even Analysis for </a:t>
            </a:r>
            <a:endParaRPr lang="en-US" dirty="0"/>
          </a:p>
        </p:txBody>
      </p:sp>
      <p:sp>
        <p:nvSpPr>
          <p:cNvPr id="3" name="Text Placeholder 2"/>
          <p:cNvSpPr>
            <a:spLocks noGrp="1"/>
          </p:cNvSpPr>
          <p:nvPr>
            <p:ph type="body" idx="1"/>
          </p:nvPr>
        </p:nvSpPr>
        <p:spPr/>
        <p:txBody>
          <a:bodyPr/>
          <a:lstStyle/>
          <a:p>
            <a:r>
              <a:rPr lang="en-US" dirty="0" smtClean="0"/>
              <a:t>New Project : BEA helps to identify viability of the project, Real Idea of the cost and pricing strategy.</a:t>
            </a:r>
          </a:p>
          <a:p>
            <a:endParaRPr lang="en-US" dirty="0"/>
          </a:p>
          <a:p>
            <a:r>
              <a:rPr lang="en-US" dirty="0" smtClean="0"/>
              <a:t>New Product: Need to be carried out if new product is going to add some expenses.</a:t>
            </a:r>
          </a:p>
          <a:p>
            <a:endParaRPr lang="en-US" dirty="0"/>
          </a:p>
          <a:p>
            <a:r>
              <a:rPr lang="en-US" dirty="0" smtClean="0"/>
              <a:t>New Business Model: switching from wholesale to retail. How much selling price will change </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98106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Cost Benefit Analysis</a:t>
            </a:r>
            <a:endParaRPr lang="en-US" dirty="0"/>
          </a:p>
        </p:txBody>
      </p:sp>
      <p:sp>
        <p:nvSpPr>
          <p:cNvPr id="3" name="Text Placeholder 2"/>
          <p:cNvSpPr>
            <a:spLocks noGrp="1"/>
          </p:cNvSpPr>
          <p:nvPr>
            <p:ph type="body" idx="1"/>
          </p:nvPr>
        </p:nvSpPr>
        <p:spPr/>
        <p:txBody>
          <a:bodyPr/>
          <a:lstStyle/>
          <a:p>
            <a:r>
              <a:rPr lang="en-US" dirty="0" smtClean="0"/>
              <a:t>Expenses and returns are listed and based on that ROI, IRR(Internal Rate of Return, NPV and Payback Period are determined. </a:t>
            </a:r>
          </a:p>
          <a:p>
            <a:endParaRPr lang="en-US" dirty="0"/>
          </a:p>
          <a:p>
            <a:r>
              <a:rPr lang="en-US" dirty="0" smtClean="0"/>
              <a:t>Advantages: </a:t>
            </a:r>
          </a:p>
          <a:p>
            <a:r>
              <a:rPr lang="en-US" dirty="0" smtClean="0"/>
              <a:t>Feasibility of the Project</a:t>
            </a:r>
          </a:p>
          <a:p>
            <a:r>
              <a:rPr lang="en-US" dirty="0" smtClean="0"/>
              <a:t>Help to compare Projects</a:t>
            </a:r>
          </a:p>
          <a:p>
            <a:r>
              <a:rPr lang="en-US" dirty="0" smtClean="0"/>
              <a:t>Evaluation of Opportunity cost</a:t>
            </a:r>
          </a:p>
          <a:p>
            <a:r>
              <a:rPr lang="en-US" dirty="0" smtClean="0"/>
              <a:t>Sensitivity analysis</a:t>
            </a:r>
          </a:p>
          <a:p>
            <a:endParaRPr lang="en-US" dirty="0"/>
          </a:p>
        </p:txBody>
      </p:sp>
    </p:spTree>
    <p:extLst>
      <p:ext uri="{BB962C8B-B14F-4D97-AF65-F5344CB8AC3E}">
        <p14:creationId xmlns:p14="http://schemas.microsoft.com/office/powerpoint/2010/main" val="239317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Portfolio</a:t>
            </a:r>
            <a:endParaRPr lang="en-US" dirty="0"/>
          </a:p>
        </p:txBody>
      </p:sp>
      <p:sp>
        <p:nvSpPr>
          <p:cNvPr id="3" name="Text Placeholder 2"/>
          <p:cNvSpPr>
            <a:spLocks noGrp="1"/>
          </p:cNvSpPr>
          <p:nvPr>
            <p:ph type="body" idx="1"/>
          </p:nvPr>
        </p:nvSpPr>
        <p:spPr/>
        <p:txBody>
          <a:bodyPr/>
          <a:lstStyle/>
          <a:p>
            <a:pPr>
              <a:buAutoNum type="arabicPeriod"/>
            </a:pPr>
            <a:r>
              <a:rPr lang="en-US" dirty="0" smtClean="0"/>
              <a:t>Identify Business Goals and Strategy</a:t>
            </a:r>
          </a:p>
          <a:p>
            <a:pPr marL="114300" indent="0">
              <a:buNone/>
            </a:pPr>
            <a:r>
              <a:rPr lang="en-US" dirty="0"/>
              <a:t> </a:t>
            </a:r>
            <a:r>
              <a:rPr lang="en-US" dirty="0" smtClean="0"/>
              <a:t>              - Action Plan , align with Org Vision</a:t>
            </a:r>
          </a:p>
          <a:p>
            <a:pPr marL="114300" indent="0">
              <a:buNone/>
            </a:pPr>
            <a:r>
              <a:rPr lang="en-US" dirty="0"/>
              <a:t> </a:t>
            </a:r>
            <a:r>
              <a:rPr lang="en-US" dirty="0" smtClean="0"/>
              <a:t>               - Inventory of current projects (On going, On hold, Stalled etc.</a:t>
            </a:r>
          </a:p>
          <a:p>
            <a:pPr marL="114300" indent="0">
              <a:buNone/>
            </a:pPr>
            <a:r>
              <a:rPr lang="en-US" dirty="0"/>
              <a:t> </a:t>
            </a:r>
            <a:r>
              <a:rPr lang="en-US" dirty="0" smtClean="0"/>
              <a:t>                - availability of resources</a:t>
            </a:r>
          </a:p>
          <a:p>
            <a:pPr>
              <a:buAutoNum type="arabicPeriod"/>
            </a:pPr>
            <a:r>
              <a:rPr lang="en-US" dirty="0" smtClean="0"/>
              <a:t>Establish PMO:    Balance with all resources and facilities  </a:t>
            </a:r>
          </a:p>
          <a:p>
            <a:pPr>
              <a:buAutoNum type="arabicPeriod"/>
            </a:pPr>
            <a:r>
              <a:rPr lang="en-US" dirty="0" smtClean="0"/>
              <a:t>Develop Project Evaluation Criteria</a:t>
            </a:r>
          </a:p>
          <a:p>
            <a:pPr marL="114300" indent="0">
              <a:buNone/>
            </a:pPr>
            <a:r>
              <a:rPr lang="en-US" sz="1400" dirty="0"/>
              <a:t> </a:t>
            </a:r>
            <a:r>
              <a:rPr lang="en-US" sz="1400" dirty="0" smtClean="0"/>
              <a:t>           - whether it drives business goals, what are tangible outcomes, Project Risk-Return Profile, required additional resources</a:t>
            </a:r>
          </a:p>
          <a:p>
            <a:pPr>
              <a:buAutoNum type="arabicPeriod"/>
            </a:pPr>
            <a:r>
              <a:rPr lang="en-US" dirty="0" smtClean="0"/>
              <a:t>Develop Risk Management strategy</a:t>
            </a:r>
          </a:p>
          <a:p>
            <a:pPr>
              <a:buAutoNum type="arabicPeriod"/>
            </a:pPr>
            <a:r>
              <a:rPr lang="en-US" dirty="0" smtClean="0"/>
              <a:t>Invest in Project Portfolio Process Solution</a:t>
            </a:r>
          </a:p>
          <a:p>
            <a:pPr>
              <a:buAutoNum type="arabicPeriod"/>
            </a:pPr>
            <a:endParaRPr lang="en-US" dirty="0" smtClean="0"/>
          </a:p>
          <a:p>
            <a:pPr marL="114300" indent="0">
              <a:buNone/>
            </a:pPr>
            <a:endParaRPr lang="en-US" dirty="0"/>
          </a:p>
        </p:txBody>
      </p:sp>
    </p:spTree>
    <p:extLst>
      <p:ext uri="{BB962C8B-B14F-4D97-AF65-F5344CB8AC3E}">
        <p14:creationId xmlns:p14="http://schemas.microsoft.com/office/powerpoint/2010/main" val="221184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Initiation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dirty="0">
                <a:solidFill>
                  <a:schemeClr val="accent2"/>
                </a:solidFill>
              </a:rPr>
              <a:t>Systematic initiation results in Ultimate Success for any project </a:t>
            </a:r>
            <a:endParaRPr b="1" dirty="0">
              <a:solidFill>
                <a:schemeClr val="accent2"/>
              </a:solidFill>
            </a:endParaRPr>
          </a:p>
          <a:p>
            <a:pPr marL="0" lvl="0" indent="0" algn="l" rtl="0">
              <a:spcBef>
                <a:spcPts val="1200"/>
              </a:spcBef>
              <a:spcAft>
                <a:spcPts val="0"/>
              </a:spcAft>
              <a:buNone/>
            </a:pPr>
            <a:endParaRPr b="1" dirty="0">
              <a:solidFill>
                <a:schemeClr val="accent2"/>
              </a:solidFill>
            </a:endParaRPr>
          </a:p>
          <a:p>
            <a:pPr marL="0" lvl="0" indent="0" algn="l" rtl="0">
              <a:spcBef>
                <a:spcPts val="1200"/>
              </a:spcBef>
              <a:spcAft>
                <a:spcPts val="0"/>
              </a:spcAft>
              <a:buNone/>
            </a:pPr>
            <a:r>
              <a:rPr lang="en" b="1" dirty="0">
                <a:solidFill>
                  <a:schemeClr val="accent2"/>
                </a:solidFill>
              </a:rPr>
              <a:t>This </a:t>
            </a:r>
            <a:r>
              <a:rPr lang="en" b="1" dirty="0" smtClean="0">
                <a:solidFill>
                  <a:schemeClr val="accent2"/>
                </a:solidFill>
              </a:rPr>
              <a:t>phase </a:t>
            </a:r>
            <a:r>
              <a:rPr lang="en" b="1" dirty="0">
                <a:solidFill>
                  <a:schemeClr val="accent2"/>
                </a:solidFill>
              </a:rPr>
              <a:t>describes the tasks such as assembling the Team, </a:t>
            </a:r>
            <a:endParaRPr b="1" dirty="0">
              <a:solidFill>
                <a:schemeClr val="accent2"/>
              </a:solidFill>
            </a:endParaRPr>
          </a:p>
          <a:p>
            <a:pPr marL="0" lvl="0" indent="0" algn="l" rtl="0">
              <a:spcBef>
                <a:spcPts val="1200"/>
              </a:spcBef>
              <a:spcAft>
                <a:spcPts val="0"/>
              </a:spcAft>
              <a:buNone/>
            </a:pPr>
            <a:r>
              <a:rPr lang="en" b="1" dirty="0">
                <a:solidFill>
                  <a:schemeClr val="accent2"/>
                </a:solidFill>
              </a:rPr>
              <a:t>Defining Business case,</a:t>
            </a:r>
            <a:endParaRPr b="1" dirty="0">
              <a:solidFill>
                <a:schemeClr val="accent2"/>
              </a:solidFill>
            </a:endParaRPr>
          </a:p>
          <a:p>
            <a:pPr marL="0" lvl="0" indent="0" algn="l" rtl="0">
              <a:spcBef>
                <a:spcPts val="1200"/>
              </a:spcBef>
              <a:spcAft>
                <a:spcPts val="0"/>
              </a:spcAft>
              <a:buNone/>
            </a:pPr>
            <a:r>
              <a:rPr lang="en" b="1" dirty="0">
                <a:solidFill>
                  <a:schemeClr val="accent2"/>
                </a:solidFill>
              </a:rPr>
              <a:t>Client and Market Research,</a:t>
            </a:r>
            <a:endParaRPr b="1" dirty="0">
              <a:solidFill>
                <a:schemeClr val="accent2"/>
              </a:solidFill>
            </a:endParaRPr>
          </a:p>
          <a:p>
            <a:pPr marL="0" lvl="0" indent="0" algn="l" rtl="0">
              <a:spcBef>
                <a:spcPts val="1200"/>
              </a:spcBef>
              <a:spcAft>
                <a:spcPts val="0"/>
              </a:spcAft>
              <a:buNone/>
            </a:pPr>
            <a:r>
              <a:rPr lang="en" b="1" dirty="0">
                <a:solidFill>
                  <a:schemeClr val="accent2"/>
                </a:solidFill>
              </a:rPr>
              <a:t>Scope Time and Cost Estimation,</a:t>
            </a:r>
            <a:endParaRPr b="1" dirty="0">
              <a:solidFill>
                <a:schemeClr val="accent2"/>
              </a:solidFill>
            </a:endParaRPr>
          </a:p>
          <a:p>
            <a:pPr marL="0" lvl="0" indent="0" algn="l" rtl="0">
              <a:spcBef>
                <a:spcPts val="1200"/>
              </a:spcBef>
              <a:spcAft>
                <a:spcPts val="1200"/>
              </a:spcAft>
              <a:buNone/>
            </a:pPr>
            <a:r>
              <a:rPr lang="en" b="1" dirty="0">
                <a:solidFill>
                  <a:schemeClr val="accent2"/>
                </a:solidFill>
              </a:rPr>
              <a:t>The Three elements as People, Process and Product</a:t>
            </a:r>
            <a:endParaRPr b="1" dirty="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People</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rPr>
              <a:t>Describe Your Team based on Project Requirements and Deliverables</a:t>
            </a:r>
            <a:endParaRPr>
              <a:solidFill>
                <a:schemeClr val="accent2"/>
              </a:solidFill>
            </a:endParaRPr>
          </a:p>
          <a:p>
            <a:pPr marL="457200" lvl="0" indent="-342900" algn="l" rtl="0">
              <a:spcBef>
                <a:spcPts val="1200"/>
              </a:spcBef>
              <a:spcAft>
                <a:spcPts val="0"/>
              </a:spcAft>
              <a:buClr>
                <a:schemeClr val="accent2"/>
              </a:buClr>
              <a:buSzPts val="1800"/>
              <a:buChar char="-"/>
            </a:pPr>
            <a:r>
              <a:rPr lang="en">
                <a:solidFill>
                  <a:schemeClr val="accent2"/>
                </a:solidFill>
              </a:rPr>
              <a:t>Skills Required</a:t>
            </a:r>
            <a:endParaRPr>
              <a:solidFill>
                <a:schemeClr val="accent2"/>
              </a:solidFill>
            </a:endParaRPr>
          </a:p>
          <a:p>
            <a:pPr marL="457200" lvl="0" indent="-342900" algn="l" rtl="0">
              <a:spcBef>
                <a:spcPts val="0"/>
              </a:spcBef>
              <a:spcAft>
                <a:spcPts val="0"/>
              </a:spcAft>
              <a:buClr>
                <a:schemeClr val="accent2"/>
              </a:buClr>
              <a:buSzPts val="1800"/>
              <a:buChar char="-"/>
            </a:pPr>
            <a:r>
              <a:rPr lang="en">
                <a:solidFill>
                  <a:schemeClr val="accent2"/>
                </a:solidFill>
              </a:rPr>
              <a:t>Relevant Experience</a:t>
            </a:r>
            <a:endParaRPr>
              <a:solidFill>
                <a:schemeClr val="accent2"/>
              </a:solidFill>
            </a:endParaRPr>
          </a:p>
          <a:p>
            <a:pPr marL="457200" lvl="0" indent="-342900" algn="l" rtl="0">
              <a:spcBef>
                <a:spcPts val="0"/>
              </a:spcBef>
              <a:spcAft>
                <a:spcPts val="0"/>
              </a:spcAft>
              <a:buClr>
                <a:schemeClr val="accent2"/>
              </a:buClr>
              <a:buSzPts val="1800"/>
              <a:buChar char="-"/>
            </a:pPr>
            <a:r>
              <a:rPr lang="en">
                <a:solidFill>
                  <a:schemeClr val="accent2"/>
                </a:solidFill>
              </a:rPr>
              <a:t>Stakeholders</a:t>
            </a:r>
            <a:endParaRPr>
              <a:solidFill>
                <a:schemeClr val="accent2"/>
              </a:solidFill>
            </a:endParaRPr>
          </a:p>
          <a:p>
            <a:pPr marL="457200" lvl="0" indent="-342900" algn="l" rtl="0">
              <a:spcBef>
                <a:spcPts val="0"/>
              </a:spcBef>
              <a:spcAft>
                <a:spcPts val="0"/>
              </a:spcAft>
              <a:buClr>
                <a:schemeClr val="accent2"/>
              </a:buClr>
              <a:buSzPts val="1800"/>
              <a:buChar char="-"/>
            </a:pPr>
            <a:r>
              <a:rPr lang="en">
                <a:solidFill>
                  <a:schemeClr val="accent2"/>
                </a:solidFill>
              </a:rPr>
              <a:t>Availability of Resources </a:t>
            </a:r>
            <a:endParaRPr>
              <a:solidFill>
                <a:schemeClr val="accent2"/>
              </a:solidFill>
            </a:endParaRPr>
          </a:p>
          <a:p>
            <a:pPr marL="457200" lvl="0" indent="-342900" algn="l" rtl="0">
              <a:spcBef>
                <a:spcPts val="0"/>
              </a:spcBef>
              <a:spcAft>
                <a:spcPts val="0"/>
              </a:spcAft>
              <a:buClr>
                <a:schemeClr val="accent2"/>
              </a:buClr>
              <a:buSzPts val="1800"/>
              <a:buChar char="-"/>
            </a:pPr>
            <a:r>
              <a:rPr lang="en">
                <a:solidFill>
                  <a:schemeClr val="accent2"/>
                </a:solidFill>
              </a:rPr>
              <a:t>Budget Required to get the Team on Board</a:t>
            </a:r>
            <a:endParaRPr>
              <a:solidFill>
                <a:schemeClr val="accent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chemeClr val="dk1"/>
                </a:solidFill>
              </a:rPr>
              <a:t>Outlining the Project Activities</a:t>
            </a:r>
            <a:endParaRPr>
              <a:solidFill>
                <a:schemeClr val="dk1"/>
              </a:solidFill>
            </a:endParaRPr>
          </a:p>
          <a:p>
            <a:pPr marL="0" lvl="0" indent="0" algn="l" rtl="0">
              <a:spcBef>
                <a:spcPts val="1200"/>
              </a:spcBef>
              <a:spcAft>
                <a:spcPts val="0"/>
              </a:spcAft>
              <a:buNone/>
            </a:pPr>
            <a:r>
              <a:rPr lang="en">
                <a:solidFill>
                  <a:schemeClr val="dk1"/>
                </a:solidFill>
              </a:rPr>
              <a:t>Deliverables</a:t>
            </a:r>
            <a:endParaRPr>
              <a:solidFill>
                <a:schemeClr val="dk1"/>
              </a:solidFill>
            </a:endParaRPr>
          </a:p>
          <a:p>
            <a:pPr marL="0" lvl="0" indent="0" algn="l" rtl="0">
              <a:spcBef>
                <a:spcPts val="1200"/>
              </a:spcBef>
              <a:spcAft>
                <a:spcPts val="0"/>
              </a:spcAft>
              <a:buNone/>
            </a:pPr>
            <a:r>
              <a:rPr lang="en">
                <a:solidFill>
                  <a:schemeClr val="dk1"/>
                </a:solidFill>
              </a:rPr>
              <a:t>Methodology to be adopted</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Size of the Project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Scope Time Line and Budget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Right Team (Dedicated Team or Shared Team of Developers)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Clients and Stakeholder’s Role</a:t>
            </a:r>
            <a:endParaRPr>
              <a:solidFill>
                <a:schemeClr val="dk1"/>
              </a:solidFill>
            </a:endParaRPr>
          </a:p>
          <a:p>
            <a:pPr marL="0" lvl="0" indent="0" algn="l" rtl="0">
              <a:spcBef>
                <a:spcPts val="1200"/>
              </a:spcBef>
              <a:spcAft>
                <a:spcPts val="0"/>
              </a:spcAft>
              <a:buNone/>
            </a:pPr>
            <a:r>
              <a:rPr lang="en">
                <a:solidFill>
                  <a:schemeClr val="dk1"/>
                </a:solidFill>
              </a:rPr>
              <a:t>Tools :</a:t>
            </a:r>
            <a:endParaRPr>
              <a:solidFill>
                <a:schemeClr val="dk1"/>
              </a:solidFill>
            </a:endParaRPr>
          </a:p>
          <a:p>
            <a:pPr marL="0" lvl="0" indent="0" algn="l" rtl="0">
              <a:spcBef>
                <a:spcPts val="1200"/>
              </a:spcBef>
              <a:spcAft>
                <a:spcPts val="1200"/>
              </a:spcAft>
              <a:buNone/>
            </a:pPr>
            <a:r>
              <a:rPr lang="en">
                <a:solidFill>
                  <a:schemeClr val="dk1"/>
                </a:solidFill>
              </a:rPr>
              <a:t>Need to be identified at the beginning of the Project …..Contd</a:t>
            </a:r>
            <a:endParaRPr>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62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Tools        Contd…</a:t>
            </a:r>
            <a:endParaRPr/>
          </a:p>
        </p:txBody>
      </p:sp>
      <p:sp>
        <p:nvSpPr>
          <p:cNvPr id="79" name="Google Shape;79;p17"/>
          <p:cNvSpPr txBox="1">
            <a:spLocks noGrp="1"/>
          </p:cNvSpPr>
          <p:nvPr>
            <p:ph type="body" idx="1"/>
          </p:nvPr>
        </p:nvSpPr>
        <p:spPr>
          <a:xfrm>
            <a:off x="311700" y="943875"/>
            <a:ext cx="8520600" cy="4090200"/>
          </a:xfrm>
          <a:prstGeom prst="rect">
            <a:avLst/>
          </a:prstGeom>
        </p:spPr>
        <p:txBody>
          <a:bodyPr spcFirstLastPara="1" wrap="square" lIns="91425" tIns="91425" rIns="91425" bIns="91425" anchor="t" anchorCtr="0">
            <a:normAutofit fontScale="25000" lnSpcReduction="20000"/>
          </a:bodyPr>
          <a:lstStyle/>
          <a:p>
            <a:pPr marL="457200" lvl="0" indent="-350403" algn="l" rtl="0">
              <a:spcBef>
                <a:spcPts val="0"/>
              </a:spcBef>
              <a:spcAft>
                <a:spcPts val="0"/>
              </a:spcAft>
              <a:buClr>
                <a:schemeClr val="dk1"/>
              </a:buClr>
              <a:buSzPct val="100000"/>
              <a:buChar char="-"/>
            </a:pPr>
            <a:r>
              <a:rPr lang="en" sz="7672">
                <a:solidFill>
                  <a:schemeClr val="dk1"/>
                </a:solidFill>
              </a:rPr>
              <a:t>Resource Planning and Management</a:t>
            </a:r>
            <a:endParaRPr sz="7672">
              <a:solidFill>
                <a:schemeClr val="dk1"/>
              </a:solidFill>
            </a:endParaRPr>
          </a:p>
          <a:p>
            <a:pPr marL="457200" lvl="0" indent="-350403" algn="l" rtl="0">
              <a:spcBef>
                <a:spcPts val="0"/>
              </a:spcBef>
              <a:spcAft>
                <a:spcPts val="0"/>
              </a:spcAft>
              <a:buClr>
                <a:schemeClr val="dk1"/>
              </a:buClr>
              <a:buSzPct val="100000"/>
              <a:buChar char="-"/>
            </a:pPr>
            <a:r>
              <a:rPr lang="en" sz="7672">
                <a:solidFill>
                  <a:schemeClr val="dk1"/>
                </a:solidFill>
              </a:rPr>
              <a:t>Project Planning on Time Scale</a:t>
            </a:r>
            <a:endParaRPr sz="7672">
              <a:solidFill>
                <a:schemeClr val="dk1"/>
              </a:solidFill>
            </a:endParaRPr>
          </a:p>
          <a:p>
            <a:pPr marL="457200" lvl="0" indent="-350403" algn="l" rtl="0">
              <a:spcBef>
                <a:spcPts val="0"/>
              </a:spcBef>
              <a:spcAft>
                <a:spcPts val="0"/>
              </a:spcAft>
              <a:buClr>
                <a:schemeClr val="dk1"/>
              </a:buClr>
              <a:buSzPct val="100000"/>
              <a:buChar char="-"/>
            </a:pPr>
            <a:r>
              <a:rPr lang="en" sz="7672">
                <a:solidFill>
                  <a:schemeClr val="dk1"/>
                </a:solidFill>
              </a:rPr>
              <a:t>Collaboration </a:t>
            </a:r>
            <a:endParaRPr sz="7672">
              <a:solidFill>
                <a:schemeClr val="dk1"/>
              </a:solidFill>
            </a:endParaRPr>
          </a:p>
          <a:p>
            <a:pPr marL="457200" lvl="0" indent="-350403" algn="l" rtl="0">
              <a:spcBef>
                <a:spcPts val="0"/>
              </a:spcBef>
              <a:spcAft>
                <a:spcPts val="0"/>
              </a:spcAft>
              <a:buClr>
                <a:schemeClr val="dk1"/>
              </a:buClr>
              <a:buSzPct val="100000"/>
              <a:buChar char="-"/>
            </a:pPr>
            <a:r>
              <a:rPr lang="en" sz="7672">
                <a:solidFill>
                  <a:schemeClr val="dk1"/>
                </a:solidFill>
              </a:rPr>
              <a:t>Communication</a:t>
            </a:r>
            <a:endParaRPr sz="7672">
              <a:solidFill>
                <a:schemeClr val="dk1"/>
              </a:solidFill>
            </a:endParaRPr>
          </a:p>
          <a:p>
            <a:pPr marL="457200" lvl="0" indent="-350403" algn="l" rtl="0">
              <a:spcBef>
                <a:spcPts val="0"/>
              </a:spcBef>
              <a:spcAft>
                <a:spcPts val="0"/>
              </a:spcAft>
              <a:buClr>
                <a:schemeClr val="dk1"/>
              </a:buClr>
              <a:buSzPct val="100000"/>
              <a:buChar char="-"/>
            </a:pPr>
            <a:r>
              <a:rPr lang="en" sz="7672">
                <a:solidFill>
                  <a:schemeClr val="dk1"/>
                </a:solidFill>
              </a:rPr>
              <a:t>Project Internal Task management</a:t>
            </a:r>
            <a:endParaRPr sz="7672">
              <a:solidFill>
                <a:schemeClr val="dk1"/>
              </a:solidFill>
            </a:endParaRPr>
          </a:p>
          <a:p>
            <a:pPr marL="457200" lvl="0" indent="0" algn="l" rtl="0">
              <a:spcBef>
                <a:spcPts val="1200"/>
              </a:spcBef>
              <a:spcAft>
                <a:spcPts val="0"/>
              </a:spcAft>
              <a:buNone/>
            </a:pPr>
            <a:endParaRPr sz="7425">
              <a:solidFill>
                <a:schemeClr val="dk1"/>
              </a:solidFill>
            </a:endParaRPr>
          </a:p>
          <a:p>
            <a:pPr marL="0" lvl="0" indent="0" algn="l" rtl="0">
              <a:spcBef>
                <a:spcPts val="1200"/>
              </a:spcBef>
              <a:spcAft>
                <a:spcPts val="0"/>
              </a:spcAft>
              <a:buNone/>
            </a:pPr>
            <a:r>
              <a:rPr lang="en" sz="7534">
                <a:solidFill>
                  <a:srgbClr val="000000"/>
                </a:solidFill>
              </a:rPr>
              <a:t>Risk</a:t>
            </a:r>
            <a:endParaRPr sz="7534">
              <a:solidFill>
                <a:srgbClr val="000000"/>
              </a:solidFill>
            </a:endParaRPr>
          </a:p>
          <a:p>
            <a:pPr marL="0" lvl="0" indent="0" algn="l" rtl="0">
              <a:spcBef>
                <a:spcPts val="1200"/>
              </a:spcBef>
              <a:spcAft>
                <a:spcPts val="0"/>
              </a:spcAft>
              <a:buNone/>
            </a:pPr>
            <a:r>
              <a:rPr lang="en" sz="7534">
                <a:solidFill>
                  <a:srgbClr val="000000"/>
                </a:solidFill>
              </a:rPr>
              <a:t>        Thinking and Planning for all possible Risks is mandatory </a:t>
            </a:r>
            <a:endParaRPr sz="7534">
              <a:solidFill>
                <a:srgbClr val="000000"/>
              </a:solidFill>
            </a:endParaRPr>
          </a:p>
          <a:p>
            <a:pPr marL="457200" lvl="0" indent="-348203" algn="l" rtl="0">
              <a:spcBef>
                <a:spcPts val="1200"/>
              </a:spcBef>
              <a:spcAft>
                <a:spcPts val="0"/>
              </a:spcAft>
              <a:buClr>
                <a:srgbClr val="000000"/>
              </a:buClr>
              <a:buSzPct val="100000"/>
              <a:buChar char="-"/>
            </a:pPr>
            <a:r>
              <a:rPr lang="en" sz="7534">
                <a:solidFill>
                  <a:srgbClr val="000000"/>
                </a:solidFill>
              </a:rPr>
              <a:t>Highlight Possible Risks</a:t>
            </a:r>
            <a:endParaRPr sz="7534">
              <a:solidFill>
                <a:srgbClr val="000000"/>
              </a:solidFill>
            </a:endParaRPr>
          </a:p>
          <a:p>
            <a:pPr marL="457200" lvl="0" indent="-348203" algn="l" rtl="0">
              <a:spcBef>
                <a:spcPts val="0"/>
              </a:spcBef>
              <a:spcAft>
                <a:spcPts val="0"/>
              </a:spcAft>
              <a:buClr>
                <a:srgbClr val="000000"/>
              </a:buClr>
              <a:buSzPct val="100000"/>
              <a:buChar char="-"/>
            </a:pPr>
            <a:r>
              <a:rPr lang="en" sz="7534">
                <a:solidFill>
                  <a:srgbClr val="000000"/>
                </a:solidFill>
              </a:rPr>
              <a:t>Pre-Mortem session with Team members </a:t>
            </a:r>
            <a:endParaRPr sz="7534">
              <a:solidFill>
                <a:srgbClr val="000000"/>
              </a:solidFill>
            </a:endParaRPr>
          </a:p>
          <a:p>
            <a:pPr marL="457200" lvl="0" indent="-348203" algn="l" rtl="0">
              <a:spcBef>
                <a:spcPts val="0"/>
              </a:spcBef>
              <a:spcAft>
                <a:spcPts val="0"/>
              </a:spcAft>
              <a:buClr>
                <a:srgbClr val="000000"/>
              </a:buClr>
              <a:buSzPct val="100000"/>
              <a:buChar char="-"/>
            </a:pPr>
            <a:r>
              <a:rPr lang="en" sz="7534">
                <a:solidFill>
                  <a:srgbClr val="000000"/>
                </a:solidFill>
              </a:rPr>
              <a:t>Identify expected and unexpected (Worst Case analysis) Risks</a:t>
            </a:r>
            <a:endParaRPr sz="7534">
              <a:solidFill>
                <a:srgbClr val="000000"/>
              </a:solidFill>
            </a:endParaRPr>
          </a:p>
          <a:p>
            <a:pPr marL="457200" lvl="0" indent="-348203" algn="l" rtl="0">
              <a:spcBef>
                <a:spcPts val="0"/>
              </a:spcBef>
              <a:spcAft>
                <a:spcPts val="0"/>
              </a:spcAft>
              <a:buClr>
                <a:schemeClr val="dk1"/>
              </a:buClr>
              <a:buSzPct val="100000"/>
              <a:buChar char="-"/>
            </a:pPr>
            <a:endParaRPr sz="7534">
              <a:solidFill>
                <a:schemeClr val="dk1"/>
              </a:solidFill>
            </a:endParaRPr>
          </a:p>
          <a:p>
            <a:pPr marL="0" lvl="0" indent="0" algn="l" rtl="0">
              <a:spcBef>
                <a:spcPts val="1200"/>
              </a:spcBef>
              <a:spcAft>
                <a:spcPts val="0"/>
              </a:spcAft>
              <a:buNone/>
            </a:pPr>
            <a:endParaRPr sz="7534">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Product</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a:t>Requirement Analysis</a:t>
            </a:r>
            <a:endParaRPr/>
          </a:p>
          <a:p>
            <a:pPr marL="457200" lvl="0" indent="-342900" algn="l" rtl="0">
              <a:spcBef>
                <a:spcPts val="0"/>
              </a:spcBef>
              <a:spcAft>
                <a:spcPts val="0"/>
              </a:spcAft>
              <a:buSzPts val="1800"/>
              <a:buChar char="-"/>
            </a:pPr>
            <a:r>
              <a:rPr lang="en"/>
              <a:t>Scope and Deliverables</a:t>
            </a:r>
            <a:endParaRPr/>
          </a:p>
          <a:p>
            <a:pPr marL="457200" lvl="0" indent="-342900" algn="l" rtl="0">
              <a:spcBef>
                <a:spcPts val="0"/>
              </a:spcBef>
              <a:spcAft>
                <a:spcPts val="0"/>
              </a:spcAft>
              <a:buSzPts val="1800"/>
              <a:buChar char="-"/>
            </a:pPr>
            <a:r>
              <a:rPr lang="en"/>
              <a:t>Setting Deliverables (Format, Shape and Size and Specs)</a:t>
            </a:r>
            <a:endParaRPr/>
          </a:p>
          <a:p>
            <a:pPr marL="457200" lvl="0" indent="-342900" algn="l" rtl="0">
              <a:spcBef>
                <a:spcPts val="0"/>
              </a:spcBef>
              <a:spcAft>
                <a:spcPts val="0"/>
              </a:spcAft>
              <a:buSzPts val="1800"/>
              <a:buChar char="-"/>
            </a:pPr>
            <a:r>
              <a:rPr lang="en"/>
              <a:t>                                        Change Management</a:t>
            </a:r>
            <a:endParaRPr/>
          </a:p>
          <a:p>
            <a:pPr marL="457200" lvl="0" indent="-342900" algn="l" rtl="0">
              <a:spcBef>
                <a:spcPts val="0"/>
              </a:spcBef>
              <a:spcAft>
                <a:spcPts val="0"/>
              </a:spcAft>
              <a:buSzPts val="1800"/>
              <a:buChar char="-"/>
            </a:pPr>
            <a:r>
              <a:rPr lang="en"/>
              <a:t>                                        Timeline </a:t>
            </a:r>
            <a:endParaRPr/>
          </a:p>
          <a:p>
            <a:pPr marL="457200" lvl="0" indent="-342900" algn="l" rtl="0">
              <a:spcBef>
                <a:spcPts val="0"/>
              </a:spcBef>
              <a:spcAft>
                <a:spcPts val="0"/>
              </a:spcAft>
              <a:buSzPts val="1800"/>
              <a:buChar char="-"/>
            </a:pPr>
            <a:r>
              <a:rPr lang="en"/>
              <a:t>                                         Dependency </a:t>
            </a:r>
            <a:endParaRPr/>
          </a:p>
          <a:p>
            <a:pPr marL="457200" lvl="0" indent="-342900" algn="l" rtl="0">
              <a:spcBef>
                <a:spcPts val="0"/>
              </a:spcBef>
              <a:spcAft>
                <a:spcPts val="0"/>
              </a:spcAft>
              <a:buSzPts val="1800"/>
              <a:buChar char="-"/>
            </a:pPr>
            <a:r>
              <a:rPr lang="en"/>
              <a:t>Budget</a:t>
            </a:r>
            <a:endParaRPr/>
          </a:p>
          <a:p>
            <a:pPr marL="457200" lvl="0" indent="-342900" algn="l" rtl="0">
              <a:spcBef>
                <a:spcPts val="0"/>
              </a:spcBef>
              <a:spcAft>
                <a:spcPts val="0"/>
              </a:spcAft>
              <a:buSzPts val="1800"/>
              <a:buChar char="-"/>
            </a:pPr>
            <a:r>
              <a:rPr lang="en"/>
              <a:t>Setting Measures of Success  (Bottle necks, Progress, Review)</a:t>
            </a:r>
            <a:endParaRPr/>
          </a:p>
          <a:p>
            <a:pPr marL="457200" lvl="0" indent="-342900" algn="l" rtl="0">
              <a:spcBef>
                <a:spcPts val="0"/>
              </a:spcBef>
              <a:spcAft>
                <a:spcPts val="0"/>
              </a:spcAft>
              <a:buSzPts val="1800"/>
              <a:buChar char="-"/>
            </a:pPr>
            <a:r>
              <a:rPr lang="en"/>
              <a:t>                                                  Core Deliverable</a:t>
            </a:r>
            <a:endParaRPr/>
          </a:p>
          <a:p>
            <a:pPr marL="457200" lvl="0" indent="-342900" algn="l" rtl="0">
              <a:spcBef>
                <a:spcPts val="0"/>
              </a:spcBef>
              <a:spcAft>
                <a:spcPts val="0"/>
              </a:spcAft>
              <a:buSzPts val="1800"/>
              <a:buChar char="-"/>
            </a:pPr>
            <a:r>
              <a:rPr lang="en"/>
              <a:t>                                                  Satisfaction (Team and Clients)</a:t>
            </a:r>
            <a:endParaRPr/>
          </a:p>
          <a:p>
            <a:pPr marL="457200" lvl="0" indent="-342900" algn="l" rtl="0">
              <a:spcBef>
                <a:spcPts val="0"/>
              </a:spcBef>
              <a:spcAft>
                <a:spcPts val="0"/>
              </a:spcAft>
              <a:buSzPts val="1800"/>
              <a:buChar char="-"/>
            </a:pPr>
            <a:r>
              <a:rPr lang="en"/>
              <a:t>                                                  Timely Delivery</a:t>
            </a:r>
            <a:endParaRPr/>
          </a:p>
          <a:p>
            <a:pPr marL="457200" lvl="0" indent="-342900" algn="l" rtl="0">
              <a:spcBef>
                <a:spcPts val="0"/>
              </a:spcBef>
              <a:spcAft>
                <a:spcPts val="0"/>
              </a:spcAft>
              <a:buSzPts val="1800"/>
              <a:buChar char="-"/>
            </a:pPr>
            <a:r>
              <a:rPr lang="en"/>
              <a:t>                                                   Within the Budget</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Case</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Preface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Table of Contents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Executive Summary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Business drivers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Cost Benefit and Risk Analysis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Conclusion</a:t>
            </a:r>
            <a:endParaRPr>
              <a:solidFill>
                <a:schemeClr val="dk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Initiation Other Phases</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Feasibility Study</a:t>
            </a:r>
            <a:endParaRPr/>
          </a:p>
          <a:p>
            <a:pPr marL="0" lvl="0" indent="0" algn="l" rtl="0">
              <a:spcBef>
                <a:spcPts val="1200"/>
              </a:spcBef>
              <a:spcAft>
                <a:spcPts val="0"/>
              </a:spcAft>
              <a:buNone/>
            </a:pPr>
            <a:r>
              <a:rPr lang="en"/>
              <a:t>Project Charter</a:t>
            </a:r>
            <a:endParaRPr/>
          </a:p>
          <a:p>
            <a:pPr marL="0" lvl="0" indent="0" algn="l" rtl="0">
              <a:spcBef>
                <a:spcPts val="1200"/>
              </a:spcBef>
              <a:spcAft>
                <a:spcPts val="0"/>
              </a:spcAft>
              <a:buNone/>
            </a:pPr>
            <a:r>
              <a:rPr lang="en"/>
              <a:t>Team Building</a:t>
            </a:r>
            <a:endParaRPr/>
          </a:p>
          <a:p>
            <a:pPr marL="0" lvl="0" indent="0" algn="l" rtl="0">
              <a:spcBef>
                <a:spcPts val="1200"/>
              </a:spcBef>
              <a:spcAft>
                <a:spcPts val="0"/>
              </a:spcAft>
              <a:buNone/>
            </a:pPr>
            <a:r>
              <a:rPr lang="en"/>
              <a:t>Project office</a:t>
            </a:r>
            <a:endParaRPr/>
          </a:p>
          <a:p>
            <a:pPr marL="0" lvl="0" indent="0" algn="l" rtl="0">
              <a:spcBef>
                <a:spcPts val="1200"/>
              </a:spcBef>
              <a:spcAft>
                <a:spcPts val="1200"/>
              </a:spcAft>
              <a:buNone/>
            </a:pPr>
            <a:r>
              <a:rPr lang="en"/>
              <a:t>Periodic Review</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Strategic project Selection</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Financial Analysis</a:t>
            </a:r>
            <a:endParaRPr/>
          </a:p>
          <a:p>
            <a:pPr marL="0" lvl="0" indent="0" algn="l" rtl="0">
              <a:spcBef>
                <a:spcPts val="1200"/>
              </a:spcBef>
              <a:spcAft>
                <a:spcPts val="0"/>
              </a:spcAft>
              <a:buNone/>
            </a:pPr>
            <a:r>
              <a:rPr lang="en"/>
              <a:t>Strategic Objective Analysis</a:t>
            </a:r>
            <a:endParaRPr/>
          </a:p>
          <a:p>
            <a:pPr marL="0" lvl="0" indent="0" algn="l" rtl="0">
              <a:spcBef>
                <a:spcPts val="1200"/>
              </a:spcBef>
              <a:spcAft>
                <a:spcPts val="0"/>
              </a:spcAft>
              <a:buNone/>
            </a:pPr>
            <a:r>
              <a:rPr lang="en"/>
              <a:t>Problem Solving Bature</a:t>
            </a:r>
            <a:endParaRPr/>
          </a:p>
          <a:p>
            <a:pPr marL="0" lvl="0" indent="0" algn="l" rtl="0">
              <a:spcBef>
                <a:spcPts val="1200"/>
              </a:spcBef>
              <a:spcAft>
                <a:spcPts val="0"/>
              </a:spcAft>
              <a:buNone/>
            </a:pPr>
            <a:r>
              <a:rPr lang="en"/>
              <a:t>Opportunity Analysis</a:t>
            </a:r>
            <a:endParaRPr/>
          </a:p>
          <a:p>
            <a:pPr marL="0" lvl="0" indent="0" algn="l" rtl="0">
              <a:spcBef>
                <a:spcPts val="1200"/>
              </a:spcBef>
              <a:spcAft>
                <a:spcPts val="0"/>
              </a:spcAft>
              <a:buNone/>
            </a:pPr>
            <a:r>
              <a:rPr lang="en"/>
              <a:t>Requirement Analysis</a:t>
            </a:r>
            <a:endParaRPr/>
          </a:p>
          <a:p>
            <a:pPr marL="0" lvl="0" indent="0" algn="l" rtl="0">
              <a:spcBef>
                <a:spcPts val="1200"/>
              </a:spcBef>
              <a:spcAft>
                <a:spcPts val="0"/>
              </a:spcAft>
              <a:buNone/>
            </a:pPr>
            <a:r>
              <a:rPr lang="en"/>
              <a:t>Time Frame Analysis</a:t>
            </a:r>
            <a:endParaRPr/>
          </a:p>
          <a:p>
            <a:pPr marL="0" lvl="0" indent="0" algn="l" rtl="0">
              <a:spcBef>
                <a:spcPts val="1200"/>
              </a:spcBef>
              <a:spcAft>
                <a:spcPts val="0"/>
              </a:spcAft>
              <a:buNone/>
            </a:pPr>
            <a:r>
              <a:rPr lang="en"/>
              <a:t>Weighted Scoring Model</a:t>
            </a: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721</Words>
  <Application>Microsoft Office PowerPoint</Application>
  <PresentationFormat>On-screen Show (16:9)</PresentationFormat>
  <Paragraphs>152</Paragraphs>
  <Slides>18</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Project Initiation Phase</vt:lpstr>
      <vt:lpstr>Project Initiation</vt:lpstr>
      <vt:lpstr>People</vt:lpstr>
      <vt:lpstr>Process</vt:lpstr>
      <vt:lpstr>Tools        Contd…</vt:lpstr>
      <vt:lpstr>Product</vt:lpstr>
      <vt:lpstr>Business Case</vt:lpstr>
      <vt:lpstr>Project Initiation Other Phases</vt:lpstr>
      <vt:lpstr>Strategic project Selection</vt:lpstr>
      <vt:lpstr>ROI</vt:lpstr>
      <vt:lpstr>Project Selection Model  </vt:lpstr>
      <vt:lpstr>Numeric Models</vt:lpstr>
      <vt:lpstr>Pay Back period</vt:lpstr>
      <vt:lpstr>ARR Accounting Rate of Return</vt:lpstr>
      <vt:lpstr>Break Even Analysis: </vt:lpstr>
      <vt:lpstr>Break Even Analysis for </vt:lpstr>
      <vt:lpstr>Cost Benefit Analysis</vt:lpstr>
      <vt:lpstr>Project Portfolio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Initiation Phase</dc:title>
  <dc:creator>Admin</dc:creator>
  <cp:lastModifiedBy>Admin</cp:lastModifiedBy>
  <cp:revision>11</cp:revision>
  <dcterms:modified xsi:type="dcterms:W3CDTF">2024-02-08T07:09:43Z</dcterms:modified>
</cp:coreProperties>
</file>